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Default Extension="wdp" ContentType="image/vnd.ms-photo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797" r:id="rId1"/>
  </p:sldMasterIdLst>
  <p:notesMasterIdLst>
    <p:notesMasterId r:id="rId26"/>
  </p:notesMasterIdLst>
  <p:sldIdLst>
    <p:sldId id="321" r:id="rId2"/>
    <p:sldId id="334" r:id="rId3"/>
    <p:sldId id="333" r:id="rId4"/>
    <p:sldId id="345" r:id="rId5"/>
    <p:sldId id="336" r:id="rId6"/>
    <p:sldId id="337" r:id="rId7"/>
    <p:sldId id="346" r:id="rId8"/>
    <p:sldId id="347" r:id="rId9"/>
    <p:sldId id="335" r:id="rId10"/>
    <p:sldId id="338" r:id="rId11"/>
    <p:sldId id="348" r:id="rId12"/>
    <p:sldId id="349" r:id="rId13"/>
    <p:sldId id="350" r:id="rId14"/>
    <p:sldId id="339" r:id="rId15"/>
    <p:sldId id="351" r:id="rId16"/>
    <p:sldId id="352" r:id="rId17"/>
    <p:sldId id="356" r:id="rId18"/>
    <p:sldId id="358" r:id="rId19"/>
    <p:sldId id="359" r:id="rId20"/>
    <p:sldId id="341" r:id="rId21"/>
    <p:sldId id="353" r:id="rId22"/>
    <p:sldId id="354" r:id="rId23"/>
    <p:sldId id="355" r:id="rId24"/>
    <p:sldId id="34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A143"/>
    <a:srgbClr val="4BA5C1"/>
    <a:srgbClr val="4B9FC2"/>
    <a:srgbClr val="202E7C"/>
    <a:srgbClr val="FF0000"/>
    <a:srgbClr val="0000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55" autoAdjust="0"/>
    <p:restoredTop sz="92967" autoAdjust="0"/>
  </p:normalViewPr>
  <p:slideViewPr>
    <p:cSldViewPr>
      <p:cViewPr varScale="1">
        <p:scale>
          <a:sx n="83" d="100"/>
          <a:sy n="83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4BD08F91-4BB6-4375-BF09-CC8D901E4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11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07CB8D-7797-4B75-9DC7-81918E657DA0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269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-1299" r="2505" b="453"/>
          <a:stretch/>
        </p:blipFill>
        <p:spPr>
          <a:xfrm>
            <a:off x="1" y="0"/>
            <a:ext cx="9143999" cy="11498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200" y="2618525"/>
            <a:ext cx="4191000" cy="914400"/>
          </a:xfrm>
        </p:spPr>
        <p:txBody>
          <a:bodyPr anchor="b" anchorCtr="0"/>
          <a:lstStyle>
            <a:lvl1pPr marL="0" indent="0" algn="ctr">
              <a:buNone/>
              <a:defRPr sz="4000" b="1" baseline="0">
                <a:solidFill>
                  <a:srgbClr val="FFA14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#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953262"/>
            <a:ext cx="5874327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EE1039-D370-4C35-A5E9-C581DDFB9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b="29591"/>
          <a:stretch/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19839" t="19534" r="21740" b="22132"/>
          <a:stretch/>
        </p:blipFill>
        <p:spPr>
          <a:xfrm>
            <a:off x="381000" y="6324600"/>
            <a:ext cx="1358133" cy="37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6934" y="259080"/>
            <a:ext cx="2373866" cy="2560320"/>
          </a:xfrm>
          <a:prstGeom prst="rect">
            <a:avLst/>
          </a:prstGeom>
          <a:ln w="57150" cap="sq" cmpd="thickThin">
            <a:solidFill>
              <a:srgbClr val="F0A34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5257800" y="63246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800600" y="228600"/>
            <a:ext cx="412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Slides Created by Jennifer Peterson</a:t>
            </a:r>
          </a:p>
          <a:p>
            <a:pPr algn="r"/>
            <a:r>
              <a:rPr lang="en-US" sz="1800" dirty="0" smtClean="0"/>
              <a:t>Chimborazo Publishing, Inc. </a:t>
            </a:r>
            <a:endParaRPr lang="en-US" sz="1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2184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569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ln w="76200"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715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9570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519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68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" y="65048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422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9" r:id="rId2"/>
    <p:sldLayoutId id="2147483800" r:id="rId3"/>
    <p:sldLayoutId id="21474838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143"/>
                </a:solidFill>
              </a:rPr>
              <a:t>Modeling Complex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Time-Shared Computer Model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 a model of a time-shared computer facility</a:t>
            </a:r>
          </a:p>
          <a:p>
            <a:pPr lvl="1"/>
            <a:r>
              <a:rPr lang="en-US" dirty="0" smtClean="0"/>
              <a:t>Single CPU with </a:t>
            </a:r>
            <a:r>
              <a:rPr lang="en-US" i="1" dirty="0" smtClean="0"/>
              <a:t>n</a:t>
            </a:r>
            <a:r>
              <a:rPr lang="en-US" dirty="0" smtClean="0"/>
              <a:t> terminals</a:t>
            </a:r>
          </a:p>
          <a:p>
            <a:pPr lvl="1"/>
            <a:r>
              <a:rPr lang="en-US" dirty="0" smtClean="0"/>
              <a:t>Operators send jobs to CPU</a:t>
            </a:r>
          </a:p>
          <a:p>
            <a:pPr lvl="1"/>
            <a:r>
              <a:rPr lang="en-US" dirty="0" smtClean="0"/>
              <a:t>Arriving jobs join a single queue</a:t>
            </a:r>
          </a:p>
          <a:p>
            <a:pPr lvl="1"/>
            <a:r>
              <a:rPr lang="en-US" dirty="0" smtClean="0"/>
              <a:t>Jobs are served in a round-robin manner</a:t>
            </a:r>
          </a:p>
          <a:p>
            <a:pPr lvl="2"/>
            <a:r>
              <a:rPr lang="en-US" dirty="0" smtClean="0"/>
              <a:t>Not FIFO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0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Time-Shared Computer Model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for this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Lists of records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209800"/>
            <a:ext cx="6162674" cy="1357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34623" y="4570368"/>
            <a:ext cx="6162675" cy="1635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56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Time-Shared Computer Model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105400"/>
          </a:xfrm>
        </p:spPr>
        <p:txBody>
          <a:bodyPr/>
          <a:lstStyle/>
          <a:p>
            <a:r>
              <a:rPr lang="en-US" dirty="0" smtClean="0"/>
              <a:t>One discrete-time statistic of interest</a:t>
            </a:r>
          </a:p>
          <a:p>
            <a:pPr lvl="1"/>
            <a:r>
              <a:rPr lang="en-US" dirty="0" smtClean="0"/>
              <a:t>Response times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Two types of random variables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32100"/>
            <a:ext cx="40576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03738"/>
            <a:ext cx="2628900" cy="1181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59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Time-Shared Computer Model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given in Figures 2.15 – 2.18, 2.20, 2.21 – 2.23 in the text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Congestion worsens as number of terminals rises</a:t>
            </a:r>
          </a:p>
          <a:p>
            <a:pPr lvl="1"/>
            <a:r>
              <a:rPr lang="en-US" dirty="0" smtClean="0"/>
              <a:t>System could handle about 60 terminals</a:t>
            </a:r>
          </a:p>
          <a:p>
            <a:pPr lvl="2"/>
            <a:r>
              <a:rPr lang="en-US" dirty="0" smtClean="0"/>
              <a:t>Response time degrades to 30 seconds at that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08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2.6 Multiteller Bank with Jockeying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with bank tellers and customers who are allowed to move from one queue to another</a:t>
            </a:r>
          </a:p>
          <a:p>
            <a:pPr lvl="1"/>
            <a:r>
              <a:rPr lang="en-US" dirty="0" smtClean="0"/>
              <a:t>Each teller has a separate queue</a:t>
            </a:r>
          </a:p>
          <a:p>
            <a:pPr lvl="1"/>
            <a:r>
              <a:rPr lang="en-US" dirty="0" smtClean="0"/>
              <a:t>An arriving customer joins the shortest queue</a:t>
            </a:r>
          </a:p>
          <a:p>
            <a:pPr lvl="1"/>
            <a:r>
              <a:rPr lang="en-US" dirty="0" smtClean="0"/>
              <a:t>Simulate with different numbers of tellers</a:t>
            </a:r>
          </a:p>
          <a:p>
            <a:pPr lvl="2"/>
            <a:r>
              <a:rPr lang="en-US" dirty="0" smtClean="0"/>
              <a:t>Expected time-average total number of customers in queue, expected average and maximum delays in queue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46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Multiteller Bank with Jockeying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43011" y="1354331"/>
            <a:ext cx="5691188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43010" y="3124200"/>
            <a:ext cx="5691189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43009" y="5084569"/>
            <a:ext cx="5710334" cy="1097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72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929565"/>
            <a:ext cx="4987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2.29 Flowchart for arrival function, bank model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77770" y="294609"/>
            <a:ext cx="4498921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22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5936584"/>
            <a:ext cx="5352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2.31 Flowchart for departure function, bank model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25690" y="228600"/>
            <a:ext cx="4543723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95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30877" y="6078121"/>
            <a:ext cx="5054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2.33 Flowchart for jockey function, bank model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68166" y="422444"/>
            <a:ext cx="4751819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70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Multiteller Bank with Jockeying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See Figure 2.36 in the text</a:t>
            </a:r>
          </a:p>
          <a:p>
            <a:pPr lvl="1"/>
            <a:r>
              <a:rPr lang="en-US" dirty="0" smtClean="0"/>
              <a:t>Reduction from five to four tellers would increase queue lengths and delays in queue</a:t>
            </a:r>
          </a:p>
          <a:p>
            <a:pPr lvl="1"/>
            <a:r>
              <a:rPr lang="en-US" dirty="0" smtClean="0"/>
              <a:t>Adding a sixth teller would bring a substantial improvement</a:t>
            </a:r>
          </a:p>
          <a:p>
            <a:pPr lvl="1"/>
            <a:r>
              <a:rPr lang="en-US" dirty="0" smtClean="0"/>
              <a:t>Adding a seventh teller does not greatly improve results over the six teller option</a:t>
            </a:r>
          </a:p>
          <a:p>
            <a:pPr lvl="2"/>
            <a:r>
              <a:rPr lang="en-US" dirty="0" smtClean="0"/>
              <a:t>Probably would not be justified financially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0D0F-2B84-441E-B8EB-766B6BFB4B9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98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Introduction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processing</a:t>
            </a:r>
          </a:p>
          <a:p>
            <a:pPr lvl="1"/>
            <a:r>
              <a:rPr lang="en-US" dirty="0" smtClean="0"/>
              <a:t>An activity that takes place in most simulations</a:t>
            </a:r>
          </a:p>
          <a:p>
            <a:r>
              <a:rPr lang="en-US" dirty="0"/>
              <a:t>s</a:t>
            </a:r>
            <a:r>
              <a:rPr lang="en-US" dirty="0" smtClean="0"/>
              <a:t>imlib</a:t>
            </a:r>
          </a:p>
          <a:p>
            <a:pPr lvl="1"/>
            <a:r>
              <a:rPr lang="en-US" dirty="0" smtClean="0"/>
              <a:t>A group of ANSI-standard C support functions</a:t>
            </a:r>
          </a:p>
          <a:p>
            <a:pPr lvl="2"/>
            <a:r>
              <a:rPr lang="en-US" dirty="0" smtClean="0"/>
              <a:t>Includes common simulation activities</a:t>
            </a:r>
          </a:p>
          <a:p>
            <a:pPr lvl="1"/>
            <a:r>
              <a:rPr lang="en-US" dirty="0" smtClean="0"/>
              <a:t>Complete source code can be downloaded from www.mhhe.com/law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1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2.7 Job Shop Model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Simulating a manufacturing system</a:t>
            </a:r>
            <a:endParaRPr lang="en-US" dirty="0"/>
          </a:p>
          <a:p>
            <a:pPr lvl="1"/>
            <a:r>
              <a:rPr lang="en-US" dirty="0" smtClean="0"/>
              <a:t>Can identify bottlenecks in a production process</a:t>
            </a:r>
          </a:p>
          <a:p>
            <a:r>
              <a:rPr lang="en-US" dirty="0" smtClean="0"/>
              <a:t>Example job shop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anufacturing system with five workstations</a:t>
            </a:r>
          </a:p>
          <a:p>
            <a:r>
              <a:rPr lang="en-US" dirty="0" smtClean="0"/>
              <a:t>Define symbolic constants for event types and random-number stream numbers</a:t>
            </a:r>
          </a:p>
          <a:p>
            <a:r>
              <a:rPr lang="en-US" dirty="0" smtClean="0"/>
              <a:t>Define maximum values for number of stations and job 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3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Shop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5840664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2.37 Manufacturing system with five workstations, showing the route of type 1 jobs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14600" y="1360104"/>
            <a:ext cx="3816939" cy="448056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22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Shop Model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identifies stations 1, 2 and 4 as potential bottlenecks</a:t>
            </a:r>
          </a:p>
          <a:p>
            <a:pPr lvl="1"/>
            <a:r>
              <a:rPr lang="en-US" dirty="0" smtClean="0"/>
              <a:t>These have the highest average delay in queue</a:t>
            </a:r>
          </a:p>
          <a:p>
            <a:r>
              <a:rPr lang="en-US" dirty="0" smtClean="0"/>
              <a:t>Simulate potential solutions to reduce the bottleneck</a:t>
            </a:r>
          </a:p>
          <a:p>
            <a:pPr lvl="1"/>
            <a:r>
              <a:rPr lang="en-US" dirty="0" smtClean="0"/>
              <a:t>Add a machine to station 1</a:t>
            </a:r>
          </a:p>
          <a:p>
            <a:pPr lvl="1"/>
            <a:r>
              <a:rPr lang="en-US" dirty="0" smtClean="0"/>
              <a:t>Add a machine to station 2</a:t>
            </a:r>
          </a:p>
          <a:p>
            <a:pPr lvl="1"/>
            <a:r>
              <a:rPr lang="en-US" dirty="0" smtClean="0"/>
              <a:t>Add a machine to station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13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Shop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38828" y="2514600"/>
            <a:ext cx="6470072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513137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Table 2.1 Estimated expected overall average job total delays for current and proposed machine configurations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48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2.8 Efficient Event-List Management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complex systems with a large number of events</a:t>
            </a:r>
          </a:p>
          <a:p>
            <a:pPr lvl="1"/>
            <a:r>
              <a:rPr lang="en-US" dirty="0" smtClean="0"/>
              <a:t>Much of the computer time is used on event-list processing</a:t>
            </a:r>
          </a:p>
          <a:p>
            <a:r>
              <a:rPr lang="en-US" dirty="0" smtClean="0"/>
              <a:t>One solution: use more efficient data structure and search technique</a:t>
            </a:r>
          </a:p>
          <a:p>
            <a:pPr lvl="1"/>
            <a:r>
              <a:rPr lang="en-US" dirty="0" smtClean="0"/>
              <a:t>Median-pointer linked list</a:t>
            </a:r>
          </a:p>
          <a:p>
            <a:pPr lvl="1"/>
            <a:r>
              <a:rPr lang="en-US" dirty="0" smtClean="0"/>
              <a:t>Other approaches</a:t>
            </a:r>
          </a:p>
          <a:p>
            <a:pPr lvl="2"/>
            <a:r>
              <a:rPr lang="en-US" dirty="0" smtClean="0"/>
              <a:t>Heaps and trees, calendar or ladder queues, etc.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3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List Processing in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in chapter 1 contained either one or no lists of records</a:t>
            </a:r>
          </a:p>
          <a:p>
            <a:pPr lvl="1"/>
            <a:r>
              <a:rPr lang="en-US" dirty="0" smtClean="0"/>
              <a:t>Other than the event list</a:t>
            </a:r>
          </a:p>
          <a:p>
            <a:pPr lvl="1"/>
            <a:r>
              <a:rPr lang="en-US" dirty="0" smtClean="0"/>
              <a:t>Always processed as first-in, first-out (FIFO)</a:t>
            </a:r>
          </a:p>
          <a:p>
            <a:r>
              <a:rPr lang="en-US" dirty="0" smtClean="0"/>
              <a:t>Most complex simulations require many lists</a:t>
            </a:r>
          </a:p>
          <a:p>
            <a:pPr lvl="1"/>
            <a:r>
              <a:rPr lang="en-US" dirty="0" smtClean="0"/>
              <a:t>May not be processed in a FIFO manner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FF-7E51-4764-B9CF-5664998843C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Processing in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Approaches to storing lists in a computer</a:t>
            </a:r>
          </a:p>
          <a:p>
            <a:pPr lvl="1"/>
            <a:r>
              <a:rPr lang="en-US" dirty="0" smtClean="0"/>
              <a:t>Sequential-allocation</a:t>
            </a:r>
          </a:p>
          <a:p>
            <a:pPr lvl="2"/>
            <a:r>
              <a:rPr lang="en-US" dirty="0" smtClean="0"/>
              <a:t>Records are stored in physically adjacent memory</a:t>
            </a:r>
          </a:p>
          <a:p>
            <a:pPr lvl="1"/>
            <a:r>
              <a:rPr lang="en-US" dirty="0" smtClean="0"/>
              <a:t>Linked-allocation</a:t>
            </a:r>
          </a:p>
          <a:p>
            <a:pPr lvl="2"/>
            <a:r>
              <a:rPr lang="en-US" dirty="0" smtClean="0"/>
              <a:t>Each record contains pointers that specify its logical relationship to other records in the list</a:t>
            </a:r>
          </a:p>
          <a:p>
            <a:pPr lvl="2"/>
            <a:r>
              <a:rPr lang="en-US" dirty="0" smtClean="0"/>
              <a:t>Has several advantages for simulation modeling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19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A Simple Simulation Language: simlib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C-based</a:t>
            </a:r>
          </a:p>
          <a:p>
            <a:r>
              <a:rPr lang="en-US" dirty="0" smtClean="0"/>
              <a:t>Implements linked storage allocation</a:t>
            </a:r>
          </a:p>
          <a:p>
            <a:r>
              <a:rPr lang="en-US" dirty="0" smtClean="0"/>
              <a:t>Includes 19 functions</a:t>
            </a:r>
          </a:p>
          <a:p>
            <a:pPr lvl="1"/>
            <a:r>
              <a:rPr lang="en-US" dirty="0" smtClean="0"/>
              <a:t>Each designed to perform a frequently-occurring simulation activity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66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Single-Server Queuing Simulation with simlib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events</a:t>
            </a:r>
          </a:p>
          <a:p>
            <a:pPr lvl="1"/>
            <a:r>
              <a:rPr lang="en-US" dirty="0" smtClean="0"/>
              <a:t>Arrival: type 1 event</a:t>
            </a:r>
          </a:p>
          <a:p>
            <a:pPr lvl="1"/>
            <a:r>
              <a:rPr lang="en-US" dirty="0" smtClean="0"/>
              <a:t>Departure: type 2 event</a:t>
            </a:r>
          </a:p>
          <a:p>
            <a:r>
              <a:rPr lang="en-US" dirty="0" smtClean="0"/>
              <a:t>Define the simlib lists and the attributes in their records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5900187" cy="160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9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Single-Server Queuing Simulation with simlib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all sampst and timest variables used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Identify separate random number streams for interarrival times and service times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368524" cy="885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37509" y="4953000"/>
            <a:ext cx="3139177" cy="126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8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Single-Server Queuing Simulation with simlib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given in Figures 2.6 − 2.11 in the text</a:t>
            </a:r>
          </a:p>
          <a:p>
            <a:r>
              <a:rPr lang="en-US" dirty="0" smtClean="0"/>
              <a:t>Output is different from the output obtained for the same system in Chapter 1</a:t>
            </a:r>
          </a:p>
          <a:p>
            <a:pPr lvl="1"/>
            <a:r>
              <a:rPr lang="en-US" dirty="0" smtClean="0"/>
              <a:t>Average delay in queue changed by over 20 percent</a:t>
            </a:r>
          </a:p>
          <a:p>
            <a:pPr lvl="2"/>
            <a:r>
              <a:rPr lang="en-US" dirty="0" smtClean="0"/>
              <a:t>Reason: now using dedicated random number stream</a:t>
            </a:r>
          </a:p>
          <a:p>
            <a:pPr lvl="1"/>
            <a:r>
              <a:rPr lang="en-US" dirty="0" smtClean="0"/>
              <a:t>Both programs are correct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19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Single-Server Queuing Simulation with simlib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0803" y="6100256"/>
            <a:ext cx="4951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2.12 Output report, queuing model with simlib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52600" y="1422225"/>
            <a:ext cx="5713127" cy="46634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1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4BD9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6009</TotalTime>
  <Words>772</Words>
  <Application>Microsoft Macintosh PowerPoint</Application>
  <PresentationFormat>On-screen Show (4:3)</PresentationFormat>
  <Paragraphs>153</Paragraphs>
  <Slides>24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3_Office Theme</vt:lpstr>
      <vt:lpstr>Modeling Complex Systems</vt:lpstr>
      <vt:lpstr>2.1 Introduction</vt:lpstr>
      <vt:lpstr>2.2 List Processing in Simulation</vt:lpstr>
      <vt:lpstr>List Processing in Simulation</vt:lpstr>
      <vt:lpstr>2.3 A Simple Simulation Language: simlib</vt:lpstr>
      <vt:lpstr>2.4 Single-Server Queuing Simulation with simlib</vt:lpstr>
      <vt:lpstr>Single-Server Queuing Simulation with simlib</vt:lpstr>
      <vt:lpstr>Single-Server Queuing Simulation with simlib</vt:lpstr>
      <vt:lpstr>Single-Server Queuing Simulation with simlib</vt:lpstr>
      <vt:lpstr>2.5 Time-Shared Computer Model</vt:lpstr>
      <vt:lpstr>Time-Shared Computer Model</vt:lpstr>
      <vt:lpstr>Time-Shared Computer Model</vt:lpstr>
      <vt:lpstr>Time-Shared Computer Model</vt:lpstr>
      <vt:lpstr>2.6 Multiteller Bank with Jockeying</vt:lpstr>
      <vt:lpstr>Multiteller Bank with Jockeying</vt:lpstr>
      <vt:lpstr>Slide 16</vt:lpstr>
      <vt:lpstr>Slide 17</vt:lpstr>
      <vt:lpstr>Slide 18</vt:lpstr>
      <vt:lpstr>Multiteller Bank with Jockeying</vt:lpstr>
      <vt:lpstr>2.7 Job Shop Model</vt:lpstr>
      <vt:lpstr>Job Shop Model</vt:lpstr>
      <vt:lpstr>Job Shop Model</vt:lpstr>
      <vt:lpstr>Job Shop Model</vt:lpstr>
      <vt:lpstr>2.8 Efficient Event-List Management</vt:lpstr>
    </vt:vector>
  </TitlesOfParts>
  <Company>Jacqueline Bennett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Modeling Complex Systems</dc:title>
  <dc:creator/>
  <cp:lastModifiedBy>Melinda Bilecki</cp:lastModifiedBy>
  <cp:revision>401</cp:revision>
  <dcterms:created xsi:type="dcterms:W3CDTF">2014-02-25T16:36:38Z</dcterms:created>
  <dcterms:modified xsi:type="dcterms:W3CDTF">2014-02-25T16:38:08Z</dcterms:modified>
</cp:coreProperties>
</file>