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>
  <p:sldMasterIdLst>
    <p:sldMasterId id="2147483797" r:id="rId1"/>
  </p:sldMasterIdLst>
  <p:notesMasterIdLst>
    <p:notesMasterId r:id="rId30"/>
  </p:notesMasterIdLst>
  <p:sldIdLst>
    <p:sldId id="321" r:id="rId2"/>
    <p:sldId id="334" r:id="rId3"/>
    <p:sldId id="333" r:id="rId4"/>
    <p:sldId id="340" r:id="rId5"/>
    <p:sldId id="336" r:id="rId6"/>
    <p:sldId id="341" r:id="rId7"/>
    <p:sldId id="335" r:id="rId8"/>
    <p:sldId id="342" r:id="rId9"/>
    <p:sldId id="343" r:id="rId10"/>
    <p:sldId id="344" r:id="rId11"/>
    <p:sldId id="337" r:id="rId12"/>
    <p:sldId id="345" r:id="rId13"/>
    <p:sldId id="346" r:id="rId14"/>
    <p:sldId id="347" r:id="rId15"/>
    <p:sldId id="348" r:id="rId16"/>
    <p:sldId id="349" r:id="rId17"/>
    <p:sldId id="338" r:id="rId18"/>
    <p:sldId id="350" r:id="rId19"/>
    <p:sldId id="351" r:id="rId20"/>
    <p:sldId id="352" r:id="rId21"/>
    <p:sldId id="353" r:id="rId22"/>
    <p:sldId id="339" r:id="rId23"/>
    <p:sldId id="354" r:id="rId24"/>
    <p:sldId id="355" r:id="rId25"/>
    <p:sldId id="358" r:id="rId26"/>
    <p:sldId id="356" r:id="rId27"/>
    <p:sldId id="357" r:id="rId28"/>
    <p:sldId id="359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FA143"/>
    <a:srgbClr val="4BA5C1"/>
    <a:srgbClr val="4B9FC2"/>
    <a:srgbClr val="202E7C"/>
    <a:srgbClr val="FF0000"/>
    <a:srgbClr val="0000FF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155" autoAdjust="0"/>
    <p:restoredTop sz="92967" autoAdjust="0"/>
  </p:normalViewPr>
  <p:slideViewPr>
    <p:cSldViewPr>
      <p:cViewPr varScale="1">
        <p:scale>
          <a:sx n="89" d="100"/>
          <a:sy n="89" d="100"/>
        </p:scale>
        <p:origin x="-146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01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fld id="{4BD08F91-4BB6-4375-BF09-CC8D901E42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1154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707CB8D-7797-4B75-9DC7-81918E657DA0}" type="slidenum">
              <a:rPr lang="en-US" sz="1200" smtClean="0"/>
              <a:pPr/>
              <a:t>1</a:t>
            </a:fld>
            <a:endParaRPr lang="en-US" sz="1200" dirty="0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269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2496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2496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2496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2496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2496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2496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2496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2496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2496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2496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2496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2496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2496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2496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2496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3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/>
          <a:srcRect t="-1299" r="2505" b="453"/>
          <a:stretch/>
        </p:blipFill>
        <p:spPr>
          <a:xfrm>
            <a:off x="1" y="0"/>
            <a:ext cx="9143999" cy="114981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86200" y="2618525"/>
            <a:ext cx="4191000" cy="914400"/>
          </a:xfrm>
        </p:spPr>
        <p:txBody>
          <a:bodyPr anchor="b" anchorCtr="0"/>
          <a:lstStyle>
            <a:lvl1pPr marL="0" indent="0" algn="ctr">
              <a:buNone/>
              <a:defRPr sz="4000" b="1" baseline="0">
                <a:solidFill>
                  <a:srgbClr val="FFA143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Chapter #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3953262"/>
            <a:ext cx="5874327" cy="14700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EE1039-D370-4C35-A5E9-C581DDFB9F9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/>
          <a:srcRect b="29591"/>
          <a:stretch/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/>
          <a:srcRect l="19839" t="19534" r="21740" b="22132"/>
          <a:stretch/>
        </p:blipFill>
        <p:spPr>
          <a:xfrm>
            <a:off x="381000" y="6324600"/>
            <a:ext cx="1358133" cy="3707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6934" y="259080"/>
            <a:ext cx="2373866" cy="2560320"/>
          </a:xfrm>
          <a:prstGeom prst="rect">
            <a:avLst/>
          </a:prstGeom>
          <a:ln w="57150" cap="sq" cmpd="thickThin">
            <a:solidFill>
              <a:srgbClr val="F0A34E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 userDrawn="1"/>
        </p:nvSpPr>
        <p:spPr>
          <a:xfrm>
            <a:off x="5257800" y="6324600"/>
            <a:ext cx="388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ＭＳ Ｐゴシック" pitchFamily="34" charset="-128"/>
                <a:cs typeface="+mn-cs"/>
              </a:rPr>
              <a:t>© 2015 McGraw-Hill Education. All rights reserved.</a:t>
            </a:r>
            <a:endParaRPr lang="en-US" sz="12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800600" y="228600"/>
            <a:ext cx="412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Slides Created by Jennifer Peterson</a:t>
            </a:r>
          </a:p>
          <a:p>
            <a:pPr algn="r"/>
            <a:r>
              <a:rPr lang="en-US" sz="1800" dirty="0" smtClean="0"/>
              <a:t>Chimborazo Publishing, Inc. </a:t>
            </a:r>
            <a:endParaRPr lang="en-US" sz="18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2184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9569"/>
            <a:ext cx="9144000" cy="1231838"/>
          </a:xfrm>
          <a:solidFill>
            <a:srgbClr val="2D6F83"/>
          </a:solidFill>
        </p:spPr>
        <p:txBody>
          <a:bodyPr>
            <a:normAutofit/>
          </a:bodyPr>
          <a:lstStyle>
            <a:lvl1pPr marL="225425" indent="0" algn="l">
              <a:defRPr lang="en-US" sz="36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  <a:ln w="76200"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1219200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0" y="1236133"/>
            <a:ext cx="914400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3757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9570"/>
            <a:ext cx="9144000" cy="1231838"/>
          </a:xfrm>
          <a:solidFill>
            <a:srgbClr val="2D6F83"/>
          </a:solidFill>
        </p:spPr>
        <p:txBody>
          <a:bodyPr>
            <a:normAutofit/>
          </a:bodyPr>
          <a:lstStyle>
            <a:lvl1pPr marL="225425" indent="0" algn="l">
              <a:defRPr lang="en-US" sz="36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219200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1236133"/>
            <a:ext cx="914400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7545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D33F0625-E162-463F-ABE7-E02F927CCB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807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04800" y="6504801"/>
            <a:ext cx="441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ＭＳ Ｐゴシック" pitchFamily="34" charset="-128"/>
                <a:cs typeface="+mn-cs"/>
              </a:rPr>
              <a:t>© 2015 McGraw-Hill Education. All rights reserved.</a:t>
            </a:r>
            <a:endParaRPr lang="en-US" sz="12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023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99" r:id="rId2"/>
    <p:sldLayoutId id="2147483800" r:id="rId3"/>
    <p:sldLayoutId id="214748380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9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ts val="9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ts val="9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ts val="9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ts val="9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14</a:t>
            </a:r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A143"/>
                </a:solidFill>
              </a:rPr>
              <a:t>Simulation of Manufacturing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5553232"/>
            <a:ext cx="5634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14.16 Routing rule dialog box for the ProModel model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41661" y="304800"/>
            <a:ext cx="4961553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100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14.4 Modeling System Randomness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Sources of randomness</a:t>
            </a:r>
          </a:p>
          <a:p>
            <a:pPr lvl="1"/>
            <a:r>
              <a:rPr lang="en-US" dirty="0" smtClean="0"/>
              <a:t>Interarrival times of parts or raw materials</a:t>
            </a:r>
          </a:p>
          <a:p>
            <a:pPr lvl="1"/>
            <a:r>
              <a:rPr lang="en-US" dirty="0" smtClean="0"/>
              <a:t>Processing, assembly, or inspection times</a:t>
            </a:r>
          </a:p>
          <a:p>
            <a:pPr lvl="1"/>
            <a:r>
              <a:rPr lang="en-US" dirty="0" smtClean="0"/>
              <a:t>Times to failure of a machine</a:t>
            </a:r>
          </a:p>
          <a:p>
            <a:pPr lvl="1"/>
            <a:r>
              <a:rPr lang="en-US" dirty="0" smtClean="0"/>
              <a:t>Time to repair a machine</a:t>
            </a:r>
          </a:p>
          <a:p>
            <a:pPr lvl="1"/>
            <a:r>
              <a:rPr lang="en-US" dirty="0" smtClean="0"/>
              <a:t>Loading and unloading time</a:t>
            </a:r>
          </a:p>
          <a:p>
            <a:pPr lvl="1"/>
            <a:r>
              <a:rPr lang="en-US" dirty="0" smtClean="0"/>
              <a:t>Yield</a:t>
            </a:r>
          </a:p>
          <a:p>
            <a:pPr lvl="1"/>
            <a:r>
              <a:rPr lang="en-US" dirty="0" smtClean="0"/>
              <a:t>Rework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90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System Randomness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systems</a:t>
            </a:r>
          </a:p>
          <a:p>
            <a:pPr lvl="1"/>
            <a:r>
              <a:rPr lang="en-US" dirty="0" smtClean="0"/>
              <a:t>Assume there is an unlimited supply of parts or raw materials in front of the first machine</a:t>
            </a:r>
          </a:p>
          <a:p>
            <a:pPr lvl="2"/>
            <a:r>
              <a:rPr lang="en-US" dirty="0" smtClean="0"/>
              <a:t>Rate at which parts enter system equals processing rate of first machine</a:t>
            </a:r>
          </a:p>
          <a:p>
            <a:r>
              <a:rPr lang="en-US" dirty="0" smtClean="0"/>
              <a:t>Jobs may arrive according to a production schedule</a:t>
            </a:r>
          </a:p>
          <a:p>
            <a:r>
              <a:rPr lang="en-US" dirty="0" smtClean="0"/>
              <a:t>Discrete distributions less common than continuous distributions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792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5553232"/>
            <a:ext cx="4800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14.19 Histogram of 52 processing times for an automotive manufacturer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411806" y="428244"/>
            <a:ext cx="6208194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180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System Randomness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Machine downtimes</a:t>
            </a:r>
          </a:p>
          <a:p>
            <a:pPr lvl="1"/>
            <a:r>
              <a:rPr lang="en-US" dirty="0" smtClean="0"/>
              <a:t>Unscheduled downtime: common source of randomness for many systems</a:t>
            </a:r>
          </a:p>
          <a:p>
            <a:r>
              <a:rPr lang="en-US" dirty="0" smtClean="0"/>
              <a:t>A machine goes through a series of cycles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5717318"/>
            <a:ext cx="4800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14.22 Up-down cycles for a machine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47450" y="4076355"/>
            <a:ext cx="724910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443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System Randomness</a:t>
            </a:r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6147" name="Tex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Modeling machine downtime</a:t>
                </a:r>
              </a:p>
              <a:p>
                <a:pPr lvl="1"/>
                <a:r>
                  <a:rPr lang="en-US" dirty="0" smtClean="0"/>
                  <a:t>Busy time denoted by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𝐵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Idle time denoted by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𝐼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𝑈</m:t>
                      </m:r>
                      <m:r>
                        <a:rPr lang="en-US" i="1" baseline="-25000" dirty="0">
                          <a:latin typeface="Cambria Math"/>
                        </a:rPr>
                        <m:t>𝑖</m:t>
                      </m:r>
                      <m:r>
                        <a:rPr lang="en-US" i="1" dirty="0">
                          <a:latin typeface="Cambria Math"/>
                        </a:rPr>
                        <m:t> = </m:t>
                      </m:r>
                      <m:r>
                        <a:rPr lang="en-US" i="1" dirty="0" err="1">
                          <a:latin typeface="Cambria Math"/>
                        </a:rPr>
                        <m:t>𝐵</m:t>
                      </m:r>
                      <m:r>
                        <a:rPr lang="en-US" i="1" baseline="-25000" dirty="0" err="1">
                          <a:latin typeface="Cambria Math"/>
                        </a:rPr>
                        <m:t>𝑖</m:t>
                      </m:r>
                      <m:r>
                        <a:rPr lang="en-US" i="1" baseline="-25000" dirty="0">
                          <a:latin typeface="Cambria Math"/>
                        </a:rPr>
                        <m:t> </m:t>
                      </m:r>
                      <m:r>
                        <a:rPr lang="en-US" i="1" dirty="0" err="1">
                          <a:latin typeface="Cambria Math"/>
                        </a:rPr>
                        <m:t>+</m:t>
                      </m:r>
                      <m:r>
                        <a:rPr lang="en-US" i="1" dirty="0">
                          <a:latin typeface="Cambria Math"/>
                        </a:rPr>
                        <m:t>𝐼</m:t>
                      </m:r>
                      <m:r>
                        <a:rPr lang="en-US" i="1" baseline="-25000" dirty="0" err="1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i="1" dirty="0"/>
              </a:p>
              <a:p>
                <a:pPr lvl="1"/>
                <a:r>
                  <a:rPr lang="en-US" dirty="0" smtClean="0"/>
                  <a:t>Time from </a:t>
                </a:r>
                <a:r>
                  <a:rPr lang="en-US" i="1" dirty="0" smtClean="0"/>
                  <a:t>i</a:t>
                </a:r>
                <a:r>
                  <a:rPr lang="en-US" baseline="-25000" dirty="0" smtClean="0"/>
                  <a:t>th</a:t>
                </a:r>
                <a:r>
                  <a:rPr lang="en-US" dirty="0" smtClean="0"/>
                  <a:t> failure until repair begins denoted by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𝑊</m:t>
                    </m:r>
                    <m:r>
                      <a:rPr lang="en-US" i="1" baseline="-25000" dirty="0">
                        <a:latin typeface="Cambria Math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Length of repai</a:t>
                </a:r>
                <a:r>
                  <a:rPr lang="en-US" dirty="0"/>
                  <a:t>r time represented by </a:t>
                </a:r>
                <a:r>
                  <a:rPr lang="en-US" i="1" dirty="0" smtClean="0"/>
                  <a:t>R</a:t>
                </a:r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𝐷</m:t>
                      </m:r>
                      <m:r>
                        <a:rPr lang="en-US" i="1" baseline="-25000" dirty="0">
                          <a:latin typeface="Cambria Math"/>
                        </a:rPr>
                        <m:t>𝑖</m:t>
                      </m:r>
                      <m:r>
                        <a:rPr lang="en-US" i="1" dirty="0">
                          <a:latin typeface="Cambria Math"/>
                        </a:rPr>
                        <m:t> =</m:t>
                      </m:r>
                      <m:r>
                        <a:rPr lang="en-US" b="0" i="1" dirty="0" smtClean="0">
                          <a:latin typeface="Cambria Math"/>
                        </a:rPr>
                        <m:t>𝑊</m:t>
                      </m:r>
                      <m:r>
                        <a:rPr lang="en-US" i="1" baseline="-25000" dirty="0" err="1">
                          <a:latin typeface="Cambria Math"/>
                        </a:rPr>
                        <m:t>𝑖</m:t>
                      </m:r>
                      <m:r>
                        <a:rPr lang="en-US" i="1" baseline="-25000" dirty="0">
                          <a:latin typeface="Cambria Math"/>
                        </a:rPr>
                        <m:t> </m:t>
                      </m:r>
                      <m:r>
                        <a:rPr lang="en-US" i="1" dirty="0" err="1">
                          <a:latin typeface="Cambria Math"/>
                        </a:rPr>
                        <m:t>+</m:t>
                      </m:r>
                      <m:r>
                        <a:rPr lang="en-US" b="0" i="1" dirty="0" smtClean="0">
                          <a:latin typeface="Cambria Math"/>
                        </a:rPr>
                        <m:t>𝑅</m:t>
                      </m:r>
                      <m:r>
                        <a:rPr lang="en-US" i="1" baseline="-25000" dirty="0" err="1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6147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188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System Randomness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approaches to modeling time</a:t>
            </a:r>
          </a:p>
          <a:p>
            <a:pPr lvl="1"/>
            <a:r>
              <a:rPr lang="en-US" dirty="0" smtClean="0"/>
              <a:t>Calendar time approach</a:t>
            </a:r>
          </a:p>
          <a:p>
            <a:pPr lvl="1"/>
            <a:r>
              <a:rPr lang="en-US" dirty="0" smtClean="0"/>
              <a:t>Busy time approach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70FF-7E51-4764-B9CF-5664998843C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87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14.5 An Extended Example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consists of workstations and forklift trucks</a:t>
            </a:r>
          </a:p>
          <a:p>
            <a:r>
              <a:rPr lang="en-US" dirty="0" smtClean="0"/>
              <a:t>Determine the number of machines needed at each workstation</a:t>
            </a:r>
          </a:p>
          <a:p>
            <a:r>
              <a:rPr lang="en-US" dirty="0" smtClean="0"/>
              <a:t>Jobs arrive at the input/output station and are moved by forklift from one station to another</a:t>
            </a:r>
          </a:p>
          <a:p>
            <a:r>
              <a:rPr lang="en-US" dirty="0" smtClean="0"/>
              <a:t>Single FIFO queue at each station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266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Extended Example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F0625-E162-463F-ABE7-E02F927CCBA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6078121"/>
            <a:ext cx="4800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14.26 Layout for the manufacturing system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23044" y="1546311"/>
            <a:ext cx="7697911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84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Extended Example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F0625-E162-463F-ABE7-E02F927CCBA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5051051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Table 14-3 Distances (in feet) between the six stations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66800" y="1981200"/>
            <a:ext cx="7365761" cy="28346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68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14.1 Introduction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simulation widely applied to manufacturing systems? </a:t>
            </a:r>
          </a:p>
          <a:p>
            <a:pPr lvl="1"/>
            <a:r>
              <a:rPr lang="en-US" dirty="0" smtClean="0"/>
              <a:t>Complex automated systems can be analyzed by simulation</a:t>
            </a:r>
          </a:p>
          <a:p>
            <a:pPr lvl="1"/>
            <a:r>
              <a:rPr lang="en-US" dirty="0" smtClean="0"/>
              <a:t>Cost of equipment and facilities is quite high</a:t>
            </a:r>
          </a:p>
          <a:p>
            <a:pPr lvl="2"/>
            <a:r>
              <a:rPr lang="en-US" dirty="0" smtClean="0"/>
              <a:t>Cost of computing has decreased dramatically</a:t>
            </a:r>
          </a:p>
          <a:p>
            <a:pPr lvl="1"/>
            <a:r>
              <a:rPr lang="en-US" dirty="0" smtClean="0"/>
              <a:t>Improved simulation software has decreased model development time</a:t>
            </a:r>
          </a:p>
          <a:p>
            <a:pPr lvl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16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Extended Example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Routings and service times are given for each job type and operation</a:t>
            </a:r>
          </a:p>
          <a:p>
            <a:r>
              <a:rPr lang="en-US" dirty="0" smtClean="0"/>
              <a:t>Expected throughput: 120 jobs per eight hour day</a:t>
            </a:r>
          </a:p>
          <a:p>
            <a:r>
              <a:rPr lang="en-US" dirty="0" smtClean="0"/>
              <a:t>Goal: choose best system design</a:t>
            </a:r>
          </a:p>
          <a:p>
            <a:r>
              <a:rPr lang="en-US" dirty="0" smtClean="0"/>
              <a:t>For additional detail, calculations, and simulation output for six system designs, see text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F0625-E162-463F-ABE7-E02F927CCBA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448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Extended Example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F0625-E162-463F-ABE7-E02F927CCBA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44700" y="5791200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Table 14-8 Simulation results for system design 1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40348" y="1624380"/>
            <a:ext cx="8063303" cy="4023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201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14.6 A Simulation Case Study of a Metal Parts Manufacturing Facility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980" y="5774323"/>
            <a:ext cx="367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14-31 Layout of the system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7680" y="1752600"/>
            <a:ext cx="7985284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932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Simulation Case Study of a Metal Parts Manufacturing Facility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goals</a:t>
            </a:r>
          </a:p>
          <a:p>
            <a:pPr lvl="1"/>
            <a:r>
              <a:rPr lang="en-US" dirty="0" smtClean="0"/>
              <a:t>Number of containers required</a:t>
            </a:r>
          </a:p>
          <a:p>
            <a:pPr lvl="1"/>
            <a:r>
              <a:rPr lang="en-US" dirty="0" smtClean="0"/>
              <a:t>Number of forklifts required and their control logic</a:t>
            </a:r>
          </a:p>
          <a:p>
            <a:pPr lvl="1"/>
            <a:r>
              <a:rPr lang="en-US" dirty="0" smtClean="0"/>
              <a:t>Number of staged containers in the input queues</a:t>
            </a:r>
          </a:p>
          <a:p>
            <a:pPr lvl="1"/>
            <a:r>
              <a:rPr lang="en-US" dirty="0" smtClean="0"/>
              <a:t>Number of output queue positions for the loaders</a:t>
            </a:r>
          </a:p>
          <a:p>
            <a:pPr lvl="1"/>
            <a:r>
              <a:rPr lang="en-US" dirty="0" smtClean="0"/>
              <a:t>Required shifts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70FF-7E51-4764-B9CF-5664998843C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320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Simulation Case Study of a Metal Parts Manufacturing Facility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was built and verified</a:t>
            </a:r>
          </a:p>
          <a:p>
            <a:r>
              <a:rPr lang="en-US" dirty="0" smtClean="0"/>
              <a:t>Tested seven different scenarios</a:t>
            </a:r>
          </a:p>
          <a:p>
            <a:pPr lvl="1"/>
            <a:r>
              <a:rPr lang="en-US" dirty="0" smtClean="0"/>
              <a:t>Five simulation runs made for each scenario</a:t>
            </a:r>
          </a:p>
          <a:p>
            <a:r>
              <a:rPr lang="en-US" dirty="0" smtClean="0"/>
              <a:t>Output from first phase presented to stakeholders</a:t>
            </a:r>
          </a:p>
          <a:p>
            <a:r>
              <a:rPr lang="en-US" dirty="0" smtClean="0"/>
              <a:t>Six more scenarios tested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70FF-7E51-4764-B9CF-5664998843C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978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Simulation Case Study of a Metal Parts Manufacturing Facility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F0625-E162-463F-ABE7-E02F927CCBA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38300" y="5193150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Table 14-18 Summary of simulation results for initial set of runs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78868" y="2286000"/>
            <a:ext cx="7814863" cy="25603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460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Simulation Case Study of a Metal Parts Manufacturing Facility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F0625-E162-463F-ABE7-E02F927CCBA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24050" y="5164723"/>
            <a:ext cx="5651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Table 14-19 Scenarios for the second set of simulation runs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449801" y="1905000"/>
            <a:ext cx="6599997" cy="30175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460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Simulation Case Study of a Metal Parts Manufacturing Facility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F0625-E162-463F-ABE7-E02F927CCBA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5452646"/>
            <a:ext cx="632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Table 14-20 Summary of simulation results for second set of runs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06690" y="2488149"/>
            <a:ext cx="8093965" cy="26517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460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Simulation Case Study of a Metal Parts Manufacturing Facility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</a:p>
          <a:p>
            <a:pPr lvl="1"/>
            <a:r>
              <a:rPr lang="en-US" dirty="0" smtClean="0"/>
              <a:t>Company will buy 2,250 containers instead of the 3,000 originally planned</a:t>
            </a:r>
          </a:p>
          <a:p>
            <a:pPr lvl="1"/>
            <a:r>
              <a:rPr lang="en-US" dirty="0" smtClean="0"/>
              <a:t>Throughputs for scenarios 1, 8, 9, and 10 are each sufficient</a:t>
            </a:r>
          </a:p>
          <a:p>
            <a:pPr lvl="1"/>
            <a:r>
              <a:rPr lang="en-US" dirty="0" smtClean="0"/>
              <a:t>By using fewer containers, the company expects to save $528,000 in the first year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F0625-E162-463F-ABE7-E02F927CCBA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256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14.2 Objectives of Simulation in Manufacturing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Benefit of simulation in manufacturing</a:t>
            </a:r>
          </a:p>
          <a:p>
            <a:pPr lvl="1"/>
            <a:r>
              <a:rPr lang="en-US" dirty="0" smtClean="0"/>
              <a:t>Allows a system-wide view of effect of local changes to the manufacturing system</a:t>
            </a:r>
          </a:p>
          <a:p>
            <a:r>
              <a:rPr lang="en-US" dirty="0" smtClean="0"/>
              <a:t>Other potential outcomes</a:t>
            </a:r>
          </a:p>
          <a:p>
            <a:pPr lvl="1"/>
            <a:r>
              <a:rPr lang="en-US" dirty="0" smtClean="0"/>
              <a:t>Increased throughput</a:t>
            </a:r>
          </a:p>
          <a:p>
            <a:pPr lvl="1"/>
            <a:r>
              <a:rPr lang="en-US" dirty="0" smtClean="0"/>
              <a:t>Decreased times in system of parts</a:t>
            </a:r>
          </a:p>
          <a:p>
            <a:pPr lvl="1"/>
            <a:r>
              <a:rPr lang="en-US" dirty="0" smtClean="0"/>
              <a:t>Reduced inventories</a:t>
            </a:r>
          </a:p>
          <a:p>
            <a:pPr lvl="1"/>
            <a:r>
              <a:rPr lang="en-US" dirty="0" smtClean="0"/>
              <a:t>Increased utilization of resources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Objectives of Simulation in Manufacturing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Categories of issues typically addressed</a:t>
            </a:r>
          </a:p>
          <a:p>
            <a:pPr lvl="1"/>
            <a:r>
              <a:rPr lang="en-US" dirty="0" smtClean="0"/>
              <a:t>Need for and amount of equipment and personnel</a:t>
            </a:r>
          </a:p>
          <a:p>
            <a:pPr lvl="2"/>
            <a:r>
              <a:rPr lang="en-US" dirty="0" smtClean="0"/>
              <a:t>Number, type, and layout of machines, location and size of inventory buffers</a:t>
            </a:r>
          </a:p>
          <a:p>
            <a:pPr lvl="1"/>
            <a:r>
              <a:rPr lang="en-US" dirty="0" smtClean="0"/>
              <a:t>Performance evaluation</a:t>
            </a:r>
          </a:p>
          <a:p>
            <a:pPr lvl="2"/>
            <a:r>
              <a:rPr lang="en-US" dirty="0" smtClean="0"/>
              <a:t>Throughput, time-in-system, and bottleneck analysis</a:t>
            </a:r>
          </a:p>
          <a:p>
            <a:pPr lvl="1"/>
            <a:r>
              <a:rPr lang="en-US" dirty="0" smtClean="0"/>
              <a:t>Evaluation of operational procedures</a:t>
            </a:r>
          </a:p>
          <a:p>
            <a:pPr lvl="2"/>
            <a:r>
              <a:rPr lang="en-US" dirty="0" smtClean="0"/>
              <a:t>Production scheduling, control strategies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319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14.3 Simulation Software for Manufacturing Applications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Material handling systems must be modeled correctly</a:t>
            </a:r>
          </a:p>
          <a:p>
            <a:r>
              <a:rPr lang="en-US" dirty="0" smtClean="0"/>
              <a:t>FlexSim</a:t>
            </a:r>
          </a:p>
          <a:p>
            <a:pPr lvl="1"/>
            <a:r>
              <a:rPr lang="en-US" dirty="0" smtClean="0"/>
              <a:t>True object-oriented simulation package</a:t>
            </a:r>
          </a:p>
          <a:p>
            <a:pPr lvl="1"/>
            <a:r>
              <a:rPr lang="en-US" dirty="0" smtClean="0"/>
              <a:t>Model constructed by dragging objects into “Model View”</a:t>
            </a:r>
          </a:p>
          <a:p>
            <a:pPr lvl="2"/>
            <a:r>
              <a:rPr lang="en-US" dirty="0" smtClean="0"/>
              <a:t>Editing parameters using dialog boxes</a:t>
            </a:r>
          </a:p>
          <a:p>
            <a:pPr lvl="1"/>
            <a:r>
              <a:rPr lang="en-US" dirty="0" smtClean="0"/>
              <a:t>Includes a variety of material handling devices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669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Software for Manufacturing Applications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FlexSim (cont’d.)</a:t>
            </a:r>
          </a:p>
          <a:p>
            <a:pPr lvl="1"/>
            <a:r>
              <a:rPr lang="en-US" dirty="0" smtClean="0"/>
              <a:t>Bundled with ExpertFit distribution-fitting software</a:t>
            </a:r>
          </a:p>
          <a:p>
            <a:pPr lvl="1"/>
            <a:r>
              <a:rPr lang="en-US" dirty="0" smtClean="0"/>
              <a:t>OptQuest optimization module available as an option</a:t>
            </a:r>
          </a:p>
          <a:p>
            <a:r>
              <a:rPr lang="en-US" dirty="0" smtClean="0"/>
              <a:t>ProModel</a:t>
            </a:r>
          </a:p>
          <a:p>
            <a:pPr lvl="1"/>
            <a:r>
              <a:rPr lang="en-US" dirty="0" smtClean="0"/>
              <a:t>Modeling constructs</a:t>
            </a:r>
          </a:p>
          <a:p>
            <a:pPr lvl="2"/>
            <a:r>
              <a:rPr lang="en-US" dirty="0" smtClean="0"/>
              <a:t>Locations, entities, arrivals, processes, and resources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577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54200" y="5926385"/>
            <a:ext cx="6159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14.4 Dialog box for the FlexSim processor object “Machine”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438400" y="172425"/>
            <a:ext cx="4401312" cy="560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146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Software for Manufacturing Applications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Methods for creating a model in ProModel</a:t>
            </a:r>
          </a:p>
          <a:p>
            <a:pPr lvl="1"/>
            <a:r>
              <a:rPr lang="en-US" dirty="0" smtClean="0"/>
              <a:t>Graphically</a:t>
            </a:r>
          </a:p>
          <a:p>
            <a:pPr lvl="1"/>
            <a:r>
              <a:rPr lang="en-US" dirty="0" smtClean="0"/>
              <a:t>By filling in data fields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rogramming with an internal pseudo-language</a:t>
            </a:r>
          </a:p>
          <a:p>
            <a:r>
              <a:rPr lang="en-US" dirty="0" smtClean="0"/>
              <a:t>Scenario Manager used to make independent replications</a:t>
            </a:r>
          </a:p>
          <a:p>
            <a:r>
              <a:rPr lang="en-US" dirty="0" smtClean="0"/>
              <a:t>Results displayed in Output </a:t>
            </a:r>
            <a:r>
              <a:rPr lang="en-US" dirty="0"/>
              <a:t>V</a:t>
            </a:r>
            <a:r>
              <a:rPr lang="en-US" dirty="0" smtClean="0"/>
              <a:t>iewer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933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2782" y="5557916"/>
            <a:ext cx="41184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14.9 Locations module for ProModel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86388" y="922911"/>
            <a:ext cx="777122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236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4BD97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5774</TotalTime>
  <Words>827</Words>
  <Application>Microsoft Macintosh PowerPoint</Application>
  <PresentationFormat>On-screen Show (4:3)</PresentationFormat>
  <Paragraphs>160</Paragraphs>
  <Slides>28</Slides>
  <Notes>16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3_Office Theme</vt:lpstr>
      <vt:lpstr>Simulation of Manufacturing Systems</vt:lpstr>
      <vt:lpstr>14.1 Introduction</vt:lpstr>
      <vt:lpstr>14.2 Objectives of Simulation in Manufacturing</vt:lpstr>
      <vt:lpstr>Objectives of Simulation in Manufacturing</vt:lpstr>
      <vt:lpstr>14.3 Simulation Software for Manufacturing Applications</vt:lpstr>
      <vt:lpstr>Simulation Software for Manufacturing Applications</vt:lpstr>
      <vt:lpstr>Slide 7</vt:lpstr>
      <vt:lpstr>Simulation Software for Manufacturing Applications</vt:lpstr>
      <vt:lpstr>Slide 9</vt:lpstr>
      <vt:lpstr>Slide 10</vt:lpstr>
      <vt:lpstr>14.4 Modeling System Randomness</vt:lpstr>
      <vt:lpstr>Modeling System Randomness</vt:lpstr>
      <vt:lpstr>Slide 13</vt:lpstr>
      <vt:lpstr>Modeling System Randomness</vt:lpstr>
      <vt:lpstr>Modeling System Randomness</vt:lpstr>
      <vt:lpstr>Modeling System Randomness</vt:lpstr>
      <vt:lpstr>14.5 An Extended Example</vt:lpstr>
      <vt:lpstr>An Extended Example</vt:lpstr>
      <vt:lpstr>An Extended Example</vt:lpstr>
      <vt:lpstr>An Extended Example</vt:lpstr>
      <vt:lpstr>An Extended Example</vt:lpstr>
      <vt:lpstr>14.6 A Simulation Case Study of a Metal Parts Manufacturing Facility</vt:lpstr>
      <vt:lpstr>A Simulation Case Study of a Metal Parts Manufacturing Facility</vt:lpstr>
      <vt:lpstr>A Simulation Case Study of a Metal Parts Manufacturing Facility</vt:lpstr>
      <vt:lpstr>A Simulation Case Study of a Metal Parts Manufacturing Facility</vt:lpstr>
      <vt:lpstr>A Simulation Case Study of a Metal Parts Manufacturing Facility</vt:lpstr>
      <vt:lpstr>A Simulation Case Study of a Metal Parts Manufacturing Facility</vt:lpstr>
      <vt:lpstr>A Simulation Case Study of a Metal Parts Manufacturing Facility</vt:lpstr>
    </vt:vector>
  </TitlesOfParts>
  <Company>Jacqueline Bennett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Simulation of Manufacturing Systems</dc:title>
  <dc:creator/>
  <cp:lastModifiedBy>Melinda Bilecki</cp:lastModifiedBy>
  <cp:revision>428</cp:revision>
  <dcterms:created xsi:type="dcterms:W3CDTF">2014-02-25T16:54:19Z</dcterms:created>
  <dcterms:modified xsi:type="dcterms:W3CDTF">2014-02-25T16:55:02Z</dcterms:modified>
</cp:coreProperties>
</file>