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notesSlides/notesSlide15.xml" ContentType="application/vnd.openxmlformats-officedocument.presentationml.notesSlide+xml"/>
  <Override PartName="/ppt/notesSlides/notesSlide8.xml" ContentType="application/vnd.openxmlformats-officedocument.presentationml.notes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>
  <p:sldMasterIdLst>
    <p:sldMasterId id="2147483797" r:id="rId1"/>
  </p:sldMasterIdLst>
  <p:notesMasterIdLst>
    <p:notesMasterId r:id="rId23"/>
  </p:notesMasterIdLst>
  <p:sldIdLst>
    <p:sldId id="321" r:id="rId2"/>
    <p:sldId id="334" r:id="rId3"/>
    <p:sldId id="333" r:id="rId4"/>
    <p:sldId id="340" r:id="rId5"/>
    <p:sldId id="341" r:id="rId6"/>
    <p:sldId id="342" r:id="rId7"/>
    <p:sldId id="343" r:id="rId8"/>
    <p:sldId id="344" r:id="rId9"/>
    <p:sldId id="350" r:id="rId10"/>
    <p:sldId id="351" r:id="rId11"/>
    <p:sldId id="352" r:id="rId12"/>
    <p:sldId id="353" r:id="rId13"/>
    <p:sldId id="336" r:id="rId14"/>
    <p:sldId id="345" r:id="rId15"/>
    <p:sldId id="346" r:id="rId16"/>
    <p:sldId id="347" r:id="rId17"/>
    <p:sldId id="337" r:id="rId18"/>
    <p:sldId id="348" r:id="rId19"/>
    <p:sldId id="338" r:id="rId20"/>
    <p:sldId id="339" r:id="rId21"/>
    <p:sldId id="349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FFA143"/>
    <a:srgbClr val="4BA5C1"/>
    <a:srgbClr val="4B9FC2"/>
    <a:srgbClr val="202E7C"/>
    <a:srgbClr val="FF0000"/>
    <a:srgbClr val="0000F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4638" autoAdjust="0"/>
    <p:restoredTop sz="92967" autoAdjust="0"/>
  </p:normalViewPr>
  <p:slideViewPr>
    <p:cSldViewPr>
      <p:cViewPr varScale="1">
        <p:scale>
          <a:sx n="104" d="100"/>
          <a:sy n="104" d="100"/>
        </p:scale>
        <p:origin x="-106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1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0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fld id="{4BD08F91-4BB6-4375-BF09-CC8D901E42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1154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707CB8D-7797-4B75-9DC7-81918E657DA0}" type="slidenum">
              <a:rPr lang="en-US" sz="1200" smtClean="0"/>
              <a:pPr/>
              <a:t>1</a:t>
            </a:fld>
            <a:endParaRPr lang="en-US" sz="1200" dirty="0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26929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/>
          <a:srcRect t="-1299" r="2505" b="453"/>
          <a:stretch/>
        </p:blipFill>
        <p:spPr>
          <a:xfrm>
            <a:off x="1" y="0"/>
            <a:ext cx="9143999" cy="114981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86200" y="2618525"/>
            <a:ext cx="4191000" cy="914400"/>
          </a:xfrm>
        </p:spPr>
        <p:txBody>
          <a:bodyPr anchor="b" anchorCtr="0"/>
          <a:lstStyle>
            <a:lvl1pPr marL="0" indent="0" algn="ctr">
              <a:buNone/>
              <a:defRPr sz="4000" b="1" baseline="0">
                <a:solidFill>
                  <a:srgbClr val="FFA143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#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3953262"/>
            <a:ext cx="5874327" cy="147002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EE1039-D370-4C35-A5E9-C581DDFB9F9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/>
          <a:srcRect b="29591"/>
          <a:stretch/>
        </p:blipFill>
        <p:spPr>
          <a:xfrm>
            <a:off x="0" y="6248400"/>
            <a:ext cx="9144000" cy="609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4"/>
          <a:srcRect l="19839" t="19534" r="21740" b="22132"/>
          <a:stretch/>
        </p:blipFill>
        <p:spPr>
          <a:xfrm>
            <a:off x="381000" y="6324600"/>
            <a:ext cx="1358133" cy="3707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6934" y="259080"/>
            <a:ext cx="2373866" cy="2560320"/>
          </a:xfrm>
          <a:prstGeom prst="rect">
            <a:avLst/>
          </a:prstGeom>
          <a:ln w="57150" cap="sq" cmpd="thickThin">
            <a:solidFill>
              <a:srgbClr val="F0A34E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5" name="TextBox 14"/>
          <p:cNvSpPr txBox="1"/>
          <p:nvPr userDrawn="1"/>
        </p:nvSpPr>
        <p:spPr>
          <a:xfrm>
            <a:off x="5257800" y="6324600"/>
            <a:ext cx="388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  <a:ea typeface="ＭＳ Ｐゴシック" pitchFamily="34" charset="-128"/>
                <a:cs typeface="+mn-cs"/>
              </a:rPr>
              <a:t>© 2015 McGraw-Hill Education. All rights reserved.</a:t>
            </a:r>
            <a:endParaRPr lang="en-US" sz="1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800600" y="228600"/>
            <a:ext cx="4121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Slides Created by Jennifer Peterson</a:t>
            </a:r>
          </a:p>
          <a:p>
            <a:pPr algn="r"/>
            <a:r>
              <a:rPr lang="en-US" sz="1800" dirty="0" smtClean="0"/>
              <a:t>Chimborazo Publishing, Inc. </a:t>
            </a:r>
            <a:endParaRPr lang="en-US" sz="18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2184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569"/>
            <a:ext cx="9144000" cy="1231838"/>
          </a:xfrm>
          <a:solidFill>
            <a:srgbClr val="2D6F83"/>
          </a:solidFill>
        </p:spPr>
        <p:txBody>
          <a:bodyPr>
            <a:normAutofit/>
          </a:bodyPr>
          <a:lstStyle>
            <a:lvl1pPr marL="225425" indent="0" algn="l">
              <a:defRPr lang="en-US" sz="36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  <a:ln w="76200"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858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0" y="1236133"/>
            <a:ext cx="9144000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01861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-29570"/>
            <a:ext cx="9144000" cy="1231838"/>
          </a:xfrm>
          <a:solidFill>
            <a:srgbClr val="2D6F83"/>
          </a:solidFill>
        </p:spPr>
        <p:txBody>
          <a:bodyPr>
            <a:normAutofit/>
          </a:bodyPr>
          <a:lstStyle>
            <a:lvl1pPr marL="225425" indent="0" algn="l">
              <a:defRPr lang="en-US" sz="36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1236133"/>
            <a:ext cx="9144000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47651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D33F0625-E162-463F-ABE7-E02F927CCB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04597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</a:lstStyle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04800" y="6504801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  <a:ea typeface="ＭＳ Ｐゴシック" pitchFamily="34" charset="-128"/>
                <a:cs typeface="+mn-cs"/>
              </a:rPr>
              <a:t>© 2015 McGraw-Hill Education. All rights reserved.</a:t>
            </a:r>
            <a:endParaRPr lang="en-US" sz="1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2952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799" r:id="rId2"/>
    <p:sldLayoutId id="2147483800" r:id="rId3"/>
    <p:sldLayoutId id="214748380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13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A143"/>
                </a:solidFill>
              </a:rPr>
              <a:t>Agent-Based Simulation and System Dynamics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Agent-Based Simulation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Predator-prey example (cont’d.)</a:t>
            </a:r>
          </a:p>
          <a:p>
            <a:pPr lvl="1"/>
            <a:r>
              <a:rPr lang="en-US" dirty="0" smtClean="0"/>
              <a:t>Each animal moves forward one unit for each tick of the integer-valued simulation clock</a:t>
            </a:r>
          </a:p>
          <a:p>
            <a:pPr lvl="1"/>
            <a:r>
              <a:rPr lang="en-US" dirty="0" smtClean="0"/>
              <a:t>Wolves gain energy by eating sheep and sheep gain energy by eating grass</a:t>
            </a:r>
          </a:p>
          <a:p>
            <a:pPr lvl="1"/>
            <a:r>
              <a:rPr lang="en-US" dirty="0" smtClean="0"/>
              <a:t>Offspring are created with specified probability</a:t>
            </a:r>
            <a:endParaRPr lang="en-US" dirty="0"/>
          </a:p>
          <a:p>
            <a:pPr lvl="1"/>
            <a:r>
              <a:rPr lang="en-US" dirty="0" smtClean="0"/>
              <a:t>At each time step, a wolf will randomly select a sheep on its patch (if any) to eat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7452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65300" y="5719763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13-2 Population sizes as a function of time for the default parameter values, predator-prey model 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899419" y="304800"/>
            <a:ext cx="5809481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2120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5719762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13-4 Population sizes as a function of time for grass regrowth time equal to 10, predator-prey model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058097" y="304104"/>
            <a:ext cx="5789806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7404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13.3 Continuous Simulation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Models involve differential equations</a:t>
            </a:r>
          </a:p>
          <a:p>
            <a:pPr lvl="1"/>
            <a:r>
              <a:rPr lang="en-US" dirty="0" smtClean="0"/>
              <a:t>Give relationships for rates of change of state variables over time</a:t>
            </a:r>
          </a:p>
          <a:p>
            <a:pPr lvl="1"/>
            <a:r>
              <a:rPr lang="en-US" dirty="0" smtClean="0"/>
              <a:t>Numerical analysis techniques used to integrate the differential equations numerically</a:t>
            </a:r>
          </a:p>
          <a:p>
            <a:r>
              <a:rPr lang="en-US" dirty="0" smtClean="0"/>
              <a:t>Continuous simulation uses equation-computed updates to the state variables</a:t>
            </a:r>
          </a:p>
          <a:p>
            <a:pPr lvl="1"/>
            <a:r>
              <a:rPr lang="en-US" dirty="0" smtClean="0"/>
              <a:t>DES schedules events to update the state variables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669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Simulation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Products designed for building continuous simulation models</a:t>
            </a:r>
          </a:p>
          <a:p>
            <a:pPr lvl="1"/>
            <a:r>
              <a:rPr lang="en-US" dirty="0" smtClean="0"/>
              <a:t>SIMULINK</a:t>
            </a:r>
          </a:p>
          <a:p>
            <a:pPr lvl="1"/>
            <a:r>
              <a:rPr lang="en-US" dirty="0" smtClean="0"/>
              <a:t>acs1X</a:t>
            </a:r>
          </a:p>
          <a:p>
            <a:pPr lvl="1"/>
            <a:r>
              <a:rPr lang="en-US" dirty="0" smtClean="0"/>
              <a:t>Dymola</a:t>
            </a:r>
          </a:p>
          <a:p>
            <a:r>
              <a:rPr lang="en-US" dirty="0" smtClean="0"/>
              <a:t>Arena and ExtendSim</a:t>
            </a:r>
          </a:p>
          <a:p>
            <a:pPr lvl="1"/>
            <a:r>
              <a:rPr lang="en-US" dirty="0" smtClean="0"/>
              <a:t>Can do both DES and continuous simulation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1441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Simulation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dynamics</a:t>
            </a:r>
          </a:p>
          <a:p>
            <a:pPr lvl="1"/>
            <a:r>
              <a:rPr lang="en-US" dirty="0" smtClean="0"/>
              <a:t>Type of continuous simulation used for designing or improving policies or strategies</a:t>
            </a:r>
          </a:p>
          <a:p>
            <a:pPr lvl="2"/>
            <a:r>
              <a:rPr lang="en-US" dirty="0" smtClean="0"/>
              <a:t>Business, military, and government</a:t>
            </a:r>
          </a:p>
          <a:p>
            <a:pPr lvl="1"/>
            <a:r>
              <a:rPr lang="en-US" dirty="0" smtClean="0"/>
              <a:t>Most models are deterministic</a:t>
            </a:r>
          </a:p>
          <a:p>
            <a:pPr lvl="2"/>
            <a:r>
              <a:rPr lang="en-US" dirty="0" smtClean="0"/>
              <a:t>Random components are possible, however</a:t>
            </a:r>
          </a:p>
          <a:p>
            <a:r>
              <a:rPr lang="en-US" dirty="0" smtClean="0"/>
              <a:t>Commercial simulation products typically used for system dynamics models</a:t>
            </a:r>
          </a:p>
          <a:p>
            <a:pPr lvl="1"/>
            <a:r>
              <a:rPr lang="en-US" dirty="0" smtClean="0"/>
              <a:t>AnyLogic, iThink, Powersim, Vensim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7505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Simulation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</a:p>
          <a:p>
            <a:pPr lvl="1"/>
            <a:r>
              <a:rPr lang="en-US" dirty="0" smtClean="0"/>
              <a:t>Stock: accumulation of a resource</a:t>
            </a:r>
          </a:p>
          <a:p>
            <a:pPr lvl="1"/>
            <a:r>
              <a:rPr lang="en-US" dirty="0" smtClean="0"/>
              <a:t>Flow: stream of a resource into or out of a stock</a:t>
            </a:r>
          </a:p>
          <a:p>
            <a:pPr lvl="1"/>
            <a:r>
              <a:rPr lang="en-US" dirty="0" smtClean="0"/>
              <a:t>Information link: brings information from a stock or variable into the valve of a flow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2933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13.4 Combined Discrete-Continuous Simulation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fundamental interactions</a:t>
            </a:r>
          </a:p>
          <a:p>
            <a:pPr lvl="1"/>
            <a:r>
              <a:rPr lang="en-US" dirty="0" smtClean="0"/>
              <a:t>A discrete event may cause a discrete change in the value of a continuous state variable</a:t>
            </a:r>
          </a:p>
          <a:p>
            <a:pPr lvl="1"/>
            <a:r>
              <a:rPr lang="en-US" dirty="0" smtClean="0"/>
              <a:t>A discrete event may cause the relationship governing a continuous state variable to change at a particular time</a:t>
            </a:r>
          </a:p>
          <a:p>
            <a:pPr lvl="1"/>
            <a:r>
              <a:rPr lang="en-US" dirty="0" smtClean="0"/>
              <a:t>A continuous state variable achieving a threshold value may cause a discrete event to occur or be scheduled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90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Combined Discrete-Continuous Simulation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Packages for building combined discrete-continuous simulation models</a:t>
            </a:r>
          </a:p>
          <a:p>
            <a:pPr lvl="1"/>
            <a:r>
              <a:rPr lang="en-US" dirty="0" smtClean="0"/>
              <a:t>Arena</a:t>
            </a:r>
          </a:p>
          <a:p>
            <a:pPr lvl="1"/>
            <a:r>
              <a:rPr lang="en-US" dirty="0" smtClean="0"/>
              <a:t>ExtendSim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777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13.5 Monte Carlo Simulation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scheme employing random numbers</a:t>
            </a:r>
          </a:p>
          <a:p>
            <a:pPr lvl="1"/>
            <a:r>
              <a:rPr lang="en-US" dirty="0" smtClean="0"/>
              <a:t>Used for solving certain stochastic or deterministic problems</a:t>
            </a:r>
          </a:p>
          <a:p>
            <a:r>
              <a:rPr lang="en-US" dirty="0" smtClean="0"/>
              <a:t>Widely used for solving certain statistics problems</a:t>
            </a:r>
          </a:p>
          <a:p>
            <a:r>
              <a:rPr lang="en-US" dirty="0" smtClean="0"/>
              <a:t>Procedures outlined in Section 9.4</a:t>
            </a:r>
          </a:p>
          <a:p>
            <a:pPr lvl="1"/>
            <a:r>
              <a:rPr lang="en-US" dirty="0" smtClean="0"/>
              <a:t>Used to determine the sample size </a:t>
            </a:r>
            <a:r>
              <a:rPr lang="en-US" i="1" dirty="0" smtClean="0"/>
              <a:t>n</a:t>
            </a:r>
            <a:r>
              <a:rPr lang="en-US" dirty="0" smtClean="0"/>
              <a:t> required to obtain the specified precision in a Monte Carlo simulation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266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13.1 Introduction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simulation models</a:t>
            </a:r>
          </a:p>
          <a:p>
            <a:pPr lvl="1"/>
            <a:r>
              <a:rPr lang="en-US" dirty="0" smtClean="0"/>
              <a:t>Represent a system as it changes over time</a:t>
            </a:r>
          </a:p>
          <a:p>
            <a:pPr lvl="1"/>
            <a:r>
              <a:rPr lang="en-US" dirty="0" smtClean="0"/>
              <a:t>Events may be either discrete (DES) or continuous</a:t>
            </a:r>
          </a:p>
          <a:p>
            <a:pPr lvl="2"/>
            <a:r>
              <a:rPr lang="en-US" dirty="0" smtClean="0"/>
              <a:t>Agent-based simulation is a variation of DES</a:t>
            </a:r>
          </a:p>
          <a:p>
            <a:r>
              <a:rPr lang="en-US" dirty="0" smtClean="0"/>
              <a:t>Monte Carlo simulation</a:t>
            </a:r>
          </a:p>
          <a:p>
            <a:pPr lvl="1"/>
            <a:r>
              <a:rPr lang="en-US" dirty="0" smtClean="0"/>
              <a:t>A scheme employing random numbers</a:t>
            </a:r>
          </a:p>
          <a:p>
            <a:pPr lvl="2"/>
            <a:r>
              <a:rPr lang="en-US" dirty="0" smtClean="0"/>
              <a:t>Used for solving certain problems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16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13.6 Spreadsheet Simulation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Excel spreadsheet</a:t>
            </a:r>
          </a:p>
          <a:p>
            <a:pPr lvl="1"/>
            <a:r>
              <a:rPr lang="en-US" dirty="0" smtClean="0"/>
              <a:t>Used for simple DES or Monte Carlo simulations</a:t>
            </a:r>
          </a:p>
          <a:p>
            <a:pPr lvl="1"/>
            <a:r>
              <a:rPr lang="en-US" dirty="0" smtClean="0"/>
              <a:t>Provides a random number generator and the ability to generate random values from some basic distributions</a:t>
            </a:r>
          </a:p>
          <a:p>
            <a:pPr lvl="1"/>
            <a:r>
              <a:rPr lang="en-US" dirty="0" smtClean="0"/>
              <a:t>Has capability for summary statistics and graphical plots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9030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Spreadsheet Simulation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Limitations of spreadsheet simulation</a:t>
            </a:r>
          </a:p>
          <a:p>
            <a:pPr lvl="1"/>
            <a:r>
              <a:rPr lang="en-US" dirty="0" smtClean="0"/>
              <a:t>Only simple data structures are available</a:t>
            </a:r>
          </a:p>
          <a:p>
            <a:pPr lvl="1"/>
            <a:r>
              <a:rPr lang="en-US" dirty="0" smtClean="0"/>
              <a:t>Complex algorithms are difficult to implement</a:t>
            </a:r>
          </a:p>
          <a:p>
            <a:pPr lvl="1"/>
            <a:r>
              <a:rPr lang="en-US" dirty="0" smtClean="0"/>
              <a:t>Longer execution times</a:t>
            </a:r>
          </a:p>
          <a:p>
            <a:pPr lvl="1"/>
            <a:r>
              <a:rPr lang="en-US" dirty="0" smtClean="0"/>
              <a:t>Limited data storage</a:t>
            </a:r>
          </a:p>
          <a:p>
            <a:r>
              <a:rPr lang="en-US" dirty="0" smtClean="0"/>
              <a:t>Spreadsheet add-ins provide additional features</a:t>
            </a:r>
          </a:p>
          <a:p>
            <a:pPr lvl="1"/>
            <a:r>
              <a:rPr lang="en-US" dirty="0" smtClean="0"/>
              <a:t>Crystal Ball, @Risk, Risk Solver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9902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13.2 Agent-Based Simulation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Agent</a:t>
            </a:r>
          </a:p>
          <a:p>
            <a:pPr lvl="1"/>
            <a:r>
              <a:rPr lang="en-US" dirty="0" smtClean="0"/>
              <a:t>An autonomous entity that can sense its environment</a:t>
            </a:r>
          </a:p>
          <a:p>
            <a:pPr lvl="2"/>
            <a:r>
              <a:rPr lang="en-US" dirty="0" smtClean="0"/>
              <a:t>Uses information in decision-making</a:t>
            </a:r>
          </a:p>
          <a:p>
            <a:r>
              <a:rPr lang="en-US" dirty="0" smtClean="0"/>
              <a:t>Agents have attributes</a:t>
            </a:r>
          </a:p>
          <a:p>
            <a:pPr lvl="1"/>
            <a:r>
              <a:rPr lang="en-US" dirty="0" smtClean="0"/>
              <a:t>Behavior determined by set of basic if/then rules</a:t>
            </a:r>
          </a:p>
          <a:p>
            <a:pPr lvl="1"/>
            <a:r>
              <a:rPr lang="en-US" dirty="0" smtClean="0"/>
              <a:t>May also learn and adapt their behavior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Agent-Based Simulation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of types of agents</a:t>
            </a:r>
          </a:p>
          <a:p>
            <a:pPr lvl="1"/>
            <a:r>
              <a:rPr lang="en-US" dirty="0" smtClean="0"/>
              <a:t>People, animals, vehicles, and organizations</a:t>
            </a:r>
          </a:p>
          <a:p>
            <a:r>
              <a:rPr lang="en-US" dirty="0" smtClean="0"/>
              <a:t>Agent-based simulation (ABS)</a:t>
            </a:r>
          </a:p>
          <a:p>
            <a:pPr lvl="1"/>
            <a:r>
              <a:rPr lang="en-US" dirty="0" smtClean="0"/>
              <a:t>Agents interact with their environment and other agents in a major way</a:t>
            </a:r>
          </a:p>
          <a:p>
            <a:pPr lvl="1"/>
            <a:r>
              <a:rPr lang="en-US" dirty="0" smtClean="0"/>
              <a:t>A special case of discrete event simulation</a:t>
            </a:r>
          </a:p>
          <a:p>
            <a:pPr lvl="1"/>
            <a:r>
              <a:rPr lang="en-US" dirty="0" smtClean="0"/>
              <a:t>Usually implemented in object-oriented software</a:t>
            </a:r>
          </a:p>
          <a:p>
            <a:pPr lvl="2"/>
            <a:r>
              <a:rPr lang="en-US" dirty="0" smtClean="0"/>
              <a:t>Methods correspond to behaviors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352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Agent-Based Simulation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Emergent behavior</a:t>
            </a:r>
          </a:p>
          <a:p>
            <a:pPr lvl="1"/>
            <a:r>
              <a:rPr lang="en-US" dirty="0" smtClean="0"/>
              <a:t>System behavior caused by interactions of the low level agents</a:t>
            </a:r>
          </a:p>
          <a:p>
            <a:pPr lvl="1"/>
            <a:r>
              <a:rPr lang="en-US" dirty="0" smtClean="0"/>
              <a:t>Often unexpected or novel in some way</a:t>
            </a:r>
          </a:p>
          <a:p>
            <a:r>
              <a:rPr lang="en-US" dirty="0" smtClean="0"/>
              <a:t>General DES can also exhibit emergent behavior</a:t>
            </a:r>
          </a:p>
          <a:p>
            <a:pPr lvl="1"/>
            <a:r>
              <a:rPr lang="en-US" dirty="0" smtClean="0"/>
              <a:t>Examples: unexpected bottlenecks, oscillations, or deadlocks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9792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Agent-Based Simulation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 might be used in situations where:</a:t>
            </a:r>
          </a:p>
          <a:p>
            <a:pPr lvl="1"/>
            <a:r>
              <a:rPr lang="en-US" dirty="0" smtClean="0"/>
              <a:t>Entities in the system naturally interact with each other and the environment</a:t>
            </a:r>
          </a:p>
          <a:p>
            <a:pPr lvl="1"/>
            <a:r>
              <a:rPr lang="en-US" dirty="0" smtClean="0"/>
              <a:t>Entities need to learn and adapt their behavior</a:t>
            </a:r>
          </a:p>
          <a:p>
            <a:pPr lvl="1"/>
            <a:r>
              <a:rPr lang="en-US" dirty="0" smtClean="0"/>
              <a:t>An entity’s movement depends on situational awareness</a:t>
            </a:r>
          </a:p>
          <a:p>
            <a:pPr lvl="2"/>
            <a:r>
              <a:rPr lang="en-US" dirty="0" smtClean="0"/>
              <a:t>Not “scripted”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7078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Agent-Based Simulation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 adaptive system (CAS)</a:t>
            </a:r>
          </a:p>
          <a:p>
            <a:pPr lvl="1"/>
            <a:r>
              <a:rPr lang="en-US" dirty="0" smtClean="0"/>
              <a:t>System of interacting agents</a:t>
            </a:r>
          </a:p>
          <a:p>
            <a:pPr lvl="1"/>
            <a:r>
              <a:rPr lang="en-US" dirty="0" smtClean="0"/>
              <a:t>Collective behavior shows adaptation, self-organization, and emergence</a:t>
            </a:r>
          </a:p>
          <a:p>
            <a:pPr lvl="1"/>
            <a:r>
              <a:rPr lang="en-US" dirty="0" smtClean="0"/>
              <a:t>Examples: stock market, ant colonies, the human brain, the ecosystem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4659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Agent-Based Simulation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simulation packages for performing ABS</a:t>
            </a:r>
          </a:p>
          <a:p>
            <a:pPr lvl="1"/>
            <a:r>
              <a:rPr lang="en-US" dirty="0" smtClean="0"/>
              <a:t>AnyLogic</a:t>
            </a:r>
          </a:p>
          <a:p>
            <a:pPr lvl="1"/>
            <a:r>
              <a:rPr lang="en-US" dirty="0" smtClean="0"/>
              <a:t>MASON</a:t>
            </a:r>
            <a:endParaRPr lang="en-US" dirty="0"/>
          </a:p>
          <a:p>
            <a:pPr lvl="1"/>
            <a:r>
              <a:rPr lang="en-US" dirty="0" smtClean="0"/>
              <a:t>NetLogo</a:t>
            </a:r>
          </a:p>
          <a:p>
            <a:pPr lvl="1"/>
            <a:r>
              <a:rPr lang="en-US" dirty="0" smtClean="0"/>
              <a:t>Repast Simphony</a:t>
            </a:r>
          </a:p>
          <a:p>
            <a:r>
              <a:rPr lang="en-US" dirty="0" smtClean="0"/>
              <a:t>Two major approaches for advancing time: NETA and FITA</a:t>
            </a:r>
          </a:p>
          <a:p>
            <a:pPr lvl="1"/>
            <a:r>
              <a:rPr lang="en-US" dirty="0" smtClean="0"/>
              <a:t>Virtually all ABSs have used FITA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2983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Agent-Based Simulation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Predator-prey example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rom NetLogo simulation software “Models Library”</a:t>
            </a:r>
          </a:p>
          <a:p>
            <a:pPr lvl="1"/>
            <a:r>
              <a:rPr lang="en-US" dirty="0" smtClean="0"/>
              <a:t>Default model assumptions</a:t>
            </a:r>
          </a:p>
          <a:p>
            <a:pPr lvl="2"/>
            <a:r>
              <a:rPr lang="en-US" dirty="0" smtClean="0"/>
              <a:t>100 sheep and 50 wolves randomly placed on the grid</a:t>
            </a:r>
          </a:p>
          <a:p>
            <a:pPr lvl="2"/>
            <a:r>
              <a:rPr lang="en-US" dirty="0" smtClean="0"/>
              <a:t>Each sheep has initial amount of energy uniformly dist</a:t>
            </a:r>
            <a:r>
              <a:rPr lang="en-US" dirty="0"/>
              <a:t>ributed on the set {0,1,…7</a:t>
            </a:r>
            <a:r>
              <a:rPr lang="en-US" dirty="0" smtClean="0"/>
              <a:t>}</a:t>
            </a:r>
          </a:p>
          <a:p>
            <a:pPr lvl="2"/>
            <a:r>
              <a:rPr lang="en-US" dirty="0"/>
              <a:t>Each </a:t>
            </a:r>
            <a:r>
              <a:rPr lang="en-US" dirty="0" smtClean="0"/>
              <a:t>wolf </a:t>
            </a:r>
            <a:r>
              <a:rPr lang="en-US" dirty="0"/>
              <a:t>has initial amount of energy uniformly distributed on the set {0,1</a:t>
            </a:r>
            <a:r>
              <a:rPr lang="en-US" dirty="0" smtClean="0"/>
              <a:t>,…39}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6690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4BD9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6298</TotalTime>
  <Words>870</Words>
  <Application>Microsoft Macintosh PowerPoint</Application>
  <PresentationFormat>On-screen Show (4:3)</PresentationFormat>
  <Paragraphs>158</Paragraphs>
  <Slides>21</Slides>
  <Notes>19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3_Office Theme</vt:lpstr>
      <vt:lpstr>Agent-Based Simulation and System Dynamics</vt:lpstr>
      <vt:lpstr>13.1 Introduction</vt:lpstr>
      <vt:lpstr>13.2 Agent-Based Simulation</vt:lpstr>
      <vt:lpstr>Agent-Based Simulation</vt:lpstr>
      <vt:lpstr>Agent-Based Simulation</vt:lpstr>
      <vt:lpstr>Agent-Based Simulation</vt:lpstr>
      <vt:lpstr>Agent-Based Simulation</vt:lpstr>
      <vt:lpstr>Agent-Based Simulation</vt:lpstr>
      <vt:lpstr>Agent-Based Simulation</vt:lpstr>
      <vt:lpstr>Agent-Based Simulation</vt:lpstr>
      <vt:lpstr>Slide 11</vt:lpstr>
      <vt:lpstr>Slide 12</vt:lpstr>
      <vt:lpstr>13.3 Continuous Simulation</vt:lpstr>
      <vt:lpstr>Continuous Simulation</vt:lpstr>
      <vt:lpstr>Continuous Simulation</vt:lpstr>
      <vt:lpstr>Continuous Simulation</vt:lpstr>
      <vt:lpstr>13.4 Combined Discrete-Continuous Simulation</vt:lpstr>
      <vt:lpstr>Combined Discrete-Continuous Simulation</vt:lpstr>
      <vt:lpstr>13.5 Monte Carlo Simulation</vt:lpstr>
      <vt:lpstr>13.6 Spreadsheet Simulation</vt:lpstr>
      <vt:lpstr>Spreadsheet Simulation</vt:lpstr>
    </vt:vector>
  </TitlesOfParts>
  <Company>Jacqueline Bennett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Agent-Based Simulation and System Dynamics</dc:title>
  <dc:creator/>
  <cp:lastModifiedBy>Melinda Bilecki</cp:lastModifiedBy>
  <cp:revision>425</cp:revision>
  <dcterms:created xsi:type="dcterms:W3CDTF">2014-02-25T16:54:15Z</dcterms:created>
  <dcterms:modified xsi:type="dcterms:W3CDTF">2014-02-25T16:55:56Z</dcterms:modified>
</cp:coreProperties>
</file>