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797" r:id="rId1"/>
  </p:sldMasterIdLst>
  <p:notesMasterIdLst>
    <p:notesMasterId r:id="rId31"/>
  </p:notesMasterIdLst>
  <p:sldIdLst>
    <p:sldId id="321" r:id="rId2"/>
    <p:sldId id="334" r:id="rId3"/>
    <p:sldId id="335" r:id="rId4"/>
    <p:sldId id="339" r:id="rId5"/>
    <p:sldId id="360" r:id="rId6"/>
    <p:sldId id="340" r:id="rId7"/>
    <p:sldId id="333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36" r:id="rId20"/>
    <p:sldId id="352" r:id="rId21"/>
    <p:sldId id="337" r:id="rId22"/>
    <p:sldId id="353" r:id="rId23"/>
    <p:sldId id="354" r:id="rId24"/>
    <p:sldId id="355" r:id="rId25"/>
    <p:sldId id="338" r:id="rId26"/>
    <p:sldId id="356" r:id="rId27"/>
    <p:sldId id="357" r:id="rId28"/>
    <p:sldId id="358" r:id="rId29"/>
    <p:sldId id="35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4BA5C1"/>
    <a:srgbClr val="4B9FC2"/>
    <a:srgbClr val="202E7C"/>
    <a:srgbClr val="FF0000"/>
    <a:srgbClr val="00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55" autoAdjust="0"/>
    <p:restoredTop sz="92967" autoAdjust="0"/>
  </p:normalViewPr>
  <p:slideViewPr>
    <p:cSldViewPr>
      <p:cViewPr varScale="1">
        <p:scale>
          <a:sx n="104" d="100"/>
          <a:sy n="104" d="100"/>
        </p:scale>
        <p:origin x="-10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4BD08F91-4BB6-4375-BF09-CC8D901E4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1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07CB8D-7797-4B75-9DC7-81918E657DA0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269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24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-1299" r="2505" b="453"/>
          <a:stretch/>
        </p:blipFill>
        <p:spPr>
          <a:xfrm>
            <a:off x="1" y="0"/>
            <a:ext cx="9143999" cy="11498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200" y="2618525"/>
            <a:ext cx="4191000" cy="914400"/>
          </a:xfrm>
        </p:spPr>
        <p:txBody>
          <a:bodyPr anchor="b" anchorCtr="0"/>
          <a:lstStyle>
            <a:lvl1pPr marL="0" indent="0" algn="ctr">
              <a:buNone/>
              <a:defRPr sz="4000" b="1" baseline="0">
                <a:solidFill>
                  <a:srgbClr val="FFA14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#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953262"/>
            <a:ext cx="5874327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EE1039-D370-4C35-A5E9-C581DDFB9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b="29591"/>
          <a:stretch/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19839" t="19534" r="21740" b="22132"/>
          <a:stretch/>
        </p:blipFill>
        <p:spPr>
          <a:xfrm>
            <a:off x="381000" y="6324600"/>
            <a:ext cx="1358133" cy="37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6934" y="259080"/>
            <a:ext cx="2373866" cy="2560320"/>
          </a:xfrm>
          <a:prstGeom prst="rect">
            <a:avLst/>
          </a:prstGeom>
          <a:ln w="57150" cap="sq" cmpd="thickThin">
            <a:solidFill>
              <a:srgbClr val="F0A34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5257800" y="63246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800600" y="228600"/>
            <a:ext cx="412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Slides Created by Jennifer Peterson</a:t>
            </a:r>
          </a:p>
          <a:p>
            <a:pPr algn="r"/>
            <a:r>
              <a:rPr lang="en-US" sz="1800" dirty="0" smtClean="0"/>
              <a:t>Chimborazo Publishing, Inc. 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184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569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ln w="76200"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71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9570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00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94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" y="65048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833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9" r:id="rId2"/>
    <p:sldLayoutId id="2147483800" r:id="rId3"/>
    <p:sldLayoutId id="21474838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9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2.png"/><Relationship Id="rId5" Type="http://schemas.microsoft.com/office/2007/relationships/hdphoto" Target="../media/hdphoto6.wdp"/><Relationship Id="rId6" Type="http://schemas.openxmlformats.org/officeDocument/2006/relationships/image" Target="../media/image13.png"/><Relationship Id="rId7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8.wdp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Experimental Design and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effect of factor </a:t>
            </a:r>
            <a:r>
              <a:rPr lang="en-US" i="1" dirty="0" smtClean="0"/>
              <a:t>j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i="1" baseline="-25000" dirty="0" smtClean="0"/>
              <a:t>j</a:t>
            </a:r>
          </a:p>
          <a:p>
            <a:pPr lvl="1"/>
            <a:r>
              <a:rPr lang="en-US" dirty="0" smtClean="0"/>
              <a:t>Average change in the response due to moving factor </a:t>
            </a:r>
            <a:r>
              <a:rPr lang="en-US" i="1" dirty="0" smtClean="0"/>
              <a:t>j</a:t>
            </a:r>
            <a:r>
              <a:rPr lang="en-US" dirty="0" smtClean="0"/>
              <a:t> from plus to minus level</a:t>
            </a:r>
          </a:p>
          <a:p>
            <a:r>
              <a:rPr lang="en-US" dirty="0" smtClean="0"/>
              <a:t>Main effect of factor 1 from Table 12-2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3" y="3862388"/>
            <a:ext cx="7458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50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Two-factor interaction effects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714625"/>
            <a:ext cx="6267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862" y="4143375"/>
            <a:ext cx="6010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0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and higher-factor interaction effects</a:t>
            </a:r>
          </a:p>
          <a:p>
            <a:pPr lvl="1"/>
            <a:r>
              <a:rPr lang="en-US" dirty="0" smtClean="0"/>
              <a:t>Possible to define</a:t>
            </a:r>
          </a:p>
          <a:p>
            <a:pPr lvl="1"/>
            <a:r>
              <a:rPr lang="en-US" dirty="0" smtClean="0"/>
              <a:t>Difficult to interpret</a:t>
            </a:r>
          </a:p>
          <a:p>
            <a:r>
              <a:rPr lang="en-US" dirty="0" smtClean="0"/>
              <a:t>Three factor interaction effect from design matrix of Table 12.2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628711"/>
            <a:ext cx="6376987" cy="14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6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Constructing confidence intervals for the main effect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1779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124200" cy="115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5334000"/>
            <a:ext cx="3724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1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confidence interval does not contain zero:</a:t>
            </a:r>
          </a:p>
          <a:p>
            <a:pPr lvl="1"/>
            <a:r>
              <a:rPr lang="en-US" dirty="0" smtClean="0"/>
              <a:t>The effect is statistically significant</a:t>
            </a:r>
          </a:p>
          <a:p>
            <a:pPr lvl="2"/>
            <a:r>
              <a:rPr lang="en-US" dirty="0" smtClean="0"/>
              <a:t>Statistical significance does not necessarily mean the effect is practically significant</a:t>
            </a:r>
          </a:p>
          <a:p>
            <a:r>
              <a:rPr lang="en-US" dirty="0" smtClean="0"/>
              <a:t>Example of 6 factor matrix design</a:t>
            </a:r>
          </a:p>
          <a:p>
            <a:pPr lvl="1"/>
            <a:r>
              <a:rPr lang="en-US" dirty="0" smtClean="0"/>
              <a:t>Shown in Table 12.7 on next slide</a:t>
            </a:r>
          </a:p>
          <a:p>
            <a:pPr lvl="1"/>
            <a:r>
              <a:rPr lang="en-US" dirty="0" smtClean="0"/>
              <a:t>Note factors may be quantitative or qualitative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22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130969"/>
            <a:ext cx="6618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Table 12.7 Factor coding, small-factory model (all times are in minutes)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38374" y="2362200"/>
            <a:ext cx="6790052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95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62638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12.3 Experimental design for small factory; individual-replication and average-over-replications results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76400" y="1500271"/>
            <a:ext cx="546532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9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333999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12.10 90 percent confidence intervals for the expected interaction effects (in minutes), small-factory model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2907" y="1700169"/>
            <a:ext cx="8338186" cy="3474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1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5560433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12.4 Experimental design for small factory: main effects and two-factor interactions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1969" y="1506218"/>
            <a:ext cx="686006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2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12.3 2</a:t>
            </a:r>
            <a:r>
              <a:rPr lang="en-US" baseline="30000" dirty="0" smtClean="0"/>
              <a:t>k-p</a:t>
            </a:r>
            <a:r>
              <a:rPr lang="en-US" dirty="0" smtClean="0"/>
              <a:t> Fractional Factorial </a:t>
            </a:r>
            <a:r>
              <a:rPr lang="en-US" dirty="0"/>
              <a:t>Designs</a:t>
            </a:r>
            <a:endParaRPr lang="en-US" dirty="0" smtClean="0"/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when the number of factors is large</a:t>
            </a:r>
          </a:p>
          <a:p>
            <a:r>
              <a:rPr lang="en-US" dirty="0" smtClean="0"/>
              <a:t>Useful in screening out a subset of </a:t>
            </a:r>
            <a:r>
              <a:rPr lang="en-US" i="1" dirty="0" smtClean="0"/>
              <a:t>k</a:t>
            </a:r>
            <a:r>
              <a:rPr lang="en-US" dirty="0" smtClean="0"/>
              <a:t> important factors of interest</a:t>
            </a:r>
          </a:p>
          <a:p>
            <a:r>
              <a:rPr lang="en-US" dirty="0" smtClean="0"/>
              <a:t>Fractional factorial designs</a:t>
            </a:r>
          </a:p>
          <a:p>
            <a:pPr lvl="1"/>
            <a:r>
              <a:rPr lang="en-US" dirty="0" smtClean="0"/>
              <a:t>Provide good estimates of the main effect and two-factor interactions</a:t>
            </a:r>
          </a:p>
          <a:p>
            <a:pPr lvl="1"/>
            <a:r>
              <a:rPr lang="en-US" dirty="0" smtClean="0"/>
              <a:t>Requires a fraction of the computational effort of a full factorial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66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12.1 Introduction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Input parameters</a:t>
            </a:r>
          </a:p>
          <a:p>
            <a:pPr lvl="1"/>
            <a:r>
              <a:rPr lang="en-US" dirty="0" smtClean="0"/>
              <a:t>Structural assumptions composing a model</a:t>
            </a:r>
          </a:p>
          <a:p>
            <a:r>
              <a:rPr lang="en-US" dirty="0" smtClean="0"/>
              <a:t>Responses</a:t>
            </a:r>
          </a:p>
          <a:p>
            <a:pPr lvl="1"/>
            <a:r>
              <a:rPr lang="en-US" dirty="0" smtClean="0"/>
              <a:t>Output performance measures</a:t>
            </a:r>
          </a:p>
          <a:p>
            <a:r>
              <a:rPr lang="en-US" dirty="0" smtClean="0"/>
              <a:t>Simulation studies typically have several different responses of interest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k-p</a:t>
            </a:r>
            <a:r>
              <a:rPr lang="en-US" dirty="0" smtClean="0"/>
              <a:t> Fractional Factorial </a:t>
            </a:r>
            <a:r>
              <a:rPr lang="en-US" dirty="0"/>
              <a:t>Designs</a:t>
            </a:r>
            <a:endParaRPr lang="en-US" dirty="0" smtClean="0"/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Confounding</a:t>
            </a:r>
          </a:p>
          <a:p>
            <a:pPr lvl="1"/>
            <a:r>
              <a:rPr lang="en-US" dirty="0" smtClean="0"/>
              <a:t>A common formula between two different effects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e</a:t>
            </a:r>
            <a:r>
              <a:rPr lang="en-US" baseline="-25000" dirty="0" smtClean="0"/>
              <a:t>4</a:t>
            </a:r>
            <a:r>
              <a:rPr lang="en-US" dirty="0" smtClean="0"/>
              <a:t> and </a:t>
            </a:r>
            <a:r>
              <a:rPr lang="en-US" i="1" dirty="0" smtClean="0"/>
              <a:t>e</a:t>
            </a:r>
            <a:r>
              <a:rPr lang="en-US" baseline="-25000" dirty="0" smtClean="0"/>
              <a:t>123</a:t>
            </a:r>
          </a:p>
          <a:p>
            <a:r>
              <a:rPr lang="en-US" dirty="0" smtClean="0"/>
              <a:t>Higher way interactions</a:t>
            </a:r>
          </a:p>
          <a:p>
            <a:pPr lvl="1"/>
            <a:r>
              <a:rPr lang="en-US" dirty="0" smtClean="0"/>
              <a:t>Often turn out to be small in comparison with main effect and two-factor interactions</a:t>
            </a:r>
          </a:p>
          <a:p>
            <a:pPr lvl="1"/>
            <a:r>
              <a:rPr lang="en-US" dirty="0" smtClean="0"/>
              <a:t>Neglect e</a:t>
            </a:r>
            <a:r>
              <a:rPr lang="en-US" baseline="-25000" dirty="0" smtClean="0"/>
              <a:t>123</a:t>
            </a:r>
            <a:r>
              <a:rPr lang="en-US" dirty="0" smtClean="0"/>
              <a:t> in example above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7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12.4 Response Surfaces and Metamodels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Metamodel</a:t>
            </a:r>
          </a:p>
          <a:p>
            <a:pPr lvl="1"/>
            <a:r>
              <a:rPr lang="en-US" dirty="0" smtClean="0"/>
              <a:t>Usually a first- or second-order regression equation</a:t>
            </a:r>
          </a:p>
          <a:p>
            <a:pPr lvl="1"/>
            <a:r>
              <a:rPr lang="en-US" dirty="0" smtClean="0"/>
              <a:t>Can predict the response for other factor level combinations of interest</a:t>
            </a:r>
          </a:p>
          <a:p>
            <a:pPr lvl="1"/>
            <a:r>
              <a:rPr lang="en-US" dirty="0" smtClean="0"/>
              <a:t>Can be used to find a set of factor values that optimizes the response</a:t>
            </a:r>
          </a:p>
          <a:p>
            <a:pPr lvl="1"/>
            <a:r>
              <a:rPr lang="en-US" dirty="0" smtClean="0"/>
              <a:t>Example of a metamodel given by Equation 12-8 and illustrated in Figure 12-7(a-b)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63908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12.7 (a) Response surface plot and (b) contour plot of the metamodel from the 2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factorial design, inventory model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0" y="243426"/>
            <a:ext cx="483559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9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63908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12.7 (cont’d.) (a) Response surface plot and (b) contour plot of the metamodel from the 2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factorial design, inventory model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9800" y="152400"/>
            <a:ext cx="485332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41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Surfaces and Metamodels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model chosen varies depending on shape of the response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May </a:t>
            </a:r>
            <a:r>
              <a:rPr lang="en-US" dirty="0"/>
              <a:t>be best choice if it appropriately approximates behavior in a local region of interest on a more complex surface</a:t>
            </a:r>
          </a:p>
          <a:p>
            <a:pPr lvl="1"/>
            <a:r>
              <a:rPr lang="en-US" dirty="0" smtClean="0"/>
              <a:t>Quadratic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56299"/>
            <a:ext cx="556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7639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37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12.5 Simulation-Based Optimization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ultimate goal of analyzing a simulation model</a:t>
            </a:r>
          </a:p>
          <a:p>
            <a:pPr lvl="1"/>
            <a:r>
              <a:rPr lang="en-US" dirty="0" smtClean="0"/>
              <a:t>Find a combination of input factors that optimizes a key output performance measure</a:t>
            </a:r>
          </a:p>
          <a:p>
            <a:pPr lvl="2"/>
            <a:r>
              <a:rPr lang="en-US" dirty="0" smtClean="0"/>
              <a:t>Example: find best combination of factors to maximize profit</a:t>
            </a:r>
          </a:p>
          <a:p>
            <a:r>
              <a:rPr lang="en-US" dirty="0" smtClean="0"/>
              <a:t>Optimization is a computationally-intensive activity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26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Simulation-Based Optimization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optimum-seeking methods in the literature</a:t>
            </a:r>
          </a:p>
          <a:p>
            <a:pPr lvl="1"/>
            <a:r>
              <a:rPr lang="en-US" dirty="0" smtClean="0"/>
              <a:t>Metaheuristics</a:t>
            </a:r>
          </a:p>
          <a:p>
            <a:pPr lvl="1"/>
            <a:r>
              <a:rPr lang="en-US" dirty="0" smtClean="0"/>
              <a:t>Response-surface methodology</a:t>
            </a:r>
          </a:p>
          <a:p>
            <a:pPr lvl="1"/>
            <a:r>
              <a:rPr lang="en-US" dirty="0" smtClean="0"/>
              <a:t>Ordinal optimization</a:t>
            </a:r>
          </a:p>
          <a:p>
            <a:pPr lvl="1"/>
            <a:r>
              <a:rPr lang="en-US" dirty="0" smtClean="0"/>
              <a:t>Gradient-based procedures</a:t>
            </a:r>
          </a:p>
          <a:p>
            <a:pPr lvl="1"/>
            <a:r>
              <a:rPr lang="en-US" dirty="0" smtClean="0"/>
              <a:t>Random search</a:t>
            </a:r>
          </a:p>
          <a:p>
            <a:pPr lvl="1"/>
            <a:r>
              <a:rPr lang="en-US" dirty="0" smtClean="0"/>
              <a:t>Sample-path optimization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21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Simulation-Based Optimization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Metaheuristic methods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focus of the text</a:t>
            </a:r>
          </a:p>
          <a:p>
            <a:r>
              <a:rPr lang="en-US" dirty="0" smtClean="0"/>
              <a:t>Some </a:t>
            </a:r>
            <a:r>
              <a:rPr lang="en-US" dirty="0"/>
              <a:t>desirable optimization </a:t>
            </a:r>
            <a:r>
              <a:rPr lang="en-US" dirty="0" smtClean="0"/>
              <a:t>package features</a:t>
            </a:r>
          </a:p>
          <a:p>
            <a:pPr lvl="1"/>
            <a:r>
              <a:rPr lang="en-US" dirty="0" smtClean="0"/>
              <a:t>Quality of solution</a:t>
            </a:r>
          </a:p>
          <a:p>
            <a:pPr lvl="1"/>
            <a:r>
              <a:rPr lang="en-US" dirty="0" smtClean="0"/>
              <a:t>Amount of execution time to get to a solution</a:t>
            </a:r>
          </a:p>
          <a:p>
            <a:pPr lvl="1"/>
            <a:r>
              <a:rPr lang="en-US" dirty="0" smtClean="0"/>
              <a:t>Allows linear constraints on decision variables</a:t>
            </a:r>
          </a:p>
          <a:p>
            <a:pPr lvl="1"/>
            <a:r>
              <a:rPr lang="en-US" dirty="0" smtClean="0"/>
              <a:t>Should include several stopping rules</a:t>
            </a:r>
          </a:p>
          <a:p>
            <a:pPr lvl="1"/>
            <a:r>
              <a:rPr lang="en-US" dirty="0" smtClean="0"/>
              <a:t>Should allow multiple cores or computers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31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Simulation-Based Optimization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563908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12.22 Interactions between an optimization package and a simulation model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00861" y="1395083"/>
            <a:ext cx="664707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19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Simulation-Based Optimization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531351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12.26 </a:t>
            </a:r>
            <a:r>
              <a:rPr lang="en-US" sz="1600" dirty="0"/>
              <a:t>O</a:t>
            </a:r>
            <a:r>
              <a:rPr lang="en-US" sz="1600" dirty="0" smtClean="0"/>
              <a:t>ptimization packages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368" y="1752600"/>
            <a:ext cx="7617263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9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224046"/>
            <a:ext cx="4393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Table 12.1 Examples of factors and responses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1905000"/>
            <a:ext cx="8322889" cy="3108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1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simulation factors</a:t>
            </a:r>
          </a:p>
          <a:p>
            <a:pPr lvl="1"/>
            <a:r>
              <a:rPr lang="en-US" dirty="0" smtClean="0"/>
              <a:t>Controllable</a:t>
            </a:r>
          </a:p>
          <a:p>
            <a:pPr lvl="1"/>
            <a:r>
              <a:rPr lang="en-US" dirty="0" smtClean="0"/>
              <a:t>Uncontrollable</a:t>
            </a:r>
          </a:p>
          <a:p>
            <a:r>
              <a:rPr lang="en-US" dirty="0" smtClean="0"/>
              <a:t>Sensitivity analysis</a:t>
            </a:r>
          </a:p>
          <a:p>
            <a:pPr lvl="1"/>
            <a:r>
              <a:rPr lang="en-US" dirty="0" smtClean="0"/>
              <a:t>Determining which factors have the greatest effect on response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Metamodel or response surface goals</a:t>
            </a:r>
          </a:p>
          <a:p>
            <a:pPr lvl="1"/>
            <a:r>
              <a:rPr lang="en-US" dirty="0" smtClean="0"/>
              <a:t>Predict model response for unsimulated conditions</a:t>
            </a:r>
          </a:p>
          <a:p>
            <a:pPr lvl="1"/>
            <a:r>
              <a:rPr lang="en-US" dirty="0" smtClean="0"/>
              <a:t>Find the combination of input factor values that optimize the response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FF-7E51-4764-B9CF-5664998843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2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versus physical experiments</a:t>
            </a:r>
          </a:p>
          <a:p>
            <a:pPr lvl="1"/>
            <a:r>
              <a:rPr lang="en-US" dirty="0" smtClean="0"/>
              <a:t>Simulations can control factors that would be uncontrollable in a physical experiment</a:t>
            </a:r>
          </a:p>
          <a:p>
            <a:pPr lvl="1"/>
            <a:r>
              <a:rPr lang="en-US" dirty="0" smtClean="0"/>
              <a:t>Multiple replications are possible in situations where multiple physical experiments would be infeasible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FF-7E51-4764-B9CF-5664998843C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90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12.2 2</a:t>
            </a:r>
            <a:r>
              <a:rPr lang="en-US" baseline="30000" dirty="0" smtClean="0"/>
              <a:t>k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actorial Designs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odel having a single factor</a:t>
            </a:r>
          </a:p>
          <a:p>
            <a:pPr lvl="1"/>
            <a:r>
              <a:rPr lang="en-US" dirty="0" smtClean="0"/>
              <a:t>Run simulation at various levels of that factor</a:t>
            </a:r>
          </a:p>
          <a:p>
            <a:r>
              <a:rPr lang="en-US" dirty="0" smtClean="0"/>
              <a:t>Model having </a:t>
            </a:r>
            <a:r>
              <a:rPr lang="en-US" i="1" dirty="0" smtClean="0"/>
              <a:t>k</a:t>
            </a:r>
            <a:r>
              <a:rPr lang="en-US" dirty="0" smtClean="0"/>
              <a:t> factors (</a:t>
            </a:r>
            <a:r>
              <a:rPr lang="en-US" i="1" dirty="0" smtClean="0"/>
              <a:t>k</a:t>
            </a:r>
            <a:r>
              <a:rPr lang="en-US" dirty="0" smtClean="0"/>
              <a:t> ≥ 2)</a:t>
            </a:r>
          </a:p>
          <a:p>
            <a:pPr lvl="1"/>
            <a:r>
              <a:rPr lang="en-US" dirty="0" smtClean="0"/>
              <a:t>Could use one-factor-at-a-time (OFAT) approach</a:t>
            </a:r>
          </a:p>
          <a:p>
            <a:pPr lvl="2"/>
            <a:r>
              <a:rPr lang="en-US" dirty="0" smtClean="0"/>
              <a:t>Inefficient; requires many simulation runs</a:t>
            </a:r>
          </a:p>
          <a:p>
            <a:pPr lvl="2"/>
            <a:r>
              <a:rPr lang="en-US" dirty="0" smtClean="0"/>
              <a:t>Assumes there are no interactions between factors</a:t>
            </a:r>
          </a:p>
          <a:p>
            <a:pPr lvl="1"/>
            <a:r>
              <a:rPr lang="en-US" dirty="0" smtClean="0"/>
              <a:t>Use 2</a:t>
            </a:r>
            <a:r>
              <a:rPr lang="en-US" i="1" baseline="30000" dirty="0" smtClean="0"/>
              <a:t>k</a:t>
            </a:r>
            <a:r>
              <a:rPr lang="en-US" dirty="0" smtClean="0"/>
              <a:t> factorial design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k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actorial Designs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i="1" baseline="30000" dirty="0" smtClean="0"/>
              <a:t>k</a:t>
            </a:r>
            <a:r>
              <a:rPr lang="en-US" dirty="0" smtClean="0"/>
              <a:t> factorial design approach</a:t>
            </a:r>
          </a:p>
          <a:p>
            <a:pPr lvl="1"/>
            <a:r>
              <a:rPr lang="en-US" dirty="0" smtClean="0"/>
              <a:t>Choose two levels for each factor</a:t>
            </a:r>
            <a:endParaRPr lang="en-US" dirty="0"/>
          </a:p>
          <a:p>
            <a:pPr lvl="1"/>
            <a:r>
              <a:rPr lang="en-US" dirty="0" smtClean="0"/>
              <a:t>Associate minus sign with one level and plus sign with the other level</a:t>
            </a:r>
          </a:p>
          <a:p>
            <a:pPr lvl="1"/>
            <a:r>
              <a:rPr lang="en-US" dirty="0" smtClean="0"/>
              <a:t>Levels should be far enough apart that they would cause a difference in response</a:t>
            </a:r>
          </a:p>
          <a:p>
            <a:pPr lvl="2"/>
            <a:r>
              <a:rPr lang="en-US" dirty="0" smtClean="0"/>
              <a:t>But not so far apart as to be unreasonable</a:t>
            </a:r>
          </a:p>
          <a:p>
            <a:pPr lvl="1"/>
            <a:r>
              <a:rPr lang="en-US" dirty="0" smtClean="0"/>
              <a:t>Assume the response is approximately linear between the two levels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50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k</a:t>
            </a:r>
            <a:r>
              <a:rPr lang="en-US" dirty="0"/>
              <a:t> Factorial Designs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4135" y="5300246"/>
            <a:ext cx="4632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Table 12.2 Design matrix for a 2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factorial design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9847" y="1752600"/>
            <a:ext cx="8121253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5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4BD9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6649</TotalTime>
  <Words>880</Words>
  <Application>Microsoft Macintosh PowerPoint</Application>
  <PresentationFormat>On-screen Show (4:3)</PresentationFormat>
  <Paragraphs>165</Paragraphs>
  <Slides>29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3_Office Theme</vt:lpstr>
      <vt:lpstr> Experimental Design and Optimization</vt:lpstr>
      <vt:lpstr>12.1 Introduction</vt:lpstr>
      <vt:lpstr>Introduction</vt:lpstr>
      <vt:lpstr>Introduction</vt:lpstr>
      <vt:lpstr>Introduction</vt:lpstr>
      <vt:lpstr>Introduction</vt:lpstr>
      <vt:lpstr>12.2 2k Factorial Designs</vt:lpstr>
      <vt:lpstr>2k Factorial Designs</vt:lpstr>
      <vt:lpstr>2k Factorial Designs</vt:lpstr>
      <vt:lpstr>2k Factorial Designs</vt:lpstr>
      <vt:lpstr>2k Factorial Designs</vt:lpstr>
      <vt:lpstr>2k Factorial Designs</vt:lpstr>
      <vt:lpstr>2k Factorial Designs</vt:lpstr>
      <vt:lpstr>2k Factorial Designs</vt:lpstr>
      <vt:lpstr>2k Factorial Designs</vt:lpstr>
      <vt:lpstr>2k Factorial Designs</vt:lpstr>
      <vt:lpstr>2k Factorial Designs</vt:lpstr>
      <vt:lpstr>2k Factorial Designs</vt:lpstr>
      <vt:lpstr>12.3 2k-p Fractional Factorial Designs</vt:lpstr>
      <vt:lpstr>2k-p Fractional Factorial Designs</vt:lpstr>
      <vt:lpstr>12.4 Response Surfaces and Metamodels</vt:lpstr>
      <vt:lpstr>Slide 22</vt:lpstr>
      <vt:lpstr>Slide 23</vt:lpstr>
      <vt:lpstr>Response Surfaces and Metamodels</vt:lpstr>
      <vt:lpstr>12.5 Simulation-Based Optimization</vt:lpstr>
      <vt:lpstr>Simulation-Based Optimization</vt:lpstr>
      <vt:lpstr>Simulation-Based Optimization</vt:lpstr>
      <vt:lpstr>Simulation-Based Optimization</vt:lpstr>
      <vt:lpstr>Simulation-Based Optimization</vt:lpstr>
    </vt:vector>
  </TitlesOfParts>
  <Company>Jacqueline Bennett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Experimental Design and Optimization</dc:title>
  <dc:creator/>
  <cp:lastModifiedBy>Melinda Bilecki</cp:lastModifiedBy>
  <cp:revision>433</cp:revision>
  <dcterms:created xsi:type="dcterms:W3CDTF">2014-02-25T16:54:12Z</dcterms:created>
  <dcterms:modified xsi:type="dcterms:W3CDTF">2014-02-25T16:56:39Z</dcterms:modified>
</cp:coreProperties>
</file>