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xml" ContentType="application/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17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Default Extension="wdp" ContentType="image/vnd.ms-photo"/>
  <Override PartName="/ppt/presProps.xml" ContentType="application/vnd.openxmlformats-officedocument.presentationml.presProps+xml"/>
  <Override PartName="/ppt/notesSlides/notesSlide15.xml" ContentType="application/vnd.openxmlformats-officedocument.presentationml.notesSlide+xml"/>
  <Override PartName="/ppt/notesSlides/notesSlide8.xml" ContentType="application/vnd.openxmlformats-officedocument.presentationml.notesSlide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trictFirstAndLastChars="0" saveSubsetFonts="1">
  <p:sldMasterIdLst>
    <p:sldMasterId id="2147483797" r:id="rId1"/>
  </p:sldMasterIdLst>
  <p:notesMasterIdLst>
    <p:notesMasterId r:id="rId20"/>
  </p:notesMasterIdLst>
  <p:sldIdLst>
    <p:sldId id="321" r:id="rId2"/>
    <p:sldId id="334" r:id="rId3"/>
    <p:sldId id="333" r:id="rId4"/>
    <p:sldId id="340" r:id="rId5"/>
    <p:sldId id="335" r:id="rId6"/>
    <p:sldId id="341" r:id="rId7"/>
    <p:sldId id="342" r:id="rId8"/>
    <p:sldId id="336" r:id="rId9"/>
    <p:sldId id="343" r:id="rId10"/>
    <p:sldId id="337" r:id="rId11"/>
    <p:sldId id="344" r:id="rId12"/>
    <p:sldId id="338" r:id="rId13"/>
    <p:sldId id="345" r:id="rId14"/>
    <p:sldId id="346" r:id="rId15"/>
    <p:sldId id="339" r:id="rId16"/>
    <p:sldId id="347" r:id="rId17"/>
    <p:sldId id="348" r:id="rId18"/>
    <p:sldId id="349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clrMru>
    <a:srgbClr val="FFA143"/>
    <a:srgbClr val="4BA5C1"/>
    <a:srgbClr val="4B9FC2"/>
    <a:srgbClr val="202E7C"/>
    <a:srgbClr val="FF0000"/>
    <a:srgbClr val="0000FF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155" autoAdjust="0"/>
    <p:restoredTop sz="92967" autoAdjust="0"/>
  </p:normalViewPr>
  <p:slideViewPr>
    <p:cSldViewPr>
      <p:cViewPr varScale="1">
        <p:scale>
          <a:sx n="104" d="100"/>
          <a:sy n="104" d="100"/>
        </p:scale>
        <p:origin x="-103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1015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28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28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01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28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28" charset="-128"/>
              </a:defRPr>
            </a:lvl1pPr>
          </a:lstStyle>
          <a:p>
            <a:pPr>
              <a:defRPr/>
            </a:pPr>
            <a:fld id="{4BD08F91-4BB6-4375-BF09-CC8D901E42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311549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0707CB8D-7797-4B75-9DC7-81918E657DA0}" type="slidenum">
              <a:rPr lang="en-US" sz="1200" smtClean="0"/>
              <a:pPr/>
              <a:t>1</a:t>
            </a:fld>
            <a:endParaRPr lang="en-US" sz="1200" dirty="0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426929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3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/>
          <a:srcRect t="-1299" r="2505" b="453"/>
          <a:stretch/>
        </p:blipFill>
        <p:spPr>
          <a:xfrm>
            <a:off x="1" y="0"/>
            <a:ext cx="9143999" cy="114981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886200" y="2618525"/>
            <a:ext cx="4191000" cy="914400"/>
          </a:xfrm>
        </p:spPr>
        <p:txBody>
          <a:bodyPr anchor="b" anchorCtr="0"/>
          <a:lstStyle>
            <a:lvl1pPr marL="0" indent="0" algn="ctr">
              <a:buNone/>
              <a:defRPr sz="4000" b="1" baseline="0">
                <a:solidFill>
                  <a:srgbClr val="FFA143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Chapter #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800" y="3953262"/>
            <a:ext cx="5874327" cy="1470025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4EE1039-D370-4C35-A5E9-C581DDFB9F9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3"/>
          <a:srcRect b="29591"/>
          <a:stretch/>
        </p:blipFill>
        <p:spPr>
          <a:xfrm>
            <a:off x="0" y="6248400"/>
            <a:ext cx="9144000" cy="6096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4"/>
          <a:srcRect l="19839" t="19534" r="21740" b="22132"/>
          <a:stretch/>
        </p:blipFill>
        <p:spPr>
          <a:xfrm>
            <a:off x="381000" y="6324600"/>
            <a:ext cx="1358133" cy="37079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16934" y="259080"/>
            <a:ext cx="2373866" cy="2560320"/>
          </a:xfrm>
          <a:prstGeom prst="rect">
            <a:avLst/>
          </a:prstGeom>
          <a:ln w="57150" cap="sq" cmpd="thickThin">
            <a:solidFill>
              <a:srgbClr val="F0A34E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5" name="TextBox 14"/>
          <p:cNvSpPr txBox="1"/>
          <p:nvPr userDrawn="1"/>
        </p:nvSpPr>
        <p:spPr>
          <a:xfrm>
            <a:off x="5257800" y="6324600"/>
            <a:ext cx="388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Book Antiqua" panose="02040602050305030304" pitchFamily="18" charset="0"/>
                <a:ea typeface="ＭＳ Ｐゴシック" pitchFamily="34" charset="-128"/>
                <a:cs typeface="+mn-cs"/>
              </a:rPr>
              <a:t>© 2015 McGraw-Hill Education. All rights reserved.</a:t>
            </a:r>
            <a:endParaRPr lang="en-US" sz="12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800600" y="228600"/>
            <a:ext cx="41217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Slides Created by Jennifer Peterson</a:t>
            </a:r>
          </a:p>
          <a:p>
            <a:pPr algn="r"/>
            <a:r>
              <a:rPr lang="en-US" sz="1800" dirty="0" smtClean="0"/>
              <a:t>Chimborazo Publishing, Inc. </a:t>
            </a:r>
            <a:endParaRPr lang="en-US" sz="180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021842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9569"/>
            <a:ext cx="9144000" cy="1231838"/>
          </a:xfrm>
          <a:solidFill>
            <a:srgbClr val="2D6F83"/>
          </a:solidFill>
        </p:spPr>
        <p:txBody>
          <a:bodyPr>
            <a:normAutofit/>
          </a:bodyPr>
          <a:lstStyle>
            <a:lvl1pPr marL="225425" indent="0" algn="l">
              <a:defRPr lang="en-US" sz="3600" b="0" i="0" u="none" strike="noStrike" kern="1200" baseline="0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  <a:ln w="76200"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858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0" y="1219200"/>
            <a:ext cx="9144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0" y="1236133"/>
            <a:ext cx="9144000" cy="0"/>
          </a:xfrm>
          <a:prstGeom prst="line">
            <a:avLst/>
          </a:prstGeom>
          <a:ln w="28575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25365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-29570"/>
            <a:ext cx="9144000" cy="1231838"/>
          </a:xfrm>
          <a:solidFill>
            <a:srgbClr val="2D6F83"/>
          </a:solidFill>
        </p:spPr>
        <p:txBody>
          <a:bodyPr>
            <a:normAutofit/>
          </a:bodyPr>
          <a:lstStyle>
            <a:lvl1pPr marL="225425" indent="0" algn="l">
              <a:defRPr lang="en-US" sz="3600" b="0" i="0" u="none" strike="noStrike" kern="1200" baseline="0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1219200"/>
            <a:ext cx="9144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0" y="1236133"/>
            <a:ext cx="9144000" cy="0"/>
          </a:xfrm>
          <a:prstGeom prst="line">
            <a:avLst/>
          </a:prstGeom>
          <a:ln w="28575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50934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D33F0625-E162-463F-ABE7-E02F927CCBA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85639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</a:lstStyle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04800" y="6504801"/>
            <a:ext cx="441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Book Antiqua" panose="02040602050305030304" pitchFamily="18" charset="0"/>
                <a:ea typeface="ＭＳ Ｐゴシック" pitchFamily="34" charset="-128"/>
                <a:cs typeface="+mn-cs"/>
              </a:rPr>
              <a:t>© 2015 McGraw-Hill Education. All rights reserved.</a:t>
            </a:r>
            <a:endParaRPr lang="en-US" sz="12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85414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799" r:id="rId2"/>
    <p:sldLayoutId id="2147483800" r:id="rId3"/>
    <p:sldLayoutId id="2147483801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microsoft.com/office/2007/relationships/hdphoto" Target="../media/hdphoto1.wdp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microsoft.com/office/2007/relationships/hdphoto" Target="../media/hdphoto2.wdp"/><Relationship Id="rId5" Type="http://schemas.openxmlformats.org/officeDocument/2006/relationships/image" Target="../media/image8.png"/><Relationship Id="rId6" Type="http://schemas.microsoft.com/office/2007/relationships/hdphoto" Target="../media/hdphoto3.wdp"/><Relationship Id="rId7" Type="http://schemas.openxmlformats.org/officeDocument/2006/relationships/image" Target="../media/image9.png"/><Relationship Id="rId8" Type="http://schemas.microsoft.com/office/2007/relationships/hdphoto" Target="../media/hdphoto4.wdp"/><Relationship Id="rId9" Type="http://schemas.openxmlformats.org/officeDocument/2006/relationships/image" Target="../media/image10.png"/><Relationship Id="rId10" Type="http://schemas.microsoft.com/office/2007/relationships/hdphoto" Target="../media/hdphoto5.wdp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microsoft.com/office/2007/relationships/hdphoto" Target="../media/hdphoto6.wdp"/><Relationship Id="rId5" Type="http://schemas.openxmlformats.org/officeDocument/2006/relationships/image" Target="../media/image13.png"/><Relationship Id="rId6" Type="http://schemas.microsoft.com/office/2007/relationships/hdphoto" Target="../media/hdphoto7.wdp"/><Relationship Id="rId7" Type="http://schemas.openxmlformats.org/officeDocument/2006/relationships/image" Target="../media/image14.png"/><Relationship Id="rId8" Type="http://schemas.microsoft.com/office/2007/relationships/hdphoto" Target="../media/hdphoto8.wdp"/><Relationship Id="rId9" Type="http://schemas.openxmlformats.org/officeDocument/2006/relationships/image" Target="../media/image15.png"/><Relationship Id="rId10" Type="http://schemas.microsoft.com/office/2007/relationships/hdphoto" Target="../media/hdphoto9.wdp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microsoft.com/office/2007/relationships/hdphoto" Target="../media/hdphoto6.wdp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microsoft.com/office/2007/relationships/hdphoto" Target="../media/hdphoto10.wdp"/><Relationship Id="rId5" Type="http://schemas.openxmlformats.org/officeDocument/2006/relationships/image" Target="../media/image15.png"/><Relationship Id="rId6" Type="http://schemas.microsoft.com/office/2007/relationships/hdphoto" Target="../media/hdphoto9.wdp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11</a:t>
            </a:r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A143"/>
                </a:solidFill>
              </a:rPr>
              <a:t>Variance-Reduction Techniques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11.4 Control Variates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CV method attempts to take advantage of correlation between certain random variables</a:t>
            </a:r>
          </a:p>
          <a:p>
            <a:pPr lvl="1"/>
            <a:r>
              <a:rPr lang="en-US" dirty="0" smtClean="0"/>
              <a:t>To obtain a variance reduction</a:t>
            </a:r>
          </a:p>
          <a:p>
            <a:r>
              <a:rPr lang="en-US" dirty="0" smtClean="0"/>
              <a:t>Success does not depend on the correlation being of a particular sign</a:t>
            </a:r>
          </a:p>
          <a:p>
            <a:r>
              <a:rPr lang="en-US" dirty="0" smtClean="0"/>
              <a:t>Mathematical development of CV</a:t>
            </a:r>
          </a:p>
          <a:p>
            <a:pPr lvl="1"/>
            <a:r>
              <a:rPr lang="en-US" dirty="0" smtClean="0"/>
              <a:t>See Pages 610-613 in the text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490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Variates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complex models</a:t>
            </a:r>
          </a:p>
          <a:p>
            <a:pPr lvl="1"/>
            <a:r>
              <a:rPr lang="en-US" dirty="0" smtClean="0"/>
              <a:t>Many potential control variates available</a:t>
            </a:r>
          </a:p>
          <a:p>
            <a:pPr lvl="1"/>
            <a:r>
              <a:rPr lang="en-US" dirty="0" smtClean="0"/>
              <a:t>Combine in a reasonable way to get a single CV</a:t>
            </a:r>
          </a:p>
          <a:p>
            <a:r>
              <a:rPr lang="en-US" dirty="0" smtClean="0"/>
              <a:t>Finding and selecting control variates</a:t>
            </a:r>
          </a:p>
          <a:p>
            <a:pPr lvl="1"/>
            <a:r>
              <a:rPr lang="en-US" dirty="0" smtClean="0"/>
              <a:t>Internal</a:t>
            </a:r>
          </a:p>
          <a:p>
            <a:pPr lvl="1"/>
            <a:r>
              <a:rPr lang="en-US" dirty="0" smtClean="0"/>
              <a:t>External</a:t>
            </a:r>
          </a:p>
          <a:p>
            <a:pPr lvl="1"/>
            <a:r>
              <a:rPr lang="en-US" dirty="0" smtClean="0"/>
              <a:t>Multiple estimators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2833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11.5 </a:t>
            </a:r>
            <a:r>
              <a:rPr lang="en-US" dirty="0"/>
              <a:t>I</a:t>
            </a:r>
            <a:r>
              <a:rPr lang="en-US" dirty="0" smtClean="0"/>
              <a:t>ndirect Estimation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Applies to queuing-type simulations when quantities to be estimated are steady-state performance measures</a:t>
            </a:r>
          </a:p>
          <a:p>
            <a:r>
              <a:rPr lang="en-US" dirty="0" smtClean="0"/>
              <a:t>Initial experimentation may reveal whether worthwhile variance reductions result</a:t>
            </a:r>
          </a:p>
          <a:p>
            <a:r>
              <a:rPr lang="en-US" dirty="0" smtClean="0"/>
              <a:t>Direct estimators of </a:t>
            </a:r>
            <a:r>
              <a:rPr lang="en-US" i="1" dirty="0" smtClean="0"/>
              <a:t>d, w, Q</a:t>
            </a:r>
            <a:r>
              <a:rPr lang="en-US" dirty="0" smtClean="0"/>
              <a:t>, and </a:t>
            </a:r>
            <a:r>
              <a:rPr lang="en-US" i="1" dirty="0" smtClean="0"/>
              <a:t>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739430"/>
            <a:ext cx="6405340" cy="1554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4266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Indirect Estimation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Indirect estimator of </a:t>
            </a:r>
            <a:r>
              <a:rPr lang="en-US" i="1" dirty="0" smtClean="0"/>
              <a:t>w</a:t>
            </a:r>
          </a:p>
          <a:p>
            <a:pPr marL="0" indent="0">
              <a:buNone/>
            </a:pPr>
            <a:endParaRPr lang="en-US" i="1" dirty="0"/>
          </a:p>
          <a:p>
            <a:r>
              <a:rPr lang="en-US" dirty="0" smtClean="0"/>
              <a:t>Indirect estimators of </a:t>
            </a:r>
            <a:r>
              <a:rPr lang="en-US" i="1" dirty="0" smtClean="0"/>
              <a:t>Q </a:t>
            </a:r>
            <a:r>
              <a:rPr lang="en-US" dirty="0" smtClean="0"/>
              <a:t>and</a:t>
            </a:r>
            <a:r>
              <a:rPr lang="en-US" i="1" dirty="0" smtClean="0"/>
              <a:t> L, </a:t>
            </a:r>
            <a:r>
              <a:rPr lang="en-US" dirty="0" smtClean="0"/>
              <a:t>where</a:t>
            </a:r>
            <a:r>
              <a:rPr lang="en-US" i="1" dirty="0" smtClean="0"/>
              <a:t> </a:t>
            </a:r>
            <a:r>
              <a:rPr lang="el-GR" i="1" dirty="0" smtClean="0"/>
              <a:t>λ</a:t>
            </a:r>
            <a:r>
              <a:rPr lang="en-US" i="1" dirty="0" smtClean="0"/>
              <a:t> </a:t>
            </a:r>
            <a:r>
              <a:rPr lang="en-US" dirty="0" smtClean="0"/>
              <a:t>is the arrival rate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83647" y="2093976"/>
            <a:ext cx="3200400" cy="497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77655" y="3839635"/>
            <a:ext cx="1573306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8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58846" y="4800600"/>
            <a:ext cx="219498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10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74140" y="5410200"/>
            <a:ext cx="4583860" cy="577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824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Indirect Estimation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Weakness of indirect estimation technique</a:t>
            </a:r>
          </a:p>
          <a:p>
            <a:pPr lvl="1"/>
            <a:r>
              <a:rPr lang="en-US" dirty="0" smtClean="0"/>
              <a:t>As </a:t>
            </a:r>
            <a:r>
              <a:rPr lang="el-GR" i="1" dirty="0" smtClean="0"/>
              <a:t>ρ</a:t>
            </a:r>
            <a:r>
              <a:rPr lang="en-US" dirty="0" smtClean="0"/>
              <a:t> </a:t>
            </a:r>
            <a:r>
              <a:rPr lang="el-GR" dirty="0" smtClean="0"/>
              <a:t>→</a:t>
            </a:r>
            <a:r>
              <a:rPr lang="en-US" dirty="0" smtClean="0"/>
              <a:t> 1, the variance reductions decrease to zero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057400" y="5498539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Table 11-10 Exact asymptotic variance reductions for indirect estimation of Q, M/G/1 queue</a:t>
            </a:r>
            <a:endParaRPr 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219200" y="3058448"/>
            <a:ext cx="6259780" cy="219456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9349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11.5 Conditioning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Conditioning method replaces an estimate of a quantity by its exact analytical value</a:t>
            </a:r>
          </a:p>
          <a:p>
            <a:pPr lvl="1"/>
            <a:r>
              <a:rPr lang="en-US" dirty="0" smtClean="0"/>
              <a:t>Goal: more stable final output random variable</a:t>
            </a:r>
          </a:p>
          <a:p>
            <a:pPr lvl="2"/>
            <a:r>
              <a:rPr lang="en-US" dirty="0" smtClean="0"/>
              <a:t>No guarantee that this will be the case </a:t>
            </a:r>
          </a:p>
          <a:p>
            <a:r>
              <a:rPr lang="en-US" dirty="0" smtClean="0"/>
              <a:t>Let </a:t>
            </a:r>
            <a:r>
              <a:rPr lang="en-US" i="1" dirty="0" smtClean="0"/>
              <a:t>X</a:t>
            </a:r>
            <a:r>
              <a:rPr lang="en-US" dirty="0" smtClean="0"/>
              <a:t> be a output random variable whose expectation </a:t>
            </a:r>
            <a:r>
              <a:rPr lang="el-GR" i="1" dirty="0" smtClean="0"/>
              <a:t>μ</a:t>
            </a:r>
            <a:r>
              <a:rPr lang="en-US" dirty="0" smtClean="0"/>
              <a:t> we want to estimate</a:t>
            </a:r>
          </a:p>
          <a:p>
            <a:pPr lvl="1"/>
            <a:r>
              <a:rPr lang="en-US" dirty="0" smtClean="0"/>
              <a:t>Example: customer’s delay in queue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180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Conditioning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there is another random variable Z such that</a:t>
            </a:r>
          </a:p>
          <a:p>
            <a:pPr lvl="1"/>
            <a:r>
              <a:rPr lang="en-US" dirty="0" smtClean="0"/>
              <a:t>For any given value z we can analytically compute the conditional expectation</a:t>
            </a:r>
          </a:p>
          <a:p>
            <a:pPr lvl="1"/>
            <a:r>
              <a:rPr lang="en-US" dirty="0" smtClean="0"/>
              <a:t>If Z is discrete with probability mass function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   then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34225" y="3036554"/>
            <a:ext cx="1638300" cy="388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95399" y="4067175"/>
            <a:ext cx="229688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8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90625" y="5143500"/>
            <a:ext cx="44672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10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38250" y="5686425"/>
            <a:ext cx="676275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5585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Conditioning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Simulate to get a random observation </a:t>
            </a:r>
            <a:r>
              <a:rPr lang="en-US" i="1" dirty="0" smtClean="0"/>
              <a:t>z</a:t>
            </a:r>
            <a:r>
              <a:rPr lang="en-US" dirty="0" smtClean="0"/>
              <a:t> on </a:t>
            </a:r>
            <a:r>
              <a:rPr lang="en-US" i="1" dirty="0" smtClean="0"/>
              <a:t>Z</a:t>
            </a:r>
          </a:p>
          <a:p>
            <a:pPr lvl="1"/>
            <a:r>
              <a:rPr lang="en-US" dirty="0" smtClean="0"/>
              <a:t>Plug this observation into the known formula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   and use this as a basic observation </a:t>
            </a:r>
          </a:p>
          <a:p>
            <a:r>
              <a:rPr lang="en-US" dirty="0" smtClean="0"/>
              <a:t>Properties of Z</a:t>
            </a:r>
          </a:p>
          <a:p>
            <a:pPr lvl="1"/>
            <a:r>
              <a:rPr lang="en-US" dirty="0" smtClean="0"/>
              <a:t>Must be easily and efficiently generated</a:t>
            </a:r>
          </a:p>
          <a:p>
            <a:pPr lvl="1"/>
            <a:r>
              <a:rPr lang="en-US" dirty="0" smtClean="0"/>
              <a:t>Conditional expectation can be computed analytically and efficiently for any value z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7300" y="3124200"/>
            <a:ext cx="1638300" cy="388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2232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Conditioning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Properties of Z (cont’d.)</a:t>
            </a:r>
          </a:p>
          <a:p>
            <a:pPr lvl="1"/>
            <a:r>
              <a:rPr lang="en-US" dirty="0" smtClean="0"/>
              <a:t>                    is large, so that it soaks up a lot of Var</a:t>
            </a:r>
            <a:r>
              <a:rPr lang="en-US" i="1" dirty="0" smtClean="0"/>
              <a:t>(X) </a:t>
            </a:r>
            <a:r>
              <a:rPr lang="en-US" dirty="0" smtClean="0"/>
              <a:t>in the equation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The conditioning VRT is heavily model-dependent</a:t>
            </a:r>
          </a:p>
          <a:p>
            <a:pPr lvl="1"/>
            <a:r>
              <a:rPr lang="en-US" dirty="0" smtClean="0"/>
              <a:t>Examples on Pages 620-622 of the text illustrate successful implementations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9201" y="2133600"/>
            <a:ext cx="1941341" cy="411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38250" y="2971800"/>
            <a:ext cx="676275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6609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11.1 Introduction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Reducing the variance of an output random variable of interest</a:t>
            </a:r>
          </a:p>
          <a:p>
            <a:pPr lvl="1"/>
            <a:r>
              <a:rPr lang="en-US" dirty="0" smtClean="0"/>
              <a:t>Allows achieving a desired precision with less simulating</a:t>
            </a:r>
          </a:p>
          <a:p>
            <a:r>
              <a:rPr lang="en-US" dirty="0" smtClean="0"/>
              <a:t>Method of applying variance reduction techniques (VRTs)</a:t>
            </a:r>
          </a:p>
          <a:p>
            <a:pPr lvl="1"/>
            <a:r>
              <a:rPr lang="en-US" dirty="0" smtClean="0"/>
              <a:t>Depends on the particular model</a:t>
            </a:r>
          </a:p>
          <a:p>
            <a:r>
              <a:rPr lang="en-US" dirty="0" smtClean="0"/>
              <a:t>Impossible to know beforehand how great a variance reduction might be realized</a:t>
            </a:r>
          </a:p>
          <a:p>
            <a:pPr lvl="1"/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616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11.2 Common Random Numbers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useful and popular </a:t>
            </a:r>
            <a:r>
              <a:rPr lang="en-US" dirty="0" smtClean="0"/>
              <a:t>VRT</a:t>
            </a:r>
          </a:p>
          <a:p>
            <a:r>
              <a:rPr lang="en-US" dirty="0" smtClean="0"/>
              <a:t>Also called correlated sampling</a:t>
            </a:r>
            <a:endParaRPr lang="en-US" dirty="0"/>
          </a:p>
          <a:p>
            <a:r>
              <a:rPr lang="en-US" dirty="0" smtClean="0"/>
              <a:t>Applies when comparing two or more alternative system configurations</a:t>
            </a:r>
          </a:p>
          <a:p>
            <a:r>
              <a:rPr lang="en-US" dirty="0" smtClean="0"/>
              <a:t>Basic idea</a:t>
            </a:r>
          </a:p>
          <a:p>
            <a:pPr lvl="1"/>
            <a:r>
              <a:rPr lang="en-US" dirty="0" smtClean="0"/>
              <a:t>Compare alternative configurations under similar experimental conditions</a:t>
            </a:r>
          </a:p>
          <a:p>
            <a:pPr lvl="2"/>
            <a:r>
              <a:rPr lang="en-US" dirty="0" smtClean="0"/>
              <a:t>Experimental conditions are the generated random variates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Common Random Numbers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the same set of random numbers to drive each alternative configuration through simulated time</a:t>
            </a:r>
          </a:p>
          <a:p>
            <a:r>
              <a:rPr lang="en-US" dirty="0" smtClean="0"/>
              <a:t>No proof that CRN will always reduce the variance</a:t>
            </a:r>
          </a:p>
          <a:p>
            <a:pPr lvl="1"/>
            <a:r>
              <a:rPr lang="en-US" dirty="0" smtClean="0"/>
              <a:t>For some classes of models, success is guaranteed</a:t>
            </a:r>
          </a:p>
          <a:p>
            <a:r>
              <a:rPr lang="en-US" dirty="0" smtClean="0"/>
              <a:t>Inverse-transform method of variate generation is recommended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9022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52600" y="6028926"/>
            <a:ext cx="63874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Figure 11.1 Model responses for CRN to work (top row) and backfire</a:t>
            </a:r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2133600" y="298906"/>
            <a:ext cx="5047731" cy="566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6146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Common Random Numbers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Synchronization</a:t>
            </a:r>
          </a:p>
          <a:p>
            <a:pPr lvl="1"/>
            <a:r>
              <a:rPr lang="en-US" dirty="0" smtClean="0"/>
              <a:t>Specific random number is used for exactly the same purpose in each configuration</a:t>
            </a:r>
          </a:p>
          <a:p>
            <a:pPr lvl="1"/>
            <a:r>
              <a:rPr lang="en-US" dirty="0" smtClean="0"/>
              <a:t>Not enough to start off the simulations with the same seed of a random number stream</a:t>
            </a:r>
          </a:p>
          <a:p>
            <a:r>
              <a:rPr lang="en-US" dirty="0" smtClean="0"/>
              <a:t>Programming tricks</a:t>
            </a:r>
          </a:p>
          <a:p>
            <a:pPr lvl="1"/>
            <a:r>
              <a:rPr lang="en-US" dirty="0" smtClean="0"/>
              <a:t>Can be used to maintain synchronization in a given simulation</a:t>
            </a:r>
          </a:p>
          <a:p>
            <a:pPr lvl="1"/>
            <a:r>
              <a:rPr lang="en-US" dirty="0" smtClean="0"/>
              <a:t>See Pages 594-595 in the text for details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3677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Common Random Numbers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 be impossible to attain synchronization across all configurations under study</a:t>
            </a:r>
          </a:p>
          <a:p>
            <a:pPr lvl="1"/>
            <a:r>
              <a:rPr lang="en-US" dirty="0" smtClean="0"/>
              <a:t>Might consider synchronizing some of the input random variates and not others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7410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11.3 Antithetic Variates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Antithetic Variates (AV) is a VRT that applies to simulating a single system</a:t>
            </a:r>
          </a:p>
          <a:p>
            <a:pPr lvl="1"/>
            <a:r>
              <a:rPr lang="en-US" dirty="0" smtClean="0"/>
              <a:t>Try to induce correlation between separate runs</a:t>
            </a:r>
          </a:p>
          <a:p>
            <a:pPr lvl="2"/>
            <a:r>
              <a:rPr lang="en-US" dirty="0" smtClean="0"/>
              <a:t>Negative correlation is desired</a:t>
            </a:r>
          </a:p>
          <a:p>
            <a:pPr lvl="1"/>
            <a:r>
              <a:rPr lang="en-US" dirty="0" smtClean="0"/>
              <a:t>Make pairs of runs of the model such that a small observation on one of the runs is offset by a large observation on the other one</a:t>
            </a:r>
          </a:p>
          <a:p>
            <a:pPr lvl="2"/>
            <a:r>
              <a:rPr lang="en-US" dirty="0" smtClean="0"/>
              <a:t>Basic data point for analysis: average of the two observations in the pair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0669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Antithetic Variates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Fundamental requirement for AV to work</a:t>
            </a:r>
          </a:p>
          <a:p>
            <a:pPr lvl="1"/>
            <a:r>
              <a:rPr lang="en-US" dirty="0" smtClean="0"/>
              <a:t>Response to a random number for a particular purpose should be monotonic</a:t>
            </a:r>
          </a:p>
          <a:p>
            <a:r>
              <a:rPr lang="en-US" dirty="0" smtClean="0"/>
              <a:t>Combining AV with CRN</a:t>
            </a:r>
          </a:p>
          <a:p>
            <a:pPr lvl="1"/>
            <a:r>
              <a:rPr lang="en-US" dirty="0" smtClean="0"/>
              <a:t>There is no proof that this is a good idea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4777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4BD97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6002</TotalTime>
  <Words>714</Words>
  <Application>Microsoft Macintosh PowerPoint</Application>
  <PresentationFormat>On-screen Show (4:3)</PresentationFormat>
  <Paragraphs>128</Paragraphs>
  <Slides>18</Slides>
  <Notes>17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3_Office Theme</vt:lpstr>
      <vt:lpstr>Variance-Reduction Techniques</vt:lpstr>
      <vt:lpstr>11.1 Introduction</vt:lpstr>
      <vt:lpstr>11.2 Common Random Numbers</vt:lpstr>
      <vt:lpstr>Common Random Numbers</vt:lpstr>
      <vt:lpstr>Slide 5</vt:lpstr>
      <vt:lpstr>Common Random Numbers</vt:lpstr>
      <vt:lpstr>Common Random Numbers</vt:lpstr>
      <vt:lpstr>11.3 Antithetic Variates</vt:lpstr>
      <vt:lpstr>Antithetic Variates</vt:lpstr>
      <vt:lpstr>11.4 Control Variates</vt:lpstr>
      <vt:lpstr>Control Variates</vt:lpstr>
      <vt:lpstr>11.5 Indirect Estimation</vt:lpstr>
      <vt:lpstr>Indirect Estimation</vt:lpstr>
      <vt:lpstr>Indirect Estimation</vt:lpstr>
      <vt:lpstr>11.5 Conditioning</vt:lpstr>
      <vt:lpstr>Conditioning</vt:lpstr>
      <vt:lpstr>Conditioning</vt:lpstr>
      <vt:lpstr>Conditioning</vt:lpstr>
    </vt:vector>
  </TitlesOfParts>
  <Company>Jacqueline Bennett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Variance-Reduction Techniques</dc:title>
  <dc:creator/>
  <cp:lastModifiedBy>Melinda Bilecki</cp:lastModifiedBy>
  <cp:revision>423</cp:revision>
  <dcterms:created xsi:type="dcterms:W3CDTF">2014-02-25T16:54:09Z</dcterms:created>
  <dcterms:modified xsi:type="dcterms:W3CDTF">2014-02-25T16:57:24Z</dcterms:modified>
</cp:coreProperties>
</file>