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notesSlides/notesSlide9.xml" ContentType="application/vnd.openxmlformats-officedocument.presentationml.notesSlide+xml"/>
  <Override PartName="/ppt/notesSlides/notesSlide16.xml" ContentType="application/vnd.openxmlformats-officedocument.presentationml.notesSlide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notesSlides/notesSlide20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17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8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notesSlides/notesSlide19.xml" ContentType="application/vnd.openxmlformats-officedocument.presentationml.notesSlide+xml"/>
  <Default Extension="wdp" ContentType="image/vnd.ms-photo"/>
  <Override PartName="/ppt/presProps.xml" ContentType="application/vnd.openxmlformats-officedocument.presentationml.presProps+xml"/>
  <Override PartName="/ppt/notesSlides/notesSlide15.xml" ContentType="application/vnd.openxmlformats-officedocument.presentationml.notesSlide+xml"/>
  <Override PartName="/ppt/notesSlides/notesSlide8.xml" ContentType="application/vnd.openxmlformats-officedocument.presentationml.notesSlide+xml"/>
  <Override PartName="/ppt/slides/slide13.xml" ContentType="application/vnd.openxmlformats-officedocument.presentationml.slide+xml"/>
  <Override PartName="/ppt/slides/slide4.xml" ContentType="application/vnd.openxmlformats-officedocument.presentationml.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trictFirstAndLastChars="0" saveSubsetFonts="1">
  <p:sldMasterIdLst>
    <p:sldMasterId id="2147483797" r:id="rId1"/>
  </p:sldMasterIdLst>
  <p:notesMasterIdLst>
    <p:notesMasterId r:id="rId23"/>
  </p:notesMasterIdLst>
  <p:sldIdLst>
    <p:sldId id="321" r:id="rId2"/>
    <p:sldId id="334" r:id="rId3"/>
    <p:sldId id="338" r:id="rId4"/>
    <p:sldId id="333" r:id="rId5"/>
    <p:sldId id="339" r:id="rId6"/>
    <p:sldId id="340" r:id="rId7"/>
    <p:sldId id="336" r:id="rId8"/>
    <p:sldId id="341" r:id="rId9"/>
    <p:sldId id="342" r:id="rId10"/>
    <p:sldId id="343" r:id="rId11"/>
    <p:sldId id="344" r:id="rId12"/>
    <p:sldId id="345" r:id="rId13"/>
    <p:sldId id="346" r:id="rId14"/>
    <p:sldId id="337" r:id="rId15"/>
    <p:sldId id="347" r:id="rId16"/>
    <p:sldId id="348" r:id="rId17"/>
    <p:sldId id="349" r:id="rId18"/>
    <p:sldId id="350" r:id="rId19"/>
    <p:sldId id="351" r:id="rId20"/>
    <p:sldId id="352" r:id="rId21"/>
    <p:sldId id="353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FFA143"/>
    <a:srgbClr val="4BA5C1"/>
    <a:srgbClr val="4B9FC2"/>
    <a:srgbClr val="202E7C"/>
    <a:srgbClr val="FF0000"/>
    <a:srgbClr val="0000FF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155" autoAdjust="0"/>
    <p:restoredTop sz="92967" autoAdjust="0"/>
  </p:normalViewPr>
  <p:slideViewPr>
    <p:cSldViewPr>
      <p:cViewPr varScale="1">
        <p:scale>
          <a:sx n="99" d="100"/>
          <a:sy n="99" d="100"/>
        </p:scale>
        <p:origin x="-117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1015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01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28" charset="-128"/>
              </a:defRPr>
            </a:lvl1pPr>
          </a:lstStyle>
          <a:p>
            <a:pPr>
              <a:defRPr/>
            </a:pPr>
            <a:fld id="{4BD08F91-4BB6-4375-BF09-CC8D901E42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311549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707CB8D-7797-4B75-9DC7-81918E657DA0}" type="slidenum">
              <a:rPr lang="en-US" sz="1200" smtClean="0"/>
              <a:pPr/>
              <a:t>1</a:t>
            </a:fld>
            <a:endParaRPr lang="en-US" sz="1200" dirty="0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426929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D08F91-4BB6-4375-BF09-CC8D901E42C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496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3_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/>
          <a:srcRect t="-1299" r="2505" b="453"/>
          <a:stretch/>
        </p:blipFill>
        <p:spPr>
          <a:xfrm>
            <a:off x="1" y="0"/>
            <a:ext cx="9143999" cy="1149811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886200" y="2618525"/>
            <a:ext cx="4191000" cy="914400"/>
          </a:xfrm>
        </p:spPr>
        <p:txBody>
          <a:bodyPr anchor="b" anchorCtr="0"/>
          <a:lstStyle>
            <a:lvl1pPr marL="0" indent="0" algn="ctr">
              <a:buNone/>
              <a:defRPr sz="4000" b="1" baseline="0">
                <a:solidFill>
                  <a:srgbClr val="FFA143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Chapter #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71800" y="3953262"/>
            <a:ext cx="5874327" cy="1470025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4EE1039-D370-4C35-A5E9-C581DDFB9F9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3"/>
          <a:srcRect b="29591"/>
          <a:stretch/>
        </p:blipFill>
        <p:spPr>
          <a:xfrm>
            <a:off x="0" y="6248400"/>
            <a:ext cx="9144000" cy="6096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4"/>
          <a:srcRect l="19839" t="19534" r="21740" b="22132"/>
          <a:stretch/>
        </p:blipFill>
        <p:spPr>
          <a:xfrm>
            <a:off x="381000" y="6324600"/>
            <a:ext cx="1358133" cy="37079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16934" y="259080"/>
            <a:ext cx="2373866" cy="2560320"/>
          </a:xfrm>
          <a:prstGeom prst="rect">
            <a:avLst/>
          </a:prstGeom>
          <a:ln w="57150" cap="sq" cmpd="thickThin">
            <a:solidFill>
              <a:srgbClr val="F0A34E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5" name="TextBox 14"/>
          <p:cNvSpPr txBox="1"/>
          <p:nvPr userDrawn="1"/>
        </p:nvSpPr>
        <p:spPr>
          <a:xfrm>
            <a:off x="5257800" y="6324600"/>
            <a:ext cx="3886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Book Antiqua" panose="02040602050305030304" pitchFamily="18" charset="0"/>
                <a:ea typeface="ＭＳ Ｐゴシック" pitchFamily="34" charset="-128"/>
                <a:cs typeface="+mn-cs"/>
              </a:rPr>
              <a:t>© 2015 McGraw-Hill Education. All rights reserved.</a:t>
            </a:r>
            <a:endParaRPr lang="en-US" sz="12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4800600" y="228600"/>
            <a:ext cx="41217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 smtClean="0"/>
              <a:t>Slides Created by Jennifer Peterson</a:t>
            </a:r>
          </a:p>
          <a:p>
            <a:pPr algn="r"/>
            <a:r>
              <a:rPr lang="en-US" sz="1800" dirty="0" smtClean="0"/>
              <a:t>Chimborazo Publishing, Inc. </a:t>
            </a:r>
            <a:endParaRPr lang="en-US" sz="1800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02184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9569"/>
            <a:ext cx="9144000" cy="1231838"/>
          </a:xfrm>
          <a:solidFill>
            <a:srgbClr val="2D6F83"/>
          </a:solidFill>
        </p:spPr>
        <p:txBody>
          <a:bodyPr>
            <a:normAutofit/>
          </a:bodyPr>
          <a:lstStyle>
            <a:lvl1pPr marL="225425" indent="0" algn="l">
              <a:defRPr lang="en-US" sz="36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05400"/>
          </a:xfrm>
          <a:ln w="76200"/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6858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0" y="1236133"/>
            <a:ext cx="9144000" cy="0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256552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-29570"/>
            <a:ext cx="9144000" cy="1231838"/>
          </a:xfrm>
          <a:solidFill>
            <a:srgbClr val="2D6F83"/>
          </a:solidFill>
        </p:spPr>
        <p:txBody>
          <a:bodyPr>
            <a:normAutofit/>
          </a:bodyPr>
          <a:lstStyle>
            <a:lvl1pPr marL="225425" indent="0" algn="l">
              <a:defRPr lang="en-US" sz="3600" b="0" i="0" u="none" strike="noStrike" kern="1200" baseline="0" dirty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0" y="1219200"/>
            <a:ext cx="91440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0" y="1236133"/>
            <a:ext cx="9144000" cy="0"/>
          </a:xfrm>
          <a:prstGeom prst="line">
            <a:avLst/>
          </a:prstGeom>
          <a:ln w="28575"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71189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D33F0625-E162-463F-ABE7-E02F927CCB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251611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</a:lstStyle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304800" y="6504801"/>
            <a:ext cx="441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i="1" kern="1200" dirty="0" smtClean="0">
                <a:solidFill>
                  <a:schemeClr val="tx1"/>
                </a:solidFill>
                <a:effectLst/>
                <a:latin typeface="Book Antiqua" panose="02040602050305030304" pitchFamily="18" charset="0"/>
                <a:ea typeface="ＭＳ Ｐゴシック" pitchFamily="34" charset="-128"/>
                <a:cs typeface="+mn-cs"/>
              </a:rPr>
              <a:t>© 2015 McGraw-Hill Education. All rights reserved.</a:t>
            </a:r>
            <a:endParaRPr lang="en-US" sz="12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5637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9" r:id="rId2"/>
    <p:sldLayoutId id="2147483800" r:id="rId3"/>
    <p:sldLayoutId id="214748380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ts val="9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microsoft.com/office/2007/relationships/hdphoto" Target="../media/hdphoto2.wdp"/><Relationship Id="rId5" Type="http://schemas.openxmlformats.org/officeDocument/2006/relationships/image" Target="../media/image7.png"/><Relationship Id="rId6" Type="http://schemas.microsoft.com/office/2007/relationships/hdphoto" Target="../media/hdphoto3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10</a:t>
            </a:r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A143"/>
                </a:solidFill>
              </a:rPr>
              <a:t>Comparing Alternative System Configurations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Confidence Intervals: Comparing More Than Two Systems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 suppose we wish to compare alternative inventory policies in Table 10-4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124200"/>
            <a:ext cx="3657600" cy="2390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362200" y="5863223"/>
            <a:ext cx="45568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Table 10-4 The five alternative inventory policies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3540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Confidence Intervals: Comparing More Than Two Systems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data in Table 10-5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47912" y="5311940"/>
            <a:ext cx="7048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Table 10-5 Average total cost per month for five independent replications of each of the five inventory policies, with sample means and variances</a:t>
            </a:r>
            <a:endParaRPr lang="en-US" sz="16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990600" y="2170535"/>
            <a:ext cx="7498872" cy="256032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3380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Confidence Intervals: Comparing More Than Two Systems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10 possible pairs</a:t>
            </a:r>
          </a:p>
          <a:p>
            <a:r>
              <a:rPr lang="en-US" dirty="0" smtClean="0"/>
              <a:t>Must make each individual interval at level 99 percent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o achieve 90 percent overall confidence</a:t>
            </a:r>
          </a:p>
          <a:p>
            <a:r>
              <a:rPr lang="en-US" dirty="0" smtClean="0"/>
              <a:t>Resulting intervals shown in Table 10-7</a:t>
            </a:r>
          </a:p>
          <a:p>
            <a:r>
              <a:rPr lang="en-US" dirty="0" smtClean="0"/>
              <a:t>Another type of comparison</a:t>
            </a:r>
          </a:p>
          <a:p>
            <a:pPr lvl="1"/>
            <a:r>
              <a:rPr lang="en-US" dirty="0" smtClean="0"/>
              <a:t>Multiple comparisons with the best (MCB)</a:t>
            </a:r>
          </a:p>
          <a:p>
            <a:pPr lvl="2"/>
            <a:r>
              <a:rPr lang="en-US" dirty="0" smtClean="0"/>
              <a:t>See Page 569 in the text for details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2489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560D0F-2B84-441E-B8EB-766B6BFB4B9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10024" y="5566080"/>
            <a:ext cx="70481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Table 10-7 Individual 99 percent confidence intervals for all pairwise comparisons (</a:t>
            </a:r>
            <a:r>
              <a:rPr lang="el-GR" sz="1600" dirty="0" smtClean="0"/>
              <a:t>μ</a:t>
            </a:r>
            <a:r>
              <a:rPr lang="en-US" sz="1600" baseline="-25000" dirty="0" smtClean="0"/>
              <a:t>i2</a:t>
            </a:r>
            <a:r>
              <a:rPr lang="en-US" sz="1600" dirty="0" smtClean="0"/>
              <a:t>-</a:t>
            </a:r>
            <a:r>
              <a:rPr lang="el-GR" sz="1600" dirty="0"/>
              <a:t> μ</a:t>
            </a:r>
            <a:r>
              <a:rPr lang="en-US" sz="1600" baseline="-25000" dirty="0" smtClean="0"/>
              <a:t>i1</a:t>
            </a:r>
            <a:r>
              <a:rPr lang="en-US" sz="1600" dirty="0"/>
              <a:t> </a:t>
            </a:r>
            <a:r>
              <a:rPr lang="en-US" sz="1600" dirty="0" smtClean="0"/>
              <a:t>for i</a:t>
            </a:r>
            <a:r>
              <a:rPr lang="en-US" sz="1600" baseline="-25000" dirty="0" smtClean="0"/>
              <a:t>1</a:t>
            </a:r>
            <a:r>
              <a:rPr lang="en-US" sz="1600" dirty="0" smtClean="0"/>
              <a:t>&lt;i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); * denotes a significant difference</a:t>
            </a:r>
            <a:endParaRPr lang="en-US" sz="1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685800" y="728260"/>
            <a:ext cx="7856948" cy="45720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5487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10.4 Ranking and Selection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goal: select one of the </a:t>
            </a:r>
            <a:r>
              <a:rPr lang="en-US" i="1" dirty="0" smtClean="0"/>
              <a:t>k</a:t>
            </a:r>
            <a:r>
              <a:rPr lang="en-US" dirty="0" smtClean="0"/>
              <a:t> systems as being the best one</a:t>
            </a:r>
          </a:p>
          <a:p>
            <a:r>
              <a:rPr lang="en-US" dirty="0" smtClean="0"/>
              <a:t>Correct selection</a:t>
            </a:r>
            <a:r>
              <a:rPr lang="en-US" dirty="0"/>
              <a:t> </a:t>
            </a:r>
            <a:r>
              <a:rPr lang="en-US" dirty="0" smtClean="0"/>
              <a:t>(CS)</a:t>
            </a:r>
          </a:p>
          <a:p>
            <a:pPr lvl="1"/>
            <a:r>
              <a:rPr lang="en-US" dirty="0" smtClean="0"/>
              <a:t>Can never be absolutely sure of making CS</a:t>
            </a:r>
          </a:p>
          <a:p>
            <a:pPr lvl="1"/>
            <a:r>
              <a:rPr lang="en-US" dirty="0" smtClean="0"/>
              <a:t>Specify a probability of CS</a:t>
            </a:r>
          </a:p>
          <a:p>
            <a:pPr lvl="1"/>
            <a:r>
              <a:rPr lang="en-US" dirty="0" smtClean="0"/>
              <a:t>Procedure involves two-stage sampling from each of the </a:t>
            </a:r>
            <a:r>
              <a:rPr lang="en-US" i="1" dirty="0" smtClean="0"/>
              <a:t>k</a:t>
            </a:r>
            <a:r>
              <a:rPr lang="en-US" dirty="0" smtClean="0"/>
              <a:t> systems</a:t>
            </a:r>
          </a:p>
          <a:p>
            <a:pPr lvl="2"/>
            <a:r>
              <a:rPr lang="en-US" dirty="0" smtClean="0"/>
              <a:t>First stage: fixed number of replications to determine how many more replications needed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490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 and Selection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Rinott procedure (1978)</a:t>
            </a:r>
          </a:p>
          <a:p>
            <a:pPr lvl="1"/>
            <a:r>
              <a:rPr lang="en-US" dirty="0" smtClean="0"/>
              <a:t>Uses the sample means from the</a:t>
            </a:r>
            <a:r>
              <a:rPr lang="en-US" i="1" dirty="0" smtClean="0"/>
              <a:t> k </a:t>
            </a:r>
            <a:r>
              <a:rPr lang="en-US" dirty="0" smtClean="0"/>
              <a:t>systems</a:t>
            </a:r>
          </a:p>
          <a:p>
            <a:r>
              <a:rPr lang="en-US" dirty="0" smtClean="0"/>
              <a:t>Dudewicz and Dalal procedure</a:t>
            </a:r>
          </a:p>
          <a:p>
            <a:pPr lvl="1"/>
            <a:r>
              <a:rPr lang="en-US" dirty="0" smtClean="0"/>
              <a:t>Uses weighted sample means from the </a:t>
            </a:r>
            <a:r>
              <a:rPr lang="en-US" i="1" dirty="0" smtClean="0"/>
              <a:t>k</a:t>
            </a:r>
            <a:r>
              <a:rPr lang="en-US" dirty="0" smtClean="0"/>
              <a:t> systems</a:t>
            </a:r>
          </a:p>
          <a:p>
            <a:pPr lvl="1"/>
            <a:r>
              <a:rPr lang="en-US" dirty="0" smtClean="0"/>
              <a:t>Requires fewer replications than Rinott procedure</a:t>
            </a:r>
          </a:p>
          <a:p>
            <a:r>
              <a:rPr lang="en-US" dirty="0" smtClean="0"/>
              <a:t>Nelson and Matejcik procedure (1995)</a:t>
            </a:r>
          </a:p>
          <a:p>
            <a:pPr lvl="1"/>
            <a:r>
              <a:rPr lang="en-US" dirty="0" smtClean="0"/>
              <a:t>Details on Pages 573-574 of the text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6208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 and Selection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Multiple comparisons with the best (MCB)</a:t>
            </a:r>
          </a:p>
          <a:p>
            <a:pPr lvl="1"/>
            <a:r>
              <a:rPr lang="en-US" dirty="0" smtClean="0"/>
              <a:t>Most indifference zone procedures can be used to construct MCB confidence intervals</a:t>
            </a:r>
          </a:p>
          <a:p>
            <a:pPr lvl="2"/>
            <a:r>
              <a:rPr lang="en-US" dirty="0" smtClean="0"/>
              <a:t>Simultaneously guarantee CS and coverage of the MCB differences with overall confidence level P*</a:t>
            </a:r>
          </a:p>
          <a:p>
            <a:r>
              <a:rPr lang="en-US" dirty="0" smtClean="0"/>
              <a:t>If mean of second-best system is not much different from the best</a:t>
            </a:r>
          </a:p>
          <a:p>
            <a:pPr lvl="1"/>
            <a:r>
              <a:rPr lang="en-US" dirty="0" smtClean="0"/>
              <a:t>May be desirable to choose second-best based on economic or other criteria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1430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 and Selection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Selecting subset of size </a:t>
            </a:r>
            <a:r>
              <a:rPr lang="en-US" i="1" dirty="0" smtClean="0"/>
              <a:t>m</a:t>
            </a:r>
            <a:r>
              <a:rPr lang="en-US" dirty="0" smtClean="0"/>
              <a:t> containing the best of </a:t>
            </a:r>
            <a:r>
              <a:rPr lang="en-US" i="1" dirty="0" smtClean="0"/>
              <a:t>k</a:t>
            </a:r>
            <a:r>
              <a:rPr lang="en-US" dirty="0" smtClean="0"/>
              <a:t> systems</a:t>
            </a:r>
          </a:p>
          <a:p>
            <a:pPr lvl="1"/>
            <a:r>
              <a:rPr lang="en-US" dirty="0" smtClean="0"/>
              <a:t>Could be a useful goal in early stages of a simulation study</a:t>
            </a:r>
          </a:p>
          <a:p>
            <a:pPr lvl="1"/>
            <a:r>
              <a:rPr lang="en-US" dirty="0" smtClean="0"/>
              <a:t>Procedure derived by Keonig and Law (1985)</a:t>
            </a:r>
          </a:p>
          <a:p>
            <a:pPr lvl="1"/>
            <a:r>
              <a:rPr lang="en-US" dirty="0" smtClean="0"/>
              <a:t>Likely requires considerably fewer replications than goal of selecting the best system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676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 and Selection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Other general approaches</a:t>
            </a:r>
          </a:p>
          <a:p>
            <a:pPr lvl="1"/>
            <a:r>
              <a:rPr lang="en-US" dirty="0" smtClean="0"/>
              <a:t>Optimal computing budget allocation approach (Chen, 2000)</a:t>
            </a:r>
          </a:p>
          <a:p>
            <a:pPr lvl="2"/>
            <a:r>
              <a:rPr lang="en-US" dirty="0" smtClean="0"/>
              <a:t>Maximizes probability of CS given a total budget for replications</a:t>
            </a:r>
          </a:p>
          <a:p>
            <a:pPr lvl="1"/>
            <a:r>
              <a:rPr lang="en-US" dirty="0" smtClean="0"/>
              <a:t>Bayesian value of information procedures (Chick and Inoue, 2001a)</a:t>
            </a:r>
          </a:p>
          <a:p>
            <a:pPr lvl="1"/>
            <a:r>
              <a:rPr lang="en-US" dirty="0" smtClean="0"/>
              <a:t>Sequential selection with memory procedure (Pichitlamken et.al, 2006)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3823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 and Selection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Subset selection</a:t>
            </a:r>
          </a:p>
          <a:p>
            <a:pPr lvl="1"/>
            <a:r>
              <a:rPr lang="en-US" dirty="0" smtClean="0"/>
              <a:t>Selecting a subset of random size that contains the best system (Gupta, 1956, 1965)</a:t>
            </a:r>
          </a:p>
          <a:p>
            <a:pPr lvl="2"/>
            <a:r>
              <a:rPr lang="en-US" dirty="0" smtClean="0"/>
              <a:t>Major limitation: assumes known and equal variances</a:t>
            </a:r>
          </a:p>
          <a:p>
            <a:r>
              <a:rPr lang="en-US" dirty="0" smtClean="0"/>
              <a:t>Fully sequential procedures</a:t>
            </a:r>
          </a:p>
          <a:p>
            <a:pPr lvl="1"/>
            <a:r>
              <a:rPr lang="en-US" dirty="0" smtClean="0"/>
              <a:t>Single observation taken from each alternative system still in the running</a:t>
            </a:r>
          </a:p>
          <a:p>
            <a:pPr lvl="1"/>
            <a:r>
              <a:rPr lang="en-US" dirty="0" smtClean="0"/>
              <a:t>Inferior systems are eliminated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9098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10.1 Introduction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unreliable approach</a:t>
            </a:r>
          </a:p>
          <a:p>
            <a:pPr lvl="1"/>
            <a:r>
              <a:rPr lang="en-US" dirty="0" smtClean="0"/>
              <a:t>Comparing two systems based on the output from a single run of each</a:t>
            </a:r>
          </a:p>
          <a:p>
            <a:r>
              <a:rPr lang="en-US" dirty="0" smtClean="0"/>
              <a:t>Example 10.2 shows that even with </a:t>
            </a:r>
            <a:r>
              <a:rPr lang="en-US" i="1" dirty="0" smtClean="0"/>
              <a:t>n </a:t>
            </a:r>
            <a:r>
              <a:rPr lang="en-US" dirty="0" smtClean="0"/>
              <a:t>= 20 replications, there is substantial room for error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616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 and Selection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ully sequential procedures (cont’d.)</a:t>
            </a:r>
          </a:p>
          <a:p>
            <a:pPr lvl="1"/>
            <a:r>
              <a:rPr lang="en-US" dirty="0" smtClean="0"/>
              <a:t>Goal: reduce the number of observations</a:t>
            </a:r>
          </a:p>
          <a:p>
            <a:pPr lvl="1"/>
            <a:r>
              <a:rPr lang="en-US" dirty="0" smtClean="0"/>
              <a:t>Shortcoming: time and effort required to switch between simulations</a:t>
            </a:r>
          </a:p>
          <a:p>
            <a:r>
              <a:rPr lang="en-US" dirty="0" smtClean="0"/>
              <a:t>Criteria other than expectations</a:t>
            </a:r>
          </a:p>
          <a:p>
            <a:pPr lvl="1"/>
            <a:r>
              <a:rPr lang="en-US" dirty="0" smtClean="0"/>
              <a:t>Largest probability of producing a good outcome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9610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 and Selection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/>
          <a:lstStyle/>
          <a:p>
            <a:r>
              <a:rPr lang="en-US" dirty="0" smtClean="0"/>
              <a:t>Correlation between alternatives</a:t>
            </a:r>
          </a:p>
          <a:p>
            <a:pPr lvl="1"/>
            <a:r>
              <a:rPr lang="en-US" dirty="0" smtClean="0"/>
              <a:t>Important that CRN technique not “backfire” to induce negative correlation</a:t>
            </a:r>
          </a:p>
          <a:p>
            <a:r>
              <a:rPr lang="en-US" dirty="0" smtClean="0"/>
              <a:t>Constrained ranking and selection</a:t>
            </a:r>
          </a:p>
          <a:p>
            <a:pPr lvl="1"/>
            <a:r>
              <a:rPr lang="en-US" dirty="0" smtClean="0"/>
              <a:t>Goal: find which of </a:t>
            </a:r>
            <a:r>
              <a:rPr lang="en-US" i="1" dirty="0" smtClean="0"/>
              <a:t>k</a:t>
            </a:r>
            <a:r>
              <a:rPr lang="en-US" dirty="0" smtClean="0"/>
              <a:t> systems has the smallest or largest mean response subject to constraints on secondary mean responses</a:t>
            </a:r>
          </a:p>
          <a:p>
            <a:pPr lvl="1"/>
            <a:r>
              <a:rPr lang="en-US" dirty="0" smtClean="0"/>
              <a:t>Example: hospital goal to minimize idle time of resources with secondary constraint of an upper bound on mean patient waiting time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860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10.1 Introduction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requirement for using many statistical methods to compare alternative configurations</a:t>
            </a:r>
          </a:p>
          <a:p>
            <a:pPr lvl="1"/>
            <a:r>
              <a:rPr lang="en-US" dirty="0" smtClean="0"/>
              <a:t>Ability to collect IID observations with expectation equal to desired measure of performance</a:t>
            </a:r>
          </a:p>
          <a:p>
            <a:pPr lvl="2"/>
            <a:r>
              <a:rPr lang="en-US" dirty="0" smtClean="0"/>
              <a:t>For terminating simulations, can accomplish</a:t>
            </a:r>
            <a:r>
              <a:rPr lang="en-US" dirty="0"/>
              <a:t> </a:t>
            </a:r>
            <a:r>
              <a:rPr lang="en-US" dirty="0" smtClean="0"/>
              <a:t>this by making independent replications</a:t>
            </a:r>
          </a:p>
          <a:p>
            <a:pPr lvl="2"/>
            <a:r>
              <a:rPr lang="en-US" dirty="0" smtClean="0"/>
              <a:t>Steady state behavior: more complex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0377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10.2 Confidence Intervals: Difference Between the Expected Responses of Two Systems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 a confidence interval for the difference in the two expectations</a:t>
            </a:r>
          </a:p>
          <a:p>
            <a:pPr lvl="1"/>
            <a:r>
              <a:rPr lang="en-US" dirty="0" smtClean="0"/>
              <a:t>Rather than a hypothesis test to see if each difference is significantly different from zero</a:t>
            </a:r>
          </a:p>
          <a:p>
            <a:r>
              <a:rPr lang="en-US" dirty="0" smtClean="0"/>
              <a:t>Paired-</a:t>
            </a:r>
            <a:r>
              <a:rPr lang="en-US" i="1" dirty="0" smtClean="0"/>
              <a:t>t</a:t>
            </a:r>
            <a:r>
              <a:rPr lang="en-US" dirty="0" smtClean="0"/>
              <a:t> confidence interval</a:t>
            </a:r>
          </a:p>
          <a:p>
            <a:pPr lvl="1"/>
            <a:r>
              <a:rPr lang="en-US" dirty="0" smtClean="0"/>
              <a:t>Approximate 100(1 - </a:t>
            </a:r>
            <a:r>
              <a:rPr lang="el-GR" i="1" dirty="0" smtClean="0"/>
              <a:t>α</a:t>
            </a:r>
            <a:r>
              <a:rPr lang="en-US" dirty="0" smtClean="0"/>
              <a:t>) confidence interval given by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105400"/>
            <a:ext cx="466164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Confidence Intervals: Difference Between the Expected Responses of Two Systems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Modified two-sample-</a:t>
            </a:r>
            <a:r>
              <a:rPr lang="en-US" i="1" dirty="0" smtClean="0"/>
              <a:t>t</a:t>
            </a:r>
            <a:r>
              <a:rPr lang="en-US" dirty="0" smtClean="0"/>
              <a:t> confidence interval</a:t>
            </a:r>
          </a:p>
          <a:p>
            <a:pPr lvl="1"/>
            <a:r>
              <a:rPr lang="en-US" dirty="0" smtClean="0"/>
              <a:t>Compute the estimated degrees of freedom and confidence interval using Welch approach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200400"/>
            <a:ext cx="67818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4495800"/>
            <a:ext cx="587692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2227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Confidence Intervals: Difference Between the Expected Responses of Two Systems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Construct a confidence interval for the difference between two steady-state means</a:t>
            </a:r>
          </a:p>
          <a:p>
            <a:pPr lvl="1"/>
            <a:r>
              <a:rPr lang="en-US" dirty="0" smtClean="0"/>
              <a:t>Use adapted replication/deletion approach</a:t>
            </a:r>
          </a:p>
          <a:p>
            <a:pPr lvl="1"/>
            <a:r>
              <a:rPr lang="en-US" dirty="0" smtClean="0"/>
              <a:t>See Examples 10.5 and 10.6 in the text</a:t>
            </a:r>
          </a:p>
          <a:p>
            <a:pPr lvl="1"/>
            <a:r>
              <a:rPr lang="en-US" dirty="0" smtClean="0"/>
              <a:t>Batch means approach can also be used</a:t>
            </a:r>
          </a:p>
          <a:p>
            <a:pPr lvl="2"/>
            <a:r>
              <a:rPr lang="en-US" dirty="0" smtClean="0"/>
              <a:t>Take care to define batches appropriately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8934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10.3 Confidence Intervals: Comparing More Than Two Systems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still use a confidence interval approach with more than two systems</a:t>
            </a:r>
          </a:p>
          <a:p>
            <a:pPr lvl="1"/>
            <a:r>
              <a:rPr lang="en-US" dirty="0" smtClean="0"/>
              <a:t>Make several confidence interval statements simultaneously</a:t>
            </a:r>
          </a:p>
          <a:p>
            <a:r>
              <a:rPr lang="en-US" dirty="0" smtClean="0"/>
              <a:t>Use the Bonferroni inequality to ensure overall confidence level is at least 1 − </a:t>
            </a:r>
            <a:r>
              <a:rPr lang="el-GR" i="1" dirty="0" smtClean="0"/>
              <a:t>α</a:t>
            </a:r>
            <a:endParaRPr lang="en-US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0669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Confidence Intervals: Comparing More Than Two Systems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Comparisons with a standard</a:t>
            </a:r>
          </a:p>
          <a:p>
            <a:pPr lvl="1"/>
            <a:r>
              <a:rPr lang="en-US" dirty="0" smtClean="0"/>
              <a:t>Standard may represent the existing system or policy</a:t>
            </a:r>
          </a:p>
          <a:p>
            <a:pPr lvl="1"/>
            <a:r>
              <a:rPr lang="en-US" dirty="0" smtClean="0"/>
              <a:t>Standard system called 1</a:t>
            </a:r>
          </a:p>
          <a:p>
            <a:pPr lvl="2"/>
            <a:r>
              <a:rPr lang="en-US" dirty="0" smtClean="0"/>
              <a:t>Variants called 2, 3, … </a:t>
            </a:r>
            <a:r>
              <a:rPr lang="en-US" i="1" dirty="0" smtClean="0"/>
              <a:t>k</a:t>
            </a:r>
          </a:p>
          <a:p>
            <a:pPr lvl="1"/>
            <a:r>
              <a:rPr lang="en-US" dirty="0" smtClean="0"/>
              <a:t>Goal: construct </a:t>
            </a:r>
            <a:r>
              <a:rPr lang="en-US" i="1" dirty="0" smtClean="0"/>
              <a:t>k </a:t>
            </a:r>
            <a:r>
              <a:rPr lang="en-US" dirty="0" smtClean="0"/>
              <a:t>− 1 confidence intervals for the </a:t>
            </a:r>
            <a:r>
              <a:rPr lang="en-US" i="1" dirty="0" smtClean="0"/>
              <a:t>k</a:t>
            </a:r>
            <a:r>
              <a:rPr lang="en-US" dirty="0" smtClean="0"/>
              <a:t> differences </a:t>
            </a:r>
            <a:r>
              <a:rPr lang="el-GR" i="1" dirty="0" smtClean="0"/>
              <a:t>μ</a:t>
            </a:r>
            <a:r>
              <a:rPr lang="en-US" baseline="-25000" dirty="0" smtClean="0"/>
              <a:t>2 </a:t>
            </a:r>
            <a:r>
              <a:rPr lang="en-US" i="1" dirty="0" smtClean="0"/>
              <a:t>−</a:t>
            </a:r>
            <a:r>
              <a:rPr lang="el-GR" i="1" dirty="0" smtClean="0"/>
              <a:t> μ</a:t>
            </a:r>
            <a:r>
              <a:rPr lang="en-US" baseline="-25000" dirty="0" smtClean="0"/>
              <a:t>1</a:t>
            </a:r>
            <a:r>
              <a:rPr lang="en-US" i="1" dirty="0" smtClean="0"/>
              <a:t>, </a:t>
            </a:r>
            <a:r>
              <a:rPr lang="el-GR" i="1" dirty="0" smtClean="0"/>
              <a:t>μ</a:t>
            </a:r>
            <a:r>
              <a:rPr lang="en-US" baseline="-25000" dirty="0" smtClean="0"/>
              <a:t>3</a:t>
            </a:r>
            <a:r>
              <a:rPr lang="en-US" i="1" dirty="0"/>
              <a:t> −</a:t>
            </a:r>
            <a:r>
              <a:rPr lang="el-GR" i="1" dirty="0" smtClean="0"/>
              <a:t> μ</a:t>
            </a:r>
            <a:r>
              <a:rPr lang="en-US" baseline="-25000" dirty="0" smtClean="0"/>
              <a:t>1</a:t>
            </a:r>
            <a:r>
              <a:rPr lang="en-US" i="1" dirty="0" smtClean="0"/>
              <a:t>, …</a:t>
            </a:r>
            <a:r>
              <a:rPr lang="el-GR" i="1" dirty="0" smtClean="0"/>
              <a:t>μ</a:t>
            </a:r>
            <a:r>
              <a:rPr lang="en-US" i="1" baseline="-25000" dirty="0" smtClean="0"/>
              <a:t>k</a:t>
            </a:r>
            <a:r>
              <a:rPr lang="en-US" i="1" dirty="0"/>
              <a:t> −</a:t>
            </a:r>
            <a:r>
              <a:rPr lang="el-GR" i="1" dirty="0" smtClean="0"/>
              <a:t> μ</a:t>
            </a:r>
            <a:r>
              <a:rPr lang="en-US" baseline="-25000" dirty="0" smtClean="0"/>
              <a:t>1</a:t>
            </a:r>
          </a:p>
          <a:p>
            <a:pPr lvl="1"/>
            <a:r>
              <a:rPr lang="en-US" dirty="0" smtClean="0"/>
              <a:t>Overall confidence level should be 1 </a:t>
            </a:r>
            <a:r>
              <a:rPr lang="en-US" i="1" dirty="0"/>
              <a:t>−</a:t>
            </a:r>
            <a:r>
              <a:rPr lang="en-US" dirty="0" smtClean="0"/>
              <a:t> </a:t>
            </a:r>
            <a:r>
              <a:rPr lang="el-GR" i="1" dirty="0" smtClean="0"/>
              <a:t>α</a:t>
            </a:r>
            <a:endParaRPr lang="en-US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2104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Confidence Intervals: Comparing More Than Two Systems</a:t>
            </a:r>
          </a:p>
        </p:txBody>
      </p:sp>
      <p:sp>
        <p:nvSpPr>
          <p:cNvPr id="6147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Comparisons with a standard (cont’d.)</a:t>
            </a:r>
          </a:p>
          <a:p>
            <a:pPr lvl="1"/>
            <a:r>
              <a:rPr lang="en-US" dirty="0" smtClean="0"/>
              <a:t>We can say system </a:t>
            </a:r>
            <a:r>
              <a:rPr lang="en-US" i="1" dirty="0" smtClean="0"/>
              <a:t>i</a:t>
            </a:r>
            <a:r>
              <a:rPr lang="en-US" dirty="0" smtClean="0"/>
              <a:t> differs from the standard if the interval </a:t>
            </a:r>
            <a:r>
              <a:rPr lang="el-GR" i="1" dirty="0" smtClean="0"/>
              <a:t>μ</a:t>
            </a:r>
            <a:r>
              <a:rPr lang="en-US" i="1" baseline="-25000" dirty="0" smtClean="0"/>
              <a:t>i </a:t>
            </a:r>
            <a:r>
              <a:rPr lang="en-US" i="1" dirty="0"/>
              <a:t>−</a:t>
            </a:r>
            <a:r>
              <a:rPr lang="el-GR" i="1" dirty="0" smtClean="0"/>
              <a:t> </a:t>
            </a:r>
            <a:r>
              <a:rPr lang="el-GR" i="1" dirty="0"/>
              <a:t>μ</a:t>
            </a:r>
            <a:r>
              <a:rPr lang="en-US" i="1" baseline="-25000" dirty="0" smtClean="0"/>
              <a:t>1 </a:t>
            </a:r>
            <a:r>
              <a:rPr lang="en-US" dirty="0" smtClean="0"/>
              <a:t>misses zero</a:t>
            </a:r>
          </a:p>
          <a:p>
            <a:pPr lvl="1"/>
            <a:r>
              <a:rPr lang="en-US" dirty="0" smtClean="0"/>
              <a:t>System </a:t>
            </a:r>
            <a:r>
              <a:rPr lang="en-US" i="1" dirty="0" smtClean="0"/>
              <a:t>i</a:t>
            </a:r>
            <a:r>
              <a:rPr lang="en-US" dirty="0" smtClean="0"/>
              <a:t> is not significantly different from the standard if </a:t>
            </a:r>
            <a:r>
              <a:rPr lang="el-GR" i="1" dirty="0"/>
              <a:t>μ</a:t>
            </a:r>
            <a:r>
              <a:rPr lang="en-US" i="1" baseline="-25000" dirty="0" smtClean="0"/>
              <a:t>i </a:t>
            </a:r>
            <a:r>
              <a:rPr lang="en-US" i="1" dirty="0"/>
              <a:t>−</a:t>
            </a:r>
            <a:r>
              <a:rPr lang="el-GR" i="1" dirty="0" smtClean="0"/>
              <a:t> </a:t>
            </a:r>
            <a:r>
              <a:rPr lang="el-GR" i="1" dirty="0"/>
              <a:t>μ</a:t>
            </a:r>
            <a:r>
              <a:rPr lang="en-US" i="1" baseline="-25000" dirty="0"/>
              <a:t>1 </a:t>
            </a:r>
            <a:r>
              <a:rPr lang="en-US" dirty="0" smtClean="0"/>
              <a:t>includes zero</a:t>
            </a:r>
            <a:endParaRPr lang="en-US" dirty="0"/>
          </a:p>
          <a:p>
            <a:r>
              <a:rPr lang="en-US" dirty="0" smtClean="0"/>
              <a:t>All pairwise comparisons</a:t>
            </a:r>
          </a:p>
          <a:p>
            <a:pPr lvl="1"/>
            <a:r>
              <a:rPr lang="en-US" dirty="0" smtClean="0"/>
              <a:t>Compare each system with every other system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070FF-7E51-4764-B9CF-5664998843C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60658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4BD97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6636</TotalTime>
  <Words>1007</Words>
  <Application>Microsoft Macintosh PowerPoint</Application>
  <PresentationFormat>On-screen Show (4:3)</PresentationFormat>
  <Paragraphs>148</Paragraphs>
  <Slides>21</Slides>
  <Notes>20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3_Office Theme</vt:lpstr>
      <vt:lpstr>Comparing Alternative System Configurations</vt:lpstr>
      <vt:lpstr>10.1 Introduction</vt:lpstr>
      <vt:lpstr>10.1 Introduction</vt:lpstr>
      <vt:lpstr>10.2 Confidence Intervals: Difference Between the Expected Responses of Two Systems</vt:lpstr>
      <vt:lpstr>Confidence Intervals: Difference Between the Expected Responses of Two Systems</vt:lpstr>
      <vt:lpstr>Confidence Intervals: Difference Between the Expected Responses of Two Systems</vt:lpstr>
      <vt:lpstr>10.3 Confidence Intervals: Comparing More Than Two Systems</vt:lpstr>
      <vt:lpstr>Confidence Intervals: Comparing More Than Two Systems</vt:lpstr>
      <vt:lpstr>Confidence Intervals: Comparing More Than Two Systems</vt:lpstr>
      <vt:lpstr>Confidence Intervals: Comparing More Than Two Systems</vt:lpstr>
      <vt:lpstr>Confidence Intervals: Comparing More Than Two Systems</vt:lpstr>
      <vt:lpstr>Confidence Intervals: Comparing More Than Two Systems</vt:lpstr>
      <vt:lpstr>Slide 13</vt:lpstr>
      <vt:lpstr>10.4 Ranking and Selection</vt:lpstr>
      <vt:lpstr>Ranking and Selection</vt:lpstr>
      <vt:lpstr>Ranking and Selection</vt:lpstr>
      <vt:lpstr>Ranking and Selection</vt:lpstr>
      <vt:lpstr>Ranking and Selection</vt:lpstr>
      <vt:lpstr>Ranking and Selection</vt:lpstr>
      <vt:lpstr>Ranking and Selection</vt:lpstr>
      <vt:lpstr>Ranking and Selection</vt:lpstr>
    </vt:vector>
  </TitlesOfParts>
  <Company>Jacqueline Bennett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Comparing Alternative System Configurations</dc:title>
  <dc:creator/>
  <cp:lastModifiedBy>Melinda Bilecki</cp:lastModifiedBy>
  <cp:revision>429</cp:revision>
  <dcterms:created xsi:type="dcterms:W3CDTF">2014-02-25T16:54:05Z</dcterms:created>
  <dcterms:modified xsi:type="dcterms:W3CDTF">2014-02-25T16:59:29Z</dcterms:modified>
</cp:coreProperties>
</file>