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</p:sldMasterIdLst>
  <p:notesMasterIdLst>
    <p:notesMasterId r:id="rId32"/>
  </p:notesMasterIdLst>
  <p:handoutMasterIdLst>
    <p:handoutMasterId r:id="rId33"/>
  </p:handoutMasterIdLst>
  <p:sldIdLst>
    <p:sldId id="280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305" r:id="rId22"/>
    <p:sldId id="306" r:id="rId23"/>
    <p:sldId id="307" r:id="rId24"/>
    <p:sldId id="308" r:id="rId25"/>
    <p:sldId id="309" r:id="rId26"/>
    <p:sldId id="310" r:id="rId27"/>
    <p:sldId id="311" r:id="rId28"/>
    <p:sldId id="312" r:id="rId29"/>
    <p:sldId id="313" r:id="rId30"/>
    <p:sldId id="314" r:id="rId31"/>
  </p:sldIdLst>
  <p:sldSz cx="9144000" cy="6858000" type="letter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200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31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5939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6246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7E0ECDA9-D5B6-440B-9812-7685408C04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0FB553BD-850E-4B21-B726-398DB02A4C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50E17820-AE14-4C21-8AEE-AAC1FB1E68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7F8EFD85-B350-4D90-A867-1D8307AF80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B8CCB2B0-F9E4-4985-917A-A425103A29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5B1984AB-24CA-47AB-9C16-C52947CE57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40097A82-2D59-4FEE-B802-0E1AECC33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DE17B706-085F-499B-B257-C780A823C9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304800" y="6019800"/>
            <a:ext cx="861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en-US" sz="700">
                <a:latin typeface="Arial" charset="0"/>
                <a:ea typeface="+mn-ea"/>
                <a:cs typeface="+mn-cs"/>
              </a:rPr>
              <a:t>© 2014 Pearson Education, Inc., Upper Saddle River, NJ. All rights reserved.</a:t>
            </a:r>
          </a:p>
          <a:p>
            <a:pPr algn="ctr" eaLnBrk="0" hangingPunct="0">
              <a:defRPr/>
            </a:pPr>
            <a:r>
              <a:rPr lang="en-US" sz="700">
                <a:latin typeface="Arial" charset="0"/>
                <a:ea typeface="+mn-ea"/>
                <a:cs typeface="+mn-cs"/>
              </a:rPr>
              <a:t>This material is protected by Copyright and written permission should be obtained from the publisher prior to any prohibited reproduction, </a:t>
            </a:r>
            <a:br>
              <a:rPr lang="en-US" sz="700">
                <a:latin typeface="Arial" charset="0"/>
                <a:ea typeface="+mn-ea"/>
                <a:cs typeface="+mn-cs"/>
              </a:rPr>
            </a:br>
            <a:r>
              <a:rPr lang="en-US" sz="700">
                <a:latin typeface="Arial" charset="0"/>
                <a:ea typeface="+mn-ea"/>
                <a:cs typeface="+mn-cs"/>
              </a:rPr>
              <a:t>storage in a retrieval system, or transmission in any form or by means, electronic, mechanical, photocopying, recording, or likewise. For information regarding permission(s), write to: Rights and Permissions Department, Pearson Education, Inc., Upper Saddle River, NJ 07458.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09600" y="2209800"/>
            <a:ext cx="7772400" cy="2895600"/>
          </a:xfrm>
        </p:spPr>
        <p:txBody>
          <a:bodyPr/>
          <a:lstStyle/>
          <a:p>
            <a:pPr eaLnBrk="1" hangingPunct="1"/>
            <a:r>
              <a:rPr lang="en-US" b="0" dirty="0"/>
              <a:t>Managing Engineering and Technology  </a:t>
            </a:r>
            <a:br>
              <a:rPr lang="en-US" b="0" dirty="0"/>
            </a:br>
            <a:br>
              <a:rPr lang="en-US" dirty="0"/>
            </a:br>
            <a:r>
              <a:rPr lang="en-US" i="1" dirty="0"/>
              <a:t>7</a:t>
            </a:r>
            <a:r>
              <a:rPr lang="en-US" i="1" baseline="30000" dirty="0"/>
              <a:t>th</a:t>
            </a:r>
            <a:r>
              <a:rPr lang="en-US" i="1" dirty="0"/>
              <a:t> Edition</a:t>
            </a:r>
            <a:br>
              <a:rPr lang="en-US" i="1" dirty="0"/>
            </a:br>
            <a:br>
              <a:rPr lang="en-US" i="1" dirty="0"/>
            </a:br>
            <a:r>
              <a:rPr lang="en-US" i="1" dirty="0"/>
              <a:t> </a:t>
            </a:r>
            <a:r>
              <a:rPr lang="en-US" dirty="0"/>
              <a:t>Morse</a:t>
            </a:r>
            <a:r>
              <a:rPr lang="en-US" i="1" dirty="0"/>
              <a:t> and </a:t>
            </a:r>
            <a:r>
              <a:rPr lang="en-US" dirty="0"/>
              <a:t>Babcock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7772400" cy="1143000"/>
          </a:xfrm>
        </p:spPr>
        <p:txBody>
          <a:bodyPr lIns="90488" tIns="44450" rIns="90488" bIns="44450"/>
          <a:lstStyle/>
          <a:p>
            <a:pPr eaLnBrk="1" hangingPunct="1"/>
            <a:r>
              <a:rPr lang="en-US"/>
              <a:t>Intellectual Property</a:t>
            </a:r>
          </a:p>
        </p:txBody>
      </p:sp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95800"/>
          </a:xfrm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/>
              <a:t>Ideas and inventions (products of the mind)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Patents, Copyrights and Trademarks are methods of protecting intellectual property.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Lawyers in this fields referred to as: intellectual property lawyers, patent lawyers, patent agents, or patent attorneys.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/>
              <a:t>Patent Types</a:t>
            </a:r>
            <a:r>
              <a:rPr lang="en-US" b="0"/>
              <a:t> 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/>
              <a:t>Design Patents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/>
              <a:t>a fixed design or “look” of an object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Utility Patents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/>
              <a:t>composition of matter, process, method or apparatus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Plant Patents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/>
              <a:t>Criteria for Patentability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/>
              <a:t>Novelty</a:t>
            </a:r>
          </a:p>
          <a:p>
            <a:pPr eaLnBrk="1" hangingPunct="1"/>
            <a:r>
              <a:rPr lang="en-US"/>
              <a:t>Usefulness</a:t>
            </a:r>
          </a:p>
          <a:p>
            <a:pPr eaLnBrk="1" hangingPunct="1"/>
            <a:r>
              <a:rPr lang="en-US"/>
              <a:t>Non-obvious to someone “skilled in the art”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/>
              <a:t>Disclosure Types</a:t>
            </a:r>
          </a:p>
        </p:txBody>
      </p:sp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/>
              <a:t>Full, formal disclosure to Technology Transfer Manager</a:t>
            </a:r>
          </a:p>
          <a:p>
            <a:pPr eaLnBrk="1" hangingPunct="1"/>
            <a:r>
              <a:rPr lang="en-US"/>
              <a:t>Bound laboratory notebooks with third party corroboration</a:t>
            </a:r>
          </a:p>
          <a:p>
            <a:pPr eaLnBrk="1" hangingPunct="1"/>
            <a:r>
              <a:rPr lang="en-US"/>
              <a:t>Completion of Disclosure Checklist</a:t>
            </a:r>
          </a:p>
          <a:p>
            <a:pPr eaLnBrk="1" hangingPunct="1"/>
            <a:r>
              <a:rPr lang="en-US"/>
              <a:t>Include drawings and sketches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772400" cy="1143000"/>
          </a:xfrm>
        </p:spPr>
        <p:txBody>
          <a:bodyPr lIns="90488" tIns="44450" rIns="90488" bIns="44450"/>
          <a:lstStyle/>
          <a:p>
            <a:pPr eaLnBrk="1" hangingPunct="1"/>
            <a:r>
              <a:rPr lang="en-US"/>
              <a:t>Joint Inventorship </a:t>
            </a:r>
            <a:br>
              <a:rPr lang="en-US"/>
            </a:br>
            <a:r>
              <a:rPr lang="en-US"/>
              <a:t>Legally Speaking</a:t>
            </a:r>
          </a:p>
        </p:txBody>
      </p:sp>
      <p:sp>
        <p:nvSpPr>
          <p:cNvPr id="696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772400" cy="4495800"/>
          </a:xfrm>
        </p:spPr>
        <p:txBody>
          <a:bodyPr lIns="90488" tIns="44450" rIns="90488" bIns="44450"/>
          <a:lstStyle/>
          <a:p>
            <a:pPr eaLnBrk="1" hangingPunct="1"/>
            <a:r>
              <a:rPr lang="en-US"/>
              <a:t>Two or more persons who have contributed to the inventive acts of an invention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Group research often results in joint inventorship, however, it is critical to document evidence of joint inventorship in laboratory notebooks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/>
              <a:t>Laboratory Notebooks Legally Speaking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886200"/>
          </a:xfrm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/>
              <a:t>The best primary record of invention is numbered, bound laboratory notebooks</a:t>
            </a:r>
            <a:br>
              <a:rPr lang="en-US"/>
            </a:b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Pages skipped or not completely filled in by writing have a line drawn through the unwritten portion(s)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772400" cy="1143000"/>
          </a:xfrm>
        </p:spPr>
        <p:txBody>
          <a:bodyPr lIns="90488" tIns="44450" rIns="90488" bIns="44450"/>
          <a:lstStyle/>
          <a:p>
            <a:pPr eaLnBrk="1" hangingPunct="1"/>
            <a:r>
              <a:rPr lang="en-US"/>
              <a:t>Lab Notebooks... cont.</a:t>
            </a:r>
          </a:p>
        </p:txBody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 lIns="90488" tIns="44450" rIns="90488" bIns="44450"/>
          <a:lstStyle/>
          <a:p>
            <a:pPr eaLnBrk="1" hangingPunct="1"/>
            <a:r>
              <a:rPr lang="en-US"/>
              <a:t>Contemplated or planned experiments are written out as precisely as possible, with results recorded as soon as they are obtained</a:t>
            </a:r>
          </a:p>
          <a:p>
            <a:pPr eaLnBrk="1" hangingPunct="1"/>
            <a:r>
              <a:rPr lang="en-US"/>
              <a:t>Each page is initialed and dated by the person who directs the experiments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Lab Notebooks... cont.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Each page is initialed and dated by the person who conducts the experiments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By following these rules, a complete and timely record of the experimental work, in a manner which is legally recognized as “highly probative evidence” will be obtained</a:t>
            </a:r>
            <a:endParaRPr lang="en-US" sz="280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/>
              <a:t>Document the Date of Conception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/>
              <a:t>Make numbered and dated comprehensive sketches and written description of the concept.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Sign and date all documents with the inventor and two witnesses who are: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/>
              <a:t>not the inventor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/>
              <a:t>fully understand the idea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/>
              <a:t>expected to be around years later to testify in court if necessary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/>
              <a:t>Document Diligence</a:t>
            </a:r>
          </a:p>
        </p:txBody>
      </p:sp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/>
              <a:t>Record progress (or failure) using lab notebooks and project reports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At least once a month, all of the inventors and two technically competent witnesses should sign and date the entries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Always use actual dates... never backdate or predate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7772400" cy="876300"/>
          </a:xfrm>
        </p:spPr>
        <p:txBody>
          <a:bodyPr/>
          <a:lstStyle/>
          <a:p>
            <a:pPr algn="ctr" eaLnBrk="1" hangingPunct="1"/>
            <a:r>
              <a:rPr lang="en-US" sz="2800" dirty="0"/>
              <a:t>Managing Engineering and Technology</a:t>
            </a:r>
            <a:r>
              <a:rPr lang="en-US" sz="2400" b="0" dirty="0"/>
              <a:t>  </a:t>
            </a:r>
            <a:br>
              <a:rPr lang="en-US" sz="2400" b="0" dirty="0"/>
            </a:br>
            <a:r>
              <a:rPr lang="en-US" sz="2400" b="0" i="1" dirty="0"/>
              <a:t>7</a:t>
            </a:r>
            <a:r>
              <a:rPr lang="en-US" sz="2400" b="0" i="1" baseline="30000" dirty="0"/>
              <a:t>th</a:t>
            </a:r>
            <a:r>
              <a:rPr lang="en-US" sz="2400" b="0" i="1" dirty="0"/>
              <a:t> Edition</a:t>
            </a:r>
            <a:br>
              <a:rPr lang="en-US" sz="2400" b="0" i="1" dirty="0"/>
            </a:br>
            <a:r>
              <a:rPr lang="en-US" sz="2400" b="0" dirty="0"/>
              <a:t>Morse</a:t>
            </a:r>
            <a:r>
              <a:rPr lang="en-US" sz="2400" b="0" i="1" dirty="0"/>
              <a:t> and  </a:t>
            </a:r>
            <a:r>
              <a:rPr lang="en-US" sz="2400" b="0" dirty="0"/>
              <a:t>Babcock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b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000"/>
              <a:t>Managing Research and Development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40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000" b="0"/>
              <a:t>Chapter 9</a:t>
            </a:r>
            <a:endParaRPr lang="en-US" sz="4400" b="0"/>
          </a:p>
          <a:p>
            <a:pPr eaLnBrk="1" hangingPunct="1">
              <a:lnSpc>
                <a:spcPct val="90000"/>
              </a:lnSpc>
            </a:pPr>
            <a:endParaRPr lang="en-US" sz="4400" b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7772400" cy="1143000"/>
          </a:xfrm>
        </p:spPr>
        <p:txBody>
          <a:bodyPr lIns="90488" tIns="44450" rIns="90488" bIns="44450"/>
          <a:lstStyle/>
          <a:p>
            <a:pPr eaLnBrk="1" hangingPunct="1"/>
            <a:r>
              <a:rPr lang="en-US" sz="4000"/>
              <a:t>Patent Infringement</a:t>
            </a:r>
          </a:p>
        </p:txBody>
      </p:sp>
      <p:sp>
        <p:nvSpPr>
          <p:cNvPr id="757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001000" cy="4419600"/>
          </a:xfrm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/>
              <a:t>Patent is infringed when the invention covered by the patent is used without the permission of the inventor during the time that the patent is in force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Patent owner has the right to sue the infringer in the federal courts and collect compensation for past infringement can cause the infringer to cease and desist all infringing activity</a:t>
            </a:r>
            <a:endParaRPr lang="en-US" sz="2800" b="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026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/>
              <a:t>Trademarks</a:t>
            </a:r>
          </a:p>
        </p:txBody>
      </p:sp>
      <p:sp>
        <p:nvSpPr>
          <p:cNvPr id="76802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/>
              <a:t>A distinguishing symbol, design, mark or word used by a manufacturer to identify his product from his competitors’</a:t>
            </a:r>
          </a:p>
          <a:p>
            <a:pPr eaLnBrk="1" hangingPunct="1"/>
            <a:r>
              <a:rPr lang="en-US"/>
              <a:t>A mark, character or symbol by which another entity is recognized or associated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/>
              <a:t>Copyrights</a:t>
            </a:r>
          </a:p>
        </p:txBody>
      </p:sp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>
              <a:buFontTx/>
              <a:buNone/>
            </a:pPr>
            <a:r>
              <a:rPr lang="en-US"/>
              <a:t>A copyright is a grant, by the United States, to an author for the right to exclude others (for a limited time) from reproducing his/her work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772400" cy="1143000"/>
          </a:xfrm>
        </p:spPr>
        <p:txBody>
          <a:bodyPr lIns="90488" tIns="44450" rIns="90488" bIns="44450"/>
          <a:lstStyle/>
          <a:p>
            <a:pPr eaLnBrk="1" hangingPunct="1"/>
            <a:r>
              <a:rPr lang="en-US"/>
              <a:t>Types of Copyrights</a:t>
            </a:r>
          </a:p>
        </p:txBody>
      </p:sp>
      <p:sp>
        <p:nvSpPr>
          <p:cNvPr id="788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 lIns="90488" tIns="44450" rIns="90488" bIns="44450"/>
          <a:lstStyle/>
          <a:p>
            <a:pPr eaLnBrk="1" hangingPunct="1"/>
            <a:r>
              <a:rPr lang="en-US"/>
              <a:t>Literary works</a:t>
            </a:r>
          </a:p>
          <a:p>
            <a:pPr eaLnBrk="1" hangingPunct="1"/>
            <a:r>
              <a:rPr lang="en-US"/>
              <a:t>Musical works</a:t>
            </a:r>
          </a:p>
          <a:p>
            <a:pPr eaLnBrk="1" hangingPunct="1"/>
            <a:r>
              <a:rPr lang="en-US"/>
              <a:t>Dramatic works</a:t>
            </a:r>
          </a:p>
          <a:p>
            <a:pPr eaLnBrk="1" hangingPunct="1"/>
            <a:r>
              <a:rPr lang="en-US"/>
              <a:t>Choreographic works</a:t>
            </a:r>
          </a:p>
          <a:p>
            <a:pPr eaLnBrk="1" hangingPunct="1"/>
            <a:r>
              <a:rPr lang="en-US"/>
              <a:t>Pictorial works</a:t>
            </a:r>
          </a:p>
          <a:p>
            <a:pPr eaLnBrk="1" hangingPunct="1"/>
            <a:r>
              <a:rPr lang="en-US"/>
              <a:t>Motion Pictures/Videos</a:t>
            </a:r>
          </a:p>
          <a:p>
            <a:pPr eaLnBrk="1" hangingPunct="1"/>
            <a:r>
              <a:rPr lang="en-US"/>
              <a:t>Sound Recordings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Web addresses</a:t>
            </a:r>
          </a:p>
        </p:txBody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Patent Office</a:t>
            </a:r>
            <a:br>
              <a:rPr lang="en-US"/>
            </a:br>
            <a:r>
              <a:rPr lang="en-US"/>
              <a:t>http://www.uspto.gov 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Copyright</a:t>
            </a:r>
            <a:br>
              <a:rPr lang="en-US"/>
            </a:br>
            <a:r>
              <a:rPr lang="en-US"/>
              <a:t>http://www.copyright.gov/</a:t>
            </a:r>
            <a:br>
              <a:rPr lang="en-US"/>
            </a:br>
            <a:endParaRPr lang="en-US"/>
          </a:p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/>
              <a:t>Creativity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Creativity Process	</a:t>
            </a:r>
          </a:p>
        </p:txBody>
      </p:sp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Preparation</a:t>
            </a:r>
            <a:br>
              <a:rPr lang="en-US"/>
            </a:b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Frustration</a:t>
            </a:r>
            <a:br>
              <a:rPr lang="en-US"/>
            </a:b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Inspiration or illumination</a:t>
            </a:r>
            <a:br>
              <a:rPr lang="en-US"/>
            </a:b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Verification</a:t>
            </a:r>
            <a:br>
              <a:rPr lang="en-US"/>
            </a:br>
            <a:br>
              <a:rPr lang="en-US" sz="4000"/>
            </a:br>
            <a:endParaRPr lang="en-US" sz="4000"/>
          </a:p>
          <a:p>
            <a:pPr eaLnBrk="1" hangingPunct="1"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Creativity Techniques</a:t>
            </a:r>
          </a:p>
        </p:txBody>
      </p:sp>
      <p:sp>
        <p:nvSpPr>
          <p:cNvPr id="829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Brainstorming</a:t>
            </a:r>
            <a:br>
              <a:rPr lang="en-US"/>
            </a:b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Nominal Group Technique</a:t>
            </a:r>
            <a:br>
              <a:rPr lang="en-US"/>
            </a:b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Attribute-listing</a:t>
            </a:r>
            <a:br>
              <a:rPr lang="en-US"/>
            </a:b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Mindmapping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Characteristics of </a:t>
            </a:r>
            <a:br>
              <a:rPr lang="en-US" sz="4000"/>
            </a:br>
            <a:r>
              <a:rPr lang="en-US" sz="4000"/>
              <a:t>Creative People</a:t>
            </a:r>
          </a:p>
        </p:txBody>
      </p:sp>
      <p:sp>
        <p:nvSpPr>
          <p:cNvPr id="839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Self-confidence and independence</a:t>
            </a:r>
          </a:p>
          <a:p>
            <a:pPr eaLnBrk="1" hangingPunct="1"/>
            <a:r>
              <a:rPr lang="en-US"/>
              <a:t>Curiosity</a:t>
            </a:r>
          </a:p>
          <a:p>
            <a:pPr eaLnBrk="1" hangingPunct="1"/>
            <a:r>
              <a:rPr lang="en-US"/>
              <a:t>Approach to problems</a:t>
            </a:r>
          </a:p>
          <a:p>
            <a:pPr eaLnBrk="1" hangingPunct="1"/>
            <a:r>
              <a:rPr lang="en-US"/>
              <a:t>Personal: loners, game players, creative writing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Kinds of People Needed for Technological Innovation</a:t>
            </a:r>
          </a:p>
        </p:txBody>
      </p:sp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886200"/>
          </a:xfrm>
        </p:spPr>
        <p:txBody>
          <a:bodyPr/>
          <a:lstStyle/>
          <a:p>
            <a:pPr eaLnBrk="1" hangingPunct="1"/>
            <a:r>
              <a:rPr lang="en-US"/>
              <a:t>Idea generator</a:t>
            </a:r>
          </a:p>
          <a:p>
            <a:pPr eaLnBrk="1" hangingPunct="1"/>
            <a:r>
              <a:rPr lang="en-US"/>
              <a:t>Entrepreneur</a:t>
            </a:r>
          </a:p>
          <a:p>
            <a:pPr eaLnBrk="1" hangingPunct="1"/>
            <a:r>
              <a:rPr lang="en-US"/>
              <a:t>Gatekeeper</a:t>
            </a:r>
          </a:p>
          <a:p>
            <a:pPr eaLnBrk="1" hangingPunct="1"/>
            <a:r>
              <a:rPr lang="en-US"/>
              <a:t>Program managers</a:t>
            </a:r>
          </a:p>
          <a:p>
            <a:pPr eaLnBrk="1" hangingPunct="1"/>
            <a:r>
              <a:rPr lang="en-US"/>
              <a:t>Sponsor or Champion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0" y="-228600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>
              <a:ea typeface="ヒラギノ角ゴ Pro W3" pitchFamily="-72" charset="-128"/>
              <a:cs typeface="ヒラギノ角ゴ Pro W3" pitchFamily="-72" charset="-128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295400" y="1219200"/>
          <a:ext cx="6096000" cy="426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Visio" r:id="rId2" imgW="3175000" imgH="2489200" progId="">
                  <p:embed/>
                </p:oleObj>
              </mc:Choice>
              <mc:Fallback>
                <p:oleObj name="Visio" r:id="rId2" imgW="3175000" imgH="24892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219200"/>
                        <a:ext cx="6096000" cy="426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Entrepreneur</a:t>
            </a:r>
          </a:p>
        </p:txBody>
      </p:sp>
      <p:sp>
        <p:nvSpPr>
          <p:cNvPr id="860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One who undertakes effort to transform innovation into product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Chapter Objectives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Explain product and technology life cycles</a:t>
            </a:r>
          </a:p>
          <a:p>
            <a:pPr eaLnBrk="1" hangingPunct="1"/>
            <a:r>
              <a:rPr lang="en-US"/>
              <a:t>Describe the legal means to protect a person’s ideas</a:t>
            </a:r>
          </a:p>
          <a:p>
            <a:pPr eaLnBrk="1" hangingPunct="1"/>
            <a:r>
              <a:rPr lang="en-US"/>
              <a:t>Discuss the nature of creativity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b"/>
          <a:lstStyle/>
          <a:p>
            <a:pPr eaLnBrk="1" hangingPunct="1"/>
            <a:r>
              <a:rPr lang="en-US"/>
              <a:t>Product and Technology </a:t>
            </a:r>
            <a:br>
              <a:rPr lang="en-US"/>
            </a:br>
            <a:r>
              <a:rPr lang="en-US"/>
              <a:t>Life Cycles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/>
              <a:t>A new product begins as an idea for the solution of a problem or the satisfaction of a need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Solutions today are the problems of tomorrow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Product Life Cycle</a:t>
            </a:r>
          </a:p>
        </p:txBody>
      </p:sp>
      <p:graphicFrame>
        <p:nvGraphicFramePr>
          <p:cNvPr id="2050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533400" y="2438400"/>
          <a:ext cx="8077200" cy="303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Visio" r:id="rId2" imgW="8686800" imgH="3263900" progId="">
                  <p:embed/>
                </p:oleObj>
              </mc:Choice>
              <mc:Fallback>
                <p:oleObj name="Visio" r:id="rId2" imgW="8686800" imgH="32639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438400"/>
                        <a:ext cx="8077200" cy="303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b"/>
          <a:lstStyle/>
          <a:p>
            <a:pPr eaLnBrk="1" hangingPunct="1"/>
            <a:r>
              <a:rPr lang="en-US"/>
              <a:t>Research and Development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/>
              <a:t>Basic Research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Applied Research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Development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New Product Strategies</a:t>
            </a:r>
          </a:p>
        </p:txBody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First-to-market</a:t>
            </a:r>
            <a:br>
              <a:rPr lang="en-US"/>
            </a:b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Follow-the-leader</a:t>
            </a:r>
            <a:br>
              <a:rPr lang="en-US"/>
            </a:b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Me-too</a:t>
            </a:r>
            <a:br>
              <a:rPr lang="en-US"/>
            </a:b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Application engineering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/>
              <a:t>Protection of Ideas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5th pp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ヒラギノ角ゴ Pro W3" pitchFamily="-1" charset="-128"/>
            <a:cs typeface="ヒラギノ角ゴ Pro W3" pitchFamily="-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ヒラギノ角ゴ Pro W3" pitchFamily="-1" charset="-128"/>
            <a:cs typeface="ヒラギノ角ゴ Pro W3" pitchFamily="-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Pages>9</Pages>
  <Words>730</Words>
  <Application>Microsoft Office PowerPoint</Application>
  <PresentationFormat>Letter Paper (8.5x11 in)</PresentationFormat>
  <Paragraphs>108</Paragraphs>
  <Slides>30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Times New Roman</vt:lpstr>
      <vt:lpstr>5th pp</vt:lpstr>
      <vt:lpstr>Visio</vt:lpstr>
      <vt:lpstr>Managing Engineering and Technology    7th Edition   Morse and Babcock</vt:lpstr>
      <vt:lpstr>Managing Engineering and Technology   7th Edition Morse and  Babcock</vt:lpstr>
      <vt:lpstr>PowerPoint Presentation</vt:lpstr>
      <vt:lpstr>Chapter Objectives</vt:lpstr>
      <vt:lpstr>Product and Technology  Life Cycles</vt:lpstr>
      <vt:lpstr>Product Life Cycle</vt:lpstr>
      <vt:lpstr>Research and Development</vt:lpstr>
      <vt:lpstr>New Product Strategies</vt:lpstr>
      <vt:lpstr>Protection of Ideas</vt:lpstr>
      <vt:lpstr>Intellectual Property</vt:lpstr>
      <vt:lpstr>Patent Types </vt:lpstr>
      <vt:lpstr>Criteria for Patentability</vt:lpstr>
      <vt:lpstr>Disclosure Types</vt:lpstr>
      <vt:lpstr>Joint Inventorship  Legally Speaking</vt:lpstr>
      <vt:lpstr>Laboratory Notebooks Legally Speaking</vt:lpstr>
      <vt:lpstr>Lab Notebooks... cont.</vt:lpstr>
      <vt:lpstr>Lab Notebooks... cont.</vt:lpstr>
      <vt:lpstr>Document the Date of Conception</vt:lpstr>
      <vt:lpstr>Document Diligence</vt:lpstr>
      <vt:lpstr>Patent Infringement</vt:lpstr>
      <vt:lpstr>Trademarks</vt:lpstr>
      <vt:lpstr>Copyrights</vt:lpstr>
      <vt:lpstr>Types of Copyrights</vt:lpstr>
      <vt:lpstr>Web addresses</vt:lpstr>
      <vt:lpstr>Creativity</vt:lpstr>
      <vt:lpstr>Creativity Process </vt:lpstr>
      <vt:lpstr>Creativity Techniques</vt:lpstr>
      <vt:lpstr>Characteristics of  Creative People</vt:lpstr>
      <vt:lpstr>Kinds of People Needed for Technological Innovation</vt:lpstr>
      <vt:lpstr>Entrepreneur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Engineering and Technology    Sixth Edition   Morse and Babcock</dc:title>
  <dc:subject>Chapter 1</dc:subject>
  <dc:creator>Lucy Morse</dc:creator>
  <cp:keywords>1,engineering,administration</cp:keywords>
  <cp:lastModifiedBy>Gus Elias</cp:lastModifiedBy>
  <cp:revision>9</cp:revision>
  <cp:lastPrinted>1997-03-04T12:05:22Z</cp:lastPrinted>
  <dcterms:created xsi:type="dcterms:W3CDTF">2013-08-26T19:30:29Z</dcterms:created>
  <dcterms:modified xsi:type="dcterms:W3CDTF">2023-11-06T21:15:25Z</dcterms:modified>
</cp:coreProperties>
</file>