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0" r:id="rId1"/>
  </p:sldMasterIdLst>
  <p:notesMasterIdLst>
    <p:notesMasterId r:id="rId31"/>
  </p:notesMasterIdLst>
  <p:handoutMasterIdLst>
    <p:handoutMasterId r:id="rId32"/>
  </p:handoutMasterIdLst>
  <p:sldIdLst>
    <p:sldId id="280" r:id="rId2"/>
    <p:sldId id="281" r:id="rId3"/>
    <p:sldId id="308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30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299" r:id="rId22"/>
    <p:sldId id="300" r:id="rId23"/>
    <p:sldId id="301" r:id="rId24"/>
    <p:sldId id="302" r:id="rId25"/>
    <p:sldId id="303" r:id="rId26"/>
    <p:sldId id="304" r:id="rId27"/>
    <p:sldId id="305" r:id="rId28"/>
    <p:sldId id="306" r:id="rId29"/>
    <p:sldId id="307" r:id="rId30"/>
  </p:sldIdLst>
  <p:sldSz cx="9144000" cy="6858000" type="letter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72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7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2004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31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403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Times New Roman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4A62D4BB-EF4D-4007-BC4C-241CF395AB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6BD7B181-4E26-4E2F-B068-DBD997B644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9BF7DF0E-5AE3-4676-AD3F-70DAE9EA7D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925961D8-4D58-45D7-8CCD-20CA866B9D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9C17F3A7-ED1A-4C3A-819D-43E0A7CCCD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BE47E434-5E8B-493A-8D88-871A4BBEE6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2FBD365B-1AB5-4468-A848-DA6989BEA1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-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50757763-D95D-400F-85E7-A9E27272B7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304800" y="6019800"/>
            <a:ext cx="861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r>
              <a:rPr lang="en-US" sz="700">
                <a:latin typeface="Arial" charset="0"/>
              </a:rPr>
              <a:t>© 2014 Pearson Education, Inc., Upper Saddle River, NJ. All rights reserved.</a:t>
            </a:r>
          </a:p>
          <a:p>
            <a:pPr algn="ctr" eaLnBrk="0" hangingPunct="0">
              <a:defRPr/>
            </a:pPr>
            <a:r>
              <a:rPr lang="en-US" sz="700">
                <a:latin typeface="Arial" charset="0"/>
              </a:rPr>
              <a:t>This material is protected by Copyright and written permission should be obtained from the publisher prior to any prohibited reproduction, </a:t>
            </a:r>
            <a:br>
              <a:rPr lang="en-US" sz="700">
                <a:latin typeface="Arial" charset="0"/>
              </a:rPr>
            </a:br>
            <a:r>
              <a:rPr lang="en-US" sz="700">
                <a:latin typeface="Arial" charset="0"/>
              </a:rPr>
              <a:t>storage in a retrieval system, or transmission in any form or by means, electronic, mechanical, photocopying, recording, or likewise. For information regarding permission(s), write to: Rights and Permissions Department, Pearson Education, Inc., Upper Saddle River, NJ 07458.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-1" charset="0"/>
          <a:ea typeface="ヒラギノ角ゴ Pro W3" pitchFamily="-1" charset="-128"/>
          <a:cs typeface="ヒラギノ角ゴ Pro W3" pitchFamily="-1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09600" y="2209800"/>
            <a:ext cx="7772400" cy="2895600"/>
          </a:xfrm>
        </p:spPr>
        <p:txBody>
          <a:bodyPr/>
          <a:lstStyle/>
          <a:p>
            <a:r>
              <a:rPr lang="en-US" b="0" dirty="0"/>
              <a:t>Managing Engineering and Technology  </a:t>
            </a:r>
            <a:br>
              <a:rPr lang="en-US" b="0" dirty="0"/>
            </a:br>
            <a:br>
              <a:rPr lang="en-US" dirty="0"/>
            </a:br>
            <a:r>
              <a:rPr lang="en-US" dirty="0"/>
              <a:t>7</a:t>
            </a:r>
            <a:r>
              <a:rPr lang="en-US" baseline="30000" dirty="0"/>
              <a:t>th</a:t>
            </a:r>
            <a:r>
              <a:rPr lang="en-US" dirty="0"/>
              <a:t> </a:t>
            </a:r>
            <a:r>
              <a:rPr lang="en-US" i="1" dirty="0"/>
              <a:t>Edition</a:t>
            </a:r>
            <a:br>
              <a:rPr lang="en-US" i="1" dirty="0"/>
            </a:br>
            <a:br>
              <a:rPr lang="en-US" i="1" dirty="0"/>
            </a:br>
            <a:r>
              <a:rPr lang="en-US" i="1" dirty="0"/>
              <a:t> </a:t>
            </a:r>
            <a:r>
              <a:rPr lang="en-US" dirty="0"/>
              <a:t>Morse</a:t>
            </a:r>
            <a:r>
              <a:rPr lang="en-US" i="1" dirty="0"/>
              <a:t> and </a:t>
            </a:r>
            <a:r>
              <a:rPr lang="en-US" dirty="0"/>
              <a:t>Babcock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 lIns="90488" tIns="44450" rIns="90488" bIns="44450" anchor="b"/>
          <a:lstStyle/>
          <a:p>
            <a:r>
              <a:rPr lang="en-US"/>
              <a:t>Three Types of Control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r>
              <a:rPr lang="en-US"/>
              <a:t>Financial</a:t>
            </a:r>
            <a:br>
              <a:rPr lang="en-US"/>
            </a:br>
            <a:endParaRPr lang="en-US"/>
          </a:p>
          <a:p>
            <a:r>
              <a:rPr lang="en-US"/>
              <a:t>Human Resource</a:t>
            </a:r>
            <a:br>
              <a:rPr lang="en-US"/>
            </a:br>
            <a:endParaRPr lang="en-US"/>
          </a:p>
          <a:p>
            <a:r>
              <a:rPr lang="en-US"/>
              <a:t>Social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609600" y="1905000"/>
            <a:ext cx="7772400" cy="1143000"/>
          </a:xfrm>
        </p:spPr>
        <p:txBody>
          <a:bodyPr/>
          <a:lstStyle/>
          <a:p>
            <a:pPr algn="ctr"/>
            <a:r>
              <a:rPr lang="en-US"/>
              <a:t>Financial Controls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72400" cy="1143000"/>
          </a:xfrm>
        </p:spPr>
        <p:txBody>
          <a:bodyPr lIns="90488" tIns="44450" rIns="90488" bIns="44450" anchor="b"/>
          <a:lstStyle/>
          <a:p>
            <a:r>
              <a:rPr lang="en-US"/>
              <a:t>Budgets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r>
              <a:rPr lang="en-US" sz="3600"/>
              <a:t>Financial Budgets:  Identify sources of cash and intended uses</a:t>
            </a:r>
          </a:p>
          <a:p>
            <a:pPr lvl="1"/>
            <a:r>
              <a:rPr lang="en-US"/>
              <a:t>Cash Budgets</a:t>
            </a:r>
          </a:p>
          <a:p>
            <a:pPr lvl="1"/>
            <a:r>
              <a:rPr lang="en-US"/>
              <a:t>Capital Expenditure Budgets</a:t>
            </a:r>
          </a:p>
          <a:p>
            <a:pPr lvl="1"/>
            <a:r>
              <a:rPr lang="en-US"/>
              <a:t>Balance Sheet Budget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7772400" cy="1143000"/>
          </a:xfrm>
        </p:spPr>
        <p:txBody>
          <a:bodyPr lIns="90488" tIns="44450" rIns="90488" bIns="44450" anchor="b"/>
          <a:lstStyle/>
          <a:p>
            <a:r>
              <a:rPr lang="en-US"/>
              <a:t>Budget Preparation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sz="2800"/>
              <a:t>Top Management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Estimates of future sales and production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Priorities used to meet new objectives</a:t>
            </a:r>
          </a:p>
          <a:p>
            <a:pPr>
              <a:lnSpc>
                <a:spcPct val="90000"/>
              </a:lnSpc>
            </a:pPr>
            <a:r>
              <a:rPr lang="en-US" sz="2800"/>
              <a:t>Middle Management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Prepares proposed revenue and expense budgets designed to attain estimated sales/production levels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7772400" cy="1143000"/>
          </a:xfrm>
        </p:spPr>
        <p:txBody>
          <a:bodyPr lIns="90488" tIns="44450" rIns="90488" bIns="44450" anchor="b"/>
          <a:lstStyle/>
          <a:p>
            <a:r>
              <a:rPr lang="en-US"/>
              <a:t>Financial: </a:t>
            </a:r>
            <a:br>
              <a:rPr lang="en-US"/>
            </a:br>
            <a:r>
              <a:rPr lang="en-US"/>
              <a:t>Three Major Statements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sz="2800"/>
              <a:t>Balance Sheet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Shows the firm’s financial position at a particular instant in time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Assets and liabilities</a:t>
            </a:r>
            <a:r>
              <a:rPr lang="en-US" sz="2400"/>
              <a:t> </a:t>
            </a:r>
          </a:p>
          <a:p>
            <a:pPr>
              <a:lnSpc>
                <a:spcPct val="90000"/>
              </a:lnSpc>
            </a:pPr>
            <a:r>
              <a:rPr lang="en-US" sz="2800"/>
              <a:t>Income Statement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Shows financial performance of a firm over a period of time</a:t>
            </a:r>
          </a:p>
          <a:p>
            <a:pPr>
              <a:lnSpc>
                <a:spcPct val="90000"/>
              </a:lnSpc>
            </a:pPr>
            <a:r>
              <a:rPr lang="en-US" sz="2800"/>
              <a:t>Cash Flow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Shows where cash comes from and what it is used for</a:t>
            </a:r>
          </a:p>
          <a:p>
            <a:pPr>
              <a:lnSpc>
                <a:spcPct val="90000"/>
              </a:lnSpc>
            </a:pPr>
            <a:endParaRPr lang="en-US" sz="240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72400" cy="1143000"/>
          </a:xfrm>
        </p:spPr>
        <p:txBody>
          <a:bodyPr/>
          <a:lstStyle/>
          <a:p>
            <a:r>
              <a:rPr lang="en-US"/>
              <a:t>Definitions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Asset</a:t>
            </a:r>
          </a:p>
          <a:p>
            <a:r>
              <a:rPr lang="en-US"/>
              <a:t>Liability</a:t>
            </a:r>
          </a:p>
          <a:p>
            <a:r>
              <a:rPr lang="en-US"/>
              <a:t>Equity</a:t>
            </a:r>
          </a:p>
          <a:p>
            <a:r>
              <a:rPr lang="en-US"/>
              <a:t>Current ratio</a:t>
            </a:r>
          </a:p>
          <a:p>
            <a:r>
              <a:rPr lang="en-US"/>
              <a:t>Debt-to-equity ratio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72400" cy="1143000"/>
          </a:xfrm>
        </p:spPr>
        <p:txBody>
          <a:bodyPr/>
          <a:lstStyle/>
          <a:p>
            <a:r>
              <a:rPr lang="en-US"/>
              <a:t>Balance Sheet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Quickly get handle on financial strength of company</a:t>
            </a:r>
            <a:br>
              <a:rPr lang="en-US"/>
            </a:br>
            <a:endParaRPr lang="en-US"/>
          </a:p>
          <a:p>
            <a:r>
              <a:rPr lang="en-US"/>
              <a:t>Includes assets, liabilities, and stockholders’ equity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7772400" cy="1143000"/>
          </a:xfrm>
        </p:spPr>
        <p:txBody>
          <a:bodyPr/>
          <a:lstStyle/>
          <a:p>
            <a:r>
              <a:rPr lang="en-US"/>
              <a:t>Balance Sheet, cont.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Assets – Anything business owns that has monetary value</a:t>
            </a:r>
            <a:br>
              <a:rPr lang="en-US"/>
            </a:br>
            <a:endParaRPr lang="en-US"/>
          </a:p>
          <a:p>
            <a:r>
              <a:rPr lang="en-US"/>
              <a:t>Liabilities – Claims of creditors against the assets of the business</a:t>
            </a:r>
            <a:br>
              <a:rPr lang="en-US"/>
            </a:br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72400" cy="1143000"/>
          </a:xfrm>
        </p:spPr>
        <p:txBody>
          <a:bodyPr/>
          <a:lstStyle/>
          <a:p>
            <a:r>
              <a:rPr lang="en-US"/>
              <a:t>Income Statement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Also called Profit and Loss Statement</a:t>
            </a:r>
          </a:p>
          <a:p>
            <a:pPr>
              <a:lnSpc>
                <a:spcPct val="90000"/>
              </a:lnSpc>
            </a:pPr>
            <a:r>
              <a:rPr lang="en-US"/>
              <a:t>Most used business report</a:t>
            </a:r>
          </a:p>
          <a:p>
            <a:pPr>
              <a:lnSpc>
                <a:spcPct val="90000"/>
              </a:lnSpc>
            </a:pPr>
            <a:r>
              <a:rPr lang="en-US"/>
              <a:t>Snapshot of money as it flows through business over specific period of time</a:t>
            </a:r>
          </a:p>
          <a:p>
            <a:pPr>
              <a:lnSpc>
                <a:spcPct val="90000"/>
              </a:lnSpc>
            </a:pPr>
            <a:r>
              <a:rPr lang="en-US"/>
              <a:t>Basic formula:</a:t>
            </a:r>
            <a:br>
              <a:rPr lang="en-US"/>
            </a:br>
            <a:r>
              <a:rPr lang="en-US"/>
              <a:t>revenues – expenses = income/profit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772400" cy="1143000"/>
          </a:xfrm>
        </p:spPr>
        <p:txBody>
          <a:bodyPr lIns="90488" tIns="44450" rIns="90488" bIns="44450" anchor="b"/>
          <a:lstStyle/>
          <a:p>
            <a:r>
              <a:rPr lang="en-US"/>
              <a:t>Ratio Analysis</a:t>
            </a:r>
          </a:p>
        </p:txBody>
      </p:sp>
      <p:sp>
        <p:nvSpPr>
          <p:cNvPr id="43010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657600"/>
          </a:xfrm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/>
              <a:t>Ratios of two financial numbers taken from financial statements and compared to industry averages</a:t>
            </a:r>
          </a:p>
          <a:p>
            <a:pPr>
              <a:lnSpc>
                <a:spcPct val="90000"/>
              </a:lnSpc>
            </a:pPr>
            <a:r>
              <a:rPr lang="en-US"/>
              <a:t>Four Types</a:t>
            </a:r>
          </a:p>
          <a:p>
            <a:pPr lvl="1">
              <a:lnSpc>
                <a:spcPct val="90000"/>
              </a:lnSpc>
            </a:pPr>
            <a:r>
              <a:rPr lang="en-US"/>
              <a:t>Liquidity:  Measures ability to meet short term obligations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7772400" cy="1524000"/>
          </a:xfrm>
        </p:spPr>
        <p:txBody>
          <a:bodyPr lIns="90488" tIns="44450" rIns="90488" bIns="44450" anchor="b"/>
          <a:lstStyle/>
          <a:p>
            <a:pPr algn="ctr"/>
            <a:r>
              <a:rPr lang="en-US" sz="2800"/>
              <a:t>Managing Engineering and Technology</a:t>
            </a:r>
            <a:r>
              <a:rPr lang="en-US" sz="2400" b="0"/>
              <a:t>  </a:t>
            </a:r>
            <a:br>
              <a:rPr lang="en-US" sz="2400" b="0"/>
            </a:br>
            <a:r>
              <a:rPr lang="en-US" sz="2400" b="0"/>
              <a:t>7</a:t>
            </a:r>
            <a:r>
              <a:rPr lang="en-US" sz="2400" b="0" baseline="30000"/>
              <a:t>th</a:t>
            </a:r>
            <a:r>
              <a:rPr lang="en-US" sz="2400" b="0"/>
              <a:t> </a:t>
            </a:r>
            <a:r>
              <a:rPr lang="en-US" sz="2400" b="0" i="1"/>
              <a:t>Edition</a:t>
            </a:r>
            <a:br>
              <a:rPr lang="en-US" sz="2400" b="0" i="1" dirty="0"/>
            </a:br>
            <a:r>
              <a:rPr lang="en-US" sz="2400" b="0" dirty="0"/>
              <a:t>Morse</a:t>
            </a:r>
            <a:r>
              <a:rPr lang="en-US" sz="2400" b="0" i="1" dirty="0"/>
              <a:t> and  </a:t>
            </a:r>
            <a:r>
              <a:rPr lang="en-US" sz="2400" b="0" dirty="0"/>
              <a:t>Babcock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algn="ctr">
              <a:buFont typeface="Monotype Sorts" pitchFamily="-72" charset="2"/>
              <a:buChar char=" "/>
            </a:pPr>
            <a:endParaRPr lang="en-US" sz="4000" b="0"/>
          </a:p>
          <a:p>
            <a:pPr>
              <a:buFont typeface="Monotype Sorts" pitchFamily="-72" charset="2"/>
              <a:buNone/>
            </a:pPr>
            <a:r>
              <a:rPr lang="en-US" sz="4000" b="0"/>
              <a:t>Controlling</a:t>
            </a:r>
          </a:p>
          <a:p>
            <a:pPr>
              <a:buFont typeface="Monotype Sorts" pitchFamily="-72" charset="2"/>
              <a:buChar char=" "/>
            </a:pPr>
            <a:endParaRPr lang="en-US" sz="4000" b="0"/>
          </a:p>
          <a:p>
            <a:pPr>
              <a:buFont typeface="Monotype Sorts" pitchFamily="-72" charset="2"/>
              <a:buNone/>
            </a:pPr>
            <a:r>
              <a:rPr lang="en-US" sz="4000"/>
              <a:t>Chapter 8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72400" cy="1143000"/>
          </a:xfrm>
        </p:spPr>
        <p:txBody>
          <a:bodyPr lIns="90488" tIns="44450" rIns="90488" bIns="44450" anchor="b"/>
          <a:lstStyle/>
          <a:p>
            <a:r>
              <a:rPr lang="en-US"/>
              <a:t>Ratio Analysis, cont.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lvl="1">
              <a:lnSpc>
                <a:spcPct val="90000"/>
              </a:lnSpc>
            </a:pPr>
            <a:r>
              <a:rPr lang="en-US"/>
              <a:t>Leverage:  Measures the level of debt in a firm’s financial structure</a:t>
            </a:r>
          </a:p>
          <a:p>
            <a:pPr lvl="1">
              <a:lnSpc>
                <a:spcPct val="90000"/>
              </a:lnSpc>
            </a:pPr>
            <a:r>
              <a:rPr lang="en-US"/>
              <a:t>Activity:  Measures how effectively a firm uses its resources</a:t>
            </a:r>
          </a:p>
          <a:p>
            <a:pPr lvl="1">
              <a:lnSpc>
                <a:spcPct val="90000"/>
              </a:lnSpc>
            </a:pPr>
            <a:r>
              <a:rPr lang="en-US"/>
              <a:t>Profitability:  Measures profit producing performance of firm</a:t>
            </a:r>
          </a:p>
          <a:p>
            <a:pPr lvl="1"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Liquidity Ratio</a:t>
            </a:r>
          </a:p>
        </p:txBody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Current ratio is formula referred to</a:t>
            </a:r>
            <a:br>
              <a:rPr lang="en-US"/>
            </a:br>
            <a:endParaRPr lang="en-US"/>
          </a:p>
          <a:p>
            <a:r>
              <a:rPr lang="en-US"/>
              <a:t>Current assets/current liabilities</a:t>
            </a:r>
            <a:br>
              <a:rPr lang="en-US"/>
            </a:br>
            <a:endParaRPr lang="en-US"/>
          </a:p>
          <a:p>
            <a:r>
              <a:rPr lang="en-US"/>
              <a:t>Numbers from Balance sheet</a:t>
            </a:r>
            <a:br>
              <a:rPr lang="en-US"/>
            </a:br>
            <a:endParaRPr lang="en-US"/>
          </a:p>
          <a:p>
            <a:r>
              <a:rPr lang="en-US"/>
              <a:t>Acid test ratio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Profitability Ratio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itchFamily="-72" charset="0"/>
              <a:buChar char="•"/>
            </a:pPr>
            <a:r>
              <a:rPr lang="en-US"/>
              <a:t>Net income/Net sales</a:t>
            </a:r>
            <a:br>
              <a:rPr lang="en-US"/>
            </a:br>
            <a:endParaRPr lang="en-US"/>
          </a:p>
          <a:p>
            <a:r>
              <a:rPr lang="en-US"/>
              <a:t>From Profit and Loss Statement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7772400" cy="1143000"/>
          </a:xfrm>
        </p:spPr>
        <p:txBody>
          <a:bodyPr/>
          <a:lstStyle/>
          <a:p>
            <a:r>
              <a:rPr lang="en-US"/>
              <a:t>Terms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769225" cy="4113213"/>
          </a:xfrm>
        </p:spPr>
        <p:txBody>
          <a:bodyPr/>
          <a:lstStyle/>
          <a:p>
            <a:pPr marL="685800" indent="-685800">
              <a:lnSpc>
                <a:spcPct val="80000"/>
              </a:lnSpc>
              <a:buFont typeface="Times" pitchFamily="-72" charset="0"/>
              <a:buChar char="•"/>
            </a:pPr>
            <a:r>
              <a:rPr lang="en-US" sz="2800"/>
              <a:t>Budgets are the plans for the future allocation and use of resources over a fixed period of time.</a:t>
            </a:r>
          </a:p>
          <a:p>
            <a:pPr marL="685800" indent="-685800">
              <a:lnSpc>
                <a:spcPct val="80000"/>
              </a:lnSpc>
              <a:buFont typeface="Times" pitchFamily="-72" charset="0"/>
              <a:buChar char="•"/>
            </a:pPr>
            <a:r>
              <a:rPr lang="en-US" sz="2800"/>
              <a:t>Income Statement shows financial performance of a firm over period of time.  Also called a profit and loss statement.</a:t>
            </a:r>
          </a:p>
          <a:p>
            <a:pPr marL="685800" indent="-685800">
              <a:lnSpc>
                <a:spcPct val="80000"/>
              </a:lnSpc>
              <a:buFont typeface="Times" pitchFamily="-72" charset="0"/>
              <a:buChar char="•"/>
            </a:pPr>
            <a:r>
              <a:rPr lang="en-US" sz="2800"/>
              <a:t>Cash Flow shows where funds come from and what they are used for.</a:t>
            </a:r>
          </a:p>
          <a:p>
            <a:pPr marL="685800" indent="-685800">
              <a:lnSpc>
                <a:spcPct val="80000"/>
              </a:lnSpc>
              <a:buFont typeface="Times" pitchFamily="-72" charset="0"/>
              <a:buChar char="•"/>
            </a:pPr>
            <a:r>
              <a:rPr lang="en-US" sz="2800"/>
              <a:t>Balance Sheet shows firm’s financial position at a particular instant in time.</a:t>
            </a:r>
          </a:p>
          <a:p>
            <a:pPr marL="685800" indent="-685800">
              <a:lnSpc>
                <a:spcPct val="80000"/>
              </a:lnSpc>
            </a:pPr>
            <a:endParaRPr lang="en-US" sz="28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Terms</a:t>
            </a:r>
          </a:p>
        </p:txBody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Assets are what the company owns.</a:t>
            </a:r>
            <a:br>
              <a:rPr lang="en-US" sz="2800"/>
            </a:br>
            <a:endParaRPr lang="en-US" sz="2800"/>
          </a:p>
          <a:p>
            <a:pPr>
              <a:lnSpc>
                <a:spcPct val="80000"/>
              </a:lnSpc>
            </a:pPr>
            <a:r>
              <a:rPr lang="en-US" sz="2800"/>
              <a:t>Liabilities are what the company owes.</a:t>
            </a:r>
            <a:br>
              <a:rPr lang="en-US" sz="2800"/>
            </a:br>
            <a:endParaRPr lang="en-US" sz="2800"/>
          </a:p>
          <a:p>
            <a:pPr>
              <a:lnSpc>
                <a:spcPct val="80000"/>
              </a:lnSpc>
            </a:pPr>
            <a:r>
              <a:rPr lang="en-US" sz="2800"/>
              <a:t>Ratio Analysis is financial ratio of two financial numbers taken from the balance sheet and/or the income statement.</a:t>
            </a:r>
            <a:br>
              <a:rPr lang="en-US" sz="2800"/>
            </a:br>
            <a:endParaRPr lang="en-US" sz="2800"/>
          </a:p>
          <a:p>
            <a:pPr>
              <a:lnSpc>
                <a:spcPct val="80000"/>
              </a:lnSpc>
            </a:pPr>
            <a:endParaRPr lang="en-US" sz="2800" b="0"/>
          </a:p>
          <a:p>
            <a:pPr>
              <a:lnSpc>
                <a:spcPct val="80000"/>
              </a:lnSpc>
            </a:pPr>
            <a:endParaRPr lang="en-US" sz="28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7772400" cy="1143000"/>
          </a:xfrm>
        </p:spPr>
        <p:txBody>
          <a:bodyPr lIns="90488" tIns="44450" rIns="90488" bIns="44450" anchor="b"/>
          <a:lstStyle/>
          <a:p>
            <a:r>
              <a:rPr lang="en-US"/>
              <a:t>Responsibility Centers</a:t>
            </a:r>
          </a:p>
        </p:txBody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/>
              <a:t>Cost Centers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Manager’s primary concern is control of costs</a:t>
            </a:r>
          </a:p>
          <a:p>
            <a:pPr>
              <a:lnSpc>
                <a:spcPct val="90000"/>
              </a:lnSpc>
            </a:pPr>
            <a:r>
              <a:rPr lang="en-US"/>
              <a:t>Revenue Center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Manager’s primary concern is attaining revenue target</a:t>
            </a:r>
          </a:p>
          <a:p>
            <a:pPr>
              <a:lnSpc>
                <a:spcPct val="90000"/>
              </a:lnSpc>
            </a:pPr>
            <a:r>
              <a:rPr lang="en-US"/>
              <a:t>Profit Center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Manager has more freedom to manipulate costs to increase profit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772400" cy="1143000"/>
          </a:xfrm>
        </p:spPr>
        <p:txBody>
          <a:bodyPr lIns="90488" tIns="44450" rIns="90488" bIns="44450" anchor="b"/>
          <a:lstStyle/>
          <a:p>
            <a:r>
              <a:rPr lang="en-US"/>
              <a:t>Audits of Financial Data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r>
              <a:rPr lang="en-US"/>
              <a:t>Verify accuracy of firm’s financial data</a:t>
            </a:r>
          </a:p>
          <a:p>
            <a:r>
              <a:rPr lang="en-US"/>
              <a:t>May be internal or external</a:t>
            </a:r>
          </a:p>
          <a:p>
            <a:r>
              <a:rPr lang="en-US"/>
              <a:t>Internal audits also evaluate organizational efficiency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 lIns="90488" tIns="44450" rIns="90488" bIns="44450" anchor="b"/>
          <a:lstStyle/>
          <a:p>
            <a:r>
              <a:rPr lang="en-US"/>
              <a:t>Non-financial Controls</a:t>
            </a:r>
          </a:p>
        </p:txBody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/>
              <a:t>Management Audits</a:t>
            </a:r>
          </a:p>
          <a:p>
            <a:pPr lvl="1">
              <a:lnSpc>
                <a:spcPct val="90000"/>
              </a:lnSpc>
            </a:pPr>
            <a:r>
              <a:rPr lang="en-US"/>
              <a:t>Evaluate efficiency</a:t>
            </a:r>
            <a:endParaRPr lang="en-US" sz="3200"/>
          </a:p>
          <a:p>
            <a:pPr>
              <a:lnSpc>
                <a:spcPct val="90000"/>
              </a:lnSpc>
            </a:pPr>
            <a:r>
              <a:rPr lang="en-US"/>
              <a:t>Human Resources Accounting</a:t>
            </a:r>
          </a:p>
          <a:p>
            <a:pPr lvl="1">
              <a:lnSpc>
                <a:spcPct val="90000"/>
              </a:lnSpc>
            </a:pPr>
            <a:r>
              <a:rPr lang="en-US"/>
              <a:t>Quantifies the value of human resources investment</a:t>
            </a:r>
          </a:p>
          <a:p>
            <a:pPr lvl="2">
              <a:lnSpc>
                <a:spcPct val="90000"/>
              </a:lnSpc>
            </a:pPr>
            <a:r>
              <a:rPr lang="en-US" sz="2800"/>
              <a:t>Costs of recruiting</a:t>
            </a:r>
          </a:p>
          <a:p>
            <a:pPr lvl="2">
              <a:lnSpc>
                <a:spcPct val="90000"/>
              </a:lnSpc>
            </a:pPr>
            <a:r>
              <a:rPr lang="en-US" sz="2800"/>
              <a:t>Costs of training</a:t>
            </a:r>
          </a:p>
          <a:p>
            <a:pPr lvl="2">
              <a:lnSpc>
                <a:spcPct val="90000"/>
              </a:lnSpc>
            </a:pPr>
            <a:r>
              <a:rPr lang="en-US" sz="2800"/>
              <a:t>Costs of process improvement</a:t>
            </a:r>
            <a:endParaRPr lang="en-US" sz="3200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772400" cy="1143000"/>
          </a:xfrm>
        </p:spPr>
        <p:txBody>
          <a:bodyPr lIns="90488" tIns="44450" rIns="90488" bIns="44450" anchor="b"/>
          <a:lstStyle/>
          <a:p>
            <a:r>
              <a:rPr lang="en-US"/>
              <a:t>Non-financial Controls</a:t>
            </a:r>
          </a:p>
        </p:txBody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lvl="1"/>
            <a:r>
              <a:rPr lang="en-US" sz="3000" b="1"/>
              <a:t>Social Controls</a:t>
            </a:r>
          </a:p>
          <a:p>
            <a:pPr lvl="2"/>
            <a:r>
              <a:rPr lang="en-US" sz="2800"/>
              <a:t>Standards</a:t>
            </a:r>
          </a:p>
          <a:p>
            <a:pPr lvl="2"/>
            <a:r>
              <a:rPr lang="en-US" sz="2800"/>
              <a:t>Comparison with outcomes</a:t>
            </a:r>
          </a:p>
          <a:p>
            <a:pPr lvl="2"/>
            <a:r>
              <a:rPr lang="en-US" sz="2800"/>
              <a:t>Corrective action</a:t>
            </a:r>
            <a:endParaRPr lang="en-US" sz="3200"/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72400" cy="1143000"/>
          </a:xfrm>
        </p:spPr>
        <p:txBody>
          <a:bodyPr/>
          <a:lstStyle/>
          <a:p>
            <a:r>
              <a:rPr lang="en-US"/>
              <a:t>Non-financial Controls</a:t>
            </a:r>
          </a:p>
        </p:txBody>
      </p:sp>
      <p:sp>
        <p:nvSpPr>
          <p:cNvPr id="593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Effectiveness of research activities</a:t>
            </a:r>
          </a:p>
          <a:p>
            <a:r>
              <a:rPr lang="en-US"/>
              <a:t>Systems for release of drawing release</a:t>
            </a:r>
          </a:p>
          <a:p>
            <a:r>
              <a:rPr lang="en-US"/>
              <a:t>Inventory control</a:t>
            </a:r>
          </a:p>
          <a:p>
            <a:r>
              <a:rPr lang="en-US"/>
              <a:t>Quality control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Content Placeholder 3" descr="ftp://esm240:BHlvnv@esmftp.pearsoned.com/Morse_Art-6e/JPG/M08/IMAGES-FINAL_M08/UNFG_08_001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66800" y="1524000"/>
            <a:ext cx="6858000" cy="345281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Chapter Objectives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Describe some of the important elements for establishing financial controls</a:t>
            </a:r>
            <a:br>
              <a:rPr lang="en-US" sz="2800"/>
            </a:br>
            <a:endParaRPr lang="en-US" sz="2800"/>
          </a:p>
          <a:p>
            <a:pPr>
              <a:lnSpc>
                <a:spcPct val="80000"/>
              </a:lnSpc>
            </a:pPr>
            <a:r>
              <a:rPr lang="en-US" sz="2800"/>
              <a:t>Explain balance sheets, income statements, ratios. </a:t>
            </a:r>
            <a:br>
              <a:rPr lang="en-US" sz="2800"/>
            </a:br>
            <a:endParaRPr lang="en-US" sz="2800"/>
          </a:p>
          <a:p>
            <a:pPr>
              <a:lnSpc>
                <a:spcPct val="80000"/>
              </a:lnSpc>
            </a:pPr>
            <a:r>
              <a:rPr lang="en-US" sz="2800"/>
              <a:t>Explain different non-financial control systems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72400" cy="1143000"/>
          </a:xfrm>
        </p:spPr>
        <p:txBody>
          <a:bodyPr lIns="90488" tIns="44450" rIns="90488" bIns="44450" anchor="b"/>
          <a:lstStyle/>
          <a:p>
            <a:r>
              <a:rPr lang="en-US"/>
              <a:t>Controlling Definition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3505200"/>
          </a:xfrm>
        </p:spPr>
        <p:txBody>
          <a:bodyPr lIns="90488" tIns="44450" rIns="90488" bIns="44450"/>
          <a:lstStyle/>
          <a:p>
            <a:pPr>
              <a:buFont typeface="Monotype Sorts" pitchFamily="-72" charset="2"/>
              <a:buNone/>
            </a:pPr>
            <a:r>
              <a:rPr lang="en-US"/>
              <a:t>“Compelling Events to Conform</a:t>
            </a:r>
            <a:br>
              <a:rPr lang="en-US"/>
            </a:br>
            <a:r>
              <a:rPr lang="en-US"/>
              <a:t>to Plans”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7772400" cy="1143000"/>
          </a:xfrm>
        </p:spPr>
        <p:txBody>
          <a:bodyPr lIns="90488" tIns="44450" rIns="90488" bIns="44450" anchor="b"/>
          <a:lstStyle/>
          <a:p>
            <a:r>
              <a:rPr lang="en-US"/>
              <a:t>Control: </a:t>
            </a:r>
            <a:br>
              <a:rPr lang="en-US"/>
            </a:br>
            <a:r>
              <a:rPr lang="en-US"/>
              <a:t>Closed Loop vs. Open Loop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727950" cy="4038600"/>
          </a:xfrm>
        </p:spPr>
        <p:txBody>
          <a:bodyPr lIns="90488" tIns="44450" rIns="90488" bIns="44450"/>
          <a:lstStyle/>
          <a:p>
            <a:r>
              <a:rPr lang="en-US"/>
              <a:t>Closed Loop</a:t>
            </a:r>
          </a:p>
          <a:p>
            <a:pPr lvl="1"/>
            <a:r>
              <a:rPr lang="en-US"/>
              <a:t>Automatic or cybernetic</a:t>
            </a:r>
          </a:p>
          <a:p>
            <a:pPr lvl="1"/>
            <a:r>
              <a:rPr lang="en-US"/>
              <a:t>Monitors or manages process by internal, self-regulating system</a:t>
            </a:r>
          </a:p>
          <a:p>
            <a:pPr lvl="1"/>
            <a:r>
              <a:rPr lang="en-US"/>
              <a:t>Essential feature is strong feedback system</a:t>
            </a:r>
          </a:p>
          <a:p>
            <a:pPr lvl="1"/>
            <a:r>
              <a:rPr lang="en-US"/>
              <a:t>Example:  Home thermostat system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5"/>
          <p:cNvSpPr>
            <a:spLocks noChangeArrowheads="1"/>
          </p:cNvSpPr>
          <p:nvPr/>
        </p:nvSpPr>
        <p:spPr bwMode="auto">
          <a:xfrm>
            <a:off x="0" y="-228600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657600" y="381000"/>
          <a:ext cx="1928813" cy="563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Visio" r:id="rId2" imgW="1638300" imgH="4762500" progId="">
                  <p:embed/>
                </p:oleObj>
              </mc:Choice>
              <mc:Fallback>
                <p:oleObj name="Visio" r:id="rId2" imgW="1638300" imgH="47625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381000"/>
                        <a:ext cx="1928813" cy="563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7772400" cy="1143000"/>
          </a:xfrm>
        </p:spPr>
        <p:txBody>
          <a:bodyPr lIns="90488" tIns="44450" rIns="90488" bIns="44450" anchor="b"/>
          <a:lstStyle/>
          <a:p>
            <a:r>
              <a:rPr lang="en-US"/>
              <a:t>Control: </a:t>
            </a:r>
            <a:br>
              <a:rPr lang="en-US"/>
            </a:br>
            <a:r>
              <a:rPr lang="en-US"/>
              <a:t>Closed Loop vs. Open Loop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r>
              <a:rPr lang="en-US"/>
              <a:t>Open Loop</a:t>
            </a:r>
          </a:p>
          <a:p>
            <a:pPr lvl="1"/>
            <a:r>
              <a:rPr lang="en-US"/>
              <a:t>Requires external monitoring or agent to activate control</a:t>
            </a:r>
          </a:p>
          <a:p>
            <a:pPr lvl="1"/>
            <a:r>
              <a:rPr lang="en-US"/>
              <a:t>Example:  Cruise control on an automobile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anchor="b"/>
          <a:lstStyle/>
          <a:p>
            <a:r>
              <a:rPr lang="en-US" sz="4000"/>
              <a:t>Characteristics of Effective Control Systems</a:t>
            </a:r>
            <a:endParaRPr lang="en-US" sz="4000" b="0"/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sz="2800"/>
              <a:t>Effective</a:t>
            </a:r>
          </a:p>
          <a:p>
            <a:pPr>
              <a:lnSpc>
                <a:spcPct val="90000"/>
              </a:lnSpc>
            </a:pPr>
            <a:r>
              <a:rPr lang="en-US" sz="2800"/>
              <a:t>Efficient</a:t>
            </a:r>
          </a:p>
          <a:p>
            <a:pPr>
              <a:lnSpc>
                <a:spcPct val="90000"/>
              </a:lnSpc>
            </a:pPr>
            <a:r>
              <a:rPr lang="en-US" sz="2800"/>
              <a:t>Timely</a:t>
            </a:r>
          </a:p>
          <a:p>
            <a:pPr>
              <a:lnSpc>
                <a:spcPct val="90000"/>
              </a:lnSpc>
            </a:pPr>
            <a:r>
              <a:rPr lang="en-US" sz="2800"/>
              <a:t>Flexible</a:t>
            </a:r>
          </a:p>
          <a:p>
            <a:pPr>
              <a:lnSpc>
                <a:spcPct val="90000"/>
              </a:lnSpc>
            </a:pPr>
            <a:r>
              <a:rPr lang="en-US" sz="2800"/>
              <a:t>Understandable</a:t>
            </a:r>
          </a:p>
          <a:p>
            <a:pPr>
              <a:lnSpc>
                <a:spcPct val="90000"/>
              </a:lnSpc>
            </a:pPr>
            <a:r>
              <a:rPr lang="en-US" sz="2800"/>
              <a:t>Tailored</a:t>
            </a:r>
          </a:p>
          <a:p>
            <a:pPr>
              <a:lnSpc>
                <a:spcPct val="90000"/>
              </a:lnSpc>
            </a:pPr>
            <a:r>
              <a:rPr lang="en-US" sz="2800"/>
              <a:t>Highlight deviations</a:t>
            </a:r>
          </a:p>
          <a:p>
            <a:pPr>
              <a:lnSpc>
                <a:spcPct val="90000"/>
              </a:lnSpc>
            </a:pPr>
            <a:r>
              <a:rPr lang="en-US" sz="2800"/>
              <a:t>Lead to corrective actions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5th pp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ヒラギノ角ゴ Pro W3"/>
        <a:cs typeface="ヒラギノ角ゴ Pro W3"/>
      </a:majorFont>
      <a:minorFont>
        <a:latin typeface="Arial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" charset="0"/>
            <a:ea typeface="ヒラギノ角ゴ Pro W3" pitchFamily="-1" charset="-128"/>
            <a:cs typeface="ヒラギノ角ゴ Pro W3" pitchFamily="-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" charset="0"/>
            <a:ea typeface="ヒラギノ角ゴ Pro W3" pitchFamily="-1" charset="-128"/>
            <a:cs typeface="ヒラギノ角ゴ Pro W3" pitchFamily="-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373</TotalTime>
  <Pages>9</Pages>
  <Words>656</Words>
  <Application>Microsoft Office PowerPoint</Application>
  <PresentationFormat>Letter Paper (8.5x11 in)</PresentationFormat>
  <Paragraphs>126</Paragraphs>
  <Slides>29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Monotype Sorts</vt:lpstr>
      <vt:lpstr>Times</vt:lpstr>
      <vt:lpstr>Times New Roman</vt:lpstr>
      <vt:lpstr>5th pp</vt:lpstr>
      <vt:lpstr>Visio</vt:lpstr>
      <vt:lpstr>Managing Engineering and Technology    7th Edition   Morse and Babcock</vt:lpstr>
      <vt:lpstr>Managing Engineering and Technology   7th Edition Morse and  Babcock</vt:lpstr>
      <vt:lpstr>PowerPoint Presentation</vt:lpstr>
      <vt:lpstr>Chapter Objectives</vt:lpstr>
      <vt:lpstr>Controlling Definition</vt:lpstr>
      <vt:lpstr>Control:  Closed Loop vs. Open Loop</vt:lpstr>
      <vt:lpstr>PowerPoint Presentation</vt:lpstr>
      <vt:lpstr>Control:  Closed Loop vs. Open Loop</vt:lpstr>
      <vt:lpstr>Characteristics of Effective Control Systems</vt:lpstr>
      <vt:lpstr>Three Types of Control</vt:lpstr>
      <vt:lpstr>Financial Controls</vt:lpstr>
      <vt:lpstr>Budgets</vt:lpstr>
      <vt:lpstr>Budget Preparation</vt:lpstr>
      <vt:lpstr>Financial:  Three Major Statements</vt:lpstr>
      <vt:lpstr>Definitions</vt:lpstr>
      <vt:lpstr>Balance Sheet</vt:lpstr>
      <vt:lpstr>Balance Sheet, cont.</vt:lpstr>
      <vt:lpstr>Income Statement</vt:lpstr>
      <vt:lpstr>Ratio Analysis</vt:lpstr>
      <vt:lpstr>Ratio Analysis, cont.</vt:lpstr>
      <vt:lpstr>Liquidity Ratio</vt:lpstr>
      <vt:lpstr>Profitability Ratio</vt:lpstr>
      <vt:lpstr>Terms</vt:lpstr>
      <vt:lpstr>Terms</vt:lpstr>
      <vt:lpstr>Responsibility Centers</vt:lpstr>
      <vt:lpstr>Audits of Financial Data</vt:lpstr>
      <vt:lpstr>Non-financial Controls</vt:lpstr>
      <vt:lpstr>Non-financial Controls</vt:lpstr>
      <vt:lpstr>Non-financial Controls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Engineering and Technology    Sixth Edition   Morse and Babcock</dc:title>
  <dc:subject>Chapter 1</dc:subject>
  <dc:creator>Lucy Morse</dc:creator>
  <cp:keywords>1,engineering,administration</cp:keywords>
  <cp:lastModifiedBy>Gus Elias</cp:lastModifiedBy>
  <cp:revision>7</cp:revision>
  <cp:lastPrinted>1997-03-04T12:05:22Z</cp:lastPrinted>
  <dcterms:created xsi:type="dcterms:W3CDTF">2013-08-26T19:30:29Z</dcterms:created>
  <dcterms:modified xsi:type="dcterms:W3CDTF">2023-09-18T19:33:37Z</dcterms:modified>
</cp:coreProperties>
</file>