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41"/>
  </p:notesMasterIdLst>
  <p:handoutMasterIdLst>
    <p:handoutMasterId r:id="rId42"/>
  </p:handoutMasterIdLst>
  <p:sldIdLst>
    <p:sldId id="280" r:id="rId2"/>
    <p:sldId id="281" r:id="rId3"/>
    <p:sldId id="319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048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5529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5734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5939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451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656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861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355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662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>
                <a:latin typeface="Times New Roman" pitchFamily="-72" charset="0"/>
                <a:ea typeface="ＭＳ Ｐゴシック" pitchFamily="-72" charset="-128"/>
                <a:cs typeface="ＭＳ Ｐゴシック" pitchFamily="-72" charset="-128"/>
              </a:rPr>
              <a:t>Mention the importance of taking their letter to the University Writing Center at 407-823-2197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>
                <a:latin typeface="Times New Roman" pitchFamily="-72" charset="0"/>
                <a:ea typeface="ＭＳ Ｐゴシック" pitchFamily="-72" charset="-128"/>
                <a:cs typeface="ＭＳ Ｐゴシック" pitchFamily="-72" charset="-128"/>
              </a:rPr>
              <a:t>Mention the importance of taking their letter to the University Writing Center at 407-823-2197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F610C26-7311-4372-8B98-68F7F5D77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1A4BCBC-346E-492B-926E-0588D32B2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151A76A-459C-4342-A33E-B10974026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88FB12D-6649-4193-91A2-B61D1F417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292E052-8E98-42EA-80DF-82D5E80BA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7F704C2-345A-4108-B515-5820F0D6E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8B65DC8-4F3E-4D07-93E0-67B8009E8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A28D967-26B2-4550-BA65-CB346B8FE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i="1" dirty="0"/>
              <a:t>7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Formatting &amp; Appearance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5438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Make your name stand out with a bold, larger font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Use standard fonts such as Times New Roman, Arial, or Courier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Type Size: 10–12 point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White, beige, or light gray quality bond paper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Use a laser printer for best finish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Length should generally be one page unless you have extensive experience or graduate school work</a:t>
            </a: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Key Components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Heading</a:t>
            </a:r>
          </a:p>
          <a:p>
            <a:pPr eaLnBrk="1" hangingPunct="1"/>
            <a:r>
              <a:rPr lang="en-US"/>
              <a:t>Objective</a:t>
            </a:r>
          </a:p>
          <a:p>
            <a:pPr eaLnBrk="1" hangingPunct="1"/>
            <a:r>
              <a:rPr lang="en-US"/>
              <a:t>Education</a:t>
            </a:r>
          </a:p>
          <a:p>
            <a:pPr eaLnBrk="1" hangingPunct="1"/>
            <a:r>
              <a:rPr lang="en-US"/>
              <a:t>Skills</a:t>
            </a:r>
          </a:p>
          <a:p>
            <a:pPr eaLnBrk="1" hangingPunct="1"/>
            <a:r>
              <a:rPr lang="en-US"/>
              <a:t>Experience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Additional Components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Professional affiliations</a:t>
            </a:r>
          </a:p>
          <a:p>
            <a:pPr eaLnBrk="1" hangingPunct="1"/>
            <a:r>
              <a:rPr lang="en-US" sz="2800"/>
              <a:t>Honors, awards and activities</a:t>
            </a:r>
          </a:p>
          <a:p>
            <a:pPr eaLnBrk="1" hangingPunct="1"/>
            <a:r>
              <a:rPr lang="en-US" sz="2800"/>
              <a:t>Campus/community involvements</a:t>
            </a:r>
          </a:p>
          <a:p>
            <a:pPr eaLnBrk="1" hangingPunct="1"/>
            <a:r>
              <a:rPr lang="en-US" sz="2800"/>
              <a:t>Leadership activities</a:t>
            </a:r>
          </a:p>
          <a:p>
            <a:pPr eaLnBrk="1" hangingPunct="1"/>
            <a:r>
              <a:rPr lang="en-US" sz="2800"/>
              <a:t>Foreign language proficiency</a:t>
            </a:r>
          </a:p>
          <a:p>
            <a:pPr eaLnBrk="1" hangingPunct="1"/>
            <a:r>
              <a:rPr lang="en-US" sz="2800"/>
              <a:t>Computer applications</a:t>
            </a:r>
          </a:p>
          <a:p>
            <a:pPr eaLnBrk="1" hangingPunct="1"/>
            <a:r>
              <a:rPr lang="en-US" sz="2800"/>
              <a:t>Volunteer experiences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Heading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620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Includes contact information: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Top of the page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Name: large and bold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Address: street, town, state &amp; zip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Telephone number(s): with professional message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Email address: professional looking, check on a daily basis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Website (optional)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Short</a:t>
            </a:r>
          </a:p>
          <a:p>
            <a:pPr eaLnBrk="1" hangingPunct="1"/>
            <a:r>
              <a:rPr lang="en-US" sz="2800"/>
              <a:t>Specific</a:t>
            </a:r>
          </a:p>
          <a:p>
            <a:pPr eaLnBrk="1" hangingPunct="1"/>
            <a:r>
              <a:rPr lang="en-US" sz="2800"/>
              <a:t>Type of position</a:t>
            </a:r>
          </a:p>
          <a:p>
            <a:pPr eaLnBrk="1" hangingPunct="1"/>
            <a:r>
              <a:rPr lang="en-US" sz="2800"/>
              <a:t>Preferred work environment</a:t>
            </a:r>
          </a:p>
          <a:p>
            <a:pPr eaLnBrk="1" hangingPunct="1"/>
            <a:r>
              <a:rPr lang="en-US" sz="2800"/>
              <a:t>Specialized skills</a:t>
            </a:r>
          </a:p>
          <a:p>
            <a:pPr eaLnBrk="1" hangingPunct="1"/>
            <a:r>
              <a:rPr lang="en-US" sz="2800"/>
              <a:t>Tailor to each position</a:t>
            </a:r>
          </a:p>
          <a:p>
            <a:pPr eaLnBrk="1" hangingPunct="1"/>
            <a:r>
              <a:rPr lang="en-US" sz="2800"/>
              <a:t>What you can do for the employer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Sample Objectives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239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/>
              <a:t>Management training internship in a community service agency leading to a career in service to the public.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/>
              <a:t>Program development position working with geriatric clients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/>
              <a:t>Paralegal position with opportunity to conduct title searches and other research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/>
              <a:t>Tax professional with a national accounting firm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Education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010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Educational institutions or specialized training programs you have attended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Name and location of the institution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Major, minor and area of concentration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Graduation or anticipated graduation date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GPA – if 3.2 or higher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Certifications and/or licensure related to employment goal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Relevant coursework and/or thesis may be included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Relevant Skills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209800"/>
            <a:ext cx="7162800" cy="4027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Coursework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Employment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Internship / Co-op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Volunteer experience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Student leadership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Computer usage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Foreign language 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762000" y="14478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 b="1">
                <a:ea typeface="ヒラギノ角ゴ Pro W3" pitchFamily="-72" charset="-128"/>
                <a:cs typeface="ヒラギノ角ゴ Pro W3" pitchFamily="-72" charset="-128"/>
              </a:rPr>
              <a:t>Gained through: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Professional Experience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848600" cy="3436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Related employment (full-time or part-time)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Internships (paid or unpaid)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Co-op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Summer jobs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Volunteer/Service learning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Senior projects or academic research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References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Separate page that complements resume – do not include with resume initially</a:t>
            </a:r>
            <a:br>
              <a:rPr lang="en-US" sz="2400"/>
            </a:b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/>
              <a:t>Lists professional contacts who have direct knowledge of your skills and qualifications</a:t>
            </a:r>
            <a:br>
              <a:rPr lang="en-US" sz="2400"/>
            </a:b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/>
              <a:t>References may include faculty, former employers, and internship supervisors</a:t>
            </a:r>
            <a:br>
              <a:rPr lang="en-US" sz="2400"/>
            </a:b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/>
              <a:t>Obtain permission from references in advance and provide them with current resume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772400" cy="10668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4000"/>
              <a:t>Some Human Aspects</a:t>
            </a:r>
            <a:br>
              <a:rPr lang="en-US" sz="4000"/>
            </a:br>
            <a:r>
              <a:rPr lang="en-US" sz="4000"/>
              <a:t>of Organizing</a:t>
            </a:r>
          </a:p>
          <a:p>
            <a:pPr eaLnBrk="1" hangingPunct="1">
              <a:buFont typeface="Monotype Sorts" pitchFamily="-72" charset="2"/>
              <a:buChar char=" "/>
            </a:pPr>
            <a:endParaRPr lang="en-US" sz="4000"/>
          </a:p>
          <a:p>
            <a:pPr eaLnBrk="1" hangingPunct="1">
              <a:buFont typeface="Monotype Sorts" pitchFamily="-72" charset="2"/>
              <a:buNone/>
            </a:pPr>
            <a:r>
              <a:rPr lang="en-US" sz="4000" b="0"/>
              <a:t>Chapter 7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905000"/>
            <a:ext cx="7391400" cy="1600200"/>
          </a:xfrm>
        </p:spPr>
        <p:txBody>
          <a:bodyPr/>
          <a:lstStyle/>
          <a:p>
            <a:pPr algn="ctr" eaLnBrk="1" hangingPunct="1"/>
            <a:r>
              <a:rPr lang="en-US"/>
              <a:t>Cover Letters &amp; Business Correspondence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Do’s and Don’ts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162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DO follow rules of a standard business letter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DO target your correspondence to the audience/employer (ex: avoid “To whom it may concern, Dear Sir/Madam)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DO make sure there are no spelling, grammar or punctuation errors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DO limit to one page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Do’s and Don’ts, cont.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DO keep a copy of everything that you send out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DO make sure there is an original signature on all the documents that you mail out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DO close with a direct request for some type of action (Ex: interview, phone call, etc.)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DO use high-quality stationery for hard copies</a:t>
            </a:r>
          </a:p>
          <a:p>
            <a:pPr eaLnBrk="1" hangingPunct="1"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Do’s and Don’ts, cont.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162800" cy="4572000"/>
          </a:xfrm>
        </p:spPr>
        <p:txBody>
          <a:bodyPr/>
          <a:lstStyle/>
          <a:p>
            <a:pPr eaLnBrk="1" hangingPunct="1"/>
            <a:r>
              <a:rPr lang="en-US" sz="2800"/>
              <a:t>DON’T start every sentence with “I”</a:t>
            </a:r>
          </a:p>
          <a:p>
            <a:pPr eaLnBrk="1" hangingPunct="1"/>
            <a:r>
              <a:rPr lang="en-US" sz="2800"/>
              <a:t>DON’T use language that is gimmicky, jargonish, unprofessional (don’t try to be a comic)</a:t>
            </a:r>
          </a:p>
          <a:p>
            <a:pPr eaLnBrk="1" hangingPunct="1"/>
            <a:r>
              <a:rPr lang="en-US" sz="2800"/>
              <a:t>DON’T include personal information that is not relevant to the position</a:t>
            </a:r>
          </a:p>
          <a:p>
            <a:pPr eaLnBrk="1" hangingPunct="1"/>
            <a:r>
              <a:rPr lang="en-US" sz="2800"/>
              <a:t>DON’T give false impressions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Types of Correspondence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800"/>
              <a:t>Cover letter types </a:t>
            </a:r>
          </a:p>
          <a:p>
            <a:pPr lvl="1" eaLnBrk="1" hangingPunct="1"/>
            <a:r>
              <a:rPr lang="en-US" sz="2400"/>
              <a:t>Application</a:t>
            </a:r>
          </a:p>
          <a:p>
            <a:pPr lvl="1" eaLnBrk="1" hangingPunct="1"/>
            <a:r>
              <a:rPr lang="en-US" sz="2400"/>
              <a:t>Prospecting/Letter of inquiry</a:t>
            </a:r>
          </a:p>
          <a:p>
            <a:pPr lvl="1" eaLnBrk="1" hangingPunct="1"/>
            <a:r>
              <a:rPr lang="en-US" sz="2400"/>
              <a:t>Networking</a:t>
            </a:r>
          </a:p>
          <a:p>
            <a:pPr eaLnBrk="1" hangingPunct="1"/>
            <a:r>
              <a:rPr lang="en-US" sz="2800"/>
              <a:t>Thank you letters</a:t>
            </a:r>
          </a:p>
          <a:p>
            <a:pPr eaLnBrk="1" hangingPunct="1"/>
            <a:r>
              <a:rPr lang="en-US" sz="2800"/>
              <a:t>Letters of acceptance, withdrawal and rejection</a:t>
            </a:r>
          </a:p>
          <a:p>
            <a:pPr eaLnBrk="1" hangingPunct="1"/>
            <a:r>
              <a:rPr lang="en-US" sz="2800"/>
              <a:t>Employment applications</a:t>
            </a:r>
          </a:p>
          <a:p>
            <a:pPr eaLnBrk="1" hangingPunct="1"/>
            <a:r>
              <a:rPr lang="en-US" sz="2800"/>
              <a:t>E-mail correspondence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924800" cy="1143000"/>
          </a:xfrm>
        </p:spPr>
        <p:txBody>
          <a:bodyPr/>
          <a:lstStyle/>
          <a:p>
            <a:pPr eaLnBrk="1" hangingPunct="1"/>
            <a:r>
              <a:rPr lang="en-US"/>
              <a:t>Cover Letters</a:t>
            </a:r>
            <a:br>
              <a:rPr lang="en-US"/>
            </a:br>
            <a:r>
              <a:rPr lang="en-US" sz="3600"/>
              <a:t>Format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467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/>
              <a:t>Introductory paragraph </a:t>
            </a:r>
            <a:br>
              <a:rPr lang="en-US" sz="3600"/>
            </a:br>
            <a:endParaRPr lang="en-US" sz="3600"/>
          </a:p>
          <a:p>
            <a:pPr lvl="1" eaLnBrk="1" hangingPunct="1">
              <a:lnSpc>
                <a:spcPct val="80000"/>
              </a:lnSpc>
            </a:pPr>
            <a:r>
              <a:rPr lang="en-US" sz="3200"/>
              <a:t>Who are you?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200"/>
              <a:t>What is your interest?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200"/>
              <a:t>How did you hear of the opening?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Cover Letters, cont.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2795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Body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1–2 paragraphs containing a summary of skills and qualifications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Highlight targeted experiences included on your resume (DON’T repeat your entire resume)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Sales pitch: Explain your value to the organization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Show that you’ve done your homework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Cover Letters, cont.</a:t>
            </a:r>
            <a:endParaRPr lang="en-US" sz="3600"/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162800" cy="4953000"/>
          </a:xfrm>
        </p:spPr>
        <p:txBody>
          <a:bodyPr/>
          <a:lstStyle/>
          <a:p>
            <a:pPr eaLnBrk="1" hangingPunct="1"/>
            <a:r>
              <a:rPr lang="en-US" sz="2800"/>
              <a:t>Closing Paragraph</a:t>
            </a:r>
          </a:p>
          <a:p>
            <a:pPr lvl="1" eaLnBrk="1" hangingPunct="1"/>
            <a:r>
              <a:rPr lang="en-US" sz="2400"/>
              <a:t>Thank the reader for reviewing your enclosed resume</a:t>
            </a:r>
          </a:p>
          <a:p>
            <a:pPr lvl="1" eaLnBrk="1" hangingPunct="1"/>
            <a:r>
              <a:rPr lang="en-US" sz="2400"/>
              <a:t>Restate your interest in the position</a:t>
            </a:r>
          </a:p>
          <a:p>
            <a:pPr eaLnBrk="1" hangingPunct="1"/>
            <a:r>
              <a:rPr lang="en-US" sz="2800"/>
              <a:t>Arrange a follow-up contact</a:t>
            </a:r>
          </a:p>
          <a:p>
            <a:pPr lvl="1" eaLnBrk="1" hangingPunct="1"/>
            <a:r>
              <a:rPr lang="en-US" sz="2400" u="sng"/>
              <a:t>Passive Approach</a:t>
            </a:r>
            <a:r>
              <a:rPr lang="en-US" sz="2400"/>
              <a:t>: puts responsibility on employer to make contact with the applicant</a:t>
            </a:r>
          </a:p>
          <a:p>
            <a:pPr lvl="1" eaLnBrk="1" hangingPunct="1"/>
            <a:r>
              <a:rPr lang="en-US" sz="2400" u="sng"/>
              <a:t>Active Approach</a:t>
            </a:r>
            <a:r>
              <a:rPr lang="en-US" sz="2400"/>
              <a:t>: the applicant offers to initiate further contact with the employer in the near future</a:t>
            </a:r>
          </a:p>
          <a:p>
            <a:pPr eaLnBrk="1" hangingPunct="1"/>
            <a:r>
              <a:rPr lang="en-US" sz="2800"/>
              <a:t>Closing (i.e.; Sincerely)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Cover Letters</a:t>
            </a:r>
            <a:br>
              <a:rPr lang="en-US"/>
            </a:br>
            <a:r>
              <a:rPr lang="en-US" sz="3600"/>
              <a:t>Application Letter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b="0"/>
              <a:t>Use as response to </a:t>
            </a:r>
            <a:r>
              <a:rPr lang="en-US" sz="3000" b="0" i="1"/>
              <a:t>specific</a:t>
            </a:r>
            <a:r>
              <a:rPr lang="en-US" sz="3000" b="0"/>
              <a:t> job advertisements and vacancy announcements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0"/>
              <a:t>Strategy is to demonstrate that your qualifications fit the requirements of the position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0"/>
              <a:t>Study the position description carefully and persuasively show how your skills, education and experience fit the position</a:t>
            </a:r>
            <a:endParaRPr lang="en-US" sz="2800" b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Employment Application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If the resume creates a favorable impression the job candidate will be asked to fill out an application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May be redundant with the resume but will usually lead to an interview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Content Placeholder 3" descr="ftp://esm240:BHlvnv@esmftp.pearsoned.com/Morse_Art-6e/JPG/M06/IMAGES-FINAL_M06/UNFG_06_0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295400"/>
            <a:ext cx="7086600" cy="3276600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Campus Interview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Graduating engineer typically makes contact with potential employers on campus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Successful campus interviews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Applicant learns about employment opportunities and other advantages with firm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Interviewer learns enough about the applicant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Site (Plant) Visit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Means company has a substantial interest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Normally means three or four staff interviews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Would include a tour of the area in which the candidate will work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Normally includes a briefing on company benefit programs and general company policies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The Job Offer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Is a formal letter offering specific position and identifies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Salary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Reporting 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Position and title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The supervisor the candidate reports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Provisions regarding moving expenses (if applicable)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3600"/>
              <a:t>Job Application Process</a:t>
            </a:r>
          </a:p>
          <a:p>
            <a:pPr algn="ctr" eaLnBrk="1" hangingPunct="1">
              <a:buFontTx/>
              <a:buNone/>
            </a:pPr>
            <a:endParaRPr lang="en-US" sz="3600"/>
          </a:p>
          <a:p>
            <a:pPr algn="ctr" eaLnBrk="1" hangingPunct="1">
              <a:buFontTx/>
              <a:buNone/>
            </a:pPr>
            <a:r>
              <a:rPr lang="en-US" sz="3600"/>
              <a:t>Employer Viewpoint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Orientation and Training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27950" cy="39624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600"/>
              <a:t>Helps newcomer become aware of organization and values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Orientation and Training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27950" cy="3962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Some corporations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Hold orientation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Rotate newcomers through short assignments in various key departments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Includes total socialization of newcomer to the environment and culture of the organization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Appraising Performance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Provide feedback to the employee</a:t>
            </a:r>
            <a:br>
              <a:rPr lang="en-US"/>
            </a:br>
            <a:endParaRPr lang="en-US"/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Guidance on how to improve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Performance basis for rewards/promotions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Objective documentation for actions against non-performers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 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Sources of Power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Legitimate or formal authority</a:t>
            </a:r>
          </a:p>
          <a:p>
            <a:pPr eaLnBrk="1" hangingPunct="1"/>
            <a:r>
              <a:rPr lang="en-US"/>
              <a:t>Reward</a:t>
            </a:r>
          </a:p>
          <a:p>
            <a:pPr eaLnBrk="1" hangingPunct="1"/>
            <a:r>
              <a:rPr lang="en-US"/>
              <a:t>Coercive</a:t>
            </a:r>
          </a:p>
          <a:p>
            <a:pPr eaLnBrk="1" hangingPunct="1"/>
            <a:r>
              <a:rPr lang="en-US"/>
              <a:t>Expert</a:t>
            </a:r>
          </a:p>
          <a:p>
            <a:pPr eaLnBrk="1" hangingPunct="1"/>
            <a:r>
              <a:rPr lang="en-US"/>
              <a:t>Referent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Committees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Reasons for using committees</a:t>
            </a:r>
            <a:br>
              <a:rPr lang="en-US"/>
            </a:br>
            <a:br>
              <a:rPr lang="en-US"/>
            </a:br>
            <a:r>
              <a:rPr lang="en-US" sz="2800"/>
              <a:t>Policy making/administration</a:t>
            </a:r>
            <a:br>
              <a:rPr lang="en-US" sz="2800"/>
            </a:br>
            <a:r>
              <a:rPr lang="en-US" sz="2800"/>
              <a:t>Representation</a:t>
            </a:r>
            <a:br>
              <a:rPr lang="en-US" sz="2800"/>
            </a:br>
            <a:r>
              <a:rPr lang="en-US" sz="2800"/>
              <a:t>Shared knowledge</a:t>
            </a:r>
            <a:br>
              <a:rPr lang="en-US" sz="2800"/>
            </a:br>
            <a:r>
              <a:rPr lang="en-US" sz="2800"/>
              <a:t>Securing cooperation</a:t>
            </a:r>
            <a:br>
              <a:rPr lang="en-US" sz="2800"/>
            </a:br>
            <a:r>
              <a:rPr lang="en-US" sz="2800"/>
              <a:t>Pooling of authority</a:t>
            </a:r>
            <a:br>
              <a:rPr lang="en-US" sz="2800"/>
            </a:br>
            <a:r>
              <a:rPr lang="en-US" sz="2800"/>
              <a:t>Training of participants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Effective Committees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Committee purpose and chair</a:t>
            </a:r>
          </a:p>
          <a:p>
            <a:pPr eaLnBrk="1" hangingPunct="1"/>
            <a:r>
              <a:rPr lang="en-US"/>
              <a:t>Size</a:t>
            </a:r>
          </a:p>
          <a:p>
            <a:pPr eaLnBrk="1" hangingPunct="1"/>
            <a:r>
              <a:rPr lang="en-US"/>
              <a:t>Preparation – agenda</a:t>
            </a:r>
          </a:p>
          <a:p>
            <a:pPr eaLnBrk="1" hangingPunct="1"/>
            <a:r>
              <a:rPr lang="en-US"/>
              <a:t>Conduct of meeting</a:t>
            </a:r>
          </a:p>
          <a:p>
            <a:pPr eaLnBrk="1" hangingPunct="1"/>
            <a:r>
              <a:rPr lang="en-US"/>
              <a:t>Meeting follow-up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Describe the steps in staffing technical organizations</a:t>
            </a:r>
          </a:p>
          <a:p>
            <a:pPr eaLnBrk="1" hangingPunct="1"/>
            <a:r>
              <a:rPr lang="en-US"/>
              <a:t>Discuss the process of an employent application</a:t>
            </a:r>
          </a:p>
          <a:p>
            <a:pPr eaLnBrk="1" hangingPunct="1"/>
            <a:r>
              <a:rPr lang="en-US"/>
              <a:t>Explain the importance of delegation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Staffing Technical Organizations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Identify the Skill Base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Estimate the Number of Personnel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Plan Recruiting Policies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Select the Best Applicants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Orient and Train Applicants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Evaluate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Provide Compensation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New Hires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Establish the need for new hires 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Determine sources for new hires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New college graduates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Experienced professionals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Technician support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Other sources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Human Resource Planning</a:t>
            </a:r>
            <a:br>
              <a:rPr lang="en-US"/>
            </a:br>
            <a:r>
              <a:rPr lang="en-US"/>
              <a:t>Selection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27950" cy="3733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/>
              <a:t>Usually involves several steps in a filtering process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b="1"/>
              <a:t>Applications/Resumes reviewed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b="1"/>
              <a:t>Interviews accomplished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b="1"/>
              <a:t>References checked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b="1"/>
              <a:t>Candidates passing initial screens formally interviewed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3600"/>
              <a:t>Job Application Process</a:t>
            </a:r>
          </a:p>
          <a:p>
            <a:pPr algn="ctr" eaLnBrk="1" hangingPunct="1">
              <a:buFontTx/>
              <a:buNone/>
            </a:pPr>
            <a:endParaRPr lang="en-US" sz="3600"/>
          </a:p>
          <a:p>
            <a:pPr algn="ctr" eaLnBrk="1" hangingPunct="1">
              <a:buFontTx/>
              <a:buNone/>
            </a:pPr>
            <a:r>
              <a:rPr lang="en-US" sz="3600"/>
              <a:t>Employee Viewpoint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Resume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27950" cy="41148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3600"/>
              <a:t>The first impression an engineer makes is usually through the resume</a:t>
            </a:r>
          </a:p>
          <a:p>
            <a:pPr eaLnBrk="1" hangingPunct="1">
              <a:buFont typeface="Monotype Sorts" pitchFamily="-72" charset="2"/>
              <a:buChar char=" "/>
            </a:pPr>
            <a:endParaRPr lang="en-US" sz="36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Pages>9</Pages>
  <Words>1167</Words>
  <Application>Microsoft Office PowerPoint</Application>
  <PresentationFormat>Letter Paper (8.5x11 in)</PresentationFormat>
  <Paragraphs>206</Paragraphs>
  <Slides>39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Monotype Sorts</vt:lpstr>
      <vt:lpstr>Times New Roman</vt:lpstr>
      <vt:lpstr>5th pp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Staffing Technical Organizations</vt:lpstr>
      <vt:lpstr>New Hires</vt:lpstr>
      <vt:lpstr>Human Resource Planning Selection</vt:lpstr>
      <vt:lpstr>PowerPoint Presentation</vt:lpstr>
      <vt:lpstr>Resume</vt:lpstr>
      <vt:lpstr>Formatting &amp; Appearance</vt:lpstr>
      <vt:lpstr>Key Components</vt:lpstr>
      <vt:lpstr>Additional Components</vt:lpstr>
      <vt:lpstr>Heading</vt:lpstr>
      <vt:lpstr>Objective</vt:lpstr>
      <vt:lpstr>Sample Objectives</vt:lpstr>
      <vt:lpstr>Education</vt:lpstr>
      <vt:lpstr>Relevant Skills</vt:lpstr>
      <vt:lpstr>Professional Experience</vt:lpstr>
      <vt:lpstr>References</vt:lpstr>
      <vt:lpstr>Cover Letters &amp; Business Correspondence</vt:lpstr>
      <vt:lpstr>Do’s and Don’ts</vt:lpstr>
      <vt:lpstr>Do’s and Don’ts, cont.</vt:lpstr>
      <vt:lpstr>Do’s and Don’ts, cont.</vt:lpstr>
      <vt:lpstr>Types of Correspondence</vt:lpstr>
      <vt:lpstr>Cover Letters Format</vt:lpstr>
      <vt:lpstr>Cover Letters, cont.</vt:lpstr>
      <vt:lpstr>Cover Letters, cont.</vt:lpstr>
      <vt:lpstr>Cover Letters Application Letter</vt:lpstr>
      <vt:lpstr>Employment Application</vt:lpstr>
      <vt:lpstr>Campus Interview</vt:lpstr>
      <vt:lpstr>Site (Plant) Visit</vt:lpstr>
      <vt:lpstr>The Job Offer</vt:lpstr>
      <vt:lpstr>PowerPoint Presentation</vt:lpstr>
      <vt:lpstr>Orientation and Training</vt:lpstr>
      <vt:lpstr>Orientation and Training</vt:lpstr>
      <vt:lpstr>Appraising Performance</vt:lpstr>
      <vt:lpstr>Sources of Power</vt:lpstr>
      <vt:lpstr>Committees</vt:lpstr>
      <vt:lpstr>Effective Committees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10</cp:revision>
  <cp:lastPrinted>1997-03-04T12:05:22Z</cp:lastPrinted>
  <dcterms:created xsi:type="dcterms:W3CDTF">2013-08-26T19:30:29Z</dcterms:created>
  <dcterms:modified xsi:type="dcterms:W3CDTF">2023-09-18T19:33:10Z</dcterms:modified>
</cp:coreProperties>
</file>