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280" r:id="rId2"/>
    <p:sldId id="281" r:id="rId3"/>
    <p:sldId id="30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4660"/>
  </p:normalViewPr>
  <p:slideViewPr>
    <p:cSldViewPr>
      <p:cViewPr varScale="1">
        <p:scale>
          <a:sx n="162" d="100"/>
          <a:sy n="162" d="100"/>
        </p:scale>
        <p:origin x="166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435AE53-F361-4B4B-AD7E-312BCD66B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7964DA9-204E-46AE-9A07-668BACFB1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7BC2973-C6E8-491E-9A21-363E06EF7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8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78CD7C5-05BF-48C7-AC71-543C08E9C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1C7B743-2E20-43BA-ADB7-4635F8164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35D36EC-0592-4264-8139-4555A7469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A1D5B08-A517-42CA-ABD2-871EB1047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CA2530D-2A9E-4491-9410-CF83DFA68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7ED8AFC-4DB8-448E-9AB3-DFC86DE06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/>
            </a:br>
            <a:r>
              <a:rPr lang="en-US" i="1"/>
              <a:t>7</a:t>
            </a:r>
            <a:r>
              <a:rPr lang="en-US" i="1" baseline="30000"/>
              <a:t>th</a:t>
            </a:r>
            <a:r>
              <a:rPr lang="en-US" i="1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Patterns of Departmentation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</a:t>
            </a:r>
          </a:p>
          <a:p>
            <a:r>
              <a:rPr lang="en-US"/>
              <a:t>Functional</a:t>
            </a:r>
          </a:p>
          <a:p>
            <a:r>
              <a:rPr lang="en-US"/>
              <a:t>Product</a:t>
            </a:r>
          </a:p>
          <a:p>
            <a:r>
              <a:rPr lang="en-US"/>
              <a:t>Geographic</a:t>
            </a:r>
          </a:p>
          <a:p>
            <a:r>
              <a:rPr lang="en-US"/>
              <a:t>Mixed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153400" cy="1143000"/>
          </a:xfrm>
        </p:spPr>
        <p:txBody>
          <a:bodyPr/>
          <a:lstStyle/>
          <a:p>
            <a:r>
              <a:rPr lang="en-US"/>
              <a:t>Methods of Departmentation:</a:t>
            </a:r>
            <a:br>
              <a:rPr lang="en-US"/>
            </a:br>
            <a:r>
              <a:rPr lang="en-US"/>
              <a:t>Basic</a:t>
            </a:r>
            <a:r>
              <a:rPr lang="en-US" sz="4000"/>
              <a:t> </a:t>
            </a:r>
          </a:p>
        </p:txBody>
      </p:sp>
      <p:grpSp>
        <p:nvGrpSpPr>
          <p:cNvPr id="2050" name="Placeholder 2"/>
          <p:cNvGrpSpPr>
            <a:grpSpLocks noChangeAspect="1"/>
          </p:cNvGrpSpPr>
          <p:nvPr/>
        </p:nvGrpSpPr>
        <p:grpSpPr bwMode="auto">
          <a:xfrm>
            <a:off x="685800" y="1676400"/>
            <a:ext cx="7772400" cy="4087813"/>
            <a:chOff x="288" y="1017"/>
            <a:chExt cx="2880" cy="720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8" y="1017"/>
              <a:ext cx="2880" cy="720"/>
            </a:xfrm>
            <a:prstGeom prst="rect">
              <a:avLst/>
            </a:prstGeom>
            <a:noFill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52" name="_s2052"/>
            <p:cNvCxnSpPr>
              <a:cxnSpLocks noChangeShapeType="1"/>
              <a:stCxn id="2058" idx="0"/>
              <a:endCxn id="2055" idx="2"/>
            </p:cNvCxnSpPr>
            <p:nvPr/>
          </p:nvCxnSpPr>
          <p:spPr bwMode="auto">
            <a:xfrm rot="5400000" flipH="1">
              <a:off x="2160" y="873"/>
              <a:ext cx="144" cy="1008"/>
            </a:xfrm>
            <a:prstGeom prst="bentConnector3">
              <a:avLst>
                <a:gd name="adj1" fmla="val 139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53" name="_s2053"/>
            <p:cNvCxnSpPr>
              <a:cxnSpLocks noChangeShapeType="1"/>
              <a:stCxn id="2057" idx="0"/>
              <a:endCxn id="2055" idx="2"/>
            </p:cNvCxnSpPr>
            <p:nvPr/>
          </p:nvCxnSpPr>
          <p:spPr bwMode="auto">
            <a:xfrm rot="16200000">
              <a:off x="1657" y="1376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54" name="_s2054"/>
            <p:cNvCxnSpPr>
              <a:cxnSpLocks noChangeShapeType="1"/>
              <a:stCxn id="2056" idx="0"/>
              <a:endCxn id="2055" idx="2"/>
            </p:cNvCxnSpPr>
            <p:nvPr/>
          </p:nvCxnSpPr>
          <p:spPr bwMode="auto">
            <a:xfrm rot="16200000">
              <a:off x="1152" y="873"/>
              <a:ext cx="144" cy="1008"/>
            </a:xfrm>
            <a:prstGeom prst="bentConnector3">
              <a:avLst>
                <a:gd name="adj1" fmla="val 139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2055" name="_s2055"/>
            <p:cNvSpPr>
              <a:spLocks noChangeArrowheads="1"/>
            </p:cNvSpPr>
            <p:nvPr/>
          </p:nvSpPr>
          <p:spPr bwMode="auto">
            <a:xfrm>
              <a:off x="1296" y="1017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Abadi MT Condensed Extra Bold" pitchFamily="-72" charset="0"/>
                </a:rPr>
                <a:t>YOU</a:t>
              </a:r>
            </a:p>
          </p:txBody>
        </p:sp>
        <p:sp>
          <p:nvSpPr>
            <p:cNvPr id="2056" name="_s2056"/>
            <p:cNvSpPr>
              <a:spLocks noChangeArrowheads="1"/>
            </p:cNvSpPr>
            <p:nvPr/>
          </p:nvSpPr>
          <p:spPr bwMode="auto">
            <a:xfrm>
              <a:off x="288" y="1449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Abadi MT Condensed Extra Bold" pitchFamily="-72" charset="0"/>
                </a:rPr>
                <a:t>Jane</a:t>
              </a:r>
            </a:p>
          </p:txBody>
        </p:sp>
        <p:sp>
          <p:nvSpPr>
            <p:cNvPr id="2057" name="_s2057"/>
            <p:cNvSpPr>
              <a:spLocks noChangeArrowheads="1"/>
            </p:cNvSpPr>
            <p:nvPr/>
          </p:nvSpPr>
          <p:spPr bwMode="auto">
            <a:xfrm>
              <a:off x="1296" y="1449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Abadi MT Condensed Extra Bold" pitchFamily="-72" charset="0"/>
                </a:rPr>
                <a:t>Jack</a:t>
              </a:r>
            </a:p>
          </p:txBody>
        </p:sp>
        <p:sp>
          <p:nvSpPr>
            <p:cNvPr id="2058" name="_s2058"/>
            <p:cNvSpPr>
              <a:spLocks noChangeArrowheads="1"/>
            </p:cNvSpPr>
            <p:nvPr/>
          </p:nvSpPr>
          <p:spPr bwMode="auto">
            <a:xfrm>
              <a:off x="2304" y="1449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latin typeface="Abadi MT Condensed Extra Bold" pitchFamily="-72" charset="0"/>
                </a:rPr>
                <a:t>Jill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153400" cy="1143000"/>
          </a:xfrm>
        </p:spPr>
        <p:txBody>
          <a:bodyPr/>
          <a:lstStyle/>
          <a:p>
            <a:r>
              <a:rPr lang="en-US"/>
              <a:t>Methods of Departmentation:</a:t>
            </a:r>
            <a:br>
              <a:rPr lang="en-US"/>
            </a:br>
            <a:r>
              <a:rPr lang="en-US"/>
              <a:t>Functional Organization</a:t>
            </a:r>
            <a:r>
              <a:rPr lang="en-US" sz="4000"/>
              <a:t> </a:t>
            </a:r>
          </a:p>
        </p:txBody>
      </p:sp>
      <p:grpSp>
        <p:nvGrpSpPr>
          <p:cNvPr id="3074" name="Placeholder 2"/>
          <p:cNvGrpSpPr>
            <a:grpSpLocks noChangeAspect="1"/>
          </p:cNvGrpSpPr>
          <p:nvPr/>
        </p:nvGrpSpPr>
        <p:grpSpPr bwMode="auto">
          <a:xfrm>
            <a:off x="685800" y="1828800"/>
            <a:ext cx="7772400" cy="4114800"/>
            <a:chOff x="1152" y="1298"/>
            <a:chExt cx="3888" cy="720"/>
          </a:xfrm>
        </p:grpSpPr>
        <p:sp>
          <p:nvSpPr>
            <p:cNvPr id="30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52" y="1298"/>
              <a:ext cx="3888" cy="720"/>
            </a:xfrm>
            <a:prstGeom prst="rect">
              <a:avLst/>
            </a:prstGeom>
            <a:noFill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076" name="_s3076"/>
            <p:cNvCxnSpPr>
              <a:cxnSpLocks noChangeShapeType="1"/>
              <a:stCxn id="3084" idx="0"/>
              <a:endCxn id="3080" idx="2"/>
            </p:cNvCxnSpPr>
            <p:nvPr/>
          </p:nvCxnSpPr>
          <p:spPr bwMode="auto">
            <a:xfrm rot="5400000" flipH="1">
              <a:off x="3780" y="902"/>
              <a:ext cx="144" cy="1512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077" name="_s3077"/>
            <p:cNvCxnSpPr>
              <a:cxnSpLocks noChangeShapeType="1"/>
              <a:stCxn id="3083" idx="0"/>
              <a:endCxn id="3080" idx="2"/>
            </p:cNvCxnSpPr>
            <p:nvPr/>
          </p:nvCxnSpPr>
          <p:spPr bwMode="auto">
            <a:xfrm rot="5400000" flipH="1">
              <a:off x="3276" y="1406"/>
              <a:ext cx="144" cy="504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078" name="_s3078"/>
            <p:cNvCxnSpPr>
              <a:cxnSpLocks noChangeShapeType="1"/>
              <a:stCxn id="3082" idx="0"/>
              <a:endCxn id="3080" idx="2"/>
            </p:cNvCxnSpPr>
            <p:nvPr/>
          </p:nvCxnSpPr>
          <p:spPr bwMode="auto">
            <a:xfrm rot="16200000">
              <a:off x="2772" y="1406"/>
              <a:ext cx="144" cy="504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079" name="_s3079"/>
            <p:cNvCxnSpPr>
              <a:cxnSpLocks noChangeShapeType="1"/>
              <a:stCxn id="3081" idx="0"/>
              <a:endCxn id="3080" idx="2"/>
            </p:cNvCxnSpPr>
            <p:nvPr/>
          </p:nvCxnSpPr>
          <p:spPr bwMode="auto">
            <a:xfrm rot="16200000">
              <a:off x="2268" y="902"/>
              <a:ext cx="144" cy="1512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3080" name="_s3080"/>
            <p:cNvSpPr>
              <a:spLocks noChangeArrowheads="1"/>
            </p:cNvSpPr>
            <p:nvPr/>
          </p:nvSpPr>
          <p:spPr bwMode="auto">
            <a:xfrm>
              <a:off x="2664" y="129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badi MT Condensed Extra Bold" pitchFamily="-72" charset="0"/>
                </a:rPr>
                <a:t>President</a:t>
              </a:r>
            </a:p>
          </p:txBody>
        </p:sp>
        <p:sp>
          <p:nvSpPr>
            <p:cNvPr id="3081" name="_s3081"/>
            <p:cNvSpPr>
              <a:spLocks noChangeArrowheads="1"/>
            </p:cNvSpPr>
            <p:nvPr/>
          </p:nvSpPr>
          <p:spPr bwMode="auto">
            <a:xfrm>
              <a:off x="1152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badi MT Condensed Extra Bold" pitchFamily="-72" charset="0"/>
                </a:rPr>
                <a:t>Finance </a:t>
              </a:r>
            </a:p>
            <a:p>
              <a:pPr algn="ctr"/>
              <a:r>
                <a:rPr lang="en-US">
                  <a:latin typeface="Abadi MT Condensed Extra Bold" pitchFamily="-72" charset="0"/>
                </a:rPr>
                <a:t>Manager</a:t>
              </a:r>
            </a:p>
          </p:txBody>
        </p:sp>
        <p:sp>
          <p:nvSpPr>
            <p:cNvPr id="3082" name="_s3082"/>
            <p:cNvSpPr>
              <a:spLocks noChangeArrowheads="1"/>
            </p:cNvSpPr>
            <p:nvPr/>
          </p:nvSpPr>
          <p:spPr bwMode="auto">
            <a:xfrm>
              <a:off x="2160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badi MT Condensed Extra Bold" pitchFamily="-72" charset="0"/>
                </a:rPr>
                <a:t>Production</a:t>
              </a:r>
            </a:p>
            <a:p>
              <a:pPr algn="ctr"/>
              <a:r>
                <a:rPr lang="en-US">
                  <a:latin typeface="Abadi MT Condensed Extra Bold" pitchFamily="-72" charset="0"/>
                </a:rPr>
                <a:t>Manager</a:t>
              </a:r>
            </a:p>
          </p:txBody>
        </p:sp>
        <p:sp>
          <p:nvSpPr>
            <p:cNvPr id="3083" name="_s3083"/>
            <p:cNvSpPr>
              <a:spLocks noChangeArrowheads="1"/>
            </p:cNvSpPr>
            <p:nvPr/>
          </p:nvSpPr>
          <p:spPr bwMode="auto">
            <a:xfrm>
              <a:off x="3168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badi MT Condensed Extra Bold" pitchFamily="-72" charset="0"/>
                </a:rPr>
                <a:t>Sales </a:t>
              </a:r>
            </a:p>
            <a:p>
              <a:pPr algn="ctr"/>
              <a:r>
                <a:rPr lang="en-US">
                  <a:latin typeface="Abadi MT Condensed Extra Bold" pitchFamily="-72" charset="0"/>
                </a:rPr>
                <a:t>Manager</a:t>
              </a:r>
            </a:p>
          </p:txBody>
        </p:sp>
        <p:sp>
          <p:nvSpPr>
            <p:cNvPr id="3084" name="_s3084"/>
            <p:cNvSpPr>
              <a:spLocks noChangeArrowheads="1"/>
            </p:cNvSpPr>
            <p:nvPr/>
          </p:nvSpPr>
          <p:spPr bwMode="auto">
            <a:xfrm>
              <a:off x="4176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Abadi MT Condensed Extra Bold" pitchFamily="-72" charset="0"/>
                </a:rPr>
                <a:t>Designer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1143000"/>
          </a:xfrm>
        </p:spPr>
        <p:txBody>
          <a:bodyPr/>
          <a:lstStyle/>
          <a:p>
            <a:r>
              <a:rPr lang="en-US"/>
              <a:t>Methods of Departmentation:</a:t>
            </a:r>
            <a:br>
              <a:rPr lang="en-US"/>
            </a:br>
            <a:r>
              <a:rPr lang="en-US"/>
              <a:t>Product Organization </a:t>
            </a:r>
            <a:endParaRPr lang="en-US" sz="4000"/>
          </a:p>
        </p:txBody>
      </p:sp>
      <p:grpSp>
        <p:nvGrpSpPr>
          <p:cNvPr id="4098" name="Placeholder 2"/>
          <p:cNvGrpSpPr>
            <a:grpSpLocks noChangeAspect="1"/>
          </p:cNvGrpSpPr>
          <p:nvPr/>
        </p:nvGrpSpPr>
        <p:grpSpPr bwMode="auto">
          <a:xfrm>
            <a:off x="914400" y="1752600"/>
            <a:ext cx="7239000" cy="4222750"/>
            <a:chOff x="1152" y="1298"/>
            <a:chExt cx="5903" cy="2448"/>
          </a:xfrm>
        </p:grpSpPr>
        <p:sp>
          <p:nvSpPr>
            <p:cNvPr id="409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52" y="1298"/>
              <a:ext cx="5903" cy="2448"/>
            </a:xfrm>
            <a:prstGeom prst="rect">
              <a:avLst/>
            </a:prstGeom>
            <a:noFill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100" name="_s4100"/>
            <p:cNvCxnSpPr>
              <a:cxnSpLocks noChangeShapeType="1"/>
              <a:stCxn id="4119" idx="0"/>
              <a:endCxn id="4114" idx="2"/>
            </p:cNvCxnSpPr>
            <p:nvPr/>
          </p:nvCxnSpPr>
          <p:spPr bwMode="auto">
            <a:xfrm rot="16200000">
              <a:off x="3780" y="1406"/>
              <a:ext cx="144" cy="504"/>
            </a:xfrm>
            <a:prstGeom prst="bentConnector3">
              <a:avLst>
                <a:gd name="adj1" fmla="val 4044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1" name="_s4101"/>
            <p:cNvCxnSpPr>
              <a:cxnSpLocks noChangeShapeType="1"/>
              <a:stCxn id="4120" idx="0"/>
              <a:endCxn id="4114" idx="2"/>
            </p:cNvCxnSpPr>
            <p:nvPr/>
          </p:nvCxnSpPr>
          <p:spPr bwMode="auto">
            <a:xfrm rot="5400000" flipH="1">
              <a:off x="4284" y="1406"/>
              <a:ext cx="144" cy="504"/>
            </a:xfrm>
            <a:prstGeom prst="bentConnector3">
              <a:avLst>
                <a:gd name="adj1" fmla="val 4044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2" name="_s4102"/>
            <p:cNvCxnSpPr>
              <a:cxnSpLocks noChangeShapeType="1"/>
              <a:stCxn id="4128" idx="1"/>
              <a:endCxn id="4120" idx="2"/>
            </p:cNvCxnSpPr>
            <p:nvPr/>
          </p:nvCxnSpPr>
          <p:spPr bwMode="auto">
            <a:xfrm rot="10800000">
              <a:off x="4608" y="2018"/>
              <a:ext cx="145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3" name="_s4103"/>
            <p:cNvCxnSpPr>
              <a:cxnSpLocks noChangeShapeType="1"/>
              <a:stCxn id="4127" idx="1"/>
              <a:endCxn id="4120" idx="2"/>
            </p:cNvCxnSpPr>
            <p:nvPr/>
          </p:nvCxnSpPr>
          <p:spPr bwMode="auto">
            <a:xfrm rot="10800000">
              <a:off x="4608" y="2018"/>
              <a:ext cx="145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4" name="_s4104"/>
            <p:cNvCxnSpPr>
              <a:cxnSpLocks noChangeShapeType="1"/>
              <a:stCxn id="4126" idx="1"/>
              <a:endCxn id="4120" idx="2"/>
            </p:cNvCxnSpPr>
            <p:nvPr/>
          </p:nvCxnSpPr>
          <p:spPr bwMode="auto">
            <a:xfrm rot="10800000">
              <a:off x="4608" y="2018"/>
              <a:ext cx="145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5" name="_s4105"/>
            <p:cNvCxnSpPr>
              <a:cxnSpLocks noChangeShapeType="1"/>
              <a:stCxn id="4125" idx="1"/>
              <a:endCxn id="4120" idx="2"/>
            </p:cNvCxnSpPr>
            <p:nvPr/>
          </p:nvCxnSpPr>
          <p:spPr bwMode="auto">
            <a:xfrm rot="10800000">
              <a:off x="4608" y="2018"/>
              <a:ext cx="145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6" name="_s4106"/>
            <p:cNvCxnSpPr>
              <a:cxnSpLocks noChangeShapeType="1"/>
              <a:stCxn id="4124" idx="3"/>
              <a:endCxn id="4119" idx="2"/>
            </p:cNvCxnSpPr>
            <p:nvPr/>
          </p:nvCxnSpPr>
          <p:spPr bwMode="auto">
            <a:xfrm flipV="1">
              <a:off x="3456" y="2018"/>
              <a:ext cx="144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7" name="_s4107"/>
            <p:cNvCxnSpPr>
              <a:cxnSpLocks noChangeShapeType="1"/>
              <a:stCxn id="4123" idx="3"/>
              <a:endCxn id="4119" idx="2"/>
            </p:cNvCxnSpPr>
            <p:nvPr/>
          </p:nvCxnSpPr>
          <p:spPr bwMode="auto">
            <a:xfrm flipV="1">
              <a:off x="3456" y="2018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8" name="_s4108"/>
            <p:cNvCxnSpPr>
              <a:cxnSpLocks noChangeShapeType="1"/>
              <a:stCxn id="4122" idx="3"/>
              <a:endCxn id="4119" idx="2"/>
            </p:cNvCxnSpPr>
            <p:nvPr/>
          </p:nvCxnSpPr>
          <p:spPr bwMode="auto">
            <a:xfrm flipV="1">
              <a:off x="3456" y="2018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09" name="_s4109"/>
            <p:cNvCxnSpPr>
              <a:cxnSpLocks noChangeShapeType="1"/>
              <a:stCxn id="4121" idx="3"/>
              <a:endCxn id="4119" idx="2"/>
            </p:cNvCxnSpPr>
            <p:nvPr/>
          </p:nvCxnSpPr>
          <p:spPr bwMode="auto">
            <a:xfrm flipV="1">
              <a:off x="3456" y="2018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10" name="_s4110"/>
            <p:cNvCxnSpPr>
              <a:cxnSpLocks noChangeShapeType="1"/>
              <a:stCxn id="4118" idx="0"/>
              <a:endCxn id="4114" idx="2"/>
            </p:cNvCxnSpPr>
            <p:nvPr/>
          </p:nvCxnSpPr>
          <p:spPr bwMode="auto">
            <a:xfrm rot="5400000" flipH="1">
              <a:off x="5292" y="398"/>
              <a:ext cx="144" cy="2519"/>
            </a:xfrm>
            <a:prstGeom prst="bentConnector3">
              <a:avLst>
                <a:gd name="adj1" fmla="val 4044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11" name="_s4111"/>
            <p:cNvCxnSpPr>
              <a:cxnSpLocks noChangeShapeType="1"/>
              <a:stCxn id="4117" idx="0"/>
              <a:endCxn id="4114" idx="2"/>
            </p:cNvCxnSpPr>
            <p:nvPr/>
          </p:nvCxnSpPr>
          <p:spPr bwMode="auto">
            <a:xfrm rot="5400000" flipH="1">
              <a:off x="4789" y="901"/>
              <a:ext cx="144" cy="1513"/>
            </a:xfrm>
            <a:prstGeom prst="bentConnector3">
              <a:avLst>
                <a:gd name="adj1" fmla="val 4044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12" name="_s4112"/>
            <p:cNvCxnSpPr>
              <a:cxnSpLocks noChangeShapeType="1"/>
              <a:stCxn id="4116" idx="0"/>
              <a:endCxn id="4114" idx="2"/>
            </p:cNvCxnSpPr>
            <p:nvPr/>
          </p:nvCxnSpPr>
          <p:spPr bwMode="auto">
            <a:xfrm rot="16200000">
              <a:off x="3276" y="902"/>
              <a:ext cx="144" cy="1512"/>
            </a:xfrm>
            <a:prstGeom prst="bentConnector3">
              <a:avLst>
                <a:gd name="adj1" fmla="val 4044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4113" name="_s4113"/>
            <p:cNvCxnSpPr>
              <a:cxnSpLocks noChangeShapeType="1"/>
              <a:stCxn id="4115" idx="0"/>
              <a:endCxn id="4114" idx="2"/>
            </p:cNvCxnSpPr>
            <p:nvPr/>
          </p:nvCxnSpPr>
          <p:spPr bwMode="auto">
            <a:xfrm rot="16200000">
              <a:off x="2773" y="398"/>
              <a:ext cx="144" cy="2519"/>
            </a:xfrm>
            <a:prstGeom prst="bentConnector3">
              <a:avLst>
                <a:gd name="adj1" fmla="val 4044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4114" name="_s4114"/>
            <p:cNvSpPr>
              <a:spLocks noChangeArrowheads="1"/>
            </p:cNvSpPr>
            <p:nvPr/>
          </p:nvSpPr>
          <p:spPr bwMode="auto">
            <a:xfrm>
              <a:off x="3671" y="129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500" b="1">
                  <a:latin typeface="Abadi MT Condensed Extra Bold" pitchFamily="-72" charset="0"/>
                </a:rPr>
                <a:t>President</a:t>
              </a:r>
            </a:p>
          </p:txBody>
        </p:sp>
        <p:sp>
          <p:nvSpPr>
            <p:cNvPr id="4115" name="_s4115"/>
            <p:cNvSpPr>
              <a:spLocks noChangeArrowheads="1"/>
            </p:cNvSpPr>
            <p:nvPr/>
          </p:nvSpPr>
          <p:spPr bwMode="auto">
            <a:xfrm>
              <a:off x="1152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Vice-President </a:t>
              </a:r>
            </a:p>
            <a:p>
              <a:pPr algn="ctr"/>
              <a:r>
                <a:rPr lang="en-US" sz="1400" b="1">
                  <a:latin typeface="Abadi MT Condensed Extra Bold" pitchFamily="-72" charset="0"/>
                </a:rPr>
                <a:t>Finance </a:t>
              </a:r>
            </a:p>
          </p:txBody>
        </p:sp>
        <p:sp>
          <p:nvSpPr>
            <p:cNvPr id="4116" name="_s4116"/>
            <p:cNvSpPr>
              <a:spLocks noChangeArrowheads="1"/>
            </p:cNvSpPr>
            <p:nvPr/>
          </p:nvSpPr>
          <p:spPr bwMode="auto">
            <a:xfrm>
              <a:off x="2160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Vice-President</a:t>
              </a:r>
            </a:p>
            <a:p>
              <a:pPr algn="ctr"/>
              <a:r>
                <a:rPr lang="en-US" sz="1400" b="1">
                  <a:latin typeface="Abadi MT Condensed Extra Bold" pitchFamily="-72" charset="0"/>
                </a:rPr>
                <a:t>Production</a:t>
              </a:r>
            </a:p>
          </p:txBody>
        </p:sp>
        <p:sp>
          <p:nvSpPr>
            <p:cNvPr id="4117" name="_s4117"/>
            <p:cNvSpPr>
              <a:spLocks noChangeArrowheads="1"/>
            </p:cNvSpPr>
            <p:nvPr/>
          </p:nvSpPr>
          <p:spPr bwMode="auto">
            <a:xfrm>
              <a:off x="5184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Vice-President</a:t>
              </a:r>
            </a:p>
            <a:p>
              <a:pPr algn="ctr"/>
              <a:r>
                <a:rPr lang="en-US" sz="1400" b="1">
                  <a:latin typeface="Abadi MT Condensed Extra Bold" pitchFamily="-72" charset="0"/>
                </a:rPr>
                <a:t>Marketing</a:t>
              </a:r>
            </a:p>
          </p:txBody>
        </p:sp>
        <p:sp>
          <p:nvSpPr>
            <p:cNvPr id="4118" name="_s4118"/>
            <p:cNvSpPr>
              <a:spLocks noChangeArrowheads="1"/>
            </p:cNvSpPr>
            <p:nvPr/>
          </p:nvSpPr>
          <p:spPr bwMode="auto">
            <a:xfrm>
              <a:off x="6192" y="1730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Vice-President</a:t>
              </a:r>
            </a:p>
            <a:p>
              <a:pPr algn="ctr"/>
              <a:r>
                <a:rPr lang="en-US" sz="1400" b="1">
                  <a:latin typeface="Abadi MT Condensed Extra Bold" pitchFamily="-72" charset="0"/>
                </a:rPr>
                <a:t>R&amp;D</a:t>
              </a:r>
            </a:p>
          </p:txBody>
        </p:sp>
        <p:sp>
          <p:nvSpPr>
            <p:cNvPr id="4119" name="_s4119"/>
            <p:cNvSpPr>
              <a:spLocks noChangeArrowheads="1"/>
            </p:cNvSpPr>
            <p:nvPr/>
          </p:nvSpPr>
          <p:spPr bwMode="auto">
            <a:xfrm>
              <a:off x="3168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CD Cabinet </a:t>
              </a:r>
            </a:p>
            <a:p>
              <a:pPr algn="ctr"/>
              <a:r>
                <a:rPr lang="en-US" sz="1400" b="1">
                  <a:latin typeface="Abadi MT Condensed Extra Bold" pitchFamily="-72" charset="0"/>
                </a:rPr>
                <a:t>Division</a:t>
              </a:r>
            </a:p>
          </p:txBody>
        </p:sp>
        <p:sp>
          <p:nvSpPr>
            <p:cNvPr id="4120" name="_s4120"/>
            <p:cNvSpPr>
              <a:spLocks noChangeArrowheads="1"/>
            </p:cNvSpPr>
            <p:nvPr/>
          </p:nvSpPr>
          <p:spPr bwMode="auto">
            <a:xfrm>
              <a:off x="4176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Disk Box </a:t>
              </a:r>
            </a:p>
            <a:p>
              <a:pPr algn="ctr"/>
              <a:r>
                <a:rPr lang="en-US" sz="1400" b="1">
                  <a:latin typeface="Abadi MT Condensed Extra Bold" pitchFamily="-72" charset="0"/>
                </a:rPr>
                <a:t>Division</a:t>
              </a:r>
            </a:p>
          </p:txBody>
        </p:sp>
        <p:sp>
          <p:nvSpPr>
            <p:cNvPr id="4121" name="_s4121"/>
            <p:cNvSpPr>
              <a:spLocks noChangeArrowheads="1"/>
            </p:cNvSpPr>
            <p:nvPr/>
          </p:nvSpPr>
          <p:spPr bwMode="auto">
            <a:xfrm>
              <a:off x="2592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Accounting</a:t>
              </a:r>
            </a:p>
          </p:txBody>
        </p:sp>
        <p:sp>
          <p:nvSpPr>
            <p:cNvPr id="4122" name="_s4122"/>
            <p:cNvSpPr>
              <a:spLocks noChangeArrowheads="1"/>
            </p:cNvSpPr>
            <p:nvPr/>
          </p:nvSpPr>
          <p:spPr bwMode="auto">
            <a:xfrm>
              <a:off x="2592" y="259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Production</a:t>
              </a:r>
            </a:p>
          </p:txBody>
        </p:sp>
        <p:sp>
          <p:nvSpPr>
            <p:cNvPr id="4123" name="_s4123"/>
            <p:cNvSpPr>
              <a:spLocks noChangeArrowheads="1"/>
            </p:cNvSpPr>
            <p:nvPr/>
          </p:nvSpPr>
          <p:spPr bwMode="auto">
            <a:xfrm>
              <a:off x="2592" y="302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Marketing</a:t>
              </a:r>
            </a:p>
          </p:txBody>
        </p:sp>
        <p:sp>
          <p:nvSpPr>
            <p:cNvPr id="4124" name="_s4124"/>
            <p:cNvSpPr>
              <a:spLocks noChangeArrowheads="1"/>
            </p:cNvSpPr>
            <p:nvPr/>
          </p:nvSpPr>
          <p:spPr bwMode="auto">
            <a:xfrm>
              <a:off x="2592" y="345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Human </a:t>
              </a:r>
            </a:p>
            <a:p>
              <a:pPr algn="ctr"/>
              <a:r>
                <a:rPr lang="en-US" sz="1400" b="1">
                  <a:latin typeface="Abadi MT Condensed Extra Bold" pitchFamily="-72" charset="0"/>
                </a:rPr>
                <a:t>Resources</a:t>
              </a:r>
            </a:p>
          </p:txBody>
        </p:sp>
        <p:sp>
          <p:nvSpPr>
            <p:cNvPr id="4125" name="_s4125"/>
            <p:cNvSpPr>
              <a:spLocks noChangeArrowheads="1"/>
            </p:cNvSpPr>
            <p:nvPr/>
          </p:nvSpPr>
          <p:spPr bwMode="auto">
            <a:xfrm>
              <a:off x="4752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Accounting</a:t>
              </a:r>
            </a:p>
          </p:txBody>
        </p:sp>
        <p:sp>
          <p:nvSpPr>
            <p:cNvPr id="4126" name="_s4126"/>
            <p:cNvSpPr>
              <a:spLocks noChangeArrowheads="1"/>
            </p:cNvSpPr>
            <p:nvPr/>
          </p:nvSpPr>
          <p:spPr bwMode="auto">
            <a:xfrm>
              <a:off x="4752" y="259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Production</a:t>
              </a:r>
            </a:p>
          </p:txBody>
        </p:sp>
        <p:sp>
          <p:nvSpPr>
            <p:cNvPr id="4127" name="_s4127"/>
            <p:cNvSpPr>
              <a:spLocks noChangeArrowheads="1"/>
            </p:cNvSpPr>
            <p:nvPr/>
          </p:nvSpPr>
          <p:spPr bwMode="auto">
            <a:xfrm>
              <a:off x="4752" y="302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Marketing</a:t>
              </a:r>
            </a:p>
          </p:txBody>
        </p:sp>
        <p:sp>
          <p:nvSpPr>
            <p:cNvPr id="4128" name="_s4128"/>
            <p:cNvSpPr>
              <a:spLocks noChangeArrowheads="1"/>
            </p:cNvSpPr>
            <p:nvPr/>
          </p:nvSpPr>
          <p:spPr bwMode="auto">
            <a:xfrm>
              <a:off x="4752" y="345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latin typeface="Abadi MT Condensed Extra Bold" pitchFamily="-72" charset="0"/>
                </a:rPr>
                <a:t>Human</a:t>
              </a:r>
            </a:p>
            <a:p>
              <a:pPr algn="ctr"/>
              <a:r>
                <a:rPr lang="en-US" sz="1400" b="1">
                  <a:latin typeface="Abadi MT Condensed Extra Bold" pitchFamily="-72" charset="0"/>
                </a:rPr>
                <a:t>Resources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r>
              <a:rPr lang="en-US"/>
              <a:t>Spans of Control</a:t>
            </a:r>
          </a:p>
        </p:txBody>
      </p:sp>
      <p:sp>
        <p:nvSpPr>
          <p:cNvPr id="2969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Subordinate training</a:t>
            </a:r>
          </a:p>
          <a:p>
            <a:r>
              <a:rPr lang="en-US"/>
              <a:t>Nature of jobs</a:t>
            </a:r>
          </a:p>
          <a:p>
            <a:r>
              <a:rPr lang="en-US"/>
              <a:t>Rate of change of activities and personnel</a:t>
            </a:r>
          </a:p>
          <a:p>
            <a:r>
              <a:rPr lang="en-US"/>
              <a:t>Clarity of delegation</a:t>
            </a:r>
          </a:p>
          <a:p>
            <a:r>
              <a:rPr lang="en-US"/>
              <a:t>Staff assistance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2" name="Rectangle 1028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r>
              <a:rPr lang="en-US"/>
              <a:t>Spans of Control</a:t>
            </a:r>
          </a:p>
        </p:txBody>
      </p:sp>
      <p:grpSp>
        <p:nvGrpSpPr>
          <p:cNvPr id="5122" name="Placeholder 2"/>
          <p:cNvGrpSpPr>
            <a:grpSpLocks noChangeAspect="1"/>
          </p:cNvGrpSpPr>
          <p:nvPr/>
        </p:nvGrpSpPr>
        <p:grpSpPr bwMode="auto">
          <a:xfrm>
            <a:off x="685800" y="1524000"/>
            <a:ext cx="7740650" cy="4114800"/>
            <a:chOff x="634" y="1056"/>
            <a:chExt cx="3888" cy="2016"/>
          </a:xfrm>
        </p:grpSpPr>
        <p:sp>
          <p:nvSpPr>
            <p:cNvPr id="51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4" y="1056"/>
              <a:ext cx="3888" cy="2016"/>
            </a:xfrm>
            <a:prstGeom prst="rect">
              <a:avLst/>
            </a:prstGeom>
            <a:noFill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5124" name="_s5124"/>
            <p:cNvCxnSpPr>
              <a:cxnSpLocks noChangeShapeType="1"/>
              <a:stCxn id="5140" idx="0"/>
              <a:endCxn id="5135" idx="2"/>
            </p:cNvCxnSpPr>
            <p:nvPr/>
          </p:nvCxnSpPr>
          <p:spPr bwMode="auto">
            <a:xfrm rot="16200000">
              <a:off x="3011" y="18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25" name="_s5125"/>
            <p:cNvCxnSpPr>
              <a:cxnSpLocks noChangeShapeType="1"/>
              <a:stCxn id="5139" idx="1"/>
              <a:endCxn id="5138" idx="2"/>
            </p:cNvCxnSpPr>
            <p:nvPr/>
          </p:nvCxnSpPr>
          <p:spPr bwMode="auto">
            <a:xfrm rot="10800000">
              <a:off x="1642" y="2640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5126" name="_s5126"/>
            <p:cNvCxnSpPr>
              <a:cxnSpLocks noChangeShapeType="1"/>
              <a:stCxn id="5138" idx="1"/>
              <a:endCxn id="5137" idx="2"/>
            </p:cNvCxnSpPr>
            <p:nvPr/>
          </p:nvCxnSpPr>
          <p:spPr bwMode="auto">
            <a:xfrm rot="10800000">
              <a:off x="1066" y="2208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5127" name="_s5127"/>
            <p:cNvCxnSpPr>
              <a:cxnSpLocks noChangeShapeType="1"/>
              <a:stCxn id="5137" idx="0"/>
              <a:endCxn id="5133" idx="2"/>
            </p:cNvCxnSpPr>
            <p:nvPr/>
          </p:nvCxnSpPr>
          <p:spPr bwMode="auto">
            <a:xfrm rot="16200000">
              <a:off x="995" y="18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28" name="_s5128"/>
            <p:cNvCxnSpPr>
              <a:cxnSpLocks noChangeShapeType="1"/>
              <a:stCxn id="5136" idx="0"/>
              <a:endCxn id="5132" idx="2"/>
            </p:cNvCxnSpPr>
            <p:nvPr/>
          </p:nvCxnSpPr>
          <p:spPr bwMode="auto">
            <a:xfrm rot="5400000" flipH="1">
              <a:off x="3262" y="660"/>
              <a:ext cx="144" cy="1512"/>
            </a:xfrm>
            <a:prstGeom prst="bentConnector3">
              <a:avLst>
                <a:gd name="adj1" fmla="val 3891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5129" name="_s5129"/>
            <p:cNvCxnSpPr>
              <a:cxnSpLocks noChangeShapeType="1"/>
              <a:stCxn id="5135" idx="0"/>
              <a:endCxn id="5132" idx="2"/>
            </p:cNvCxnSpPr>
            <p:nvPr/>
          </p:nvCxnSpPr>
          <p:spPr bwMode="auto">
            <a:xfrm rot="5400000" flipH="1">
              <a:off x="2758" y="1164"/>
              <a:ext cx="144" cy="504"/>
            </a:xfrm>
            <a:prstGeom prst="bentConnector3">
              <a:avLst>
                <a:gd name="adj1" fmla="val 3891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5130" name="_s5130"/>
            <p:cNvCxnSpPr>
              <a:cxnSpLocks noChangeShapeType="1"/>
              <a:stCxn id="5134" idx="0"/>
              <a:endCxn id="5132" idx="2"/>
            </p:cNvCxnSpPr>
            <p:nvPr/>
          </p:nvCxnSpPr>
          <p:spPr bwMode="auto">
            <a:xfrm rot="16200000">
              <a:off x="2254" y="1164"/>
              <a:ext cx="144" cy="504"/>
            </a:xfrm>
            <a:prstGeom prst="bentConnector3">
              <a:avLst>
                <a:gd name="adj1" fmla="val 3891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5131" name="_s5131"/>
            <p:cNvCxnSpPr>
              <a:cxnSpLocks noChangeShapeType="1"/>
              <a:stCxn id="5133" idx="0"/>
              <a:endCxn id="5132" idx="2"/>
            </p:cNvCxnSpPr>
            <p:nvPr/>
          </p:nvCxnSpPr>
          <p:spPr bwMode="auto">
            <a:xfrm rot="16200000">
              <a:off x="1750" y="660"/>
              <a:ext cx="144" cy="1512"/>
            </a:xfrm>
            <a:prstGeom prst="bentConnector3">
              <a:avLst>
                <a:gd name="adj1" fmla="val 3891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5132" name="_s5132"/>
            <p:cNvSpPr>
              <a:spLocks noChangeArrowheads="1"/>
            </p:cNvSpPr>
            <p:nvPr/>
          </p:nvSpPr>
          <p:spPr bwMode="auto">
            <a:xfrm>
              <a:off x="2146" y="10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3" name="_s5133"/>
            <p:cNvSpPr>
              <a:spLocks noChangeArrowheads="1"/>
            </p:cNvSpPr>
            <p:nvPr/>
          </p:nvSpPr>
          <p:spPr bwMode="auto">
            <a:xfrm>
              <a:off x="634" y="14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4" name="_s5134"/>
            <p:cNvSpPr>
              <a:spLocks noChangeArrowheads="1"/>
            </p:cNvSpPr>
            <p:nvPr/>
          </p:nvSpPr>
          <p:spPr bwMode="auto">
            <a:xfrm>
              <a:off x="1642" y="14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5" name="_s5135"/>
            <p:cNvSpPr>
              <a:spLocks noChangeArrowheads="1"/>
            </p:cNvSpPr>
            <p:nvPr/>
          </p:nvSpPr>
          <p:spPr bwMode="auto">
            <a:xfrm>
              <a:off x="2650" y="14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6" name="_s5136"/>
            <p:cNvSpPr>
              <a:spLocks noChangeArrowheads="1"/>
            </p:cNvSpPr>
            <p:nvPr/>
          </p:nvSpPr>
          <p:spPr bwMode="auto">
            <a:xfrm>
              <a:off x="3658" y="14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7" name="_s5137"/>
            <p:cNvSpPr>
              <a:spLocks noChangeArrowheads="1"/>
            </p:cNvSpPr>
            <p:nvPr/>
          </p:nvSpPr>
          <p:spPr bwMode="auto">
            <a:xfrm>
              <a:off x="634" y="192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8" name="_s5138"/>
            <p:cNvSpPr>
              <a:spLocks noChangeArrowheads="1"/>
            </p:cNvSpPr>
            <p:nvPr/>
          </p:nvSpPr>
          <p:spPr bwMode="auto">
            <a:xfrm>
              <a:off x="1210" y="235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9" name="_s5139"/>
            <p:cNvSpPr>
              <a:spLocks noChangeArrowheads="1"/>
            </p:cNvSpPr>
            <p:nvPr/>
          </p:nvSpPr>
          <p:spPr bwMode="auto">
            <a:xfrm>
              <a:off x="1786" y="278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0" name="_s5140"/>
            <p:cNvSpPr>
              <a:spLocks noChangeArrowheads="1"/>
            </p:cNvSpPr>
            <p:nvPr/>
          </p:nvSpPr>
          <p:spPr bwMode="auto">
            <a:xfrm>
              <a:off x="2650" y="192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Line and Staff Relationships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27950" cy="4191000"/>
          </a:xfrm>
        </p:spPr>
        <p:txBody>
          <a:bodyPr lIns="90488" tIns="44450" rIns="90488" bIns="44450"/>
          <a:lstStyle/>
          <a:p>
            <a:r>
              <a:rPr lang="en-US" sz="3600"/>
              <a:t>Line:  Superior/Subordinate relationships typically represented vertically in organizational charts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295400"/>
          </a:xfrm>
        </p:spPr>
        <p:txBody>
          <a:bodyPr lIns="90488" tIns="44450" rIns="90488" bIns="44450" anchor="b"/>
          <a:lstStyle/>
          <a:p>
            <a:r>
              <a:rPr lang="en-US"/>
              <a:t>Line and Staff Relationships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27950" cy="4191000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Staff:  Advisory in nature, degree of influence may vary</a:t>
            </a:r>
            <a:endParaRPr lang="en-US" sz="2800"/>
          </a:p>
          <a:p>
            <a:pPr lvl="1">
              <a:lnSpc>
                <a:spcPct val="90000"/>
              </a:lnSpc>
            </a:pPr>
            <a:r>
              <a:rPr lang="en-US" sz="2600" b="1"/>
              <a:t>Provide advice on request</a:t>
            </a:r>
          </a:p>
          <a:p>
            <a:pPr lvl="1">
              <a:lnSpc>
                <a:spcPct val="90000"/>
              </a:lnSpc>
            </a:pPr>
            <a:r>
              <a:rPr lang="en-US" sz="2600" b="1"/>
              <a:t>Recommendations when appropriate</a:t>
            </a:r>
          </a:p>
          <a:p>
            <a:pPr lvl="1">
              <a:lnSpc>
                <a:spcPct val="90000"/>
              </a:lnSpc>
            </a:pPr>
            <a:r>
              <a:rPr lang="en-US" sz="2600" b="1"/>
              <a:t>Must be consulted by line but have no direct authority</a:t>
            </a:r>
          </a:p>
          <a:p>
            <a:pPr lvl="1">
              <a:lnSpc>
                <a:spcPct val="90000"/>
              </a:lnSpc>
            </a:pPr>
            <a:r>
              <a:rPr lang="en-US" sz="2600" b="1"/>
              <a:t>Concurring authority – veto authority over line</a:t>
            </a:r>
            <a:endParaRPr lang="en-US"/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Line and Staff Relationships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27950" cy="4114800"/>
          </a:xfrm>
        </p:spPr>
        <p:txBody>
          <a:bodyPr lIns="90488" tIns="44450" rIns="90488" bIns="44450"/>
          <a:lstStyle/>
          <a:p>
            <a:r>
              <a:rPr lang="en-US" sz="3600"/>
              <a:t>Service:  Centralized support functions</a:t>
            </a:r>
          </a:p>
          <a:p>
            <a:pPr lvl="1"/>
            <a:r>
              <a:rPr lang="en-US" sz="3200" b="1"/>
              <a:t>Custodial</a:t>
            </a:r>
          </a:p>
          <a:p>
            <a:pPr lvl="1"/>
            <a:r>
              <a:rPr lang="en-US" sz="3200" b="1"/>
              <a:t>Security</a:t>
            </a:r>
          </a:p>
          <a:p>
            <a:pPr lvl="1"/>
            <a:r>
              <a:rPr lang="en-US" sz="3200" b="1"/>
              <a:t>Medical</a:t>
            </a:r>
            <a:endParaRPr lang="en-US" sz="360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/>
          <a:lstStyle/>
          <a:p>
            <a:r>
              <a:rPr lang="en-US"/>
              <a:t>Line and Staff Relationships</a:t>
            </a:r>
          </a:p>
        </p:txBody>
      </p:sp>
      <p:grpSp>
        <p:nvGrpSpPr>
          <p:cNvPr id="6146" name="Placeholder 2"/>
          <p:cNvGrpSpPr>
            <a:grpSpLocks noChangeAspect="1"/>
          </p:cNvGrpSpPr>
          <p:nvPr/>
        </p:nvGrpSpPr>
        <p:grpSpPr bwMode="auto">
          <a:xfrm>
            <a:off x="685800" y="1676400"/>
            <a:ext cx="7740650" cy="4114800"/>
            <a:chOff x="634" y="1056"/>
            <a:chExt cx="3960" cy="2016"/>
          </a:xfrm>
        </p:grpSpPr>
        <p:sp>
          <p:nvSpPr>
            <p:cNvPr id="6147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4" y="1056"/>
              <a:ext cx="3960" cy="2016"/>
            </a:xfrm>
            <a:prstGeom prst="rect">
              <a:avLst/>
            </a:prstGeom>
            <a:noFill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148" name="_s6148"/>
            <p:cNvCxnSpPr>
              <a:cxnSpLocks noChangeShapeType="1"/>
              <a:stCxn id="6164" idx="1"/>
              <a:endCxn id="6163" idx="2"/>
            </p:cNvCxnSpPr>
            <p:nvPr/>
          </p:nvCxnSpPr>
          <p:spPr bwMode="auto">
            <a:xfrm rot="10800000">
              <a:off x="3586" y="2640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6149" name="_s6149"/>
            <p:cNvCxnSpPr>
              <a:cxnSpLocks noChangeShapeType="1"/>
              <a:stCxn id="6163" idx="0"/>
              <a:endCxn id="6159" idx="2"/>
            </p:cNvCxnSpPr>
            <p:nvPr/>
          </p:nvCxnSpPr>
          <p:spPr bwMode="auto">
            <a:xfrm rot="5400000" flipH="1">
              <a:off x="3262" y="2028"/>
              <a:ext cx="144" cy="504"/>
            </a:xfrm>
            <a:prstGeom prst="bentConnector3">
              <a:avLst>
                <a:gd name="adj1" fmla="val 3891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6150" name="_s6150"/>
            <p:cNvCxnSpPr>
              <a:cxnSpLocks noChangeShapeType="1"/>
              <a:stCxn id="6162" idx="0"/>
              <a:endCxn id="6159" idx="2"/>
            </p:cNvCxnSpPr>
            <p:nvPr/>
          </p:nvCxnSpPr>
          <p:spPr bwMode="auto">
            <a:xfrm rot="16200000">
              <a:off x="2758" y="2028"/>
              <a:ext cx="144" cy="504"/>
            </a:xfrm>
            <a:prstGeom prst="bentConnector3">
              <a:avLst>
                <a:gd name="adj1" fmla="val 3891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6151" name="_s6151"/>
            <p:cNvCxnSpPr>
              <a:cxnSpLocks noChangeShapeType="1"/>
              <a:stCxn id="6161" idx="0"/>
              <a:endCxn id="6157" idx="2"/>
            </p:cNvCxnSpPr>
            <p:nvPr/>
          </p:nvCxnSpPr>
          <p:spPr bwMode="auto">
            <a:xfrm rot="16200000">
              <a:off x="995" y="227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52" name="_s6152"/>
            <p:cNvCxnSpPr>
              <a:cxnSpLocks noChangeShapeType="1"/>
              <a:stCxn id="6160" idx="3"/>
              <a:endCxn id="6156" idx="2"/>
            </p:cNvCxnSpPr>
            <p:nvPr/>
          </p:nvCxnSpPr>
          <p:spPr bwMode="auto">
            <a:xfrm flipV="1">
              <a:off x="1930" y="1344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6153" name="_s6153"/>
            <p:cNvCxnSpPr>
              <a:cxnSpLocks noChangeShapeType="1"/>
              <a:stCxn id="6159" idx="0"/>
              <a:endCxn id="6156" idx="2"/>
            </p:cNvCxnSpPr>
            <p:nvPr/>
          </p:nvCxnSpPr>
          <p:spPr bwMode="auto">
            <a:xfrm rot="5400000" flipH="1">
              <a:off x="2290" y="1128"/>
              <a:ext cx="576" cy="1008"/>
            </a:xfrm>
            <a:prstGeom prst="bentConnector3">
              <a:avLst>
                <a:gd name="adj1" fmla="val 971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6154" name="_s6154"/>
            <p:cNvCxnSpPr>
              <a:cxnSpLocks noChangeShapeType="1"/>
              <a:stCxn id="6158" idx="0"/>
              <a:endCxn id="6156" idx="2"/>
            </p:cNvCxnSpPr>
            <p:nvPr/>
          </p:nvCxnSpPr>
          <p:spPr bwMode="auto">
            <a:xfrm rot="16200000">
              <a:off x="1787" y="1631"/>
              <a:ext cx="576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55" name="_s6155"/>
            <p:cNvCxnSpPr>
              <a:cxnSpLocks noChangeShapeType="1"/>
              <a:stCxn id="6157" idx="0"/>
              <a:endCxn id="6156" idx="2"/>
            </p:cNvCxnSpPr>
            <p:nvPr/>
          </p:nvCxnSpPr>
          <p:spPr bwMode="auto">
            <a:xfrm rot="16200000">
              <a:off x="1282" y="1128"/>
              <a:ext cx="576" cy="1008"/>
            </a:xfrm>
            <a:prstGeom prst="bentConnector3">
              <a:avLst>
                <a:gd name="adj1" fmla="val 971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6156" name="_s6156"/>
            <p:cNvSpPr>
              <a:spLocks noChangeArrowheads="1"/>
            </p:cNvSpPr>
            <p:nvPr/>
          </p:nvSpPr>
          <p:spPr bwMode="auto">
            <a:xfrm>
              <a:off x="1642" y="10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7" name="_s6157"/>
            <p:cNvSpPr>
              <a:spLocks noChangeArrowheads="1"/>
            </p:cNvSpPr>
            <p:nvPr/>
          </p:nvSpPr>
          <p:spPr bwMode="auto">
            <a:xfrm>
              <a:off x="634" y="192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8" name="_s6158"/>
            <p:cNvSpPr>
              <a:spLocks noChangeArrowheads="1"/>
            </p:cNvSpPr>
            <p:nvPr/>
          </p:nvSpPr>
          <p:spPr bwMode="auto">
            <a:xfrm>
              <a:off x="1642" y="192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9" name="_s6159"/>
            <p:cNvSpPr>
              <a:spLocks noChangeArrowheads="1"/>
            </p:cNvSpPr>
            <p:nvPr/>
          </p:nvSpPr>
          <p:spPr bwMode="auto">
            <a:xfrm>
              <a:off x="2650" y="192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0" name="_s6160"/>
            <p:cNvSpPr>
              <a:spLocks noChangeArrowheads="1"/>
            </p:cNvSpPr>
            <p:nvPr/>
          </p:nvSpPr>
          <p:spPr bwMode="auto">
            <a:xfrm>
              <a:off x="1066" y="14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1322" tIns="35661" rIns="71322" bIns="35661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1">
                  <a:latin typeface="Abadi MT Condensed Extra Bold" pitchFamily="-72" charset="0"/>
                </a:rPr>
                <a:t>Staff</a:t>
              </a:r>
            </a:p>
          </p:txBody>
        </p:sp>
        <p:sp>
          <p:nvSpPr>
            <p:cNvPr id="6161" name="_s6161"/>
            <p:cNvSpPr>
              <a:spLocks noChangeArrowheads="1"/>
            </p:cNvSpPr>
            <p:nvPr/>
          </p:nvSpPr>
          <p:spPr bwMode="auto">
            <a:xfrm>
              <a:off x="634" y="235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2" name="_s6162"/>
            <p:cNvSpPr>
              <a:spLocks noChangeArrowheads="1"/>
            </p:cNvSpPr>
            <p:nvPr/>
          </p:nvSpPr>
          <p:spPr bwMode="auto">
            <a:xfrm>
              <a:off x="2146" y="235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3" name="_s6163"/>
            <p:cNvSpPr>
              <a:spLocks noChangeArrowheads="1"/>
            </p:cNvSpPr>
            <p:nvPr/>
          </p:nvSpPr>
          <p:spPr bwMode="auto">
            <a:xfrm>
              <a:off x="3154" y="235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4" name="_s6164"/>
            <p:cNvSpPr>
              <a:spLocks noChangeArrowheads="1"/>
            </p:cNvSpPr>
            <p:nvPr/>
          </p:nvSpPr>
          <p:spPr bwMode="auto">
            <a:xfrm>
              <a:off x="3730" y="278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1322" tIns="35661" rIns="71322" bIns="35661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1">
                  <a:latin typeface="Abadi MT Condensed Extra Bold" pitchFamily="-72" charset="0"/>
                </a:rPr>
                <a:t>Line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447800"/>
          </a:xfrm>
        </p:spPr>
        <p:txBody>
          <a:bodyPr lIns="90488" tIns="44450" rIns="90488" bIns="44450" anchor="b"/>
          <a:lstStyle/>
          <a:p>
            <a:pPr algn="ctr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 dirty="0"/>
            </a:br>
            <a:r>
              <a:rPr lang="en-US" sz="2400" b="0" i="1" dirty="0"/>
              <a:t> 7</a:t>
            </a:r>
            <a:r>
              <a:rPr lang="en-US" sz="2400" b="0" i="1" baseline="30000" dirty="0"/>
              <a:t>th</a:t>
            </a:r>
            <a:r>
              <a:rPr lang="en-US" sz="2400" b="0" i="1" dirty="0"/>
              <a:t> 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buFont typeface="Monotype Sorts" pitchFamily="-72" charset="2"/>
              <a:buChar char=" "/>
            </a:pPr>
            <a:endParaRPr lang="en-US" sz="4000"/>
          </a:p>
          <a:p>
            <a:pPr>
              <a:buFont typeface="Monotype Sorts" pitchFamily="-72" charset="2"/>
              <a:buNone/>
            </a:pPr>
            <a:r>
              <a:rPr lang="en-US" sz="4000"/>
              <a:t>Organizing </a:t>
            </a:r>
          </a:p>
          <a:p>
            <a:pPr>
              <a:buFont typeface="Monotype Sorts" pitchFamily="-72" charset="2"/>
              <a:buNone/>
            </a:pPr>
            <a:endParaRPr lang="en-US" sz="4000"/>
          </a:p>
          <a:p>
            <a:pPr>
              <a:buFont typeface="Monotype Sorts" pitchFamily="-72" charset="2"/>
              <a:buNone/>
            </a:pPr>
            <a:r>
              <a:rPr lang="en-US" sz="4000" b="0"/>
              <a:t>Chapter 6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Line and Staff Relationships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27950" cy="4114800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3600"/>
              <a:t>Functional:  Specialized authority</a:t>
            </a:r>
          </a:p>
          <a:p>
            <a:pPr lvl="1">
              <a:lnSpc>
                <a:spcPct val="90000"/>
              </a:lnSpc>
            </a:pPr>
            <a:r>
              <a:rPr lang="en-US" sz="3600" b="1"/>
              <a:t>As binding as line authority</a:t>
            </a:r>
          </a:p>
          <a:p>
            <a:pPr lvl="1">
              <a:lnSpc>
                <a:spcPct val="90000"/>
              </a:lnSpc>
            </a:pPr>
            <a:r>
              <a:rPr lang="en-US" sz="3600" b="1"/>
              <a:t>Usually procedural</a:t>
            </a:r>
          </a:p>
          <a:p>
            <a:pPr lvl="2">
              <a:lnSpc>
                <a:spcPct val="90000"/>
              </a:lnSpc>
            </a:pPr>
            <a:r>
              <a:rPr lang="en-US" sz="3600" b="1"/>
              <a:t>Budget formats</a:t>
            </a:r>
          </a:p>
          <a:p>
            <a:pPr lvl="2">
              <a:lnSpc>
                <a:spcPct val="90000"/>
              </a:lnSpc>
            </a:pPr>
            <a:r>
              <a:rPr lang="en-US" sz="3600" b="1"/>
              <a:t>Computer systems</a:t>
            </a:r>
          </a:p>
          <a:p>
            <a:pPr lvl="1">
              <a:lnSpc>
                <a:spcPct val="90000"/>
              </a:lnSpc>
            </a:pPr>
            <a:r>
              <a:rPr lang="en-US" sz="3600" b="1"/>
              <a:t>Cafeteria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Teams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Small group of people</a:t>
            </a:r>
          </a:p>
          <a:p>
            <a:r>
              <a:rPr lang="en-US" sz="2800"/>
              <a:t>Serve interests of its members</a:t>
            </a:r>
          </a:p>
          <a:p>
            <a:r>
              <a:rPr lang="en-US" sz="2800"/>
              <a:t>Exchange ideas freely and clearly</a:t>
            </a:r>
          </a:p>
          <a:p>
            <a:r>
              <a:rPr lang="en-US" sz="2800"/>
              <a:t>Have common goals</a:t>
            </a:r>
          </a:p>
          <a:p>
            <a:r>
              <a:rPr lang="en-US" sz="2800"/>
              <a:t>Committed to achieving goals</a:t>
            </a:r>
          </a:p>
          <a:p>
            <a:r>
              <a:rPr lang="en-US" sz="2800"/>
              <a:t>Each team member treated equally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r>
              <a:rPr lang="en-US"/>
              <a:t>Computer Technology’s Impact on the Work Force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Factory workers will require a higher level of skills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Visualization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Conceptual thinking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Knowledge of production process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Statistical inference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Oral and visual communication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Attentiveness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Individual responsibility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Content Placeholder 3" descr="ftp://esm240:BHlvnv@esmftp.pearsoned.com/Morse_Art-6e/JPG/M06/IMAGES-FINAL_M06/UNFG_06_0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38200" y="1447800"/>
            <a:ext cx="6858000" cy="3581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Objectives</a:t>
            </a:r>
          </a:p>
        </p:txBody>
      </p:sp>
      <p:sp>
        <p:nvSpPr>
          <p:cNvPr id="1945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Analyze the different forms of an organization</a:t>
            </a:r>
          </a:p>
          <a:p>
            <a:pPr>
              <a:lnSpc>
                <a:spcPct val="80000"/>
              </a:lnSpc>
            </a:pPr>
            <a:r>
              <a:rPr lang="en-US"/>
              <a:t>Explain different organizational structures</a:t>
            </a:r>
          </a:p>
          <a:p>
            <a:pPr>
              <a:lnSpc>
                <a:spcPct val="80000"/>
              </a:lnSpc>
            </a:pPr>
            <a:r>
              <a:rPr lang="en-US"/>
              <a:t>Describe the differences in line and staff relationships </a:t>
            </a:r>
          </a:p>
          <a:p>
            <a:pPr>
              <a:lnSpc>
                <a:spcPct val="80000"/>
              </a:lnSpc>
            </a:pPr>
            <a:r>
              <a:rPr lang="en-US"/>
              <a:t>Describe the use and value of teams</a:t>
            </a:r>
            <a:endParaRPr lang="en-US" b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90600"/>
          </a:xfrm>
        </p:spPr>
        <p:txBody>
          <a:bodyPr lIns="90488" tIns="44450" rIns="90488" bIns="44450" anchor="b"/>
          <a:lstStyle/>
          <a:p>
            <a:r>
              <a:rPr lang="en-US"/>
              <a:t>Legal Forms of Organization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 sz="3600"/>
              <a:t>Sole Proprietorship</a:t>
            </a:r>
          </a:p>
          <a:p>
            <a:pPr lvl="1"/>
            <a:r>
              <a:rPr lang="en-US" sz="3200" b="1"/>
              <a:t>Few legal restrictions</a:t>
            </a:r>
          </a:p>
          <a:p>
            <a:pPr lvl="1"/>
            <a:r>
              <a:rPr lang="en-US" sz="3200" b="1"/>
              <a:t>Owner forced to make all decisions</a:t>
            </a:r>
          </a:p>
          <a:p>
            <a:pPr lvl="1"/>
            <a:r>
              <a:rPr lang="en-US" sz="3200" b="1"/>
              <a:t>Profits taxed once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Legal Forms of Organization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 sz="3600"/>
              <a:t>Partnership</a:t>
            </a:r>
          </a:p>
          <a:p>
            <a:pPr lvl="1"/>
            <a:r>
              <a:rPr lang="en-US" sz="3200" b="1"/>
              <a:t>Two or more partners</a:t>
            </a:r>
          </a:p>
          <a:p>
            <a:pPr lvl="1"/>
            <a:r>
              <a:rPr lang="en-US" sz="3200" b="1"/>
              <a:t>Easy to organize</a:t>
            </a:r>
          </a:p>
          <a:p>
            <a:pPr lvl="1"/>
            <a:r>
              <a:rPr lang="en-US" sz="3200" b="1"/>
              <a:t>Partners do individual tax</a:t>
            </a:r>
          </a:p>
          <a:p>
            <a:pPr lvl="1"/>
            <a:r>
              <a:rPr lang="en-US" sz="3200" b="1"/>
              <a:t>Unlimited liability for partners debts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Legal Forms of Organization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Limited Liability Company (LLC)</a:t>
            </a:r>
            <a:br>
              <a:rPr lang="en-US"/>
            </a:br>
            <a:endParaRPr lang="en-US"/>
          </a:p>
          <a:p>
            <a:pPr lvl="1"/>
            <a:r>
              <a:rPr lang="en-US" b="1"/>
              <a:t>Owners have limited personal liability </a:t>
            </a:r>
            <a:br>
              <a:rPr lang="en-US" b="1"/>
            </a:br>
            <a:endParaRPr lang="en-US" b="1"/>
          </a:p>
          <a:p>
            <a:pPr lvl="1"/>
            <a:r>
              <a:rPr lang="en-US" b="1"/>
              <a:t>Only taxed once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Legal Forms of Organization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 sz="3600"/>
              <a:t>Corporations</a:t>
            </a:r>
          </a:p>
          <a:p>
            <a:pPr lvl="1"/>
            <a:r>
              <a:rPr lang="en-US" sz="3200" b="1"/>
              <a:t>Owned by shareholders</a:t>
            </a:r>
          </a:p>
          <a:p>
            <a:pPr lvl="1"/>
            <a:r>
              <a:rPr lang="en-US" sz="3200" b="1"/>
              <a:t>No liability beyond stock</a:t>
            </a:r>
          </a:p>
          <a:p>
            <a:pPr lvl="1"/>
            <a:r>
              <a:rPr lang="en-US" sz="3200" b="1"/>
              <a:t>Taxed twice</a:t>
            </a:r>
          </a:p>
          <a:p>
            <a:pPr lvl="1"/>
            <a:r>
              <a:rPr lang="en-US" sz="3200" b="1"/>
              <a:t>Subject to many state and federal controls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Legal Forms of Organization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 sz="3600"/>
              <a:t>Cooperatives</a:t>
            </a:r>
          </a:p>
          <a:p>
            <a:pPr lvl="1"/>
            <a:r>
              <a:rPr lang="en-US" sz="3200" b="1"/>
              <a:t>Owned by users and customers</a:t>
            </a:r>
          </a:p>
          <a:p>
            <a:pPr lvl="1"/>
            <a:r>
              <a:rPr lang="en-US" sz="3200" b="1"/>
              <a:t>Usually tax free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Pages>9</Pages>
  <Words>392</Words>
  <Application>Microsoft Office PowerPoint</Application>
  <PresentationFormat>Letter Paper (8.5x11 in)</PresentationFormat>
  <Paragraphs>126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Abadi MT Condensed Extra Bold</vt:lpstr>
      <vt:lpstr>Arial</vt:lpstr>
      <vt:lpstr>Monotype Sorts</vt:lpstr>
      <vt:lpstr>Times New Roman</vt:lpstr>
      <vt:lpstr>5th pp</vt:lpstr>
      <vt:lpstr>Managing Engineering and Technology    7th Edition   Morse and Babcock</vt:lpstr>
      <vt:lpstr>Managing Engineering and Technology    7th Edition Morse and  Babcock</vt:lpstr>
      <vt:lpstr>PowerPoint Presentation</vt:lpstr>
      <vt:lpstr>Chapter Objectives</vt:lpstr>
      <vt:lpstr>Legal Forms of Organization</vt:lpstr>
      <vt:lpstr>Legal Forms of Organization</vt:lpstr>
      <vt:lpstr>Legal Forms of Organization</vt:lpstr>
      <vt:lpstr>Legal Forms of Organization</vt:lpstr>
      <vt:lpstr>Legal Forms of Organization</vt:lpstr>
      <vt:lpstr>Patterns of Departmentation</vt:lpstr>
      <vt:lpstr>Methods of Departmentation: Basic </vt:lpstr>
      <vt:lpstr>Methods of Departmentation: Functional Organization </vt:lpstr>
      <vt:lpstr>Methods of Departmentation: Product Organization </vt:lpstr>
      <vt:lpstr>Spans of Control</vt:lpstr>
      <vt:lpstr>Spans of Control</vt:lpstr>
      <vt:lpstr>Line and Staff Relationships</vt:lpstr>
      <vt:lpstr>Line and Staff Relationships</vt:lpstr>
      <vt:lpstr>Line and Staff Relationships</vt:lpstr>
      <vt:lpstr>Line and Staff Relationships</vt:lpstr>
      <vt:lpstr>Line and Staff Relationships</vt:lpstr>
      <vt:lpstr>Teams </vt:lpstr>
      <vt:lpstr>Computer Technology’s Impact on the Work Force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17</cp:revision>
  <cp:lastPrinted>1997-03-04T12:05:22Z</cp:lastPrinted>
  <dcterms:created xsi:type="dcterms:W3CDTF">2013-08-26T19:30:29Z</dcterms:created>
  <dcterms:modified xsi:type="dcterms:W3CDTF">2023-10-09T19:24:10Z</dcterms:modified>
</cp:coreProperties>
</file>