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280" r:id="rId2"/>
    <p:sldId id="281" r:id="rId3"/>
    <p:sldId id="295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6" r:id="rId17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D1BC1A8-2F9C-406D-A05D-88F307C08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935D98A-65E5-49BB-AD72-45B56F5A2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4F2C0DB-C130-4B93-8CA4-71A6B8495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BC0C993-627F-4C62-A0C8-AE2C429AD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283ED4F-7F33-427F-8FFC-70B412784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02C7FD0-7B16-45D8-BD68-DD82FA545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6D1753A-1C8B-46B5-B828-87F0A98CF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9CA7E33-E01B-4046-9C42-849028C97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  <a:ea typeface="+mn-ea"/>
                <a:cs typeface="+mn-cs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  <a:ea typeface="+mn-ea"/>
                <a:cs typeface="+mn-cs"/>
              </a:rPr>
            </a:br>
            <a:r>
              <a:rPr lang="en-US" sz="700">
                <a:latin typeface="Arial" charset="0"/>
                <a:ea typeface="+mn-ea"/>
                <a:cs typeface="+mn-cs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pPr eaLnBrk="1" hangingPunct="1"/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i="1" dirty="0"/>
              <a:t>7</a:t>
            </a:r>
            <a:r>
              <a:rPr lang="en-US" i="1" baseline="30000" dirty="0"/>
              <a:t>th</a:t>
            </a:r>
            <a:r>
              <a:rPr lang="en-US" i="1" dirty="0"/>
              <a:t> 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 descr="Plan-Do-Check-A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762000"/>
            <a:ext cx="5486400" cy="497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6383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Categories of Decision Making Tools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600"/>
              <a:t>Certainty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Risk</a:t>
            </a:r>
            <a:br>
              <a:rPr lang="en-US" sz="3600"/>
            </a:br>
            <a:endParaRPr lang="en-US" sz="3600"/>
          </a:p>
          <a:p>
            <a:pPr eaLnBrk="1" hangingPunct="1"/>
            <a:r>
              <a:rPr lang="en-US" sz="3600"/>
              <a:t>Uncertainty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12192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Decision Making Certainty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Linear Programming</a:t>
            </a:r>
            <a:br>
              <a:rPr lang="en-US"/>
            </a:br>
            <a:r>
              <a:rPr lang="en-US"/>
              <a:t>One of best known tools of Management Science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Used to determine optimal allocation of an organization’s limited resources</a:t>
            </a:r>
            <a:br>
              <a:rPr lang="en-US" b="0"/>
            </a:br>
            <a:endParaRPr lang="en-US" b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72400" cy="1104900"/>
          </a:xfrm>
        </p:spPr>
        <p:txBody>
          <a:bodyPr/>
          <a:lstStyle/>
          <a:p>
            <a:pPr eaLnBrk="1" hangingPunct="1"/>
            <a:r>
              <a:rPr lang="en-US"/>
              <a:t>Linear Programming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State the problem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Decision Variables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Objective function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Constraints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010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Decision Making Under Risk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Expected Value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Decision Trees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Queuing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Simulation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001000" cy="1143000"/>
          </a:xfrm>
        </p:spPr>
        <p:txBody>
          <a:bodyPr lIns="90488" tIns="44450" rIns="90488" bIns="44450" anchor="b"/>
          <a:lstStyle/>
          <a:p>
            <a:pPr eaLnBrk="1" hangingPunct="1"/>
            <a:br>
              <a:rPr lang="en-US"/>
            </a:br>
            <a:r>
              <a:rPr lang="en-US"/>
              <a:t>Decision Making Uncertainty</a:t>
            </a:r>
            <a:endParaRPr lang="en-US" b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/>
              <a:t>Maximax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Maximin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Hurwicz</a:t>
            </a:r>
            <a:br>
              <a:rPr lang="en-US"/>
            </a:b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Equally likely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Other Techniques		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Six Thinking Hats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Rock, Paper, Scissors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Coin flipping, drawing straws, throwing dice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dirty="0"/>
              <a:t>Managing Engineering and Technology</a:t>
            </a:r>
            <a:r>
              <a:rPr lang="en-US" sz="2400" b="0" dirty="0"/>
              <a:t>  </a:t>
            </a:r>
            <a:br>
              <a:rPr lang="en-US" sz="2400" b="0" dirty="0"/>
            </a:br>
            <a:r>
              <a:rPr lang="en-US" sz="2400" b="0" i="1" dirty="0"/>
              <a:t> 7</a:t>
            </a:r>
            <a:r>
              <a:rPr lang="en-US" sz="2400" b="0" i="1" baseline="30000" dirty="0"/>
              <a:t>th</a:t>
            </a:r>
            <a:r>
              <a:rPr lang="en-US" sz="2400" b="0" i="1" dirty="0"/>
              <a:t> 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b="0"/>
          </a:p>
          <a:p>
            <a:pPr eaLnBrk="1" hangingPunct="1">
              <a:buFontTx/>
              <a:buNone/>
            </a:pPr>
            <a:r>
              <a:rPr lang="en-US" sz="4000"/>
              <a:t>Decision Making</a:t>
            </a:r>
            <a:endParaRPr lang="en-US" sz="4000" b="0"/>
          </a:p>
          <a:p>
            <a:pPr eaLnBrk="1" hangingPunct="1">
              <a:buFontTx/>
              <a:buNone/>
            </a:pPr>
            <a:endParaRPr lang="en-US" sz="4000" b="0"/>
          </a:p>
          <a:p>
            <a:pPr eaLnBrk="1" hangingPunct="1">
              <a:buFontTx/>
              <a:buNone/>
            </a:pPr>
            <a:r>
              <a:rPr lang="en-US" sz="4000" b="0"/>
              <a:t>Chapter 5</a:t>
            </a:r>
            <a:endParaRPr lang="en-US" sz="4000"/>
          </a:p>
          <a:p>
            <a:pPr eaLnBrk="1" hangingPunct="1"/>
            <a:endParaRPr lang="en-US"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Content Placeholder 3" descr="ftp://esm240:BHlvnv@esmftp.pearsoned.com/Morse_Art-6e/JPG/M05/IMAGES-FINAL_M05/UNFG_05_00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1447800"/>
            <a:ext cx="6858000" cy="3429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pPr eaLnBrk="1" hangingPunct="1"/>
            <a:r>
              <a:rPr lang="en-US"/>
              <a:t>Objectives</a:t>
            </a:r>
            <a:endParaRPr lang="en-US" b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/>
              <a:t>Discuss how decision making relates to planning</a:t>
            </a:r>
          </a:p>
          <a:p>
            <a:pPr eaLnBrk="1" hangingPunct="1">
              <a:lnSpc>
                <a:spcPct val="80000"/>
              </a:lnSpc>
            </a:pPr>
            <a:r>
              <a:rPr lang="en-US" sz="3000"/>
              <a:t>Explain the process of engineering problem solving</a:t>
            </a:r>
          </a:p>
          <a:p>
            <a:pPr eaLnBrk="1" hangingPunct="1">
              <a:lnSpc>
                <a:spcPct val="80000"/>
              </a:lnSpc>
            </a:pPr>
            <a:r>
              <a:rPr lang="en-US" sz="3000"/>
              <a:t>Be able to solve problems using three types of decision making tools</a:t>
            </a:r>
          </a:p>
          <a:p>
            <a:pPr eaLnBrk="1" hangingPunct="1">
              <a:lnSpc>
                <a:spcPct val="80000"/>
              </a:lnSpc>
            </a:pPr>
            <a:r>
              <a:rPr lang="en-US" sz="3000"/>
              <a:t>Discuss the differences between decision making under certainty, risk, and uncertainty</a:t>
            </a:r>
          </a:p>
          <a:p>
            <a:pPr eaLnBrk="1" hangingPunct="1">
              <a:lnSpc>
                <a:spcPct val="80000"/>
              </a:lnSpc>
            </a:pPr>
            <a:r>
              <a:rPr lang="en-US" sz="3000"/>
              <a:t>Describe the basics of other decision making techniques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 b="0"/>
              <a:t> </a:t>
            </a:r>
            <a:r>
              <a:rPr lang="en-US"/>
              <a:t>Relation to Planning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buFont typeface="Monotype Sorts" pitchFamily="-72" charset="2"/>
              <a:buNone/>
            </a:pPr>
            <a:r>
              <a:rPr lang="en-US"/>
              <a:t>Managerial decision making is the process of making a conscious choice between two or more rational alternatives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7772400" cy="13335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Management Science</a:t>
            </a:r>
            <a:br>
              <a:rPr lang="en-US"/>
            </a:br>
            <a:r>
              <a:rPr lang="en-US"/>
              <a:t>Characteristics</a:t>
            </a:r>
          </a:p>
        </p:txBody>
      </p:sp>
      <p:sp>
        <p:nvSpPr>
          <p:cNvPr id="2048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Systems view of the problem</a:t>
            </a:r>
          </a:p>
          <a:p>
            <a:pPr eaLnBrk="1" hangingPunct="1"/>
            <a:r>
              <a:rPr lang="en-US"/>
              <a:t>Team approach</a:t>
            </a:r>
          </a:p>
          <a:p>
            <a:pPr eaLnBrk="1" hangingPunct="1"/>
            <a:r>
              <a:rPr lang="en-US"/>
              <a:t>Emphasis on use of formal mathematical models and statistical and quantitative techniques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05800" cy="990600"/>
          </a:xfrm>
        </p:spPr>
        <p:txBody>
          <a:bodyPr lIns="90488" tIns="44450" rIns="90488" bIns="44450" anchor="b"/>
          <a:lstStyle/>
          <a:p>
            <a:pPr eaLnBrk="1" hangingPunct="1"/>
            <a:r>
              <a:rPr lang="en-US"/>
              <a:t>Management Science Process</a:t>
            </a:r>
            <a:endParaRPr lang="en-US" sz="4000"/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/>
              <a:t>Formulate the Problem</a:t>
            </a:r>
          </a:p>
          <a:p>
            <a:pPr lvl="1" eaLnBrk="1" hangingPunct="1"/>
            <a:r>
              <a:rPr lang="en-US" sz="2400" b="1"/>
              <a:t>Construct a Mathematical Model</a:t>
            </a:r>
          </a:p>
          <a:p>
            <a:pPr lvl="1" eaLnBrk="1" hangingPunct="1"/>
            <a:r>
              <a:rPr lang="en-US" sz="2400" b="1"/>
              <a:t>Test the Model</a:t>
            </a:r>
          </a:p>
          <a:p>
            <a:pPr lvl="1" eaLnBrk="1" hangingPunct="1"/>
            <a:r>
              <a:rPr lang="en-US" sz="2400" b="1"/>
              <a:t>Derive a Solution from the Model</a:t>
            </a:r>
            <a:br>
              <a:rPr lang="en-US" sz="2400"/>
            </a:br>
            <a:endParaRPr lang="en-US" sz="2400"/>
          </a:p>
          <a:p>
            <a:pPr eaLnBrk="1" hangingPunct="1"/>
            <a:r>
              <a:rPr lang="en-US"/>
              <a:t>Apply the Model’s Solution to the Real System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Planning Process</a:t>
            </a:r>
            <a:br>
              <a:rPr lang="en-US"/>
            </a:br>
            <a:r>
              <a:rPr lang="en-US"/>
              <a:t>Scientific Method</a:t>
            </a:r>
            <a:endParaRPr lang="en-US" b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Define the problem</a:t>
            </a:r>
          </a:p>
          <a:p>
            <a:pPr eaLnBrk="1" hangingPunct="1"/>
            <a:r>
              <a:rPr lang="en-US"/>
              <a:t>Collect data</a:t>
            </a:r>
          </a:p>
          <a:p>
            <a:pPr eaLnBrk="1" hangingPunct="1"/>
            <a:r>
              <a:rPr lang="en-US"/>
              <a:t>Develop hypotheses</a:t>
            </a:r>
          </a:p>
          <a:p>
            <a:pPr eaLnBrk="1" hangingPunct="1"/>
            <a:r>
              <a:rPr lang="en-US"/>
              <a:t>Test hypotheses</a:t>
            </a:r>
          </a:p>
          <a:p>
            <a:pPr eaLnBrk="1" hangingPunct="1"/>
            <a:r>
              <a:rPr lang="en-US"/>
              <a:t>Analyze results</a:t>
            </a:r>
          </a:p>
          <a:p>
            <a:pPr eaLnBrk="1" hangingPunct="1"/>
            <a:r>
              <a:rPr lang="en-US"/>
              <a:t>Draw conclusion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6138"/>
            <a:ext cx="7772400" cy="906462"/>
          </a:xfrm>
        </p:spPr>
        <p:txBody>
          <a:bodyPr/>
          <a:lstStyle/>
          <a:p>
            <a:pPr eaLnBrk="1" hangingPunct="1"/>
            <a:r>
              <a:rPr lang="en-US"/>
              <a:t>Engineering Problem Solving Approach</a:t>
            </a:r>
            <a:endParaRPr lang="en-US" b="0"/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362200"/>
            <a:ext cx="7727950" cy="3657600"/>
          </a:xfrm>
        </p:spPr>
        <p:txBody>
          <a:bodyPr/>
          <a:lstStyle/>
          <a:p>
            <a:pPr eaLnBrk="1" hangingPunct="1"/>
            <a:r>
              <a:rPr lang="en-US"/>
              <a:t>Define the problem</a:t>
            </a:r>
          </a:p>
          <a:p>
            <a:pPr eaLnBrk="1" hangingPunct="1"/>
            <a:r>
              <a:rPr lang="en-US"/>
              <a:t>Collect and analyze the data</a:t>
            </a:r>
          </a:p>
          <a:p>
            <a:pPr eaLnBrk="1" hangingPunct="1"/>
            <a:r>
              <a:rPr lang="en-US"/>
              <a:t>Search for alternatives</a:t>
            </a:r>
          </a:p>
          <a:p>
            <a:pPr eaLnBrk="1" hangingPunct="1"/>
            <a:r>
              <a:rPr lang="en-US"/>
              <a:t>Evaluate alternatives</a:t>
            </a:r>
          </a:p>
          <a:p>
            <a:pPr eaLnBrk="1" hangingPunct="1"/>
            <a:r>
              <a:rPr lang="en-US"/>
              <a:t>Select solution and evaluate the impact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Pages>9</Pages>
  <Words>285</Words>
  <Application>Microsoft Office PowerPoint</Application>
  <PresentationFormat>Letter Paper (8.5x11 in)</PresentationFormat>
  <Paragraphs>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Monotype Sorts</vt:lpstr>
      <vt:lpstr>Times New Roman</vt:lpstr>
      <vt:lpstr>5th pp</vt:lpstr>
      <vt:lpstr>Managing Engineering and Technology    7th Edition   Morse and Babcock</vt:lpstr>
      <vt:lpstr>Managing Engineering and Technology    7th Edition Morse and  Babcock</vt:lpstr>
      <vt:lpstr>PowerPoint Presentation</vt:lpstr>
      <vt:lpstr>Objectives</vt:lpstr>
      <vt:lpstr> Relation to Planning</vt:lpstr>
      <vt:lpstr>Management Science Characteristics</vt:lpstr>
      <vt:lpstr>Management Science Process</vt:lpstr>
      <vt:lpstr>Planning Process Scientific Method</vt:lpstr>
      <vt:lpstr>Engineering Problem Solving Approach</vt:lpstr>
      <vt:lpstr>PowerPoint Presentation</vt:lpstr>
      <vt:lpstr>Categories of Decision Making Tools</vt:lpstr>
      <vt:lpstr>Decision Making Certainty</vt:lpstr>
      <vt:lpstr>Linear Programming</vt:lpstr>
      <vt:lpstr>Decision Making Under Risk</vt:lpstr>
      <vt:lpstr> Decision Making Uncertainty</vt:lpstr>
      <vt:lpstr>Other Techniques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11</cp:revision>
  <cp:lastPrinted>1997-03-04T12:05:22Z</cp:lastPrinted>
  <dcterms:created xsi:type="dcterms:W3CDTF">2013-08-26T19:30:29Z</dcterms:created>
  <dcterms:modified xsi:type="dcterms:W3CDTF">2023-09-18T19:32:48Z</dcterms:modified>
</cp:coreProperties>
</file>