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47"/>
  </p:notesMasterIdLst>
  <p:handoutMasterIdLst>
    <p:handoutMasterId r:id="rId48"/>
  </p:handoutMasterIdLst>
  <p:sldIdLst>
    <p:sldId id="280" r:id="rId2"/>
    <p:sldId id="281" r:id="rId3"/>
    <p:sldId id="322" r:id="rId4"/>
    <p:sldId id="283" r:id="rId5"/>
    <p:sldId id="324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300" r:id="rId22"/>
    <p:sldId id="327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5" r:id="rId45"/>
    <p:sldId id="326" r:id="rId46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0" autoAdjust="0"/>
    <p:restoredTop sz="94660"/>
  </p:normalViewPr>
  <p:slideViewPr>
    <p:cSldViewPr>
      <p:cViewPr varScale="1">
        <p:scale>
          <a:sx n="162" d="100"/>
          <a:sy n="162" d="100"/>
        </p:scale>
        <p:origin x="170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4C2FEB3B-6C3E-4D35-B485-6D3C84B403FC}" type="slidenum">
              <a:rPr lang="en-AU">
                <a:ea typeface="ヒラギノ角ゴ Pro W3" pitchFamily="-72" charset="-128"/>
                <a:cs typeface="ヒラギノ角ゴ Pro W3" pitchFamily="-72" charset="-128"/>
              </a:rPr>
              <a:pPr eaLnBrk="0" hangingPunct="0"/>
              <a:t>22</a:t>
            </a:fld>
            <a:endParaRPr lang="en-AU">
              <a:ea typeface="ヒラギノ角ゴ Pro W3" pitchFamily="-72" charset="-128"/>
              <a:cs typeface="ヒラギノ角ゴ Pro W3" pitchFamily="-72" charset="-128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435AE53-F361-4B4B-AD7E-312BCD66B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7964DA9-204E-46AE-9A07-668BACFB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E927AA7-9BEB-47AD-AFEF-BD8B4CA45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78CD7C5-05BF-48C7-AC71-543C08E9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1C7B743-2E20-43BA-ADB7-4635F8164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35D36EC-0592-4264-8139-4555A7469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A1D5B08-A517-42CA-ABD2-871EB104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A2530D-2A9E-4491-9410-CF83DFA68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7ED8AFC-4DB8-448E-9AB3-DFC86DE06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60198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700">
                <a:latin typeface="Arial" charset="0"/>
                <a:ea typeface="+mn-ea"/>
                <a:cs typeface="+mn-cs"/>
              </a:rPr>
              <a:t>© 2014 Pearson Education, Inc., Upper Saddle River, NJ. All rights reserved.</a:t>
            </a:r>
          </a:p>
          <a:p>
            <a:pPr algn="ctr" eaLnBrk="0" hangingPunct="0">
              <a:defRPr/>
            </a:pPr>
            <a:r>
              <a:rPr lang="en-US" sz="700">
                <a:latin typeface="Arial" charset="0"/>
                <a:ea typeface="+mn-ea"/>
                <a:cs typeface="+mn-cs"/>
              </a:rPr>
              <a:t>This material is protected by Copyright and written permission should be obtained from the publisher prior to any prohibited reproduction, </a:t>
            </a:r>
            <a:br>
              <a:rPr lang="en-US" sz="700">
                <a:latin typeface="Arial" charset="0"/>
                <a:ea typeface="+mn-ea"/>
                <a:cs typeface="+mn-cs"/>
              </a:rPr>
            </a:br>
            <a:r>
              <a:rPr lang="en-US" sz="700">
                <a:latin typeface="Arial" charset="0"/>
                <a:ea typeface="+mn-ea"/>
                <a:cs typeface="+mn-cs"/>
              </a:rPr>
              <a:t>storage in a retrieval system, or transmission in any form or by means, electronic, mechanical, photocopying, recording, or likewise. For information regarding permission(s), write to: Rights and Permissions Department, Pearson Education, Inc., Upper Saddle River, NJ 07458.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outhwes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2895600"/>
          </a:xfrm>
        </p:spPr>
        <p:txBody>
          <a:bodyPr/>
          <a:lstStyle/>
          <a:p>
            <a:pPr eaLnBrk="1" hangingPunct="1"/>
            <a:r>
              <a:rPr lang="en-US" b="0"/>
              <a:t>Managing Engineering and Technology  </a:t>
            </a:r>
            <a:br>
              <a:rPr lang="en-US" b="0"/>
            </a:br>
            <a:br>
              <a:rPr lang="en-US"/>
            </a:br>
            <a:r>
              <a:rPr lang="en-US" i="1"/>
              <a:t>Sixth Edition</a:t>
            </a:r>
            <a:br>
              <a:rPr lang="en-US" i="1"/>
            </a:br>
            <a:br>
              <a:rPr lang="en-US" i="1"/>
            </a:br>
            <a:r>
              <a:rPr lang="en-US" i="1"/>
              <a:t> </a:t>
            </a:r>
            <a:r>
              <a:rPr lang="en-US"/>
              <a:t>Morse</a:t>
            </a:r>
            <a:r>
              <a:rPr lang="en-US" i="1"/>
              <a:t> and </a:t>
            </a:r>
            <a:r>
              <a:rPr lang="en-US"/>
              <a:t>Babcock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/>
              <a:t>The Foundation for Planning</a:t>
            </a:r>
            <a:endParaRPr lang="en-US" b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/>
              <a:t>Mission 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Purpose or Goal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Objectives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Strategies</a:t>
            </a:r>
            <a:br>
              <a:rPr lang="en-US"/>
            </a:br>
            <a:br>
              <a:rPr lang="en-US"/>
            </a:br>
            <a:r>
              <a:rPr lang="en-US" sz="3600"/>
              <a:t>All Customer Driven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Strategic Planning</a:t>
            </a:r>
          </a:p>
        </p:txBody>
      </p:sp>
      <p:grpSp>
        <p:nvGrpSpPr>
          <p:cNvPr id="26626" name="Placeholder 2"/>
          <p:cNvGrpSpPr>
            <a:grpSpLocks noChangeAspect="1"/>
          </p:cNvGrpSpPr>
          <p:nvPr/>
        </p:nvGrpSpPr>
        <p:grpSpPr bwMode="auto">
          <a:xfrm>
            <a:off x="609600" y="1447800"/>
            <a:ext cx="7696200" cy="4572000"/>
            <a:chOff x="634" y="1056"/>
            <a:chExt cx="2016" cy="2016"/>
          </a:xfrm>
        </p:grpSpPr>
        <p:sp>
          <p:nvSpPr>
            <p:cNvPr id="266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4" y="1056"/>
              <a:ext cx="201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628" name="_s2052"/>
            <p:cNvCxnSpPr>
              <a:cxnSpLocks noChangeShapeType="1"/>
              <a:stCxn id="26638" idx="1"/>
              <a:endCxn id="26633" idx="2"/>
            </p:cNvCxnSpPr>
            <p:nvPr/>
          </p:nvCxnSpPr>
          <p:spPr bwMode="auto">
            <a:xfrm rot="10800000">
              <a:off x="1642" y="134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29" name="_s2053"/>
            <p:cNvCxnSpPr>
              <a:cxnSpLocks noChangeShapeType="1"/>
              <a:stCxn id="26637" idx="3"/>
              <a:endCxn id="26633" idx="2"/>
            </p:cNvCxnSpPr>
            <p:nvPr/>
          </p:nvCxnSpPr>
          <p:spPr bwMode="auto">
            <a:xfrm flipV="1">
              <a:off x="1498" y="134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30" name="_s2054"/>
            <p:cNvCxnSpPr>
              <a:cxnSpLocks noChangeShapeType="1"/>
              <a:stCxn id="26636" idx="1"/>
              <a:endCxn id="26635" idx="2"/>
            </p:cNvCxnSpPr>
            <p:nvPr/>
          </p:nvCxnSpPr>
          <p:spPr bwMode="auto">
            <a:xfrm rot="10800000">
              <a:off x="1642" y="2640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31" name="_s2055"/>
            <p:cNvCxnSpPr>
              <a:cxnSpLocks noChangeShapeType="1"/>
              <a:stCxn id="26635" idx="0"/>
              <a:endCxn id="26634" idx="2"/>
            </p:cNvCxnSpPr>
            <p:nvPr/>
          </p:nvCxnSpPr>
          <p:spPr bwMode="auto">
            <a:xfrm rot="-5400000">
              <a:off x="1571" y="227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2" name="_s2056"/>
            <p:cNvCxnSpPr>
              <a:cxnSpLocks noChangeShapeType="1"/>
              <a:stCxn id="26634" idx="0"/>
              <a:endCxn id="26633" idx="2"/>
            </p:cNvCxnSpPr>
            <p:nvPr/>
          </p:nvCxnSpPr>
          <p:spPr bwMode="auto">
            <a:xfrm rot="-5400000">
              <a:off x="1355" y="1631"/>
              <a:ext cx="57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3" name="_s2057"/>
            <p:cNvSpPr>
              <a:spLocks noChangeArrowheads="1"/>
            </p:cNvSpPr>
            <p:nvPr/>
          </p:nvSpPr>
          <p:spPr bwMode="auto">
            <a:xfrm>
              <a:off x="1210" y="105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Vision/Mission</a:t>
              </a:r>
            </a:p>
          </p:txBody>
        </p:sp>
        <p:sp>
          <p:nvSpPr>
            <p:cNvPr id="26634" name="_s2058"/>
            <p:cNvSpPr>
              <a:spLocks noChangeArrowheads="1"/>
            </p:cNvSpPr>
            <p:nvPr/>
          </p:nvSpPr>
          <p:spPr bwMode="auto">
            <a:xfrm>
              <a:off x="1210" y="19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Goals</a:t>
              </a:r>
            </a:p>
          </p:txBody>
        </p:sp>
        <p:sp>
          <p:nvSpPr>
            <p:cNvPr id="26635" name="_s2059"/>
            <p:cNvSpPr>
              <a:spLocks noChangeArrowheads="1"/>
            </p:cNvSpPr>
            <p:nvPr/>
          </p:nvSpPr>
          <p:spPr bwMode="auto">
            <a:xfrm>
              <a:off x="1210" y="23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Objectives</a:t>
              </a:r>
            </a:p>
          </p:txBody>
        </p:sp>
        <p:sp>
          <p:nvSpPr>
            <p:cNvPr id="26636" name="_s2060"/>
            <p:cNvSpPr>
              <a:spLocks noChangeArrowheads="1"/>
            </p:cNvSpPr>
            <p:nvPr/>
          </p:nvSpPr>
          <p:spPr bwMode="auto">
            <a:xfrm>
              <a:off x="1786" y="27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Strategies</a:t>
              </a:r>
            </a:p>
          </p:txBody>
        </p:sp>
        <p:sp>
          <p:nvSpPr>
            <p:cNvPr id="26637" name="_s2061"/>
            <p:cNvSpPr>
              <a:spLocks noChangeArrowheads="1"/>
            </p:cNvSpPr>
            <p:nvPr/>
          </p:nvSpPr>
          <p:spPr bwMode="auto">
            <a:xfrm>
              <a:off x="634" y="14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SWOT Analysis</a:t>
              </a:r>
            </a:p>
          </p:txBody>
        </p:sp>
        <p:sp>
          <p:nvSpPr>
            <p:cNvPr id="26638" name="_s2062"/>
            <p:cNvSpPr>
              <a:spLocks noChangeArrowheads="1"/>
            </p:cNvSpPr>
            <p:nvPr/>
          </p:nvSpPr>
          <p:spPr bwMode="auto">
            <a:xfrm>
              <a:off x="1786" y="14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Gap Analysis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Placeholder 2"/>
          <p:cNvGrpSpPr>
            <a:grpSpLocks noChangeAspect="1"/>
          </p:cNvGrpSpPr>
          <p:nvPr/>
        </p:nvGrpSpPr>
        <p:grpSpPr bwMode="auto">
          <a:xfrm>
            <a:off x="914400" y="685800"/>
            <a:ext cx="7451725" cy="5105400"/>
            <a:chOff x="634" y="1056"/>
            <a:chExt cx="3396" cy="2052"/>
          </a:xfrm>
        </p:grpSpPr>
        <p:sp>
          <p:nvSpPr>
            <p:cNvPr id="276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4" y="1056"/>
              <a:ext cx="3396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651" name="_s3076"/>
            <p:cNvCxnSpPr>
              <a:cxnSpLocks noChangeShapeType="1"/>
              <a:stCxn id="27665" idx="1"/>
              <a:endCxn id="27662" idx="2"/>
            </p:cNvCxnSpPr>
            <p:nvPr/>
          </p:nvCxnSpPr>
          <p:spPr bwMode="auto">
            <a:xfrm rot="10800000">
              <a:off x="1066" y="2226"/>
              <a:ext cx="149" cy="73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2" name="_s3077"/>
            <p:cNvCxnSpPr>
              <a:cxnSpLocks noChangeShapeType="1"/>
              <a:stCxn id="27664" idx="1"/>
              <a:endCxn id="27662" idx="2"/>
            </p:cNvCxnSpPr>
            <p:nvPr/>
          </p:nvCxnSpPr>
          <p:spPr bwMode="auto">
            <a:xfrm rot="10800000">
              <a:off x="1066" y="2226"/>
              <a:ext cx="149" cy="29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3" name="_s3078"/>
            <p:cNvCxnSpPr>
              <a:cxnSpLocks noChangeShapeType="1"/>
              <a:stCxn id="27663" idx="0"/>
              <a:endCxn id="27659" idx="2"/>
            </p:cNvCxnSpPr>
            <p:nvPr/>
          </p:nvCxnSpPr>
          <p:spPr bwMode="auto">
            <a:xfrm rot="5400000" flipH="1">
              <a:off x="1749" y="1608"/>
              <a:ext cx="153" cy="507"/>
            </a:xfrm>
            <a:prstGeom prst="bentConnector3">
              <a:avLst>
                <a:gd name="adj1" fmla="val 301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4" name="_s3079"/>
            <p:cNvCxnSpPr>
              <a:cxnSpLocks noChangeShapeType="1"/>
              <a:stCxn id="27662" idx="0"/>
              <a:endCxn id="27659" idx="2"/>
            </p:cNvCxnSpPr>
            <p:nvPr/>
          </p:nvCxnSpPr>
          <p:spPr bwMode="auto">
            <a:xfrm rot="-5400000">
              <a:off x="1242" y="1609"/>
              <a:ext cx="153" cy="506"/>
            </a:xfrm>
            <a:prstGeom prst="bentConnector3">
              <a:avLst>
                <a:gd name="adj1" fmla="val 301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5" name="_s3080"/>
            <p:cNvCxnSpPr>
              <a:cxnSpLocks noChangeShapeType="1"/>
              <a:stCxn id="27661" idx="0"/>
              <a:endCxn id="27658" idx="2"/>
            </p:cNvCxnSpPr>
            <p:nvPr/>
          </p:nvCxnSpPr>
          <p:spPr bwMode="auto">
            <a:xfrm rot="5400000" flipH="1">
              <a:off x="3015" y="914"/>
              <a:ext cx="153" cy="1013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6" name="_s3081"/>
            <p:cNvCxnSpPr>
              <a:cxnSpLocks noChangeShapeType="1"/>
              <a:stCxn id="27660" idx="0"/>
              <a:endCxn id="27658" idx="2"/>
            </p:cNvCxnSpPr>
            <p:nvPr/>
          </p:nvCxnSpPr>
          <p:spPr bwMode="auto">
            <a:xfrm rot="-5400000">
              <a:off x="2509" y="1420"/>
              <a:ext cx="1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57" name="_s3082"/>
            <p:cNvCxnSpPr>
              <a:cxnSpLocks noChangeShapeType="1"/>
              <a:stCxn id="27659" idx="0"/>
              <a:endCxn id="27658" idx="2"/>
            </p:cNvCxnSpPr>
            <p:nvPr/>
          </p:nvCxnSpPr>
          <p:spPr bwMode="auto">
            <a:xfrm rot="-5400000">
              <a:off x="2002" y="914"/>
              <a:ext cx="153" cy="1013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7658" name="_s3083"/>
            <p:cNvSpPr>
              <a:spLocks noChangeArrowheads="1"/>
            </p:cNvSpPr>
            <p:nvPr/>
          </p:nvSpPr>
          <p:spPr bwMode="auto">
            <a:xfrm>
              <a:off x="2153" y="105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Mission</a:t>
              </a:r>
            </a:p>
          </p:txBody>
        </p:sp>
        <p:sp>
          <p:nvSpPr>
            <p:cNvPr id="27659" name="_s3084"/>
            <p:cNvSpPr>
              <a:spLocks noChangeArrowheads="1"/>
            </p:cNvSpPr>
            <p:nvPr/>
          </p:nvSpPr>
          <p:spPr bwMode="auto">
            <a:xfrm>
              <a:off x="1140" y="14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 1</a:t>
              </a:r>
            </a:p>
          </p:txBody>
        </p:sp>
        <p:sp>
          <p:nvSpPr>
            <p:cNvPr id="27660" name="_s3085"/>
            <p:cNvSpPr>
              <a:spLocks noChangeArrowheads="1"/>
            </p:cNvSpPr>
            <p:nvPr/>
          </p:nvSpPr>
          <p:spPr bwMode="auto">
            <a:xfrm>
              <a:off x="2153" y="14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 2</a:t>
              </a:r>
            </a:p>
          </p:txBody>
        </p:sp>
        <p:sp>
          <p:nvSpPr>
            <p:cNvPr id="27661" name="_s3086"/>
            <p:cNvSpPr>
              <a:spLocks noChangeArrowheads="1"/>
            </p:cNvSpPr>
            <p:nvPr/>
          </p:nvSpPr>
          <p:spPr bwMode="auto">
            <a:xfrm>
              <a:off x="3166" y="14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 3</a:t>
              </a:r>
            </a:p>
          </p:txBody>
        </p:sp>
        <p:sp>
          <p:nvSpPr>
            <p:cNvPr id="27662" name="_s3087"/>
            <p:cNvSpPr>
              <a:spLocks noChangeArrowheads="1"/>
            </p:cNvSpPr>
            <p:nvPr/>
          </p:nvSpPr>
          <p:spPr bwMode="auto">
            <a:xfrm>
              <a:off x="634" y="193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Objective 1</a:t>
              </a:r>
            </a:p>
          </p:txBody>
        </p:sp>
        <p:sp>
          <p:nvSpPr>
            <p:cNvPr id="27663" name="_s3088"/>
            <p:cNvSpPr>
              <a:spLocks noChangeArrowheads="1"/>
            </p:cNvSpPr>
            <p:nvPr/>
          </p:nvSpPr>
          <p:spPr bwMode="auto">
            <a:xfrm>
              <a:off x="1647" y="193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Objective 2</a:t>
              </a:r>
            </a:p>
          </p:txBody>
        </p:sp>
        <p:sp>
          <p:nvSpPr>
            <p:cNvPr id="27664" name="_s3089"/>
            <p:cNvSpPr>
              <a:spLocks noChangeArrowheads="1"/>
            </p:cNvSpPr>
            <p:nvPr/>
          </p:nvSpPr>
          <p:spPr bwMode="auto">
            <a:xfrm>
              <a:off x="1215" y="237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Strategy 1</a:t>
              </a:r>
            </a:p>
          </p:txBody>
        </p:sp>
        <p:sp>
          <p:nvSpPr>
            <p:cNvPr id="27665" name="_s3090"/>
            <p:cNvSpPr>
              <a:spLocks noChangeArrowheads="1"/>
            </p:cNvSpPr>
            <p:nvPr/>
          </p:nvSpPr>
          <p:spPr bwMode="auto">
            <a:xfrm>
              <a:off x="1215" y="282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Strategy 2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Strategic Plan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7724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 typeface="Times" pitchFamily="-72" charset="0"/>
              <a:buChar char="•"/>
            </a:pPr>
            <a:r>
              <a:rPr lang="en-US" sz="3200" b="1"/>
              <a:t> Suggests ways (</a:t>
            </a:r>
            <a:r>
              <a:rPr lang="en-US" sz="3200" b="1" u="sng">
                <a:solidFill>
                  <a:schemeClr val="accent2"/>
                </a:solidFill>
              </a:rPr>
              <a:t>strategies</a:t>
            </a:r>
            <a:r>
              <a:rPr lang="en-US" sz="3200" b="1"/>
              <a:t>) to identify</a:t>
            </a:r>
            <a:br>
              <a:rPr lang="en-US" sz="3200" b="1"/>
            </a:br>
            <a:r>
              <a:rPr lang="en-US" sz="3200" b="1"/>
              <a:t>  and to move toward desired future</a:t>
            </a:r>
            <a:br>
              <a:rPr lang="en-US" sz="3200" b="1"/>
            </a:br>
            <a:r>
              <a:rPr lang="en-US" sz="3200" b="1"/>
              <a:t>  states</a:t>
            </a:r>
          </a:p>
          <a:p>
            <a:pPr>
              <a:spcBef>
                <a:spcPct val="50000"/>
              </a:spcBef>
              <a:buFont typeface="Times" pitchFamily="-72" charset="0"/>
              <a:buChar char="•"/>
            </a:pPr>
            <a:r>
              <a:rPr lang="en-US" sz="3200" b="1"/>
              <a:t> Consists of the process of</a:t>
            </a:r>
            <a:br>
              <a:rPr lang="en-US" sz="3200" b="1"/>
            </a:br>
            <a:r>
              <a:rPr lang="en-US" sz="3200" b="1"/>
              <a:t>  developing and implementing </a:t>
            </a:r>
            <a:r>
              <a:rPr lang="en-US" sz="3200" b="1" u="sng">
                <a:solidFill>
                  <a:schemeClr val="accent2"/>
                </a:solidFill>
              </a:rPr>
              <a:t>plans</a:t>
            </a:r>
            <a:br>
              <a:rPr lang="en-US" sz="3200" b="1"/>
            </a:br>
            <a:r>
              <a:rPr lang="en-US" sz="3200" b="1"/>
              <a:t>  to reach </a:t>
            </a:r>
            <a:r>
              <a:rPr lang="en-US" sz="3200" b="1" u="sng">
                <a:solidFill>
                  <a:schemeClr val="accent2"/>
                </a:solidFill>
              </a:rPr>
              <a:t>goals</a:t>
            </a:r>
            <a:r>
              <a:rPr lang="en-US" sz="3200" b="1"/>
              <a:t> and </a:t>
            </a:r>
            <a:r>
              <a:rPr lang="en-US" sz="3200" b="1" u="sng">
                <a:solidFill>
                  <a:schemeClr val="accent2"/>
                </a:solidFill>
              </a:rPr>
              <a:t>objectives</a:t>
            </a:r>
            <a:endParaRPr lang="en-US"/>
          </a:p>
          <a:p>
            <a:pPr>
              <a:spcBef>
                <a:spcPct val="50000"/>
              </a:spcBef>
              <a:buFont typeface="Times" pitchFamily="-72" charset="0"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Strategic Plan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Not a business plan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Not an operational plan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A vision statement describes in graphic terms where the goal-setters want to position themselves in the future.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Vision – Microsoft (1980s)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739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“A personal computer on every</a:t>
            </a:r>
            <a:br>
              <a:rPr lang="en-US" sz="3200" b="1"/>
            </a:br>
            <a:r>
              <a:rPr lang="en-US" sz="3200" b="1"/>
              <a:t>  desk, and every computer running</a:t>
            </a:r>
            <a:br>
              <a:rPr lang="en-US" sz="3200" b="1"/>
            </a:br>
            <a:r>
              <a:rPr lang="en-US" sz="3200" b="1"/>
              <a:t>  </a:t>
            </a:r>
            <a:r>
              <a:rPr lang="en-US" sz="3200" b="1" u="sng">
                <a:solidFill>
                  <a:schemeClr val="accent2"/>
                </a:solidFill>
              </a:rPr>
              <a:t>Microsoft</a:t>
            </a:r>
            <a:r>
              <a:rPr lang="en-US" sz="3200" b="1"/>
              <a:t> software.”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Planning</a:t>
            </a:r>
            <a:br>
              <a:rPr lang="en-US"/>
            </a:br>
            <a:r>
              <a:rPr lang="en-US"/>
              <a:t>Mission Statement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2743200"/>
          </a:xfrm>
        </p:spPr>
        <p:txBody>
          <a:bodyPr/>
          <a:lstStyle/>
          <a:p>
            <a:pPr eaLnBrk="1" hangingPunct="1"/>
            <a:r>
              <a:rPr lang="en-US"/>
              <a:t>First step in planning process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What do we want to do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Mission Statement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124200"/>
          </a:xfrm>
        </p:spPr>
        <p:txBody>
          <a:bodyPr/>
          <a:lstStyle/>
          <a:p>
            <a:pPr eaLnBrk="1" hangingPunct="1"/>
            <a:r>
              <a:rPr lang="en-US"/>
              <a:t>Resembles a vision statement 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Has a more immediate business focus with a time horizon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Mission – Pal’s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To deliver excellence in food service while providing a menu focused on exceptional quality.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34819" name="Picture 4" descr="Pal'sExterior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76600"/>
            <a:ext cx="3657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371600"/>
          </a:xfrm>
        </p:spPr>
        <p:txBody>
          <a:bodyPr lIns="90488" tIns="44450" rIns="90488" bIns="44450" anchor="b"/>
          <a:lstStyle/>
          <a:p>
            <a:pPr algn="ctr" eaLnBrk="1" hangingPunct="1"/>
            <a:r>
              <a:rPr lang="en-US" sz="2800"/>
              <a:t>Managing Engineering and Technology</a:t>
            </a:r>
            <a:r>
              <a:rPr lang="en-US" sz="2400" b="0"/>
              <a:t>  </a:t>
            </a:r>
            <a:br>
              <a:rPr lang="en-US" sz="2400" b="0"/>
            </a:br>
            <a:r>
              <a:rPr lang="en-US" sz="2400" b="0" i="1"/>
              <a:t>Sixth Edition</a:t>
            </a:r>
            <a:br>
              <a:rPr lang="en-US" sz="2400" b="0" i="1"/>
            </a:br>
            <a:r>
              <a:rPr lang="en-US" sz="2400" b="0"/>
              <a:t>Morse</a:t>
            </a:r>
            <a:r>
              <a:rPr lang="en-US" sz="2400" b="0" i="1"/>
              <a:t> and  </a:t>
            </a:r>
            <a:r>
              <a:rPr lang="en-US" sz="2400" b="0"/>
              <a:t>Babcock</a:t>
            </a:r>
          </a:p>
        </p:txBody>
      </p:sp>
      <p:sp>
        <p:nvSpPr>
          <p:cNvPr id="1741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Monotype Sorts" pitchFamily="-72" charset="2"/>
              <a:buChar char=" "/>
            </a:pPr>
            <a:endParaRPr lang="en-US" sz="4000" b="0"/>
          </a:p>
          <a:p>
            <a:pPr eaLnBrk="1" hangingPunct="1">
              <a:buFont typeface="Monotype Sorts" pitchFamily="-72" charset="2"/>
              <a:buNone/>
            </a:pPr>
            <a:r>
              <a:rPr lang="en-US" sz="4000"/>
              <a:t>Planning and Forecasting</a:t>
            </a:r>
          </a:p>
          <a:p>
            <a:pPr eaLnBrk="1" hangingPunct="1">
              <a:buFont typeface="Monotype Sorts" pitchFamily="-72" charset="2"/>
              <a:buChar char=" "/>
            </a:pPr>
            <a:endParaRPr lang="en-US" sz="4000"/>
          </a:p>
          <a:p>
            <a:pPr eaLnBrk="1" hangingPunct="1">
              <a:buFont typeface="Monotype Sorts" pitchFamily="-72" charset="2"/>
              <a:buNone/>
            </a:pPr>
            <a:r>
              <a:rPr lang="en-US" sz="4000" b="0"/>
              <a:t>Chapter 4</a:t>
            </a:r>
            <a:endParaRPr lang="en-US" sz="40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Mission Example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The mission of Southwest Airlines is dedication to the highest quality of Customer Service delivered with a sense of warmth, friendliness, individual pride, and Company Spirit.</a:t>
            </a:r>
          </a:p>
          <a:p>
            <a:pPr eaLnBrk="1" hangingPunct="1">
              <a:buFontTx/>
              <a:buNone/>
            </a:pPr>
            <a:endParaRPr lang="en-US" sz="1800"/>
          </a:p>
          <a:p>
            <a:pPr algn="r" eaLnBrk="1" hangingPunct="1">
              <a:buFontTx/>
              <a:buNone/>
            </a:pPr>
            <a:r>
              <a:rPr lang="en-US" sz="1800">
                <a:hlinkClick r:id="rId2"/>
              </a:rPr>
              <a:t>http://www.southwest.com</a:t>
            </a:r>
            <a:r>
              <a:rPr lang="en-US" sz="1800"/>
              <a:t> 9/9/05</a:t>
            </a:r>
          </a:p>
        </p:txBody>
      </p:sp>
      <p:pic>
        <p:nvPicPr>
          <p:cNvPr id="35843" name="Picture 6" descr="Southwest Air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2981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Strategic Planning</a:t>
            </a:r>
            <a:br>
              <a:rPr lang="en-US" sz="4000"/>
            </a:br>
            <a:endParaRPr lang="en-US" sz="40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76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ea typeface="ヒラギノ角ゴ Pro W3" pitchFamily="-72" charset="-128"/>
              <a:cs typeface="ヒラギノ角ゴ Pro W3" pitchFamily="-72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00200" y="1295400"/>
          <a:ext cx="5856288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280400" imgH="6578600" progId="">
                  <p:embed/>
                </p:oleObj>
              </mc:Choice>
              <mc:Fallback>
                <p:oleObj name="Visio" r:id="rId2" imgW="8280400" imgH="657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95400"/>
                        <a:ext cx="5856288" cy="464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60775" y="4203700"/>
            <a:ext cx="1820863" cy="1592263"/>
            <a:chOff x="2306" y="2744"/>
            <a:chExt cx="1147" cy="1003"/>
          </a:xfrm>
        </p:grpSpPr>
        <p:sp>
          <p:nvSpPr>
            <p:cNvPr id="149554" name="Line 50"/>
            <p:cNvSpPr>
              <a:spLocks noChangeShapeType="1"/>
            </p:cNvSpPr>
            <p:nvPr/>
          </p:nvSpPr>
          <p:spPr bwMode="auto">
            <a:xfrm>
              <a:off x="2880" y="2744"/>
              <a:ext cx="0" cy="56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7918" name="Group 43"/>
            <p:cNvGrpSpPr>
              <a:grpSpLocks/>
            </p:cNvGrpSpPr>
            <p:nvPr/>
          </p:nvGrpSpPr>
          <p:grpSpPr bwMode="auto">
            <a:xfrm>
              <a:off x="2306" y="3304"/>
              <a:ext cx="1147" cy="443"/>
              <a:chOff x="2306" y="3304"/>
              <a:chExt cx="1147" cy="443"/>
            </a:xfrm>
          </p:grpSpPr>
          <p:sp>
            <p:nvSpPr>
              <p:cNvPr id="149507" name="Rectangle 3"/>
              <p:cNvSpPr>
                <a:spLocks noChangeArrowheads="1"/>
              </p:cNvSpPr>
              <p:nvPr/>
            </p:nvSpPr>
            <p:spPr bwMode="auto">
              <a:xfrm>
                <a:off x="2306" y="3304"/>
                <a:ext cx="1147" cy="443"/>
              </a:xfrm>
              <a:prstGeom prst="rect">
                <a:avLst/>
              </a:prstGeom>
              <a:solidFill>
                <a:schemeClr val="accent2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920" name="Rectangle 4"/>
              <p:cNvSpPr>
                <a:spLocks noChangeArrowheads="1"/>
              </p:cNvSpPr>
              <p:nvPr/>
            </p:nvSpPr>
            <p:spPr bwMode="auto">
              <a:xfrm>
                <a:off x="2522" y="3410"/>
                <a:ext cx="71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1000125" eaLnBrk="0" hangingPunct="0"/>
                <a:r>
                  <a:rPr lang="en-US">
                    <a:solidFill>
                      <a:schemeClr val="bg1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Strategy</a:t>
                </a:r>
                <a:endParaRPr lang="en-US" sz="2600">
                  <a:latin typeface="Arial Narrow" pitchFamily="-72" charset="0"/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</p:grp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895600" y="2590800"/>
            <a:ext cx="3390900" cy="2057400"/>
            <a:chOff x="1808" y="1760"/>
            <a:chExt cx="2136" cy="1296"/>
          </a:xfrm>
        </p:grpSpPr>
        <p:sp>
          <p:nvSpPr>
            <p:cNvPr id="149558" name="Line 54"/>
            <p:cNvSpPr>
              <a:spLocks noChangeShapeType="1"/>
            </p:cNvSpPr>
            <p:nvPr/>
          </p:nvSpPr>
          <p:spPr bwMode="auto">
            <a:xfrm flipV="1">
              <a:off x="1808" y="2656"/>
              <a:ext cx="480" cy="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555" name="Line 51"/>
            <p:cNvSpPr>
              <a:spLocks noChangeShapeType="1"/>
            </p:cNvSpPr>
            <p:nvPr/>
          </p:nvSpPr>
          <p:spPr bwMode="auto">
            <a:xfrm>
              <a:off x="1808" y="2056"/>
              <a:ext cx="480" cy="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557" name="Line 53"/>
            <p:cNvSpPr>
              <a:spLocks noChangeShapeType="1"/>
            </p:cNvSpPr>
            <p:nvPr/>
          </p:nvSpPr>
          <p:spPr bwMode="auto">
            <a:xfrm flipH="1" flipV="1">
              <a:off x="3464" y="2656"/>
              <a:ext cx="480" cy="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556" name="Line 52"/>
            <p:cNvSpPr>
              <a:spLocks noChangeShapeType="1"/>
            </p:cNvSpPr>
            <p:nvPr/>
          </p:nvSpPr>
          <p:spPr bwMode="auto">
            <a:xfrm flipH="1">
              <a:off x="3464" y="2072"/>
              <a:ext cx="480" cy="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553" name="Line 49"/>
            <p:cNvSpPr>
              <a:spLocks noChangeShapeType="1"/>
            </p:cNvSpPr>
            <p:nvPr/>
          </p:nvSpPr>
          <p:spPr bwMode="auto">
            <a:xfrm>
              <a:off x="2880" y="1760"/>
              <a:ext cx="0" cy="56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7914" name="Group 48"/>
            <p:cNvGrpSpPr>
              <a:grpSpLocks/>
            </p:cNvGrpSpPr>
            <p:nvPr/>
          </p:nvGrpSpPr>
          <p:grpSpPr bwMode="auto">
            <a:xfrm>
              <a:off x="2306" y="2335"/>
              <a:ext cx="1147" cy="443"/>
              <a:chOff x="2306" y="2408"/>
              <a:chExt cx="1147" cy="443"/>
            </a:xfrm>
          </p:grpSpPr>
          <p:sp>
            <p:nvSpPr>
              <p:cNvPr id="37915" name="Rectangle 46"/>
              <p:cNvSpPr>
                <a:spLocks noChangeArrowheads="1"/>
              </p:cNvSpPr>
              <p:nvPr/>
            </p:nvSpPr>
            <p:spPr bwMode="auto">
              <a:xfrm>
                <a:off x="2306" y="2408"/>
                <a:ext cx="1147" cy="443"/>
              </a:xfrm>
              <a:prstGeom prst="rect">
                <a:avLst/>
              </a:prstGeom>
              <a:solidFill>
                <a:schemeClr val="folHlink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chemeClr val="bg1"/>
                  </a:solidFill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  <p:sp>
            <p:nvSpPr>
              <p:cNvPr id="37916" name="Text Box 37"/>
              <p:cNvSpPr txBox="1">
                <a:spLocks noChangeArrowheads="1"/>
              </p:cNvSpPr>
              <p:nvPr/>
            </p:nvSpPr>
            <p:spPr bwMode="auto">
              <a:xfrm>
                <a:off x="2465" y="2485"/>
                <a:ext cx="8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AU">
                    <a:solidFill>
                      <a:schemeClr val="bg1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Analysis</a:t>
                </a:r>
              </a:p>
            </p:txBody>
          </p:sp>
        </p:grpSp>
      </p:grp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27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SWOT Analysis 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762000" y="1828800"/>
            <a:ext cx="7670800" cy="3206750"/>
            <a:chOff x="478" y="1366"/>
            <a:chExt cx="4832" cy="2020"/>
          </a:xfrm>
        </p:grpSpPr>
        <p:grpSp>
          <p:nvGrpSpPr>
            <p:cNvPr id="37894" name="Group 39"/>
            <p:cNvGrpSpPr>
              <a:grpSpLocks/>
            </p:cNvGrpSpPr>
            <p:nvPr/>
          </p:nvGrpSpPr>
          <p:grpSpPr bwMode="auto">
            <a:xfrm>
              <a:off x="478" y="1867"/>
              <a:ext cx="1436" cy="553"/>
              <a:chOff x="512" y="1635"/>
              <a:chExt cx="1436" cy="553"/>
            </a:xfrm>
          </p:grpSpPr>
          <p:sp>
            <p:nvSpPr>
              <p:cNvPr id="149515" name="Rectangle 11"/>
              <p:cNvSpPr>
                <a:spLocks noChangeArrowheads="1"/>
              </p:cNvSpPr>
              <p:nvPr/>
            </p:nvSpPr>
            <p:spPr bwMode="auto">
              <a:xfrm>
                <a:off x="512" y="1635"/>
                <a:ext cx="1436" cy="553"/>
              </a:xfrm>
              <a:prstGeom prst="rect">
                <a:avLst/>
              </a:prstGeom>
              <a:solidFill>
                <a:srgbClr val="99CCFF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908" name="Rectangle 12"/>
              <p:cNvSpPr>
                <a:spLocks noChangeArrowheads="1"/>
              </p:cNvSpPr>
              <p:nvPr/>
            </p:nvSpPr>
            <p:spPr bwMode="auto">
              <a:xfrm>
                <a:off x="728" y="1681"/>
                <a:ext cx="1004" cy="4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1000125" eaLnBrk="0" hangingPunct="0"/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Internal </a:t>
                </a:r>
                <a:r>
                  <a:rPr lang="en-US">
                    <a:solidFill>
                      <a:schemeClr val="accent2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S</a:t>
                </a:r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trengths</a:t>
                </a:r>
                <a:endParaRPr lang="en-US" sz="2600">
                  <a:latin typeface="Arial Narrow" pitchFamily="-72" charset="0"/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</p:grpSp>
        <p:grpSp>
          <p:nvGrpSpPr>
            <p:cNvPr id="37895" name="Group 40"/>
            <p:cNvGrpSpPr>
              <a:grpSpLocks/>
            </p:cNvGrpSpPr>
            <p:nvPr/>
          </p:nvGrpSpPr>
          <p:grpSpPr bwMode="auto">
            <a:xfrm>
              <a:off x="478" y="2833"/>
              <a:ext cx="1436" cy="553"/>
              <a:chOff x="564" y="2929"/>
              <a:chExt cx="1436" cy="553"/>
            </a:xfrm>
          </p:grpSpPr>
          <p:sp>
            <p:nvSpPr>
              <p:cNvPr id="149519" name="Rectangle 15"/>
              <p:cNvSpPr>
                <a:spLocks noChangeArrowheads="1"/>
              </p:cNvSpPr>
              <p:nvPr/>
            </p:nvSpPr>
            <p:spPr bwMode="auto">
              <a:xfrm>
                <a:off x="564" y="2929"/>
                <a:ext cx="1436" cy="553"/>
              </a:xfrm>
              <a:prstGeom prst="rect">
                <a:avLst/>
              </a:prstGeom>
              <a:solidFill>
                <a:srgbClr val="99CCFF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906" name="Rectangle 16"/>
              <p:cNvSpPr>
                <a:spLocks noChangeArrowheads="1"/>
              </p:cNvSpPr>
              <p:nvPr/>
            </p:nvSpPr>
            <p:spPr bwMode="auto">
              <a:xfrm>
                <a:off x="698" y="2976"/>
                <a:ext cx="1170" cy="4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1000125" eaLnBrk="0" hangingPunct="0"/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Internal </a:t>
                </a:r>
                <a:r>
                  <a:rPr lang="en-US">
                    <a:solidFill>
                      <a:schemeClr val="accent2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W</a:t>
                </a:r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eaknesses</a:t>
                </a:r>
                <a:endParaRPr lang="en-US" sz="2600">
                  <a:latin typeface="Arial Narrow" pitchFamily="-72" charset="0"/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</p:grpSp>
        <p:grpSp>
          <p:nvGrpSpPr>
            <p:cNvPr id="37896" name="Group 41"/>
            <p:cNvGrpSpPr>
              <a:grpSpLocks/>
            </p:cNvGrpSpPr>
            <p:nvPr/>
          </p:nvGrpSpPr>
          <p:grpSpPr bwMode="auto">
            <a:xfrm>
              <a:off x="3874" y="1867"/>
              <a:ext cx="1436" cy="553"/>
              <a:chOff x="3960" y="1906"/>
              <a:chExt cx="1436" cy="553"/>
            </a:xfrm>
          </p:grpSpPr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3960" y="1906"/>
                <a:ext cx="1436" cy="553"/>
              </a:xfrm>
              <a:prstGeom prst="rect">
                <a:avLst/>
              </a:prstGeom>
              <a:solidFill>
                <a:srgbClr val="99CCFF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904" name="Rectangle 8"/>
              <p:cNvSpPr>
                <a:spLocks noChangeArrowheads="1"/>
              </p:cNvSpPr>
              <p:nvPr/>
            </p:nvSpPr>
            <p:spPr bwMode="auto">
              <a:xfrm>
                <a:off x="3982" y="1953"/>
                <a:ext cx="1393" cy="4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1000125" eaLnBrk="0" hangingPunct="0"/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External </a:t>
                </a:r>
                <a:r>
                  <a:rPr lang="en-US">
                    <a:solidFill>
                      <a:schemeClr val="accent2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O</a:t>
                </a:r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pportunities</a:t>
                </a:r>
                <a:endParaRPr lang="en-US" sz="2600">
                  <a:latin typeface="Arial Narrow" pitchFamily="-72" charset="0"/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</p:grpSp>
        <p:grpSp>
          <p:nvGrpSpPr>
            <p:cNvPr id="37897" name="Group 42"/>
            <p:cNvGrpSpPr>
              <a:grpSpLocks/>
            </p:cNvGrpSpPr>
            <p:nvPr/>
          </p:nvGrpSpPr>
          <p:grpSpPr bwMode="auto">
            <a:xfrm>
              <a:off x="3874" y="2833"/>
              <a:ext cx="1436" cy="553"/>
              <a:chOff x="3812" y="2929"/>
              <a:chExt cx="1436" cy="553"/>
            </a:xfrm>
          </p:grpSpPr>
          <p:sp>
            <p:nvSpPr>
              <p:cNvPr id="149523" name="Rectangle 19"/>
              <p:cNvSpPr>
                <a:spLocks noChangeArrowheads="1"/>
              </p:cNvSpPr>
              <p:nvPr/>
            </p:nvSpPr>
            <p:spPr bwMode="auto">
              <a:xfrm>
                <a:off x="3812" y="2929"/>
                <a:ext cx="1436" cy="553"/>
              </a:xfrm>
              <a:prstGeom prst="rect">
                <a:avLst/>
              </a:prstGeom>
              <a:solidFill>
                <a:srgbClr val="99CCFF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902" name="Rectangle 20"/>
              <p:cNvSpPr>
                <a:spLocks noChangeArrowheads="1"/>
              </p:cNvSpPr>
              <p:nvPr/>
            </p:nvSpPr>
            <p:spPr bwMode="auto">
              <a:xfrm>
                <a:off x="4046" y="2976"/>
                <a:ext cx="969" cy="4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1000125" eaLnBrk="0" hangingPunct="0"/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External </a:t>
                </a:r>
                <a:r>
                  <a:rPr lang="en-US">
                    <a:solidFill>
                      <a:schemeClr val="accent2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T</a:t>
                </a:r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hreats</a:t>
                </a:r>
                <a:endParaRPr lang="en-US" sz="2600">
                  <a:latin typeface="Arial Narrow" pitchFamily="-72" charset="0"/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</p:grpSp>
        <p:grpSp>
          <p:nvGrpSpPr>
            <p:cNvPr id="37898" name="Group 38"/>
            <p:cNvGrpSpPr>
              <a:grpSpLocks/>
            </p:cNvGrpSpPr>
            <p:nvPr/>
          </p:nvGrpSpPr>
          <p:grpSpPr bwMode="auto">
            <a:xfrm>
              <a:off x="2307" y="1366"/>
              <a:ext cx="1147" cy="443"/>
              <a:chOff x="2307" y="1366"/>
              <a:chExt cx="1147" cy="443"/>
            </a:xfrm>
          </p:grpSpPr>
          <p:sp>
            <p:nvSpPr>
              <p:cNvPr id="149509" name="Rectangle 5"/>
              <p:cNvSpPr>
                <a:spLocks noChangeArrowheads="1"/>
              </p:cNvSpPr>
              <p:nvPr/>
            </p:nvSpPr>
            <p:spPr bwMode="auto">
              <a:xfrm>
                <a:off x="2307" y="1366"/>
                <a:ext cx="1147" cy="443"/>
              </a:xfrm>
              <a:prstGeom prst="rect">
                <a:avLst/>
              </a:prstGeom>
              <a:solidFill>
                <a:srgbClr val="99CCFF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900" name="Rectangle 6"/>
              <p:cNvSpPr>
                <a:spLocks noChangeArrowheads="1"/>
              </p:cNvSpPr>
              <p:nvPr/>
            </p:nvSpPr>
            <p:spPr bwMode="auto">
              <a:xfrm>
                <a:off x="2555" y="1472"/>
                <a:ext cx="651" cy="23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defTabSz="1000125" eaLnBrk="0" hangingPunct="0"/>
                <a:r>
                  <a:rPr lang="en-US">
                    <a:solidFill>
                      <a:srgbClr val="000000"/>
                    </a:solidFill>
                    <a:ea typeface="ヒラギノ角ゴ Pro W3" pitchFamily="-72" charset="-128"/>
                    <a:cs typeface="ヒラギノ角ゴ Pro W3" pitchFamily="-72" charset="-128"/>
                  </a:rPr>
                  <a:t>Mission</a:t>
                </a:r>
                <a:endParaRPr lang="en-US" sz="2600">
                  <a:latin typeface="Arial Narrow" pitchFamily="-72" charset="0"/>
                  <a:ea typeface="ヒラギノ角ゴ Pro W3" pitchFamily="-72" charset="-128"/>
                  <a:cs typeface="ヒラギノ角ゴ Pro W3" pitchFamily="-72" charset="-128"/>
                </a:endParaRPr>
              </a:p>
            </p:txBody>
          </p:sp>
        </p:grpSp>
      </p:grpSp>
      <p:sp>
        <p:nvSpPr>
          <p:cNvPr id="37893" name="Footer Placeholder 32"/>
          <p:cNvSpPr>
            <a:spLocks noGrp="1"/>
          </p:cNvSpPr>
          <p:nvPr>
            <p:ph type="ftr" sz="quarter" idx="4294967295"/>
          </p:nvPr>
        </p:nvSpPr>
        <p:spPr bwMode="auto">
          <a:xfrm>
            <a:off x="381000" y="6019800"/>
            <a:ext cx="84582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ヒラギノ角ゴ Pro W3" pitchFamily="-72" charset="-128"/>
              <a:cs typeface="ヒラギノ角ゴ Pro W3" pitchFamily="-7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SWOT Analysis</a:t>
            </a:r>
          </a:p>
        </p:txBody>
      </p:sp>
      <p:sp>
        <p:nvSpPr>
          <p:cNvPr id="39938" name="Rectangle 1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Internal</a:t>
            </a:r>
            <a:br>
              <a:rPr lang="en-US" sz="3600"/>
            </a:br>
            <a:br>
              <a:rPr lang="en-US"/>
            </a:br>
            <a:r>
              <a:rPr lang="en-US"/>
              <a:t>Strengths</a:t>
            </a:r>
            <a:br>
              <a:rPr lang="en-US"/>
            </a:br>
            <a:br>
              <a:rPr lang="en-US"/>
            </a:br>
            <a:r>
              <a:rPr lang="en-US"/>
              <a:t>Weaknesses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39939" name="Rectangle 2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3600"/>
              <a:t>External</a:t>
            </a:r>
            <a:br>
              <a:rPr lang="en-US" sz="3600"/>
            </a:br>
            <a:br>
              <a:rPr lang="en-US"/>
            </a:br>
            <a:r>
              <a:rPr lang="en-US"/>
              <a:t>Opportunities</a:t>
            </a:r>
            <a:br>
              <a:rPr lang="en-US"/>
            </a:br>
            <a:br>
              <a:rPr lang="en-US"/>
            </a:br>
            <a:r>
              <a:rPr lang="en-US"/>
              <a:t>Threats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Planning</a:t>
            </a:r>
            <a:br>
              <a:rPr lang="en-US"/>
            </a:br>
            <a:r>
              <a:rPr lang="en-US"/>
              <a:t>Goal Statement</a:t>
            </a:r>
            <a:endParaRPr lang="en-US" b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/>
              <a:t>Why?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What do we do?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For whom do we do it?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Planning</a:t>
            </a:r>
            <a:br>
              <a:rPr lang="en-US"/>
            </a:br>
            <a:r>
              <a:rPr lang="en-US"/>
              <a:t>Goal Statement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eaLnBrk="1" hangingPunct="1"/>
            <a:r>
              <a:rPr lang="en-US"/>
              <a:t>Gives purpose and direction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Used as continual point of reference for questions regarding scope or purpose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Planning</a:t>
            </a:r>
            <a:br>
              <a:rPr lang="en-US"/>
            </a:br>
            <a:r>
              <a:rPr lang="en-US"/>
              <a:t>Objectives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/>
            <a:r>
              <a:rPr lang="en-US"/>
              <a:t>More detailed goal statement</a:t>
            </a:r>
          </a:p>
          <a:p>
            <a:pPr eaLnBrk="1" hangingPunct="1"/>
            <a:r>
              <a:rPr lang="en-US"/>
              <a:t>Clarifies goal</a:t>
            </a:r>
          </a:p>
          <a:p>
            <a:pPr eaLnBrk="1" hangingPunct="1"/>
            <a:r>
              <a:rPr lang="en-US"/>
              <a:t>How do we go about it?</a:t>
            </a:r>
          </a:p>
          <a:p>
            <a:pPr eaLnBrk="1" hangingPunct="1"/>
            <a:r>
              <a:rPr lang="en-US"/>
              <a:t>To (action verb)</a:t>
            </a:r>
          </a:p>
          <a:p>
            <a:pPr eaLnBrk="1" hangingPunct="1"/>
            <a:r>
              <a:rPr lang="en-US"/>
              <a:t>Consistent with organization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/>
              <a:t>Planning</a:t>
            </a:r>
            <a:br>
              <a:rPr lang="en-US"/>
            </a:br>
            <a:r>
              <a:rPr lang="en-US"/>
              <a:t>Develop Objectives</a:t>
            </a:r>
            <a:endParaRPr lang="en-US" b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72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600"/>
              <a:t>S</a:t>
            </a:r>
            <a:r>
              <a:rPr lang="en-US"/>
              <a:t>pecific</a:t>
            </a:r>
          </a:p>
          <a:p>
            <a:pPr eaLnBrk="1" hangingPunct="1"/>
            <a:r>
              <a:rPr lang="en-US" sz="3600"/>
              <a:t>M</a:t>
            </a:r>
            <a:r>
              <a:rPr lang="en-US"/>
              <a:t>easurable</a:t>
            </a:r>
          </a:p>
          <a:p>
            <a:pPr eaLnBrk="1" hangingPunct="1"/>
            <a:r>
              <a:rPr lang="en-US" sz="3600"/>
              <a:t>A</a:t>
            </a:r>
            <a:r>
              <a:rPr lang="en-US"/>
              <a:t>ttainable</a:t>
            </a:r>
          </a:p>
          <a:p>
            <a:pPr eaLnBrk="1" hangingPunct="1"/>
            <a:r>
              <a:rPr lang="en-US" sz="3600"/>
              <a:t>R</a:t>
            </a:r>
            <a:r>
              <a:rPr lang="en-US"/>
              <a:t>ealistic</a:t>
            </a:r>
          </a:p>
          <a:p>
            <a:pPr eaLnBrk="1" hangingPunct="1"/>
            <a:r>
              <a:rPr lang="en-US" sz="3600"/>
              <a:t>T</a:t>
            </a:r>
            <a:r>
              <a:rPr lang="en-US"/>
              <a:t>ime-limited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Objectives</a:t>
            </a:r>
            <a:br>
              <a:rPr lang="en-US"/>
            </a:br>
            <a:r>
              <a:rPr lang="en-US"/>
              <a:t>Characteristics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Outcome – what is to be accomplished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Time Frame – expected completion date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Measure – metrics for success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Action – how the objective will be met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Goals and Objectives</a:t>
            </a:r>
            <a:endParaRPr lang="en-US" b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27950" cy="4343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/>
              <a:t>Drucker’s Objectives for Organizational Survival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Market Share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Productivity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Physical and Financial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Manager Performance and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Worker Performance and Attitude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Profitability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Social Responsibility</a:t>
            </a:r>
            <a:endParaRPr lang="en-US" sz="20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ftp://esm240:BHlvnv@esmftp.pearsoned.com/Morse_Art-6e/JPG/M04/IMAGES-FINAL_M04/UNFG_04_0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00200"/>
            <a:ext cx="6553200" cy="337661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382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Management by Objectives</a:t>
            </a:r>
            <a:endParaRPr lang="en-US" b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Commonly Referred to as MBO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Corollary MBWA</a:t>
            </a:r>
            <a:br>
              <a:rPr lang="en-US"/>
            </a:br>
            <a:r>
              <a:rPr lang="en-US"/>
              <a:t>(Management by Walking Around)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Forecasting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Forecasting</a:t>
            </a:r>
            <a:endParaRPr lang="en-US" b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Essential preliminary to effective planning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Engineering manager must be concerned with both future markets and future technology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Forecasting?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New facility planning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Production planning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Work force scheduling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Long Range Forecasts</a:t>
            </a:r>
          </a:p>
        </p:txBody>
      </p:sp>
      <p:sp>
        <p:nvSpPr>
          <p:cNvPr id="5120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Design new products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Determine capacity for new product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Long range supply of materials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Short Range Forecasts</a:t>
            </a:r>
          </a:p>
        </p:txBody>
      </p:sp>
      <p:sp>
        <p:nvSpPr>
          <p:cNvPr id="5222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Amount of inventory for next month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Amount of product to produce next week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How much raw material delivered next week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Workers schedule next week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sz="4000"/>
              <a:t>Forecasting </a:t>
            </a:r>
            <a:br>
              <a:rPr lang="en-US" sz="4000"/>
            </a:br>
            <a:r>
              <a:rPr lang="en-US" sz="4000"/>
              <a:t>Qualitative Methods</a:t>
            </a:r>
            <a:endParaRPr lang="en-US" sz="4000" b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/>
              <a:t>Judgment Methods</a:t>
            </a:r>
            <a:br>
              <a:rPr lang="en-US"/>
            </a:br>
            <a:r>
              <a:rPr lang="en-US"/>
              <a:t>Expert Opinion</a:t>
            </a:r>
            <a:br>
              <a:rPr lang="en-US"/>
            </a:br>
            <a:r>
              <a:rPr lang="en-US"/>
              <a:t>Delphi</a:t>
            </a:r>
            <a:br>
              <a:rPr lang="en-US"/>
            </a:br>
            <a:r>
              <a:rPr lang="en-US"/>
              <a:t>Historical</a:t>
            </a:r>
            <a:br>
              <a:rPr lang="en-US"/>
            </a:b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Counting Methods</a:t>
            </a:r>
            <a:br>
              <a:rPr lang="en-US"/>
            </a:br>
            <a:r>
              <a:rPr lang="en-US"/>
              <a:t>Market Testing</a:t>
            </a:r>
            <a:br>
              <a:rPr lang="en-US"/>
            </a:br>
            <a:r>
              <a:rPr lang="en-US"/>
              <a:t>Market Survey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/>
              <a:t>Delphi Method</a:t>
            </a:r>
            <a:endParaRPr lang="en-US" b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Eliminates effects of interactions between members</a:t>
            </a:r>
          </a:p>
          <a:p>
            <a:pPr eaLnBrk="1" hangingPunct="1"/>
            <a:r>
              <a:rPr lang="en-US"/>
              <a:t>Experts do not need to know who other experts are</a:t>
            </a:r>
          </a:p>
          <a:p>
            <a:pPr eaLnBrk="1" hangingPunct="1"/>
            <a:r>
              <a:rPr lang="en-US"/>
              <a:t>Delphi coordinator asks for opinions, forecasts on subject</a:t>
            </a:r>
          </a:p>
          <a:p>
            <a:pPr eaLnBrk="1" hangingPunct="1">
              <a:buFontTx/>
              <a:buNone/>
            </a:pPr>
            <a:endParaRPr lang="en-US" sz="3600" b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/>
              <a:t>Delphi Method, cont</a:t>
            </a:r>
            <a:endParaRPr lang="en-US" b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2795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/>
              <a:t>Develop objective of forecast</a:t>
            </a:r>
          </a:p>
          <a:p>
            <a:pPr eaLnBrk="1" hangingPunct="1"/>
            <a:r>
              <a:rPr lang="en-US"/>
              <a:t>Determine number of participants</a:t>
            </a:r>
          </a:p>
          <a:p>
            <a:pPr eaLnBrk="1" hangingPunct="1"/>
            <a:r>
              <a:rPr lang="en-US"/>
              <a:t>Select and contact participants</a:t>
            </a:r>
          </a:p>
          <a:p>
            <a:pPr eaLnBrk="1" hangingPunct="1"/>
            <a:r>
              <a:rPr lang="en-US"/>
              <a:t>Develop first questionnaire and submit</a:t>
            </a:r>
          </a:p>
          <a:p>
            <a:pPr eaLnBrk="1" hangingPunct="1"/>
            <a:r>
              <a:rPr lang="en-US"/>
              <a:t>Coordinator analyzes responses</a:t>
            </a:r>
          </a:p>
          <a:p>
            <a:pPr eaLnBrk="1" hangingPunct="1">
              <a:buFontTx/>
              <a:buNone/>
            </a:pPr>
            <a:endParaRPr lang="en-US" b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/>
              <a:t>Delphi Method, cont</a:t>
            </a:r>
            <a:endParaRPr lang="en-US" b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Develop second questionnaire based on results of first</a:t>
            </a:r>
          </a:p>
          <a:p>
            <a:pPr eaLnBrk="1" hangingPunct="1"/>
            <a:r>
              <a:rPr lang="en-US"/>
              <a:t>Analyze responses</a:t>
            </a:r>
          </a:p>
          <a:p>
            <a:pPr eaLnBrk="1" hangingPunct="1"/>
            <a:r>
              <a:rPr lang="en-US"/>
              <a:t>Rounds continue until consensus reached or experts’ opinions cease to change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Chapter Objectives</a:t>
            </a:r>
            <a:endParaRPr lang="en-US" b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Explain the importance of planning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Identify missions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Explain the roles of goals and 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Identify strategies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Define the different types of forecasting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Describe the Delphi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Define different approaches to forecasts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Discuss some strategies for managing technology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sz="4000"/>
              <a:t>Forecasting </a:t>
            </a:r>
            <a:br>
              <a:rPr lang="en-US" sz="4000"/>
            </a:br>
            <a:r>
              <a:rPr lang="en-US" sz="4000"/>
              <a:t>Quantitative Methods</a:t>
            </a:r>
            <a:endParaRPr lang="en-US" sz="4000" b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/>
              <a:t>Time Series Methods</a:t>
            </a:r>
            <a:br>
              <a:rPr lang="en-US"/>
            </a:br>
            <a:r>
              <a:rPr lang="en-US"/>
              <a:t>Moving Average</a:t>
            </a:r>
            <a:br>
              <a:rPr lang="en-US"/>
            </a:br>
            <a:r>
              <a:rPr lang="en-US"/>
              <a:t>Weighted Moving Average</a:t>
            </a:r>
            <a:br>
              <a:rPr lang="en-US"/>
            </a:br>
            <a:r>
              <a:rPr lang="en-US"/>
              <a:t>Exponential Smoothing</a:t>
            </a:r>
            <a:br>
              <a:rPr lang="en-US"/>
            </a:b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Association or Causal Method</a:t>
            </a:r>
            <a:br>
              <a:rPr lang="en-US"/>
            </a:br>
            <a:r>
              <a:rPr lang="en-US"/>
              <a:t>Multiple Regression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sz="4000"/>
              <a:t>Forecasting Methods</a:t>
            </a:r>
            <a:br>
              <a:rPr lang="en-US" sz="4000"/>
            </a:br>
            <a:r>
              <a:rPr lang="en-US" sz="4000"/>
              <a:t>Objective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/>
              <a:t>Time Series Methods</a:t>
            </a:r>
            <a:br>
              <a:rPr lang="en-US"/>
            </a:br>
            <a:r>
              <a:rPr lang="en-US"/>
              <a:t>Moving Average</a:t>
            </a:r>
            <a:br>
              <a:rPr lang="en-US"/>
            </a:br>
            <a:r>
              <a:rPr lang="en-US"/>
              <a:t>Weighted Moving Average</a:t>
            </a:r>
            <a:br>
              <a:rPr lang="en-US"/>
            </a:br>
            <a:r>
              <a:rPr lang="en-US"/>
              <a:t>Exponential Smoothing</a:t>
            </a:r>
            <a:br>
              <a:rPr lang="en-US"/>
            </a:b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Association or Causal Method</a:t>
            </a:r>
            <a:br>
              <a:rPr lang="en-US"/>
            </a:br>
            <a:r>
              <a:rPr lang="en-US"/>
              <a:t>Multiple Regression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Which Method?</a:t>
            </a:r>
          </a:p>
        </p:txBody>
      </p:sp>
      <p:sp>
        <p:nvSpPr>
          <p:cNvPr id="5939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Select a few methods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Make forecasts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Take simple average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No one best answer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Forecasting New Products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First use judgmental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Expert opinions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Consumer intentions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Technological Change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Use of Internet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Social Media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Internet Usage</a:t>
            </a:r>
          </a:p>
        </p:txBody>
      </p:sp>
      <p:pic>
        <p:nvPicPr>
          <p:cNvPr id="62466" name="Picture 1" descr="tab04_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05000"/>
            <a:ext cx="7772400" cy="3697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FG_04_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990600"/>
            <a:ext cx="6248400" cy="45545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Planning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Provides method for identifying objectives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Design sequence of programs and activities to achieve objectives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Effective Planning</a:t>
            </a:r>
            <a:endParaRPr lang="en-US" b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Plan to plan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People implementing plan should be involved in preparing plan</a:t>
            </a:r>
            <a:br>
              <a:rPr lang="en-US"/>
            </a:br>
            <a:endParaRPr lang="en-US" sz="36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Planning</a:t>
            </a:r>
            <a:endParaRPr lang="en-US" b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What must be done?</a:t>
            </a:r>
          </a:p>
          <a:p>
            <a:pPr eaLnBrk="1" hangingPunct="1"/>
            <a:r>
              <a:rPr lang="en-US"/>
              <a:t>Who will do it?</a:t>
            </a:r>
          </a:p>
          <a:p>
            <a:pPr eaLnBrk="1" hangingPunct="1"/>
            <a:r>
              <a:rPr lang="en-US"/>
              <a:t>How will it be done?</a:t>
            </a:r>
          </a:p>
          <a:p>
            <a:pPr eaLnBrk="1" hangingPunct="1"/>
            <a:r>
              <a:rPr lang="en-US"/>
              <a:t>When must it be done?</a:t>
            </a:r>
          </a:p>
          <a:p>
            <a:pPr eaLnBrk="1" hangingPunct="1"/>
            <a:r>
              <a:rPr lang="en-US"/>
              <a:t>How much will it cost?</a:t>
            </a:r>
          </a:p>
          <a:p>
            <a:pPr eaLnBrk="1" hangingPunct="1"/>
            <a:r>
              <a:rPr lang="en-US"/>
              <a:t>What do we need to do it?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/>
              <a:t>Planning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What is the Problem/Purpose?</a:t>
            </a:r>
          </a:p>
          <a:p>
            <a:pPr eaLnBrk="1" hangingPunct="1"/>
            <a:r>
              <a:rPr lang="en-US"/>
              <a:t>Establish Goal/Objectives</a:t>
            </a:r>
          </a:p>
          <a:p>
            <a:pPr eaLnBrk="1" hangingPunct="1"/>
            <a:r>
              <a:rPr lang="en-US"/>
              <a:t>What Client Need is Being Satisfied by the Project?</a:t>
            </a:r>
          </a:p>
          <a:p>
            <a:pPr eaLnBrk="1" hangingPunct="1"/>
            <a:r>
              <a:rPr lang="en-US"/>
              <a:t>Identify Success Criteria</a:t>
            </a:r>
            <a:endParaRPr lang="en-US" b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5th pp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ヒラギノ角ゴ Pro W3" pitchFamily="-1" charset="-128"/>
            <a:cs typeface="ヒラギノ角ゴ Pro W3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ヒラギノ角ゴ Pro W3" pitchFamily="-1" charset="-128"/>
            <a:cs typeface="ヒラギノ角ゴ Pro W3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Pages>9</Pages>
  <Words>840</Words>
  <Application>Microsoft Office PowerPoint</Application>
  <PresentationFormat>Letter Paper (8.5x11 in)</PresentationFormat>
  <Paragraphs>179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Abadi MT Condensed Extra Bold</vt:lpstr>
      <vt:lpstr>Arial</vt:lpstr>
      <vt:lpstr>Arial Narrow</vt:lpstr>
      <vt:lpstr>Monotype Sorts</vt:lpstr>
      <vt:lpstr>Times</vt:lpstr>
      <vt:lpstr>Times New Roman</vt:lpstr>
      <vt:lpstr>5th pp</vt:lpstr>
      <vt:lpstr>Visio</vt:lpstr>
      <vt:lpstr>Managing Engineering and Technology    Sixth Edition   Morse and Babcock</vt:lpstr>
      <vt:lpstr>Managing Engineering and Technology   Sixth Edition Morse and  Babcock</vt:lpstr>
      <vt:lpstr>PowerPoint Presentation</vt:lpstr>
      <vt:lpstr>Chapter Objectives</vt:lpstr>
      <vt:lpstr>PowerPoint Presentation</vt:lpstr>
      <vt:lpstr>Planning</vt:lpstr>
      <vt:lpstr>Effective Planning</vt:lpstr>
      <vt:lpstr>Planning</vt:lpstr>
      <vt:lpstr>Planning</vt:lpstr>
      <vt:lpstr>The Foundation for Planning</vt:lpstr>
      <vt:lpstr>Strategic Planning</vt:lpstr>
      <vt:lpstr>PowerPoint Presentation</vt:lpstr>
      <vt:lpstr>Strategic Plan</vt:lpstr>
      <vt:lpstr>Strategic Plan</vt:lpstr>
      <vt:lpstr>Vision</vt:lpstr>
      <vt:lpstr>Vision – Microsoft (1980s)</vt:lpstr>
      <vt:lpstr>Planning Mission Statement</vt:lpstr>
      <vt:lpstr>Mission Statement</vt:lpstr>
      <vt:lpstr>Mission – Pal’s</vt:lpstr>
      <vt:lpstr>Mission Example</vt:lpstr>
      <vt:lpstr>Strategic Planning </vt:lpstr>
      <vt:lpstr>SWOT Analysis </vt:lpstr>
      <vt:lpstr>SWOT Analysis</vt:lpstr>
      <vt:lpstr>Planning Goal Statement</vt:lpstr>
      <vt:lpstr>Planning Goal Statement</vt:lpstr>
      <vt:lpstr>Planning Objectives</vt:lpstr>
      <vt:lpstr>Planning Develop Objectives</vt:lpstr>
      <vt:lpstr>Objectives Characteristics</vt:lpstr>
      <vt:lpstr>Goals and Objectives</vt:lpstr>
      <vt:lpstr>Management by Objectives</vt:lpstr>
      <vt:lpstr>Forecasting</vt:lpstr>
      <vt:lpstr>Forecasting</vt:lpstr>
      <vt:lpstr>Why Forecasting?</vt:lpstr>
      <vt:lpstr>Long Range Forecasts</vt:lpstr>
      <vt:lpstr>Short Range Forecasts</vt:lpstr>
      <vt:lpstr>Forecasting  Qualitative Methods</vt:lpstr>
      <vt:lpstr>Delphi Method</vt:lpstr>
      <vt:lpstr>Delphi Method, cont</vt:lpstr>
      <vt:lpstr>Delphi Method, cont</vt:lpstr>
      <vt:lpstr>Forecasting  Quantitative Methods</vt:lpstr>
      <vt:lpstr>Forecasting Methods Objective</vt:lpstr>
      <vt:lpstr>Which Method?</vt:lpstr>
      <vt:lpstr>Forecasting New Products</vt:lpstr>
      <vt:lpstr>Technological Change</vt:lpstr>
      <vt:lpstr>Internet Usage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Engineering and Technology    Sixth Edition   Morse and Babcock</dc:title>
  <dc:subject>Chapter 1</dc:subject>
  <dc:creator>Lucy Morse</dc:creator>
  <cp:keywords>1,engineering,administration</cp:keywords>
  <cp:lastModifiedBy>Gus Elias</cp:lastModifiedBy>
  <cp:revision>14</cp:revision>
  <cp:lastPrinted>1997-03-04T12:05:22Z</cp:lastPrinted>
  <dcterms:created xsi:type="dcterms:W3CDTF">2013-08-26T19:30:29Z</dcterms:created>
  <dcterms:modified xsi:type="dcterms:W3CDTF">2023-09-19T03:39:08Z</dcterms:modified>
</cp:coreProperties>
</file>