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5"/>
  </p:notesMasterIdLst>
  <p:handoutMasterIdLst>
    <p:handoutMasterId r:id="rId26"/>
  </p:handoutMasterIdLst>
  <p:sldIdLst>
    <p:sldId id="280" r:id="rId2"/>
    <p:sldId id="281" r:id="rId3"/>
    <p:sldId id="303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8E787D2-AF6E-4646-B1D6-00E7FF149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3FA5A33-653A-430E-BC28-4D72D380F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52E3B0C-F49A-40A8-9BAD-04EFEB6D9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A0D0901-B85C-416B-94B4-020E4529C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C277C73-8115-4617-AEC4-CB182893F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5DF239B-BA36-492D-8784-73DEEE31B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48D9DE3-5C47-4167-9912-3FBC5CCC3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994A629-7357-433A-A6D3-89D43F480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i="1" dirty="0"/>
              <a:t>7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eaLnBrk="1" hangingPunct="1"/>
            <a:r>
              <a:rPr lang="en-US"/>
              <a:t>Leadership Examples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/>
              <a:t>Jack Welch</a:t>
            </a:r>
          </a:p>
          <a:p>
            <a:pPr eaLnBrk="1" hangingPunct="1"/>
            <a:r>
              <a:rPr lang="en-US" sz="2800"/>
              <a:t>Shackleton</a:t>
            </a:r>
          </a:p>
          <a:p>
            <a:pPr eaLnBrk="1" hangingPunct="1"/>
            <a:r>
              <a:rPr lang="en-US" sz="2800"/>
              <a:t>Rudy Giuliani </a:t>
            </a:r>
          </a:p>
          <a:p>
            <a:pPr eaLnBrk="1" hangingPunct="1"/>
            <a:r>
              <a:rPr lang="en-US" sz="2800"/>
              <a:t>Oprah Winfrey</a:t>
            </a:r>
          </a:p>
          <a:p>
            <a:pPr eaLnBrk="1" hangingPunct="1"/>
            <a:r>
              <a:rPr lang="en-US" sz="2800"/>
              <a:t>Bill Gates</a:t>
            </a:r>
          </a:p>
          <a:p>
            <a:pPr eaLnBrk="1" hangingPunct="1"/>
            <a:r>
              <a:rPr lang="en-US" sz="2800"/>
              <a:t>George Washington</a:t>
            </a:r>
          </a:p>
          <a:p>
            <a:pPr eaLnBrk="1" hangingPunct="1"/>
            <a:r>
              <a:rPr lang="en-US" sz="2800"/>
              <a:t>Hsun Tzu</a:t>
            </a:r>
          </a:p>
          <a:p>
            <a:pPr eaLnBrk="1" hangingPunct="1"/>
            <a:r>
              <a:rPr lang="en-US" sz="2800"/>
              <a:t>Bill Swanson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Servant Leadership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Practical philosophy which supports people who choose to serve first 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Then lead as a way of expanding service to individuals and institutions.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Motivation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Motivation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Dale Carnegie states that “there is only one way under high heaven to get anybody to do anything.  And that is by making the other person want to do it.”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Motivation Theories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McGregor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Maslow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Herzberg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McGregor: </a:t>
            </a:r>
            <a:br>
              <a:rPr lang="en-US" sz="4000"/>
            </a:br>
            <a:r>
              <a:rPr lang="en-US" sz="4000"/>
              <a:t>Theory X and Theory Y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dirty="0"/>
              <a:t>Theory X – authoritarian management style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Theory Y – participative management style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Maslow’s Hierarchy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Physiological</a:t>
            </a:r>
          </a:p>
          <a:p>
            <a:pPr eaLnBrk="1" hangingPunct="1"/>
            <a:r>
              <a:rPr lang="en-US"/>
              <a:t>Safety</a:t>
            </a:r>
          </a:p>
          <a:p>
            <a:pPr eaLnBrk="1" hangingPunct="1"/>
            <a:r>
              <a:rPr lang="en-US"/>
              <a:t>Love</a:t>
            </a:r>
          </a:p>
          <a:p>
            <a:pPr eaLnBrk="1" hangingPunct="1"/>
            <a:r>
              <a:rPr lang="en-US"/>
              <a:t>Esteem</a:t>
            </a:r>
          </a:p>
          <a:p>
            <a:pPr eaLnBrk="1" hangingPunct="1"/>
            <a:r>
              <a:rPr lang="en-US"/>
              <a:t>Self-actualization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Maslow, cont.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27950" cy="43434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sz="3600"/>
              <a:t>Higher Level</a:t>
            </a:r>
            <a:endParaRPr lang="en-US" sz="3600" i="1"/>
          </a:p>
          <a:p>
            <a:pPr marL="457200" indent="-457200" eaLnBrk="1" hangingPunct="1">
              <a:lnSpc>
                <a:spcPct val="80000"/>
              </a:lnSpc>
            </a:pPr>
            <a:r>
              <a:rPr lang="en-US" i="1"/>
              <a:t>Self-Actualization</a:t>
            </a:r>
            <a:br>
              <a:rPr lang="en-US"/>
            </a:br>
            <a:r>
              <a:rPr lang="en-US" b="0"/>
              <a:t>Realizing one’s full potential;</a:t>
            </a:r>
            <a:br>
              <a:rPr lang="en-US" b="0"/>
            </a:br>
            <a:r>
              <a:rPr lang="en-US" b="0"/>
              <a:t>Creativity, self-development</a:t>
            </a:r>
            <a:endParaRPr lang="en-US" i="1"/>
          </a:p>
          <a:p>
            <a:pPr marL="457200" indent="-457200" eaLnBrk="1" hangingPunct="1">
              <a:lnSpc>
                <a:spcPct val="80000"/>
              </a:lnSpc>
            </a:pPr>
            <a:r>
              <a:rPr lang="en-US" i="1"/>
              <a:t>Esteem</a:t>
            </a:r>
            <a:br>
              <a:rPr lang="en-US"/>
            </a:br>
            <a:r>
              <a:rPr lang="en-US" b="0"/>
              <a:t>Self respect, prestige, recognition</a:t>
            </a:r>
            <a:endParaRPr lang="en-US" i="1"/>
          </a:p>
          <a:p>
            <a:pPr marL="457200" indent="-457200" eaLnBrk="1" hangingPunct="1">
              <a:lnSpc>
                <a:spcPct val="80000"/>
              </a:lnSpc>
            </a:pPr>
            <a:r>
              <a:rPr lang="en-US" i="1"/>
              <a:t>Affiliation</a:t>
            </a:r>
            <a:br>
              <a:rPr lang="en-US"/>
            </a:br>
            <a:r>
              <a:rPr lang="en-US" b="0"/>
              <a:t>Acceptance by others, being part of a group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Maslow, cont.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/>
              <a:t>Lower Level</a:t>
            </a:r>
            <a:endParaRPr lang="en-US" sz="3600" i="1"/>
          </a:p>
          <a:p>
            <a:pPr eaLnBrk="1" hangingPunct="1"/>
            <a:r>
              <a:rPr lang="en-US" i="1"/>
              <a:t>Security/Safety</a:t>
            </a:r>
            <a:br>
              <a:rPr lang="en-US" i="1"/>
            </a:br>
            <a:r>
              <a:rPr lang="en-US" b="0"/>
              <a:t>Job security, predictable work environment</a:t>
            </a:r>
            <a:endParaRPr lang="en-US" b="0" i="1"/>
          </a:p>
          <a:p>
            <a:pPr eaLnBrk="1" hangingPunct="1"/>
            <a:r>
              <a:rPr lang="en-US" i="1"/>
              <a:t>Physiological</a:t>
            </a:r>
            <a:br>
              <a:rPr lang="en-US"/>
            </a:br>
            <a:r>
              <a:rPr lang="en-US" b="0"/>
              <a:t>Food, shelter, air, water</a:t>
            </a:r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772400" cy="10668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Herzberg’s Two-Factor Theory</a:t>
            </a:r>
            <a:endParaRPr lang="en-US" sz="400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Motivator factors that are intrinsic to the job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Hygiene factors that are intrinsic to the job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3716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 dirty="0"/>
            </a:br>
            <a:r>
              <a:rPr lang="en-US" sz="2400" b="0" i="1" dirty="0"/>
              <a:t> </a:t>
            </a:r>
            <a:r>
              <a:rPr lang="en-US" sz="2400" i="1" dirty="0"/>
              <a:t>7</a:t>
            </a:r>
            <a:r>
              <a:rPr lang="en-US" sz="2400" i="1" baseline="30000" dirty="0"/>
              <a:t>th</a:t>
            </a:r>
            <a:r>
              <a:rPr lang="en-US" sz="2400" b="0" i="1" dirty="0"/>
              <a:t> 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algn="ctr" eaLnBrk="1" hangingPunct="1">
              <a:buFont typeface="Monotype Sorts" pitchFamily="-72" charset="2"/>
              <a:buChar char=" "/>
            </a:pPr>
            <a:endParaRPr lang="en-US" sz="4000" b="0"/>
          </a:p>
          <a:p>
            <a:pPr eaLnBrk="1" hangingPunct="1">
              <a:buFont typeface="Monotype Sorts" pitchFamily="-72" charset="2"/>
              <a:buNone/>
            </a:pPr>
            <a:r>
              <a:rPr lang="en-US" sz="4000"/>
              <a:t>Leading Technical People</a:t>
            </a:r>
          </a:p>
          <a:p>
            <a:pPr eaLnBrk="1" hangingPunct="1">
              <a:buFont typeface="Monotype Sorts" pitchFamily="-72" charset="2"/>
              <a:buChar char=" "/>
            </a:pPr>
            <a:endParaRPr lang="en-US" sz="4000" b="0"/>
          </a:p>
          <a:p>
            <a:pPr eaLnBrk="1" hangingPunct="1">
              <a:buFont typeface="Monotype Sorts" pitchFamily="-72" charset="2"/>
              <a:buNone/>
            </a:pPr>
            <a:r>
              <a:rPr lang="en-US" sz="4000" b="0"/>
              <a:t>Chapter 3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Hygiene Factors</a:t>
            </a:r>
          </a:p>
        </p:txBody>
      </p:sp>
      <p:sp>
        <p:nvSpPr>
          <p:cNvPr id="348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/>
              <a:t>Salary</a:t>
            </a:r>
          </a:p>
          <a:p>
            <a:pPr eaLnBrk="1" hangingPunct="1"/>
            <a:r>
              <a:rPr lang="en-US"/>
              <a:t>Working Conditions</a:t>
            </a:r>
          </a:p>
          <a:p>
            <a:pPr eaLnBrk="1" hangingPunct="1"/>
            <a:r>
              <a:rPr lang="en-US"/>
              <a:t>Company Policies</a:t>
            </a:r>
          </a:p>
          <a:p>
            <a:pPr eaLnBrk="1" hangingPunct="1"/>
            <a:r>
              <a:rPr lang="en-US"/>
              <a:t>Relationship with Boss</a:t>
            </a:r>
          </a:p>
          <a:p>
            <a:pPr eaLnBrk="1" hangingPunct="1"/>
            <a:r>
              <a:rPr lang="en-US"/>
              <a:t>Relationship with Peers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Motivator Factors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/>
              <a:t>Recognition</a:t>
            </a:r>
          </a:p>
          <a:p>
            <a:pPr eaLnBrk="1" hangingPunct="1"/>
            <a:r>
              <a:rPr lang="en-US"/>
              <a:t>Work Itself</a:t>
            </a:r>
          </a:p>
          <a:p>
            <a:pPr eaLnBrk="1" hangingPunct="1"/>
            <a:r>
              <a:rPr lang="en-US"/>
              <a:t>Responsibility</a:t>
            </a:r>
          </a:p>
          <a:p>
            <a:pPr eaLnBrk="1" hangingPunct="1"/>
            <a:r>
              <a:rPr lang="en-US"/>
              <a:t>Advancement</a:t>
            </a:r>
          </a:p>
          <a:p>
            <a:pPr eaLnBrk="1" hangingPunct="1"/>
            <a:r>
              <a:rPr lang="en-US"/>
              <a:t>Achievement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Behavior Modiﬁcation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Positive reinforcement</a:t>
            </a:r>
          </a:p>
          <a:p>
            <a:pPr eaLnBrk="1" hangingPunct="1"/>
            <a:r>
              <a:rPr lang="en-US"/>
              <a:t>Negative reinforcement, or avoidance</a:t>
            </a:r>
          </a:p>
          <a:p>
            <a:pPr eaLnBrk="1" hangingPunct="1"/>
            <a:r>
              <a:rPr lang="en-US"/>
              <a:t>Punishment</a:t>
            </a:r>
          </a:p>
          <a:p>
            <a:pPr eaLnBrk="1" hangingPunct="1"/>
            <a:r>
              <a:rPr lang="en-US"/>
              <a:t>Extinction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Differences Among Technical Professionals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sz="3600"/>
              <a:t>Scientists vs. engineers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Field of technical employment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Content Placeholder 3" descr="ftp://esm240:BHlvnv@esmftp.pearsoned.com/Morse_Art-6e/JPG/M03/IMAGES-FINAL_M03/UNFG_03_0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676400"/>
            <a:ext cx="5791200" cy="3276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Objectives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/>
              <a:t>Explain the difference between leaders and managers</a:t>
            </a:r>
          </a:p>
          <a:p>
            <a:pPr eaLnBrk="1" hangingPunct="1"/>
            <a:r>
              <a:rPr lang="en-US" sz="2800"/>
              <a:t>Describe the nature of leadership and its significance to an organization</a:t>
            </a:r>
          </a:p>
          <a:p>
            <a:pPr eaLnBrk="1" hangingPunct="1"/>
            <a:r>
              <a:rPr lang="en-US" sz="2800"/>
              <a:t>Address the application of servant leadership in current organizations </a:t>
            </a:r>
          </a:p>
          <a:p>
            <a:pPr eaLnBrk="1" hangingPunct="1"/>
            <a:r>
              <a:rPr lang="en-US" sz="2800"/>
              <a:t>Recognize the different views of motivation</a:t>
            </a:r>
            <a:endParaRPr 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0"/>
              <a:t>If your actions inspire others to dream more, learn more, do more and become more, you are a leader.  </a:t>
            </a:r>
          </a:p>
          <a:p>
            <a:pPr eaLnBrk="1" hangingPunct="1">
              <a:buFontTx/>
              <a:buNone/>
            </a:pPr>
            <a:endParaRPr lang="en-US" b="0"/>
          </a:p>
          <a:p>
            <a:pPr eaLnBrk="1" hangingPunct="1">
              <a:buFontTx/>
              <a:buNone/>
            </a:pPr>
            <a:r>
              <a:rPr lang="en-US"/>
              <a:t>		                  –John Quincy Adams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Leadership</a:t>
            </a:r>
            <a:endParaRPr lang="en-US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0" y="20113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800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21539" name="Group 1059"/>
          <p:cNvGraphicFramePr>
            <a:graphicFrameLocks noGrp="1"/>
          </p:cNvGraphicFramePr>
          <p:nvPr/>
        </p:nvGraphicFramePr>
        <p:xfrm>
          <a:off x="1447800" y="609600"/>
          <a:ext cx="5791200" cy="5257802"/>
        </p:xfrm>
        <a:graphic>
          <a:graphicData uri="http://schemas.openxmlformats.org/drawingml/2006/table">
            <a:tbl>
              <a:tblPr/>
              <a:tblGrid>
                <a:gridCol w="288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Managers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Leaders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Administer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Innovate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Ask how and when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Ask what and why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Focus on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Focus on people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1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Do things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Do the right things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Maintain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Develop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Short term perspective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Longer term perspective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Imitate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Originate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Are a copy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cs typeface="ヒラギノ角ゴ Pro W3" pitchFamily="-72" charset="-128"/>
                        </a:rPr>
                        <a:t>Are original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762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Leadership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Nature of Leadership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It is the ability to get people to do what they don’t want to do and like it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Leadership Traits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Physical Qualities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Personal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Character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Intellectual Qualities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Leadership Continuum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Autocratic</a:t>
            </a:r>
          </a:p>
          <a:p>
            <a:pPr eaLnBrk="1" hangingPunct="1"/>
            <a:r>
              <a:rPr lang="en-US"/>
              <a:t>Diplomatic</a:t>
            </a:r>
          </a:p>
          <a:p>
            <a:pPr eaLnBrk="1" hangingPunct="1"/>
            <a:r>
              <a:rPr lang="en-US"/>
              <a:t>Consultative</a:t>
            </a:r>
          </a:p>
          <a:p>
            <a:pPr eaLnBrk="1" hangingPunct="1"/>
            <a:r>
              <a:rPr lang="en-US"/>
              <a:t>Participative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Pages>9</Pages>
  <Words>413</Words>
  <Application>Microsoft Office PowerPoint</Application>
  <PresentationFormat>Letter Paper (8.5x11 in)</PresentationFormat>
  <Paragraphs>106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Monotype Sorts</vt:lpstr>
      <vt:lpstr>Times New Roman</vt:lpstr>
      <vt:lpstr>5th pp</vt:lpstr>
      <vt:lpstr>Managing Engineering and Technology    7th Edition   Morse and Babcock</vt:lpstr>
      <vt:lpstr>Managing Engineering and Technology    7th Edition Morse and  Babcock</vt:lpstr>
      <vt:lpstr>PowerPoint Presentation</vt:lpstr>
      <vt:lpstr>Objectives</vt:lpstr>
      <vt:lpstr>PowerPoint Presentation</vt:lpstr>
      <vt:lpstr>Leadership</vt:lpstr>
      <vt:lpstr>PowerPoint Presentation</vt:lpstr>
      <vt:lpstr>Leadership</vt:lpstr>
      <vt:lpstr>Leadership Continuum</vt:lpstr>
      <vt:lpstr>Leadership Examples</vt:lpstr>
      <vt:lpstr>Servant Leadership</vt:lpstr>
      <vt:lpstr>Motivation</vt:lpstr>
      <vt:lpstr>Motivation</vt:lpstr>
      <vt:lpstr>Motivation Theories</vt:lpstr>
      <vt:lpstr>McGregor:  Theory X and Theory Y</vt:lpstr>
      <vt:lpstr>Maslow’s Hierarchy</vt:lpstr>
      <vt:lpstr>Maslow, cont.</vt:lpstr>
      <vt:lpstr>Maslow, cont.</vt:lpstr>
      <vt:lpstr>Herzberg’s Two-Factor Theory</vt:lpstr>
      <vt:lpstr>Hygiene Factors</vt:lpstr>
      <vt:lpstr>Motivator Factors</vt:lpstr>
      <vt:lpstr>Behavior Modiﬁcation </vt:lpstr>
      <vt:lpstr>Differences Among Technical Professionals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8</cp:revision>
  <cp:lastPrinted>1997-03-04T12:05:22Z</cp:lastPrinted>
  <dcterms:created xsi:type="dcterms:W3CDTF">2013-08-26T19:30:29Z</dcterms:created>
  <dcterms:modified xsi:type="dcterms:W3CDTF">2023-09-07T20:56:49Z</dcterms:modified>
</cp:coreProperties>
</file>