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8"/>
  </p:notesMasterIdLst>
  <p:handoutMasterIdLst>
    <p:handoutMasterId r:id="rId29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58DA89B-008C-440F-B00D-75DCCDF16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8EF4579-ED4D-4E87-94A4-501467AA0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CC59E31-90E5-4D62-8839-BC7E87EF4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8F6FD93-839C-4A65-B722-F1AB5E200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E022252-D4CD-40C4-8F87-3AD75F4A5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6E67273-2957-4B35-A1B5-064CE2364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2213836-41B1-40EF-A725-4B7F7FF1B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DE23142-1BE7-4AFC-865F-E4F27B888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br>
              <a:rPr lang="en-US" sz="3600"/>
            </a:br>
            <a:r>
              <a:rPr lang="en-US"/>
              <a:t>Industrial Revolution</a:t>
            </a:r>
            <a:br>
              <a:rPr lang="en-US"/>
            </a:br>
            <a:r>
              <a:rPr lang="en-US"/>
              <a:t> </a:t>
            </a:r>
            <a:r>
              <a:rPr lang="en-US" sz="3600"/>
              <a:t>Problems of the Factory System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Recruiting/Training Workers</a:t>
            </a:r>
          </a:p>
          <a:p>
            <a:pPr eaLnBrk="1" hangingPunct="1"/>
            <a:r>
              <a:rPr lang="en-US"/>
              <a:t>Explosive Growth in Mill Towns</a:t>
            </a:r>
          </a:p>
          <a:p>
            <a:pPr eaLnBrk="1" hangingPunct="1"/>
            <a:r>
              <a:rPr lang="en-US"/>
              <a:t>Supervisors, No Background</a:t>
            </a:r>
          </a:p>
          <a:p>
            <a:pPr eaLnBrk="1" hangingPunct="1"/>
            <a:r>
              <a:rPr lang="en-US"/>
              <a:t>Upper Management, Sons or Relatives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Management Philosophies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Scientific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Administrative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Behavioral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br>
              <a:rPr lang="en-US"/>
            </a:br>
            <a:r>
              <a:rPr lang="en-US"/>
              <a:t>Scientific Management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2795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Monotype Sorts" pitchFamily="-72" charset="2"/>
              <a:buNone/>
            </a:pPr>
            <a:r>
              <a:rPr lang="en-US"/>
              <a:t>Frederic W. Taylor: (1856–1915)</a:t>
            </a:r>
            <a:br>
              <a:rPr lang="en-US"/>
            </a:br>
            <a:r>
              <a:rPr lang="en-US"/>
              <a:t>Father of Scientific Management</a:t>
            </a:r>
          </a:p>
          <a:p>
            <a:pPr eaLnBrk="1" hangingPunct="1">
              <a:lnSpc>
                <a:spcPct val="80000"/>
              </a:lnSpc>
              <a:buFont typeface="Monotype Sorts" pitchFamily="-72" charset="2"/>
              <a:buNone/>
            </a:pPr>
            <a:endParaRPr lang="en-US"/>
          </a:p>
          <a:p>
            <a:pPr lvl="1" eaLnBrk="1" hangingPunct="1">
              <a:lnSpc>
                <a:spcPct val="80000"/>
              </a:lnSpc>
            </a:pPr>
            <a:r>
              <a:rPr lang="en-US" b="1"/>
              <a:t>Time and Motion Studies</a:t>
            </a:r>
            <a:br>
              <a:rPr lang="en-US" b="1"/>
            </a:br>
            <a:endParaRPr lang="en-US" b="1"/>
          </a:p>
          <a:p>
            <a:pPr lvl="1" eaLnBrk="1" hangingPunct="1">
              <a:lnSpc>
                <a:spcPct val="80000"/>
              </a:lnSpc>
            </a:pPr>
            <a:r>
              <a:rPr lang="en-US" b="1"/>
              <a:t>Believed in selecting, training, teaching, and developing workers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Scientific Management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-72" charset="2"/>
              <a:buNone/>
            </a:pPr>
            <a:r>
              <a:rPr lang="en-US" dirty="0"/>
              <a:t>Frank B. Gilbreth:  (1868–1924) Devised a system for classifying hand motions into 17 basic divisions</a:t>
            </a:r>
            <a:br>
              <a:rPr lang="en-US" dirty="0"/>
            </a:br>
            <a:endParaRPr lang="en-US" dirty="0"/>
          </a:p>
          <a:p>
            <a:pPr eaLnBrk="1" hangingPunct="1">
              <a:lnSpc>
                <a:spcPct val="90000"/>
              </a:lnSpc>
              <a:buFont typeface="Monotype Sorts" pitchFamily="-72" charset="2"/>
              <a:buNone/>
            </a:pPr>
            <a:r>
              <a:rPr lang="en-US" dirty="0"/>
              <a:t>Lillian Moller Gilbreth:  (1878–1972) </a:t>
            </a:r>
            <a:br>
              <a:rPr lang="en-US" dirty="0"/>
            </a:br>
            <a:r>
              <a:rPr lang="en-US" dirty="0"/>
              <a:t>First Lady of Management</a:t>
            </a:r>
          </a:p>
          <a:p>
            <a:pPr eaLnBrk="1" hangingPunct="1">
              <a:lnSpc>
                <a:spcPct val="90000"/>
              </a:lnSpc>
              <a:buFont typeface="Monotype Sorts" pitchFamily="-7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br>
              <a:rPr lang="en-US"/>
            </a:br>
            <a:r>
              <a:rPr lang="en-US"/>
              <a:t>Scientific Management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2795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600"/>
              <a:t>Replaced old rule of thumb</a:t>
            </a:r>
          </a:p>
          <a:p>
            <a:pPr eaLnBrk="1" hangingPunct="1"/>
            <a:r>
              <a:rPr lang="en-US" sz="3600"/>
              <a:t>Believed in selecting, training, teach and developing workers</a:t>
            </a:r>
          </a:p>
          <a:p>
            <a:pPr eaLnBrk="1" hangingPunct="1"/>
            <a:r>
              <a:rPr lang="en-US" sz="3600"/>
              <a:t>Time Study</a:t>
            </a:r>
          </a:p>
          <a:p>
            <a:pPr eaLnBrk="1" hangingPunct="1"/>
            <a:r>
              <a:rPr lang="en-US" sz="3600"/>
              <a:t>Standards planning</a:t>
            </a:r>
          </a:p>
          <a:p>
            <a:pPr eaLnBrk="1" hangingPunct="1"/>
            <a:endParaRPr lang="en-US" sz="36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Administrative Management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pPr eaLnBrk="1" hangingPunct="1"/>
            <a:r>
              <a:rPr lang="en-US"/>
              <a:t>Henri Fayol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Max Weber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Henri Fayol 1841–1925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Engineer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Developed 14 “General Principles of Administration”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Divided management activities into five divisions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Fayol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Planning</a:t>
            </a:r>
          </a:p>
          <a:p>
            <a:pPr eaLnBrk="1" hangingPunct="1"/>
            <a:r>
              <a:rPr lang="en-US" sz="3600"/>
              <a:t>Organizing</a:t>
            </a:r>
          </a:p>
          <a:p>
            <a:pPr eaLnBrk="1" hangingPunct="1"/>
            <a:r>
              <a:rPr lang="en-US" sz="3600"/>
              <a:t>Command</a:t>
            </a:r>
          </a:p>
          <a:p>
            <a:pPr eaLnBrk="1" hangingPunct="1"/>
            <a:r>
              <a:rPr lang="en-US" sz="3600"/>
              <a:t>Coordination</a:t>
            </a:r>
          </a:p>
          <a:p>
            <a:pPr eaLnBrk="1" hangingPunct="1"/>
            <a:r>
              <a:rPr lang="en-US" sz="3600"/>
              <a:t>Control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Administrative</a:t>
            </a:r>
            <a:br>
              <a:rPr lang="en-US"/>
            </a:br>
            <a:r>
              <a:rPr lang="en-US"/>
              <a:t>Functions of Managers</a:t>
            </a:r>
            <a:endParaRPr lang="en-US" sz="400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Planning</a:t>
            </a:r>
          </a:p>
          <a:p>
            <a:pPr eaLnBrk="1" hangingPunct="1"/>
            <a:r>
              <a:rPr lang="en-US"/>
              <a:t>Organizing</a:t>
            </a:r>
          </a:p>
          <a:p>
            <a:pPr eaLnBrk="1" hangingPunct="1"/>
            <a:r>
              <a:rPr lang="en-US"/>
              <a:t>Staffing (included in organizing)</a:t>
            </a:r>
          </a:p>
          <a:p>
            <a:pPr eaLnBrk="1" hangingPunct="1"/>
            <a:r>
              <a:rPr lang="en-US"/>
              <a:t>Leading</a:t>
            </a:r>
          </a:p>
          <a:p>
            <a:pPr eaLnBrk="1" hangingPunct="1"/>
            <a:r>
              <a:rPr lang="en-US"/>
              <a:t>Controlling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Comparison:</a:t>
            </a:r>
            <a:br>
              <a:rPr lang="en-US"/>
            </a:br>
            <a:r>
              <a:rPr lang="en-US"/>
              <a:t>Fayol and Taylor</a:t>
            </a:r>
            <a:endParaRPr lang="en-US" sz="400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76600"/>
          </a:xfrm>
        </p:spPr>
        <p:txBody>
          <a:bodyPr/>
          <a:lstStyle/>
          <a:p>
            <a:pPr eaLnBrk="1" hangingPunct="1"/>
            <a:r>
              <a:rPr lang="en-US"/>
              <a:t>Both referenced functional specialization</a:t>
            </a:r>
            <a:br>
              <a:rPr lang="en-US"/>
            </a:br>
            <a:r>
              <a:rPr lang="en-US"/>
              <a:t>Fayol – principles of management</a:t>
            </a:r>
            <a:br>
              <a:rPr lang="en-US"/>
            </a:br>
            <a:r>
              <a:rPr lang="en-US"/>
              <a:t>Taylor – secure efficiencies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Both emphasized “one best way”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430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7</a:t>
            </a:r>
            <a:r>
              <a:rPr lang="en-US" sz="2400" b="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0386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Historical Development of Engineering Management</a:t>
            </a:r>
          </a:p>
          <a:p>
            <a:pPr eaLnBrk="1" hangingPunct="1">
              <a:buFont typeface="Monotype Sorts" pitchFamily="-72" charset="2"/>
              <a:buNone/>
            </a:pPr>
            <a:endParaRPr lang="en-US" sz="400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2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 b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Administrative Management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464496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Max Weber (1864–1920)</a:t>
            </a:r>
            <a:r>
              <a:rPr lang="en-US" sz="2800" dirty="0"/>
              <a:t>:  </a:t>
            </a:r>
            <a:br>
              <a:rPr lang="en-US" sz="2800" dirty="0"/>
            </a:br>
            <a:r>
              <a:rPr lang="en-US" dirty="0"/>
              <a:t>Major influence in a classical organizational theory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Division of labor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Hierarchy of authority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Employment based on expertise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Inflexible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Rigid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/>
              <a:t>Impersonal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Behavioral Management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Hawthorne Studies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Abilene Paradox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Maslow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br>
              <a:rPr lang="en-US"/>
            </a:br>
            <a:r>
              <a:rPr lang="en-US"/>
              <a:t>Behavioral Management: Hawthorne Studies – 30s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9248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Monotype Sorts" pitchFamily="-72" charset="2"/>
              <a:buChar char=" "/>
            </a:pPr>
            <a:r>
              <a:rPr lang="en-US"/>
              <a:t>Original intent was find the level of illumination that made the work of female coil winders, relay assemblers, and small parts inspectors more efficient.</a:t>
            </a:r>
            <a:br>
              <a:rPr lang="en-US"/>
            </a:br>
            <a:endParaRPr lang="en-US"/>
          </a:p>
          <a:p>
            <a:pPr eaLnBrk="1" hangingPunct="1">
              <a:lnSpc>
                <a:spcPct val="80000"/>
              </a:lnSpc>
              <a:buFont typeface="Monotype Sorts" pitchFamily="-72" charset="2"/>
              <a:buChar char=" "/>
            </a:pPr>
            <a:r>
              <a:rPr lang="en-US"/>
              <a:t>Conclusion – persons singled out for special attention perform as expected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Behavioral Management: Abilene Paradox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15503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Failing to manage agreements effectively!!!!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Behavioral Management: Maslow – 60s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Hierarchical theory of human needs</a:t>
            </a:r>
            <a:br>
              <a:rPr lang="en-US"/>
            </a:br>
            <a:br>
              <a:rPr lang="en-US"/>
            </a:br>
            <a:r>
              <a:rPr lang="en-US"/>
              <a:t>Biological / Physiological Needs</a:t>
            </a:r>
            <a:br>
              <a:rPr lang="en-US"/>
            </a:br>
            <a:r>
              <a:rPr lang="en-US"/>
              <a:t>Security / Safety Needs</a:t>
            </a:r>
            <a:br>
              <a:rPr lang="en-US"/>
            </a:br>
            <a:r>
              <a:rPr lang="en-US"/>
              <a:t>Social Needs</a:t>
            </a:r>
            <a:br>
              <a:rPr lang="en-US"/>
            </a:br>
            <a:r>
              <a:rPr lang="en-US"/>
              <a:t>Ego Needs</a:t>
            </a:r>
            <a:br>
              <a:rPr lang="en-US"/>
            </a:br>
            <a:r>
              <a:rPr lang="en-US"/>
              <a:t>Self-actualization Fulfillment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Contemporary Management Issues: Challenges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Quality and Productivity</a:t>
            </a:r>
          </a:p>
          <a:p>
            <a:pPr eaLnBrk="1" hangingPunct="1"/>
            <a:r>
              <a:rPr lang="en-US"/>
              <a:t>Customer Focus</a:t>
            </a:r>
          </a:p>
          <a:p>
            <a:pPr eaLnBrk="1" hangingPunct="1"/>
            <a:r>
              <a:rPr lang="en-US"/>
              <a:t>Information Technology</a:t>
            </a:r>
          </a:p>
          <a:p>
            <a:pPr eaLnBrk="1" hangingPunct="1"/>
            <a:r>
              <a:rPr lang="en-US"/>
              <a:t>Project Management</a:t>
            </a:r>
          </a:p>
          <a:p>
            <a:pPr eaLnBrk="1" hangingPunct="1"/>
            <a:r>
              <a:rPr lang="en-US"/>
              <a:t>Globalization</a:t>
            </a:r>
          </a:p>
          <a:p>
            <a:pPr eaLnBrk="1" hangingPunct="1"/>
            <a:r>
              <a:rPr lang="en-US"/>
              <a:t>Management Theory and Leadership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Contemporary Management Applied Perspectives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Peter Drucker </a:t>
            </a:r>
          </a:p>
          <a:p>
            <a:pPr eaLnBrk="1" hangingPunct="1"/>
            <a:r>
              <a:rPr lang="en-US"/>
              <a:t>Peter Senge</a:t>
            </a:r>
          </a:p>
          <a:p>
            <a:pPr eaLnBrk="1" hangingPunct="1"/>
            <a:r>
              <a:rPr lang="en-US"/>
              <a:t>Steven Covey</a:t>
            </a:r>
          </a:p>
          <a:p>
            <a:pPr eaLnBrk="1" hangingPunct="1"/>
            <a:r>
              <a:rPr lang="en-US"/>
              <a:t>Tom Peters</a:t>
            </a:r>
          </a:p>
          <a:p>
            <a:pPr eaLnBrk="1" hangingPunct="1"/>
            <a:r>
              <a:rPr lang="en-US"/>
              <a:t>Scott Adams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/>
              <a:t>Michael Porter</a:t>
            </a:r>
          </a:p>
          <a:p>
            <a:pPr eaLnBrk="1" hangingPunct="1"/>
            <a:r>
              <a:rPr lang="en-US"/>
              <a:t>Jim Collins</a:t>
            </a:r>
          </a:p>
          <a:p>
            <a:pPr eaLnBrk="1" hangingPunct="1"/>
            <a:r>
              <a:rPr lang="en-US"/>
              <a:t>Thomas Friedman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Describe the origins of engineering management</a:t>
            </a:r>
          </a:p>
          <a:p>
            <a:pPr eaLnBrk="1" hangingPunct="1"/>
            <a:r>
              <a:rPr lang="en-US" sz="2800"/>
              <a:t>Identify the different basic management philosophies</a:t>
            </a:r>
          </a:p>
          <a:p>
            <a:pPr eaLnBrk="1" hangingPunct="1"/>
            <a:r>
              <a:rPr lang="en-US" sz="2800"/>
              <a:t>Discuss the future issues that will affect the continued development of engineering management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Ancient – Egyptians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4000 – 1600 B.C.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Used managerial principles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Built pyramids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Used job descriptions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Ancient – Military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300 B.C.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Cyrus</a:t>
            </a:r>
            <a:br>
              <a:rPr lang="en-US"/>
            </a:br>
            <a:r>
              <a:rPr lang="en-US" sz="2800" b="0"/>
              <a:t>Use of staff</a:t>
            </a:r>
            <a:br>
              <a:rPr lang="en-US" sz="2800" b="0"/>
            </a:br>
            <a:r>
              <a:rPr lang="en-US" sz="2800" b="0"/>
              <a:t>Recognized use of order and division of work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Alexander the Great</a:t>
            </a:r>
            <a:br>
              <a:rPr lang="en-US" sz="2800"/>
            </a:br>
            <a:r>
              <a:rPr lang="en-US" sz="2800" b="0"/>
              <a:t>Distinction between line and staff</a:t>
            </a:r>
            <a:br>
              <a:rPr lang="en-US" sz="2800" b="0"/>
            </a:br>
            <a:r>
              <a:rPr lang="en-US" sz="2800" b="0"/>
              <a:t>Used discipline and delegation</a:t>
            </a:r>
            <a:endParaRPr 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Ancient – Romans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284  B.C.</a:t>
            </a:r>
          </a:p>
          <a:p>
            <a:pPr eaLnBrk="1" hangingPunct="1"/>
            <a:r>
              <a:rPr lang="en-US"/>
              <a:t>Estate and farm management</a:t>
            </a:r>
          </a:p>
          <a:p>
            <a:pPr eaLnBrk="1" hangingPunct="1"/>
            <a:r>
              <a:rPr lang="en-US"/>
              <a:t>Emphasis on personnel selection and placement</a:t>
            </a:r>
          </a:p>
          <a:p>
            <a:pPr eaLnBrk="1" hangingPunct="1"/>
            <a:r>
              <a:rPr lang="en-US"/>
              <a:t>Known for building roads, bridges, and water management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Medieval Period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Four centuries of Dark Ages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No books on management written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Origins – Arsenal of Venice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Early 1400s</a:t>
            </a:r>
          </a:p>
          <a:p>
            <a:pPr eaLnBrk="1" hangingPunct="1"/>
            <a:r>
              <a:rPr lang="en-US"/>
              <a:t>Manufacturing</a:t>
            </a:r>
          </a:p>
          <a:p>
            <a:pPr eaLnBrk="1" hangingPunct="1"/>
            <a:r>
              <a:rPr lang="en-US"/>
              <a:t>Numbering of inventory parts</a:t>
            </a:r>
          </a:p>
          <a:p>
            <a:pPr eaLnBrk="1" hangingPunct="1"/>
            <a:r>
              <a:rPr lang="en-US"/>
              <a:t>Standardization of parts</a:t>
            </a:r>
          </a:p>
          <a:p>
            <a:pPr eaLnBrk="1" hangingPunct="1"/>
            <a:r>
              <a:rPr lang="en-US"/>
              <a:t>Assembly line</a:t>
            </a:r>
            <a:endParaRPr lang="en-US" sz="36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/>
              <a:t>Industrial Revolution</a:t>
            </a:r>
            <a:br>
              <a:rPr lang="en-US" dirty="0"/>
            </a:br>
            <a:r>
              <a:rPr lang="en-US" dirty="0"/>
              <a:t>1750 – 1800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514600"/>
            <a:ext cx="3787775" cy="2210544"/>
          </a:xfrm>
        </p:spPr>
        <p:txBody>
          <a:bodyPr/>
          <a:lstStyle/>
          <a:p>
            <a:pPr lvl="1" eaLnBrk="1" hangingPunct="1"/>
            <a:r>
              <a:rPr lang="en-US" sz="2800" dirty="0"/>
              <a:t>Spinning Jenny</a:t>
            </a:r>
          </a:p>
          <a:p>
            <a:pPr lvl="1" eaLnBrk="1" hangingPunct="1"/>
            <a:r>
              <a:rPr lang="en-US" sz="2800" dirty="0"/>
              <a:t>Water Frame</a:t>
            </a:r>
          </a:p>
          <a:p>
            <a:pPr lvl="1" eaLnBrk="1" hangingPunct="1"/>
            <a:r>
              <a:rPr lang="en-US" sz="2800" dirty="0"/>
              <a:t>Mill</a:t>
            </a:r>
          </a:p>
          <a:p>
            <a:pPr lvl="1" eaLnBrk="1" hangingPunct="1"/>
            <a:r>
              <a:rPr lang="en-US" sz="2800" dirty="0"/>
              <a:t>Power Loom</a:t>
            </a:r>
          </a:p>
          <a:p>
            <a:pPr eaLnBrk="1" hangingPunct="1"/>
            <a:endParaRPr lang="en-US" dirty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14600"/>
            <a:ext cx="3787775" cy="2354560"/>
          </a:xfrm>
        </p:spPr>
        <p:txBody>
          <a:bodyPr/>
          <a:lstStyle/>
          <a:p>
            <a:pPr lvl="1" eaLnBrk="1" hangingPunct="1"/>
            <a:r>
              <a:rPr lang="en-US" sz="2800" dirty="0"/>
              <a:t>Chlorine Bleach</a:t>
            </a:r>
          </a:p>
          <a:p>
            <a:pPr lvl="1" eaLnBrk="1" hangingPunct="1"/>
            <a:r>
              <a:rPr lang="en-US" sz="2800" dirty="0"/>
              <a:t>Steam Engine</a:t>
            </a:r>
          </a:p>
          <a:p>
            <a:pPr lvl="1" eaLnBrk="1" hangingPunct="1"/>
            <a:r>
              <a:rPr lang="en-US" sz="2800" dirty="0"/>
              <a:t>Screw-cutting Lathe</a:t>
            </a:r>
          </a:p>
          <a:p>
            <a:pPr eaLnBrk="1" hangingPunct="1"/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Pages>9</Pages>
  <Words>559</Words>
  <Application>Microsoft Office PowerPoint</Application>
  <PresentationFormat>Letter Paper (8.5x11 in)</PresentationFormat>
  <Paragraphs>120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7th Edition Morse and  Babcock</vt:lpstr>
      <vt:lpstr>Chapter Objectives</vt:lpstr>
      <vt:lpstr>Ancient – Egyptians</vt:lpstr>
      <vt:lpstr>Ancient – Military</vt:lpstr>
      <vt:lpstr>Ancient – Romans</vt:lpstr>
      <vt:lpstr>Medieval Period</vt:lpstr>
      <vt:lpstr>Origins – Arsenal of Venice</vt:lpstr>
      <vt:lpstr>Industrial Revolution 1750 – 1800</vt:lpstr>
      <vt:lpstr> Industrial Revolution  Problems of the Factory System</vt:lpstr>
      <vt:lpstr>Management Philosophies</vt:lpstr>
      <vt:lpstr> Scientific Management</vt:lpstr>
      <vt:lpstr>Scientific Management</vt:lpstr>
      <vt:lpstr> Scientific Management</vt:lpstr>
      <vt:lpstr>Administrative Management</vt:lpstr>
      <vt:lpstr>Henri Fayol 1841–1925</vt:lpstr>
      <vt:lpstr>Fayol</vt:lpstr>
      <vt:lpstr>Administrative Functions of Managers</vt:lpstr>
      <vt:lpstr>Comparison: Fayol and Taylor</vt:lpstr>
      <vt:lpstr>Administrative Management</vt:lpstr>
      <vt:lpstr>Behavioral Management</vt:lpstr>
      <vt:lpstr> Behavioral Management: Hawthorne Studies – 30s</vt:lpstr>
      <vt:lpstr>Behavioral Management: Abilene Paradox</vt:lpstr>
      <vt:lpstr>Behavioral Management: Maslow – 60s</vt:lpstr>
      <vt:lpstr>Contemporary Management Issues: Challenges</vt:lpstr>
      <vt:lpstr>Contemporary Management Applied Perspectives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2023-09-07T20:52:16Z</dcterms:modified>
</cp:coreProperties>
</file>