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303" r:id="rId13"/>
    <p:sldId id="304" r:id="rId14"/>
    <p:sldId id="305" r:id="rId15"/>
    <p:sldId id="306" r:id="rId16"/>
    <p:sldId id="307" r:id="rId17"/>
    <p:sldId id="308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CB2AA35A-4BFB-48EE-A5C0-49170B2E15F5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6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02EE528B-88A0-4956-B8A6-4591807D3826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16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0BCEC344-73CF-4C77-94ED-1152B5A80697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17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6685B691-B444-4044-9681-8EE25CD7B982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18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92EE8575-5A25-4D97-9DA8-B00055C6ADE7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7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A541CBEA-A724-4C76-812C-07397CF7B345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8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D666C3F2-16CE-46D5-A2AE-C5E98A3643F4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10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711C2DD9-BC92-46D2-AAF9-DFD4E5AFE839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11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8E0555CC-567C-4C21-8499-E4DCF0DA9001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12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DA803BAD-8C8F-44DB-8485-3765E74689A1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13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66C596DD-678B-4580-8EF9-C9A93B802716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14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fld id="{B1372E39-2DBF-42BB-AEC0-539B7C2C83E5}" type="slidenum">
              <a:rPr lang="en-US">
                <a:ea typeface="ヒラギノ角ゴ Pro W3" pitchFamily="-72" charset="-128"/>
                <a:cs typeface="ヒラギノ角ゴ Pro W3" pitchFamily="-72" charset="-128"/>
              </a:rPr>
              <a:pPr eaLnBrk="0" hangingPunct="0"/>
              <a:t>15</a:t>
            </a:fld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4E12A45-7776-43CA-8FEE-CAC09D494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4262B8A-2770-4570-B9D4-5226D76EA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23DB79D-CFE6-4A7B-B44C-67FE4ED2D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55D3F4F-C6F5-4EF9-8211-8A9D9850F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57CC4DE-91F8-4124-98ED-025A793E2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99574D5-D17D-4779-B947-B140A6A67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AE100C6-F4F2-47E8-ADD4-A37E96E88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9505499-B956-42D5-A84D-95DC5E450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BE44197-7674-4744-8C40-1EBCDE3CC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Charting Your Career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Operational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Research and Design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Management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Entrepreneurial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Consulting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Writing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Academic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Effective Communication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Active listening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Nonverbal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Written report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Oral brief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Visual aids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Grapevine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Visual Aids : Slides</a:t>
            </a:r>
            <a:endParaRPr lang="en-US" sz="3600" b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/>
              <a:t>Font </a:t>
            </a:r>
            <a:r>
              <a:rPr lang="en-US" sz="4400">
                <a:effectLst>
                  <a:outerShdw blurRad="38100" dist="38100" dir="2700000" algn="tl">
                    <a:srgbClr val="DDDDDD"/>
                  </a:outerShdw>
                </a:effectLst>
              </a:rPr>
              <a:t>size</a:t>
            </a:r>
            <a:r>
              <a:rPr lang="en-US" sz="4400"/>
              <a:t> 44   </a:t>
            </a:r>
            <a:r>
              <a:rPr lang="en-US" sz="4400" b="0"/>
              <a:t>Font size 44</a:t>
            </a:r>
            <a:br>
              <a:rPr lang="en-US" b="0"/>
            </a:br>
            <a:endParaRPr lang="en-US" b="0"/>
          </a:p>
          <a:p>
            <a:pPr eaLnBrk="1" hangingPunct="1">
              <a:defRPr/>
            </a:pPr>
            <a:r>
              <a:rPr lang="en-US" sz="3600"/>
              <a:t>Font </a:t>
            </a: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</a:rPr>
              <a:t>size</a:t>
            </a:r>
            <a:r>
              <a:rPr lang="en-US" sz="3600"/>
              <a:t> 36        </a:t>
            </a:r>
            <a:r>
              <a:rPr lang="en-US" sz="3600" b="0"/>
              <a:t>Font size 36</a:t>
            </a:r>
            <a:br>
              <a:rPr lang="en-US" b="0"/>
            </a:br>
            <a:endParaRPr lang="en-US" b="0"/>
          </a:p>
          <a:p>
            <a:pPr eaLnBrk="1" hangingPunct="1">
              <a:defRPr/>
            </a:pPr>
            <a:r>
              <a:rPr lang="en-US"/>
              <a:t>Font size 32    </a:t>
            </a:r>
            <a:r>
              <a:rPr lang="en-US" b="0"/>
              <a:t>Font size 32 </a:t>
            </a:r>
            <a:br>
              <a:rPr lang="en-US" b="0"/>
            </a:br>
            <a:endParaRPr lang="en-US" b="0"/>
          </a:p>
          <a:p>
            <a:pPr eaLnBrk="1" hangingPunct="1">
              <a:defRPr/>
            </a:pPr>
            <a:r>
              <a:rPr lang="en-US" sz="2000"/>
              <a:t>Font size 20      </a:t>
            </a:r>
            <a:r>
              <a:rPr lang="en-US" sz="2000" b="0"/>
              <a:t>Font size 20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Color : Good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Use a text color that contrasts sharply with the background </a:t>
            </a:r>
            <a:br>
              <a:rPr lang="en-US"/>
            </a:br>
            <a:r>
              <a:rPr lang="en-US"/>
              <a:t>Base on room’s lighting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Use color to emphasize a point</a:t>
            </a:r>
          </a:p>
          <a:p>
            <a:pPr lvl="1" eaLnBrk="1" hangingPunct="1"/>
            <a:r>
              <a:rPr lang="en-US"/>
              <a:t>But only use this </a:t>
            </a:r>
            <a:r>
              <a:rPr lang="en-US">
                <a:solidFill>
                  <a:schemeClr val="accent2"/>
                </a:solidFill>
              </a:rPr>
              <a:t>occasionally</a:t>
            </a:r>
            <a:endParaRPr lang="en-US">
              <a:solidFill>
                <a:srgbClr val="6666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Color : Bad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>
                <a:solidFill>
                  <a:srgbClr val="FFFF00"/>
                </a:solidFill>
              </a:rPr>
              <a:t>Using a font color that does not contrast with the background color is hard to read </a:t>
            </a:r>
            <a:br>
              <a:rPr lang="en-US" sz="3000">
                <a:solidFill>
                  <a:srgbClr val="FFFF00"/>
                </a:solidFill>
              </a:rPr>
            </a:br>
            <a:endParaRPr lang="en-US" sz="300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>
                <a:solidFill>
                  <a:srgbClr val="FF3399"/>
                </a:solidFill>
              </a:rPr>
              <a:t>Using a different color for each point is unnecessary</a:t>
            </a:r>
            <a:br>
              <a:rPr lang="en-US" sz="3000">
                <a:solidFill>
                  <a:srgbClr val="FF3399"/>
                </a:solidFill>
              </a:rPr>
            </a:br>
            <a:endParaRPr lang="en-US" sz="3000">
              <a:solidFill>
                <a:srgbClr val="FF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>
                <a:solidFill>
                  <a:srgbClr val="FF0000"/>
                </a:solidFill>
              </a:rPr>
              <a:t>T</a:t>
            </a:r>
            <a:r>
              <a:rPr lang="en-US" sz="3000">
                <a:solidFill>
                  <a:srgbClr val="FF6600"/>
                </a:solidFill>
              </a:rPr>
              <a:t>r</a:t>
            </a:r>
            <a:r>
              <a:rPr lang="en-US" sz="3000">
                <a:solidFill>
                  <a:srgbClr val="FFFF00"/>
                </a:solidFill>
              </a:rPr>
              <a:t>y</a:t>
            </a:r>
            <a:r>
              <a:rPr lang="en-US" sz="3000">
                <a:solidFill>
                  <a:srgbClr val="33CC33"/>
                </a:solidFill>
              </a:rPr>
              <a:t>i</a:t>
            </a:r>
            <a:r>
              <a:rPr lang="en-US" sz="3000">
                <a:solidFill>
                  <a:srgbClr val="0066FF"/>
                </a:solidFill>
              </a:rPr>
              <a:t>n</a:t>
            </a:r>
            <a:r>
              <a:rPr lang="en-US" sz="3000">
                <a:solidFill>
                  <a:schemeClr val="folHlink"/>
                </a:solidFill>
              </a:rPr>
              <a:t>g</a:t>
            </a:r>
            <a:r>
              <a:rPr lang="en-US" sz="3000">
                <a:solidFill>
                  <a:srgbClr val="FF3399"/>
                </a:solidFill>
              </a:rPr>
              <a:t> t</a:t>
            </a:r>
            <a:r>
              <a:rPr lang="en-US" sz="3000">
                <a:solidFill>
                  <a:srgbClr val="FF0000"/>
                </a:solidFill>
              </a:rPr>
              <a:t>o</a:t>
            </a:r>
            <a:r>
              <a:rPr lang="en-US" sz="3000">
                <a:solidFill>
                  <a:srgbClr val="FF3399"/>
                </a:solidFill>
              </a:rPr>
              <a:t> </a:t>
            </a:r>
            <a:r>
              <a:rPr lang="en-US" sz="3000">
                <a:solidFill>
                  <a:srgbClr val="FF6600"/>
                </a:solidFill>
              </a:rPr>
              <a:t>b</a:t>
            </a:r>
            <a:r>
              <a:rPr lang="en-US" sz="3000">
                <a:solidFill>
                  <a:srgbClr val="FFFF00"/>
                </a:solidFill>
              </a:rPr>
              <a:t>e </a:t>
            </a:r>
            <a:r>
              <a:rPr lang="en-US" sz="3000">
                <a:solidFill>
                  <a:srgbClr val="33CC33"/>
                </a:solidFill>
              </a:rPr>
              <a:t>c</a:t>
            </a:r>
            <a:r>
              <a:rPr lang="en-US" sz="3000">
                <a:solidFill>
                  <a:srgbClr val="0066FF"/>
                </a:solidFill>
              </a:rPr>
              <a:t>r</a:t>
            </a:r>
            <a:r>
              <a:rPr lang="en-US" sz="3000">
                <a:solidFill>
                  <a:schemeClr val="folHlink"/>
                </a:solidFill>
              </a:rPr>
              <a:t>e</a:t>
            </a:r>
            <a:r>
              <a:rPr lang="en-US" sz="3000">
                <a:solidFill>
                  <a:srgbClr val="FF3399"/>
                </a:solidFill>
              </a:rPr>
              <a:t>a</a:t>
            </a:r>
            <a:r>
              <a:rPr lang="en-US" sz="3000">
                <a:solidFill>
                  <a:srgbClr val="FF0000"/>
                </a:solidFill>
              </a:rPr>
              <a:t>t</a:t>
            </a:r>
            <a:r>
              <a:rPr lang="en-US" sz="3000">
                <a:solidFill>
                  <a:srgbClr val="FF6600"/>
                </a:solidFill>
              </a:rPr>
              <a:t>i</a:t>
            </a:r>
            <a:r>
              <a:rPr lang="en-US" sz="3000">
                <a:solidFill>
                  <a:srgbClr val="FFFF00"/>
                </a:solidFill>
              </a:rPr>
              <a:t>v</a:t>
            </a:r>
            <a:r>
              <a:rPr lang="en-US" sz="3000">
                <a:solidFill>
                  <a:srgbClr val="33CC33"/>
                </a:solidFill>
              </a:rPr>
              <a:t>e</a:t>
            </a:r>
            <a:r>
              <a:rPr lang="en-US" sz="3000">
                <a:solidFill>
                  <a:srgbClr val="FF3399"/>
                </a:solidFill>
              </a:rPr>
              <a:t> </a:t>
            </a:r>
            <a:r>
              <a:rPr lang="en-US" sz="3000">
                <a:solidFill>
                  <a:srgbClr val="0066FF"/>
                </a:solidFill>
              </a:rPr>
              <a:t>c</a:t>
            </a:r>
            <a:r>
              <a:rPr lang="en-US" sz="3000">
                <a:solidFill>
                  <a:schemeClr val="folHlink"/>
                </a:solidFill>
              </a:rPr>
              <a:t>a</a:t>
            </a:r>
            <a:r>
              <a:rPr lang="en-US" sz="3000">
                <a:solidFill>
                  <a:srgbClr val="FF3399"/>
                </a:solidFill>
              </a:rPr>
              <a:t>n </a:t>
            </a:r>
            <a:r>
              <a:rPr lang="en-US" sz="3000">
                <a:solidFill>
                  <a:srgbClr val="FF0000"/>
                </a:solidFill>
              </a:rPr>
              <a:t>a</a:t>
            </a:r>
            <a:r>
              <a:rPr lang="en-US" sz="3000">
                <a:solidFill>
                  <a:srgbClr val="FF6600"/>
                </a:solidFill>
              </a:rPr>
              <a:t>l</a:t>
            </a:r>
            <a:r>
              <a:rPr lang="en-US" sz="3000">
                <a:solidFill>
                  <a:srgbClr val="FFFF00"/>
                </a:solidFill>
              </a:rPr>
              <a:t>s</a:t>
            </a:r>
            <a:r>
              <a:rPr lang="en-US" sz="3000">
                <a:solidFill>
                  <a:srgbClr val="33CC33"/>
                </a:solidFill>
              </a:rPr>
              <a:t>o</a:t>
            </a:r>
            <a:r>
              <a:rPr lang="en-US" sz="3000">
                <a:solidFill>
                  <a:srgbClr val="FF3399"/>
                </a:solidFill>
              </a:rPr>
              <a:t> </a:t>
            </a:r>
            <a:r>
              <a:rPr lang="en-US" sz="3000">
                <a:solidFill>
                  <a:srgbClr val="0066FF"/>
                </a:solidFill>
              </a:rPr>
              <a:t>b</a:t>
            </a:r>
            <a:r>
              <a:rPr lang="en-US" sz="3000">
                <a:solidFill>
                  <a:schemeClr val="folHlink"/>
                </a:solidFill>
              </a:rPr>
              <a:t>e</a:t>
            </a:r>
            <a:r>
              <a:rPr lang="en-US" sz="3000">
                <a:solidFill>
                  <a:srgbClr val="FF3399"/>
                </a:solidFill>
              </a:rPr>
              <a:t> b</a:t>
            </a:r>
            <a:r>
              <a:rPr lang="en-US" sz="3000">
                <a:solidFill>
                  <a:srgbClr val="FF0000"/>
                </a:solidFill>
              </a:rPr>
              <a:t>a</a:t>
            </a:r>
            <a:r>
              <a:rPr lang="en-US" sz="3000">
                <a:solidFill>
                  <a:srgbClr val="FF6600"/>
                </a:solidFill>
              </a:rPr>
              <a:t>d</a:t>
            </a:r>
            <a:endParaRPr lang="en-US" sz="280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Background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Use light color backgrounds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Use the same background consistently throughout your presentation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Black- or white-out a screen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499">
                <a:srgbClr val="EE3F17"/>
              </a:gs>
              <a:gs pos="24001">
                <a:srgbClr val="FFFF00"/>
              </a:gs>
              <a:gs pos="32500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0">
                <a:srgbClr val="1A8D48"/>
              </a:gs>
              <a:gs pos="75999">
                <a:srgbClr val="FFFF00"/>
              </a:gs>
              <a:gs pos="86501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0" scaled="1"/>
          </a:gradFill>
        </p:spPr>
        <p:txBody>
          <a:bodyPr/>
          <a:lstStyle/>
          <a:p>
            <a:pPr eaLnBrk="1" hangingPunct="1"/>
            <a:r>
              <a:rPr lang="en-US"/>
              <a:t>Background : 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38600"/>
          </a:xfrm>
          <a:gradFill rotWithShape="0">
            <a:gsLst>
              <a:gs pos="0">
                <a:srgbClr val="A603AB"/>
              </a:gs>
              <a:gs pos="10501">
                <a:srgbClr val="0819FB"/>
              </a:gs>
              <a:gs pos="17500">
                <a:srgbClr val="1A8D48"/>
              </a:gs>
              <a:gs pos="25999">
                <a:srgbClr val="FFFF00"/>
              </a:gs>
              <a:gs pos="36501">
                <a:srgbClr val="EE3F17"/>
              </a:gs>
              <a:gs pos="44000">
                <a:srgbClr val="E81766"/>
              </a:gs>
              <a:gs pos="50000">
                <a:srgbClr val="A603AB"/>
              </a:gs>
              <a:gs pos="56000">
                <a:srgbClr val="E81766"/>
              </a:gs>
              <a:gs pos="63499">
                <a:srgbClr val="EE3F17"/>
              </a:gs>
              <a:gs pos="74001">
                <a:srgbClr val="FFFF00"/>
              </a:gs>
              <a:gs pos="82500">
                <a:srgbClr val="1A8D48"/>
              </a:gs>
              <a:gs pos="89500">
                <a:srgbClr val="0819FB"/>
              </a:gs>
              <a:gs pos="100000">
                <a:srgbClr val="A603AB"/>
              </a:gs>
            </a:gsLst>
            <a:lin ang="18900000" scaled="1"/>
          </a:gradFill>
        </p:spPr>
        <p:txBody>
          <a:bodyPr/>
          <a:lstStyle/>
          <a:p>
            <a:pPr eaLnBrk="1" hangingPunct="1"/>
            <a:r>
              <a:rPr lang="en-US">
                <a:solidFill>
                  <a:schemeClr val="accent1"/>
                </a:solidFill>
              </a:rPr>
              <a:t>Avoid backgrounds that are distracting or difficult to read from</a:t>
            </a:r>
            <a:br>
              <a:rPr lang="en-US">
                <a:solidFill>
                  <a:schemeClr val="accent1"/>
                </a:solidFill>
              </a:rPr>
            </a:br>
            <a:endParaRPr lang="en-US">
              <a:solidFill>
                <a:schemeClr val="accent1"/>
              </a:solidFill>
            </a:endParaRPr>
          </a:p>
          <a:p>
            <a:pPr eaLnBrk="1" hangingPunct="1"/>
            <a:r>
              <a:rPr lang="en-US">
                <a:solidFill>
                  <a:schemeClr val="accent1"/>
                </a:solidFill>
              </a:rPr>
              <a:t>Always be consistent with the background that you use</a:t>
            </a:r>
          </a:p>
          <a:p>
            <a:pPr eaLnBrk="1" hangingPunct="1">
              <a:buFontTx/>
              <a:buNone/>
            </a:pPr>
            <a:endParaRPr lang="en-US">
              <a:solidFill>
                <a:schemeClr val="accent1"/>
              </a:solidFill>
            </a:endParaRPr>
          </a:p>
          <a:p>
            <a:pPr eaLnBrk="1" hangingPunct="1">
              <a:buFontTx/>
              <a:buNone/>
            </a:pPr>
            <a:endParaRPr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Fancy slide transitions and fly-ins get old quickly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Avoid sound effects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Have all bullets appear at once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Avoid reading slides</a:t>
            </a:r>
          </a:p>
        </p:txBody>
      </p:sp>
    </p:spTree>
  </p:cSld>
  <p:clrMapOvr>
    <a:masterClrMapping/>
  </p:clrMapOvr>
  <p:transition spd="slow"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Staying Technically Competent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 lIns="90488" tIns="44450" rIns="90488" bIns="44450"/>
          <a:lstStyle/>
          <a:p>
            <a:pPr eaLnBrk="1" hangingPunct="1"/>
            <a:r>
              <a:rPr lang="en-US"/>
              <a:t>Knowledge explosion</a:t>
            </a:r>
          </a:p>
          <a:p>
            <a:pPr eaLnBrk="1" hangingPunct="1"/>
            <a:r>
              <a:rPr lang="en-US"/>
              <a:t>Master technical literature</a:t>
            </a:r>
          </a:p>
          <a:p>
            <a:pPr eaLnBrk="1" hangingPunct="1"/>
            <a:r>
              <a:rPr lang="en-US"/>
              <a:t>Continuing Education</a:t>
            </a:r>
          </a:p>
          <a:p>
            <a:pPr eaLnBrk="1" hangingPunct="1"/>
            <a:r>
              <a:rPr lang="en-US"/>
              <a:t>On-the-job activities</a:t>
            </a:r>
          </a:p>
          <a:p>
            <a:pPr eaLnBrk="1" hangingPunct="1"/>
            <a:r>
              <a:rPr lang="en-US"/>
              <a:t>Technical societies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Professional Societies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Get involved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Do presentations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Write papers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0668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 sz="4000"/>
              <a:t>Achieving Effectiveness</a:t>
            </a:r>
            <a:br>
              <a:rPr lang="en-US" sz="4000"/>
            </a:br>
            <a:r>
              <a:rPr lang="en-US" sz="4000"/>
              <a:t>as an Engineer</a:t>
            </a:r>
            <a:br>
              <a:rPr lang="en-US" sz="4000"/>
            </a:br>
            <a:endParaRPr lang="en-US" sz="400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17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Professional Activity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Accreditation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Professional registration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Certification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Diversity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8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Percent Bachelor Degrees: Women</a:t>
            </a:r>
            <a:endParaRPr lang="en-US" sz="400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14400" y="2667000"/>
          <a:ext cx="69342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2" imgW="6032500" imgH="1333500" progId="Word.Document.8">
                  <p:embed/>
                </p:oleObj>
              </mc:Choice>
              <mc:Fallback>
                <p:oleObj name="Document" r:id="rId2" imgW="6032500" imgH="13335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6934200" cy="153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Percent Bachelor Degrees:</a:t>
            </a:r>
            <a:br>
              <a:rPr lang="en-US"/>
            </a:br>
            <a:r>
              <a:rPr lang="en-US"/>
              <a:t>Minorities</a:t>
            </a:r>
            <a:endParaRPr lang="en-US" sz="4000"/>
          </a:p>
        </p:txBody>
      </p:sp>
      <p:graphicFrame>
        <p:nvGraphicFramePr>
          <p:cNvPr id="52263" name="Group 39"/>
          <p:cNvGraphicFramePr>
            <a:graphicFrameLocks noGrp="1"/>
          </p:cNvGraphicFramePr>
          <p:nvPr/>
        </p:nvGraphicFramePr>
        <p:xfrm>
          <a:off x="762000" y="2057400"/>
          <a:ext cx="7543800" cy="3840163"/>
        </p:xfrm>
        <a:graphic>
          <a:graphicData uri="http://schemas.openxmlformats.org/drawingml/2006/table">
            <a:tbl>
              <a:tblPr/>
              <a:tblGrid>
                <a:gridCol w="334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72" charset="0"/>
                        <a:ea typeface="ヒラギノ角ゴ Pro W3" pitchFamily="-72" charset="-128"/>
                        <a:cs typeface="ヒラギノ角ゴ Pro W3" pitchFamily="-7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Engineering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72" charset="0"/>
                        <a:ea typeface="ヒラギノ角ゴ Pro W3" pitchFamily="-72" charset="-128"/>
                        <a:cs typeface="ヒラギノ角ゴ Pro W3" pitchFamily="-7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72" charset="0"/>
                        <a:ea typeface="ヒラギノ角ゴ Pro W3" pitchFamily="-72" charset="-128"/>
                        <a:cs typeface="ヒラギノ角ゴ Pro W3" pitchFamily="-7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72" charset="0"/>
                        <a:ea typeface="ヒラギノ角ゴ Pro W3" pitchFamily="-72" charset="-128"/>
                        <a:cs typeface="ヒラギノ角ゴ Pro W3" pitchFamily="-7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African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4.9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Asian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11.8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13.3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Hispanic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Native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ヒラギノ角ゴ Pro W3" pitchFamily="-72" charset="-128"/>
                          <a:cs typeface="ヒラギノ角ゴ Pro W3" pitchFamily="-7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Management and the Engineer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Engineering Management: Career</a:t>
            </a:r>
            <a:endParaRPr lang="en-US" sz="4000"/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/>
              <a:t>Making the right choice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Preparation</a:t>
            </a:r>
            <a:br>
              <a:rPr lang="en-US"/>
            </a:br>
            <a:r>
              <a:rPr lang="en-US"/>
              <a:t>  Formal degree programs</a:t>
            </a:r>
            <a:br>
              <a:rPr lang="en-US"/>
            </a:br>
            <a:r>
              <a:rPr lang="en-US"/>
              <a:t>  Non-degree coursework</a:t>
            </a:r>
            <a:br>
              <a:rPr lang="en-US"/>
            </a:br>
            <a:r>
              <a:rPr lang="en-US"/>
              <a:t>  Experiential training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Time Management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Managing Your Time: </a:t>
            </a:r>
            <a:br>
              <a:rPr lang="en-US"/>
            </a:br>
            <a:r>
              <a:rPr lang="en-US"/>
              <a:t>Time Wasters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7727950" cy="38862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Inadequate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Ineffective Delegation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Telephone Interruption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Meetings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Unclear Communication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Time Wasters, cont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Crises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Unfinished tasks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Drop-in visitors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Indecision/Procrastination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Lack of self-discipline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066800"/>
          </a:xfrm>
        </p:spPr>
        <p:txBody>
          <a:bodyPr lIns="90488" tIns="44450" rIns="90488" bIns="44450" anchor="b"/>
          <a:lstStyle/>
          <a:p>
            <a:pPr eaLnBrk="1" hangingPunct="1"/>
            <a:br>
              <a:rPr lang="en-US" b="0"/>
            </a:br>
            <a:r>
              <a:rPr lang="en-US"/>
              <a:t>Tools for Time Management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lvl="1" eaLnBrk="1" hangingPunct="1">
              <a:lnSpc>
                <a:spcPct val="90000"/>
              </a:lnSpc>
            </a:pPr>
            <a:r>
              <a:rPr lang="en-US" sz="3200" b="1"/>
              <a:t>List Goals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/>
              <a:t>Set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/>
              <a:t>Develop Action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/>
              <a:t>Develop Time 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/>
              <a:t>Handle Mail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1"/>
              <a:t>Consider your energy cycle and environment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33600" y="1371600"/>
          <a:ext cx="5029200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24200" imgH="2184400" progId="">
                  <p:embed/>
                </p:oleObj>
              </mc:Choice>
              <mc:Fallback>
                <p:oleObj name="Visio" r:id="rId2" imgW="3124200" imgH="2184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5029200" cy="391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Discuss steps in getting off to a right start in a new job</a:t>
            </a:r>
          </a:p>
          <a:p>
            <a:pPr eaLnBrk="1" hangingPunct="1">
              <a:lnSpc>
                <a:spcPct val="80000"/>
              </a:lnSpc>
            </a:pPr>
            <a:r>
              <a:rPr lang="en-US"/>
              <a:t>Explain why communication skills are important to an engineer</a:t>
            </a:r>
          </a:p>
          <a:p>
            <a:pPr eaLnBrk="1" hangingPunct="1">
              <a:lnSpc>
                <a:spcPct val="80000"/>
              </a:lnSpc>
            </a:pPr>
            <a:r>
              <a:rPr lang="en-US"/>
              <a:t>Discuss ways to remain technically competent in the engineering field</a:t>
            </a:r>
          </a:p>
          <a:p>
            <a:pPr eaLnBrk="1" hangingPunct="1">
              <a:lnSpc>
                <a:spcPct val="80000"/>
              </a:lnSpc>
            </a:pPr>
            <a:r>
              <a:rPr lang="en-US"/>
              <a:t>Discuss the position of women and minorities in engineering</a:t>
            </a:r>
          </a:p>
          <a:p>
            <a:pPr eaLnBrk="1" hangingPunct="1">
              <a:lnSpc>
                <a:spcPct val="80000"/>
              </a:lnSpc>
            </a:pPr>
            <a:r>
              <a:rPr lang="en-US"/>
              <a:t>Discuss techniques to manage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Your Career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Getting Off to Right Start: </a:t>
            </a:r>
            <a:br>
              <a:rPr lang="en-US"/>
            </a:br>
            <a:r>
              <a:rPr lang="en-US"/>
              <a:t>You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Make your mark in first few years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Go extra mile and meet deadlines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Look for visibility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Learn the corporate culture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Getting off to Right Start:</a:t>
            </a:r>
            <a:br>
              <a:rPr lang="en-US"/>
            </a:br>
            <a:r>
              <a:rPr lang="en-US"/>
              <a:t>Boss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Be careful in selection</a:t>
            </a:r>
            <a:br>
              <a:rPr lang="en-US"/>
            </a:br>
            <a:r>
              <a:rPr lang="en-US"/>
              <a:t>Understand the boss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Keep boss informed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Make boss’s job easy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Getting off to Right Start:</a:t>
            </a:r>
            <a:br>
              <a:rPr lang="en-US"/>
            </a:br>
            <a:r>
              <a:rPr lang="en-US"/>
              <a:t>Associates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Don’t invade another division</a:t>
            </a:r>
          </a:p>
          <a:p>
            <a:pPr eaLnBrk="1" hangingPunct="1"/>
            <a:r>
              <a:rPr lang="en-US"/>
              <a:t>Make your complaints to the person responsible</a:t>
            </a:r>
          </a:p>
          <a:p>
            <a:pPr eaLnBrk="1" hangingPunct="1"/>
            <a:r>
              <a:rPr lang="en-US"/>
              <a:t>Keep old school ties</a:t>
            </a:r>
          </a:p>
          <a:p>
            <a:pPr eaLnBrk="1" hangingPunct="1"/>
            <a:r>
              <a:rPr lang="en-US"/>
              <a:t>You are the company’s representative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Career Stages</a:t>
            </a:r>
            <a:r>
              <a:rPr lang="en-US" sz="4000"/>
              <a:t> – Super (1957)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Growth                    0–14</a:t>
            </a:r>
          </a:p>
          <a:p>
            <a:pPr eaLnBrk="1" hangingPunct="1"/>
            <a:r>
              <a:rPr lang="en-US" sz="3600"/>
              <a:t>Exploration           15–24</a:t>
            </a:r>
          </a:p>
          <a:p>
            <a:pPr eaLnBrk="1" hangingPunct="1"/>
            <a:r>
              <a:rPr lang="en-US" sz="3600"/>
              <a:t>Establishment       24–44</a:t>
            </a:r>
          </a:p>
          <a:p>
            <a:pPr eaLnBrk="1" hangingPunct="1"/>
            <a:r>
              <a:rPr lang="en-US" sz="3600"/>
              <a:t>Maintenance          45–65</a:t>
            </a:r>
          </a:p>
          <a:p>
            <a:pPr eaLnBrk="1" hangingPunct="1"/>
            <a:r>
              <a:rPr lang="en-US" sz="3600"/>
              <a:t>Disengagement</a:t>
            </a:r>
            <a:endParaRPr lang="en-US" sz="40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Pages>9</Pages>
  <Words>535</Words>
  <Application>Microsoft Office PowerPoint</Application>
  <PresentationFormat>Letter Paper (8.5x11 in)</PresentationFormat>
  <Paragraphs>146</Paragraphs>
  <Slides>29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Monotype Sorts</vt:lpstr>
      <vt:lpstr>Times New Roman</vt:lpstr>
      <vt:lpstr>5th pp</vt:lpstr>
      <vt:lpstr>Visio</vt:lpstr>
      <vt:lpstr>Document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Your Career</vt:lpstr>
      <vt:lpstr>Getting Off to Right Start:  You</vt:lpstr>
      <vt:lpstr>Getting off to Right Start: Boss</vt:lpstr>
      <vt:lpstr>Getting off to Right Start: Associates</vt:lpstr>
      <vt:lpstr>Career Stages – Super (1957)</vt:lpstr>
      <vt:lpstr>Charting Your Career</vt:lpstr>
      <vt:lpstr>Effective Communication</vt:lpstr>
      <vt:lpstr>Visual Aids : Slides</vt:lpstr>
      <vt:lpstr>Color : Good</vt:lpstr>
      <vt:lpstr>Color : Bad</vt:lpstr>
      <vt:lpstr>Background</vt:lpstr>
      <vt:lpstr>Background : No</vt:lpstr>
      <vt:lpstr>PowerPoint Presentation</vt:lpstr>
      <vt:lpstr>Staying Technically Competent</vt:lpstr>
      <vt:lpstr>Professional Societies</vt:lpstr>
      <vt:lpstr>Professional Activity</vt:lpstr>
      <vt:lpstr>Diversity</vt:lpstr>
      <vt:lpstr>Percent Bachelor Degrees: Women</vt:lpstr>
      <vt:lpstr>Percent Bachelor Degrees: Minorities</vt:lpstr>
      <vt:lpstr>Management and the Engineer</vt:lpstr>
      <vt:lpstr>Engineering Management: Career</vt:lpstr>
      <vt:lpstr>Time Management</vt:lpstr>
      <vt:lpstr>Managing Your Time:  Time Wasters</vt:lpstr>
      <vt:lpstr>Time Wasters, cont</vt:lpstr>
      <vt:lpstr> Tools for Time Management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9</cp:revision>
  <cp:lastPrinted>1997-03-04T12:05:22Z</cp:lastPrinted>
  <dcterms:created xsi:type="dcterms:W3CDTF">2013-08-26T19:30:29Z</dcterms:created>
  <dcterms:modified xsi:type="dcterms:W3CDTF">2023-11-06T21:19:48Z</dcterms:modified>
</cp:coreProperties>
</file>