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9A15F55-7B4A-405C-816B-6FA2B9E25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8D9625E-85BA-44A4-B189-8DE71BD89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A6C08ED-4A79-4783-8FC7-AFEBF5D4C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241D1C8-CF32-4F48-880B-53D987B25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CBD7CF8-4ED4-47BE-8A72-29249EF10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67CEF0D-8F68-4F15-8DED-68A916DC4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745E580-BF17-4AD1-8E4E-12757998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A16E159-6D1F-4383-88EE-350DCBD1B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Boeing – Whistle Blowing</a:t>
            </a:r>
          </a:p>
        </p:txBody>
      </p:sp>
      <p:pic>
        <p:nvPicPr>
          <p:cNvPr id="46082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1676400"/>
            <a:ext cx="6705600" cy="3733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Challenger Disaster</a:t>
            </a:r>
          </a:p>
        </p:txBody>
      </p:sp>
      <p:pic>
        <p:nvPicPr>
          <p:cNvPr id="47106" name="Picture 4" descr="Explosion of Space Shuttle Challenger - Space Shuttle Challenger Disa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71600"/>
            <a:ext cx="5943600" cy="440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Ethical Dilemmas Guidelines in Professional Practice – NIEE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800" indent="-685800" eaLnBrk="1" hangingPunct="1">
              <a:buFontTx/>
              <a:buAutoNum type="arabicPeriod"/>
            </a:pPr>
            <a:r>
              <a:rPr lang="en-US"/>
              <a:t>Determine the facts in the situation </a:t>
            </a:r>
          </a:p>
          <a:p>
            <a:pPr marL="685800" indent="-685800" eaLnBrk="1" hangingPunct="1">
              <a:buFontTx/>
              <a:buAutoNum type="arabicPeriod" startAt="2"/>
            </a:pPr>
            <a:r>
              <a:rPr lang="en-US"/>
              <a:t>Determine the facts in the situation </a:t>
            </a:r>
          </a:p>
          <a:p>
            <a:pPr marL="685800" indent="-685800" eaLnBrk="1" hangingPunct="1">
              <a:buFontTx/>
              <a:buAutoNum type="arabicPeriod" startAt="2"/>
            </a:pPr>
            <a:r>
              <a:rPr lang="en-US"/>
              <a:t>Assess the motivations of the Stakeholders </a:t>
            </a:r>
          </a:p>
          <a:p>
            <a:pPr marL="685800" indent="-685800" eaLnBrk="1" hangingPunct="1">
              <a:buFontTx/>
              <a:buAutoNum type="arabicPeriod" startAt="2"/>
            </a:pPr>
            <a:r>
              <a:rPr lang="en-US"/>
              <a:t>Formulate alternative solutions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Guidelines, cont.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685800" indent="-685800" eaLnBrk="1" hangingPunct="1">
              <a:buFontTx/>
              <a:buAutoNum type="arabicPeriod" startAt="5"/>
            </a:pPr>
            <a:r>
              <a:rPr lang="en-US"/>
              <a:t>Evaluate proposed alternatives </a:t>
            </a:r>
          </a:p>
          <a:p>
            <a:pPr marL="685800" indent="-685800" eaLnBrk="1" hangingPunct="1">
              <a:buFontTx/>
              <a:buAutoNum type="arabicPeriod" startAt="6"/>
            </a:pPr>
            <a:r>
              <a:rPr lang="en-US"/>
              <a:t>Seek additional assistance, as appropriate </a:t>
            </a:r>
          </a:p>
          <a:p>
            <a:pPr marL="685800" indent="-685800" eaLnBrk="1" hangingPunct="1">
              <a:buFontTx/>
              <a:buAutoNum type="arabicPeriod" startAt="6"/>
            </a:pPr>
            <a:r>
              <a:rPr lang="en-US"/>
              <a:t>Select the best course of action </a:t>
            </a:r>
          </a:p>
          <a:p>
            <a:pPr marL="685800" indent="-685800" eaLnBrk="1" hangingPunct="1">
              <a:buFontTx/>
              <a:buAutoNum type="arabicPeriod" startAt="6"/>
            </a:pPr>
            <a:r>
              <a:rPr lang="en-US"/>
              <a:t>Implement the selected solution </a:t>
            </a:r>
          </a:p>
          <a:p>
            <a:pPr marL="685800" indent="-685800" eaLnBrk="1" hangingPunct="1">
              <a:buFontTx/>
              <a:buAutoNum type="arabicPeriod" startAt="6"/>
            </a:pPr>
            <a:r>
              <a:rPr lang="en-US"/>
              <a:t>Monitor and assess the outcome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Nine Basic Steps to Personal Ethical Decision Making – NIEE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Practice ethical behavior actively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Beware of “new ethics” programs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Define the ethical problem when it arises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Formulate alternatives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Evaluate the alternatives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Nine Steps, cont.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Seek additional assistance </a:t>
            </a:r>
          </a:p>
          <a:p>
            <a:pPr eaLnBrk="1" hangingPunct="1"/>
            <a:r>
              <a:rPr lang="en-US"/>
              <a:t>Choose best ethical alternative </a:t>
            </a:r>
          </a:p>
          <a:p>
            <a:pPr eaLnBrk="1" hangingPunct="1"/>
            <a:r>
              <a:rPr lang="en-US"/>
              <a:t>Implement the best alternative </a:t>
            </a:r>
          </a:p>
          <a:p>
            <a:pPr eaLnBrk="1" hangingPunct="1"/>
            <a:r>
              <a:rPr lang="en-US"/>
              <a:t>Monitor and assess the outcome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0668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7772400" cy="35052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Engineering Ethics</a:t>
            </a:r>
          </a:p>
          <a:p>
            <a:pPr eaLnBrk="1" hangingPunct="1">
              <a:buFont typeface="Monotype Sorts" pitchFamily="-72" charset="2"/>
              <a:buNone/>
            </a:pPr>
            <a:endParaRPr lang="en-US" sz="4000" b="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16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2281238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0" y="1600200"/>
          <a:ext cx="49530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24200" imgH="2184400" progId="">
                  <p:embed/>
                </p:oleObj>
              </mc:Choice>
              <mc:Fallback>
                <p:oleObj name="Visio" r:id="rId2" imgW="3124200" imgH="2184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4953000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3993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Explain the importance of ethics in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Describe what is meant by whistle-blowing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Describe the need for ethics in construction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Describe situations where conflict of interest may arise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Apply Guidelines for Facilitating Solutions to Ethical Dilemmas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Professional Ethics and Conduct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Values drive our behavior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Ethical standards within the engineering community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Engineering Ethics</a:t>
            </a:r>
            <a:br>
              <a:rPr lang="en-US" sz="4000"/>
            </a:br>
            <a:r>
              <a:rPr lang="en-US" sz="4000"/>
              <a:t>Core Concepts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Public interest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Qualities of truth, honesty, and fairness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Professional performance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Ethical Problems in Consulting and Construction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/>
              <a:t>Political contributions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Distribution of public services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Construction safety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762000"/>
          </a:xfrm>
        </p:spPr>
        <p:txBody>
          <a:bodyPr/>
          <a:lstStyle/>
          <a:p>
            <a:pPr eaLnBrk="1" hangingPunct="1"/>
            <a:r>
              <a:rPr lang="en-US"/>
              <a:t>Construction – Hyatt Regency</a:t>
            </a:r>
          </a:p>
        </p:txBody>
      </p:sp>
      <p:pic>
        <p:nvPicPr>
          <p:cNvPr id="44034" name="Picture 3" descr="Hyatt_Kansas_City_Collaps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295400"/>
            <a:ext cx="7391400" cy="46640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Ethical Problems </a:t>
            </a:r>
            <a:br>
              <a:rPr lang="en-US" sz="4000"/>
            </a:br>
            <a:r>
              <a:rPr lang="en-US" sz="4000"/>
              <a:t>Industrial Practice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Environmental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Conflict of interest</a:t>
            </a:r>
            <a:br>
              <a:rPr lang="en-US"/>
            </a:br>
            <a:r>
              <a:rPr lang="en-US"/>
              <a:t>  Gifts</a:t>
            </a:r>
            <a:br>
              <a:rPr lang="en-US"/>
            </a:br>
            <a:r>
              <a:rPr lang="en-US"/>
              <a:t>  Moonlighting</a:t>
            </a:r>
            <a:br>
              <a:rPr lang="en-US"/>
            </a:br>
            <a:r>
              <a:rPr lang="en-US"/>
              <a:t>  Inside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Post-employment limitations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Whistle-blowing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Pages>9</Pages>
  <Words>260</Words>
  <Application>Microsoft Office PowerPoint</Application>
  <PresentationFormat>Letter Paper (8.5x11 in)</PresentationFormat>
  <Paragraphs>52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Professional Ethics and Conduct</vt:lpstr>
      <vt:lpstr>Engineering Ethics Core Concepts</vt:lpstr>
      <vt:lpstr>Ethical Problems in Consulting and Construction</vt:lpstr>
      <vt:lpstr>Construction – Hyatt Regency</vt:lpstr>
      <vt:lpstr>Ethical Problems  Industrial Practice</vt:lpstr>
      <vt:lpstr>Boeing – Whistle Blowing</vt:lpstr>
      <vt:lpstr>Challenger Disaster</vt:lpstr>
      <vt:lpstr>Ethical Dilemmas Guidelines in Professional Practice – NIEE</vt:lpstr>
      <vt:lpstr>Guidelines, cont.</vt:lpstr>
      <vt:lpstr>Nine Basic Steps to Personal Ethical Decision Making – NIEE</vt:lpstr>
      <vt:lpstr>Nine Steps, cont.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7</cp:revision>
  <cp:lastPrinted>1997-03-04T12:05:22Z</cp:lastPrinted>
  <dcterms:created xsi:type="dcterms:W3CDTF">2013-08-26T19:30:29Z</dcterms:created>
  <dcterms:modified xsi:type="dcterms:W3CDTF">2023-11-06T21:19:19Z</dcterms:modified>
</cp:coreProperties>
</file>