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>
        <p:scale>
          <a:sx n="171" d="100"/>
          <a:sy n="171" d="100"/>
        </p:scale>
        <p:origin x="139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9318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E84F81F-F6E6-44A7-A550-C6F3DE8E1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67E60DA-70B6-4011-8D5D-F27F2F37B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FC4EB83-07C5-4067-B9DB-40C3320415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BC87F25-3965-4723-B71F-D8D0F6696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44EF76F-7FF8-4265-A714-B07D6F8E1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474FB32-7D6D-49BF-BCB7-FA5A9BD1C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865FA04-3524-4D7B-88C5-E566BE907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40889B3-6A8D-4947-B4BC-28C342A7B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D7B4B7B-E464-4DC4-9D2A-2F9B2E32E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906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Matrix Management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Project personnel report to both functional and project managers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The Project Manager controls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Project Tasks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Project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Project Schedule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AND is the focal point for customer contact, project changes, and project communication</a:t>
            </a:r>
            <a:endParaRPr 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Matrix Management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The Functional Manager is responsible for: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Assignment of functional specialists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Quality of work done with the functional specialty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Selecting, evaluating, and rewarding work within the specialty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Project Team</a:t>
            </a:r>
          </a:p>
        </p:txBody>
      </p:sp>
      <p:grpSp>
        <p:nvGrpSpPr>
          <p:cNvPr id="84994" name="Placeholder 2"/>
          <p:cNvGrpSpPr>
            <a:grpSpLocks noChangeAspect="1"/>
          </p:cNvGrpSpPr>
          <p:nvPr/>
        </p:nvGrpSpPr>
        <p:grpSpPr bwMode="auto">
          <a:xfrm>
            <a:off x="685800" y="1905000"/>
            <a:ext cx="7740650" cy="4114800"/>
            <a:chOff x="634" y="1056"/>
            <a:chExt cx="4607" cy="2016"/>
          </a:xfrm>
        </p:grpSpPr>
        <p:sp>
          <p:nvSpPr>
            <p:cNvPr id="84995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4" y="1056"/>
              <a:ext cx="4607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4996" name="_s2052"/>
            <p:cNvCxnSpPr>
              <a:cxnSpLocks noChangeShapeType="1"/>
              <a:stCxn id="85016" idx="0"/>
              <a:endCxn id="85015" idx="2"/>
            </p:cNvCxnSpPr>
            <p:nvPr/>
          </p:nvCxnSpPr>
          <p:spPr bwMode="auto">
            <a:xfrm rot="-5400000">
              <a:off x="3155" y="227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4997" name="_s2053"/>
            <p:cNvCxnSpPr>
              <a:cxnSpLocks noChangeShapeType="1"/>
              <a:stCxn id="85015" idx="0"/>
              <a:endCxn id="85008" idx="2"/>
            </p:cNvCxnSpPr>
            <p:nvPr/>
          </p:nvCxnSpPr>
          <p:spPr bwMode="auto">
            <a:xfrm rot="-5400000">
              <a:off x="3155" y="18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4998" name="_s2054"/>
            <p:cNvCxnSpPr>
              <a:cxnSpLocks noChangeShapeType="1"/>
              <a:stCxn id="85014" idx="1"/>
              <a:endCxn id="85013" idx="2"/>
            </p:cNvCxnSpPr>
            <p:nvPr/>
          </p:nvCxnSpPr>
          <p:spPr bwMode="auto">
            <a:xfrm rot="10800000">
              <a:off x="4233" y="2208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84999" name="_s2055"/>
            <p:cNvCxnSpPr>
              <a:cxnSpLocks noChangeShapeType="1"/>
              <a:stCxn id="85013" idx="0"/>
              <a:endCxn id="85009" idx="2"/>
            </p:cNvCxnSpPr>
            <p:nvPr/>
          </p:nvCxnSpPr>
          <p:spPr bwMode="auto">
            <a:xfrm rot="-5400000">
              <a:off x="4162" y="18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5000" name="_s2056"/>
            <p:cNvCxnSpPr>
              <a:cxnSpLocks noChangeShapeType="1"/>
              <a:stCxn id="85012" idx="3"/>
              <a:endCxn id="85011" idx="2"/>
            </p:cNvCxnSpPr>
            <p:nvPr/>
          </p:nvCxnSpPr>
          <p:spPr bwMode="auto">
            <a:xfrm flipV="1">
              <a:off x="1497" y="2640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85001" name="_s2057"/>
            <p:cNvCxnSpPr>
              <a:cxnSpLocks noChangeShapeType="1"/>
              <a:stCxn id="85011" idx="3"/>
              <a:endCxn id="85010" idx="2"/>
            </p:cNvCxnSpPr>
            <p:nvPr/>
          </p:nvCxnSpPr>
          <p:spPr bwMode="auto">
            <a:xfrm flipV="1">
              <a:off x="2073" y="2208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85002" name="_s2058"/>
            <p:cNvCxnSpPr>
              <a:cxnSpLocks noChangeShapeType="1"/>
              <a:stCxn id="85010" idx="0"/>
              <a:endCxn id="85007" idx="2"/>
            </p:cNvCxnSpPr>
            <p:nvPr/>
          </p:nvCxnSpPr>
          <p:spPr bwMode="auto">
            <a:xfrm rot="-5400000">
              <a:off x="2147" y="18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5003" name="_s2059"/>
            <p:cNvCxnSpPr>
              <a:cxnSpLocks noChangeShapeType="1"/>
              <a:stCxn id="85009" idx="0"/>
              <a:endCxn id="85006" idx="2"/>
            </p:cNvCxnSpPr>
            <p:nvPr/>
          </p:nvCxnSpPr>
          <p:spPr bwMode="auto">
            <a:xfrm rot="5400000" flipH="1">
              <a:off x="3658" y="912"/>
              <a:ext cx="144" cy="1007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85004" name="_s2060"/>
            <p:cNvCxnSpPr>
              <a:cxnSpLocks noChangeShapeType="1"/>
              <a:stCxn id="85008" idx="0"/>
              <a:endCxn id="85006" idx="2"/>
            </p:cNvCxnSpPr>
            <p:nvPr/>
          </p:nvCxnSpPr>
          <p:spPr bwMode="auto">
            <a:xfrm rot="-5400000">
              <a:off x="3155" y="1415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5005" name="_s2061"/>
            <p:cNvCxnSpPr>
              <a:cxnSpLocks noChangeShapeType="1"/>
              <a:stCxn id="85007" idx="0"/>
              <a:endCxn id="85006" idx="2"/>
            </p:cNvCxnSpPr>
            <p:nvPr/>
          </p:nvCxnSpPr>
          <p:spPr bwMode="auto">
            <a:xfrm rot="-5400000">
              <a:off x="2650" y="912"/>
              <a:ext cx="144" cy="1008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85006" name="_s2062"/>
            <p:cNvSpPr>
              <a:spLocks noChangeArrowheads="1"/>
            </p:cNvSpPr>
            <p:nvPr/>
          </p:nvSpPr>
          <p:spPr bwMode="auto">
            <a:xfrm>
              <a:off x="2793" y="10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  <p:sp>
          <p:nvSpPr>
            <p:cNvPr id="85007" name="_s2063"/>
            <p:cNvSpPr>
              <a:spLocks noChangeArrowheads="1"/>
            </p:cNvSpPr>
            <p:nvPr/>
          </p:nvSpPr>
          <p:spPr bwMode="auto">
            <a:xfrm>
              <a:off x="1785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  <p:sp>
          <p:nvSpPr>
            <p:cNvPr id="85008" name="_s2064"/>
            <p:cNvSpPr>
              <a:spLocks noChangeArrowheads="1"/>
            </p:cNvSpPr>
            <p:nvPr/>
          </p:nvSpPr>
          <p:spPr bwMode="auto">
            <a:xfrm>
              <a:off x="2793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  <p:sp>
          <p:nvSpPr>
            <p:cNvPr id="85009" name="_s2065"/>
            <p:cNvSpPr>
              <a:spLocks noChangeArrowheads="1"/>
            </p:cNvSpPr>
            <p:nvPr/>
          </p:nvSpPr>
          <p:spPr bwMode="auto">
            <a:xfrm>
              <a:off x="3801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  <p:sp>
          <p:nvSpPr>
            <p:cNvPr id="85010" name="_s2066"/>
            <p:cNvSpPr>
              <a:spLocks noChangeArrowheads="1"/>
            </p:cNvSpPr>
            <p:nvPr/>
          </p:nvSpPr>
          <p:spPr bwMode="auto">
            <a:xfrm>
              <a:off x="1785" y="192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  <p:sp>
          <p:nvSpPr>
            <p:cNvPr id="85011" name="_s2067"/>
            <p:cNvSpPr>
              <a:spLocks noChangeArrowheads="1"/>
            </p:cNvSpPr>
            <p:nvPr/>
          </p:nvSpPr>
          <p:spPr bwMode="auto">
            <a:xfrm>
              <a:off x="1209" y="235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  <p:sp>
          <p:nvSpPr>
            <p:cNvPr id="85012" name="_s2068"/>
            <p:cNvSpPr>
              <a:spLocks noChangeArrowheads="1"/>
            </p:cNvSpPr>
            <p:nvPr/>
          </p:nvSpPr>
          <p:spPr bwMode="auto">
            <a:xfrm>
              <a:off x="634" y="2784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2975" tIns="31487" rIns="62975" bIns="31487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>
                  <a:latin typeface="Abadi MT Condensed Extra Bold" pitchFamily="-72" charset="0"/>
                  <a:ea typeface="ヒラギノ角ゴ Pro W3" pitchFamily="-72" charset="-128"/>
                  <a:cs typeface="ヒラギノ角ゴ Pro W3" pitchFamily="-72" charset="-128"/>
                </a:rPr>
                <a:t>Project</a:t>
              </a:r>
            </a:p>
          </p:txBody>
        </p:sp>
        <p:sp>
          <p:nvSpPr>
            <p:cNvPr id="85013" name="_s2069"/>
            <p:cNvSpPr>
              <a:spLocks noChangeArrowheads="1"/>
            </p:cNvSpPr>
            <p:nvPr/>
          </p:nvSpPr>
          <p:spPr bwMode="auto">
            <a:xfrm>
              <a:off x="3801" y="1920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2975" tIns="31487" rIns="62975" bIns="31487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>
                  <a:latin typeface="Abadi MT Condensed Extra Bold" pitchFamily="-72" charset="0"/>
                  <a:ea typeface="ヒラギノ角ゴ Pro W3" pitchFamily="-72" charset="-128"/>
                  <a:cs typeface="ヒラギノ角ゴ Pro W3" pitchFamily="-72" charset="-128"/>
                </a:rPr>
                <a:t>Project</a:t>
              </a:r>
            </a:p>
          </p:txBody>
        </p:sp>
        <p:sp>
          <p:nvSpPr>
            <p:cNvPr id="85014" name="_s2070"/>
            <p:cNvSpPr>
              <a:spLocks noChangeArrowheads="1"/>
            </p:cNvSpPr>
            <p:nvPr/>
          </p:nvSpPr>
          <p:spPr bwMode="auto">
            <a:xfrm>
              <a:off x="4377" y="235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  <p:sp>
          <p:nvSpPr>
            <p:cNvPr id="85015" name="_s2071"/>
            <p:cNvSpPr>
              <a:spLocks noChangeArrowheads="1"/>
            </p:cNvSpPr>
            <p:nvPr/>
          </p:nvSpPr>
          <p:spPr bwMode="auto">
            <a:xfrm>
              <a:off x="2793" y="1920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2975" tIns="31487" rIns="62975" bIns="31487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>
                  <a:latin typeface="Abadi MT Condensed Extra Bold" pitchFamily="-72" charset="0"/>
                  <a:ea typeface="ヒラギノ角ゴ Pro W3" pitchFamily="-72" charset="-128"/>
                  <a:cs typeface="ヒラギノ角ゴ Pro W3" pitchFamily="-72" charset="-128"/>
                </a:rPr>
                <a:t>Project</a:t>
              </a:r>
            </a:p>
          </p:txBody>
        </p:sp>
        <p:sp>
          <p:nvSpPr>
            <p:cNvPr id="85016" name="_s2072"/>
            <p:cNvSpPr>
              <a:spLocks noChangeArrowheads="1"/>
            </p:cNvSpPr>
            <p:nvPr/>
          </p:nvSpPr>
          <p:spPr bwMode="auto">
            <a:xfrm>
              <a:off x="2793" y="235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8697" tIns="44348" rIns="88697" bIns="44348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72" charset="-128"/>
                <a:cs typeface="ヒラギノ角ゴ Pro W3" pitchFamily="-72" charset="-128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Effective Program Managers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Need a blend of skills</a:t>
            </a:r>
          </a:p>
          <a:p>
            <a:pPr lvl="1" eaLnBrk="1" hangingPunct="1"/>
            <a:r>
              <a:rPr lang="en-US" b="1"/>
              <a:t>Technical</a:t>
            </a:r>
          </a:p>
          <a:p>
            <a:pPr lvl="1" eaLnBrk="1" hangingPunct="1"/>
            <a:r>
              <a:rPr lang="en-US" b="1"/>
              <a:t>Administrative</a:t>
            </a:r>
          </a:p>
          <a:p>
            <a:pPr lvl="1" eaLnBrk="1" hangingPunct="1"/>
            <a:r>
              <a:rPr lang="en-US" b="1"/>
              <a:t>Interpersonal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524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Project Manager’s Scope and Responsibility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Sets project priorities relative to other activities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Primary point of contact for customer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Defines the work to be performed by supporting departments in terms of cost, schedule, and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Controls the project budget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Project Manager’s Scope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3100"/>
              <a:t>Responsible for design reviews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Responsible for configuration and design control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Responsible for source selection decisions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Responsible for project status reports</a:t>
            </a:r>
          </a:p>
          <a:p>
            <a:pPr eaLnBrk="1" hangingPunct="1">
              <a:lnSpc>
                <a:spcPct val="90000"/>
              </a:lnSpc>
            </a:pPr>
            <a:r>
              <a:rPr lang="en-US" sz="3100"/>
              <a:t>Performs merit review of assigned project personnel</a:t>
            </a:r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Characteristics Associated with Success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7727950" cy="40386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Commitment of parent organization, project manager, and client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Schedules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Budget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Technical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Frequent Feedback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Adequate Control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Public Support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9144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Characteristics, cont.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108950" cy="3962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Reduced Bureaucratic Complexity (i.e. Red Tape)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Judicious use of planning and control tools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“Projectized”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Participative decision making within the team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Project management skills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Bottom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Satisfied Customer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Characteristics Associated with Failure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727950" cy="41910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Inadequate project manager skills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Poor customer coordination and rapport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Poor rapport and coordination with own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Lack of Project Team participation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Poor project control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Lack of familiarity with project requirements – lack of resources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Poor public relations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Types of Contracts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sz="3600"/>
              <a:t>Fixed-Price</a:t>
            </a:r>
          </a:p>
          <a:p>
            <a:pPr lvl="1" eaLnBrk="1" hangingPunct="1"/>
            <a:r>
              <a:rPr lang="en-US" sz="3600" b="1"/>
              <a:t>Firm Fixed-price</a:t>
            </a:r>
          </a:p>
          <a:p>
            <a:pPr lvl="1" eaLnBrk="1" hangingPunct="1"/>
            <a:r>
              <a:rPr lang="en-US" sz="3600" b="1"/>
              <a:t>Fixed-price with escalation</a:t>
            </a:r>
          </a:p>
          <a:p>
            <a:pPr lvl="1" eaLnBrk="1" hangingPunct="1"/>
            <a:r>
              <a:rPr lang="en-US" sz="3600" b="1"/>
              <a:t>Fixed-price, redeterminable</a:t>
            </a:r>
          </a:p>
          <a:p>
            <a:pPr lvl="1" eaLnBrk="1" hangingPunct="1"/>
            <a:r>
              <a:rPr lang="en-US" sz="3600" b="1"/>
              <a:t>Fixed-price, incentive</a:t>
            </a:r>
          </a:p>
          <a:p>
            <a:pPr eaLnBrk="1" hangingPunct="1">
              <a:buFontTx/>
              <a:buNone/>
            </a:pPr>
            <a:endParaRPr lang="en-US" sz="36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 sz="4000"/>
              <a:t>Project Organization, Leadership, and Control</a:t>
            </a:r>
          </a:p>
          <a:p>
            <a:pPr eaLnBrk="1" hangingPunct="1">
              <a:buFontTx/>
              <a:buNone/>
            </a:pPr>
            <a:endParaRPr lang="en-US" sz="4000"/>
          </a:p>
          <a:p>
            <a:pPr eaLnBrk="1" hangingPunct="1">
              <a:buFontTx/>
              <a:buNone/>
            </a:pPr>
            <a:r>
              <a:rPr lang="en-US" sz="4000" b="0"/>
              <a:t>Chapter 15</a:t>
            </a:r>
            <a:endParaRPr lang="en-US" sz="36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Types of Contracts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sz="3600"/>
              <a:t>Cost Type</a:t>
            </a:r>
          </a:p>
          <a:p>
            <a:pPr lvl="1" eaLnBrk="1" hangingPunct="1"/>
            <a:r>
              <a:rPr lang="en-US" sz="3600" b="1"/>
              <a:t>Cost plus incentive fee</a:t>
            </a:r>
          </a:p>
          <a:p>
            <a:pPr lvl="1" eaLnBrk="1" hangingPunct="1"/>
            <a:r>
              <a:rPr lang="en-US" sz="3600" b="1"/>
              <a:t>Cost plus fixed-fee</a:t>
            </a:r>
          </a:p>
          <a:p>
            <a:pPr lvl="1" eaLnBrk="1" hangingPunct="1"/>
            <a:r>
              <a:rPr lang="en-US" sz="3600" b="1"/>
              <a:t>Time and materials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71600" y="1066800"/>
          <a:ext cx="60960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" imgW="3175000" imgH="2489200" progId="">
                  <p:embed/>
                </p:oleObj>
              </mc:Choice>
              <mc:Fallback>
                <p:oleObj name="Visio" r:id="rId2" imgW="3175000" imgH="2489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066800"/>
                        <a:ext cx="6096000" cy="426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Explain how the project is managed in the different organization structures</a:t>
            </a:r>
          </a:p>
          <a:p>
            <a:pPr eaLnBrk="1" hangingPunct="1"/>
            <a:r>
              <a:rPr lang="en-US" sz="2800"/>
              <a:t>Describe some of characteristics of an effective project manager</a:t>
            </a:r>
          </a:p>
          <a:p>
            <a:pPr eaLnBrk="1" hangingPunct="1"/>
            <a:r>
              <a:rPr lang="en-US" sz="2800"/>
              <a:t>Explain the importance of the team</a:t>
            </a:r>
          </a:p>
          <a:p>
            <a:pPr eaLnBrk="1" hangingPunct="1"/>
            <a:r>
              <a:rPr lang="en-US" sz="2800"/>
              <a:t>Explain the importance of communications with the customer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Modern Organizational Forms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667000"/>
            <a:ext cx="7727950" cy="27432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/>
              <a:t>Increased Emphasis on Project Management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Elements of the Project Organization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772795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Project Officer:  “Unifying Agent” bearing primary responsibility</a:t>
            </a:r>
          </a:p>
          <a:p>
            <a:pPr lvl="1" eaLnBrk="1" hangingPunct="1"/>
            <a:r>
              <a:rPr lang="en-US"/>
              <a:t>Project Manager</a:t>
            </a:r>
          </a:p>
          <a:p>
            <a:pPr lvl="1" eaLnBrk="1" hangingPunct="1"/>
            <a:r>
              <a:rPr lang="en-US"/>
              <a:t>Project Engineer</a:t>
            </a:r>
          </a:p>
          <a:p>
            <a:pPr lvl="1" eaLnBrk="1" hangingPunct="1"/>
            <a:r>
              <a:rPr lang="en-US"/>
              <a:t>Project Administrator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Elements of Project Organization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Key Functional Support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Systems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Product Design and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QA and Reliability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Product Planning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Product Installation and Test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Training, Logistics Planning, and Field Support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9144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Conducting Projects Within: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600"/>
              <a:t>The Functional Organization</a:t>
            </a:r>
          </a:p>
          <a:p>
            <a:pPr lvl="1" eaLnBrk="1" hangingPunct="1"/>
            <a:r>
              <a:rPr lang="en-US" sz="3200" b="1"/>
              <a:t>A Project Manager is appointed to coordinate activities</a:t>
            </a:r>
            <a:endParaRPr lang="en-US" sz="3600" b="1"/>
          </a:p>
          <a:p>
            <a:pPr lvl="2" eaLnBrk="1" hangingPunct="1"/>
            <a:r>
              <a:rPr lang="en-US" sz="2800"/>
              <a:t>The PM has no line authority over most project personnel</a:t>
            </a:r>
          </a:p>
          <a:p>
            <a:pPr lvl="2" eaLnBrk="1" hangingPunct="1"/>
            <a:r>
              <a:rPr lang="en-US" sz="2800"/>
              <a:t>Must lead by persuasion and influence</a:t>
            </a:r>
            <a:endParaRPr lang="en-US" sz="36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Conducting Projects Within: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The Project Organization</a:t>
            </a:r>
          </a:p>
          <a:p>
            <a:pPr lvl="1" eaLnBrk="1" hangingPunct="1"/>
            <a:r>
              <a:rPr lang="en-US" sz="3200" b="1"/>
              <a:t>The PM has direct control over all elements needed to execute the project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Pages>9</Pages>
  <Words>468</Words>
  <Application>Microsoft Office PowerPoint</Application>
  <PresentationFormat>Letter Paper (8.5x11 in)</PresentationFormat>
  <Paragraphs>101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Abadi MT Condensed Extra Bold</vt:lpstr>
      <vt:lpstr>Arial</vt:lpstr>
      <vt:lpstr>Monotype Sorts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Modern Organizational Forms</vt:lpstr>
      <vt:lpstr>Elements of the Project Organization</vt:lpstr>
      <vt:lpstr>Elements of Project Organization</vt:lpstr>
      <vt:lpstr>Conducting Projects Within:</vt:lpstr>
      <vt:lpstr>Conducting Projects Within:</vt:lpstr>
      <vt:lpstr>Matrix Management</vt:lpstr>
      <vt:lpstr>Matrix Management</vt:lpstr>
      <vt:lpstr>Project Team</vt:lpstr>
      <vt:lpstr>Effective Program Managers</vt:lpstr>
      <vt:lpstr>Project Manager’s Scope and Responsibility</vt:lpstr>
      <vt:lpstr>Project Manager’s Scope</vt:lpstr>
      <vt:lpstr>Characteristics Associated with Success</vt:lpstr>
      <vt:lpstr>Characteristics, cont.</vt:lpstr>
      <vt:lpstr>Characteristics Associated with Failure</vt:lpstr>
      <vt:lpstr>Types of Contracts</vt:lpstr>
      <vt:lpstr>Types of Contracts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8</cp:revision>
  <cp:lastPrinted>1997-03-04T12:05:22Z</cp:lastPrinted>
  <dcterms:created xsi:type="dcterms:W3CDTF">2013-08-26T19:30:29Z</dcterms:created>
  <dcterms:modified xsi:type="dcterms:W3CDTF">2023-11-06T21:18:50Z</dcterms:modified>
</cp:coreProperties>
</file>