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0" r:id="rId1"/>
  </p:sldMasterIdLst>
  <p:notesMasterIdLst>
    <p:notesMasterId r:id="rId37"/>
  </p:notesMasterIdLst>
  <p:handoutMasterIdLst>
    <p:handoutMasterId r:id="rId38"/>
  </p:handoutMasterIdLst>
  <p:sldIdLst>
    <p:sldId id="280" r:id="rId2"/>
    <p:sldId id="281" r:id="rId3"/>
    <p:sldId id="282" r:id="rId4"/>
    <p:sldId id="283" r:id="rId5"/>
    <p:sldId id="284" r:id="rId6"/>
    <p:sldId id="285" r:id="rId7"/>
    <p:sldId id="286" r:id="rId8"/>
    <p:sldId id="287" r:id="rId9"/>
    <p:sldId id="288" r:id="rId10"/>
    <p:sldId id="289" r:id="rId11"/>
    <p:sldId id="290" r:id="rId12"/>
    <p:sldId id="291" r:id="rId13"/>
    <p:sldId id="292" r:id="rId14"/>
    <p:sldId id="293" r:id="rId15"/>
    <p:sldId id="294" r:id="rId16"/>
    <p:sldId id="295" r:id="rId17"/>
    <p:sldId id="296" r:id="rId18"/>
    <p:sldId id="297" r:id="rId19"/>
    <p:sldId id="298" r:id="rId20"/>
    <p:sldId id="299" r:id="rId21"/>
    <p:sldId id="300" r:id="rId22"/>
    <p:sldId id="301" r:id="rId23"/>
    <p:sldId id="302" r:id="rId24"/>
    <p:sldId id="303" r:id="rId25"/>
    <p:sldId id="304" r:id="rId26"/>
    <p:sldId id="305" r:id="rId27"/>
    <p:sldId id="306" r:id="rId28"/>
    <p:sldId id="307" r:id="rId29"/>
    <p:sldId id="308" r:id="rId30"/>
    <p:sldId id="309" r:id="rId31"/>
    <p:sldId id="310" r:id="rId32"/>
    <p:sldId id="311" r:id="rId33"/>
    <p:sldId id="312" r:id="rId34"/>
    <p:sldId id="313" r:id="rId35"/>
    <p:sldId id="314" r:id="rId36"/>
  </p:sldIdLst>
  <p:sldSz cx="9144000" cy="6858000" type="letter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50" d="100"/>
          <a:sy n="150" d="100"/>
        </p:scale>
        <p:origin x="2094" y="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notes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4339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" charset="0"/>
        <a:ea typeface="ＭＳ Ｐゴシック" pitchFamily="-1" charset="-128"/>
        <a:cs typeface="ＭＳ Ｐゴシック" pitchFamily="-1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" charset="0"/>
        <a:ea typeface="ＭＳ Ｐゴシック" pitchFamily="-1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" charset="0"/>
        <a:ea typeface="ＭＳ Ｐゴシック" pitchFamily="-1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" charset="0"/>
        <a:ea typeface="ＭＳ Ｐゴシック" pitchFamily="-1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" charset="0"/>
        <a:ea typeface="ＭＳ Ｐゴシック" pitchFamily="-1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026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>
              <a:latin typeface="Times New Roman" pitchFamily="-72" charset="0"/>
              <a:ea typeface="ＭＳ Ｐゴシック" pitchFamily="-72" charset="-128"/>
              <a:cs typeface="ＭＳ Ｐゴシック" pitchFamily="-72" charset="-128"/>
            </a:endParaRPr>
          </a:p>
        </p:txBody>
      </p:sp>
      <p:sp>
        <p:nvSpPr>
          <p:cNvPr id="20482" name="Rectangle 1027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5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>
              <a:latin typeface="Times New Roman" pitchFamily="-72" charset="0"/>
              <a:ea typeface="ＭＳ Ｐゴシック" pitchFamily="-72" charset="-128"/>
              <a:cs typeface="ＭＳ Ｐゴシック" pitchFamily="-72" charset="-128"/>
            </a:endParaRPr>
          </a:p>
        </p:txBody>
      </p:sp>
      <p:sp>
        <p:nvSpPr>
          <p:cNvPr id="118786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7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>
              <a:latin typeface="Times New Roman" pitchFamily="-72" charset="0"/>
              <a:ea typeface="ＭＳ Ｐゴシック" pitchFamily="-72" charset="-128"/>
              <a:cs typeface="ＭＳ Ｐゴシック" pitchFamily="-72" charset="-128"/>
            </a:endParaRPr>
          </a:p>
        </p:txBody>
      </p:sp>
      <p:sp>
        <p:nvSpPr>
          <p:cNvPr id="121858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7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>
              <a:latin typeface="Times New Roman" pitchFamily="-72" charset="0"/>
              <a:ea typeface="ＭＳ Ｐゴシック" pitchFamily="-72" charset="-128"/>
              <a:cs typeface="ＭＳ Ｐゴシック" pitchFamily="-72" charset="-128"/>
            </a:endParaRPr>
          </a:p>
        </p:txBody>
      </p:sp>
      <p:sp>
        <p:nvSpPr>
          <p:cNvPr id="142338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-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-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6B0E8424-7323-4DF2-AB03-0AFC94242D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-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-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453B7D69-EF54-4655-A6FC-773059871B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8CF6B413-8724-47DE-9A0C-9D57373018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-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-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B03280FA-7254-482B-A035-06A92DF98A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-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-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B5D28C5F-DFFD-418E-BB00-4222D40935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-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-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3CAFD275-B5E6-4276-A9D2-FF27572CBC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-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-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AD7253BE-2AEC-492A-AB48-4A58CDE5D0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-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-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A6EDB904-4BF1-4831-BF25-BF37442041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-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-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98B3D8B7-340C-4927-8951-660C505895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3255" name="Rectangle 7"/>
          <p:cNvSpPr>
            <a:spLocks noChangeArrowheads="1"/>
          </p:cNvSpPr>
          <p:nvPr/>
        </p:nvSpPr>
        <p:spPr bwMode="auto">
          <a:xfrm>
            <a:off x="304800" y="6019800"/>
            <a:ext cx="8610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>
              <a:defRPr/>
            </a:pPr>
            <a:r>
              <a:rPr lang="en-US" sz="700">
                <a:latin typeface="Arial" charset="0"/>
                <a:ea typeface="+mn-ea"/>
                <a:cs typeface="+mn-cs"/>
              </a:rPr>
              <a:t>© 2014 Pearson Education, Inc., Upper Saddle River, NJ. All rights reserved.</a:t>
            </a:r>
          </a:p>
          <a:p>
            <a:pPr algn="ctr" eaLnBrk="0" hangingPunct="0">
              <a:defRPr/>
            </a:pPr>
            <a:r>
              <a:rPr lang="en-US" sz="700">
                <a:latin typeface="Arial" charset="0"/>
                <a:ea typeface="+mn-ea"/>
                <a:cs typeface="+mn-cs"/>
              </a:rPr>
              <a:t>This material is protected by Copyright and written permission should be obtained from the publisher prior to any prohibited reproduction, </a:t>
            </a:r>
            <a:br>
              <a:rPr lang="en-US" sz="700">
                <a:latin typeface="Arial" charset="0"/>
                <a:ea typeface="+mn-ea"/>
                <a:cs typeface="+mn-cs"/>
              </a:rPr>
            </a:br>
            <a:r>
              <a:rPr lang="en-US" sz="700">
                <a:latin typeface="Arial" charset="0"/>
                <a:ea typeface="+mn-ea"/>
                <a:cs typeface="+mn-cs"/>
              </a:rPr>
              <a:t>storage in a retrieval system, or transmission in any form or by means, electronic, mechanical, photocopying, recording, or likewise. For information regarding permission(s), write to: Rights and Permissions Department, Pearson Education, Inc., Upper Saddle River, NJ 07458.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1" r:id="rId2"/>
    <p:sldLayoutId id="2147483660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itchFamily="-1" charset="0"/>
          <a:ea typeface="ヒラギノ角ゴ Pro W3" pitchFamily="-1" charset="-128"/>
          <a:cs typeface="ヒラギノ角ゴ Pro W3" pitchFamily="-1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itchFamily="-1" charset="0"/>
          <a:ea typeface="ヒラギノ角ゴ Pro W3" pitchFamily="-1" charset="-128"/>
          <a:cs typeface="ヒラギノ角ゴ Pro W3" pitchFamily="-1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itchFamily="-1" charset="0"/>
          <a:ea typeface="ヒラギノ角ゴ Pro W3" pitchFamily="-1" charset="-128"/>
          <a:cs typeface="ヒラギノ角ゴ Pro W3" pitchFamily="-1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itchFamily="-1" charset="0"/>
          <a:ea typeface="ヒラギノ角ゴ Pro W3" pitchFamily="-1" charset="-128"/>
          <a:cs typeface="ヒラギノ角ゴ Pro W3" pitchFamily="-1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itchFamily="-1" charset="0"/>
          <a:ea typeface="ヒラギノ角ゴ Pro W3" pitchFamily="-1" charset="-128"/>
          <a:cs typeface="ヒラギノ角ゴ Pro W3" pitchFamily="-1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itchFamily="-1" charset="0"/>
          <a:ea typeface="ヒラギノ角ゴ Pro W3" pitchFamily="-1" charset="-128"/>
          <a:cs typeface="ヒラギノ角ゴ Pro W3" pitchFamily="-1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itchFamily="-1" charset="0"/>
          <a:ea typeface="ヒラギノ角ゴ Pro W3" pitchFamily="-1" charset="-128"/>
          <a:cs typeface="ヒラギノ角ゴ Pro W3" pitchFamily="-1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itchFamily="-1" charset="0"/>
          <a:ea typeface="ヒラギノ角ゴ Pro W3" pitchFamily="-1" charset="-128"/>
          <a:cs typeface="ヒラギノ角ゴ Pro W3" pitchFamily="-1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oleObject" Target="../embeddings/oleObject3.bin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609600" y="2209800"/>
            <a:ext cx="7772400" cy="2895600"/>
          </a:xfrm>
        </p:spPr>
        <p:txBody>
          <a:bodyPr/>
          <a:lstStyle/>
          <a:p>
            <a:pPr eaLnBrk="1" hangingPunct="1"/>
            <a:r>
              <a:rPr lang="en-US" b="0" dirty="0"/>
              <a:t>Managing Engineering and Technology  </a:t>
            </a:r>
            <a:br>
              <a:rPr lang="en-US" b="0" dirty="0"/>
            </a:br>
            <a:br>
              <a:rPr lang="en-US" dirty="0"/>
            </a:br>
            <a:r>
              <a:rPr lang="en-US" sz="4400" b="0" i="1" dirty="0"/>
              <a:t>7</a:t>
            </a:r>
            <a:r>
              <a:rPr lang="en-US" sz="4400" b="0" i="1" baseline="30000" dirty="0"/>
              <a:t>th</a:t>
            </a:r>
            <a:r>
              <a:rPr lang="en-US" i="1" dirty="0"/>
              <a:t> Edition</a:t>
            </a:r>
            <a:br>
              <a:rPr lang="en-US" i="1" dirty="0"/>
            </a:br>
            <a:br>
              <a:rPr lang="en-US" i="1" dirty="0"/>
            </a:br>
            <a:r>
              <a:rPr lang="en-US" i="1" dirty="0"/>
              <a:t> </a:t>
            </a:r>
            <a:r>
              <a:rPr lang="en-US" dirty="0"/>
              <a:t>Morse</a:t>
            </a:r>
            <a:r>
              <a:rPr lang="en-US" i="1" dirty="0"/>
              <a:t> and </a:t>
            </a:r>
            <a:r>
              <a:rPr lang="en-US" dirty="0"/>
              <a:t>Babcock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1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81000"/>
            <a:ext cx="7772400" cy="1143000"/>
          </a:xfrm>
        </p:spPr>
        <p:txBody>
          <a:bodyPr lIns="90488" tIns="44450" rIns="90488" bIns="44450" anchor="b"/>
          <a:lstStyle/>
          <a:p>
            <a:pPr eaLnBrk="1" hangingPunct="1"/>
            <a:r>
              <a:rPr lang="en-US"/>
              <a:t>Proposal Preparation</a:t>
            </a:r>
          </a:p>
        </p:txBody>
      </p:sp>
      <p:sp>
        <p:nvSpPr>
          <p:cNvPr id="12288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90488" tIns="44450" rIns="90488" bIns="44450"/>
          <a:lstStyle/>
          <a:p>
            <a:pPr eaLnBrk="1" hangingPunct="1"/>
            <a:r>
              <a:rPr lang="en-US"/>
              <a:t>Government vs. Commercial</a:t>
            </a:r>
            <a:br>
              <a:rPr lang="en-US"/>
            </a:br>
            <a:endParaRPr lang="en-US"/>
          </a:p>
          <a:p>
            <a:pPr eaLnBrk="1" hangingPunct="1"/>
            <a:r>
              <a:rPr lang="en-US"/>
              <a:t>Reviewed extensively by both parties</a:t>
            </a:r>
            <a:br>
              <a:rPr lang="en-US"/>
            </a:br>
            <a:endParaRPr lang="en-US"/>
          </a:p>
          <a:p>
            <a:pPr eaLnBrk="1" hangingPunct="1"/>
            <a:r>
              <a:rPr lang="en-US"/>
              <a:t>May become basis for contract (including 1st and 2nd tier specifications)</a:t>
            </a: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7772400" cy="1143000"/>
          </a:xfrm>
        </p:spPr>
        <p:txBody>
          <a:bodyPr/>
          <a:lstStyle/>
          <a:p>
            <a:pPr eaLnBrk="1" hangingPunct="1"/>
            <a:r>
              <a:rPr lang="en-US"/>
              <a:t>Potential Problems</a:t>
            </a:r>
            <a:br>
              <a:rPr lang="en-US"/>
            </a:br>
            <a:r>
              <a:rPr lang="en-US"/>
              <a:t>When not using PM</a:t>
            </a:r>
          </a:p>
        </p:txBody>
      </p:sp>
      <p:sp>
        <p:nvSpPr>
          <p:cNvPr id="12390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Excessive work loads</a:t>
            </a:r>
          </a:p>
          <a:p>
            <a:pPr eaLnBrk="1" hangingPunct="1"/>
            <a:r>
              <a:rPr lang="en-US"/>
              <a:t>Cost overruns</a:t>
            </a:r>
          </a:p>
          <a:p>
            <a:pPr eaLnBrk="1" hangingPunct="1"/>
            <a:r>
              <a:rPr lang="en-US"/>
              <a:t>Staffing conflicts</a:t>
            </a:r>
          </a:p>
          <a:p>
            <a:pPr eaLnBrk="1" hangingPunct="1"/>
            <a:r>
              <a:rPr lang="en-US"/>
              <a:t>Scope of project changes</a:t>
            </a:r>
          </a:p>
          <a:p>
            <a:pPr eaLnBrk="1" hangingPunct="1"/>
            <a:r>
              <a:rPr lang="en-US"/>
              <a:t>Work redone or duplicated</a:t>
            </a:r>
          </a:p>
          <a:p>
            <a:pPr eaLnBrk="1" hangingPunct="1"/>
            <a:r>
              <a:rPr lang="en-US"/>
              <a:t>Insufficient resources</a:t>
            </a:r>
          </a:p>
          <a:p>
            <a:pPr eaLnBrk="1" hangingPunct="1"/>
            <a:r>
              <a:rPr lang="en-US"/>
              <a:t>Missed deadlines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2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7772400" cy="1143000"/>
          </a:xfrm>
        </p:spPr>
        <p:txBody>
          <a:bodyPr/>
          <a:lstStyle/>
          <a:p>
            <a:pPr eaLnBrk="1" hangingPunct="1"/>
            <a:r>
              <a:rPr lang="en-US"/>
              <a:t>Project Parameters</a:t>
            </a:r>
          </a:p>
        </p:txBody>
      </p:sp>
      <p:sp>
        <p:nvSpPr>
          <p:cNvPr id="124930" name="Text Box 6"/>
          <p:cNvSpPr txBox="1">
            <a:spLocks noChangeArrowheads="1"/>
          </p:cNvSpPr>
          <p:nvPr/>
        </p:nvSpPr>
        <p:spPr bwMode="auto">
          <a:xfrm>
            <a:off x="2209800" y="2819400"/>
            <a:ext cx="1200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3600" b="1">
                <a:ea typeface="ヒラギノ角ゴ Pro W3" pitchFamily="-72" charset="-128"/>
                <a:cs typeface="ヒラギノ角ゴ Pro W3" pitchFamily="-72" charset="-128"/>
              </a:rPr>
              <a:t>Cost</a:t>
            </a:r>
            <a:endParaRPr lang="en-US" b="1">
              <a:ea typeface="ヒラギノ角ゴ Pro W3" pitchFamily="-72" charset="-128"/>
              <a:cs typeface="ヒラギノ角ゴ Pro W3" pitchFamily="-72" charset="-128"/>
            </a:endParaRPr>
          </a:p>
        </p:txBody>
      </p:sp>
      <p:sp>
        <p:nvSpPr>
          <p:cNvPr id="124931" name="Text Box 7"/>
          <p:cNvSpPr txBox="1">
            <a:spLocks noChangeArrowheads="1"/>
          </p:cNvSpPr>
          <p:nvPr/>
        </p:nvSpPr>
        <p:spPr bwMode="auto">
          <a:xfrm>
            <a:off x="5334000" y="2819400"/>
            <a:ext cx="12509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3600" b="1">
                <a:ea typeface="ヒラギノ角ゴ Pro W3" pitchFamily="-72" charset="-128"/>
                <a:cs typeface="ヒラギノ角ゴ Pro W3" pitchFamily="-72" charset="-128"/>
              </a:rPr>
              <a:t>Time</a:t>
            </a:r>
            <a:endParaRPr lang="en-US" b="1">
              <a:ea typeface="ヒラギノ角ゴ Pro W3" pitchFamily="-72" charset="-128"/>
              <a:cs typeface="ヒラギノ角ゴ Pro W3" pitchFamily="-72" charset="-128"/>
            </a:endParaRPr>
          </a:p>
        </p:txBody>
      </p:sp>
      <p:sp>
        <p:nvSpPr>
          <p:cNvPr id="124932" name="Text Box 8"/>
          <p:cNvSpPr txBox="1">
            <a:spLocks noChangeArrowheads="1"/>
          </p:cNvSpPr>
          <p:nvPr/>
        </p:nvSpPr>
        <p:spPr bwMode="auto">
          <a:xfrm>
            <a:off x="2895600" y="4419600"/>
            <a:ext cx="3124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3600" b="1">
                <a:ea typeface="ヒラギノ角ゴ Pro W3" pitchFamily="-72" charset="-128"/>
                <a:cs typeface="ヒラギノ角ゴ Pro W3" pitchFamily="-72" charset="-128"/>
              </a:rPr>
              <a:t>Performance</a:t>
            </a:r>
          </a:p>
        </p:txBody>
      </p:sp>
      <p:sp>
        <p:nvSpPr>
          <p:cNvPr id="124933" name="AutoShape 9"/>
          <p:cNvSpPr>
            <a:spLocks noChangeArrowheads="1"/>
          </p:cNvSpPr>
          <p:nvPr/>
        </p:nvSpPr>
        <p:spPr bwMode="auto">
          <a:xfrm>
            <a:off x="2819400" y="2438400"/>
            <a:ext cx="3200400" cy="1828800"/>
          </a:xfrm>
          <a:prstGeom prst="triangle">
            <a:avLst>
              <a:gd name="adj" fmla="val 50000"/>
            </a:avLst>
          </a:prstGeom>
          <a:noFill/>
          <a:ln w="571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ea typeface="ヒラギノ角ゴ Pro W3" pitchFamily="-72" charset="-128"/>
              <a:cs typeface="ヒラギノ角ゴ Pro W3" pitchFamily="-72" charset="-128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3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81000"/>
            <a:ext cx="7772400" cy="1143000"/>
          </a:xfrm>
        </p:spPr>
        <p:txBody>
          <a:bodyPr lIns="90488" tIns="44450" rIns="90488" bIns="44450" anchor="b"/>
          <a:lstStyle/>
          <a:p>
            <a:pPr eaLnBrk="1" hangingPunct="1"/>
            <a:r>
              <a:rPr lang="en-US"/>
              <a:t>Scope the Project</a:t>
            </a:r>
          </a:p>
        </p:txBody>
      </p:sp>
      <p:sp>
        <p:nvSpPr>
          <p:cNvPr id="1259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05000"/>
            <a:ext cx="7772400" cy="4114800"/>
          </a:xfrm>
        </p:spPr>
        <p:txBody>
          <a:bodyPr lIns="90488" tIns="44450" rIns="90488" bIns="44450"/>
          <a:lstStyle/>
          <a:p>
            <a:pPr eaLnBrk="1" hangingPunct="1"/>
            <a:r>
              <a:rPr lang="en-US" sz="3600"/>
              <a:t>What is the Problem/Purpose?</a:t>
            </a:r>
          </a:p>
          <a:p>
            <a:pPr eaLnBrk="1" hangingPunct="1"/>
            <a:r>
              <a:rPr lang="en-US" sz="3600"/>
              <a:t>Establish Goal/Objectives</a:t>
            </a:r>
          </a:p>
          <a:p>
            <a:pPr eaLnBrk="1" hangingPunct="1"/>
            <a:r>
              <a:rPr lang="en-US" sz="3600"/>
              <a:t>What Client Need is being Satisfied by the Project?</a:t>
            </a:r>
          </a:p>
          <a:p>
            <a:pPr eaLnBrk="1" hangingPunct="1"/>
            <a:r>
              <a:rPr lang="en-US" sz="3600"/>
              <a:t>Identify Success Criteria</a:t>
            </a:r>
          </a:p>
          <a:p>
            <a:pPr eaLnBrk="1" hangingPunct="1"/>
            <a:r>
              <a:rPr lang="en-US" sz="3600"/>
              <a:t>Identify Risks and Assumptions</a:t>
            </a:r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914400"/>
          </a:xfrm>
        </p:spPr>
        <p:txBody>
          <a:bodyPr lIns="90488" tIns="44450" rIns="90488" bIns="44450" anchor="b"/>
          <a:lstStyle/>
          <a:p>
            <a:pPr eaLnBrk="1" hangingPunct="1"/>
            <a:r>
              <a:rPr lang="en-US"/>
              <a:t>Managing a Project</a:t>
            </a:r>
          </a:p>
        </p:txBody>
      </p:sp>
      <p:graphicFrame>
        <p:nvGraphicFramePr>
          <p:cNvPr id="2050" name="Object 2">
            <a:hlinkClick r:id="" action="ppaction://ole?verb=0"/>
          </p:cNvPr>
          <p:cNvGraphicFramePr>
            <a:graphicFrameLocks noGrp="1"/>
          </p:cNvGraphicFramePr>
          <p:nvPr>
            <p:ph type="dgm" idx="1"/>
          </p:nvPr>
        </p:nvGraphicFramePr>
        <p:xfrm>
          <a:off x="2057400" y="1981200"/>
          <a:ext cx="5072063" cy="3790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Microsoft Organization Chart" r:id="rId2" imgW="5086080" imgH="3822480" progId="MSOrgChart.2">
                  <p:embed followColorScheme="full"/>
                </p:oleObj>
              </mc:Choice>
              <mc:Fallback>
                <p:oleObj name="Microsoft Organization Chart" r:id="rId2" imgW="5086080" imgH="3822480" progId="MSOrgChart.2">
                  <p:embed followColorScheme="full"/>
                  <p:pic>
                    <p:nvPicPr>
                      <p:cNvPr id="0" name="Picture 2"/>
                      <p:cNvPicPr>
                        <a:picLocks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1981200"/>
                        <a:ext cx="5072063" cy="3790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143000"/>
          </a:xfrm>
        </p:spPr>
        <p:txBody>
          <a:bodyPr lIns="90488" tIns="44450" rIns="90488" bIns="44450" anchor="b"/>
          <a:lstStyle/>
          <a:p>
            <a:pPr eaLnBrk="1" hangingPunct="1"/>
            <a:r>
              <a:rPr lang="en-US"/>
              <a:t>Define the Problem:</a:t>
            </a:r>
            <a:br>
              <a:rPr lang="en-US" sz="4000"/>
            </a:br>
            <a:r>
              <a:rPr lang="en-US"/>
              <a:t>Initiation</a:t>
            </a:r>
            <a:endParaRPr lang="en-US" sz="4000"/>
          </a:p>
        </p:txBody>
      </p:sp>
      <p:sp>
        <p:nvSpPr>
          <p:cNvPr id="12800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90488" tIns="44450" rIns="90488" bIns="44450"/>
          <a:lstStyle/>
          <a:p>
            <a:pPr eaLnBrk="1" hangingPunct="1"/>
            <a:r>
              <a:rPr lang="en-US" sz="3600"/>
              <a:t>What is the Purpose?</a:t>
            </a:r>
            <a:br>
              <a:rPr lang="en-US" sz="3600"/>
            </a:br>
            <a:endParaRPr lang="en-US" sz="3600"/>
          </a:p>
          <a:p>
            <a:pPr eaLnBrk="1" hangingPunct="1"/>
            <a:r>
              <a:rPr lang="en-US" sz="3600"/>
              <a:t>What Customer Need is being Satisfied by the Project?</a:t>
            </a:r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5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7772400" cy="1104900"/>
          </a:xfrm>
        </p:spPr>
        <p:txBody>
          <a:bodyPr lIns="90488" tIns="44450" rIns="90488" bIns="44450" anchor="b"/>
          <a:lstStyle/>
          <a:p>
            <a:pPr eaLnBrk="1" hangingPunct="1"/>
            <a:r>
              <a:rPr lang="en-US"/>
              <a:t>Plan the Project</a:t>
            </a:r>
          </a:p>
        </p:txBody>
      </p:sp>
      <p:sp>
        <p:nvSpPr>
          <p:cNvPr id="12902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90488" tIns="44450" rIns="90488" bIns="44450"/>
          <a:lstStyle/>
          <a:p>
            <a:pPr eaLnBrk="1" hangingPunct="1"/>
            <a:r>
              <a:rPr lang="en-US"/>
              <a:t>What must be done?</a:t>
            </a:r>
          </a:p>
          <a:p>
            <a:pPr eaLnBrk="1" hangingPunct="1"/>
            <a:r>
              <a:rPr lang="en-US"/>
              <a:t>Who will do it?</a:t>
            </a:r>
          </a:p>
          <a:p>
            <a:pPr eaLnBrk="1" hangingPunct="1"/>
            <a:r>
              <a:rPr lang="en-US"/>
              <a:t>How will it be done?</a:t>
            </a:r>
          </a:p>
          <a:p>
            <a:pPr eaLnBrk="1" hangingPunct="1"/>
            <a:r>
              <a:rPr lang="en-US"/>
              <a:t>When must it be done?</a:t>
            </a:r>
          </a:p>
          <a:p>
            <a:pPr eaLnBrk="1" hangingPunct="1"/>
            <a:r>
              <a:rPr lang="en-US"/>
              <a:t>How much will it cost?</a:t>
            </a:r>
          </a:p>
          <a:p>
            <a:pPr eaLnBrk="1" hangingPunct="1"/>
            <a:r>
              <a:rPr lang="en-US"/>
              <a:t>What do we need to do it?</a:t>
            </a:r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49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7772400" cy="1143000"/>
          </a:xfrm>
        </p:spPr>
        <p:txBody>
          <a:bodyPr lIns="90488" tIns="44450" rIns="90488" bIns="44450" anchor="b"/>
          <a:lstStyle/>
          <a:p>
            <a:pPr eaLnBrk="1" hangingPunct="1"/>
            <a:r>
              <a:rPr lang="en-US"/>
              <a:t>Effective Planning</a:t>
            </a:r>
          </a:p>
        </p:txBody>
      </p:sp>
      <p:sp>
        <p:nvSpPr>
          <p:cNvPr id="13005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90488" tIns="44450" rIns="90488" bIns="44450"/>
          <a:lstStyle/>
          <a:p>
            <a:pPr eaLnBrk="1" hangingPunct="1">
              <a:lnSpc>
                <a:spcPct val="90000"/>
              </a:lnSpc>
            </a:pPr>
            <a:r>
              <a:rPr lang="en-US" sz="3600"/>
              <a:t>Plan to plan</a:t>
            </a:r>
            <a:br>
              <a:rPr lang="en-US" sz="3600"/>
            </a:br>
            <a:endParaRPr lang="en-US" sz="3600"/>
          </a:p>
          <a:p>
            <a:pPr eaLnBrk="1" hangingPunct="1">
              <a:lnSpc>
                <a:spcPct val="90000"/>
              </a:lnSpc>
            </a:pPr>
            <a:r>
              <a:rPr lang="en-US" sz="3600"/>
              <a:t>People implementing plan should be involved in preparing plan</a:t>
            </a:r>
            <a:br>
              <a:rPr lang="en-US" sz="3600"/>
            </a:br>
            <a:endParaRPr lang="en-US" sz="3600"/>
          </a:p>
          <a:p>
            <a:pPr eaLnBrk="1" hangingPunct="1">
              <a:lnSpc>
                <a:spcPct val="90000"/>
              </a:lnSpc>
            </a:pPr>
            <a:r>
              <a:rPr lang="en-US" sz="3600"/>
              <a:t>What is the Purpose?</a:t>
            </a:r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3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609600"/>
            <a:ext cx="7772400" cy="1143000"/>
          </a:xfrm>
        </p:spPr>
        <p:txBody>
          <a:bodyPr lIns="90488" tIns="44450" rIns="90488" bIns="44450" anchor="b"/>
          <a:lstStyle/>
          <a:p>
            <a:pPr eaLnBrk="1" hangingPunct="1"/>
            <a:r>
              <a:rPr lang="en-US"/>
              <a:t>Planning:</a:t>
            </a:r>
            <a:br>
              <a:rPr lang="en-US"/>
            </a:br>
            <a:r>
              <a:rPr lang="en-US"/>
              <a:t>Goal Statement</a:t>
            </a:r>
          </a:p>
        </p:txBody>
      </p:sp>
      <p:sp>
        <p:nvSpPr>
          <p:cNvPr id="1310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90488" tIns="44450" rIns="90488" bIns="44450"/>
          <a:lstStyle/>
          <a:p>
            <a:pPr eaLnBrk="1" hangingPunct="1"/>
            <a:r>
              <a:rPr lang="en-US" sz="3600"/>
              <a:t>What do we do?</a:t>
            </a:r>
            <a:br>
              <a:rPr lang="en-US" sz="3600"/>
            </a:br>
            <a:endParaRPr lang="en-US" sz="3600"/>
          </a:p>
          <a:p>
            <a:pPr eaLnBrk="1" hangingPunct="1"/>
            <a:r>
              <a:rPr lang="en-US" sz="3600"/>
              <a:t>For whom do we do it?</a:t>
            </a:r>
            <a:br>
              <a:rPr lang="en-US" sz="3600"/>
            </a:br>
            <a:endParaRPr lang="en-US" sz="3600"/>
          </a:p>
          <a:p>
            <a:pPr eaLnBrk="1" hangingPunct="1"/>
            <a:r>
              <a:rPr lang="en-US" sz="3600"/>
              <a:t>How do we go about it?</a:t>
            </a:r>
          </a:p>
        </p:txBody>
      </p: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7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 anchor="b"/>
          <a:lstStyle/>
          <a:p>
            <a:pPr eaLnBrk="1" hangingPunct="1"/>
            <a:r>
              <a:rPr lang="en-US"/>
              <a:t>Planning:</a:t>
            </a:r>
            <a:br>
              <a:rPr lang="en-US"/>
            </a:br>
            <a:r>
              <a:rPr lang="en-US"/>
              <a:t>Develop Objectives</a:t>
            </a:r>
          </a:p>
        </p:txBody>
      </p:sp>
      <p:sp>
        <p:nvSpPr>
          <p:cNvPr id="13209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90488" tIns="44450" rIns="90488" bIns="44450"/>
          <a:lstStyle/>
          <a:p>
            <a:pPr eaLnBrk="1" hangingPunct="1"/>
            <a:r>
              <a:rPr lang="en-US"/>
              <a:t>Specific</a:t>
            </a:r>
          </a:p>
          <a:p>
            <a:pPr eaLnBrk="1" hangingPunct="1"/>
            <a:r>
              <a:rPr lang="en-US"/>
              <a:t>Measurable</a:t>
            </a:r>
          </a:p>
          <a:p>
            <a:pPr eaLnBrk="1" hangingPunct="1"/>
            <a:r>
              <a:rPr lang="en-US"/>
              <a:t>Attainable</a:t>
            </a:r>
          </a:p>
          <a:p>
            <a:pPr eaLnBrk="1" hangingPunct="1"/>
            <a:r>
              <a:rPr lang="en-US"/>
              <a:t>Realistic</a:t>
            </a:r>
          </a:p>
          <a:p>
            <a:pPr eaLnBrk="1" hangingPunct="1"/>
            <a:r>
              <a:rPr lang="en-US"/>
              <a:t>Time-limited</a:t>
            </a:r>
          </a:p>
          <a:p>
            <a:pPr eaLnBrk="1" hangingPunct="1"/>
            <a:r>
              <a:rPr lang="en-US"/>
              <a:t>Consistent with organizational plans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143000"/>
          </a:xfrm>
        </p:spPr>
        <p:txBody>
          <a:bodyPr/>
          <a:lstStyle/>
          <a:p>
            <a:pPr algn="ctr" eaLnBrk="1" hangingPunct="1"/>
            <a:r>
              <a:rPr lang="en-US" sz="2800" dirty="0"/>
              <a:t>Managing Engineering and Technology</a:t>
            </a:r>
            <a:r>
              <a:rPr lang="en-US" sz="2400" b="0" dirty="0"/>
              <a:t>  </a:t>
            </a:r>
            <a:br>
              <a:rPr lang="en-US" sz="2400" b="0"/>
            </a:br>
            <a:r>
              <a:rPr lang="en-US" sz="2400" b="0" i="1"/>
              <a:t>7</a:t>
            </a:r>
            <a:r>
              <a:rPr lang="en-US" sz="2400" b="0" i="1" baseline="30000"/>
              <a:t>th</a:t>
            </a:r>
            <a:r>
              <a:rPr lang="en-US" sz="2400" b="0" i="1"/>
              <a:t> </a:t>
            </a:r>
            <a:r>
              <a:rPr lang="en-US" sz="2400" b="0" i="1" dirty="0"/>
              <a:t>Edition</a:t>
            </a:r>
            <a:br>
              <a:rPr lang="en-US" sz="2400" b="0" i="1" dirty="0"/>
            </a:br>
            <a:r>
              <a:rPr lang="en-US" sz="2400" b="0" dirty="0"/>
              <a:t>Morse</a:t>
            </a:r>
            <a:r>
              <a:rPr lang="en-US" sz="2400" b="0" i="1" dirty="0"/>
              <a:t> and  </a:t>
            </a:r>
            <a:r>
              <a:rPr lang="en-US" sz="2400" b="0" dirty="0"/>
              <a:t>Babcock</a:t>
            </a:r>
          </a:p>
        </p:txBody>
      </p:sp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2743200"/>
            <a:ext cx="7772400" cy="3124200"/>
          </a:xfrm>
        </p:spPr>
        <p:txBody>
          <a:bodyPr/>
          <a:lstStyle/>
          <a:p>
            <a:pPr eaLnBrk="1" hangingPunct="1">
              <a:buFontTx/>
              <a:buNone/>
            </a:pPr>
            <a:endParaRPr lang="en-US"/>
          </a:p>
          <a:p>
            <a:pPr eaLnBrk="1" hangingPunct="1">
              <a:buFontTx/>
              <a:buNone/>
            </a:pPr>
            <a:r>
              <a:rPr lang="en-US" sz="4000"/>
              <a:t>Managing Projects</a:t>
            </a:r>
          </a:p>
          <a:p>
            <a:pPr eaLnBrk="1" hangingPunct="1">
              <a:buFontTx/>
              <a:buNone/>
            </a:pPr>
            <a:endParaRPr lang="en-US" sz="4000"/>
          </a:p>
          <a:p>
            <a:pPr eaLnBrk="1" hangingPunct="1">
              <a:buFontTx/>
              <a:buNone/>
            </a:pPr>
            <a:r>
              <a:rPr lang="en-US" sz="4000" b="0"/>
              <a:t>Chapter 14</a:t>
            </a:r>
            <a:endParaRPr lang="en-US" b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Develop Detailed Plan</a:t>
            </a:r>
          </a:p>
        </p:txBody>
      </p:sp>
      <p:sp>
        <p:nvSpPr>
          <p:cNvPr id="13312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3600"/>
              <a:t>Project Team</a:t>
            </a:r>
          </a:p>
          <a:p>
            <a:pPr lvl="1" eaLnBrk="1" hangingPunct="1"/>
            <a:r>
              <a:rPr lang="en-US" sz="3600" b="1"/>
              <a:t>Identify project activities</a:t>
            </a:r>
          </a:p>
          <a:p>
            <a:pPr lvl="1" eaLnBrk="1" hangingPunct="1"/>
            <a:r>
              <a:rPr lang="en-US" sz="3600" b="1"/>
              <a:t>Estimate durations</a:t>
            </a:r>
          </a:p>
          <a:p>
            <a:pPr lvl="1" eaLnBrk="1" hangingPunct="1"/>
            <a:r>
              <a:rPr lang="en-US" sz="3600" b="1"/>
              <a:t>Determine resources</a:t>
            </a:r>
          </a:p>
          <a:p>
            <a:pPr lvl="1" eaLnBrk="1" hangingPunct="1"/>
            <a:r>
              <a:rPr lang="en-US" sz="3600" b="1"/>
              <a:t>Construct network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772400" cy="1143000"/>
          </a:xfrm>
        </p:spPr>
        <p:txBody>
          <a:bodyPr lIns="90488" tIns="44450" rIns="90488" bIns="44450" anchor="b"/>
          <a:lstStyle/>
          <a:p>
            <a:pPr eaLnBrk="1" hangingPunct="1"/>
            <a:r>
              <a:rPr lang="en-US"/>
              <a:t>Project Planning Tools</a:t>
            </a:r>
          </a:p>
        </p:txBody>
      </p:sp>
      <p:sp>
        <p:nvSpPr>
          <p:cNvPr id="13414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90488" tIns="44450" rIns="90488" bIns="44450"/>
          <a:lstStyle/>
          <a:p>
            <a:pPr eaLnBrk="1" hangingPunct="1">
              <a:lnSpc>
                <a:spcPct val="90000"/>
              </a:lnSpc>
            </a:pPr>
            <a:r>
              <a:rPr lang="en-US"/>
              <a:t>Milestone Schedule</a:t>
            </a:r>
          </a:p>
          <a:p>
            <a:pPr lvl="1" eaLnBrk="1" hangingPunct="1">
              <a:lnSpc>
                <a:spcPct val="90000"/>
              </a:lnSpc>
            </a:pPr>
            <a:r>
              <a:rPr lang="en-US" b="1"/>
              <a:t>Key start and end dates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b="1"/>
              <a:t>May include entrance and exit criteria for each milestone</a:t>
            </a:r>
          </a:p>
          <a:p>
            <a:pPr eaLnBrk="1" hangingPunct="1">
              <a:lnSpc>
                <a:spcPct val="90000"/>
              </a:lnSpc>
            </a:pPr>
            <a:r>
              <a:rPr lang="en-US"/>
              <a:t>Work Breakdown Structure (WBS)</a:t>
            </a:r>
          </a:p>
          <a:p>
            <a:pPr lvl="1" eaLnBrk="1" hangingPunct="1">
              <a:lnSpc>
                <a:spcPct val="90000"/>
              </a:lnSpc>
            </a:pPr>
            <a:r>
              <a:rPr lang="en-US" b="1"/>
              <a:t>Level-by-level subdivision of work to be performed in a contract</a:t>
            </a:r>
          </a:p>
          <a:p>
            <a:pPr lvl="1" eaLnBrk="1" hangingPunct="1">
              <a:lnSpc>
                <a:spcPct val="90000"/>
              </a:lnSpc>
            </a:pPr>
            <a:r>
              <a:rPr lang="en-US" b="1"/>
              <a:t>Common framework or outline</a:t>
            </a:r>
          </a:p>
        </p:txBody>
      </p:sp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69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 anchor="b"/>
          <a:lstStyle/>
          <a:p>
            <a:pPr eaLnBrk="1" hangingPunct="1"/>
            <a:r>
              <a:rPr lang="en-US"/>
              <a:t>Planning:</a:t>
            </a:r>
            <a:br>
              <a:rPr lang="en-US"/>
            </a:br>
            <a:r>
              <a:rPr lang="en-US" sz="3600"/>
              <a:t>Work Breakdown Structure (WBS)</a:t>
            </a:r>
          </a:p>
        </p:txBody>
      </p:sp>
      <p:sp>
        <p:nvSpPr>
          <p:cNvPr id="13517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90488" tIns="44450" rIns="90488" bIns="44450"/>
          <a:lstStyle/>
          <a:p>
            <a:pPr eaLnBrk="1" hangingPunct="1"/>
            <a:r>
              <a:rPr lang="en-US" sz="3600"/>
              <a:t>Complicated task is subdivided into several smaller tasks</a:t>
            </a:r>
            <a:br>
              <a:rPr lang="en-US" sz="3600"/>
            </a:br>
            <a:endParaRPr lang="en-US" sz="3600"/>
          </a:p>
          <a:p>
            <a:pPr eaLnBrk="1" hangingPunct="1"/>
            <a:r>
              <a:rPr lang="en-US" sz="3600"/>
              <a:t>Process continued until task can no longer be subdivided</a:t>
            </a:r>
          </a:p>
        </p:txBody>
      </p:sp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Execute the Plan</a:t>
            </a:r>
          </a:p>
        </p:txBody>
      </p:sp>
      <p:sp>
        <p:nvSpPr>
          <p:cNvPr id="1361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pPr eaLnBrk="1" hangingPunct="1"/>
            <a:r>
              <a:rPr lang="en-US" sz="3600"/>
              <a:t>Establish team operating rules</a:t>
            </a:r>
            <a:br>
              <a:rPr lang="en-US" sz="3600"/>
            </a:br>
            <a:endParaRPr lang="en-US" sz="3600"/>
          </a:p>
          <a:p>
            <a:pPr eaLnBrk="1" hangingPunct="1"/>
            <a:r>
              <a:rPr lang="en-US" sz="3600"/>
              <a:t>Level project resources</a:t>
            </a:r>
            <a:br>
              <a:rPr lang="en-US" sz="3600"/>
            </a:br>
            <a:endParaRPr lang="en-US" sz="3600"/>
          </a:p>
          <a:p>
            <a:pPr eaLnBrk="1" hangingPunct="1"/>
            <a:r>
              <a:rPr lang="en-US" sz="3600"/>
              <a:t>Schedule work packages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Monitor and Control Progress</a:t>
            </a:r>
          </a:p>
        </p:txBody>
      </p:sp>
      <p:sp>
        <p:nvSpPr>
          <p:cNvPr id="1372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057400"/>
            <a:ext cx="7772400" cy="4114800"/>
          </a:xfrm>
        </p:spPr>
        <p:txBody>
          <a:bodyPr/>
          <a:lstStyle/>
          <a:p>
            <a:pPr eaLnBrk="1" hangingPunct="1"/>
            <a:r>
              <a:rPr lang="en-US" sz="3600"/>
              <a:t>Establish progress reporting system</a:t>
            </a:r>
          </a:p>
          <a:p>
            <a:pPr eaLnBrk="1" hangingPunct="1"/>
            <a:r>
              <a:rPr lang="en-US" sz="3600"/>
              <a:t>Install Change Control process</a:t>
            </a:r>
          </a:p>
          <a:p>
            <a:pPr eaLnBrk="1" hangingPunct="1"/>
            <a:r>
              <a:rPr lang="en-US" sz="3600"/>
              <a:t>Monitor project progress vs. plan</a:t>
            </a:r>
          </a:p>
          <a:p>
            <a:pPr eaLnBrk="1" hangingPunct="1"/>
            <a:r>
              <a:rPr lang="en-US" sz="3600"/>
              <a:t>Revise project plan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Close Project</a:t>
            </a:r>
          </a:p>
        </p:txBody>
      </p:sp>
      <p:sp>
        <p:nvSpPr>
          <p:cNvPr id="13824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3600"/>
              <a:t>Obtain customer acceptance</a:t>
            </a:r>
          </a:p>
          <a:p>
            <a:pPr eaLnBrk="1" hangingPunct="1"/>
            <a:r>
              <a:rPr lang="en-US" sz="3600"/>
              <a:t>Install project deliverables</a:t>
            </a:r>
          </a:p>
          <a:p>
            <a:pPr eaLnBrk="1" hangingPunct="1"/>
            <a:r>
              <a:rPr lang="en-US" sz="3600"/>
              <a:t>Complete project documentation</a:t>
            </a:r>
          </a:p>
          <a:p>
            <a:pPr eaLnBrk="1" hangingPunct="1"/>
            <a:r>
              <a:rPr lang="en-US" sz="3600"/>
              <a:t>Issue final project report</a:t>
            </a:r>
          </a:p>
          <a:p>
            <a:pPr eaLnBrk="1" hangingPunct="1"/>
            <a:r>
              <a:rPr lang="en-US" sz="3600"/>
              <a:t>Celebrate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2209800"/>
            <a:ext cx="7727950" cy="4114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3600"/>
              <a:t>What is difference between engineering management and project management?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89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457200"/>
            <a:ext cx="7772400" cy="1143000"/>
          </a:xfrm>
        </p:spPr>
        <p:txBody>
          <a:bodyPr/>
          <a:lstStyle/>
          <a:p>
            <a:pPr eaLnBrk="1" hangingPunct="1"/>
            <a:r>
              <a:rPr lang="en-US"/>
              <a:t>Models for Project Planning</a:t>
            </a:r>
          </a:p>
        </p:txBody>
      </p:sp>
      <p:sp>
        <p:nvSpPr>
          <p:cNvPr id="1402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3600"/>
              <a:t>Gantt Chart</a:t>
            </a:r>
            <a:br>
              <a:rPr lang="en-US" sz="3600"/>
            </a:br>
            <a:endParaRPr lang="en-US" sz="3600"/>
          </a:p>
          <a:p>
            <a:pPr eaLnBrk="1" hangingPunct="1">
              <a:lnSpc>
                <a:spcPct val="90000"/>
              </a:lnSpc>
            </a:pPr>
            <a:r>
              <a:rPr lang="en-US" sz="3600"/>
              <a:t>CPM</a:t>
            </a:r>
            <a:br>
              <a:rPr lang="en-US" sz="3600"/>
            </a:br>
            <a:endParaRPr lang="en-US" sz="3600"/>
          </a:p>
          <a:p>
            <a:pPr eaLnBrk="1" hangingPunct="1">
              <a:lnSpc>
                <a:spcPct val="90000"/>
              </a:lnSpc>
            </a:pPr>
            <a:r>
              <a:rPr lang="en-US" sz="3600"/>
              <a:t>PERT</a:t>
            </a:r>
            <a:br>
              <a:rPr lang="en-US" sz="3600"/>
            </a:br>
            <a:endParaRPr lang="en-US" sz="3600"/>
          </a:p>
          <a:p>
            <a:pPr eaLnBrk="1" hangingPunct="1">
              <a:lnSpc>
                <a:spcPct val="90000"/>
              </a:lnSpc>
            </a:pPr>
            <a:r>
              <a:rPr lang="en-US" sz="3600"/>
              <a:t>Project Software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772400" cy="1143000"/>
          </a:xfrm>
        </p:spPr>
        <p:txBody>
          <a:bodyPr lIns="90488" tIns="44450" rIns="90488" bIns="44450" anchor="b"/>
          <a:lstStyle/>
          <a:p>
            <a:pPr eaLnBrk="1" hangingPunct="1"/>
            <a:r>
              <a:rPr lang="en-US"/>
              <a:t>Project Planning Tools</a:t>
            </a:r>
          </a:p>
        </p:txBody>
      </p:sp>
      <p:sp>
        <p:nvSpPr>
          <p:cNvPr id="14131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90488" tIns="44450" rIns="90488" bIns="44450"/>
          <a:lstStyle/>
          <a:p>
            <a:pPr eaLnBrk="1" hangingPunct="1"/>
            <a:r>
              <a:rPr lang="en-US" sz="3600"/>
              <a:t>Gantt Charts (Henry L. Gantt)</a:t>
            </a:r>
          </a:p>
          <a:p>
            <a:pPr lvl="1" eaLnBrk="1" hangingPunct="1"/>
            <a:r>
              <a:rPr lang="en-US" sz="3600" b="1"/>
              <a:t>Tasks</a:t>
            </a:r>
          </a:p>
          <a:p>
            <a:pPr lvl="1" eaLnBrk="1" hangingPunct="1"/>
            <a:r>
              <a:rPr lang="en-US" sz="3600" b="1"/>
              <a:t>Precedence Relationship</a:t>
            </a:r>
          </a:p>
          <a:p>
            <a:pPr lvl="1" eaLnBrk="1" hangingPunct="1"/>
            <a:r>
              <a:rPr lang="en-US" sz="3600" b="1"/>
              <a:t>Duration</a:t>
            </a:r>
          </a:p>
          <a:p>
            <a:pPr lvl="1" eaLnBrk="1" hangingPunct="1"/>
            <a:r>
              <a:rPr lang="en-US" sz="3600" b="1"/>
              <a:t>Also referred to as Bar Chart</a:t>
            </a:r>
          </a:p>
          <a:p>
            <a:pPr lvl="2" eaLnBrk="1" hangingPunct="1">
              <a:buFontTx/>
              <a:buNone/>
            </a:pPr>
            <a:endParaRPr lang="en-US" sz="3600" b="1"/>
          </a:p>
        </p:txBody>
      </p:sp>
    </p:spTree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Gantt Chart</a:t>
            </a:r>
          </a:p>
        </p:txBody>
      </p:sp>
      <p:sp>
        <p:nvSpPr>
          <p:cNvPr id="1433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3600"/>
              <a:t>Easiest to assemble and update</a:t>
            </a:r>
          </a:p>
          <a:p>
            <a:pPr eaLnBrk="1" hangingPunct="1">
              <a:lnSpc>
                <a:spcPct val="90000"/>
              </a:lnSpc>
            </a:pPr>
            <a:r>
              <a:rPr lang="en-US" sz="3600"/>
              <a:t>Least costly &amp; least sophisticated</a:t>
            </a:r>
          </a:p>
          <a:p>
            <a:pPr eaLnBrk="1" hangingPunct="1">
              <a:lnSpc>
                <a:spcPct val="90000"/>
              </a:lnSpc>
            </a:pPr>
            <a:r>
              <a:rPr lang="en-US" sz="3600"/>
              <a:t>Short term projects with under 50 activities</a:t>
            </a:r>
          </a:p>
          <a:p>
            <a:pPr eaLnBrk="1" hangingPunct="1">
              <a:lnSpc>
                <a:spcPct val="90000"/>
              </a:lnSpc>
            </a:pPr>
            <a:r>
              <a:rPr lang="en-US" sz="3600"/>
              <a:t>Projects with activities easy to estimate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ChangeArrowheads="1"/>
          </p:cNvSpPr>
          <p:nvPr/>
        </p:nvSpPr>
        <p:spPr bwMode="auto">
          <a:xfrm>
            <a:off x="0" y="-228600"/>
            <a:ext cx="18415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eaLnBrk="0" hangingPunct="0"/>
            <a:endParaRPr lang="en-US">
              <a:ea typeface="ヒラギノ角ゴ Pro W3" pitchFamily="-72" charset="-128"/>
              <a:cs typeface="ヒラギノ角ゴ Pro W3" pitchFamily="-72" charset="-128"/>
            </a:endParaRPr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1295400" y="1066800"/>
          <a:ext cx="6096000" cy="426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Visio" r:id="rId2" imgW="3175000" imgH="2489200" progId="">
                  <p:embed/>
                </p:oleObj>
              </mc:Choice>
              <mc:Fallback>
                <p:oleObj name="Visio" r:id="rId2" imgW="3175000" imgH="2489200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1066800"/>
                        <a:ext cx="6096000" cy="426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5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 anchor="b"/>
          <a:lstStyle/>
          <a:p>
            <a:pPr eaLnBrk="1" hangingPunct="1"/>
            <a:r>
              <a:rPr lang="en-US"/>
              <a:t>Project Planning Tools</a:t>
            </a:r>
          </a:p>
        </p:txBody>
      </p:sp>
      <p:sp>
        <p:nvSpPr>
          <p:cNvPr id="14438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90488" tIns="44450" rIns="90488" bIns="44450"/>
          <a:lstStyle/>
          <a:p>
            <a:pPr eaLnBrk="1" hangingPunct="1">
              <a:lnSpc>
                <a:spcPct val="90000"/>
              </a:lnSpc>
            </a:pPr>
            <a:r>
              <a:rPr lang="en-US" sz="2800"/>
              <a:t>Network Scheduling Systems</a:t>
            </a:r>
          </a:p>
          <a:p>
            <a:pPr lvl="1" eaLnBrk="1" hangingPunct="1">
              <a:lnSpc>
                <a:spcPct val="90000"/>
              </a:lnSpc>
            </a:pPr>
            <a:r>
              <a:rPr lang="en-US" b="1"/>
              <a:t>Critical Path Method (CPM); construction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b="1"/>
              <a:t>Program Evaluation Review Technique (PERT); aerospace and related industry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800"/>
              <a:t>Optimistic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800"/>
              <a:t>Likely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800"/>
              <a:t>Pessimistic</a:t>
            </a:r>
          </a:p>
          <a:p>
            <a:pPr lvl="2" eaLnBrk="1" hangingPunct="1">
              <a:lnSpc>
                <a:spcPct val="90000"/>
              </a:lnSpc>
              <a:buFontTx/>
              <a:buNone/>
            </a:pPr>
            <a:endParaRPr lang="en-US" sz="2800"/>
          </a:p>
        </p:txBody>
      </p:sp>
    </p:spTree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CPM/PERT Properties</a:t>
            </a:r>
          </a:p>
        </p:txBody>
      </p:sp>
      <p:sp>
        <p:nvSpPr>
          <p:cNvPr id="14541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3600"/>
              <a:t>Well defined activities, which on completion, signify end</a:t>
            </a:r>
          </a:p>
          <a:p>
            <a:pPr eaLnBrk="1" hangingPunct="1"/>
            <a:r>
              <a:rPr lang="en-US" sz="3600"/>
              <a:t>Activities may be started and stopped independently of each other within given sequence</a:t>
            </a:r>
          </a:p>
          <a:p>
            <a:pPr eaLnBrk="1" hangingPunct="1"/>
            <a:r>
              <a:rPr lang="en-US" sz="3600"/>
              <a:t>Precedence relationships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CPM</a:t>
            </a:r>
          </a:p>
        </p:txBody>
      </p:sp>
      <p:sp>
        <p:nvSpPr>
          <p:cNvPr id="14643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3600"/>
              <a:t>Activity oriented</a:t>
            </a:r>
          </a:p>
          <a:p>
            <a:pPr eaLnBrk="1" hangingPunct="1"/>
            <a:r>
              <a:rPr lang="en-US" sz="3600"/>
              <a:t>Best to identify critical path</a:t>
            </a:r>
          </a:p>
          <a:p>
            <a:pPr eaLnBrk="1" hangingPunct="1"/>
            <a:r>
              <a:rPr lang="en-US" sz="3600"/>
              <a:t>May be costly to maintain</a:t>
            </a:r>
          </a:p>
          <a:p>
            <a:pPr eaLnBrk="1" hangingPunct="1"/>
            <a:r>
              <a:rPr lang="en-US" sz="3600"/>
              <a:t>Long term projects with predictable activities</a:t>
            </a:r>
          </a:p>
          <a:p>
            <a:pPr eaLnBrk="1" hangingPunct="1"/>
            <a:r>
              <a:rPr lang="en-US" sz="3600"/>
              <a:t>Projects with scarce resources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PERT</a:t>
            </a:r>
          </a:p>
        </p:txBody>
      </p:sp>
      <p:sp>
        <p:nvSpPr>
          <p:cNvPr id="14745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3600"/>
              <a:t>Most complex &amp; difficult to implement</a:t>
            </a:r>
          </a:p>
          <a:p>
            <a:pPr eaLnBrk="1" hangingPunct="1"/>
            <a:r>
              <a:rPr lang="en-US" sz="3600"/>
              <a:t>Most costly to maintain</a:t>
            </a:r>
          </a:p>
          <a:p>
            <a:pPr eaLnBrk="1" hangingPunct="1"/>
            <a:r>
              <a:rPr lang="en-US" sz="3600"/>
              <a:t>For state of art projects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PERT/CPM Terminology</a:t>
            </a:r>
          </a:p>
        </p:txBody>
      </p:sp>
      <p:sp>
        <p:nvSpPr>
          <p:cNvPr id="14848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3600"/>
              <a:t>Activity</a:t>
            </a:r>
          </a:p>
          <a:p>
            <a:pPr eaLnBrk="1" hangingPunct="1"/>
            <a:r>
              <a:rPr lang="en-US" sz="3600"/>
              <a:t>Critical activity</a:t>
            </a:r>
          </a:p>
          <a:p>
            <a:pPr eaLnBrk="1" hangingPunct="1"/>
            <a:r>
              <a:rPr lang="en-US" sz="3600"/>
              <a:t>Path</a:t>
            </a:r>
          </a:p>
          <a:p>
            <a:pPr eaLnBrk="1" hangingPunct="1"/>
            <a:r>
              <a:rPr lang="en-US" sz="3600"/>
              <a:t>Critical path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Example</a:t>
            </a:r>
            <a:br>
              <a:rPr lang="en-US"/>
            </a:br>
            <a:r>
              <a:rPr lang="en-US"/>
              <a:t>Setup of Production Facility</a:t>
            </a:r>
          </a:p>
        </p:txBody>
      </p:sp>
      <p:graphicFrame>
        <p:nvGraphicFramePr>
          <p:cNvPr id="3074" name="Object 2"/>
          <p:cNvGraphicFramePr>
            <a:graphicFrameLocks noGrp="1" noChangeAspect="1"/>
          </p:cNvGraphicFramePr>
          <p:nvPr>
            <p:ph type="body" idx="1"/>
          </p:nvPr>
        </p:nvGraphicFramePr>
        <p:xfrm>
          <a:off x="0" y="2133600"/>
          <a:ext cx="7848600" cy="411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" name="Document" r:id="rId2" imgW="5632920" imgH="2568960" progId="Word.Document.8">
                  <p:embed/>
                </p:oleObj>
              </mc:Choice>
              <mc:Fallback>
                <p:oleObj name="Document" r:id="rId2" imgW="5632920" imgH="2568960" progId="Word.Document.8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2133600"/>
                        <a:ext cx="7848600" cy="4114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5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7772400" cy="1143000"/>
          </a:xfrm>
        </p:spPr>
        <p:txBody>
          <a:bodyPr/>
          <a:lstStyle/>
          <a:p>
            <a:pPr eaLnBrk="1" hangingPunct="1"/>
            <a:r>
              <a:rPr lang="en-US"/>
              <a:t>Chapter Objectives</a:t>
            </a:r>
          </a:p>
        </p:txBody>
      </p:sp>
      <p:sp>
        <p:nvSpPr>
          <p:cNvPr id="1136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524000"/>
            <a:ext cx="7340600" cy="446881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/>
              <a:t>Describe the three main elements of a project</a:t>
            </a:r>
          </a:p>
          <a:p>
            <a:pPr eaLnBrk="1" hangingPunct="1">
              <a:lnSpc>
                <a:spcPct val="90000"/>
              </a:lnSpc>
            </a:pPr>
            <a:r>
              <a:rPr lang="en-US"/>
              <a:t>Explain the important parts of a scope</a:t>
            </a:r>
          </a:p>
          <a:p>
            <a:pPr eaLnBrk="1" hangingPunct="1">
              <a:lnSpc>
                <a:spcPct val="90000"/>
              </a:lnSpc>
            </a:pPr>
            <a:r>
              <a:rPr lang="en-US"/>
              <a:t>Discuss scheduling techniques</a:t>
            </a:r>
          </a:p>
          <a:p>
            <a:pPr eaLnBrk="1" hangingPunct="1">
              <a:lnSpc>
                <a:spcPct val="90000"/>
              </a:lnSpc>
            </a:pPr>
            <a:r>
              <a:rPr lang="en-US"/>
              <a:t>Be able to shorten a project by “crashing”</a:t>
            </a:r>
          </a:p>
          <a:p>
            <a:pPr eaLnBrk="1" hangingPunct="1">
              <a:lnSpc>
                <a:spcPct val="90000"/>
              </a:lnSpc>
            </a:pPr>
            <a:r>
              <a:rPr lang="en-US"/>
              <a:t>Explain the steps in a project life cycle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89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 anchor="b"/>
          <a:lstStyle/>
          <a:p>
            <a:pPr eaLnBrk="1" hangingPunct="1"/>
            <a:r>
              <a:rPr lang="en-US"/>
              <a:t>Project</a:t>
            </a:r>
          </a:p>
        </p:txBody>
      </p:sp>
      <p:sp>
        <p:nvSpPr>
          <p:cNvPr id="11469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90488" tIns="44450" rIns="90488" bIns="44450"/>
          <a:lstStyle/>
          <a:p>
            <a:pPr eaLnBrk="1" hangingPunct="1">
              <a:buFontTx/>
              <a:buNone/>
            </a:pPr>
            <a:r>
              <a:rPr lang="en-US" sz="4000"/>
              <a:t>  A project is a one-time job that has definite starting and ending points, clearly defined objectives, scope, and (usually) a budget.</a:t>
            </a: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3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685800"/>
            <a:ext cx="7772400" cy="1143000"/>
          </a:xfrm>
        </p:spPr>
        <p:txBody>
          <a:bodyPr lIns="90488" tIns="44450" rIns="90488" bIns="44450" anchor="b"/>
          <a:lstStyle/>
          <a:p>
            <a:pPr eaLnBrk="1" hangingPunct="1"/>
            <a:r>
              <a:rPr lang="en-US"/>
              <a:t>Essential Considerations of a Project</a:t>
            </a:r>
          </a:p>
        </p:txBody>
      </p:sp>
      <p:sp>
        <p:nvSpPr>
          <p:cNvPr id="1157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9038" y="2327275"/>
            <a:ext cx="7269162" cy="3741738"/>
          </a:xfrm>
        </p:spPr>
        <p:txBody>
          <a:bodyPr lIns="90488" tIns="44450" rIns="90488" bIns="44450"/>
          <a:lstStyle/>
          <a:p>
            <a:pPr lvl="1" eaLnBrk="1" hangingPunct="1">
              <a:buFontTx/>
              <a:buChar char="•"/>
            </a:pPr>
            <a:r>
              <a:rPr lang="en-US" sz="3600" b="1"/>
              <a:t>Cost</a:t>
            </a:r>
            <a:br>
              <a:rPr lang="en-US" sz="3600" b="1"/>
            </a:br>
            <a:endParaRPr lang="en-US" sz="3600" b="1"/>
          </a:p>
          <a:p>
            <a:pPr lvl="1" eaLnBrk="1" hangingPunct="1">
              <a:buFontTx/>
              <a:buChar char="•"/>
            </a:pPr>
            <a:r>
              <a:rPr lang="en-US" sz="3600" b="1"/>
              <a:t>Schedule</a:t>
            </a:r>
            <a:br>
              <a:rPr lang="en-US" sz="3600" b="1"/>
            </a:br>
            <a:endParaRPr lang="en-US" sz="3600" b="1"/>
          </a:p>
          <a:p>
            <a:pPr lvl="1" eaLnBrk="1" hangingPunct="1">
              <a:buFontTx/>
              <a:buChar char="•"/>
            </a:pPr>
            <a:r>
              <a:rPr lang="en-US" sz="3600" b="1"/>
              <a:t>Performance</a:t>
            </a: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7772400" cy="1143000"/>
          </a:xfrm>
        </p:spPr>
        <p:txBody>
          <a:bodyPr lIns="90488" tIns="44450" rIns="90488" bIns="44450" anchor="b"/>
          <a:lstStyle/>
          <a:p>
            <a:pPr eaLnBrk="1" hangingPunct="1"/>
            <a:r>
              <a:rPr lang="en-US"/>
              <a:t>Project Proposal Process</a:t>
            </a:r>
          </a:p>
        </p:txBody>
      </p:sp>
      <p:sp>
        <p:nvSpPr>
          <p:cNvPr id="11776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90488" tIns="44450" rIns="90488" bIns="44450"/>
          <a:lstStyle/>
          <a:p>
            <a:pPr eaLnBrk="1" hangingPunct="1">
              <a:lnSpc>
                <a:spcPct val="90000"/>
              </a:lnSpc>
            </a:pPr>
            <a:r>
              <a:rPr lang="en-US"/>
              <a:t>Description of what is to be accomplished – </a:t>
            </a:r>
            <a:r>
              <a:rPr lang="en-US" i="1"/>
              <a:t>Scope</a:t>
            </a:r>
            <a:br>
              <a:rPr lang="en-US" i="1"/>
            </a:br>
            <a:endParaRPr lang="en-US" i="1"/>
          </a:p>
          <a:p>
            <a:pPr eaLnBrk="1" hangingPunct="1">
              <a:lnSpc>
                <a:spcPct val="90000"/>
              </a:lnSpc>
            </a:pPr>
            <a:r>
              <a:rPr lang="en-US"/>
              <a:t>Proposal or estimate of time</a:t>
            </a:r>
            <a:br>
              <a:rPr lang="en-US"/>
            </a:br>
            <a:r>
              <a:rPr lang="en-US" i="1"/>
              <a:t>Schedule</a:t>
            </a:r>
            <a:br>
              <a:rPr lang="en-US" i="1"/>
            </a:br>
            <a:endParaRPr lang="en-US" i="1"/>
          </a:p>
          <a:p>
            <a:pPr eaLnBrk="1" hangingPunct="1">
              <a:lnSpc>
                <a:spcPct val="90000"/>
              </a:lnSpc>
            </a:pPr>
            <a:r>
              <a:rPr lang="en-US"/>
              <a:t>Proposal or estimate of cost</a:t>
            </a:r>
            <a:br>
              <a:rPr lang="en-US"/>
            </a:br>
            <a:r>
              <a:rPr lang="en-US" i="1"/>
              <a:t>Budget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i="1"/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0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81000"/>
            <a:ext cx="7772400" cy="1143000"/>
          </a:xfrm>
        </p:spPr>
        <p:txBody>
          <a:bodyPr lIns="90488" tIns="44450" rIns="90488" bIns="44450" anchor="b"/>
          <a:lstStyle/>
          <a:p>
            <a:pPr eaLnBrk="1" hangingPunct="1"/>
            <a:r>
              <a:rPr lang="en-US"/>
              <a:t>Project Proposal Process</a:t>
            </a:r>
          </a:p>
        </p:txBody>
      </p:sp>
      <p:sp>
        <p:nvSpPr>
          <p:cNvPr id="11981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90488" tIns="44450" rIns="90488" bIns="44450"/>
          <a:lstStyle/>
          <a:p>
            <a:pPr eaLnBrk="1" hangingPunct="1"/>
            <a:r>
              <a:rPr lang="en-US"/>
              <a:t>Pro-active businesses prepare in advance</a:t>
            </a:r>
          </a:p>
          <a:p>
            <a:pPr lvl="1" eaLnBrk="1" hangingPunct="1"/>
            <a:r>
              <a:rPr lang="en-US" sz="3200" b="1"/>
              <a:t>Technical capabilities/skills/skill mix</a:t>
            </a:r>
          </a:p>
          <a:p>
            <a:pPr lvl="1" eaLnBrk="1" hangingPunct="1"/>
            <a:r>
              <a:rPr lang="en-US" sz="3200" b="1"/>
              <a:t>Assessment of future technologies</a:t>
            </a:r>
          </a:p>
          <a:p>
            <a:pPr lvl="1" eaLnBrk="1" hangingPunct="1"/>
            <a:r>
              <a:rPr lang="en-US" sz="3200" b="1"/>
              <a:t>Assessment of future markets</a:t>
            </a:r>
          </a:p>
          <a:p>
            <a:pPr eaLnBrk="1" hangingPunct="1"/>
            <a:r>
              <a:rPr lang="en-US"/>
              <a:t>Proposals are expensive to complete</a:t>
            </a: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3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7772400" cy="1143000"/>
          </a:xfrm>
        </p:spPr>
        <p:txBody>
          <a:bodyPr lIns="90488" tIns="44450" rIns="90488" bIns="44450" anchor="b"/>
          <a:lstStyle/>
          <a:p>
            <a:pPr eaLnBrk="1" hangingPunct="1"/>
            <a:r>
              <a:rPr lang="en-US"/>
              <a:t>Proposal Preparation</a:t>
            </a:r>
          </a:p>
        </p:txBody>
      </p:sp>
      <p:sp>
        <p:nvSpPr>
          <p:cNvPr id="12083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90488" tIns="44450" rIns="90488" bIns="44450"/>
          <a:lstStyle/>
          <a:p>
            <a:pPr eaLnBrk="1" hangingPunct="1"/>
            <a:r>
              <a:rPr lang="en-US"/>
              <a:t>Based on RFP</a:t>
            </a:r>
          </a:p>
          <a:p>
            <a:pPr lvl="1" eaLnBrk="1" hangingPunct="1"/>
            <a:r>
              <a:rPr lang="en-US" sz="3200" b="1"/>
              <a:t>Statement of Work (SOW)</a:t>
            </a:r>
          </a:p>
          <a:p>
            <a:pPr lvl="1" eaLnBrk="1" hangingPunct="1"/>
            <a:r>
              <a:rPr lang="en-US" sz="3200" b="1"/>
              <a:t>Statement of Objectives (SOO)</a:t>
            </a:r>
          </a:p>
          <a:p>
            <a:pPr lvl="1" eaLnBrk="1" hangingPunct="1"/>
            <a:r>
              <a:rPr lang="en-US" sz="3200" b="1"/>
              <a:t>Schedule</a:t>
            </a:r>
          </a:p>
          <a:p>
            <a:pPr lvl="1" eaLnBrk="1" hangingPunct="1"/>
            <a:r>
              <a:rPr lang="en-US" sz="3200" b="1"/>
              <a:t>Specifications</a:t>
            </a:r>
          </a:p>
          <a:p>
            <a:pPr lvl="1" eaLnBrk="1" hangingPunct="1"/>
            <a:r>
              <a:rPr lang="en-US" sz="3200" b="1"/>
              <a:t>Standard Clauses</a:t>
            </a:r>
          </a:p>
          <a:p>
            <a:pPr eaLnBrk="1" hangingPunct="1">
              <a:buFontTx/>
              <a:buNone/>
            </a:pPr>
            <a:endParaRPr lang="en-US"/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5th pp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ヒラギノ角ゴ Pro W3"/>
        <a:cs typeface="ヒラギノ角ゴ Pro W3"/>
      </a:majorFont>
      <a:minorFont>
        <a:latin typeface="Arial"/>
        <a:ea typeface="ヒラギノ角ゴ Pro W3"/>
        <a:cs typeface="ヒラギノ角ゴ Pro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" charset="0"/>
            <a:ea typeface="ヒラギノ角ゴ Pro W3" pitchFamily="-1" charset="-128"/>
            <a:cs typeface="ヒラギノ角ゴ Pro W3" pitchFamily="-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" charset="0"/>
            <a:ea typeface="ヒラギノ角ゴ Pro W3" pitchFamily="-1" charset="-128"/>
            <a:cs typeface="ヒラギノ角ゴ Pro W3" pitchFamily="-1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206</TotalTime>
  <Pages>9</Pages>
  <Words>708</Words>
  <Application>Microsoft Office PowerPoint</Application>
  <PresentationFormat>Letter Paper (8.5x11 in)</PresentationFormat>
  <Paragraphs>158</Paragraphs>
  <Slides>35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35</vt:i4>
      </vt:variant>
    </vt:vector>
  </HeadingPairs>
  <TitlesOfParts>
    <vt:vector size="41" baseType="lpstr">
      <vt:lpstr>Arial</vt:lpstr>
      <vt:lpstr>Times New Roman</vt:lpstr>
      <vt:lpstr>5th pp</vt:lpstr>
      <vt:lpstr>Visio</vt:lpstr>
      <vt:lpstr>Microsoft Organization Chart</vt:lpstr>
      <vt:lpstr>Document</vt:lpstr>
      <vt:lpstr>Managing Engineering and Technology    7th Edition   Morse and Babcock</vt:lpstr>
      <vt:lpstr>Managing Engineering and Technology   7th Edition Morse and  Babcock</vt:lpstr>
      <vt:lpstr>PowerPoint Presentation</vt:lpstr>
      <vt:lpstr>Chapter Objectives</vt:lpstr>
      <vt:lpstr>Project</vt:lpstr>
      <vt:lpstr>Essential Considerations of a Project</vt:lpstr>
      <vt:lpstr>Project Proposal Process</vt:lpstr>
      <vt:lpstr>Project Proposal Process</vt:lpstr>
      <vt:lpstr>Proposal Preparation</vt:lpstr>
      <vt:lpstr>Proposal Preparation</vt:lpstr>
      <vt:lpstr>Potential Problems When not using PM</vt:lpstr>
      <vt:lpstr>Project Parameters</vt:lpstr>
      <vt:lpstr>Scope the Project</vt:lpstr>
      <vt:lpstr>Managing a Project</vt:lpstr>
      <vt:lpstr>Define the Problem: Initiation</vt:lpstr>
      <vt:lpstr>Plan the Project</vt:lpstr>
      <vt:lpstr>Effective Planning</vt:lpstr>
      <vt:lpstr>Planning: Goal Statement</vt:lpstr>
      <vt:lpstr>Planning: Develop Objectives</vt:lpstr>
      <vt:lpstr>Develop Detailed Plan</vt:lpstr>
      <vt:lpstr>Project Planning Tools</vt:lpstr>
      <vt:lpstr>Planning: Work Breakdown Structure (WBS)</vt:lpstr>
      <vt:lpstr>Execute the Plan</vt:lpstr>
      <vt:lpstr>Monitor and Control Progress</vt:lpstr>
      <vt:lpstr>Close Project</vt:lpstr>
      <vt:lpstr>PowerPoint Presentation</vt:lpstr>
      <vt:lpstr>Models for Project Planning</vt:lpstr>
      <vt:lpstr>Project Planning Tools</vt:lpstr>
      <vt:lpstr>Gantt Chart</vt:lpstr>
      <vt:lpstr>Project Planning Tools</vt:lpstr>
      <vt:lpstr>CPM/PERT Properties</vt:lpstr>
      <vt:lpstr>CPM</vt:lpstr>
      <vt:lpstr>PERT</vt:lpstr>
      <vt:lpstr>PERT/CPM Terminology</vt:lpstr>
      <vt:lpstr>Example Setup of Production Facility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Managing Engineering and Technology    Sixth Edition   Morse and Babcock</dc:title>
  <dc:subject>Chapter 1</dc:subject>
  <dc:creator>Lucy Morse</dc:creator>
  <cp:keywords>1,engineering,administration</cp:keywords>
  <cp:lastModifiedBy>Gus Elias</cp:lastModifiedBy>
  <cp:revision>10</cp:revision>
  <cp:lastPrinted>1997-03-04T12:05:22Z</cp:lastPrinted>
  <dcterms:created xsi:type="dcterms:W3CDTF">2013-08-26T19:30:29Z</dcterms:created>
  <dcterms:modified xsi:type="dcterms:W3CDTF">2023-11-06T21:18:00Z</dcterms:modified>
</cp:coreProperties>
</file>