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6"/>
  </p:notesMasterIdLst>
  <p:handoutMasterIdLst>
    <p:handoutMasterId r:id="rId17"/>
  </p:handout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38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D3E2FC6-E23E-4E41-8043-18826F0CEC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88FE0EB-FCA2-4EC3-A9C4-52466B170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5F56CD2-8CD0-4DF8-BBFC-DFCA0DCA3F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06AE5E7-7047-4AD9-9C75-A1C11E240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A2AAF69-3F45-4C69-A00E-F8647F653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A06A0B6-1941-4FF3-8996-654D27199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1CEC9DB-2A7A-40B6-9948-529C4EE34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ED16BB1-92D9-452A-B111-FDCE36050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  <a:ea typeface="+mn-ea"/>
                <a:cs typeface="+mn-cs"/>
              </a:rPr>
            </a:br>
            <a:r>
              <a:rPr lang="en-US" sz="700">
                <a:latin typeface="Arial" charset="0"/>
                <a:ea typeface="+mn-ea"/>
                <a:cs typeface="+mn-cs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pPr eaLnBrk="1" hangingPunct="1"/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 dirty="0"/>
            </a:br>
            <a:r>
              <a:rPr lang="en-US" sz="4400" b="0" i="1" dirty="0"/>
              <a:t>7</a:t>
            </a:r>
            <a:r>
              <a:rPr lang="en-US" sz="4400" b="0" i="1" baseline="30000" dirty="0"/>
              <a:t>th</a:t>
            </a:r>
            <a:r>
              <a:rPr lang="en-US" i="1" dirty="0"/>
              <a:t> 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2573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Importance of a Satisfied Customer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2800"/>
              <a:t>Average service business loses 10% of volume due to poor or inattentive service</a:t>
            </a:r>
          </a:p>
          <a:p>
            <a:pPr eaLnBrk="1" hangingPunct="1"/>
            <a:r>
              <a:rPr lang="en-US" sz="2800"/>
              <a:t>96% of unhappy customers never complain, but 90% never return, each one  tells at least nine others, and 13% tell more than 20 others</a:t>
            </a:r>
          </a:p>
          <a:p>
            <a:pPr eaLnBrk="1" hangingPunct="1"/>
            <a:r>
              <a:rPr lang="en-US" sz="2800"/>
              <a:t>Each happy customer tells at least five others, some of whom will become your customers</a:t>
            </a:r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Importance of a Satisfied Customer, cont.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eaLnBrk="1" hangingPunct="1"/>
            <a:r>
              <a:rPr lang="en-US" sz="2400"/>
              <a:t>Best opportunity to increase sales and market share is through your present customer base, it costs five times as much to attract a new customer as it does to maintain an existing one.</a:t>
            </a:r>
          </a:p>
          <a:p>
            <a:pPr eaLnBrk="1" hangingPunct="1"/>
            <a:r>
              <a:rPr lang="en-US" sz="2400"/>
              <a:t>Best indication of an organization’s long-term financial success is the customer’s perception of the relative quality of service.</a:t>
            </a:r>
            <a:endParaRPr lang="en-US" sz="2800"/>
          </a:p>
          <a:p>
            <a:pPr eaLnBrk="1" hangingPunct="1"/>
            <a:endParaRPr 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E-Marketing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Redefining the marketplace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Altering business strategies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Allowing global competition between businesses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Technical Employment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Manufacturing decreased</a:t>
            </a:r>
            <a:br>
              <a:rPr lang="en-US"/>
            </a:br>
            <a:br>
              <a:rPr lang="en-US"/>
            </a:br>
            <a:endParaRPr lang="en-US"/>
          </a:p>
          <a:p>
            <a:pPr eaLnBrk="1" hangingPunct="1"/>
            <a:r>
              <a:rPr lang="en-US"/>
              <a:t>Service increased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Service Industry Examples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z="2600"/>
              <a:t>Computer applications</a:t>
            </a:r>
            <a:br>
              <a:rPr lang="en-US" sz="2600"/>
            </a:br>
            <a:r>
              <a:rPr lang="en-US" sz="2600"/>
              <a:t>Changing</a:t>
            </a:r>
            <a:br>
              <a:rPr lang="en-US" sz="2600"/>
            </a:br>
            <a:r>
              <a:rPr lang="en-US" sz="2600"/>
              <a:t>Information technology</a:t>
            </a:r>
          </a:p>
          <a:p>
            <a:pPr eaLnBrk="1" hangingPunct="1"/>
            <a:r>
              <a:rPr lang="en-US" sz="2600"/>
              <a:t>Government</a:t>
            </a:r>
            <a:br>
              <a:rPr lang="en-US" sz="2600"/>
            </a:br>
            <a:r>
              <a:rPr lang="en-US" sz="2600"/>
              <a:t>Transportation</a:t>
            </a:r>
            <a:br>
              <a:rPr lang="en-US" sz="2600"/>
            </a:br>
            <a:r>
              <a:rPr lang="en-US" sz="2600"/>
              <a:t>Department of Defense</a:t>
            </a:r>
          </a:p>
          <a:p>
            <a:pPr eaLnBrk="1" hangingPunct="1"/>
            <a:r>
              <a:rPr lang="en-US" sz="2600"/>
              <a:t>Green Engineering</a:t>
            </a:r>
          </a:p>
          <a:p>
            <a:pPr eaLnBrk="1" hangingPunct="1"/>
            <a:r>
              <a:rPr lang="en-US" sz="2600"/>
              <a:t>College teaching and research</a:t>
            </a:r>
          </a:p>
          <a:p>
            <a:pPr eaLnBrk="1" hangingPunct="1"/>
            <a:r>
              <a:rPr lang="en-US" sz="2600"/>
              <a:t>Biomedical and health services</a:t>
            </a:r>
            <a:endParaRPr lang="en-U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8229600" cy="1219200"/>
          </a:xfrm>
        </p:spPr>
        <p:txBody>
          <a:bodyPr lIns="90488" tIns="44450" rIns="90488" bIns="44450"/>
          <a:lstStyle/>
          <a:p>
            <a:pPr algn="ctr" eaLnBrk="1" hangingPunct="1"/>
            <a:r>
              <a:rPr lang="en-US" sz="2800" dirty="0"/>
              <a:t>Managing Engineering and Technology</a:t>
            </a:r>
            <a:r>
              <a:rPr lang="en-US" sz="2400" dirty="0"/>
              <a:t>  </a:t>
            </a:r>
            <a:br>
              <a:rPr lang="en-US" sz="2400"/>
            </a:br>
            <a:r>
              <a:rPr lang="en-US" sz="2400" b="0" i="1"/>
              <a:t>7</a:t>
            </a:r>
            <a:r>
              <a:rPr lang="en-US" sz="2400" b="0" i="1" baseline="30000"/>
              <a:t>th</a:t>
            </a:r>
            <a:r>
              <a:rPr lang="en-US" sz="2400" b="0" i="1"/>
              <a:t> </a:t>
            </a:r>
            <a:r>
              <a:rPr lang="en-US" sz="2400" b="0" i="1" dirty="0"/>
              <a:t>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 </a:t>
            </a:r>
            <a:r>
              <a:rPr lang="en-US" sz="2400" b="0" dirty="0"/>
              <a:t>Babcock</a:t>
            </a:r>
            <a:endParaRPr lang="en-US" sz="2400" dirty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895600"/>
            <a:ext cx="6400800" cy="2743200"/>
          </a:xfrm>
        </p:spPr>
        <p:txBody>
          <a:bodyPr lIns="90488" tIns="44450" rIns="90488" bIns="44450"/>
          <a:lstStyle/>
          <a:p>
            <a:pPr marL="342900" indent="-342900" algn="l" eaLnBrk="1" hangingPunct="1">
              <a:lnSpc>
                <a:spcPct val="90000"/>
              </a:lnSpc>
            </a:pPr>
            <a:r>
              <a:rPr lang="en-US" sz="4000"/>
              <a:t>Engineers in Market and Service Activities</a:t>
            </a:r>
          </a:p>
          <a:p>
            <a:pPr marL="342900" indent="-342900" algn="l" eaLnBrk="1" hangingPunct="1">
              <a:lnSpc>
                <a:spcPct val="90000"/>
              </a:lnSpc>
            </a:pPr>
            <a:endParaRPr lang="en-US" sz="4000"/>
          </a:p>
          <a:p>
            <a:pPr marL="342900" indent="-342900" algn="l" eaLnBrk="1" hangingPunct="1">
              <a:lnSpc>
                <a:spcPct val="90000"/>
              </a:lnSpc>
            </a:pPr>
            <a:r>
              <a:rPr lang="en-US" sz="4000" b="0"/>
              <a:t>Chapter 13</a:t>
            </a:r>
            <a:endParaRPr lang="en-US" sz="4000"/>
          </a:p>
          <a:p>
            <a:pPr marL="342900" indent="-342900" eaLnBrk="1" hangingPunct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-2286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47800" y="1219200"/>
          <a:ext cx="617220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3175000" imgH="2489200" progId="">
                  <p:embed/>
                </p:oleObj>
              </mc:Choice>
              <mc:Fallback>
                <p:oleObj name="Visio" r:id="rId3" imgW="3175000" imgH="2489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219200"/>
                        <a:ext cx="6172200" cy="419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Chapter Objectives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Describe the need for engineers in marketing</a:t>
            </a:r>
            <a:b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Describe the various ways engineers work in the service industry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505200"/>
          </a:xfrm>
        </p:spPr>
        <p:txBody>
          <a:bodyPr lIns="90488" tIns="44450" rIns="90488" bIns="44450"/>
          <a:lstStyle/>
          <a:p>
            <a:pPr eaLnBrk="1" hangingPunct="1">
              <a:buFont typeface="Monotype Sorts" pitchFamily="-72" charset="2"/>
              <a:buNone/>
            </a:pPr>
            <a:r>
              <a:rPr lang="en-US" sz="3600"/>
              <a:t>Marketing is the interface between a firm and its customers.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Marketing Relationships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/>
              <a:t>Transaction-based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More sustained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Highly committed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Types of Industrial Products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Installation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Accessories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Raw Materials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Process Materials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Component Parts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Fabricated Items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Maintenance/Repair/Operations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Service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After Sale Service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3581400"/>
          </a:xfrm>
        </p:spPr>
        <p:txBody>
          <a:bodyPr lIns="90488" tIns="44450" rIns="90488" bIns="44450"/>
          <a:lstStyle/>
          <a:p>
            <a:pPr eaLnBrk="1" hangingPunct="1">
              <a:buFont typeface="Monotype Sorts" pitchFamily="-72" charset="2"/>
              <a:buNone/>
            </a:pPr>
            <a:r>
              <a:rPr lang="en-US" sz="3600"/>
              <a:t>Selling is easy.  Maintaining customer service is the hard part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 sz="4000"/>
              <a:t>Importance of Service Industry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7 out of 10 Americans work in service sector</a:t>
            </a:r>
          </a:p>
          <a:p>
            <a:pPr eaLnBrk="1" hangingPunct="1"/>
            <a:r>
              <a:rPr lang="en-US"/>
              <a:t>2/3 of GNP comes from service industry</a:t>
            </a:r>
          </a:p>
          <a:p>
            <a:pPr eaLnBrk="1" hangingPunct="1"/>
            <a:r>
              <a:rPr lang="en-US"/>
              <a:t>Central Florida is service Mecca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Pages>9</Pages>
  <Words>308</Words>
  <Application>Microsoft Office PowerPoint</Application>
  <PresentationFormat>Letter Paper (8.5x11 in)</PresentationFormat>
  <Paragraphs>48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Monotype Sorts</vt:lpstr>
      <vt:lpstr>Times New Roman</vt:lpstr>
      <vt:lpstr>5th pp</vt:lpstr>
      <vt:lpstr>Visio</vt:lpstr>
      <vt:lpstr>Managing Engineering and Technology    7th Edition   Morse and Babcock</vt:lpstr>
      <vt:lpstr>Managing Engineering and Technology   7th Edition Morse and  Babcock</vt:lpstr>
      <vt:lpstr>PowerPoint Presentation</vt:lpstr>
      <vt:lpstr>Chapter Objectives</vt:lpstr>
      <vt:lpstr>PowerPoint Presentation</vt:lpstr>
      <vt:lpstr>Marketing Relationships</vt:lpstr>
      <vt:lpstr>Types of Industrial Products</vt:lpstr>
      <vt:lpstr>After Sale Service</vt:lpstr>
      <vt:lpstr>Importance of Service Industry</vt:lpstr>
      <vt:lpstr>Importance of a Satisfied Customer</vt:lpstr>
      <vt:lpstr>Importance of a Satisfied Customer, cont.</vt:lpstr>
      <vt:lpstr>E-Marketing</vt:lpstr>
      <vt:lpstr>Technical Employment</vt:lpstr>
      <vt:lpstr>Service Industry Examples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8</cp:revision>
  <cp:lastPrinted>1997-03-04T12:05:22Z</cp:lastPrinted>
  <dcterms:created xsi:type="dcterms:W3CDTF">2013-08-26T19:30:29Z</dcterms:created>
  <dcterms:modified xsi:type="dcterms:W3CDTF">2023-11-06T21:17:25Z</dcterms:modified>
</cp:coreProperties>
</file>