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</p:sldMasterIdLst>
  <p:notesMasterIdLst>
    <p:notesMasterId r:id="rId24"/>
  </p:notesMasterIdLst>
  <p:handoutMasterIdLst>
    <p:handoutMasterId r:id="rId25"/>
  </p:handoutMasterIdLst>
  <p:sldIdLst>
    <p:sldId id="280" r:id="rId2"/>
    <p:sldId id="281" r:id="rId3"/>
    <p:sldId id="284" r:id="rId4"/>
    <p:sldId id="282" r:id="rId5"/>
    <p:sldId id="283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</p:sldIdLst>
  <p:sldSz cx="9144000" cy="6858000" type="letter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200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31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CB4417AE-23B8-4C61-B16F-3E3F2EC9A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C720B2BA-1A55-48C6-A1EC-0DE2F10F8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F10F0FEB-3543-437A-B645-26EA47CEC5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3933A5CB-8909-4641-A7BF-EB01460CF1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29F213C4-40A4-4460-A991-D51261562C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76325562-21AB-4E27-93CC-EB2F144CC5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BAEB646D-6726-4FA4-8770-A000BBB795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8CC037CE-C01B-4B0D-AE40-316BEE0B96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304800" y="6019800"/>
            <a:ext cx="861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r>
              <a:rPr lang="en-US" sz="700">
                <a:latin typeface="Arial" charset="0"/>
                <a:ea typeface="+mn-ea"/>
                <a:cs typeface="+mn-cs"/>
              </a:rPr>
              <a:t>© 2014 Pearson Education, Inc., Upper Saddle River, NJ. All rights reserved.</a:t>
            </a:r>
          </a:p>
          <a:p>
            <a:pPr algn="ctr" eaLnBrk="0" hangingPunct="0">
              <a:defRPr/>
            </a:pPr>
            <a:r>
              <a:rPr lang="en-US" sz="700">
                <a:latin typeface="Arial" charset="0"/>
                <a:ea typeface="+mn-ea"/>
                <a:cs typeface="+mn-cs"/>
              </a:rPr>
              <a:t>This material is protected by Copyright and written permission should be obtained from the publisher prior to any prohibited reproduction, </a:t>
            </a:r>
            <a:br>
              <a:rPr lang="en-US" sz="700">
                <a:latin typeface="Arial" charset="0"/>
                <a:ea typeface="+mn-ea"/>
                <a:cs typeface="+mn-cs"/>
              </a:rPr>
            </a:br>
            <a:r>
              <a:rPr lang="en-US" sz="700">
                <a:latin typeface="Arial" charset="0"/>
                <a:ea typeface="+mn-ea"/>
                <a:cs typeface="+mn-cs"/>
              </a:rPr>
              <a:t>storage in a retrieval system, or transmission in any form or by means, electronic, mechanical, photocopying, recording, or likewise. For information regarding permission(s), write to: Rights and Permissions Department, Pearson Education, Inc., Upper Saddle River, NJ 07458.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dartmouth.edu/~ogehome/CQI/PDCA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09600" y="2209800"/>
            <a:ext cx="7772400" cy="2895600"/>
          </a:xfrm>
        </p:spPr>
        <p:txBody>
          <a:bodyPr/>
          <a:lstStyle/>
          <a:p>
            <a:pPr eaLnBrk="1" hangingPunct="1"/>
            <a:r>
              <a:rPr lang="en-US" b="0" dirty="0"/>
              <a:t>Managing Engineering and Technology  </a:t>
            </a:r>
            <a:br>
              <a:rPr lang="en-US" b="0" dirty="0"/>
            </a:br>
            <a:br>
              <a:rPr lang="en-US" dirty="0"/>
            </a:br>
            <a:r>
              <a:rPr lang="en-US" sz="4400" b="0" i="1" dirty="0"/>
              <a:t>7</a:t>
            </a:r>
            <a:r>
              <a:rPr lang="en-US" sz="4400" b="0" i="1" baseline="30000" dirty="0"/>
              <a:t>th</a:t>
            </a:r>
            <a:r>
              <a:rPr lang="en-US" i="1" dirty="0"/>
              <a:t> Edition</a:t>
            </a:r>
            <a:br>
              <a:rPr lang="en-US" i="1" dirty="0"/>
            </a:br>
            <a:br>
              <a:rPr lang="en-US" i="1" dirty="0"/>
            </a:br>
            <a:r>
              <a:rPr lang="en-US" i="1" dirty="0"/>
              <a:t> </a:t>
            </a:r>
            <a:r>
              <a:rPr lang="en-US" dirty="0"/>
              <a:t>Morse</a:t>
            </a:r>
            <a:r>
              <a:rPr lang="en-US" i="1" dirty="0"/>
              <a:t> and </a:t>
            </a:r>
            <a:r>
              <a:rPr lang="en-US" dirty="0"/>
              <a:t>Babcock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</a:rPr>
              <a:t>Process for Improvement</a:t>
            </a:r>
            <a:endParaRPr lang="en-US" b="0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Plan</a:t>
            </a:r>
            <a:b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sz="3200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>
              <a:defRPr/>
            </a:pP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Do</a:t>
            </a:r>
            <a:b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sz="3200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>
              <a:defRPr/>
            </a:pP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Check</a:t>
            </a:r>
            <a:b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sz="3200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>
              <a:defRPr/>
            </a:pP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Act</a:t>
            </a:r>
          </a:p>
          <a:p>
            <a:pPr eaLnBrk="1" hangingPunct="1">
              <a:buFontTx/>
              <a:buNone/>
              <a:defRPr/>
            </a:pPr>
            <a:endParaRPr lang="en-US" b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26627" name="Picture 4" descr="Image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1828800"/>
            <a:ext cx="3767138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72400" cy="1257300"/>
          </a:xfrm>
        </p:spPr>
        <p:txBody>
          <a:bodyPr/>
          <a:lstStyle/>
          <a:p>
            <a:pPr eaLnBrk="1" hangingPunct="1"/>
            <a:r>
              <a:rPr lang="en-US"/>
              <a:t>Malcolm Baldrige </a:t>
            </a:r>
            <a:br>
              <a:rPr lang="en-US"/>
            </a:br>
            <a:r>
              <a:rPr lang="en-US"/>
              <a:t>Quality Award Criteria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000"/>
              <a:t>Leadership</a:t>
            </a:r>
          </a:p>
          <a:p>
            <a:pPr eaLnBrk="1" hangingPunct="1">
              <a:lnSpc>
                <a:spcPct val="80000"/>
              </a:lnSpc>
            </a:pPr>
            <a:r>
              <a:rPr lang="en-US" sz="3000"/>
              <a:t>Strategic Planning </a:t>
            </a:r>
          </a:p>
          <a:p>
            <a:pPr eaLnBrk="1" hangingPunct="1">
              <a:lnSpc>
                <a:spcPct val="80000"/>
              </a:lnSpc>
            </a:pPr>
            <a:r>
              <a:rPr lang="en-US" sz="3000"/>
              <a:t>Customer and market focus </a:t>
            </a:r>
          </a:p>
          <a:p>
            <a:pPr eaLnBrk="1" hangingPunct="1">
              <a:lnSpc>
                <a:spcPct val="80000"/>
              </a:lnSpc>
            </a:pPr>
            <a:r>
              <a:rPr lang="en-US" sz="3000"/>
              <a:t>Measurement, analysis, and   knowledge management </a:t>
            </a:r>
          </a:p>
          <a:p>
            <a:pPr eaLnBrk="1" hangingPunct="1">
              <a:lnSpc>
                <a:spcPct val="80000"/>
              </a:lnSpc>
            </a:pPr>
            <a:r>
              <a:rPr lang="en-US" sz="3000"/>
              <a:t>Human resource focus </a:t>
            </a:r>
          </a:p>
          <a:p>
            <a:pPr eaLnBrk="1" hangingPunct="1">
              <a:lnSpc>
                <a:spcPct val="80000"/>
              </a:lnSpc>
            </a:pPr>
            <a:r>
              <a:rPr lang="en-US" sz="3000"/>
              <a:t>Process management </a:t>
            </a:r>
          </a:p>
          <a:p>
            <a:pPr eaLnBrk="1" hangingPunct="1">
              <a:lnSpc>
                <a:spcPct val="80000"/>
              </a:lnSpc>
            </a:pPr>
            <a:r>
              <a:rPr lang="en-US" sz="3000"/>
              <a:t>Business results</a:t>
            </a:r>
            <a:endParaRPr lang="en-US" sz="280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b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Pal’s</a:t>
            </a:r>
          </a:p>
        </p:txBody>
      </p:sp>
      <p:pic>
        <p:nvPicPr>
          <p:cNvPr id="28674" name="Picture 4" descr="palsimage1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905000" y="1447800"/>
            <a:ext cx="6019800" cy="4827588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Quality For: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sz="3600"/>
              <a:t>Production processes</a:t>
            </a:r>
            <a:br>
              <a:rPr lang="en-US" sz="3600"/>
            </a:br>
            <a:endParaRPr lang="en-US" sz="3600"/>
          </a:p>
          <a:p>
            <a:pPr eaLnBrk="1" hangingPunct="1"/>
            <a:r>
              <a:rPr lang="en-US" sz="3600"/>
              <a:t>Business processes</a:t>
            </a:r>
            <a:br>
              <a:rPr lang="en-US" sz="3600"/>
            </a:br>
            <a:endParaRPr lang="en-US" sz="3600"/>
          </a:p>
          <a:p>
            <a:pPr eaLnBrk="1" hangingPunct="1"/>
            <a:r>
              <a:rPr lang="en-US" sz="3600"/>
              <a:t>Service processes</a:t>
            </a:r>
            <a:br>
              <a:rPr lang="en-US" sz="3600"/>
            </a:br>
            <a:endParaRPr lang="en-US" sz="3600"/>
          </a:p>
          <a:p>
            <a:pPr eaLnBrk="1" hangingPunct="1"/>
            <a:r>
              <a:rPr lang="en-US" sz="3600"/>
              <a:t>Educational processes</a:t>
            </a:r>
          </a:p>
          <a:p>
            <a:pPr eaLnBrk="1" hangingPunct="1"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ISO 9000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3600"/>
              <a:t>Requires an organization to create processes in all functional areas that focus on customer needs and reasonable expectation  and that validate requirements of quality</a:t>
            </a:r>
          </a:p>
          <a:p>
            <a:pPr eaLnBrk="1" hangingPunct="1"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International Organization for Standardization (ISO)</a:t>
            </a:r>
          </a:p>
        </p:txBody>
      </p:sp>
      <p:sp>
        <p:nvSpPr>
          <p:cNvPr id="31746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Developed highly specific standards since 1947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Generic management business standards</a:t>
            </a:r>
            <a:br>
              <a:rPr lang="en-US"/>
            </a:br>
            <a:r>
              <a:rPr lang="en-US"/>
              <a:t>ISO 9000 – 1987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Primarily environmental management </a:t>
            </a:r>
            <a:br>
              <a:rPr lang="en-US"/>
            </a:br>
            <a:r>
              <a:rPr lang="en-US"/>
              <a:t>ISO 14000 – 1997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Baldrige/ISO Difference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eaLnBrk="1" hangingPunct="1"/>
            <a:r>
              <a:rPr lang="en-US" sz="3600"/>
              <a:t>Baldrige criteria focuses on results and continuous improvement</a:t>
            </a:r>
            <a:br>
              <a:rPr lang="en-US" sz="3600"/>
            </a:br>
            <a:endParaRPr lang="en-US" sz="3600"/>
          </a:p>
          <a:p>
            <a:pPr eaLnBrk="1" hangingPunct="1"/>
            <a:r>
              <a:rPr lang="en-US" sz="3600"/>
              <a:t>ISO helps determine what is needed to maintain efficient quality conformance system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Basic Concepts of Quality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Management commitment</a:t>
            </a:r>
          </a:p>
          <a:p>
            <a:pPr eaLnBrk="1" hangingPunct="1"/>
            <a:r>
              <a:rPr lang="en-US"/>
              <a:t>Focus on customer</a:t>
            </a:r>
          </a:p>
          <a:p>
            <a:pPr eaLnBrk="1" hangingPunct="1"/>
            <a:r>
              <a:rPr lang="en-US"/>
              <a:t>Continuous improvement of processes</a:t>
            </a:r>
          </a:p>
          <a:p>
            <a:pPr eaLnBrk="1" hangingPunct="1"/>
            <a:r>
              <a:rPr lang="en-US"/>
              <a:t>Utilization of entire work force</a:t>
            </a:r>
          </a:p>
          <a:p>
            <a:pPr eaLnBrk="1" hangingPunct="1"/>
            <a:r>
              <a:rPr lang="en-US"/>
              <a:t>Performance measures for the processes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Customer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600"/>
              <a:t>Internal or external</a:t>
            </a:r>
            <a:br>
              <a:rPr lang="en-US" sz="3600"/>
            </a:br>
            <a:endParaRPr lang="en-US" sz="3600"/>
          </a:p>
          <a:p>
            <a:pPr eaLnBrk="1" hangingPunct="1"/>
            <a:r>
              <a:rPr lang="en-US" sz="3600"/>
              <a:t>Any person receiving the output</a:t>
            </a:r>
          </a:p>
          <a:p>
            <a:pPr eaLnBrk="1" hangingPunct="1">
              <a:buFontTx/>
              <a:buNone/>
            </a:pPr>
            <a:endParaRPr lang="en-US" sz="36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Tools and Techniques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/>
              <a:t>Affinity Diagram</a:t>
            </a:r>
          </a:p>
          <a:p>
            <a:pPr eaLnBrk="1" hangingPunct="1">
              <a:lnSpc>
                <a:spcPct val="80000"/>
              </a:lnSpc>
            </a:pPr>
            <a:r>
              <a:rPr lang="en-US" sz="2800"/>
              <a:t>Flow Chart</a:t>
            </a:r>
          </a:p>
          <a:p>
            <a:pPr eaLnBrk="1" hangingPunct="1">
              <a:lnSpc>
                <a:spcPct val="80000"/>
              </a:lnSpc>
            </a:pPr>
            <a:r>
              <a:rPr lang="en-US" sz="2800"/>
              <a:t>Pareto Chart</a:t>
            </a:r>
          </a:p>
          <a:p>
            <a:pPr eaLnBrk="1" hangingPunct="1">
              <a:lnSpc>
                <a:spcPct val="80000"/>
              </a:lnSpc>
            </a:pPr>
            <a:r>
              <a:rPr lang="en-US" sz="2800"/>
              <a:t>Run Chart</a:t>
            </a:r>
          </a:p>
          <a:p>
            <a:pPr eaLnBrk="1" hangingPunct="1">
              <a:lnSpc>
                <a:spcPct val="80000"/>
              </a:lnSpc>
            </a:pPr>
            <a:r>
              <a:rPr lang="en-US" sz="2800"/>
              <a:t>Fishbone Chart</a:t>
            </a:r>
          </a:p>
          <a:p>
            <a:pPr eaLnBrk="1" hangingPunct="1">
              <a:lnSpc>
                <a:spcPct val="80000"/>
              </a:lnSpc>
            </a:pPr>
            <a:r>
              <a:rPr lang="en-US" sz="2800"/>
              <a:t>Statistical Process Control</a:t>
            </a:r>
          </a:p>
          <a:p>
            <a:pPr eaLnBrk="1" hangingPunct="1">
              <a:lnSpc>
                <a:spcPct val="80000"/>
              </a:lnSpc>
            </a:pPr>
            <a:r>
              <a:rPr lang="en-US" sz="2800"/>
              <a:t>Brainstorming</a:t>
            </a:r>
          </a:p>
          <a:p>
            <a:pPr eaLnBrk="1" hangingPunct="1">
              <a:lnSpc>
                <a:spcPct val="80000"/>
              </a:lnSpc>
            </a:pPr>
            <a:r>
              <a:rPr lang="en-US" sz="2800"/>
              <a:t>Nominal Group Technique</a:t>
            </a:r>
          </a:p>
          <a:p>
            <a:pPr eaLnBrk="1" hangingPunct="1">
              <a:lnSpc>
                <a:spcPct val="80000"/>
              </a:lnSpc>
            </a:pPr>
            <a:endParaRPr lang="en-US" sz="280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990600"/>
          </a:xfrm>
        </p:spPr>
        <p:txBody>
          <a:bodyPr lIns="90488" tIns="44450" rIns="90488" bIns="44450" anchor="b"/>
          <a:lstStyle/>
          <a:p>
            <a:pPr algn="ctr" eaLnBrk="1" hangingPunct="1"/>
            <a:r>
              <a:rPr lang="en-US" sz="2800" dirty="0"/>
              <a:t>Managing Engineering and Technology</a:t>
            </a:r>
            <a:r>
              <a:rPr lang="en-US" sz="2400" b="0" dirty="0"/>
              <a:t>  </a:t>
            </a:r>
            <a:br>
              <a:rPr lang="en-US" sz="2400" b="0" dirty="0"/>
            </a:br>
            <a:r>
              <a:rPr lang="en-US" sz="2400" b="0" i="1" dirty="0"/>
              <a:t>7</a:t>
            </a:r>
            <a:r>
              <a:rPr lang="en-US" sz="2400" b="0" i="1" baseline="30000" dirty="0"/>
              <a:t>th</a:t>
            </a:r>
            <a:r>
              <a:rPr lang="en-US" sz="2400" b="0" i="1" dirty="0"/>
              <a:t> Edition</a:t>
            </a:r>
            <a:br>
              <a:rPr lang="en-US" sz="2400" b="0" i="1" dirty="0"/>
            </a:br>
            <a:r>
              <a:rPr lang="en-US" sz="2400" b="0" dirty="0"/>
              <a:t>Morse</a:t>
            </a:r>
            <a:r>
              <a:rPr lang="en-US" sz="2400" b="0" i="1" dirty="0"/>
              <a:t> and  </a:t>
            </a:r>
            <a:r>
              <a:rPr lang="en-US" sz="2400" b="0" dirty="0"/>
              <a:t>Babcock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667000"/>
            <a:ext cx="7772400" cy="3429000"/>
          </a:xfrm>
        </p:spPr>
        <p:txBody>
          <a:bodyPr lIns="90488" tIns="44450" rIns="90488" bIns="44450"/>
          <a:lstStyle/>
          <a:p>
            <a:pPr eaLnBrk="1" hangingPunct="1">
              <a:buFont typeface="Monotype Sorts" pitchFamily="-72" charset="2"/>
              <a:buNone/>
            </a:pPr>
            <a:r>
              <a:rPr lang="en-US" sz="4000"/>
              <a:t>Managing Production Operations</a:t>
            </a:r>
          </a:p>
          <a:p>
            <a:pPr eaLnBrk="1" hangingPunct="1">
              <a:buFont typeface="Monotype Sorts" pitchFamily="-72" charset="2"/>
              <a:buChar char=" "/>
            </a:pPr>
            <a:endParaRPr lang="en-US" sz="4000"/>
          </a:p>
          <a:p>
            <a:pPr eaLnBrk="1" hangingPunct="1">
              <a:buFont typeface="Monotype Sorts" pitchFamily="-72" charset="2"/>
              <a:buNone/>
            </a:pPr>
            <a:r>
              <a:rPr lang="en-US" b="0"/>
              <a:t>Chapter 12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Work Measurement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Direct time study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Work sampling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Work Measurement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Standard time</a:t>
            </a:r>
          </a:p>
          <a:p>
            <a:pPr eaLnBrk="1" hangingPunct="1"/>
            <a:r>
              <a:rPr lang="en-US"/>
              <a:t>Normal time</a:t>
            </a:r>
          </a:p>
          <a:p>
            <a:pPr eaLnBrk="1" hangingPunct="1"/>
            <a:r>
              <a:rPr lang="en-US"/>
              <a:t>Normal pace</a:t>
            </a:r>
          </a:p>
          <a:p>
            <a:pPr eaLnBrk="1" hangingPunct="1"/>
            <a:r>
              <a:rPr lang="en-US"/>
              <a:t>Actual time</a:t>
            </a:r>
          </a:p>
          <a:p>
            <a:pPr eaLnBrk="1" hangingPunct="1"/>
            <a:r>
              <a:rPr lang="en-US"/>
              <a:t>Allowances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Maintenance and Facilities Engineering		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pPr eaLnBrk="1" hangingPunct="1"/>
            <a:r>
              <a:rPr lang="en-US"/>
              <a:t>Scope of maintenance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Types of maintenance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Additional considerations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-228600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>
              <a:ea typeface="ヒラギノ角ゴ Pro W3" pitchFamily="-72" charset="-128"/>
              <a:cs typeface="ヒラギノ角ゴ Pro W3" pitchFamily="-72" charset="-128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447800" y="1143000"/>
          <a:ext cx="6172200" cy="419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Visio" r:id="rId2" imgW="3175000" imgH="2489200" progId="">
                  <p:embed/>
                </p:oleObj>
              </mc:Choice>
              <mc:Fallback>
                <p:oleObj name="Visio" r:id="rId2" imgW="3175000" imgH="24892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143000"/>
                        <a:ext cx="6172200" cy="419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Chapter Objectives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962400"/>
          </a:xfrm>
        </p:spPr>
        <p:txBody>
          <a:bodyPr/>
          <a:lstStyle/>
          <a:p>
            <a:pPr eaLnBrk="1" hangingPunct="1"/>
            <a:r>
              <a:rPr lang="en-US"/>
              <a:t>Define quality</a:t>
            </a:r>
          </a:p>
          <a:p>
            <a:pPr eaLnBrk="1" hangingPunct="1"/>
            <a:r>
              <a:rPr lang="en-US"/>
              <a:t>Describe the quality revolution</a:t>
            </a:r>
          </a:p>
          <a:p>
            <a:pPr eaLnBrk="1" hangingPunct="1"/>
            <a:r>
              <a:rPr lang="en-US"/>
              <a:t>Discuss some of the tools of quality</a:t>
            </a:r>
          </a:p>
          <a:p>
            <a:pPr eaLnBrk="1" hangingPunct="1"/>
            <a:r>
              <a:rPr lang="en-US"/>
              <a:t>Recognize the methods of work measurement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2286000"/>
            <a:ext cx="7696200" cy="38100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US" b="0">
                <a:effectLst>
                  <a:outerShdw blurRad="38100" dist="38100" dir="2700000" algn="tl">
                    <a:srgbClr val="C0C0C0"/>
                  </a:outerShdw>
                </a:effectLst>
              </a:rPr>
              <a:t>“</a:t>
            </a:r>
            <a:r>
              <a:rPr lang="en-US"/>
              <a:t>If you always do what you always did, You’ll always get what you always got.”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Production Operations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Major focus of production operations is on efficiency and effectiveness of processes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Production operations often include substantial measurement and analysis of internal processes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Traditional Quality Measures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600"/>
              <a:t>Process control charts</a:t>
            </a:r>
            <a:br>
              <a:rPr lang="en-US" sz="3600"/>
            </a:br>
            <a:endParaRPr lang="en-US" sz="3600"/>
          </a:p>
          <a:p>
            <a:pPr eaLnBrk="1" hangingPunct="1"/>
            <a:r>
              <a:rPr lang="en-US" sz="3600"/>
              <a:t>Inspection and sampling</a:t>
            </a:r>
            <a:br>
              <a:rPr lang="en-US" sz="3600"/>
            </a:br>
            <a:endParaRPr lang="en-US" sz="3600"/>
          </a:p>
          <a:p>
            <a:pPr eaLnBrk="1" hangingPunct="1"/>
            <a:r>
              <a:rPr lang="en-US" sz="3600"/>
              <a:t>Taguchi methods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Quality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2"/>
              </a:buClr>
            </a:pPr>
            <a:r>
              <a:rPr lang="en-US"/>
              <a:t>Meeting the Requirements, Needs, and Desires of the Customer </a:t>
            </a:r>
            <a:br>
              <a:rPr lang="en-US"/>
            </a:br>
            <a:endParaRPr lang="en-US"/>
          </a:p>
          <a:p>
            <a:pPr eaLnBrk="1" hangingPunct="1">
              <a:lnSpc>
                <a:spcPct val="90000"/>
              </a:lnSpc>
              <a:buClr>
                <a:schemeClr val="tx2"/>
              </a:buClr>
            </a:pPr>
            <a:r>
              <a:rPr lang="en-US"/>
              <a:t>Measurable</a:t>
            </a:r>
            <a:br>
              <a:rPr lang="en-US"/>
            </a:br>
            <a:endParaRPr lang="en-US"/>
          </a:p>
          <a:p>
            <a:pPr eaLnBrk="1" hangingPunct="1">
              <a:lnSpc>
                <a:spcPct val="90000"/>
              </a:lnSpc>
              <a:buClr>
                <a:schemeClr val="tx2"/>
              </a:buClr>
            </a:pPr>
            <a:r>
              <a:rPr lang="en-US"/>
              <a:t>Each Person’s Responsibility</a:t>
            </a:r>
          </a:p>
          <a:p>
            <a:pPr eaLnBrk="1" hangingPunct="1"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Background</a:t>
            </a:r>
            <a:br>
              <a:rPr lang="en-US"/>
            </a:br>
            <a:r>
              <a:rPr lang="en-US"/>
              <a:t>Total Quality Management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sz="3200" b="1"/>
              <a:t>Deming</a:t>
            </a:r>
            <a:br>
              <a:rPr lang="en-US" sz="3200" b="1"/>
            </a:br>
            <a:endParaRPr lang="en-US" sz="3200" b="1"/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sz="3200" b="1"/>
              <a:t>Juran</a:t>
            </a:r>
            <a:br>
              <a:rPr lang="en-US" sz="3200" b="1"/>
            </a:br>
            <a:endParaRPr lang="en-US" sz="3200" b="1"/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sz="3200" b="1"/>
              <a:t>Crosby</a:t>
            </a:r>
            <a:br>
              <a:rPr lang="en-US" sz="3200" b="1"/>
            </a:br>
            <a:endParaRPr lang="en-US" sz="3200" b="1"/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sz="3200" b="1"/>
              <a:t>Baldrige Award</a:t>
            </a:r>
          </a:p>
          <a:p>
            <a:pPr eaLnBrk="1" hangingPunct="1"/>
            <a:endParaRPr lang="en-US" b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5th pp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  <a:ea typeface="ヒラギノ角ゴ Pro W3" pitchFamily="-1" charset="-128"/>
            <a:cs typeface="ヒラギノ角ゴ Pro W3" pitchFamily="-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  <a:ea typeface="ヒラギノ角ゴ Pro W3" pitchFamily="-1" charset="-128"/>
            <a:cs typeface="ヒラギノ角ゴ Pro W3" pitchFamily="-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Pages>9</Pages>
  <Words>358</Words>
  <Application>Microsoft Office PowerPoint</Application>
  <PresentationFormat>Letter Paper (8.5x11 in)</PresentationFormat>
  <Paragraphs>88</Paragraphs>
  <Slides>22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Monotype Sorts</vt:lpstr>
      <vt:lpstr>Times New Roman</vt:lpstr>
      <vt:lpstr>5th pp</vt:lpstr>
      <vt:lpstr>Visio</vt:lpstr>
      <vt:lpstr>Managing Engineering and Technology    7th Edition   Morse and Babcock</vt:lpstr>
      <vt:lpstr>Managing Engineering and Technology   7th Edition Morse and  Babcock</vt:lpstr>
      <vt:lpstr>PowerPoint Presentation</vt:lpstr>
      <vt:lpstr>Chapter Objectives</vt:lpstr>
      <vt:lpstr>PowerPoint Presentation</vt:lpstr>
      <vt:lpstr>Production Operations</vt:lpstr>
      <vt:lpstr>Traditional Quality Measures</vt:lpstr>
      <vt:lpstr>Quality</vt:lpstr>
      <vt:lpstr>Background Total Quality Management</vt:lpstr>
      <vt:lpstr>Process for Improvement</vt:lpstr>
      <vt:lpstr>Malcolm Baldrige  Quality Award Criteria</vt:lpstr>
      <vt:lpstr>Pal’s</vt:lpstr>
      <vt:lpstr>Quality For:</vt:lpstr>
      <vt:lpstr>ISO 9000</vt:lpstr>
      <vt:lpstr>International Organization for Standardization (ISO)</vt:lpstr>
      <vt:lpstr>Baldrige/ISO Difference</vt:lpstr>
      <vt:lpstr>Basic Concepts of Quality</vt:lpstr>
      <vt:lpstr>Customer</vt:lpstr>
      <vt:lpstr>Tools and Techniques</vt:lpstr>
      <vt:lpstr>Work Measurement</vt:lpstr>
      <vt:lpstr>Work Measurement</vt:lpstr>
      <vt:lpstr>Maintenance and Facilities Engineering  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Engineering and Technology    Sixth Edition   Morse and Babcock</dc:title>
  <dc:subject>Chapter 1</dc:subject>
  <dc:creator>Lucy Morse</dc:creator>
  <cp:keywords>1,engineering,administration</cp:keywords>
  <cp:lastModifiedBy>Gus Elias</cp:lastModifiedBy>
  <cp:revision>8</cp:revision>
  <cp:lastPrinted>1997-03-04T12:05:22Z</cp:lastPrinted>
  <dcterms:created xsi:type="dcterms:W3CDTF">2013-08-26T19:30:29Z</dcterms:created>
  <dcterms:modified xsi:type="dcterms:W3CDTF">2023-11-06T21:16:56Z</dcterms:modified>
</cp:coreProperties>
</file>