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4591AB7-BB5D-43E0-8BB6-A5D204540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278118C-B47F-46CA-96E2-0F8D75B59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D48AB5F-135B-4836-A5D6-00C25DA5B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80F8E9B-6F4E-4233-B294-321E2827B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F4FBD0E-C068-40E6-99A1-5C141E2FD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31D01AC-DEEA-4FDD-86D4-F1954C3A8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63258EC-896B-4561-B5DC-45AB59521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AFBBE06-8362-4FC8-A569-659D7BEF9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sz="4400" b="0" i="1" dirty="0"/>
              <a:t>7</a:t>
            </a:r>
            <a:r>
              <a:rPr lang="en-US" sz="4400" b="0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Engineers Must Communicate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Drawings</a:t>
            </a:r>
          </a:p>
          <a:p>
            <a:pPr eaLnBrk="1" hangingPunct="1"/>
            <a:r>
              <a:rPr lang="en-US"/>
              <a:t>Specifications</a:t>
            </a:r>
          </a:p>
          <a:p>
            <a:pPr eaLnBrk="1" hangingPunct="1"/>
            <a:r>
              <a:rPr lang="en-US"/>
              <a:t>Financial Estimates</a:t>
            </a:r>
          </a:p>
          <a:p>
            <a:pPr eaLnBrk="1" hangingPunct="1"/>
            <a:r>
              <a:rPr lang="en-US"/>
              <a:t>Written Reports</a:t>
            </a:r>
          </a:p>
          <a:p>
            <a:pPr eaLnBrk="1" hangingPunct="1"/>
            <a:r>
              <a:rPr lang="en-US"/>
              <a:t>Oral Presentations</a:t>
            </a:r>
          </a:p>
          <a:p>
            <a:pPr eaLnBrk="1" hangingPunct="1"/>
            <a:r>
              <a:rPr lang="en-US"/>
              <a:t>Sales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Control Systems in Design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Drawing Release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Configuration Management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Design Review Board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Special Considerations in Design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Product liability </a:t>
            </a:r>
          </a:p>
          <a:p>
            <a:pPr eaLnBrk="1" hangingPunct="1"/>
            <a:r>
              <a:rPr lang="en-US"/>
              <a:t>Safety</a:t>
            </a:r>
          </a:p>
          <a:p>
            <a:pPr eaLnBrk="1" hangingPunct="1"/>
            <a:r>
              <a:rPr lang="en-US"/>
              <a:t>Reliability</a:t>
            </a:r>
          </a:p>
          <a:p>
            <a:pPr eaLnBrk="1" hangingPunct="1"/>
            <a:r>
              <a:rPr lang="en-US"/>
              <a:t>Maintainability</a:t>
            </a:r>
          </a:p>
          <a:p>
            <a:pPr eaLnBrk="1" hangingPunct="1"/>
            <a:r>
              <a:rPr lang="en-US"/>
              <a:t>Availability</a:t>
            </a:r>
          </a:p>
          <a:p>
            <a:pPr eaLnBrk="1" hangingPunct="1"/>
            <a:r>
              <a:rPr lang="en-US"/>
              <a:t>Ergonomics</a:t>
            </a:r>
          </a:p>
          <a:p>
            <a:pPr eaLnBrk="1" hangingPunct="1"/>
            <a:r>
              <a:rPr lang="en-US"/>
              <a:t>Producibility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Liability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eaLnBrk="1" hangingPunct="1"/>
            <a:r>
              <a:rPr lang="en-US"/>
              <a:t>Designer foresee unlikely conditions</a:t>
            </a:r>
          </a:p>
          <a:p>
            <a:pPr eaLnBrk="1" hangingPunct="1"/>
            <a:r>
              <a:rPr lang="en-US"/>
              <a:t>Product contains adequate warnings</a:t>
            </a:r>
          </a:p>
          <a:p>
            <a:pPr eaLnBrk="1" hangingPunct="1"/>
            <a:r>
              <a:rPr lang="en-US"/>
              <a:t>Risks reduced to greatest extent possible</a:t>
            </a:r>
          </a:p>
          <a:p>
            <a:pPr eaLnBrk="1" hangingPunct="1"/>
            <a:r>
              <a:rPr lang="en-US"/>
              <a:t>Meets user’s reasonable expectations of safety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Safety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600200"/>
            <a:ext cx="8726487" cy="4306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800"/>
              <a:t>Safeguards to Reduce or Eliminate Accidents Influenced By:</a:t>
            </a:r>
            <a:endParaRPr lang="en-US" sz="4000"/>
          </a:p>
          <a:p>
            <a:pPr lvl="1" eaLnBrk="1" hangingPunct="1">
              <a:buFontTx/>
              <a:buChar char="•"/>
            </a:pPr>
            <a:r>
              <a:rPr lang="en-US" sz="3200" b="1"/>
              <a:t>Design</a:t>
            </a:r>
          </a:p>
          <a:p>
            <a:pPr lvl="1" eaLnBrk="1" hangingPunct="1">
              <a:buFontTx/>
              <a:buChar char="•"/>
            </a:pPr>
            <a:r>
              <a:rPr lang="en-US" sz="3200" b="1"/>
              <a:t>Proven materials and components</a:t>
            </a:r>
          </a:p>
          <a:p>
            <a:pPr lvl="1" eaLnBrk="1" hangingPunct="1">
              <a:buFontTx/>
              <a:buChar char="•"/>
            </a:pPr>
            <a:r>
              <a:rPr lang="en-US" sz="3200" b="1"/>
              <a:t>Proven manufacturing methods</a:t>
            </a:r>
          </a:p>
          <a:p>
            <a:pPr lvl="1" eaLnBrk="1" hangingPunct="1">
              <a:buFontTx/>
              <a:buChar char="•"/>
            </a:pPr>
            <a:r>
              <a:rPr lang="en-US" sz="3200" b="1"/>
              <a:t>Clear instruction</a:t>
            </a:r>
            <a:endParaRPr lang="en-US"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Reliability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Times" pitchFamily="-72" charset="0"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</a:rPr>
              <a:t>Probability that the product will perform a specified function</a:t>
            </a:r>
            <a:b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endParaRPr lang="en-US" sz="3200" b="1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 eaLnBrk="1" hangingPunct="1">
              <a:buFont typeface="Times" pitchFamily="-72" charset="0"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</a:rPr>
              <a:t>Under specified conditions</a:t>
            </a:r>
            <a:b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endParaRPr lang="en-US" sz="3200" b="1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 eaLnBrk="1" hangingPunct="1">
              <a:buFont typeface="Times" pitchFamily="-72" charset="0"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</a:rPr>
              <a:t>For a stated period of time</a:t>
            </a:r>
            <a:endParaRPr lang="en-US" sz="3600" b="1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Maintainability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Administrative and preparation time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Logistics time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Active maintenance time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Ergonomics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Human Factors engineering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Science of designing machines, products, and systems to maximize the safety, comfort, and efficiency of the people who use them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Ergonomics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One of primary goals is prevention of workplace illness and accidents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Use simulations – replicas of workstations, aircraft, cars, trucks ….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Value Engineering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/>
              <a:t>What is it?</a:t>
            </a:r>
          </a:p>
          <a:p>
            <a:pPr eaLnBrk="1" hangingPunct="1"/>
            <a:r>
              <a:rPr lang="en-US" b="0"/>
              <a:t>What does it do?</a:t>
            </a:r>
          </a:p>
          <a:p>
            <a:pPr eaLnBrk="1" hangingPunct="1"/>
            <a:r>
              <a:rPr lang="en-US" b="0"/>
              <a:t>What does it cost?</a:t>
            </a:r>
          </a:p>
          <a:p>
            <a:pPr eaLnBrk="1" hangingPunct="1"/>
            <a:r>
              <a:rPr lang="en-US" b="0"/>
              <a:t>What is it worth?</a:t>
            </a:r>
          </a:p>
          <a:p>
            <a:pPr eaLnBrk="1" hangingPunct="1"/>
            <a:r>
              <a:rPr lang="en-US" b="0"/>
              <a:t>What else might do the job?</a:t>
            </a:r>
          </a:p>
          <a:p>
            <a:pPr eaLnBrk="1" hangingPunct="1"/>
            <a:r>
              <a:rPr lang="en-US" b="0"/>
              <a:t>What do alternatives cost?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447800"/>
          </a:xfrm>
        </p:spPr>
        <p:txBody>
          <a:bodyPr lIns="90488" tIns="44450" rIns="90488" bIns="44450" anchor="b"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/>
            </a:br>
            <a:r>
              <a:rPr lang="en-US" sz="2400" b="0" i="1"/>
              <a:t>7</a:t>
            </a:r>
            <a:r>
              <a:rPr lang="en-US" sz="2400" b="0" i="1" baseline="30000"/>
              <a:t>th</a:t>
            </a:r>
            <a:r>
              <a:rPr lang="en-US" sz="2400" b="0" i="1"/>
              <a:t> </a:t>
            </a:r>
            <a:r>
              <a:rPr lang="en-US" sz="2400" b="0" i="1" dirty="0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7772400" cy="3733800"/>
          </a:xfrm>
        </p:spPr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 sz="4000"/>
              <a:t>Managing Engineering Design</a:t>
            </a:r>
          </a:p>
          <a:p>
            <a:pPr eaLnBrk="1" hangingPunct="1">
              <a:buFont typeface="Monotype Sorts" pitchFamily="-72" charset="2"/>
              <a:buChar char=" "/>
            </a:pPr>
            <a:endParaRPr lang="en-US" sz="4000" b="0"/>
          </a:p>
          <a:p>
            <a:pPr eaLnBrk="1" hangingPunct="1">
              <a:buFont typeface="Monotype Sorts" pitchFamily="-72" charset="2"/>
              <a:buNone/>
            </a:pPr>
            <a:r>
              <a:rPr lang="en-US" sz="4000" b="0"/>
              <a:t>Chapter 10</a:t>
            </a:r>
            <a:endParaRPr lang="en-US" sz="4400" b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0" y="-228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graphicFrame>
        <p:nvGraphicFramePr>
          <p:cNvPr id="17410" name="Object 1026"/>
          <p:cNvGraphicFramePr>
            <a:graphicFrameLocks noChangeAspect="1"/>
          </p:cNvGraphicFramePr>
          <p:nvPr/>
        </p:nvGraphicFramePr>
        <p:xfrm>
          <a:off x="1447800" y="1219200"/>
          <a:ext cx="61722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Visio" r:id="rId2" imgW="3175000" imgH="2489200" progId="">
                  <p:embed/>
                </p:oleObj>
              </mc:Choice>
              <mc:Fallback>
                <p:oleObj name="Visio" r:id="rId2" imgW="3175000" imgH="2489200" progId="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219200"/>
                        <a:ext cx="6172200" cy="419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Chapter Objectives</a:t>
            </a:r>
          </a:p>
        </p:txBody>
      </p:sp>
      <p:sp>
        <p:nvSpPr>
          <p:cNvPr id="1945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Describe the phases or stages in systems engineering and the new product development process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Recognize product liability and safety issues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Recognize the significance of reliability and other design factors</a:t>
            </a:r>
            <a:endParaRPr lang="en-US" b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New Product Development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Approval to expend resources and agreement on work to be done</a:t>
            </a:r>
          </a:p>
          <a:p>
            <a:pPr eaLnBrk="1" hangingPunct="1"/>
            <a:r>
              <a:rPr lang="en-US"/>
              <a:t>Accomplishment of work on stage</a:t>
            </a:r>
          </a:p>
          <a:p>
            <a:pPr eaLnBrk="1" hangingPunct="1"/>
            <a:r>
              <a:rPr lang="en-US"/>
              <a:t>Complete results</a:t>
            </a:r>
          </a:p>
          <a:p>
            <a:pPr eaLnBrk="1" hangingPunct="1"/>
            <a:r>
              <a:rPr lang="en-US"/>
              <a:t>Proposed plan for next stage</a:t>
            </a:r>
          </a:p>
          <a:p>
            <a:pPr eaLnBrk="1" hangingPunct="1"/>
            <a:r>
              <a:rPr lang="en-US"/>
              <a:t>Review – formal or informal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6138"/>
            <a:ext cx="7772400" cy="906462"/>
          </a:xfrm>
        </p:spPr>
        <p:txBody>
          <a:bodyPr/>
          <a:lstStyle/>
          <a:p>
            <a:pPr eaLnBrk="1" hangingPunct="1"/>
            <a:r>
              <a:rPr lang="en-US"/>
              <a:t>Engineering Problem Solving Approach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57400"/>
            <a:ext cx="7727950" cy="3962400"/>
          </a:xfrm>
        </p:spPr>
        <p:txBody>
          <a:bodyPr/>
          <a:lstStyle/>
          <a:p>
            <a:pPr eaLnBrk="1" hangingPunct="1"/>
            <a:r>
              <a:rPr lang="en-US"/>
              <a:t>Define the problem</a:t>
            </a:r>
          </a:p>
          <a:p>
            <a:pPr eaLnBrk="1" hangingPunct="1"/>
            <a:r>
              <a:rPr lang="en-US"/>
              <a:t>Collect and analyze the data</a:t>
            </a:r>
          </a:p>
          <a:p>
            <a:pPr eaLnBrk="1" hangingPunct="1"/>
            <a:r>
              <a:rPr lang="en-US"/>
              <a:t>Search for solutions</a:t>
            </a:r>
          </a:p>
          <a:p>
            <a:pPr eaLnBrk="1" hangingPunct="1"/>
            <a:r>
              <a:rPr lang="en-US"/>
              <a:t>Evaluate alternatives</a:t>
            </a:r>
          </a:p>
          <a:p>
            <a:pPr eaLnBrk="1" hangingPunct="1"/>
            <a:r>
              <a:rPr lang="en-US"/>
              <a:t>Select solution and evaluate the impact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5" descr="23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1371600" y="2133600"/>
            <a:ext cx="62484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 Box 1026"/>
          <p:cNvSpPr txBox="1">
            <a:spLocks noChangeArrowheads="1"/>
          </p:cNvSpPr>
          <p:nvPr/>
        </p:nvSpPr>
        <p:spPr bwMode="auto">
          <a:xfrm>
            <a:off x="3124200" y="2133600"/>
            <a:ext cx="2667000" cy="290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" b="1" i="1">
                <a:latin typeface="Minion Pro SmBd Ital" pitchFamily="-72" charset="0"/>
              </a:rPr>
              <a:t>Exhibit 1: Typical Product Life Cycle</a:t>
            </a:r>
            <a:endParaRPr lang="en-US" sz="1300" b="1">
              <a:latin typeface="Minion Pro SmBd Ital" pitchFamily="-7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New Product Development  Stages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100"/>
              <a:t>Conceptual </a:t>
            </a:r>
          </a:p>
          <a:p>
            <a:pPr eaLnBrk="1" hangingPunct="1">
              <a:lnSpc>
                <a:spcPct val="90000"/>
              </a:lnSpc>
            </a:pPr>
            <a:r>
              <a:rPr lang="en-US" sz="3100"/>
              <a:t>Technical Feasibility or Concept Definition</a:t>
            </a:r>
          </a:p>
          <a:p>
            <a:pPr eaLnBrk="1" hangingPunct="1">
              <a:lnSpc>
                <a:spcPct val="90000"/>
              </a:lnSpc>
            </a:pPr>
            <a:r>
              <a:rPr lang="en-US" sz="3100"/>
              <a:t>Development</a:t>
            </a:r>
          </a:p>
          <a:p>
            <a:pPr eaLnBrk="1" hangingPunct="1">
              <a:lnSpc>
                <a:spcPct val="90000"/>
              </a:lnSpc>
            </a:pPr>
            <a:r>
              <a:rPr lang="en-US" sz="3100"/>
              <a:t>Commercial Validation</a:t>
            </a:r>
          </a:p>
          <a:p>
            <a:pPr eaLnBrk="1" hangingPunct="1">
              <a:lnSpc>
                <a:spcPct val="90000"/>
              </a:lnSpc>
            </a:pPr>
            <a:r>
              <a:rPr lang="en-US" sz="3100"/>
              <a:t>Production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3100"/>
              <a:t>Product Support</a:t>
            </a:r>
          </a:p>
          <a:p>
            <a:pPr eaLnBrk="1" hangingPunct="1">
              <a:lnSpc>
                <a:spcPct val="90000"/>
              </a:lnSpc>
            </a:pPr>
            <a:r>
              <a:rPr lang="en-US" sz="3100"/>
              <a:t>Disposal Stage</a:t>
            </a:r>
            <a:br>
              <a:rPr lang="en-US" sz="3100"/>
            </a:br>
            <a:endParaRPr 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Concurrent Engineering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Set of methods, techniques, and practices, that:</a:t>
            </a:r>
          </a:p>
          <a:p>
            <a:pPr eaLnBrk="1" hangingPunct="1"/>
            <a:r>
              <a:rPr lang="en-US"/>
              <a:t>Consideration within design phase of factors from later in cycle</a:t>
            </a:r>
          </a:p>
          <a:p>
            <a:pPr eaLnBrk="1" hangingPunct="1"/>
            <a:r>
              <a:rPr lang="en-US"/>
              <a:t>Produce design of processes</a:t>
            </a:r>
          </a:p>
          <a:p>
            <a:pPr eaLnBrk="1" hangingPunct="1"/>
            <a:r>
              <a:rPr lang="en-US"/>
              <a:t>Facilitate reduction of time required to translate design into products</a:t>
            </a:r>
          </a:p>
          <a:p>
            <a:pPr eaLnBrk="1" hangingPunct="1"/>
            <a:r>
              <a:rPr lang="en-US"/>
              <a:t>User ability to meet user’s needs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Pages>9</Pages>
  <Words>383</Words>
  <Application>Microsoft Office PowerPoint</Application>
  <PresentationFormat>Letter Paper (8.5x11 in)</PresentationFormat>
  <Paragraphs>87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Minion Pro SmBd Ital</vt:lpstr>
      <vt:lpstr>Monotype Sorts</vt:lpstr>
      <vt:lpstr>Times</vt:lpstr>
      <vt:lpstr>Times New Roman</vt:lpstr>
      <vt:lpstr>5th pp</vt:lpstr>
      <vt:lpstr>Visio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New Product Development</vt:lpstr>
      <vt:lpstr>Engineering Problem Solving Approach</vt:lpstr>
      <vt:lpstr>PowerPoint Presentation</vt:lpstr>
      <vt:lpstr>New Product Development  Stages</vt:lpstr>
      <vt:lpstr>Concurrent Engineering</vt:lpstr>
      <vt:lpstr>Engineers Must Communicate</vt:lpstr>
      <vt:lpstr>Control Systems in Design</vt:lpstr>
      <vt:lpstr>Special Considerations in Design</vt:lpstr>
      <vt:lpstr>Liability</vt:lpstr>
      <vt:lpstr>Safety</vt:lpstr>
      <vt:lpstr>Reliability</vt:lpstr>
      <vt:lpstr>Maintainability</vt:lpstr>
      <vt:lpstr>Ergonomics</vt:lpstr>
      <vt:lpstr>Ergonomics</vt:lpstr>
      <vt:lpstr>Value Engineering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8</cp:revision>
  <cp:lastPrinted>1997-03-04T12:05:22Z</cp:lastPrinted>
  <dcterms:created xsi:type="dcterms:W3CDTF">2013-08-26T19:30:29Z</dcterms:created>
  <dcterms:modified xsi:type="dcterms:W3CDTF">2023-11-06T21:16:02Z</dcterms:modified>
</cp:coreProperties>
</file>