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5858"/>
    <a:srgbClr val="3333CC"/>
    <a:srgbClr val="A60A1B"/>
    <a:srgbClr val="29584A"/>
    <a:srgbClr val="006200"/>
    <a:srgbClr val="00518B"/>
    <a:srgbClr val="803C5E"/>
    <a:srgbClr val="254AB8"/>
    <a:srgbClr val="5F4D00"/>
    <a:srgbClr val="2958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1" autoAdjust="0"/>
    <p:restoredTop sz="88965" autoAdjust="0"/>
  </p:normalViewPr>
  <p:slideViewPr>
    <p:cSldViewPr>
      <p:cViewPr>
        <p:scale>
          <a:sx n="75" d="100"/>
          <a:sy n="75" d="100"/>
        </p:scale>
        <p:origin x="-2910" y="-70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point:</a:t>
            </a:r>
          </a:p>
          <a:p>
            <a:r>
              <a:rPr lang="en-US" dirty="0" smtClean="0"/>
              <a:t>1.  Introduce yourself - your students are likely to want to know something about your qualifications and interests - overall, where you are coming from.</a:t>
            </a:r>
          </a:p>
          <a:p>
            <a:r>
              <a:rPr lang="en-US" dirty="0" smtClean="0"/>
              <a:t>2.  Have students introduce themselves.  Ask why they are taking this class.  If you are fortunate enough to have a Polaroid camera, take pictures of each student for later posting on a class “board” so both they and you get to know each other.</a:t>
            </a:r>
          </a:p>
          <a:p>
            <a:r>
              <a:rPr lang="en-US" dirty="0" smtClean="0"/>
              <a:t>3.  Discuss both choice of textbook and development of syllabus.</a:t>
            </a:r>
          </a:p>
          <a:p>
            <a:r>
              <a:rPr lang="en-US" dirty="0" smtClean="0"/>
              <a:t>4.  If you are expecting students to work in teams, at east introduce the choice of team members.  If at all possible, have students participate in a team building or team study exercise.  It works wonders.  Most student have been told to work in teams in prior classes, but have never examined exactly what a team is and how it works.  One hour spent in a team building/examination exercise saves many hours and avoids many problems later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10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3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rgbClr val="000000">
              <a:alpha val="5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4191000"/>
            <a:ext cx="5105400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ArumSans Bd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0" y="6706639"/>
            <a:ext cx="9144000" cy="173736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585858"/>
                </a:solidFill>
              </a:defRPr>
            </a:lvl1pPr>
          </a:lstStyle>
          <a:p>
            <a:pPr lvl="0"/>
            <a:r>
              <a:rPr lang="en-US" dirty="0" smtClean="0"/>
              <a:t>Set Copyright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7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04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0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79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07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59960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37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6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04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00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6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Video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4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52120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6265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57200" y="373380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886200" y="6551932"/>
            <a:ext cx="1371600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0997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Photo Credit"/>
          <p:cNvSpPr>
            <a:spLocks noGrp="1"/>
          </p:cNvSpPr>
          <p:nvPr>
            <p:ph sz="quarter" idx="23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6244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 bwMode="auto">
          <a:xfrm>
            <a:off x="685800" y="5486400"/>
            <a:ext cx="7772400" cy="838200"/>
          </a:xfrm>
          <a:prstGeom prst="ellipse">
            <a:avLst/>
          </a:prstGeom>
          <a:solidFill>
            <a:srgbClr val="CC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685800" y="4534644"/>
            <a:ext cx="7772400" cy="723156"/>
          </a:xfrm>
          <a:prstGeom prst="ellipse">
            <a:avLst/>
          </a:prstGeom>
          <a:solidFill>
            <a:srgbClr val="E8E56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685800" y="3429000"/>
            <a:ext cx="7772400" cy="877044"/>
          </a:xfrm>
          <a:prstGeom prst="ellipse">
            <a:avLst/>
          </a:prstGeom>
          <a:solidFill>
            <a:srgbClr val="D9D9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685800" y="2362200"/>
            <a:ext cx="7772400" cy="838200"/>
          </a:xfrm>
          <a:prstGeom prst="ellipse">
            <a:avLst/>
          </a:prstGeom>
          <a:solidFill>
            <a:srgbClr val="D6D6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 bwMode="auto">
          <a:xfrm>
            <a:off x="685800" y="1295400"/>
            <a:ext cx="7772400" cy="838200"/>
          </a:xfrm>
          <a:prstGeom prst="ellipse">
            <a:avLst/>
          </a:prstGeom>
          <a:solidFill>
            <a:srgbClr val="C2F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 hidden="1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 hidden="1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 hidden="1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 hidden="1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 hidden="1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 hidden="1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Photo Credit" hidden="1"/>
          <p:cNvSpPr>
            <a:spLocks noGrp="1"/>
          </p:cNvSpPr>
          <p:nvPr>
            <p:ph sz="quarter" idx="23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81244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24"/>
          </p:nvPr>
        </p:nvSpPr>
        <p:spPr>
          <a:xfrm>
            <a:off x="4648200" y="1269136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25"/>
          </p:nvPr>
        </p:nvSpPr>
        <p:spPr>
          <a:xfrm>
            <a:off x="4648200" y="2168469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6"/>
          </p:nvPr>
        </p:nvSpPr>
        <p:spPr>
          <a:xfrm>
            <a:off x="4648200" y="3067802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7"/>
          </p:nvPr>
        </p:nvSpPr>
        <p:spPr>
          <a:xfrm>
            <a:off x="4648200" y="3967135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8"/>
          </p:nvPr>
        </p:nvSpPr>
        <p:spPr>
          <a:xfrm>
            <a:off x="4648200" y="4866468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9"/>
          </p:nvPr>
        </p:nvSpPr>
        <p:spPr>
          <a:xfrm>
            <a:off x="4648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sz="quarter" idx="30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3079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24"/>
          </p:nvPr>
        </p:nvSpPr>
        <p:spPr>
          <a:xfrm>
            <a:off x="4648200" y="1269136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25"/>
          </p:nvPr>
        </p:nvSpPr>
        <p:spPr>
          <a:xfrm>
            <a:off x="4648200" y="2168469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6"/>
          </p:nvPr>
        </p:nvSpPr>
        <p:spPr>
          <a:xfrm>
            <a:off x="4648200" y="3067802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7"/>
          </p:nvPr>
        </p:nvSpPr>
        <p:spPr>
          <a:xfrm>
            <a:off x="4648200" y="3967135"/>
            <a:ext cx="4038600" cy="52866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8"/>
          </p:nvPr>
        </p:nvSpPr>
        <p:spPr>
          <a:xfrm>
            <a:off x="4648200" y="4648200"/>
            <a:ext cx="4038600" cy="467532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9"/>
          </p:nvPr>
        </p:nvSpPr>
        <p:spPr>
          <a:xfrm>
            <a:off x="4648200" y="5257800"/>
            <a:ext cx="4038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>
          <a:xfrm>
            <a:off x="4724400" y="5943600"/>
            <a:ext cx="39624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hoto Credit"/>
          <p:cNvSpPr>
            <a:spLocks noGrp="1"/>
          </p:cNvSpPr>
          <p:nvPr>
            <p:ph sz="quarter" idx="32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7588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8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1940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803400"/>
            <a:ext cx="4040188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041775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5055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727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727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3434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3434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655320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207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48539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1643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5795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946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4692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hoto Credit3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50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585858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7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53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17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94921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65626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836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09974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11237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5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41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753" r:id="rId3"/>
    <p:sldLayoutId id="2147483908" r:id="rId4"/>
    <p:sldLayoutId id="2147483950" r:id="rId5"/>
    <p:sldLayoutId id="2147483757" r:id="rId6"/>
    <p:sldLayoutId id="2147483877" r:id="rId7"/>
    <p:sldLayoutId id="2147483761" r:id="rId8"/>
    <p:sldLayoutId id="2147483800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4" r:id="rId2"/>
    <p:sldLayoutId id="2147483952" r:id="rId3"/>
    <p:sldLayoutId id="2147483967" r:id="rId4"/>
    <p:sldLayoutId id="2147483966" r:id="rId5"/>
    <p:sldLayoutId id="2147483968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</a:t>
            </a:r>
            <a:r>
              <a:rPr lang="en-US" sz="800" dirty="0" err="1" smtClean="0">
                <a:solidFill>
                  <a:schemeClr val="bg1"/>
                </a:solidFill>
              </a:rPr>
              <a:t>EducationCopy</a:t>
            </a:r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5715000" cy="1066800"/>
          </a:xfrm>
        </p:spPr>
        <p:txBody>
          <a:bodyPr lIns="0" rIns="0"/>
          <a:lstStyle/>
          <a:p>
            <a:r>
              <a:rPr lang="en-US" sz="2400" b="1" dirty="0" smtClean="0"/>
              <a:t>Lecture slides to accompany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3400" b="1" dirty="0" smtClean="0"/>
              <a:t>Engineering Economy, </a:t>
            </a:r>
            <a:r>
              <a:rPr lang="en-US" sz="2400" b="1" dirty="0" smtClean="0"/>
              <a:t>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edition</a:t>
            </a:r>
            <a:endParaRPr lang="en-US" sz="2400" b="1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4311501"/>
            <a:ext cx="5105400" cy="685800"/>
          </a:xfrm>
        </p:spPr>
        <p:txBody>
          <a:bodyPr anchor="b"/>
          <a:lstStyle/>
          <a:p>
            <a:r>
              <a:rPr lang="en-US" dirty="0"/>
              <a:t>Leland </a:t>
            </a:r>
            <a:r>
              <a:rPr lang="en-US" dirty="0" smtClean="0"/>
              <a:t>Blank, </a:t>
            </a:r>
            <a:r>
              <a:rPr lang="en-US" dirty="0"/>
              <a:t>Anthony </a:t>
            </a:r>
            <a:r>
              <a:rPr lang="en-US" dirty="0" smtClean="0"/>
              <a:t>Tarquin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0" y="6706639"/>
            <a:ext cx="9144000" cy="173736"/>
          </a:xfrm>
        </p:spPr>
        <p:txBody>
          <a:bodyPr/>
          <a:lstStyle/>
          <a:p>
            <a:r>
              <a:rPr lang="en-US" dirty="0"/>
              <a:t>©McGraw-Hill Education. All rights reserved. Authorized only for instructor use in the classroom.  No reproduction or further distribution permitted without the prior written consent of McGraw-Hill Education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0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Defender, Challenger and Do Nothing </a:t>
            </a:r>
            <a:r>
              <a:rPr lang="en-US" sz="3400" dirty="0" smtClean="0"/>
              <a:t>Alternatives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264920"/>
            <a:ext cx="7955280" cy="2057400"/>
          </a:xfrm>
          <a:ln w="19050">
            <a:solidFill>
              <a:srgbClr val="00620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When selecting from two or more ME alternatives, there is a:</a:t>
            </a:r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6200"/>
                </a:solidFill>
              </a:rPr>
              <a:t>Defender</a:t>
            </a:r>
            <a:r>
              <a:rPr lang="en-US" sz="2200" dirty="0" smtClean="0">
                <a:solidFill>
                  <a:srgbClr val="006200"/>
                </a:solidFill>
              </a:rPr>
              <a:t> </a:t>
            </a:r>
            <a:r>
              <a:rPr lang="en-US" sz="2200" dirty="0">
                <a:solidFill>
                  <a:srgbClr val="006200"/>
                </a:solidFill>
              </a:rPr>
              <a:t>– </a:t>
            </a:r>
            <a:r>
              <a:rPr lang="en-US" sz="2200" dirty="0"/>
              <a:t>in-place system or currently selected alternative</a:t>
            </a:r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6200"/>
                </a:solidFill>
              </a:rPr>
              <a:t>Challenger</a:t>
            </a:r>
            <a:r>
              <a:rPr lang="en-US" sz="2200" dirty="0" smtClean="0">
                <a:solidFill>
                  <a:srgbClr val="006200"/>
                </a:solidFill>
              </a:rPr>
              <a:t> </a:t>
            </a:r>
            <a:r>
              <a:rPr lang="en-US" sz="2200" dirty="0">
                <a:solidFill>
                  <a:srgbClr val="006200"/>
                </a:solidFill>
              </a:rPr>
              <a:t>– </a:t>
            </a:r>
            <a:r>
              <a:rPr lang="en-US" sz="2200" dirty="0"/>
              <a:t>Alternative challenging the defender</a:t>
            </a:r>
          </a:p>
          <a:p>
            <a:pPr marL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6200"/>
                </a:solidFill>
              </a:rPr>
              <a:t>Do-nothing </a:t>
            </a:r>
            <a:r>
              <a:rPr lang="en-US" sz="2600" dirty="0">
                <a:solidFill>
                  <a:srgbClr val="006200"/>
                </a:solidFill>
              </a:rPr>
              <a:t>option </a:t>
            </a:r>
            <a:r>
              <a:rPr lang="en-US" sz="2200" dirty="0">
                <a:solidFill>
                  <a:srgbClr val="006200"/>
                </a:solidFill>
              </a:rPr>
              <a:t>– </a:t>
            </a:r>
            <a:r>
              <a:rPr lang="en-US" sz="2200" dirty="0"/>
              <a:t>Status quo </a:t>
            </a:r>
            <a:r>
              <a:rPr lang="en-US" sz="2200" dirty="0" smtClean="0"/>
              <a:t>system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7"/>
              </p:nvPr>
            </p:nvSpPr>
            <p:spPr>
              <a:xfrm>
                <a:off x="594360" y="3672840"/>
                <a:ext cx="7955280" cy="2651760"/>
              </a:xfrm>
              <a:ln w="50800">
                <a:solidFill>
                  <a:srgbClr val="0062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b="0" dirty="0"/>
                  <a:t>General approach for incremental B/C analysis of two ME alternatives</a:t>
                </a:r>
                <a:r>
                  <a:rPr lang="en-US" sz="2200" b="0" dirty="0" smtClean="0"/>
                  <a:t>:</a:t>
                </a:r>
                <a:endParaRPr lang="en-US" sz="2200" b="0" dirty="0"/>
              </a:p>
              <a:p>
                <a:pPr marL="457200">
                  <a:buFont typeface="Arial" panose="020B0604020202020204" pitchFamily="34" charset="0"/>
                  <a:buChar char="•"/>
                </a:pPr>
                <a:r>
                  <a:rPr lang="en-US" sz="2200" b="0" dirty="0" smtClean="0"/>
                  <a:t>Lower </a:t>
                </a:r>
                <a:r>
                  <a:rPr lang="en-US" sz="2200" b="0" dirty="0"/>
                  <a:t>total cost alternative is first compared to </a:t>
                </a:r>
                <a:r>
                  <a:rPr lang="en-US" sz="2200" i="1" dirty="0">
                    <a:solidFill>
                      <a:srgbClr val="FF0000"/>
                    </a:solidFill>
                  </a:rPr>
                  <a:t>Do-nothing (DN)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457200">
                  <a:buFont typeface="Arial" panose="020B0604020202020204" pitchFamily="34" charset="0"/>
                  <a:buChar char="•"/>
                </a:pPr>
                <a:r>
                  <a:rPr lang="en-US" sz="2200" b="0" dirty="0" smtClean="0"/>
                  <a:t>If </a:t>
                </a:r>
                <a:r>
                  <a:rPr lang="en-US" sz="2200" b="0" dirty="0"/>
                  <a:t>B/C for the lower cost alternative is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b="0" dirty="0"/>
                  <a:t> 1.0, the DN option is compared </a:t>
                </a:r>
                <a:r>
                  <a:rPr lang="en-US" sz="2200" b="0" dirty="0" smtClean="0"/>
                  <a:t>to </a:t>
                </a:r>
                <a:r>
                  <a:rPr lang="en-US" sz="2200" b="0" dirty="0"/>
                  <a:t>∆B/C of the higher-cost alternative</a:t>
                </a:r>
              </a:p>
              <a:p>
                <a:pPr marL="457200">
                  <a:buFont typeface="Arial" panose="020B0604020202020204" pitchFamily="34" charset="0"/>
                  <a:buChar char="•"/>
                </a:pPr>
                <a:r>
                  <a:rPr lang="en-US" sz="2200" b="0" dirty="0" smtClean="0"/>
                  <a:t>If </a:t>
                </a:r>
                <a:r>
                  <a:rPr lang="en-US" sz="2200" b="0" dirty="0"/>
                  <a:t>both alternatives lose out to DN option, DN prevails, unless </a:t>
                </a:r>
                <a:r>
                  <a:rPr lang="en-US" sz="2200" b="0" dirty="0" smtClean="0"/>
                  <a:t>overriding needs </a:t>
                </a:r>
                <a:r>
                  <a:rPr lang="en-US" sz="2200" b="0" dirty="0"/>
                  <a:t>requires selection of one of the </a:t>
                </a:r>
                <a:r>
                  <a:rPr lang="en-US" sz="2200" b="0" dirty="0" smtClean="0"/>
                  <a:t>alternatives</a:t>
                </a:r>
                <a:endParaRPr lang="en-US" sz="2200" b="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594360" y="3672840"/>
                <a:ext cx="7955280" cy="2651760"/>
              </a:xfrm>
              <a:blipFill rotWithShape="1">
                <a:blip r:embed="rId2" cstate="print"/>
                <a:stretch>
                  <a:fillRect l="-685" t="-226" r="-381" b="-2032"/>
                </a:stretch>
              </a:blipFill>
              <a:ln w="50800">
                <a:solidFill>
                  <a:srgbClr val="0062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29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1066800"/>
          </a:xfrm>
        </p:spPr>
        <p:txBody>
          <a:bodyPr/>
          <a:lstStyle/>
          <a:p>
            <a:r>
              <a:rPr lang="en-US" dirty="0"/>
              <a:t>Alternative Selection Using Incremental B/C Analysis – Two or More ME </a:t>
            </a: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20"/>
            <a:ext cx="8229600" cy="716280"/>
          </a:xfrm>
          <a:ln w="19050">
            <a:solidFill>
              <a:srgbClr val="00620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600" dirty="0"/>
              <a:t>Procedure similar to ROR analysis for multiple </a:t>
            </a:r>
            <a:r>
              <a:rPr lang="en-US" sz="2600" dirty="0" smtClean="0"/>
              <a:t>alternatives</a:t>
            </a:r>
            <a:endParaRPr lang="en-US" sz="2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2712720"/>
                <a:ext cx="8229600" cy="36118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(1)	Determine </a:t>
                </a:r>
                <a:r>
                  <a:rPr lang="en-US" sz="2200" i="1" dirty="0">
                    <a:solidFill>
                      <a:srgbClr val="29584A"/>
                    </a:solidFill>
                  </a:rPr>
                  <a:t>equivalent total cost </a:t>
                </a:r>
                <a:r>
                  <a:rPr lang="en-US" sz="2200" dirty="0"/>
                  <a:t>for each alternative</a:t>
                </a:r>
                <a:endParaRPr lang="en-US" sz="2200" i="1" dirty="0">
                  <a:solidFill>
                    <a:srgbClr val="00990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/>
                  <a:t>(2)	</a:t>
                </a:r>
                <a:r>
                  <a:rPr lang="en-US" sz="2200" i="1" dirty="0" smtClean="0"/>
                  <a:t>Order </a:t>
                </a:r>
                <a:r>
                  <a:rPr lang="en-US" sz="2200" i="1" dirty="0"/>
                  <a:t>alternatives </a:t>
                </a:r>
                <a:r>
                  <a:rPr lang="en-US" sz="2200" i="1" dirty="0">
                    <a:solidFill>
                      <a:srgbClr val="29584A"/>
                    </a:solidFill>
                  </a:rPr>
                  <a:t>by increasing total cost</a:t>
                </a:r>
                <a:endParaRPr lang="en-US" sz="2200" dirty="0">
                  <a:solidFill>
                    <a:srgbClr val="29584A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/>
                  <a:t>(3)	Identify </a:t>
                </a:r>
                <a:r>
                  <a:rPr lang="en-US" sz="2200" i="1" dirty="0">
                    <a:solidFill>
                      <a:srgbClr val="29584A"/>
                    </a:solidFill>
                  </a:rPr>
                  <a:t>B and D for each alternative</a:t>
                </a:r>
                <a:r>
                  <a:rPr lang="en-US" sz="2200" dirty="0"/>
                  <a:t>, if given, or go to step 5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(4)	</a:t>
                </a:r>
                <a:r>
                  <a:rPr lang="en-US" sz="2200" i="1" dirty="0" smtClean="0"/>
                  <a:t>Calculate </a:t>
                </a:r>
                <a:r>
                  <a:rPr lang="en-US" sz="2200" i="1" dirty="0"/>
                  <a:t>B/C for each alternative and </a:t>
                </a:r>
                <a:r>
                  <a:rPr lang="en-US" sz="2200" i="1" dirty="0">
                    <a:solidFill>
                      <a:srgbClr val="29584A"/>
                    </a:solidFill>
                  </a:rPr>
                  <a:t>eliminate all with B/C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29584A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i="1" dirty="0">
                    <a:solidFill>
                      <a:srgbClr val="29584A"/>
                    </a:solidFill>
                  </a:rPr>
                  <a:t> 1.0</a:t>
                </a:r>
                <a:endParaRPr lang="en-US" sz="2200" i="1" baseline="-25000" dirty="0">
                  <a:solidFill>
                    <a:srgbClr val="29584A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/>
                  <a:t>(5)	</a:t>
                </a:r>
                <a:r>
                  <a:rPr lang="en-US" sz="2200" i="1" dirty="0" smtClean="0"/>
                  <a:t>Determine </a:t>
                </a:r>
                <a:r>
                  <a:rPr lang="en-US" sz="2200" i="1" dirty="0">
                    <a:solidFill>
                      <a:schemeClr val="accent3">
                        <a:lumMod val="25000"/>
                      </a:schemeClr>
                    </a:solidFill>
                  </a:rPr>
                  <a:t>incremental costs and benefits </a:t>
                </a:r>
                <a:r>
                  <a:rPr lang="en-US" sz="2200" i="1" dirty="0"/>
                  <a:t>for first two alternatives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(6)	</a:t>
                </a:r>
                <a:r>
                  <a:rPr lang="en-US" sz="2200" i="1" dirty="0" smtClean="0"/>
                  <a:t>Calculate </a:t>
                </a:r>
                <a:r>
                  <a:rPr lang="en-US" sz="2200" i="1" dirty="0"/>
                  <a:t>∆B/C;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sz="2200" i="1" dirty="0"/>
                  <a:t>1.0, </a:t>
                </a:r>
                <a:r>
                  <a:rPr lang="en-US" sz="2200" i="1" dirty="0">
                    <a:solidFill>
                      <a:srgbClr val="29584A"/>
                    </a:solidFill>
                  </a:rPr>
                  <a:t>higher cost alternative becomes defender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(7)	</a:t>
                </a:r>
                <a:r>
                  <a:rPr lang="en-US" sz="2200" i="1" dirty="0" smtClean="0"/>
                  <a:t>Repeat </a:t>
                </a:r>
                <a:r>
                  <a:rPr lang="en-US" sz="2200" i="1" dirty="0"/>
                  <a:t>steps 5 and 6 </a:t>
                </a:r>
                <a:r>
                  <a:rPr lang="en-US" sz="2200" i="1" dirty="0">
                    <a:solidFill>
                      <a:srgbClr val="29584A"/>
                    </a:solidFill>
                  </a:rPr>
                  <a:t>until only one alternative </a:t>
                </a:r>
                <a:r>
                  <a:rPr lang="en-US" sz="2200" i="1" dirty="0" smtClean="0">
                    <a:solidFill>
                      <a:srgbClr val="29584A"/>
                    </a:solidFill>
                  </a:rPr>
                  <a:t>remains</a:t>
                </a:r>
                <a:endParaRPr lang="en-US" sz="2200" dirty="0">
                  <a:solidFill>
                    <a:srgbClr val="29584A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2712720"/>
                <a:ext cx="8229600" cy="3611880"/>
              </a:xfrm>
              <a:blipFill rotWithShape="1">
                <a:blip r:embed="rId2" cstate="print"/>
                <a:stretch>
                  <a:fillRect l="-889" t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0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Incremental B/C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6705600" cy="265176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600" b="0" dirty="0"/>
              <a:t>Compare two alternatives using </a:t>
            </a:r>
            <a:r>
              <a:rPr lang="en-US" sz="2600" b="0" dirty="0" err="1"/>
              <a:t>i</a:t>
            </a:r>
            <a:r>
              <a:rPr lang="en-US" sz="2600" b="0" dirty="0"/>
              <a:t> = 10% and B/C </a:t>
            </a:r>
            <a:r>
              <a:rPr lang="en-US" sz="2600" b="0" dirty="0" smtClean="0"/>
              <a:t>ratio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600" u="sng" dirty="0" smtClean="0">
                <a:solidFill>
                  <a:srgbClr val="29584A"/>
                </a:solidFill>
              </a:rPr>
              <a:t>Alternative</a:t>
            </a:r>
            <a:r>
              <a:rPr lang="en-US" sz="2600" b="0" u="sng" dirty="0">
                <a:solidFill>
                  <a:srgbClr val="29584A"/>
                </a:solidFill>
              </a:rPr>
              <a:t>	                 </a:t>
            </a:r>
            <a:r>
              <a:rPr lang="en-US" sz="2600" u="sng" dirty="0">
                <a:solidFill>
                  <a:srgbClr val="29584A"/>
                </a:solidFill>
              </a:rPr>
              <a:t>X		    </a:t>
            </a:r>
            <a:r>
              <a:rPr lang="en-US" sz="2600" u="sng" dirty="0" smtClean="0">
                <a:solidFill>
                  <a:srgbClr val="29584A"/>
                </a:solidFill>
              </a:rPr>
              <a:t>Y	</a:t>
            </a:r>
            <a:endParaRPr lang="en-US" sz="2600" b="0" u="sng" dirty="0" smtClean="0">
              <a:solidFill>
                <a:srgbClr val="29584A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>
                <a:solidFill>
                  <a:srgbClr val="29584A"/>
                </a:solidFill>
              </a:rPr>
              <a:t>First cost, $		</a:t>
            </a:r>
            <a:r>
              <a:rPr lang="en-US" sz="2200" b="0" dirty="0" smtClean="0">
                <a:solidFill>
                  <a:srgbClr val="29584A"/>
                </a:solidFill>
              </a:rPr>
              <a:t>		320,000</a:t>
            </a:r>
            <a:r>
              <a:rPr lang="en-US" sz="2200" b="0" dirty="0">
                <a:solidFill>
                  <a:srgbClr val="29584A"/>
                </a:solidFill>
              </a:rPr>
              <a:t>	 	540,000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 smtClean="0">
                <a:solidFill>
                  <a:srgbClr val="29584A"/>
                </a:solidFill>
              </a:rPr>
              <a:t>M&amp;O </a:t>
            </a:r>
            <a:r>
              <a:rPr lang="en-US" sz="2200" b="0" dirty="0">
                <a:solidFill>
                  <a:srgbClr val="29584A"/>
                </a:solidFill>
              </a:rPr>
              <a:t>costs, $/year	  	  45,000	  	  35,000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 smtClean="0">
                <a:solidFill>
                  <a:srgbClr val="29584A"/>
                </a:solidFill>
              </a:rPr>
              <a:t>Benefits</a:t>
            </a:r>
            <a:r>
              <a:rPr lang="en-US" sz="2200" b="0" dirty="0">
                <a:solidFill>
                  <a:srgbClr val="29584A"/>
                </a:solidFill>
              </a:rPr>
              <a:t>, $/year		</a:t>
            </a:r>
            <a:r>
              <a:rPr lang="en-US" sz="2200" b="0" dirty="0" smtClean="0">
                <a:solidFill>
                  <a:srgbClr val="29584A"/>
                </a:solidFill>
              </a:rPr>
              <a:t>	110,000</a:t>
            </a:r>
            <a:r>
              <a:rPr lang="en-US" sz="2200" b="0" dirty="0">
                <a:solidFill>
                  <a:srgbClr val="29584A"/>
                </a:solidFill>
              </a:rPr>
              <a:t>		150,000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 err="1" smtClean="0">
                <a:solidFill>
                  <a:srgbClr val="29584A"/>
                </a:solidFill>
              </a:rPr>
              <a:t>Disbenefits</a:t>
            </a:r>
            <a:r>
              <a:rPr lang="en-US" sz="2200" b="0" dirty="0">
                <a:solidFill>
                  <a:srgbClr val="29584A"/>
                </a:solidFill>
              </a:rPr>
              <a:t>, $/year	  	  20,000	 	  45,000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 smtClean="0">
                <a:solidFill>
                  <a:srgbClr val="29584A"/>
                </a:solidFill>
              </a:rPr>
              <a:t>Life</a:t>
            </a:r>
            <a:r>
              <a:rPr lang="en-US" sz="2200" b="0" dirty="0">
                <a:solidFill>
                  <a:srgbClr val="29584A"/>
                </a:solidFill>
              </a:rPr>
              <a:t>, </a:t>
            </a:r>
            <a:r>
              <a:rPr lang="en-US" sz="2200" b="0" dirty="0" smtClean="0">
                <a:solidFill>
                  <a:srgbClr val="29584A"/>
                </a:solidFill>
              </a:rPr>
              <a:t>years </a:t>
            </a:r>
            <a:r>
              <a:rPr lang="en-US" sz="2000" b="0" dirty="0">
                <a:solidFill>
                  <a:srgbClr val="29584A"/>
                </a:solidFill>
              </a:rPr>
              <a:t>	         	     </a:t>
            </a:r>
            <a:r>
              <a:rPr lang="en-US" sz="2000" b="0" dirty="0" smtClean="0">
                <a:solidFill>
                  <a:srgbClr val="29584A"/>
                </a:solidFill>
              </a:rPr>
              <a:t>	     10</a:t>
            </a:r>
            <a:r>
              <a:rPr lang="en-US" sz="2000" b="0" dirty="0">
                <a:solidFill>
                  <a:srgbClr val="29584A"/>
                </a:solidFill>
              </a:rPr>
              <a:t>	        </a:t>
            </a:r>
            <a:r>
              <a:rPr lang="en-US" sz="2000" b="0" dirty="0" smtClean="0">
                <a:solidFill>
                  <a:srgbClr val="29584A"/>
                </a:solidFill>
              </a:rPr>
              <a:t>      20</a:t>
            </a:r>
            <a:endParaRPr lang="en-US" sz="2000" b="0" dirty="0">
              <a:solidFill>
                <a:srgbClr val="29584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7"/>
              </p:nvPr>
            </p:nvSpPr>
            <p:spPr>
              <a:xfrm>
                <a:off x="228600" y="3810000"/>
                <a:ext cx="8686800" cy="2819400"/>
              </a:xfrm>
            </p:spPr>
            <p:txBody>
              <a:bodyPr/>
              <a:lstStyle/>
              <a:p>
                <a:pPr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400" dirty="0" smtClean="0">
                    <a:solidFill>
                      <a:srgbClr val="A60A1B"/>
                    </a:solidFill>
                  </a:rPr>
                  <a:t>Solution: </a:t>
                </a:r>
                <a:r>
                  <a:rPr lang="en-US" sz="2400" dirty="0"/>
                  <a:t>First, calculate equivalent total cost</a:t>
                </a:r>
              </a:p>
              <a:p>
                <a:pPr lvl="1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AW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costs</m:t>
                    </m:r>
                    <m:r>
                      <m:rPr>
                        <m:sty m:val="p"/>
                      </m:rPr>
                      <a:rPr lang="en-US" sz="2200" i="0" baseline="-25000" dirty="0" err="1">
                        <a:latin typeface="Cambria Math"/>
                      </a:rPr>
                      <m:t>X</m:t>
                    </m:r>
                    <m:r>
                      <a:rPr lang="en-US" sz="2200" b="0" i="0" dirty="0">
                        <a:latin typeface="Cambria Math"/>
                      </a:rPr>
                      <m:t>=320,000(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A</m:t>
                    </m:r>
                    <m:r>
                      <a:rPr lang="en-US" sz="2200" b="0" i="0" dirty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P</m:t>
                    </m:r>
                    <m:r>
                      <a:rPr lang="en-US" sz="2200" b="0" i="0" dirty="0">
                        <a:latin typeface="Cambria Math"/>
                      </a:rPr>
                      <m:t>,10%,10)+45,000=$97,080</m:t>
                    </m:r>
                  </m:oMath>
                </a14:m>
                <a:endParaRPr lang="en-US" sz="2200" b="0" dirty="0"/>
              </a:p>
              <a:p>
                <a:pPr lvl="1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AW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costs</m:t>
                    </m:r>
                    <m:r>
                      <m:rPr>
                        <m:sty m:val="p"/>
                      </m:rPr>
                      <a:rPr lang="en-US" sz="2200" i="0" baseline="-25000" dirty="0" err="1">
                        <a:latin typeface="Cambria Math"/>
                      </a:rPr>
                      <m:t>Y</m:t>
                    </m:r>
                    <m:r>
                      <a:rPr lang="en-US" sz="2200" b="0" i="0" dirty="0">
                        <a:latin typeface="Cambria Math"/>
                      </a:rPr>
                      <m:t>=540,000(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A</m:t>
                    </m:r>
                    <m:r>
                      <a:rPr lang="en-US" sz="2200" b="0" i="0" dirty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P</m:t>
                    </m:r>
                    <m:r>
                      <a:rPr lang="en-US" sz="2200" b="0" i="0" dirty="0">
                        <a:latin typeface="Cambria Math"/>
                      </a:rPr>
                      <m:t>,10%,20)+35,000=$98,428</m:t>
                    </m:r>
                  </m:oMath>
                </a14:m>
                <a:endParaRPr lang="en-US" sz="2200" b="0" dirty="0"/>
              </a:p>
              <a:p>
                <a:pPr algn="ctr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3946A4"/>
                    </a:solidFill>
                  </a:rPr>
                  <a:t>Order of analysis is X, then Y</a:t>
                </a: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A60A1B"/>
                    </a:solidFill>
                  </a:rPr>
                  <a:t>X vs. DN:</a:t>
                </a:r>
                <a:r>
                  <a:rPr lang="en-US" sz="2200" b="0" dirty="0">
                    <a:solidFill>
                      <a:srgbClr val="A60A1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100" b="0" i="0" dirty="0" smtClean="0">
                        <a:latin typeface="Cambria Math"/>
                      </a:rPr>
                      <m:t>B</m:t>
                    </m:r>
                    <m:r>
                      <a:rPr lang="en-US" sz="2100" b="0" i="0" dirty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100" b="0" i="0" dirty="0" smtClean="0">
                        <a:latin typeface="Cambria Math"/>
                      </a:rPr>
                      <m:t>D</m:t>
                    </m:r>
                    <m:r>
                      <a:rPr lang="en-US" sz="2100" b="0" i="0" dirty="0" smtClean="0">
                        <a:latin typeface="Cambria Math"/>
                      </a:rPr>
                      <m:t>)/</m:t>
                    </m:r>
                    <m:r>
                      <m:rPr>
                        <m:sty m:val="p"/>
                      </m:rPr>
                      <a:rPr lang="en-US" sz="2100" b="0" i="0" dirty="0" smtClean="0">
                        <a:latin typeface="Cambria Math"/>
                      </a:rPr>
                      <m:t>C</m:t>
                    </m:r>
                    <m:r>
                      <a:rPr lang="en-US" sz="2100" b="0" i="0" dirty="0" smtClean="0">
                        <a:latin typeface="Cambria Math"/>
                      </a:rPr>
                      <m:t>=(110,000−20,000) / 97,080=0.93</m:t>
                    </m:r>
                  </m:oMath>
                </a14:m>
                <a:r>
                  <a:rPr lang="en-US" sz="2200" b="0" dirty="0"/>
                  <a:t>  </a:t>
                </a:r>
                <a:r>
                  <a:rPr lang="en-US" sz="2200" b="0" dirty="0" smtClean="0"/>
                  <a:t> </a:t>
                </a:r>
                <a:r>
                  <a:rPr lang="en-US" sz="2200" dirty="0"/>
                  <a:t>Eliminate X</a:t>
                </a: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A60A1B"/>
                    </a:solidFill>
                  </a:rPr>
                  <a:t>Y vs. DN:</a:t>
                </a:r>
                <a:r>
                  <a:rPr lang="en-US" sz="2200" dirty="0">
                    <a:solidFill>
                      <a:srgbClr val="A60A1B"/>
                    </a:solidFill>
                  </a:rPr>
                  <a:t>                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   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A60A1B"/>
                        </a:solidFill>
                        <a:latin typeface="Cambria Math"/>
                      </a:rPr>
                      <m:t> </m:t>
                    </m:r>
                    <m:r>
                      <a:rPr lang="en-US" sz="2100" b="0" i="1" dirty="0" smtClean="0">
                        <a:latin typeface="Cambria Math"/>
                      </a:rPr>
                      <m:t>(</m:t>
                    </m:r>
                    <m:r>
                      <a:rPr lang="en-US" sz="2100" b="0" i="1" dirty="0">
                        <a:latin typeface="Cambria Math"/>
                      </a:rPr>
                      <m:t>150,000</m:t>
                    </m:r>
                    <m:r>
                      <a:rPr lang="en-US" sz="2100" b="0" i="1" dirty="0" smtClean="0">
                        <a:latin typeface="Cambria Math"/>
                      </a:rPr>
                      <m:t>−</m:t>
                    </m:r>
                    <m:r>
                      <a:rPr lang="en-US" sz="2100" b="0" i="1" dirty="0">
                        <a:latin typeface="Cambria Math"/>
                      </a:rPr>
                      <m:t>45,000) / 98,428=</m:t>
                    </m:r>
                    <m:r>
                      <a:rPr lang="en-US" sz="21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1.07</m:t>
                    </m:r>
                  </m:oMath>
                </a14:m>
                <a:r>
                  <a:rPr lang="en-US" sz="2100" b="0" dirty="0"/>
                  <a:t> </a:t>
                </a:r>
                <a:r>
                  <a:rPr lang="en-US" sz="2200" b="0" dirty="0"/>
                  <a:t> </a:t>
                </a:r>
                <a:r>
                  <a:rPr lang="en-US" sz="2200" b="0" dirty="0" smtClean="0"/>
                  <a:t> </a:t>
                </a:r>
                <a:r>
                  <a:rPr lang="en-US" sz="2200" dirty="0"/>
                  <a:t>Eliminate DN</a:t>
                </a:r>
              </a:p>
              <a:p>
                <a:pPr algn="ctr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29584A"/>
                    </a:solidFill>
                  </a:rPr>
                  <a:t>Select  Y  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228600" y="3810000"/>
                <a:ext cx="8686800" cy="2819400"/>
              </a:xfrm>
              <a:blipFill rotWithShape="1">
                <a:blip r:embed="rId2" cstate="print"/>
                <a:stretch>
                  <a:fillRect l="-1123" t="-1728" r="-140" b="-8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75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∆B/C Analysis; Selection </a:t>
            </a:r>
            <a:r>
              <a:rPr lang="en-US" dirty="0" smtClean="0"/>
              <a:t>Required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412480" cy="2590800"/>
              </a:xfrm>
            </p:spPr>
            <p:txBody>
              <a:bodyPr/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600" u="sng" dirty="0">
                    <a:solidFill>
                      <a:srgbClr val="3333CC"/>
                    </a:solidFill>
                  </a:rPr>
                  <a:t>Must select one of two alternatives</a:t>
                </a:r>
                <a:r>
                  <a:rPr lang="en-US" sz="2600" dirty="0">
                    <a:solidFill>
                      <a:srgbClr val="3333CC"/>
                    </a:solidFill>
                  </a:rPr>
                  <a:t> </a:t>
                </a:r>
                <a:r>
                  <a:rPr lang="en-US" sz="2600" b="0" dirty="0"/>
                  <a:t>using  </a:t>
                </a:r>
                <a:r>
                  <a:rPr lang="en-US" sz="2600" b="0" dirty="0" smtClean="0"/>
                  <a:t>I</a:t>
                </a:r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b="0" dirty="0"/>
                  <a:t> 10% and ∆B/C </a:t>
                </a:r>
                <a:r>
                  <a:rPr lang="en-US" sz="2600" b="0" dirty="0" smtClean="0"/>
                  <a:t>ratio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600" dirty="0" smtClean="0">
                    <a:solidFill>
                      <a:srgbClr val="7AC1AC">
                        <a:lumMod val="75000"/>
                      </a:srgbClr>
                    </a:solidFill>
                  </a:rPr>
                  <a:t>			</a:t>
                </a:r>
                <a:r>
                  <a:rPr lang="en-US" sz="2600" u="sng" dirty="0" smtClean="0">
                    <a:solidFill>
                      <a:srgbClr val="29584A"/>
                    </a:solidFill>
                  </a:rPr>
                  <a:t> </a:t>
                </a:r>
                <a:r>
                  <a:rPr lang="en-US" sz="2600" u="sng" dirty="0">
                    <a:solidFill>
                      <a:srgbClr val="29584A"/>
                    </a:solidFill>
                  </a:rPr>
                  <a:t>Alternative</a:t>
                </a:r>
                <a:r>
                  <a:rPr lang="en-US" sz="2600" b="0" u="sng" dirty="0">
                    <a:solidFill>
                      <a:srgbClr val="29584A"/>
                    </a:solidFill>
                  </a:rPr>
                  <a:t>	                 </a:t>
                </a:r>
                <a:r>
                  <a:rPr lang="en-US" sz="2600" u="sng" dirty="0">
                    <a:solidFill>
                      <a:srgbClr val="29584A"/>
                    </a:solidFill>
                  </a:rPr>
                  <a:t>X		    Y	</a:t>
                </a:r>
                <a:endParaRPr lang="en-US" sz="2600" b="0" u="sng" dirty="0">
                  <a:solidFill>
                    <a:srgbClr val="29584A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>
                    <a:solidFill>
                      <a:srgbClr val="29584A"/>
                    </a:solidFill>
                  </a:rPr>
                  <a:t>			First </a:t>
                </a:r>
                <a:r>
                  <a:rPr lang="en-US" sz="2200" b="0" dirty="0">
                    <a:solidFill>
                      <a:srgbClr val="29584A"/>
                    </a:solidFill>
                  </a:rPr>
                  <a:t>cost, $				320,000	 	540,000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>
                    <a:solidFill>
                      <a:srgbClr val="29584A"/>
                    </a:solidFill>
                  </a:rPr>
                  <a:t>			M&amp;O </a:t>
                </a:r>
                <a:r>
                  <a:rPr lang="en-US" sz="2200" b="0" dirty="0">
                    <a:solidFill>
                      <a:srgbClr val="29584A"/>
                    </a:solidFill>
                  </a:rPr>
                  <a:t>costs, $/year	  	  45,000	  	  35,000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>
                    <a:solidFill>
                      <a:srgbClr val="29584A"/>
                    </a:solidFill>
                  </a:rPr>
                  <a:t>			Benefits</a:t>
                </a:r>
                <a:r>
                  <a:rPr lang="en-US" sz="2200" b="0" dirty="0">
                    <a:solidFill>
                      <a:srgbClr val="29584A"/>
                    </a:solidFill>
                  </a:rPr>
                  <a:t>, $/year			110,000		150,000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>
                    <a:solidFill>
                      <a:srgbClr val="29584A"/>
                    </a:solidFill>
                  </a:rPr>
                  <a:t>			</a:t>
                </a:r>
                <a:r>
                  <a:rPr lang="en-US" sz="2200" b="0" dirty="0" err="1" smtClean="0">
                    <a:solidFill>
                      <a:srgbClr val="29584A"/>
                    </a:solidFill>
                  </a:rPr>
                  <a:t>Disbenefits</a:t>
                </a:r>
                <a:r>
                  <a:rPr lang="en-US" sz="2200" b="0" dirty="0">
                    <a:solidFill>
                      <a:srgbClr val="29584A"/>
                    </a:solidFill>
                  </a:rPr>
                  <a:t>, $/year	  	  20,000	 	  45,000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>
                    <a:solidFill>
                      <a:srgbClr val="29584A"/>
                    </a:solidFill>
                  </a:rPr>
                  <a:t>			Life</a:t>
                </a:r>
                <a:r>
                  <a:rPr lang="en-US" sz="2200" b="0" dirty="0">
                    <a:solidFill>
                      <a:srgbClr val="29584A"/>
                    </a:solidFill>
                  </a:rPr>
                  <a:t>, years </a:t>
                </a:r>
                <a:r>
                  <a:rPr lang="en-US" sz="2000" b="0" dirty="0">
                    <a:solidFill>
                      <a:srgbClr val="29584A"/>
                    </a:solidFill>
                  </a:rPr>
                  <a:t>	         	     	     10	              20</a:t>
                </a:r>
                <a:endParaRPr lang="en-US" sz="2500" b="0" dirty="0">
                  <a:solidFill>
                    <a:srgbClr val="29584A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412480" cy="2590800"/>
              </a:xfrm>
              <a:blipFill rotWithShape="1">
                <a:blip r:embed="rId2" cstate="print"/>
                <a:stretch>
                  <a:fillRect l="-1232" t="-2118" r="-1232" b="-6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3"/>
          <p:cNvCxnSpPr/>
          <p:nvPr/>
        </p:nvCxnSpPr>
        <p:spPr bwMode="auto">
          <a:xfrm>
            <a:off x="457200" y="3733800"/>
            <a:ext cx="822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365760" y="3810000"/>
                <a:ext cx="8412480" cy="2819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600" dirty="0" smtClean="0">
                    <a:solidFill>
                      <a:srgbClr val="A60A1B"/>
                    </a:solidFill>
                  </a:rPr>
                  <a:t>Solution</a:t>
                </a:r>
                <a:r>
                  <a:rPr lang="en-US" sz="2600" dirty="0">
                    <a:solidFill>
                      <a:srgbClr val="FF0000"/>
                    </a:solidFill>
                  </a:rPr>
                  <a:t>: </a:t>
                </a:r>
                <a:r>
                  <a:rPr lang="en-US" sz="2200" dirty="0">
                    <a:solidFill>
                      <a:srgbClr val="3333CC"/>
                    </a:solidFill>
                  </a:rPr>
                  <a:t>Must select X or Y; DN not an option, </a:t>
                </a:r>
                <a:r>
                  <a:rPr lang="en-US" sz="2200" i="1" u="sng" dirty="0">
                    <a:solidFill>
                      <a:srgbClr val="3333CC"/>
                    </a:solidFill>
                  </a:rPr>
                  <a:t>compare Y to X</a:t>
                </a: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AW of </a:t>
                </a:r>
                <a:r>
                  <a:rPr lang="en-US" sz="2200" b="0" dirty="0" err="1"/>
                  <a:t>costs</a:t>
                </a:r>
                <a:r>
                  <a:rPr lang="en-US" sz="2200" baseline="-25000" dirty="0" err="1"/>
                  <a:t>X</a:t>
                </a:r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$97,080	</a:t>
                </a:r>
                <a:r>
                  <a:rPr lang="en-US" sz="2200" b="0" dirty="0" smtClean="0"/>
                  <a:t>      AW </a:t>
                </a:r>
                <a:r>
                  <a:rPr lang="en-US" sz="2200" b="0" dirty="0"/>
                  <a:t>of </a:t>
                </a:r>
                <a:r>
                  <a:rPr lang="en-US" sz="2200" b="0" dirty="0" err="1"/>
                  <a:t>costs</a:t>
                </a:r>
                <a:r>
                  <a:rPr lang="en-US" sz="2200" baseline="-25000" dirty="0" err="1"/>
                  <a:t>Y</a:t>
                </a:r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$</a:t>
                </a:r>
                <a:r>
                  <a:rPr lang="en-US" sz="2200" b="0" dirty="0" smtClean="0"/>
                  <a:t>98,428</a:t>
                </a:r>
                <a:endParaRPr lang="en-US" sz="2200" b="0" dirty="0"/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600" dirty="0">
                    <a:solidFill>
                      <a:srgbClr val="A60A1B"/>
                    </a:solidFill>
                  </a:rPr>
                  <a:t>Incremental values: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B</m:t>
                    </m:r>
                    <m:r>
                      <a:rPr lang="en-US" sz="2200" b="0" i="0" dirty="0" smtClean="0">
                        <a:latin typeface="Cambria Math"/>
                      </a:rPr>
                      <m:t>=150,000−110,000=$40,000</m:t>
                    </m:r>
                  </m:oMath>
                </a14:m>
                <a:endParaRPr lang="en-US" sz="2200" b="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			             </a:t>
                </a:r>
                <a:r>
                  <a:rPr lang="en-US" sz="2200" b="0" dirty="0" smtClean="0"/>
                  <a:t>		    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D</m:t>
                    </m:r>
                    <m:r>
                      <a:rPr lang="en-US" sz="2200" b="0" i="0" dirty="0">
                        <a:latin typeface="Cambria Math"/>
                      </a:rPr>
                      <m:t>=45,000−2</m:t>
                    </m:r>
                    <m:r>
                      <a:rPr lang="en-US" sz="2200" b="0" i="0" dirty="0">
                        <a:latin typeface="Cambria Math"/>
                      </a:rPr>
                      <m:t>0,000=$25,000</m:t>
                    </m:r>
                  </m:oMath>
                </a14:m>
                <a:endParaRPr lang="en-US" sz="2200" b="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			            </a:t>
                </a:r>
                <a:r>
                  <a:rPr lang="en-US" sz="2200" b="0" dirty="0" smtClean="0"/>
                  <a:t>		    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C</m:t>
                    </m:r>
                    <m:r>
                      <a:rPr lang="en-US" sz="2200" b="0" i="0" dirty="0" smtClean="0">
                        <a:latin typeface="Cambria Math"/>
                      </a:rPr>
                      <m:t>=98,428 −97,080=$1,348</m:t>
                    </m:r>
                  </m:oMath>
                </a14:m>
                <a:endParaRPr lang="en-US" sz="2200" b="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600" dirty="0">
                    <a:solidFill>
                      <a:srgbClr val="A60A1B"/>
                    </a:solidFill>
                  </a:rPr>
                  <a:t>Y vs. X: </a:t>
                </a:r>
                <a14:m>
                  <m:oMath xmlns:m="http://schemas.openxmlformats.org/officeDocument/2006/math">
                    <m:r>
                      <a:rPr lang="en-US" sz="2100" b="0" i="0" dirty="0" smtClean="0">
                        <a:latin typeface="Cambria Math"/>
                      </a:rPr>
                      <m:t>(∆</m:t>
                    </m:r>
                    <m:r>
                      <m:rPr>
                        <m:sty m:val="p"/>
                      </m:rPr>
                      <a:rPr lang="en-US" sz="2100" b="0" i="0" dirty="0" smtClean="0">
                        <a:latin typeface="Cambria Math"/>
                      </a:rPr>
                      <m:t>B</m:t>
                    </m:r>
                    <m:r>
                      <a:rPr lang="en-US" sz="2100" b="0" i="0" dirty="0" smtClean="0">
                        <a:latin typeface="Cambria Math"/>
                      </a:rPr>
                      <m:t>−∆</m:t>
                    </m:r>
                    <m:r>
                      <m:rPr>
                        <m:sty m:val="p"/>
                      </m:rPr>
                      <a:rPr lang="en-US" sz="2100" b="0" i="0" dirty="0" smtClean="0">
                        <a:latin typeface="Cambria Math"/>
                      </a:rPr>
                      <m:t>D</m:t>
                    </m:r>
                    <m:r>
                      <a:rPr lang="en-US" sz="2100" b="0" i="0" dirty="0" smtClean="0">
                        <a:latin typeface="Cambria Math"/>
                      </a:rPr>
                      <m:t>)/∆</m:t>
                    </m:r>
                    <m:r>
                      <m:rPr>
                        <m:sty m:val="p"/>
                      </m:rPr>
                      <a:rPr lang="en-US" sz="2100" b="0" i="0" dirty="0" smtClean="0">
                        <a:latin typeface="Cambria Math"/>
                      </a:rPr>
                      <m:t>C</m:t>
                    </m:r>
                    <m:r>
                      <a:rPr lang="en-US" sz="2100" b="0" i="0" dirty="0" smtClean="0">
                        <a:latin typeface="Cambria Math"/>
                      </a:rPr>
                      <m:t>=(40,000−25,000)/1,348=11.1</m:t>
                    </m:r>
                  </m:oMath>
                </a14:m>
                <a:r>
                  <a:rPr lang="en-US" sz="2200" b="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200" b="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en-US" sz="2200" dirty="0"/>
                  <a:t>Eliminate </a:t>
                </a:r>
                <a:r>
                  <a:rPr lang="en-US" sz="2200" dirty="0" smtClean="0"/>
                  <a:t>X</a:t>
                </a:r>
                <a:endParaRPr lang="en-US" sz="2200" dirty="0"/>
              </a:p>
              <a:p>
                <a:pPr algn="ctr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</a:rPr>
                  <a:t>Select  </a:t>
                </a:r>
                <a:r>
                  <a:rPr lang="en-US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</a:rPr>
                  <a:t>Y</a:t>
                </a:r>
                <a:endParaRPr lang="en-US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365760" y="3810000"/>
                <a:ext cx="8412480" cy="2819400"/>
              </a:xfrm>
              <a:blipFill rotWithShape="1">
                <a:blip r:embed="rId3" cstate="print"/>
                <a:stretch>
                  <a:fillRect l="-1232" t="-1944" r="-580" b="-4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6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B/C Analysis of Independent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1630680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3946A4"/>
              </a:buClr>
              <a:buNone/>
            </a:pPr>
            <a:r>
              <a:rPr lang="en-US" b="0" dirty="0" smtClean="0"/>
              <a:t>Independent </a:t>
            </a:r>
            <a:r>
              <a:rPr lang="en-US" b="0" dirty="0"/>
              <a:t>projects comparison does </a:t>
            </a:r>
            <a:r>
              <a:rPr lang="en-US" dirty="0">
                <a:solidFill>
                  <a:srgbClr val="006200"/>
                </a:solidFill>
              </a:rPr>
              <a:t>not require </a:t>
            </a:r>
            <a:r>
              <a:rPr lang="en-US" dirty="0" smtClean="0">
                <a:solidFill>
                  <a:srgbClr val="006200"/>
                </a:solidFill>
              </a:rPr>
              <a:t>incremental </a:t>
            </a:r>
            <a:r>
              <a:rPr lang="en-US" dirty="0">
                <a:solidFill>
                  <a:srgbClr val="006200"/>
                </a:solidFill>
              </a:rPr>
              <a:t>analysis</a:t>
            </a:r>
          </a:p>
          <a:p>
            <a:pPr marL="0" indent="0">
              <a:spcBef>
                <a:spcPts val="1200"/>
              </a:spcBef>
              <a:buClr>
                <a:srgbClr val="3946A4"/>
              </a:buClr>
              <a:buNone/>
            </a:pPr>
            <a:r>
              <a:rPr lang="en-US" b="0" dirty="0" smtClean="0"/>
              <a:t>Compare </a:t>
            </a:r>
            <a:r>
              <a:rPr lang="en-US" b="0" dirty="0"/>
              <a:t>each alternative’s overall B/C with </a:t>
            </a:r>
            <a:r>
              <a:rPr lang="en-US" dirty="0">
                <a:solidFill>
                  <a:srgbClr val="006200"/>
                </a:solidFill>
              </a:rPr>
              <a:t>DN </a:t>
            </a:r>
            <a:r>
              <a:rPr lang="en-US" dirty="0" smtClean="0">
                <a:solidFill>
                  <a:srgbClr val="006200"/>
                </a:solidFill>
              </a:rPr>
              <a:t>option</a:t>
            </a:r>
            <a:endParaRPr lang="en-US" dirty="0">
              <a:solidFill>
                <a:srgbClr val="006200"/>
              </a:solidFill>
            </a:endParaRPr>
          </a:p>
        </p:txBody>
      </p:sp>
      <p:cxnSp>
        <p:nvCxnSpPr>
          <p:cNvPr id="7" name="Straight Connector 3"/>
          <p:cNvCxnSpPr/>
          <p:nvPr/>
        </p:nvCxnSpPr>
        <p:spPr bwMode="auto">
          <a:xfrm>
            <a:off x="457200" y="3165296"/>
            <a:ext cx="822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Content Placeholder 4"/>
          <p:cNvSpPr>
            <a:spLocks noGrp="1"/>
          </p:cNvSpPr>
          <p:nvPr>
            <p:ph idx="17"/>
          </p:nvPr>
        </p:nvSpPr>
        <p:spPr>
          <a:xfrm>
            <a:off x="457200" y="3352800"/>
            <a:ext cx="8229600" cy="1676400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254AB8"/>
              </a:buClr>
              <a:buNone/>
            </a:pPr>
            <a:r>
              <a:rPr lang="en-US" dirty="0"/>
              <a:t>No</a:t>
            </a:r>
            <a:r>
              <a:rPr lang="en-US" sz="3600" dirty="0"/>
              <a:t> </a:t>
            </a:r>
            <a:r>
              <a:rPr lang="en-US" dirty="0"/>
              <a:t>budget limit: </a:t>
            </a:r>
            <a:r>
              <a:rPr lang="en-US" sz="2400" dirty="0">
                <a:solidFill>
                  <a:srgbClr val="7030A0"/>
                </a:solidFill>
              </a:rPr>
              <a:t>Accept all </a:t>
            </a:r>
            <a:r>
              <a:rPr lang="en-US" sz="2400" b="0" dirty="0"/>
              <a:t>alternatives with </a:t>
            </a:r>
            <a:r>
              <a:rPr lang="en-US" sz="2400" dirty="0">
                <a:solidFill>
                  <a:srgbClr val="7030A0"/>
                </a:solidFill>
              </a:rPr>
              <a:t>B/C ≥ </a:t>
            </a:r>
            <a:r>
              <a:rPr lang="en-US" sz="2400" dirty="0" smtClean="0">
                <a:solidFill>
                  <a:srgbClr val="7030A0"/>
                </a:solidFill>
              </a:rPr>
              <a:t>1.0</a:t>
            </a:r>
            <a:endParaRPr lang="en-US" sz="1000" b="0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Clr>
                <a:srgbClr val="254AB8"/>
              </a:buClr>
              <a:buNone/>
            </a:pPr>
            <a:r>
              <a:rPr lang="en-US" dirty="0"/>
              <a:t>Budget limit specified: </a:t>
            </a:r>
            <a:r>
              <a:rPr lang="en-US" sz="2400" b="0" dirty="0"/>
              <a:t>capital budgeting problem; selection follows different procedure (discussed in chapter 12</a:t>
            </a:r>
            <a:r>
              <a:rPr lang="en-US" sz="2400" b="0" dirty="0" smtClean="0"/>
              <a:t>)</a:t>
            </a:r>
            <a:endParaRPr lang="en-US" sz="3200" b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52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Effectiveness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1120"/>
            <a:ext cx="7467600" cy="1402080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marL="91440" indent="0">
              <a:buNone/>
            </a:pPr>
            <a:r>
              <a:rPr lang="en-US" sz="2600" i="1" dirty="0">
                <a:solidFill>
                  <a:srgbClr val="29584A"/>
                </a:solidFill>
              </a:rPr>
              <a:t>Service sector projects</a:t>
            </a:r>
            <a:r>
              <a:rPr lang="en-US" sz="2600" b="0" dirty="0">
                <a:solidFill>
                  <a:srgbClr val="29584A"/>
                </a:solidFill>
              </a:rPr>
              <a:t> </a:t>
            </a:r>
            <a:r>
              <a:rPr lang="en-US" sz="2600" b="0" dirty="0"/>
              <a:t>primarily involve </a:t>
            </a:r>
            <a:r>
              <a:rPr lang="en-US" sz="2600" dirty="0">
                <a:solidFill>
                  <a:srgbClr val="3333CC"/>
                </a:solidFill>
              </a:rPr>
              <a:t>intangibles</a:t>
            </a:r>
            <a:r>
              <a:rPr lang="en-US" sz="2600" b="0" dirty="0"/>
              <a:t>, </a:t>
            </a:r>
            <a:r>
              <a:rPr lang="en-US" sz="2600" dirty="0" smtClean="0">
                <a:solidFill>
                  <a:srgbClr val="29584A"/>
                </a:solidFill>
              </a:rPr>
              <a:t>not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rgbClr val="29584A"/>
                </a:solidFill>
              </a:rPr>
              <a:t>physical </a:t>
            </a:r>
            <a:r>
              <a:rPr lang="en-US" sz="2600" dirty="0">
                <a:solidFill>
                  <a:srgbClr val="29584A"/>
                </a:solidFill>
              </a:rPr>
              <a:t>facilities</a:t>
            </a:r>
            <a:r>
              <a:rPr lang="en-US" sz="2600" b="0" dirty="0"/>
              <a:t>; examples include health care, </a:t>
            </a:r>
            <a:r>
              <a:rPr lang="en-US" sz="2600" b="0" dirty="0" smtClean="0"/>
              <a:t>security programs</a:t>
            </a:r>
            <a:r>
              <a:rPr lang="en-US" sz="2600" b="0" dirty="0"/>
              <a:t>, credit card services, etc</a:t>
            </a:r>
            <a:r>
              <a:rPr lang="en-US" sz="2600" b="0" dirty="0" smtClean="0"/>
              <a:t>.</a:t>
            </a:r>
            <a:endParaRPr lang="en-US" sz="2600" b="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3048000"/>
                <a:ext cx="8229600" cy="3048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A60A1B"/>
                    </a:solidFill>
                  </a:rPr>
                  <a:t>Cost-effectiveness analysis (CEA) </a:t>
                </a:r>
                <a:r>
                  <a:rPr lang="en-US" sz="2600" b="0" dirty="0"/>
                  <a:t>combines monetary cost </a:t>
                </a:r>
                <a:r>
                  <a:rPr lang="en-US" sz="2600" b="0" dirty="0" smtClean="0"/>
                  <a:t>estimates </a:t>
                </a:r>
                <a:r>
                  <a:rPr lang="en-US" sz="2600" b="0" dirty="0"/>
                  <a:t>with </a:t>
                </a:r>
                <a:r>
                  <a:rPr lang="en-US" sz="2600" i="1" dirty="0">
                    <a:solidFill>
                      <a:srgbClr val="3946A4"/>
                    </a:solidFill>
                  </a:rPr>
                  <a:t>non-monetary</a:t>
                </a:r>
                <a:r>
                  <a:rPr lang="en-US" sz="2600" dirty="0"/>
                  <a:t> </a:t>
                </a:r>
                <a:r>
                  <a:rPr lang="en-US" sz="2600" b="0" dirty="0"/>
                  <a:t>benefit estimates to calculate </a:t>
                </a:r>
                <a:r>
                  <a:rPr lang="en-US" sz="2600" b="0" dirty="0" smtClean="0"/>
                  <a:t>the</a:t>
                </a:r>
              </a:p>
              <a:p>
                <a:pPr marL="0" indent="0" algn="ctr">
                  <a:buNone/>
                </a:pPr>
                <a:r>
                  <a:rPr lang="en-US" sz="2600" dirty="0" smtClean="0">
                    <a:solidFill>
                      <a:srgbClr val="A60A1B"/>
                    </a:solidFill>
                  </a:rPr>
                  <a:t>Cost-effectiveness </a:t>
                </a:r>
                <a:r>
                  <a:rPr lang="en-US" sz="2600" dirty="0">
                    <a:solidFill>
                      <a:srgbClr val="A60A1B"/>
                    </a:solidFill>
                  </a:rPr>
                  <a:t>ratio (CER</a:t>
                </a:r>
                <a:r>
                  <a:rPr lang="en-US" sz="2600" dirty="0" smtClean="0">
                    <a:solidFill>
                      <a:srgbClr val="A60A1B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/>
                        </a:rPr>
                        <m:t>𝐂𝐄𝐑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Equivalent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costs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2958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2958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2958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effectiveness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2958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29584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measure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60A1B"/>
                        </a:solidFill>
                        <a:latin typeface="Cambria Math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A60A1B"/>
                        </a:solidFill>
                        <a:latin typeface="Cambria Math"/>
                      </a:rPr>
                      <m:t>𝐂</m:t>
                    </m:r>
                    <m:r>
                      <a:rPr lang="en-US" b="1" i="0" dirty="0" smtClean="0">
                        <a:solidFill>
                          <a:srgbClr val="A60A1B"/>
                        </a:solidFill>
                        <a:latin typeface="Cambria Math"/>
                      </a:rPr>
                      <m:t>/</m:t>
                    </m:r>
                    <m:r>
                      <a:rPr lang="en-US" b="1" i="0" dirty="0" smtClean="0">
                        <a:solidFill>
                          <a:srgbClr val="A60A1B"/>
                        </a:solidFill>
                        <a:latin typeface="Cambria Math"/>
                      </a:rPr>
                      <m:t>𝐄</m:t>
                    </m:r>
                  </m:oMath>
                </a14:m>
                <a:endParaRPr lang="en-US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3048000"/>
                <a:ext cx="8229600" cy="3048000"/>
              </a:xfrm>
              <a:blipFill rotWithShape="1">
                <a:blip r:embed="rId2" cstate="print"/>
                <a:stretch>
                  <a:fillRect l="-1259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84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 Analysis for Independent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16408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Procedure is as follows: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b="0" dirty="0"/>
              <a:t>(1) Determine equivalent total cost </a:t>
            </a:r>
            <a:r>
              <a:rPr lang="en-US" sz="2200" dirty="0">
                <a:solidFill>
                  <a:srgbClr val="29584A"/>
                </a:solidFill>
              </a:rPr>
              <a:t>C</a:t>
            </a:r>
            <a:r>
              <a:rPr lang="en-US" sz="2200" dirty="0"/>
              <a:t>, </a:t>
            </a:r>
            <a:r>
              <a:rPr lang="en-US" sz="2200" b="0" dirty="0"/>
              <a:t>total effectiveness measure </a:t>
            </a:r>
            <a:r>
              <a:rPr lang="en-US" sz="2200" dirty="0">
                <a:solidFill>
                  <a:srgbClr val="29584A"/>
                </a:solidFill>
              </a:rPr>
              <a:t>E</a:t>
            </a:r>
            <a:r>
              <a:rPr lang="en-US" sz="2200" dirty="0"/>
              <a:t> </a:t>
            </a:r>
            <a:r>
              <a:rPr lang="en-US" sz="2200" b="0" dirty="0"/>
              <a:t>and </a:t>
            </a:r>
            <a:r>
              <a:rPr lang="en-US" sz="2200" dirty="0">
                <a:solidFill>
                  <a:srgbClr val="29584A"/>
                </a:solidFill>
              </a:rPr>
              <a:t>CER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b="0" dirty="0"/>
              <a:t>(2)</a:t>
            </a:r>
            <a:r>
              <a:rPr lang="en-US" sz="2200" dirty="0"/>
              <a:t> </a:t>
            </a:r>
            <a:r>
              <a:rPr lang="en-US" sz="2200" u="sng" dirty="0">
                <a:solidFill>
                  <a:srgbClr val="29584A"/>
                </a:solidFill>
              </a:rPr>
              <a:t>Order projects by smallest to largest </a:t>
            </a:r>
            <a:r>
              <a:rPr lang="en-US" sz="2200" u="sng" dirty="0">
                <a:solidFill>
                  <a:srgbClr val="A60A1B"/>
                </a:solidFill>
              </a:rPr>
              <a:t>CER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b="0" dirty="0"/>
              <a:t>(3) Determine cumulative cost of projects and compare to budget limit</a:t>
            </a:r>
            <a:r>
              <a:rPr lang="en-US" sz="2200" b="0" dirty="0">
                <a:solidFill>
                  <a:srgbClr val="CA5710"/>
                </a:solidFill>
              </a:rPr>
              <a:t> </a:t>
            </a:r>
            <a:r>
              <a:rPr lang="en-US" sz="2200" i="1" dirty="0">
                <a:solidFill>
                  <a:srgbClr val="5F4D00"/>
                </a:solidFill>
              </a:rPr>
              <a:t>b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b="0" dirty="0"/>
              <a:t>(4) Fund all projects such that </a:t>
            </a:r>
            <a:r>
              <a:rPr lang="en-US" sz="2200" i="1" dirty="0">
                <a:solidFill>
                  <a:srgbClr val="29584A"/>
                </a:solidFill>
              </a:rPr>
              <a:t>b</a:t>
            </a:r>
            <a:r>
              <a:rPr lang="en-US" sz="2200" dirty="0">
                <a:solidFill>
                  <a:srgbClr val="29584A"/>
                </a:solidFill>
              </a:rPr>
              <a:t> is not </a:t>
            </a:r>
            <a:r>
              <a:rPr lang="en-US" sz="2200" dirty="0" smtClean="0">
                <a:solidFill>
                  <a:srgbClr val="29584A"/>
                </a:solidFill>
              </a:rPr>
              <a:t>exceeded</a:t>
            </a:r>
            <a:endParaRPr lang="en-US" sz="2200" dirty="0">
              <a:solidFill>
                <a:srgbClr val="29584A"/>
              </a:solidFill>
            </a:endParaRPr>
          </a:p>
        </p:txBody>
      </p:sp>
      <p:cxnSp>
        <p:nvCxnSpPr>
          <p:cNvPr id="7" name="Straight Connector 3"/>
          <p:cNvCxnSpPr/>
          <p:nvPr/>
        </p:nvCxnSpPr>
        <p:spPr bwMode="auto">
          <a:xfrm>
            <a:off x="457200" y="3429000"/>
            <a:ext cx="8229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254AB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3505200"/>
                <a:ext cx="8229600" cy="2971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006200"/>
                    </a:solidFill>
                  </a:rPr>
                  <a:t>Example:</a:t>
                </a:r>
                <a:r>
                  <a:rPr lang="en-US" sz="2200" b="0" dirty="0">
                    <a:solidFill>
                      <a:srgbClr val="006200"/>
                    </a:solidFill>
                  </a:rPr>
                  <a:t> </a:t>
                </a:r>
                <a:r>
                  <a:rPr lang="en-US" sz="2200" b="0" dirty="0"/>
                  <a:t>The effectiveness measure </a:t>
                </a:r>
                <a:r>
                  <a:rPr lang="en-US" sz="2200" i="1" dirty="0">
                    <a:solidFill>
                      <a:srgbClr val="A60A1B"/>
                    </a:solidFill>
                  </a:rPr>
                  <a:t>E</a:t>
                </a:r>
                <a:r>
                  <a:rPr lang="en-US" sz="2200" b="0" dirty="0"/>
                  <a:t> is the number of graduates from adult training programs. For the CERs shown, determine which </a:t>
                </a:r>
                <a:r>
                  <a:rPr lang="en-US" sz="2200" i="1" dirty="0" smtClean="0">
                    <a:solidFill>
                      <a:srgbClr val="254AB8"/>
                    </a:solidFill>
                  </a:rPr>
                  <a:t>independent </a:t>
                </a:r>
                <a:r>
                  <a:rPr lang="en-US" sz="2200" b="0" dirty="0" smtClean="0"/>
                  <a:t>programs </a:t>
                </a:r>
                <a:r>
                  <a:rPr lang="en-US" sz="2200" b="0" dirty="0"/>
                  <a:t>should be selected; b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$500,000</a:t>
                </a:r>
                <a:r>
                  <a:rPr lang="en-US" sz="2200" b="0" dirty="0" smtClean="0"/>
                  <a:t>.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200" u="sng" dirty="0"/>
                  <a:t>Program</a:t>
                </a:r>
                <a:r>
                  <a:rPr lang="en-US" sz="2200" dirty="0"/>
                  <a:t>           </a:t>
                </a:r>
                <a:r>
                  <a:rPr lang="en-US" sz="2200" u="sng" dirty="0"/>
                  <a:t>CER, $/graduate</a:t>
                </a:r>
                <a:r>
                  <a:rPr lang="en-US" sz="2200" dirty="0"/>
                  <a:t>             </a:t>
                </a:r>
                <a:r>
                  <a:rPr lang="en-US" sz="2200" u="sng" dirty="0"/>
                  <a:t>Program Cost, $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    A                             </a:t>
                </a:r>
                <a:r>
                  <a:rPr lang="en-US" sz="2200" b="0" dirty="0" smtClean="0"/>
                  <a:t> 1203                               </a:t>
                </a:r>
                <a:r>
                  <a:rPr lang="en-US" sz="2200" b="0" dirty="0"/>
                  <a:t>305,000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    B                               </a:t>
                </a:r>
                <a:r>
                  <a:rPr lang="en-US" sz="2200" b="0" dirty="0" smtClean="0"/>
                  <a:t>752                                 </a:t>
                </a:r>
                <a:r>
                  <a:rPr lang="en-US" sz="2200" b="0" dirty="0"/>
                  <a:t>98,000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    C                             2010                               126,000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    D                             1830                               </a:t>
                </a:r>
                <a:r>
                  <a:rPr lang="en-US" sz="2200" b="0" dirty="0" smtClean="0"/>
                  <a:t>365,000</a:t>
                </a:r>
                <a:endParaRPr lang="en-US" sz="2200" b="0" dirty="0"/>
              </a:p>
            </p:txBody>
          </p:sp>
        </mc:Choice>
        <mc:Fallback>
          <p:sp>
            <p:nvSpPr>
              <p:cNvPr id="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3505200"/>
                <a:ext cx="8229600" cy="2971800"/>
              </a:xfrm>
              <a:blipFill rotWithShape="1">
                <a:blip r:embed="rId2" cstate="print"/>
                <a:stretch>
                  <a:fillRect l="-889" t="-1230" b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09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CER for Independent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487680"/>
          </a:xfrm>
        </p:spPr>
        <p:txBody>
          <a:bodyPr/>
          <a:lstStyle/>
          <a:p>
            <a:pPr marL="0" indent="0">
              <a:buNone/>
            </a:pPr>
            <a:r>
              <a:rPr lang="en-US" sz="2200" i="1" dirty="0">
                <a:solidFill>
                  <a:srgbClr val="006200"/>
                </a:solidFill>
              </a:rPr>
              <a:t>First, rank programs according to increasing CER</a:t>
            </a:r>
            <a:r>
              <a:rPr lang="en-US" sz="2200" i="1" dirty="0" smtClean="0">
                <a:solidFill>
                  <a:srgbClr val="006200"/>
                </a:solidFill>
              </a:rPr>
              <a:t>:</a:t>
            </a:r>
            <a:endParaRPr lang="en-US" sz="2200" i="1" dirty="0">
              <a:solidFill>
                <a:srgbClr val="006200"/>
              </a:solidFill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093140"/>
              </p:ext>
            </p:extLst>
          </p:nvPr>
        </p:nvGraphicFramePr>
        <p:xfrm>
          <a:off x="1066800" y="1905000"/>
          <a:ext cx="7010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057400"/>
                <a:gridCol w="1981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Program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CER, $/graduate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Program Cost, $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Cumulative Cost, $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B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752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77724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98,000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59436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98,000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41148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A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1203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77724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305,000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5943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403,000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41148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D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1830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77724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365,000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5943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768,000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41148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C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2010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77724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126,000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59436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894,000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R="411480"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7"/>
          </p:nvPr>
        </p:nvSpPr>
        <p:spPr>
          <a:xfrm>
            <a:off x="502920" y="4343400"/>
            <a:ext cx="813816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29584A"/>
                </a:solidFill>
              </a:rPr>
              <a:t>Next, select programs until budget is not </a:t>
            </a:r>
            <a:r>
              <a:rPr lang="en-US" sz="2400" i="1" dirty="0" smtClean="0">
                <a:solidFill>
                  <a:srgbClr val="29584A"/>
                </a:solidFill>
              </a:rPr>
              <a:t>exceeded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i="1" dirty="0" smtClean="0">
                <a:solidFill>
                  <a:srgbClr val="29584A"/>
                </a:solidFill>
              </a:rPr>
              <a:t>Select </a:t>
            </a:r>
            <a:r>
              <a:rPr lang="en-US" i="1" dirty="0">
                <a:solidFill>
                  <a:srgbClr val="29584A"/>
                </a:solidFill>
              </a:rPr>
              <a:t>programs B and A at total cost of $</a:t>
            </a:r>
            <a:r>
              <a:rPr lang="en-US" i="1" dirty="0" smtClean="0">
                <a:solidFill>
                  <a:srgbClr val="29584A"/>
                </a:solidFill>
              </a:rPr>
              <a:t>403,000</a:t>
            </a:r>
            <a:r>
              <a:rPr lang="en-US" sz="3200" dirty="0" smtClean="0">
                <a:solidFill>
                  <a:srgbClr val="29584A"/>
                </a:solidFill>
                <a:sym typeface="Webdings"/>
              </a:rPr>
              <a:t> </a:t>
            </a:r>
          </a:p>
          <a:p>
            <a:pPr marL="0" indent="0">
              <a:buNone/>
            </a:pPr>
            <a:r>
              <a:rPr lang="en-US" sz="2400" b="0" dirty="0" smtClean="0"/>
              <a:t>       Note</a:t>
            </a:r>
            <a:r>
              <a:rPr lang="en-US" sz="2400" b="0" dirty="0"/>
              <a:t>: To expend the entire $500,000, accept as many </a:t>
            </a:r>
            <a:r>
              <a:rPr lang="en-US" sz="2400" b="0" dirty="0" smtClean="0"/>
              <a:t>additional</a:t>
            </a:r>
            <a:br>
              <a:rPr lang="en-US" sz="2400" b="0" dirty="0" smtClean="0"/>
            </a:br>
            <a:r>
              <a:rPr lang="en-US" sz="2400" b="0" dirty="0" smtClean="0"/>
              <a:t>                 individuals </a:t>
            </a:r>
            <a:r>
              <a:rPr lang="en-US" sz="2400" b="0" dirty="0"/>
              <a:t>as possible from D at the per-student </a:t>
            </a:r>
            <a:r>
              <a:rPr lang="en-US" sz="2400" b="0" dirty="0" smtClean="0"/>
              <a:t>rate</a:t>
            </a:r>
            <a:endParaRPr lang="en-US" sz="2400" b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45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CER Analysis for Mutually Exclusive </a:t>
            </a:r>
            <a:r>
              <a:rPr lang="en-US" dirty="0" smtClean="0"/>
              <a:t>Projects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686800" cy="5486400"/>
              </a:xfrm>
            </p:spPr>
            <p:txBody>
              <a:bodyPr/>
              <a:lstStyle/>
              <a:p>
                <a:pPr marL="0" indent="0" algn="ctr">
                  <a:spcAft>
                    <a:spcPts val="0"/>
                  </a:spcAft>
                  <a:buNone/>
                </a:pPr>
                <a:r>
                  <a:rPr lang="en-US" sz="2600" dirty="0"/>
                  <a:t>Procedure is as follows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/>
                  <a:t>(1</a:t>
                </a:r>
                <a:r>
                  <a:rPr lang="en-US" sz="2200" b="0" dirty="0" smtClean="0"/>
                  <a:t>)	 </a:t>
                </a:r>
                <a:r>
                  <a:rPr lang="en-US" sz="2200" u="sng" dirty="0">
                    <a:solidFill>
                      <a:srgbClr val="0000FF"/>
                    </a:solidFill>
                  </a:rPr>
                  <a:t>Order alternatives smallest to largest by </a:t>
                </a:r>
                <a:r>
                  <a:rPr lang="en-US" sz="2200" u="sng" dirty="0">
                    <a:solidFill>
                      <a:srgbClr val="803C5E"/>
                    </a:solidFill>
                  </a:rPr>
                  <a:t>effectiveness measure </a:t>
                </a:r>
                <a:r>
                  <a:rPr lang="en-US" sz="2200" i="1" u="sng" dirty="0">
                    <a:solidFill>
                      <a:srgbClr val="803C5E"/>
                    </a:solidFill>
                  </a:rPr>
                  <a:t>E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/>
                  <a:t>(2)	Calculate</a:t>
                </a:r>
                <a:r>
                  <a:rPr lang="en-US" sz="2200" dirty="0" smtClean="0"/>
                  <a:t> </a:t>
                </a:r>
                <a:r>
                  <a:rPr lang="en-US" sz="2200" dirty="0">
                    <a:solidFill>
                      <a:srgbClr val="00518B"/>
                    </a:solidFill>
                  </a:rPr>
                  <a:t>CER for first alternative</a:t>
                </a:r>
                <a:r>
                  <a:rPr lang="en-US" sz="2200" b="0" dirty="0">
                    <a:solidFill>
                      <a:srgbClr val="00518B"/>
                    </a:solidFill>
                  </a:rPr>
                  <a:t> </a:t>
                </a:r>
                <a:r>
                  <a:rPr lang="en-US" sz="2200" b="0" dirty="0"/>
                  <a:t>(defender) and compare to DN option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/>
                  <a:t>(3)	Calculate </a:t>
                </a:r>
                <a:r>
                  <a:rPr lang="en-US" sz="2200" b="0" dirty="0"/>
                  <a:t>incremental cost (∆C), effectiveness (∆E), and </a:t>
                </a:r>
                <a:r>
                  <a:rPr lang="en-US" sz="2200" b="0" dirty="0" smtClean="0"/>
                  <a:t>incremental measure</a:t>
                </a:r>
                <a:r>
                  <a:rPr lang="en-US" sz="2200" dirty="0" smtClean="0"/>
                  <a:t> 	</a:t>
                </a:r>
                <a:r>
                  <a:rPr lang="en-US" sz="2200" dirty="0" smtClean="0">
                    <a:solidFill>
                      <a:srgbClr val="00518B"/>
                    </a:solidFill>
                  </a:rPr>
                  <a:t>∆</a:t>
                </a:r>
                <a:r>
                  <a:rPr lang="en-US" sz="2200" dirty="0">
                    <a:solidFill>
                      <a:srgbClr val="00518B"/>
                    </a:solidFill>
                  </a:rPr>
                  <a:t>C/E for challenger </a:t>
                </a:r>
                <a:r>
                  <a:rPr lang="en-US" sz="2200" b="0" dirty="0"/>
                  <a:t>(next higher </a:t>
                </a:r>
                <a:r>
                  <a:rPr lang="en-US" sz="2200" b="0" i="1" dirty="0"/>
                  <a:t>E</a:t>
                </a:r>
                <a:r>
                  <a:rPr lang="en-US" sz="2200" b="0" dirty="0"/>
                  <a:t> measure)</a:t>
                </a:r>
                <a:endParaRPr lang="en-US" sz="2200" b="0" i="1" dirty="0"/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/>
                  <a:t>(4)	If </a:t>
                </a:r>
                <a:r>
                  <a:rPr lang="en-US" sz="2200" b="0" dirty="0"/>
                  <a:t>∆C/</a:t>
                </a:r>
                <a:r>
                  <a:rPr lang="en-US" sz="2200" b="0" dirty="0" err="1"/>
                  <a:t>E</a:t>
                </a:r>
                <a:r>
                  <a:rPr lang="en-US" sz="2200" b="0" baseline="-25000" dirty="0" err="1"/>
                  <a:t>challenger</a:t>
                </a:r>
                <a:r>
                  <a:rPr lang="en-US" sz="2200" b="0" dirty="0"/>
                  <a:t>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b="0" dirty="0"/>
                  <a:t>  C/</a:t>
                </a:r>
                <a:r>
                  <a:rPr lang="en-US" sz="2200" b="0" dirty="0" err="1"/>
                  <a:t>E</a:t>
                </a:r>
                <a:r>
                  <a:rPr lang="en-US" sz="2200" b="0" baseline="-25000" dirty="0" err="1"/>
                  <a:t>defender</a:t>
                </a:r>
                <a:r>
                  <a:rPr lang="en-US" sz="2200" b="0" dirty="0"/>
                  <a:t> challenger becomes defender </a:t>
                </a:r>
                <a:r>
                  <a:rPr lang="en-US" sz="2200" dirty="0">
                    <a:solidFill>
                      <a:srgbClr val="00518B"/>
                    </a:solidFill>
                  </a:rPr>
                  <a:t>(dominance); 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	</a:t>
                </a:r>
                <a:r>
                  <a:rPr lang="en-US" sz="2200" b="0" dirty="0" smtClean="0"/>
                  <a:t>otherwise</a:t>
                </a:r>
                <a:r>
                  <a:rPr lang="en-US" sz="2200" b="0" dirty="0"/>
                  <a:t>,</a:t>
                </a:r>
                <a:r>
                  <a:rPr lang="en-US" sz="2200" b="0" dirty="0">
                    <a:solidFill>
                      <a:srgbClr val="0070C0"/>
                    </a:solidFill>
                  </a:rPr>
                  <a:t> </a:t>
                </a:r>
                <a:r>
                  <a:rPr lang="en-US" sz="2200" dirty="0">
                    <a:solidFill>
                      <a:srgbClr val="00518B"/>
                    </a:solidFill>
                  </a:rPr>
                  <a:t>no dominance</a:t>
                </a:r>
                <a:r>
                  <a:rPr lang="en-US" sz="2200" b="0" dirty="0">
                    <a:solidFill>
                      <a:srgbClr val="00518B"/>
                    </a:solidFill>
                  </a:rPr>
                  <a:t> </a:t>
                </a:r>
                <a:r>
                  <a:rPr lang="en-US" sz="2200" b="0" dirty="0"/>
                  <a:t>is present and </a:t>
                </a:r>
                <a:r>
                  <a:rPr lang="en-US" sz="2200" b="0" u="sng" dirty="0"/>
                  <a:t>both alternatives are retained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/>
                  <a:t>(5)	</a:t>
                </a:r>
                <a:r>
                  <a:rPr lang="en-US" sz="2200" dirty="0" smtClean="0">
                    <a:solidFill>
                      <a:srgbClr val="00518B"/>
                    </a:solidFill>
                  </a:rPr>
                  <a:t>Dominance </a:t>
                </a:r>
                <a:r>
                  <a:rPr lang="en-US" sz="2200" dirty="0">
                    <a:solidFill>
                      <a:srgbClr val="00518B"/>
                    </a:solidFill>
                  </a:rPr>
                  <a:t>present:</a:t>
                </a:r>
                <a:r>
                  <a:rPr lang="en-US" sz="2200" b="0" dirty="0">
                    <a:solidFill>
                      <a:srgbClr val="00518B"/>
                    </a:solidFill>
                  </a:rPr>
                  <a:t> </a:t>
                </a:r>
                <a:r>
                  <a:rPr lang="en-US" sz="2200" b="0" dirty="0"/>
                  <a:t>Eliminate defender and compare next alternative </a:t>
                </a:r>
                <a:r>
                  <a:rPr lang="en-US" sz="2200" b="0" dirty="0" smtClean="0"/>
                  <a:t>to </a:t>
                </a:r>
                <a:r>
                  <a:rPr lang="en-US" sz="2200" b="0" dirty="0"/>
                  <a:t>new </a:t>
                </a:r>
                <a:r>
                  <a:rPr lang="en-US" sz="2200" b="0" dirty="0" smtClean="0"/>
                  <a:t>	defender </a:t>
                </a:r>
                <a:r>
                  <a:rPr lang="en-US" sz="2200" b="0" dirty="0"/>
                  <a:t>per steps (3) and (4</a:t>
                </a:r>
                <a:r>
                  <a:rPr lang="en-US" sz="2200" b="0" dirty="0" smtClean="0"/>
                  <a:t>).</a:t>
                </a:r>
                <a:br>
                  <a:rPr lang="en-US" sz="2200" b="0" dirty="0" smtClean="0"/>
                </a:br>
                <a:r>
                  <a:rPr lang="en-US" sz="2200" b="0" dirty="0" smtClean="0"/>
                  <a:t>	</a:t>
                </a:r>
                <a:r>
                  <a:rPr lang="en-US" sz="2200" dirty="0" smtClean="0">
                    <a:solidFill>
                      <a:srgbClr val="00518B"/>
                    </a:solidFill>
                  </a:rPr>
                  <a:t>Dominance </a:t>
                </a:r>
                <a:r>
                  <a:rPr lang="en-US" sz="2200" dirty="0">
                    <a:solidFill>
                      <a:srgbClr val="00518B"/>
                    </a:solidFill>
                  </a:rPr>
                  <a:t>not present:</a:t>
                </a:r>
                <a:r>
                  <a:rPr lang="en-US" sz="2200" b="0" dirty="0">
                    <a:solidFill>
                      <a:srgbClr val="00518B"/>
                    </a:solidFill>
                  </a:rPr>
                  <a:t> </a:t>
                </a:r>
                <a:r>
                  <a:rPr lang="en-US" sz="2200" b="0" dirty="0"/>
                  <a:t>Current challenger becomes new defender against </a:t>
                </a:r>
                <a:r>
                  <a:rPr lang="en-US" sz="2200" b="0" dirty="0" smtClean="0"/>
                  <a:t>	next </a:t>
                </a:r>
                <a:r>
                  <a:rPr lang="en-US" sz="2200" b="0" dirty="0"/>
                  <a:t>challenger, </a:t>
                </a:r>
                <a:r>
                  <a:rPr lang="en-US" sz="2200" dirty="0"/>
                  <a:t>but old defender remains viable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/>
                  <a:t>(6)	Continue </a:t>
                </a:r>
                <a:r>
                  <a:rPr lang="en-US" sz="2200" b="0" dirty="0"/>
                  <a:t>steps (3) through (5) until only </a:t>
                </a:r>
                <a:r>
                  <a:rPr lang="en-US" sz="2200" dirty="0">
                    <a:solidFill>
                      <a:srgbClr val="00518B"/>
                    </a:solidFill>
                  </a:rPr>
                  <a:t>1 alternative remains</a:t>
                </a:r>
                <a:r>
                  <a:rPr lang="en-US" sz="2200" b="0" dirty="0">
                    <a:solidFill>
                      <a:srgbClr val="00518B"/>
                    </a:solidFill>
                  </a:rPr>
                  <a:t> </a:t>
                </a:r>
                <a:r>
                  <a:rPr lang="en-US" sz="2200" b="0" dirty="0"/>
                  <a:t>or </a:t>
                </a:r>
                <a:r>
                  <a:rPr lang="en-US" sz="2200" b="0" dirty="0" smtClean="0"/>
                  <a:t>only</a:t>
                </a:r>
                <a:br>
                  <a:rPr lang="en-US" sz="2200" b="0" dirty="0" smtClean="0"/>
                </a:br>
                <a:r>
                  <a:rPr lang="en-US" sz="2200" b="0" dirty="0" smtClean="0"/>
                  <a:t>	</a:t>
                </a:r>
                <a:r>
                  <a:rPr lang="en-US" sz="2200" dirty="0" smtClean="0">
                    <a:solidFill>
                      <a:srgbClr val="00518B"/>
                    </a:solidFill>
                  </a:rPr>
                  <a:t>non-dominated </a:t>
                </a:r>
                <a:r>
                  <a:rPr lang="en-US" sz="2200" dirty="0">
                    <a:solidFill>
                      <a:srgbClr val="00518B"/>
                    </a:solidFill>
                  </a:rPr>
                  <a:t>alternatives remain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200" b="0" dirty="0" smtClean="0"/>
                  <a:t>(7)	Apply </a:t>
                </a:r>
                <a:r>
                  <a:rPr lang="en-US" sz="2200" b="0" dirty="0"/>
                  <a:t>budget limit or other criteria </a:t>
                </a:r>
                <a:r>
                  <a:rPr lang="en-US" sz="2200" b="0" dirty="0">
                    <a:solidFill>
                      <a:srgbClr val="00518B"/>
                    </a:solidFill>
                  </a:rPr>
                  <a:t>to</a:t>
                </a:r>
                <a:r>
                  <a:rPr lang="en-US" sz="2200" dirty="0">
                    <a:solidFill>
                      <a:srgbClr val="00518B"/>
                    </a:solidFill>
                  </a:rPr>
                  <a:t> determine which of remaining </a:t>
                </a:r>
                <a:r>
                  <a:rPr lang="en-US" sz="2200" dirty="0" smtClean="0">
                    <a:solidFill>
                      <a:srgbClr val="00518B"/>
                    </a:solidFill>
                  </a:rPr>
                  <a:t/>
                </a:r>
                <a:br>
                  <a:rPr lang="en-US" sz="2200" dirty="0" smtClean="0">
                    <a:solidFill>
                      <a:srgbClr val="00518B"/>
                    </a:solidFill>
                  </a:rPr>
                </a:br>
                <a:r>
                  <a:rPr lang="en-US" sz="2200" dirty="0" smtClean="0">
                    <a:solidFill>
                      <a:srgbClr val="00518B"/>
                    </a:solidFill>
                  </a:rPr>
                  <a:t>	non-dominated </a:t>
                </a:r>
                <a:r>
                  <a:rPr lang="en-US" sz="2200" dirty="0">
                    <a:solidFill>
                      <a:srgbClr val="00518B"/>
                    </a:solidFill>
                  </a:rPr>
                  <a:t>alternatives</a:t>
                </a:r>
                <a:r>
                  <a:rPr lang="en-US" sz="2200" b="0" dirty="0">
                    <a:solidFill>
                      <a:srgbClr val="0070C0"/>
                    </a:solidFill>
                  </a:rPr>
                  <a:t> </a:t>
                </a:r>
                <a:r>
                  <a:rPr lang="en-US" sz="2200" b="0" dirty="0"/>
                  <a:t>can be </a:t>
                </a:r>
                <a:r>
                  <a:rPr lang="en-US" sz="2200" b="0" dirty="0" smtClean="0"/>
                  <a:t>funded</a:t>
                </a:r>
                <a:endParaRPr lang="en-US" sz="2200" b="0" dirty="0"/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686800" cy="5486400"/>
              </a:xfrm>
              <a:blipFill rotWithShape="1">
                <a:blip r:embed="rId2" cstate="print"/>
                <a:stretch>
                  <a:fillRect l="-842" t="-1000" r="-70" b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09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CER for ME Service </a:t>
            </a:r>
            <a:r>
              <a:rPr lang="en-US" dirty="0" smtClean="0"/>
              <a:t>Projects</a:t>
            </a:r>
            <a:r>
              <a:rPr lang="en-US" sz="1400" dirty="0" smtClean="0"/>
              <a:t> (1)</a:t>
            </a:r>
            <a:endParaRPr lang="en-US" sz="1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1402080"/>
          </a:xfrm>
        </p:spPr>
        <p:txBody>
          <a:bodyPr/>
          <a:lstStyle/>
          <a:p>
            <a:pPr marL="0" indent="0">
              <a:buNone/>
            </a:pPr>
            <a:r>
              <a:rPr lang="en-US" sz="2600" b="0" dirty="0"/>
              <a:t>The effectiveness measure </a:t>
            </a:r>
            <a:r>
              <a:rPr lang="en-US" sz="2600" dirty="0">
                <a:solidFill>
                  <a:srgbClr val="29584A"/>
                </a:solidFill>
              </a:rPr>
              <a:t>E is wins per person</a:t>
            </a:r>
            <a:r>
              <a:rPr lang="en-US" sz="2600" b="0" dirty="0"/>
              <a:t>. From the cost and effectiveness values shown, determine which alternative to select</a:t>
            </a:r>
            <a:r>
              <a:rPr lang="en-US" sz="2600" b="0" dirty="0" smtClean="0"/>
              <a:t>.</a:t>
            </a:r>
            <a:endParaRPr lang="en-US" sz="2600" b="0" dirty="0"/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6835637"/>
              </p:ext>
            </p:extLst>
          </p:nvPr>
        </p:nvGraphicFramePr>
        <p:xfrm>
          <a:off x="1333500" y="2895600"/>
          <a:ext cx="64770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00200"/>
                <a:gridCol w="22860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Program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Cost (C) $/person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Effectiveness (E) wins/person 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CER $/win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A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2,200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550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B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1,400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700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C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6,860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980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83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0A1B"/>
                </a:solidFill>
              </a:rPr>
              <a:t>Chapter 9</a:t>
            </a:r>
            <a:endParaRPr lang="en-US" dirty="0">
              <a:solidFill>
                <a:srgbClr val="A60A1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ArumSans Rg" pitchFamily="34" charset="0"/>
              </a:rPr>
              <a:t>Benefit- Cost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7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CER for ME Service </a:t>
            </a:r>
            <a:r>
              <a:rPr lang="en-US" dirty="0" smtClean="0"/>
              <a:t>Projects</a:t>
            </a:r>
            <a:r>
              <a:rPr lang="en-US" sz="1400" dirty="0"/>
              <a:t> </a:t>
            </a:r>
            <a:r>
              <a:rPr lang="en-US" sz="1400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94488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3333CC"/>
                </a:solidFill>
              </a:rPr>
              <a:t>Solution</a:t>
            </a:r>
            <a:r>
              <a:rPr lang="en-US" sz="2600" dirty="0" smtClean="0">
                <a:solidFill>
                  <a:srgbClr val="3333CC"/>
                </a:solidFill>
              </a:rPr>
              <a:t>:</a:t>
            </a: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29584A"/>
                </a:solidFill>
              </a:rPr>
              <a:t>Order programs according to increasing </a:t>
            </a:r>
            <a:r>
              <a:rPr lang="en-US" sz="2200" i="1" dirty="0">
                <a:solidFill>
                  <a:srgbClr val="3946A4"/>
                </a:solidFill>
              </a:rPr>
              <a:t>effectiveness measure </a:t>
            </a:r>
            <a:r>
              <a:rPr lang="en-US" sz="2200" i="1" dirty="0" smtClean="0">
                <a:solidFill>
                  <a:srgbClr val="3946A4"/>
                </a:solidFill>
              </a:rPr>
              <a:t>E</a:t>
            </a:r>
            <a:endParaRPr lang="en-US" sz="2200" dirty="0">
              <a:solidFill>
                <a:srgbClr val="3946A4"/>
              </a:solidFill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9377355"/>
              </p:ext>
            </p:extLst>
          </p:nvPr>
        </p:nvGraphicFramePr>
        <p:xfrm>
          <a:off x="1333500" y="2453640"/>
          <a:ext cx="64770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00200"/>
                <a:gridCol w="22860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Program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Cost (C) $/person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Effectiveness (E) wins/person 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CER $/win</a:t>
                      </a:r>
                      <a:endParaRPr lang="en-US" sz="220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B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1,400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700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A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2,200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550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C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6,860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 smtClean="0">
                          <a:latin typeface="Arial Narrow" panose="020B0606020202030204" pitchFamily="34" charset="0"/>
                        </a:rPr>
                        <a:t>980</a:t>
                      </a:r>
                      <a:endParaRPr lang="en-US" sz="2200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182880" y="4724400"/>
                <a:ext cx="8778240" cy="1752600"/>
              </a:xfrm>
            </p:spPr>
            <p:txBody>
              <a:bodyPr/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200" b="0" dirty="0" smtClean="0"/>
                  <a:t>B vs. DN: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C</m:t>
                    </m:r>
                    <m:r>
                      <a:rPr lang="en-US" sz="2200" b="0" i="0" dirty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EB</m:t>
                    </m:r>
                    <m:r>
                      <a:rPr lang="en-US" sz="2200" b="0" i="0" dirty="0">
                        <a:latin typeface="Cambria Math"/>
                      </a:rPr>
                      <m:t>=1400/2=700</m:t>
                    </m:r>
                  </m:oMath>
                </a14:m>
                <a:endParaRPr lang="en-US" sz="2200" b="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200" b="0" dirty="0"/>
                  <a:t>   A vs. B:  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C</m:t>
                    </m:r>
                    <m:r>
                      <a:rPr lang="en-US" sz="2200" b="0" i="0" dirty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E</m:t>
                    </m:r>
                    <m:r>
                      <a:rPr lang="en-US" sz="2200" b="0" i="0" dirty="0" smtClean="0">
                        <a:latin typeface="Cambria Math"/>
                      </a:rPr>
                      <m:t>=(2200−1400)/(4−2)=400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b="0" dirty="0" smtClean="0"/>
                  <a:t>    Dominance</a:t>
                </a:r>
                <a:r>
                  <a:rPr lang="en-US" sz="2200" b="0" dirty="0"/>
                  <a:t>; eliminate B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200" b="0" dirty="0"/>
                  <a:t>   C vs. A: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∆</m:t>
                    </m:r>
                    <m:r>
                      <a:rPr lang="en-US" sz="2200" b="0" i="1" dirty="0" smtClean="0">
                        <a:latin typeface="Cambria Math"/>
                      </a:rPr>
                      <m:t>𝐶</m:t>
                    </m:r>
                    <m:r>
                      <a:rPr lang="en-US" sz="2200" b="0" i="1" dirty="0" smtClean="0">
                        <a:latin typeface="Cambria Math"/>
                      </a:rPr>
                      <m:t>/</m:t>
                    </m:r>
                    <m:r>
                      <a:rPr lang="en-US" sz="2200" b="0" i="1" dirty="0" smtClean="0">
                        <a:latin typeface="Cambria Math"/>
                      </a:rPr>
                      <m:t>𝐸</m:t>
                    </m:r>
                    <m:r>
                      <a:rPr lang="en-US" sz="2200" b="0" i="1" dirty="0" smtClean="0">
                        <a:latin typeface="Cambria Math"/>
                      </a:rPr>
                      <m:t>=(6860−2200)/(7−4)=1553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b="0" dirty="0" smtClean="0"/>
                  <a:t> </a:t>
                </a:r>
                <a:r>
                  <a:rPr lang="en-US" sz="2200" b="0" dirty="0"/>
                  <a:t>No dominance; retain </a:t>
                </a:r>
                <a:r>
                  <a:rPr lang="en-US" sz="2200" b="0" dirty="0" smtClean="0"/>
                  <a:t>C</a:t>
                </a:r>
                <a:endParaRPr lang="en-US" sz="2200" b="0" dirty="0"/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200" dirty="0">
                    <a:solidFill>
                      <a:srgbClr val="A60A1B"/>
                    </a:solidFill>
                  </a:rPr>
                  <a:t>Must use other criteria to select either A or 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C</a:t>
                </a:r>
                <a:endParaRPr lang="en-US" sz="2200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182880" y="4724400"/>
                <a:ext cx="8778240" cy="1752600"/>
              </a:xfrm>
              <a:blipFill rotWithShape="1">
                <a:blip r:embed="rId2" cstate="print"/>
                <a:stretch>
                  <a:fillRect l="-833" t="-1736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58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838200" y="1270000"/>
            <a:ext cx="7467600" cy="1092200"/>
          </a:xfrm>
          <a:ln w="19050">
            <a:solidFill>
              <a:srgbClr val="0062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800" b="0" dirty="0"/>
              <a:t>Engineers are routinely involved in two areas </a:t>
            </a:r>
          </a:p>
          <a:p>
            <a:pPr marL="0" indent="0" algn="ctr">
              <a:buNone/>
            </a:pPr>
            <a:r>
              <a:rPr lang="en-US" sz="2800" b="0" dirty="0"/>
              <a:t>where ethics may be compromised</a:t>
            </a:r>
            <a:r>
              <a:rPr lang="en-US" sz="2800" b="0" dirty="0" smtClean="0"/>
              <a:t>:</a:t>
            </a:r>
            <a:endParaRPr lang="en-US" sz="2800" b="0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2545422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US" sz="2600" u="sng" dirty="0">
                <a:solidFill>
                  <a:srgbClr val="3333CC"/>
                </a:solidFill>
              </a:rPr>
              <a:t>Public policy making </a:t>
            </a:r>
            <a:r>
              <a:rPr lang="en-US" sz="2600" dirty="0"/>
              <a:t>– Development of strategy</a:t>
            </a:r>
            <a:r>
              <a:rPr lang="en-US" sz="2600" b="0" dirty="0"/>
              <a:t>, e.g., water system management (supply/demand strategy; ground vs. surface sources</a:t>
            </a:r>
            <a:r>
              <a:rPr lang="en-US" sz="2600" b="0" dirty="0" smtClean="0"/>
              <a:t>)</a:t>
            </a:r>
            <a:endParaRPr lang="en-US" sz="26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600" u="sng" dirty="0">
                <a:solidFill>
                  <a:srgbClr val="3333CC"/>
                </a:solidFill>
              </a:rPr>
              <a:t>Public planning </a:t>
            </a:r>
            <a:r>
              <a:rPr lang="en-US" sz="2600" dirty="0"/>
              <a:t>–</a:t>
            </a:r>
            <a:r>
              <a:rPr lang="en-US" sz="2600" b="0" dirty="0" smtClean="0"/>
              <a:t> </a:t>
            </a:r>
            <a:r>
              <a:rPr lang="en-US" sz="2600" b="0" dirty="0"/>
              <a:t>Development of projects, e.g., water operations (distribution, rates, sales to outlying areas</a:t>
            </a:r>
            <a:r>
              <a:rPr lang="en-US" sz="2600" b="0" dirty="0" smtClean="0"/>
              <a:t>)</a:t>
            </a:r>
            <a:endParaRPr lang="en-US" sz="2600" b="0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5181600"/>
            <a:ext cx="7772400" cy="103632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600" dirty="0"/>
              <a:t>Engineers must maintain integrity and impartiality </a:t>
            </a:r>
            <a:r>
              <a:rPr lang="en-US" sz="2600" dirty="0" smtClean="0"/>
              <a:t>and </a:t>
            </a:r>
            <a:r>
              <a:rPr lang="en-US" sz="2600" i="1" dirty="0" smtClean="0">
                <a:solidFill>
                  <a:srgbClr val="A60A1B"/>
                </a:solidFill>
              </a:rPr>
              <a:t>always</a:t>
            </a:r>
            <a:r>
              <a:rPr lang="en-US" sz="2600" dirty="0" smtClean="0">
                <a:solidFill>
                  <a:srgbClr val="A015AB"/>
                </a:solidFill>
              </a:rPr>
              <a:t> </a:t>
            </a:r>
            <a:r>
              <a:rPr lang="en-US" sz="2600" dirty="0"/>
              <a:t>adhere to Code of </a:t>
            </a:r>
            <a:r>
              <a:rPr lang="en-US" sz="2600" dirty="0" smtClean="0"/>
              <a:t>Ethics</a:t>
            </a:r>
            <a:endParaRPr lang="en-US" sz="2600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23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Important Points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229600" cy="4983480"/>
              </a:xfrm>
            </p:spPr>
            <p:txBody>
              <a:bodyPr/>
              <a:lstStyle/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400" b="0" dirty="0"/>
                  <a:t>B/C method used in </a:t>
                </a:r>
                <a:r>
                  <a:rPr lang="en-US" sz="2400" i="1" dirty="0">
                    <a:solidFill>
                      <a:srgbClr val="3333CC"/>
                    </a:solidFill>
                  </a:rPr>
                  <a:t>public sector</a:t>
                </a:r>
                <a:r>
                  <a:rPr lang="en-US" sz="2400" b="0" i="1" dirty="0">
                    <a:solidFill>
                      <a:srgbClr val="3333CC"/>
                    </a:solidFill>
                  </a:rPr>
                  <a:t> </a:t>
                </a:r>
                <a:r>
                  <a:rPr lang="en-US" sz="2400" b="0" dirty="0"/>
                  <a:t>project evaluation </a:t>
                </a:r>
                <a:endParaRPr lang="en-US" sz="2400" b="0" i="1" dirty="0">
                  <a:solidFill>
                    <a:srgbClr val="009900"/>
                  </a:solidFill>
                </a:endParaRP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400" b="0" dirty="0"/>
                  <a:t>Can use PW, AW, or FW for incremental B/C analysis, but must </a:t>
                </a:r>
                <a:r>
                  <a:rPr lang="en-US" sz="2400" i="1" dirty="0" smtClean="0">
                    <a:solidFill>
                      <a:srgbClr val="3333CC"/>
                    </a:solidFill>
                  </a:rPr>
                  <a:t>be </a:t>
                </a:r>
                <a:r>
                  <a:rPr lang="en-US" sz="2400" i="1" dirty="0">
                    <a:solidFill>
                      <a:srgbClr val="3333CC"/>
                    </a:solidFill>
                  </a:rPr>
                  <a:t>consistent  </a:t>
                </a:r>
                <a:r>
                  <a:rPr lang="en-US" sz="2400" b="0" dirty="0"/>
                  <a:t>with units for B,C, and D estimates</a:t>
                </a:r>
                <a:endParaRPr lang="en-US" sz="2400" b="0" i="1" dirty="0"/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400" b="0" dirty="0"/>
                  <a:t>For multiple mutually exclusive alternatives, compare two at a </a:t>
                </a:r>
                <a:r>
                  <a:rPr lang="en-US" sz="2400" b="0" dirty="0" smtClean="0"/>
                  <a:t>time and </a:t>
                </a:r>
                <a:r>
                  <a:rPr lang="en-US" sz="2400" b="0" dirty="0"/>
                  <a:t>eliminate alternatives until </a:t>
                </a:r>
                <a:r>
                  <a:rPr lang="en-US" sz="2400" i="1" dirty="0">
                    <a:solidFill>
                      <a:srgbClr val="3333CC"/>
                    </a:solidFill>
                  </a:rPr>
                  <a:t>only one remains</a:t>
                </a: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400" b="0" dirty="0"/>
                  <a:t>For independent alternatives with no budget limit, compare </a:t>
                </a:r>
                <a:r>
                  <a:rPr lang="en-US" sz="2400" b="0" dirty="0" smtClean="0"/>
                  <a:t>each against </a:t>
                </a:r>
                <a:r>
                  <a:rPr lang="en-US" sz="2400" dirty="0" smtClean="0"/>
                  <a:t>DN</a:t>
                </a:r>
                <a:r>
                  <a:rPr lang="en-US" sz="2400" b="0" dirty="0" smtClean="0"/>
                  <a:t> </a:t>
                </a:r>
                <a:r>
                  <a:rPr lang="en-US" sz="2400" b="0" dirty="0"/>
                  <a:t>and select </a:t>
                </a:r>
                <a:r>
                  <a:rPr lang="en-US" sz="2400" i="1" dirty="0">
                    <a:solidFill>
                      <a:srgbClr val="3333CC"/>
                    </a:solidFill>
                  </a:rPr>
                  <a:t>all alternatives that have B/C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333CC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sz="2400" i="1" dirty="0">
                    <a:solidFill>
                      <a:srgbClr val="3333CC"/>
                    </a:solidFill>
                  </a:rPr>
                  <a:t> 1.0</a:t>
                </a: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400" dirty="0"/>
                  <a:t>CEA analysis </a:t>
                </a:r>
                <a:r>
                  <a:rPr lang="en-US" sz="2400" b="0" dirty="0"/>
                  <a:t>for service sector projects combines cost and </a:t>
                </a:r>
                <a:r>
                  <a:rPr lang="en-US" sz="2400" i="1" dirty="0" smtClean="0">
                    <a:solidFill>
                      <a:srgbClr val="3333CC"/>
                    </a:solidFill>
                  </a:rPr>
                  <a:t>nonmonetary </a:t>
                </a:r>
                <a:r>
                  <a:rPr lang="en-US" sz="2400" i="1" dirty="0">
                    <a:solidFill>
                      <a:srgbClr val="3333CC"/>
                    </a:solidFill>
                  </a:rPr>
                  <a:t>measures</a:t>
                </a: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400" b="0" dirty="0"/>
                  <a:t>Ethical dilemmas are </a:t>
                </a:r>
                <a:r>
                  <a:rPr lang="en-US" sz="2400" i="1" dirty="0">
                    <a:solidFill>
                      <a:srgbClr val="3333CC"/>
                    </a:solidFill>
                  </a:rPr>
                  <a:t>especially prevalent </a:t>
                </a:r>
                <a:r>
                  <a:rPr lang="en-US" sz="2400" b="0" dirty="0"/>
                  <a:t>in public sector </a:t>
                </a:r>
                <a:r>
                  <a:rPr lang="en-US" sz="2400" b="0" dirty="0" smtClean="0"/>
                  <a:t>projects</a:t>
                </a:r>
                <a:endParaRPr lang="en-US" sz="2400" b="0" dirty="0"/>
              </a:p>
            </p:txBody>
          </p:sp>
        </mc:Choice>
        <mc:Fallback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229600" cy="4983480"/>
              </a:xfrm>
              <a:blipFill rotWithShape="1">
                <a:blip r:embed="rId2" cstate="print"/>
                <a:stretch>
                  <a:fillRect l="-1111" t="-97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97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3946A4"/>
                </a:solidFill>
              </a:rPr>
              <a:t>LEARNING OUTCOMES</a:t>
            </a:r>
            <a:endParaRPr lang="en-US" dirty="0">
              <a:solidFill>
                <a:srgbClr val="3946A4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50292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marL="548640" indent="-457200" defTabSz="836613">
              <a:spcBef>
                <a:spcPts val="12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Explain difference in public vs. private sector projects</a:t>
            </a:r>
          </a:p>
          <a:p>
            <a:pPr marL="548640" indent="-457200" defTabSz="836613">
              <a:spcBef>
                <a:spcPts val="12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Calculate B/C ratio for single project</a:t>
            </a:r>
          </a:p>
          <a:p>
            <a:pPr marL="548640" indent="-457200" defTabSz="836613">
              <a:spcBef>
                <a:spcPts val="12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Select better of two alternatives using B/C method</a:t>
            </a:r>
          </a:p>
          <a:p>
            <a:pPr marL="548640" indent="-457200" defTabSz="836613">
              <a:spcBef>
                <a:spcPts val="12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Select best of multiple alternatives using B/C method</a:t>
            </a:r>
          </a:p>
          <a:p>
            <a:pPr marL="548640" indent="-457200" defTabSz="836613">
              <a:spcBef>
                <a:spcPts val="12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Use cost-effectiveness analysis (CEA) to evaluate service sector projects</a:t>
            </a:r>
          </a:p>
          <a:p>
            <a:pPr marL="548640" indent="-457200" defTabSz="836613">
              <a:spcBef>
                <a:spcPts val="12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sz="2400" dirty="0" smtClean="0">
                <a:latin typeface="Tahoma" pitchFamily="34" charset="0"/>
              </a:rPr>
              <a:t>Describe  </a:t>
            </a:r>
            <a:r>
              <a:rPr lang="en-US" sz="2400" dirty="0">
                <a:latin typeface="Tahoma" pitchFamily="34" charset="0"/>
              </a:rPr>
              <a:t>how ethical compromises may enter </a:t>
            </a:r>
            <a:r>
              <a:rPr lang="en-US" sz="2400" dirty="0" smtClean="0">
                <a:latin typeface="Tahoma" pitchFamily="34" charset="0"/>
              </a:rPr>
              <a:t>public sector </a:t>
            </a:r>
            <a:r>
              <a:rPr lang="en-US" sz="2400" dirty="0">
                <a:latin typeface="Tahoma" pitchFamily="34" charset="0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67637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Differences: Public vs. Private Projects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0998605"/>
                  </p:ext>
                </p:extLst>
              </p:nvPr>
            </p:nvGraphicFramePr>
            <p:xfrm>
              <a:off x="457200" y="1397000"/>
              <a:ext cx="8229600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7000"/>
                    <a:gridCol w="28194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u="none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Characteristic</a:t>
                          </a:r>
                          <a:r>
                            <a:rPr lang="en-US" sz="2400" u="none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</a:t>
                          </a:r>
                          <a:endParaRPr lang="en-US" sz="2400" u="none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u="none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Public</a:t>
                          </a:r>
                          <a:endParaRPr lang="en-US" sz="2400" u="none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u="none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Private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Size of Investment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Large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Small, medium, large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Life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Longer (30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9900"/>
                              </a:solidFill>
                              <a:latin typeface="Arial Narrow" panose="020B060602020203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50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 years)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Shorter (2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 25 years)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Annual CF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No profit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Profit-driven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Funding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Taxes, fees, bonds, etc.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Stocks, bonds, loans, etc.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Interest rate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Lower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Higher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Selection criteria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Multiple criteria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Primarily ROR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Environment of evaluation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Politically inclined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Economic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4070998605"/>
                  </p:ext>
                </p:extLst>
              </p:nvPr>
            </p:nvGraphicFramePr>
            <p:xfrm>
              <a:off x="457200" y="1397000"/>
              <a:ext cx="8229600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7000"/>
                    <a:gridCol w="2819400"/>
                    <a:gridCol w="2743200"/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u="none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Characteristic</a:t>
                          </a:r>
                          <a:r>
                            <a:rPr lang="en-US" sz="2400" u="none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</a:t>
                          </a:r>
                          <a:endParaRPr lang="en-US" sz="2400" u="none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u="none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Public</a:t>
                          </a:r>
                          <a:endParaRPr lang="en-US" sz="2400" u="none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u="none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Private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Size of Investment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Large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Small, medium, large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Life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4805" t="-192222" r="-97403" b="-5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92222" b="-501111"/>
                          </a:stretch>
                        </a:blip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Annual CF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No profit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Profit-driven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Funding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Taxes, fees, bonds, etc.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Stocks, bonds, loans, etc.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Interest rate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Lower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Higher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Selection criteria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Multiple criteria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Primarily ROR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Arial Narrow" panose="020B0606020202030204" pitchFamily="34" charset="0"/>
                            </a:rPr>
                            <a:t>Environment of evaluation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3333CC"/>
                              </a:solidFill>
                              <a:latin typeface="Arial Narrow" panose="020B0606020202030204" pitchFamily="34" charset="0"/>
                            </a:rPr>
                            <a:t>Politically inclined</a:t>
                          </a:r>
                          <a:endParaRPr lang="en-US" sz="2000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6200"/>
                              </a:solidFill>
                              <a:latin typeface="Arial Narrow" panose="020B0606020202030204" pitchFamily="34" charset="0"/>
                            </a:rPr>
                            <a:t>Economic</a:t>
                          </a:r>
                          <a:endParaRPr lang="en-US" sz="2000" dirty="0">
                            <a:solidFill>
                              <a:srgbClr val="006200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3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Contracts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/>
              <a:t>Contractor </a:t>
            </a:r>
            <a:r>
              <a:rPr lang="en-US" u="sng" dirty="0">
                <a:solidFill>
                  <a:srgbClr val="A60A1B"/>
                </a:solidFill>
              </a:rPr>
              <a:t>does not share </a:t>
            </a:r>
            <a:r>
              <a:rPr lang="en-US" u="sng" dirty="0"/>
              <a:t>in project risk</a:t>
            </a:r>
          </a:p>
          <a:p>
            <a:pPr marL="0" indent="0">
              <a:spcBef>
                <a:spcPts val="0"/>
              </a:spcBef>
              <a:buClr>
                <a:srgbClr val="3946A4"/>
              </a:buClr>
              <a:buNone/>
            </a:pPr>
            <a:r>
              <a:rPr lang="en-US" dirty="0" smtClean="0">
                <a:solidFill>
                  <a:srgbClr val="3946A4"/>
                </a:solidFill>
              </a:rPr>
              <a:t>Fixed </a:t>
            </a:r>
            <a:r>
              <a:rPr lang="en-US" dirty="0">
                <a:solidFill>
                  <a:srgbClr val="3946A4"/>
                </a:solidFill>
              </a:rPr>
              <a:t>price  </a:t>
            </a:r>
            <a:r>
              <a:rPr lang="en-US" b="0" dirty="0"/>
              <a:t>-  lump-sum payment</a:t>
            </a:r>
          </a:p>
          <a:p>
            <a:pPr marL="0" indent="0">
              <a:spcBef>
                <a:spcPts val="0"/>
              </a:spcBef>
              <a:buClr>
                <a:srgbClr val="3946A4"/>
              </a:buClr>
              <a:buNone/>
            </a:pPr>
            <a:r>
              <a:rPr lang="en-US" dirty="0" smtClean="0">
                <a:solidFill>
                  <a:srgbClr val="3946A4"/>
                </a:solidFill>
              </a:rPr>
              <a:t>Cost </a:t>
            </a:r>
            <a:r>
              <a:rPr lang="en-US" dirty="0">
                <a:solidFill>
                  <a:srgbClr val="3946A4"/>
                </a:solidFill>
              </a:rPr>
              <a:t>reimbursable  </a:t>
            </a:r>
            <a:r>
              <a:rPr lang="en-US" b="0" dirty="0"/>
              <a:t>-  Cost plus, as </a:t>
            </a:r>
            <a:r>
              <a:rPr lang="en-US" b="0" dirty="0" smtClean="0"/>
              <a:t>negotiated</a:t>
            </a:r>
            <a:endParaRPr lang="en-US" sz="700" b="0" dirty="0" smtClean="0"/>
          </a:p>
          <a:p>
            <a:pPr algn="ctr">
              <a:spcBef>
                <a:spcPts val="3600"/>
              </a:spcBef>
              <a:buNone/>
            </a:pPr>
            <a:r>
              <a:rPr lang="en-US" u="sng" dirty="0" smtClean="0"/>
              <a:t>Contractor </a:t>
            </a:r>
            <a:r>
              <a:rPr lang="en-US" u="sng" dirty="0" smtClean="0">
                <a:solidFill>
                  <a:srgbClr val="A60A1B"/>
                </a:solidFill>
              </a:rPr>
              <a:t>shares</a:t>
            </a:r>
            <a:r>
              <a:rPr lang="en-US" u="sng" dirty="0" smtClean="0"/>
              <a:t> in project risk</a:t>
            </a:r>
          </a:p>
          <a:p>
            <a:pPr marL="0" indent="0">
              <a:spcBef>
                <a:spcPts val="0"/>
              </a:spcBef>
              <a:buClr>
                <a:srgbClr val="3946A4"/>
              </a:buClr>
              <a:buNone/>
            </a:pPr>
            <a:r>
              <a:rPr lang="en-US" dirty="0" smtClean="0">
                <a:solidFill>
                  <a:srgbClr val="3946A4"/>
                </a:solidFill>
              </a:rPr>
              <a:t>Public-private partnerships (PPP)</a:t>
            </a:r>
            <a:r>
              <a:rPr lang="en-US" b="0" dirty="0" smtClean="0">
                <a:solidFill>
                  <a:srgbClr val="3946A4"/>
                </a:solidFill>
              </a:rPr>
              <a:t>,</a:t>
            </a:r>
            <a:r>
              <a:rPr lang="en-US" b="0" dirty="0" smtClean="0">
                <a:solidFill>
                  <a:schemeClr val="accent2"/>
                </a:solidFill>
              </a:rPr>
              <a:t> </a:t>
            </a:r>
            <a:r>
              <a:rPr lang="en-US" b="0" dirty="0" smtClean="0"/>
              <a:t>such as:</a:t>
            </a:r>
          </a:p>
          <a:p>
            <a:pPr marL="457200" lvl="1">
              <a:spcBef>
                <a:spcPts val="0"/>
              </a:spcBef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200"/>
                </a:solidFill>
              </a:rPr>
              <a:t>Design-build </a:t>
            </a:r>
            <a:r>
              <a:rPr lang="en-US" dirty="0">
                <a:solidFill>
                  <a:srgbClr val="006200"/>
                </a:solidFill>
              </a:rPr>
              <a:t>projects  </a:t>
            </a:r>
            <a:r>
              <a:rPr lang="en-US" b="0" dirty="0"/>
              <a:t>- Contractor responsible from design stage to operations stage</a:t>
            </a:r>
          </a:p>
          <a:p>
            <a:pPr marL="457200" lvl="1">
              <a:spcBef>
                <a:spcPts val="0"/>
              </a:spcBef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200"/>
                </a:solidFill>
              </a:rPr>
              <a:t>Design-build-operate-maintain-finance (DBOMF) projects  </a:t>
            </a:r>
            <a:r>
              <a:rPr lang="en-US" b="0" dirty="0"/>
              <a:t>-  Turnkey project with contractor managing </a:t>
            </a:r>
            <a:r>
              <a:rPr lang="en-US" dirty="0">
                <a:solidFill>
                  <a:srgbClr val="3946A4"/>
                </a:solidFill>
              </a:rPr>
              <a:t>financing</a:t>
            </a:r>
            <a:r>
              <a:rPr lang="en-US" b="0" dirty="0"/>
              <a:t> (manage cash flow); government obtains </a:t>
            </a:r>
            <a:r>
              <a:rPr lang="en-US" dirty="0">
                <a:solidFill>
                  <a:srgbClr val="3946A4"/>
                </a:solidFill>
              </a:rPr>
              <a:t>funding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0" dirty="0"/>
              <a:t>for </a:t>
            </a:r>
            <a:r>
              <a:rPr lang="en-US" b="0" dirty="0" smtClean="0"/>
              <a:t>project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23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 Classifications and B/C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482600"/>
          </a:xfrm>
          <a:solidFill>
            <a:srgbClr val="423022"/>
          </a:solidFill>
          <a:effectLst>
            <a:outerShdw dist="127000" dir="18900000" algn="bl" rotWithShape="0">
              <a:srgbClr val="C1AFAF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CC"/>
                </a:solidFill>
              </a:rPr>
              <a:t>Must identify each cash flow as either benefit, </a:t>
            </a:r>
            <a:r>
              <a:rPr lang="en-US" dirty="0" err="1">
                <a:solidFill>
                  <a:srgbClr val="FFFFCC"/>
                </a:solidFill>
              </a:rPr>
              <a:t>disbenefit</a:t>
            </a:r>
            <a:r>
              <a:rPr lang="en-US" dirty="0">
                <a:solidFill>
                  <a:srgbClr val="FFFFCC"/>
                </a:solidFill>
              </a:rPr>
              <a:t>, or </a:t>
            </a:r>
            <a:r>
              <a:rPr lang="en-US" dirty="0" smtClean="0">
                <a:solidFill>
                  <a:srgbClr val="FFFFCC"/>
                </a:solidFill>
              </a:rPr>
              <a:t>cost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Content Placeholder 3" descr="you need to understand the definitions of Benefits (advantages), Disbenefits (disadvantages), and Cost"/>
          <p:cNvSpPr>
            <a:spLocks noGrp="1"/>
          </p:cNvSpPr>
          <p:nvPr>
            <p:ph sz="quarter" idx="18"/>
          </p:nvPr>
        </p:nvSpPr>
        <p:spPr>
          <a:xfrm>
            <a:off x="1234440" y="1981200"/>
            <a:ext cx="6675120" cy="1793240"/>
          </a:xfrm>
          <a:prstGeom prst="roundRect">
            <a:avLst/>
          </a:prstGeom>
          <a:solidFill>
            <a:srgbClr val="C2FFF0"/>
          </a:solidFill>
          <a:ln w="19050">
            <a:solidFill>
              <a:srgbClr val="00664D"/>
            </a:solidFill>
          </a:ln>
        </p:spPr>
        <p:txBody>
          <a:bodyPr anchor="ctr"/>
          <a:lstStyle/>
          <a:p>
            <a:pPr marL="182880" indent="0">
              <a:buNone/>
            </a:pPr>
            <a:r>
              <a:rPr lang="en-US" sz="2200" dirty="0"/>
              <a:t>Benefit (B) -- Advantages to the</a:t>
            </a:r>
            <a:r>
              <a:rPr lang="en-US" sz="2200" u="sng" dirty="0"/>
              <a:t> </a:t>
            </a:r>
            <a:r>
              <a:rPr lang="en-US" sz="2200" i="1" u="sng" dirty="0" smtClean="0"/>
              <a:t>public</a:t>
            </a:r>
            <a:endParaRPr lang="en-US" sz="2200" dirty="0" smtClean="0"/>
          </a:p>
          <a:p>
            <a:pPr marL="182880" indent="0">
              <a:buNone/>
            </a:pPr>
            <a:r>
              <a:rPr lang="en-US" sz="2200" dirty="0" err="1"/>
              <a:t>Disbenefit</a:t>
            </a:r>
            <a:r>
              <a:rPr lang="en-US" sz="2200" dirty="0"/>
              <a:t> (D) -- Disadvantages to the </a:t>
            </a:r>
            <a:r>
              <a:rPr lang="en-US" sz="2200" i="1" u="sng" dirty="0" smtClean="0"/>
              <a:t>public</a:t>
            </a:r>
          </a:p>
          <a:p>
            <a:pPr marL="182880" indent="0">
              <a:buNone/>
            </a:pPr>
            <a:r>
              <a:rPr lang="en-US" sz="2200" dirty="0"/>
              <a:t>Cost (C) -- Expenditures by the </a:t>
            </a:r>
            <a:r>
              <a:rPr lang="en-US" sz="2200" i="1" u="sng" dirty="0"/>
              <a:t>government</a:t>
            </a:r>
          </a:p>
          <a:p>
            <a:pPr marL="182880" indent="0">
              <a:buNone/>
            </a:pPr>
            <a:r>
              <a:rPr lang="en-US" sz="2200" i="1" dirty="0" smtClean="0"/>
              <a:t>Note</a:t>
            </a:r>
            <a:r>
              <a:rPr lang="en-US" sz="2200" i="1" dirty="0"/>
              <a:t>: </a:t>
            </a:r>
            <a:r>
              <a:rPr lang="en-US" sz="2200" i="1" dirty="0">
                <a:solidFill>
                  <a:srgbClr val="3946A4"/>
                </a:solidFill>
              </a:rPr>
              <a:t>Savings to government </a:t>
            </a:r>
            <a:r>
              <a:rPr lang="en-US" sz="2200" i="1" dirty="0"/>
              <a:t>are subtracted from </a:t>
            </a:r>
            <a:r>
              <a:rPr lang="en-US" sz="2200" i="1" dirty="0" smtClean="0"/>
              <a:t>costs</a:t>
            </a:r>
            <a:endParaRPr lang="en-US" sz="2200" i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1428750" y="4114800"/>
                <a:ext cx="6724650" cy="1295400"/>
              </a:xfrm>
              <a:ln w="12700">
                <a:solidFill>
                  <a:srgbClr val="00664D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anchor="ctr"/>
              <a:lstStyle/>
              <a:p>
                <a:pPr marL="0" indent="0">
                  <a:buNone/>
                </a:pPr>
                <a:r>
                  <a:rPr lang="en-US" sz="2200" dirty="0" smtClean="0"/>
                  <a:t>Conventional B/C ratio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(B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latin typeface="Cambria Math"/>
                      </a:rPr>
                      <m:t> </m:t>
                    </m:r>
                    <m:r>
                      <a:rPr lang="en-US" sz="2200" b="1" i="1" dirty="0" smtClean="0">
                        <a:latin typeface="Cambria Math"/>
                      </a:rPr>
                      <m:t>− </m:t>
                    </m:r>
                  </m:oMath>
                </a14:m>
                <a:r>
                  <a:rPr lang="en-US" sz="2200" dirty="0"/>
                  <a:t>D) / C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  Modified B/C ratio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[(B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− </m:t>
                    </m:r>
                  </m:oMath>
                </a14:m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dirty="0"/>
                  <a:t> C] / Initial Investment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   Profitability Index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NCF / Initial </a:t>
                </a:r>
                <a:r>
                  <a:rPr lang="en-US" sz="2200" dirty="0" smtClean="0"/>
                  <a:t>Investment</a:t>
                </a:r>
                <a:endParaRPr lang="en-US" sz="2200" dirty="0"/>
              </a:p>
            </p:txBody>
          </p:sp>
        </mc:Choice>
        <mc:Fallback>
          <p:sp>
            <p:nvSpPr>
              <p:cNvPr id="9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1428750" y="4114800"/>
                <a:ext cx="6724650" cy="1295400"/>
              </a:xfrm>
              <a:blipFill rotWithShape="1">
                <a:blip r:embed="rId2" cstate="print"/>
                <a:stretch>
                  <a:fillRect/>
                </a:stretch>
              </a:blipFill>
              <a:ln w="12700">
                <a:solidFill>
                  <a:srgbClr val="00664D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/>
          <p:cNvSpPr>
            <a:spLocks noGrp="1"/>
          </p:cNvSpPr>
          <p:nvPr>
            <p:ph sz="quarter" idx="20"/>
          </p:nvPr>
        </p:nvSpPr>
        <p:spPr>
          <a:xfrm>
            <a:off x="457200" y="5638800"/>
            <a:ext cx="8229600" cy="80772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Note 1: </a:t>
            </a:r>
            <a:r>
              <a:rPr lang="en-US" sz="2200" dirty="0">
                <a:solidFill>
                  <a:srgbClr val="006200"/>
                </a:solidFill>
              </a:rPr>
              <a:t>All terms must be expressed in </a:t>
            </a:r>
            <a:r>
              <a:rPr lang="en-US" sz="2200" i="1" dirty="0"/>
              <a:t>same units</a:t>
            </a:r>
            <a:r>
              <a:rPr lang="en-US" sz="2200" i="1" dirty="0">
                <a:solidFill>
                  <a:srgbClr val="006200"/>
                </a:solidFill>
              </a:rPr>
              <a:t>, </a:t>
            </a:r>
            <a:r>
              <a:rPr lang="en-US" sz="2200" dirty="0">
                <a:solidFill>
                  <a:srgbClr val="006200"/>
                </a:solidFill>
              </a:rPr>
              <a:t>i.e., PW, AW, or FW</a:t>
            </a:r>
          </a:p>
          <a:p>
            <a:pPr marL="0" indent="0">
              <a:buNone/>
            </a:pPr>
            <a:r>
              <a:rPr lang="en-US" sz="2200" dirty="0"/>
              <a:t>Note 2: </a:t>
            </a:r>
            <a:r>
              <a:rPr lang="en-US" sz="2200" b="0" i="1" dirty="0">
                <a:solidFill>
                  <a:srgbClr val="3333CC"/>
                </a:solidFill>
              </a:rPr>
              <a:t>Do not use minus sign </a:t>
            </a:r>
            <a:r>
              <a:rPr lang="en-US" sz="2200" b="0" dirty="0"/>
              <a:t>ahead of </a:t>
            </a:r>
            <a:r>
              <a:rPr lang="en-US" sz="2200" b="0" dirty="0" smtClean="0"/>
              <a:t>costs</a:t>
            </a:r>
            <a:endParaRPr lang="en-US" sz="2200" b="0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43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Guidelines for B/C and PI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spcAft>
                    <a:spcPts val="0"/>
                  </a:spcAft>
                  <a:buNone/>
                </a:pPr>
                <a:r>
                  <a:rPr lang="en-US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Benefit/cost analysis</a:t>
                </a:r>
              </a:p>
              <a:p>
                <a:pPr>
                  <a:spcAft>
                    <a:spcPts val="0"/>
                  </a:spcAft>
                  <a:buNone/>
                </a:pPr>
                <a:r>
                  <a:rPr lang="en-US" b="0" dirty="0">
                    <a:solidFill>
                      <a:srgbClr val="009900"/>
                    </a:solidFill>
                  </a:rPr>
                  <a:t>	</a:t>
                </a:r>
                <a:r>
                  <a:rPr lang="en-US" dirty="0">
                    <a:solidFill>
                      <a:srgbClr val="A60A1B"/>
                    </a:solidFill>
                  </a:rPr>
                  <a:t>If B/C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60A1B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A60A1B"/>
                    </a:solidFill>
                  </a:rPr>
                  <a:t> 1.0</a:t>
                </a:r>
                <a:r>
                  <a:rPr lang="en-US" b="0" dirty="0"/>
                  <a:t>,</a:t>
                </a:r>
                <a:r>
                  <a:rPr lang="en-US" b="0" dirty="0">
                    <a:solidFill>
                      <a:srgbClr val="009900"/>
                    </a:solidFill>
                  </a:rPr>
                  <a:t> </a:t>
                </a:r>
                <a:r>
                  <a:rPr lang="en-US" b="0" dirty="0"/>
                  <a:t>project</a:t>
                </a:r>
                <a:r>
                  <a:rPr lang="en-US" b="0" dirty="0">
                    <a:solidFill>
                      <a:srgbClr val="009900"/>
                    </a:solidFill>
                  </a:rPr>
                  <a:t> </a:t>
                </a:r>
                <a:r>
                  <a:rPr lang="en-US" dirty="0" smtClean="0">
                    <a:solidFill>
                      <a:srgbClr val="254AB8"/>
                    </a:solidFill>
                  </a:rPr>
                  <a:t>is</a:t>
                </a:r>
                <a:r>
                  <a:rPr lang="en-US" b="0" dirty="0" smtClean="0"/>
                  <a:t> economically </a:t>
                </a:r>
                <a:r>
                  <a:rPr lang="en-US" b="0" dirty="0"/>
                  <a:t>justified at 			    discount rate applied </a:t>
                </a:r>
              </a:p>
              <a:p>
                <a:pPr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b="0" dirty="0">
                    <a:solidFill>
                      <a:srgbClr val="009900"/>
                    </a:solidFill>
                  </a:rPr>
                  <a:t>	</a:t>
                </a:r>
                <a:r>
                  <a:rPr lang="en-US" dirty="0">
                    <a:solidFill>
                      <a:srgbClr val="A60A1B"/>
                    </a:solidFill>
                  </a:rPr>
                  <a:t>If B/C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60A1B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>
                    <a:solidFill>
                      <a:srgbClr val="A60A1B"/>
                    </a:solidFill>
                  </a:rPr>
                  <a:t> 1.0</a:t>
                </a:r>
                <a:r>
                  <a:rPr lang="en-US" b="0" dirty="0"/>
                  <a:t>, project</a:t>
                </a:r>
                <a:r>
                  <a:rPr lang="en-US" b="0" dirty="0">
                    <a:solidFill>
                      <a:srgbClr val="009900"/>
                    </a:solidFill>
                  </a:rPr>
                  <a:t> </a:t>
                </a:r>
                <a:r>
                  <a:rPr lang="en-US" dirty="0">
                    <a:solidFill>
                      <a:srgbClr val="254AB8"/>
                    </a:solidFill>
                  </a:rPr>
                  <a:t>is not </a:t>
                </a:r>
                <a:r>
                  <a:rPr lang="en-US" b="0" dirty="0"/>
                  <a:t>economically </a:t>
                </a:r>
                <a:r>
                  <a:rPr lang="en-US" b="0" dirty="0" smtClean="0"/>
                  <a:t>acceptable</a:t>
                </a:r>
                <a:endParaRPr lang="en-US" b="0" dirty="0"/>
              </a:p>
            </p:txBody>
          </p:sp>
        </mc:Choice>
        <mc:Fallback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3"/>
          <p:cNvCxnSpPr/>
          <p:nvPr/>
        </p:nvCxnSpPr>
        <p:spPr bwMode="auto">
          <a:xfrm>
            <a:off x="685800" y="3581400"/>
            <a:ext cx="7772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254AB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3855720"/>
                <a:ext cx="8229600" cy="2468880"/>
              </a:xfrm>
            </p:spPr>
            <p:txBody>
              <a:bodyPr/>
              <a:lstStyle/>
              <a:p>
                <a:pPr algn="ctr">
                  <a:spcAft>
                    <a:spcPts val="0"/>
                  </a:spcAft>
                  <a:buNone/>
                </a:pPr>
                <a:r>
                  <a:rPr lang="en-US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Profitability index analysis of </a:t>
                </a:r>
                <a:r>
                  <a:rPr 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/>
                </a:r>
                <a:br>
                  <a:rPr 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</a:br>
                <a:r>
                  <a:rPr 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revenue </a:t>
                </a:r>
                <a:r>
                  <a:rPr lang="en-US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itchFamily="34" charset="0"/>
                  </a:rPr>
                  <a:t>projects</a:t>
                </a:r>
              </a:p>
              <a:p>
                <a:pPr>
                  <a:spcAft>
                    <a:spcPts val="0"/>
                  </a:spcAft>
                  <a:buNone/>
                </a:pPr>
                <a:r>
                  <a:rPr lang="en-US" b="0" dirty="0">
                    <a:solidFill>
                      <a:srgbClr val="009900"/>
                    </a:solidFill>
                  </a:rPr>
                  <a:t>	</a:t>
                </a:r>
                <a:r>
                  <a:rPr lang="en-US" dirty="0">
                    <a:solidFill>
                      <a:srgbClr val="A60A1B"/>
                    </a:solidFill>
                  </a:rPr>
                  <a:t>If PI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60A1B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A60A1B"/>
                    </a:solidFill>
                  </a:rPr>
                  <a:t> 1.0</a:t>
                </a:r>
                <a:r>
                  <a:rPr lang="en-US" b="0" dirty="0"/>
                  <a:t>,</a:t>
                </a:r>
                <a:r>
                  <a:rPr lang="en-US" b="0" dirty="0">
                    <a:solidFill>
                      <a:srgbClr val="009900"/>
                    </a:solidFill>
                  </a:rPr>
                  <a:t> </a:t>
                </a:r>
                <a:r>
                  <a:rPr lang="en-US" b="0" dirty="0"/>
                  <a:t>project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254AB8"/>
                    </a:solidFill>
                  </a:rPr>
                  <a:t>is</a:t>
                </a:r>
                <a:r>
                  <a:rPr lang="en-US" dirty="0">
                    <a:solidFill>
                      <a:srgbClr val="3366FF"/>
                    </a:solidFill>
                  </a:rPr>
                  <a:t> </a:t>
                </a:r>
                <a:r>
                  <a:rPr lang="en-US" b="0" dirty="0"/>
                  <a:t>economically justified at 			 discount rate applied</a:t>
                </a:r>
                <a:r>
                  <a:rPr lang="en-US" b="0" dirty="0">
                    <a:solidFill>
                      <a:schemeClr val="tx2"/>
                    </a:solidFill>
                  </a:rPr>
                  <a:t> </a:t>
                </a:r>
              </a:p>
              <a:p>
                <a:pPr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b="0" dirty="0">
                    <a:solidFill>
                      <a:srgbClr val="009900"/>
                    </a:solidFill>
                  </a:rPr>
                  <a:t>	</a:t>
                </a:r>
                <a:r>
                  <a:rPr lang="en-US" dirty="0">
                    <a:solidFill>
                      <a:srgbClr val="A60A1B"/>
                    </a:solidFill>
                  </a:rPr>
                  <a:t>If PI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60A1B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>
                    <a:solidFill>
                      <a:srgbClr val="A60A1B"/>
                    </a:solidFill>
                  </a:rPr>
                  <a:t> 1.0</a:t>
                </a:r>
                <a:r>
                  <a:rPr lang="en-US" b="0" dirty="0"/>
                  <a:t>,</a:t>
                </a:r>
                <a:r>
                  <a:rPr lang="en-US" b="0" dirty="0">
                    <a:solidFill>
                      <a:srgbClr val="009900"/>
                    </a:solidFill>
                  </a:rPr>
                  <a:t> </a:t>
                </a:r>
                <a:r>
                  <a:rPr lang="en-US" b="0" dirty="0"/>
                  <a:t>project</a:t>
                </a:r>
                <a:r>
                  <a:rPr lang="en-US" b="0" dirty="0">
                    <a:solidFill>
                      <a:srgbClr val="009900"/>
                    </a:solidFill>
                  </a:rPr>
                  <a:t> </a:t>
                </a:r>
                <a:r>
                  <a:rPr lang="en-US" dirty="0">
                    <a:solidFill>
                      <a:srgbClr val="254AB8"/>
                    </a:solidFill>
                  </a:rPr>
                  <a:t>is not </a:t>
                </a:r>
                <a:r>
                  <a:rPr lang="en-US" b="0" dirty="0"/>
                  <a:t>economically </a:t>
                </a:r>
                <a:r>
                  <a:rPr lang="en-US" b="0" dirty="0" smtClean="0"/>
                  <a:t>acceptable</a:t>
                </a:r>
                <a:endParaRPr lang="en-US" b="0" dirty="0"/>
              </a:p>
            </p:txBody>
          </p:sp>
        </mc:Choice>
        <mc:Fallback>
          <p:sp>
            <p:nvSpPr>
              <p:cNvPr id="11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3855720"/>
                <a:ext cx="8229600" cy="2468880"/>
              </a:xfrm>
              <a:blipFill rotWithShape="1">
                <a:blip r:embed="rId3" cstate="print"/>
                <a:stretch>
                  <a:fillRect t="-2469" b="-6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89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B/C Analysis – Single </a:t>
            </a:r>
            <a:r>
              <a:rPr lang="en-US" dirty="0" smtClean="0"/>
              <a:t>Project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762000" y="1910080"/>
                <a:ext cx="4114800" cy="731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Conventional B/C ratio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762000" y="1910080"/>
                <a:ext cx="4114800" cy="731520"/>
              </a:xfrm>
              <a:blipFill rotWithShape="1">
                <a:blip r:embed="rId2" cstate="print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3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914400" y="2809240"/>
                <a:ext cx="4572000" cy="731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Modified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6200"/>
                    </a:solidFill>
                  </a:rPr>
                  <a:t>B/C ratio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2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62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914400" y="2809240"/>
                <a:ext cx="4572000" cy="731520"/>
              </a:xfrm>
              <a:blipFill rotWithShape="1">
                <a:blip r:embed="rId3" cstate="print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4"/>
          <p:cNvSpPr>
            <a:spLocks/>
          </p:cNvSpPr>
          <p:nvPr/>
        </p:nvSpPr>
        <p:spPr bwMode="auto">
          <a:xfrm>
            <a:off x="5486400" y="2011680"/>
            <a:ext cx="152400" cy="1600200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5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5791200" y="2211705"/>
                <a:ext cx="2377440" cy="11988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B/C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charset="0"/>
                      </a:rPr>
                      <m:t>≥</m:t>
                    </m:r>
                  </m:oMath>
                </a14:m>
                <a:r>
                  <a:rPr lang="en-US" dirty="0">
                    <a:cs typeface="Times New Roman" charset="0"/>
                  </a:rPr>
                  <a:t> </a:t>
                </a:r>
                <a:r>
                  <a:rPr lang="en-US" dirty="0" smtClean="0"/>
                  <a:t>1.0, </a:t>
                </a:r>
                <a:r>
                  <a:rPr lang="en-US" dirty="0" smtClean="0">
                    <a:cs typeface="Times New Roman" charset="0"/>
                  </a:rPr>
                  <a:t>accept project; </a:t>
                </a:r>
                <a:r>
                  <a:rPr lang="en-US" dirty="0" smtClean="0"/>
                  <a:t>otherwise</a:t>
                </a:r>
                <a:r>
                  <a:rPr lang="en-US" dirty="0"/>
                  <a:t>, </a:t>
                </a:r>
                <a:r>
                  <a:rPr lang="en-US" dirty="0" smtClean="0"/>
                  <a:t>reject</a:t>
                </a:r>
                <a:endParaRPr lang="en-US" dirty="0"/>
              </a:p>
            </p:txBody>
          </p:sp>
        </mc:Choice>
        <mc:Fallback>
          <p:sp>
            <p:nvSpPr>
              <p:cNvPr id="9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5791200" y="2211705"/>
                <a:ext cx="2377440" cy="1198880"/>
              </a:xfrm>
              <a:blipFill rotWithShape="1">
                <a:blip r:embed="rId4" cstate="print"/>
                <a:stretch>
                  <a:fillRect l="-3846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6"/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1981200" y="4069080"/>
                <a:ext cx="3886200" cy="731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6200"/>
                    </a:solidFill>
                  </a:rPr>
                  <a:t>PI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2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62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PW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NCFt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PW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initial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investment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1981200" y="4069080"/>
                <a:ext cx="3886200" cy="731520"/>
              </a:xfrm>
              <a:blipFill rotWithShape="1">
                <a:blip r:embed="rId5" cstate="print"/>
                <a:stretch>
                  <a:fillRect l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7"/>
          <p:cNvCxnSpPr/>
          <p:nvPr/>
        </p:nvCxnSpPr>
        <p:spPr bwMode="auto">
          <a:xfrm rot="10800000">
            <a:off x="4816522" y="3383280"/>
            <a:ext cx="1355678" cy="7740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8"/>
          <p:cNvCxnSpPr/>
          <p:nvPr/>
        </p:nvCxnSpPr>
        <p:spPr bwMode="auto">
          <a:xfrm rot="10800000" flipV="1">
            <a:off x="5847982" y="4157282"/>
            <a:ext cx="324218" cy="4420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ontent Placeholder 9"/>
          <p:cNvSpPr>
            <a:spLocks noGrp="1"/>
          </p:cNvSpPr>
          <p:nvPr>
            <p:ph sz="quarter" idx="21"/>
          </p:nvPr>
        </p:nvSpPr>
        <p:spPr>
          <a:xfrm>
            <a:off x="6324600" y="3801745"/>
            <a:ext cx="2057400" cy="69596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3333CC"/>
                </a:solidFill>
              </a:rPr>
              <a:t>Denominator is </a:t>
            </a:r>
            <a:r>
              <a:rPr lang="en-US" sz="2200" dirty="0" smtClean="0">
                <a:solidFill>
                  <a:srgbClr val="3333CC"/>
                </a:solidFill>
              </a:rPr>
              <a:t>initial investment</a:t>
            </a:r>
            <a:endParaRPr lang="en-US" sz="22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ontent Placeholder 10"/>
              <p:cNvSpPr>
                <a:spLocks noGrp="1"/>
              </p:cNvSpPr>
              <p:nvPr>
                <p:ph sz="quarter" idx="22"/>
              </p:nvPr>
            </p:nvSpPr>
            <p:spPr>
              <a:xfrm>
                <a:off x="685800" y="5257800"/>
                <a:ext cx="2194560" cy="121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PI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charset="0"/>
                      </a:rPr>
                      <m:t>≥</m:t>
                    </m:r>
                  </m:oMath>
                </a14:m>
                <a:r>
                  <a:rPr lang="en-US" dirty="0">
                    <a:cs typeface="Times New Roman" charset="0"/>
                  </a:rPr>
                  <a:t> </a:t>
                </a:r>
                <a:r>
                  <a:rPr lang="en-US" dirty="0" smtClean="0"/>
                  <a:t>1.0, </a:t>
                </a:r>
                <a:r>
                  <a:rPr lang="en-US" dirty="0" smtClean="0">
                    <a:cs typeface="Times New Roman" charset="0"/>
                  </a:rPr>
                  <a:t>accept project; </a:t>
                </a:r>
                <a:r>
                  <a:rPr lang="en-US" dirty="0" smtClean="0"/>
                  <a:t>otherwise</a:t>
                </a:r>
                <a:r>
                  <a:rPr lang="en-US" dirty="0"/>
                  <a:t>, </a:t>
                </a:r>
                <a:r>
                  <a:rPr lang="en-US" dirty="0" smtClean="0"/>
                  <a:t>reject</a:t>
                </a:r>
                <a:endParaRPr lang="en-US" dirty="0"/>
              </a:p>
            </p:txBody>
          </p:sp>
        </mc:Choice>
        <mc:Fallback>
          <p:sp>
            <p:nvSpPr>
              <p:cNvPr id="12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2"/>
              </p:nvPr>
            </p:nvSpPr>
            <p:spPr>
              <a:xfrm>
                <a:off x="685800" y="5257800"/>
                <a:ext cx="2194560" cy="1219200"/>
              </a:xfrm>
              <a:blipFill rotWithShape="1">
                <a:blip r:embed="rId6" cstate="print"/>
                <a:stretch>
                  <a:fillRect l="-4444" t="-4000" r="-2778" b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41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B/C Analysis – Single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264920"/>
            <a:ext cx="8686800" cy="1783080"/>
          </a:xfrm>
          <a:ln w="12700">
            <a:solidFill>
              <a:srgbClr val="00664D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 A flood control project will have a first cost of $1.4 million with an </a:t>
            </a:r>
            <a:r>
              <a:rPr lang="en-US" sz="2200" dirty="0" smtClean="0"/>
              <a:t>annual maintenance </a:t>
            </a:r>
            <a:r>
              <a:rPr lang="en-US" sz="2200" dirty="0"/>
              <a:t>cost of $40,000 and a 10 year life. Reduced flood damage </a:t>
            </a:r>
            <a:r>
              <a:rPr lang="en-US" sz="2200" dirty="0" smtClean="0"/>
              <a:t>is expected </a:t>
            </a:r>
            <a:r>
              <a:rPr lang="en-US" sz="2200" dirty="0"/>
              <a:t>to amount to $175,000 per year. Lost income to farmers is estimated </a:t>
            </a:r>
            <a:r>
              <a:rPr lang="en-US" sz="2200" dirty="0" smtClean="0"/>
              <a:t>to </a:t>
            </a:r>
            <a:r>
              <a:rPr lang="en-US" sz="2200" dirty="0"/>
              <a:t>be $25,000 per year. At an interest rate of 6% per year, should the </a:t>
            </a:r>
            <a:r>
              <a:rPr lang="en-US" sz="2200" dirty="0" smtClean="0"/>
              <a:t>project </a:t>
            </a:r>
            <a:r>
              <a:rPr lang="en-US" sz="2200" dirty="0"/>
              <a:t>be undertaken</a:t>
            </a:r>
            <a:r>
              <a:rPr lang="en-US" sz="2200" dirty="0" smtClean="0"/>
              <a:t>?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3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3200400"/>
                <a:ext cx="8229600" cy="3200400"/>
              </a:xfrm>
            </p:spPr>
            <p:txBody>
              <a:bodyPr/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200" dirty="0" smtClean="0">
                    <a:solidFill>
                      <a:srgbClr val="3946A4"/>
                    </a:solidFill>
                  </a:rPr>
                  <a:t>Solution:  </a:t>
                </a:r>
                <a:r>
                  <a:rPr lang="en-US" sz="2200" b="0" dirty="0"/>
                  <a:t>Express all values in </a:t>
                </a:r>
                <a:r>
                  <a:rPr lang="en-US" sz="2200" b="0" dirty="0" smtClean="0"/>
                  <a:t>AW terms and find B/C ratio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𝐁</m:t>
                    </m:r>
                    <m:r>
                      <a:rPr lang="en-US" sz="2400" b="1" i="0" dirty="0">
                        <a:latin typeface="Cambria Math"/>
                      </a:rPr>
                      <m:t>=$</m:t>
                    </m:r>
                    <m:r>
                      <a:rPr lang="en-US" sz="2400" b="1" i="0" dirty="0">
                        <a:latin typeface="Cambria Math"/>
                      </a:rPr>
                      <m:t>𝟏𝟕𝟓</m:t>
                    </m:r>
                    <m:r>
                      <a:rPr lang="en-US" sz="2400" b="1" i="0" dirty="0"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latin typeface="Cambria Math"/>
                      </a:rPr>
                      <m:t>𝟎𝟎𝟎</m:t>
                    </m:r>
                  </m:oMath>
                </a14:m>
                <a:endParaRPr lang="en-US" sz="240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𝐃</m:t>
                    </m:r>
                    <m:r>
                      <a:rPr lang="en-US" sz="2400" b="1" i="0" dirty="0">
                        <a:latin typeface="Cambria Math"/>
                      </a:rPr>
                      <m:t>=$</m:t>
                    </m:r>
                    <m:r>
                      <a:rPr lang="en-US" sz="2400" b="1" i="0" dirty="0">
                        <a:latin typeface="Cambria Math"/>
                      </a:rPr>
                      <m:t>𝟐𝟓</m:t>
                    </m:r>
                    <m:r>
                      <a:rPr lang="en-US" sz="2400" b="1" i="0" dirty="0"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latin typeface="Cambria Math"/>
                      </a:rPr>
                      <m:t>𝟎𝟎𝟎</m:t>
                    </m:r>
                  </m:oMath>
                </a14:m>
                <a:endParaRPr lang="en-US" sz="240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𝐂</m:t>
                    </m:r>
                    <m:r>
                      <a:rPr lang="en-US" sz="2400" b="1" i="0" dirty="0">
                        <a:latin typeface="Cambria Math"/>
                      </a:rPr>
                      <m:t>=</m:t>
                    </m:r>
                    <m:r>
                      <a:rPr lang="en-US" sz="2400" b="1" i="0" dirty="0">
                        <a:latin typeface="Cambria Math"/>
                      </a:rPr>
                      <m:t>𝟏</m:t>
                    </m:r>
                    <m:r>
                      <a:rPr lang="en-US" sz="2400" b="1" i="0" dirty="0"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latin typeface="Cambria Math"/>
                      </a:rPr>
                      <m:t>𝟒𝟎𝟎</m:t>
                    </m:r>
                    <m:r>
                      <a:rPr lang="en-US" sz="2400" b="1" i="0" dirty="0"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latin typeface="Cambria Math"/>
                      </a:rPr>
                      <m:t>𝟎𝟎𝟎</m:t>
                    </m:r>
                    <m:r>
                      <a:rPr lang="en-US" sz="2400" b="1" i="0" dirty="0">
                        <a:latin typeface="Cambria Math"/>
                      </a:rPr>
                      <m:t>(</m:t>
                    </m:r>
                    <m:r>
                      <a:rPr lang="en-US" sz="2400" b="1" i="0" dirty="0">
                        <a:latin typeface="Cambria Math"/>
                      </a:rPr>
                      <m:t>𝐀</m:t>
                    </m:r>
                    <m:r>
                      <a:rPr lang="en-US" sz="2400" b="1" i="0" dirty="0">
                        <a:latin typeface="Cambria Math"/>
                      </a:rPr>
                      <m:t>/</m:t>
                    </m:r>
                    <m:r>
                      <a:rPr lang="en-US" sz="2400" b="1" i="0" dirty="0">
                        <a:latin typeface="Cambria Math"/>
                      </a:rPr>
                      <m:t>𝐏</m:t>
                    </m:r>
                    <m:r>
                      <a:rPr lang="en-US" sz="2400" b="1" i="0" dirty="0"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latin typeface="Cambria Math"/>
                      </a:rPr>
                      <m:t>𝟔</m:t>
                    </m:r>
                    <m:r>
                      <a:rPr lang="en-US" sz="2400" b="1" i="0" dirty="0">
                        <a:latin typeface="Cambria Math"/>
                      </a:rPr>
                      <m:t>%,</m:t>
                    </m:r>
                    <m:r>
                      <a:rPr lang="en-US" sz="2400" b="1" i="0" dirty="0">
                        <a:latin typeface="Cambria Math"/>
                      </a:rPr>
                      <m:t>𝟏𝟎</m:t>
                    </m:r>
                    <m:r>
                      <a:rPr lang="en-US" sz="2400" b="1" i="0" dirty="0">
                        <a:latin typeface="Cambria Math"/>
                      </a:rPr>
                      <m:t>)+$</m:t>
                    </m:r>
                    <m:r>
                      <a:rPr lang="en-US" sz="2400" b="1" i="0" dirty="0">
                        <a:latin typeface="Cambria Math"/>
                      </a:rPr>
                      <m:t>𝟒𝟎</m:t>
                    </m:r>
                    <m:r>
                      <a:rPr lang="en-US" sz="2400" b="1" i="0" dirty="0"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latin typeface="Cambria Math"/>
                      </a:rPr>
                      <m:t>𝟎𝟎𝟎</m:t>
                    </m:r>
                    <m:r>
                      <a:rPr lang="en-US" sz="2400" b="1" i="0" dirty="0">
                        <a:latin typeface="Cambria Math"/>
                      </a:rPr>
                      <m:t>= $</m:t>
                    </m:r>
                    <m:r>
                      <a:rPr lang="en-US" sz="2400" b="1" i="0" dirty="0">
                        <a:latin typeface="Cambria Math"/>
                      </a:rPr>
                      <m:t>𝟐𝟑𝟎</m:t>
                    </m:r>
                    <m:r>
                      <a:rPr lang="en-US" sz="2400" b="1" i="0" dirty="0"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latin typeface="Cambria Math"/>
                      </a:rPr>
                      <m:t>𝟐𝟏𝟖</m:t>
                    </m:r>
                  </m:oMath>
                </a14:m>
                <a:endParaRPr lang="en-US" sz="2400" b="1" i="0" dirty="0" smtClean="0">
                  <a:latin typeface="Cambria Math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400" b="1" dirty="0" smtClean="0">
                    <a:solidFill>
                      <a:srgbClr val="33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𝐁</m:t>
                    </m:r>
                    <m:r>
                      <a:rPr lang="en-US" sz="24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/</m:t>
                    </m:r>
                    <m:r>
                      <a:rPr lang="en-US" sz="24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𝐂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=(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𝟏𝟕𝟓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𝟎𝟎𝟎</m:t>
                    </m:r>
                    <m:r>
                      <a:rPr lang="en-US" sz="24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𝟐𝟓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𝟎𝟎𝟎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)/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𝟐𝟑𝟎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𝟐𝟏𝟖</m:t>
                    </m:r>
                  </m:oMath>
                </a14:m>
                <a:endParaRPr lang="en-US" sz="2400" dirty="0">
                  <a:solidFill>
                    <a:srgbClr val="3333CC"/>
                  </a:solidFill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400" b="1" dirty="0" smtClean="0">
                    <a:solidFill>
                      <a:srgbClr val="3333CC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0" dirty="0">
                        <a:solidFill>
                          <a:srgbClr val="3333CC"/>
                        </a:solidFill>
                        <a:latin typeface="Cambria Math"/>
                      </a:rPr>
                      <m:t>𝟔𝟓</m:t>
                    </m:r>
                    <m:r>
                      <a:rPr lang="en-US" sz="2400" b="1" i="0" dirty="0">
                        <a:solidFill>
                          <a:srgbClr val="A60A1B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0" dirty="0" smtClean="0">
                        <a:solidFill>
                          <a:srgbClr val="A60A1B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A60A1B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0" dirty="0" smtClean="0">
                        <a:solidFill>
                          <a:srgbClr val="A60A1B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400" dirty="0" smtClean="0">
                  <a:solidFill>
                    <a:srgbClr val="A60A1B"/>
                  </a:solidFill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400" i="1" dirty="0" smtClean="0">
                    <a:solidFill>
                      <a:srgbClr val="A60A1B"/>
                    </a:solidFill>
                  </a:rPr>
                  <a:t>		   Do </a:t>
                </a:r>
                <a:r>
                  <a:rPr lang="en-US" sz="2400" i="1" dirty="0">
                    <a:solidFill>
                      <a:srgbClr val="A60A1B"/>
                    </a:solidFill>
                  </a:rPr>
                  <a:t>not build </a:t>
                </a:r>
                <a:r>
                  <a:rPr lang="en-US" sz="2400" i="1" dirty="0" smtClean="0">
                    <a:solidFill>
                      <a:srgbClr val="A60A1B"/>
                    </a:solidFill>
                  </a:rPr>
                  <a:t>project</a:t>
                </a:r>
                <a:endParaRPr lang="en-US" sz="2200" b="0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11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3200400"/>
                <a:ext cx="8229600" cy="3200400"/>
              </a:xfrm>
              <a:blipFill rotWithShape="1">
                <a:blip r:embed="rId2" cstate="print"/>
                <a:stretch>
                  <a:fillRect l="-889" t="-1143" b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65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MHHE_Accessible_PPT_Template-v3 (1)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MHHE_Accessible_PPT_Template-v3 (1)</Template>
  <TotalTime>3268</TotalTime>
  <Words>1064</Words>
  <Application>Microsoft Office PowerPoint</Application>
  <PresentationFormat>On-screen Show (4:3)</PresentationFormat>
  <Paragraphs>181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MHHE_Accessible_PPT_Template-v3 (1)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Lecture slides to accompany Engineering Economy, 8th edition</vt:lpstr>
      <vt:lpstr>Chapter 9</vt:lpstr>
      <vt:lpstr>LEARNING OUTCOMES</vt:lpstr>
      <vt:lpstr>Differences: Public vs. Private Projects</vt:lpstr>
      <vt:lpstr>Types of Contracts</vt:lpstr>
      <vt:lpstr>Cash Flow Classifications and B/C Relations</vt:lpstr>
      <vt:lpstr>Decision Guidelines for B/C and PI</vt:lpstr>
      <vt:lpstr>B/C Analysis – Single Project</vt:lpstr>
      <vt:lpstr>Example: B/C Analysis – Single Project</vt:lpstr>
      <vt:lpstr>Defender, Challenger and Do Nothing Alternatives</vt:lpstr>
      <vt:lpstr>Alternative Selection Using Incremental B/C Analysis – Two or More ME Alternatives</vt:lpstr>
      <vt:lpstr>Example: Incremental B/C Analysis</vt:lpstr>
      <vt:lpstr>Example: ∆B/C Analysis; Selection Required</vt:lpstr>
      <vt:lpstr>B/C Analysis of Independent Projects</vt:lpstr>
      <vt:lpstr>Cost Effectiveness Analysis</vt:lpstr>
      <vt:lpstr>CER Analysis for Independent Projects</vt:lpstr>
      <vt:lpstr>Example: CER for Independent Projects</vt:lpstr>
      <vt:lpstr> CER Analysis for Mutually Exclusive Projects</vt:lpstr>
      <vt:lpstr>Example: CER for ME Service Projects (1)</vt:lpstr>
      <vt:lpstr>Example: CER for ME Service Projects (2)</vt:lpstr>
      <vt:lpstr>Ethical Considerations</vt:lpstr>
      <vt:lpstr>Summary of Important Points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Structural Analysis</dc:title>
  <dc:creator>Kilburg, Jolynn</dc:creator>
  <cp:lastModifiedBy>Ken Marefat</cp:lastModifiedBy>
  <cp:revision>317</cp:revision>
  <dcterms:created xsi:type="dcterms:W3CDTF">2017-02-27T15:23:48Z</dcterms:created>
  <dcterms:modified xsi:type="dcterms:W3CDTF">2017-08-23T22:42:52Z</dcterms:modified>
</cp:coreProperties>
</file>