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24"/>
  </p:notesMasterIdLst>
  <p:handoutMasterIdLst>
    <p:handoutMasterId r:id="rId25"/>
  </p:handoutMasterIdLst>
  <p:sldIdLst>
    <p:sldId id="256" r:id="rId10"/>
    <p:sldId id="257" r:id="rId11"/>
    <p:sldId id="258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5858"/>
    <a:srgbClr val="006200"/>
    <a:srgbClr val="A60A1B"/>
    <a:srgbClr val="00518B"/>
    <a:srgbClr val="32946A"/>
    <a:srgbClr val="C2FFF0"/>
    <a:srgbClr val="5C4B00"/>
    <a:srgbClr val="FEE7EA"/>
    <a:srgbClr val="00477A"/>
    <a:srgbClr val="474E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1" autoAdjust="0"/>
    <p:restoredTop sz="94676" autoAdjust="0"/>
  </p:normalViewPr>
  <p:slideViewPr>
    <p:cSldViewPr>
      <p:cViewPr>
        <p:scale>
          <a:sx n="75" d="100"/>
          <a:sy n="75" d="100"/>
        </p:scale>
        <p:origin x="-2910" y="-85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147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rgbClr val="000000">
              <a:alpha val="5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4191000"/>
            <a:ext cx="5105400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ArumSans Bd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0" y="6706639"/>
            <a:ext cx="9144000" cy="173736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585858"/>
                </a:solidFill>
              </a:defRPr>
            </a:lvl1pPr>
          </a:lstStyle>
          <a:p>
            <a:pPr lvl="0"/>
            <a:r>
              <a:rPr lang="en-US" dirty="0" smtClean="0"/>
              <a:t>Set Copyright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7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04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0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79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07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59960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37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6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04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00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6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Video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4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52120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6265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57200" y="373380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886200" y="6551932"/>
            <a:ext cx="1371600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0997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Photo Credit"/>
          <p:cNvSpPr>
            <a:spLocks noGrp="1"/>
          </p:cNvSpPr>
          <p:nvPr>
            <p:ph sz="quarter" idx="23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6244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 bwMode="auto">
          <a:xfrm>
            <a:off x="685800" y="5486400"/>
            <a:ext cx="7772400" cy="838200"/>
          </a:xfrm>
          <a:prstGeom prst="ellipse">
            <a:avLst/>
          </a:prstGeom>
          <a:solidFill>
            <a:srgbClr val="CC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685800" y="4534644"/>
            <a:ext cx="7772400" cy="723156"/>
          </a:xfrm>
          <a:prstGeom prst="ellipse">
            <a:avLst/>
          </a:prstGeom>
          <a:solidFill>
            <a:srgbClr val="E8E56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685800" y="3429000"/>
            <a:ext cx="7772400" cy="877044"/>
          </a:xfrm>
          <a:prstGeom prst="ellipse">
            <a:avLst/>
          </a:prstGeom>
          <a:solidFill>
            <a:srgbClr val="D9D9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685800" y="2362200"/>
            <a:ext cx="7772400" cy="838200"/>
          </a:xfrm>
          <a:prstGeom prst="ellipse">
            <a:avLst/>
          </a:prstGeom>
          <a:solidFill>
            <a:srgbClr val="D6D6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 bwMode="auto">
          <a:xfrm>
            <a:off x="685800" y="1295400"/>
            <a:ext cx="7772400" cy="838200"/>
          </a:xfrm>
          <a:prstGeom prst="ellipse">
            <a:avLst/>
          </a:prstGeom>
          <a:solidFill>
            <a:srgbClr val="C2F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 hidden="1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 hidden="1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 hidden="1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 hidden="1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 hidden="1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 hidden="1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Photo Credit" hidden="1"/>
          <p:cNvSpPr>
            <a:spLocks noGrp="1"/>
          </p:cNvSpPr>
          <p:nvPr>
            <p:ph sz="quarter" idx="23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81244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24"/>
          </p:nvPr>
        </p:nvSpPr>
        <p:spPr>
          <a:xfrm>
            <a:off x="4648200" y="1269136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25"/>
          </p:nvPr>
        </p:nvSpPr>
        <p:spPr>
          <a:xfrm>
            <a:off x="4648200" y="2168469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6"/>
          </p:nvPr>
        </p:nvSpPr>
        <p:spPr>
          <a:xfrm>
            <a:off x="4648200" y="3067802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7"/>
          </p:nvPr>
        </p:nvSpPr>
        <p:spPr>
          <a:xfrm>
            <a:off x="4648200" y="3967135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8"/>
          </p:nvPr>
        </p:nvSpPr>
        <p:spPr>
          <a:xfrm>
            <a:off x="4648200" y="4866468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9"/>
          </p:nvPr>
        </p:nvSpPr>
        <p:spPr>
          <a:xfrm>
            <a:off x="4648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sz="quarter" idx="30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3079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24"/>
          </p:nvPr>
        </p:nvSpPr>
        <p:spPr>
          <a:xfrm>
            <a:off x="4648200" y="1269136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25"/>
          </p:nvPr>
        </p:nvSpPr>
        <p:spPr>
          <a:xfrm>
            <a:off x="4648200" y="2168469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6"/>
          </p:nvPr>
        </p:nvSpPr>
        <p:spPr>
          <a:xfrm>
            <a:off x="4648200" y="3067802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7"/>
          </p:nvPr>
        </p:nvSpPr>
        <p:spPr>
          <a:xfrm>
            <a:off x="4648200" y="3967135"/>
            <a:ext cx="4038600" cy="52866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8"/>
          </p:nvPr>
        </p:nvSpPr>
        <p:spPr>
          <a:xfrm>
            <a:off x="4648200" y="4648200"/>
            <a:ext cx="4038600" cy="467532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9"/>
          </p:nvPr>
        </p:nvSpPr>
        <p:spPr>
          <a:xfrm>
            <a:off x="4648200" y="5257800"/>
            <a:ext cx="4038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>
          <a:xfrm>
            <a:off x="4724400" y="5943600"/>
            <a:ext cx="39624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hoto Credit"/>
          <p:cNvSpPr>
            <a:spLocks noGrp="1"/>
          </p:cNvSpPr>
          <p:nvPr>
            <p:ph sz="quarter" idx="32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7588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8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1940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803400"/>
            <a:ext cx="4040188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041775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5055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727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727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3434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3434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655320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207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48539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1643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5795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946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4692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hoto Credit3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50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585858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7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53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17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94921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65626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836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09974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11237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5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41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753" r:id="rId3"/>
    <p:sldLayoutId id="2147483908" r:id="rId4"/>
    <p:sldLayoutId id="2147483950" r:id="rId5"/>
    <p:sldLayoutId id="2147483757" r:id="rId6"/>
    <p:sldLayoutId id="2147483877" r:id="rId7"/>
    <p:sldLayoutId id="2147483761" r:id="rId8"/>
    <p:sldLayoutId id="2147483800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4" r:id="rId2"/>
    <p:sldLayoutId id="2147483952" r:id="rId3"/>
    <p:sldLayoutId id="2147483967" r:id="rId4"/>
    <p:sldLayoutId id="2147483966" r:id="rId5"/>
    <p:sldLayoutId id="2147483968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</a:t>
            </a:r>
            <a:r>
              <a:rPr lang="en-US" sz="800" dirty="0" err="1" smtClean="0">
                <a:solidFill>
                  <a:schemeClr val="bg1"/>
                </a:solidFill>
              </a:rPr>
              <a:t>EducationCopy</a:t>
            </a:r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5715000" cy="1066800"/>
          </a:xfrm>
        </p:spPr>
        <p:txBody>
          <a:bodyPr lIns="0" rIns="0"/>
          <a:lstStyle/>
          <a:p>
            <a:r>
              <a:rPr lang="en-US" sz="2400" b="1" dirty="0" smtClean="0"/>
              <a:t>Lecture slides to accompany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3400" b="1" dirty="0" smtClean="0"/>
              <a:t>Engineering Economy, </a:t>
            </a:r>
            <a:r>
              <a:rPr lang="en-US" sz="2400" b="1" dirty="0" smtClean="0"/>
              <a:t>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edition</a:t>
            </a:r>
            <a:endParaRPr lang="en-US" sz="2400" b="1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4311501"/>
            <a:ext cx="5105400" cy="685800"/>
          </a:xfrm>
        </p:spPr>
        <p:txBody>
          <a:bodyPr anchor="b"/>
          <a:lstStyle/>
          <a:p>
            <a:r>
              <a:rPr lang="en-US" dirty="0"/>
              <a:t>Leland </a:t>
            </a:r>
            <a:r>
              <a:rPr lang="en-US" dirty="0" smtClean="0"/>
              <a:t>Blank, </a:t>
            </a:r>
            <a:r>
              <a:rPr lang="en-US" dirty="0"/>
              <a:t>Anthony </a:t>
            </a:r>
            <a:r>
              <a:rPr lang="en-US" dirty="0" smtClean="0"/>
              <a:t>Tarquin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0" y="6706639"/>
            <a:ext cx="9144000" cy="173736"/>
          </a:xfrm>
        </p:spPr>
        <p:txBody>
          <a:bodyPr/>
          <a:lstStyle/>
          <a:p>
            <a:r>
              <a:rPr lang="en-US" dirty="0"/>
              <a:t>©McGraw-Hill Education. All rights reserved. Authorized only for instructor use in the classroom.  No reproduction or further distribution permitted without the prior written consent of McGraw-Hill Education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0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ROR Evaluation of Two </a:t>
            </a: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3733800" cy="558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3333CC"/>
                </a:solidFill>
              </a:rPr>
              <a:t>Solution, using procedure</a:t>
            </a:r>
            <a:r>
              <a:rPr lang="en-US" sz="2600" dirty="0" smtClean="0">
                <a:solidFill>
                  <a:srgbClr val="3333CC"/>
                </a:solidFill>
              </a:rPr>
              <a:t>:</a:t>
            </a:r>
            <a:endParaRPr lang="en-US" sz="26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1028700" y="1828800"/>
                <a:ext cx="7277100" cy="1981200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</a:rPr>
                  <a:t>						</a:t>
                </a:r>
                <a:r>
                  <a:rPr lang="en-US" sz="2200" u="sng" dirty="0">
                    <a:solidFill>
                      <a:prstClr val="black"/>
                    </a:solidFill>
                  </a:rPr>
                  <a:t>      A 			B 			B – A	</a:t>
                </a:r>
              </a:p>
              <a:p>
                <a:pPr marL="0" lvl="0" indent="0">
                  <a:buNone/>
                </a:pPr>
                <a:r>
                  <a:rPr lang="en-US" sz="2200" b="0" dirty="0">
                    <a:solidFill>
                      <a:prstClr val="black"/>
                    </a:solidFill>
                  </a:rPr>
                  <a:t>First cost, $                     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>
                    <a:solidFill>
                      <a:prstClr val="black"/>
                    </a:solidFill>
                  </a:rPr>
                  <a:t>40,000 	</a:t>
                </a:r>
                <a:r>
                  <a:rPr lang="en-US" sz="2200" b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>
                    <a:solidFill>
                      <a:prstClr val="black"/>
                    </a:solidFill>
                  </a:rPr>
                  <a:t>60,000 	</a:t>
                </a:r>
                <a:r>
                  <a:rPr lang="en-US" sz="2200" b="0" dirty="0" smtClean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>
                    <a:solidFill>
                      <a:srgbClr val="3946A4"/>
                    </a:solidFill>
                  </a:rPr>
                  <a:t>20,000</a:t>
                </a:r>
              </a:p>
              <a:p>
                <a:pPr marL="0" lvl="0" indent="0">
                  <a:buNone/>
                </a:pPr>
                <a:r>
                  <a:rPr lang="en-US" sz="2200" b="0" dirty="0">
                    <a:solidFill>
                      <a:prstClr val="black"/>
                    </a:solidFill>
                  </a:rPr>
                  <a:t>Annual cost, $/year 	</a:t>
                </a:r>
                <a:r>
                  <a:rPr lang="en-US" sz="2200" b="0" dirty="0" smtClean="0">
                    <a:solidFill>
                      <a:prstClr val="black"/>
                    </a:solidFill>
                  </a:rPr>
                  <a:t>      </a:t>
                </a:r>
                <a:r>
                  <a:rPr lang="en-US" sz="2200" b="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>
                    <a:solidFill>
                      <a:prstClr val="black"/>
                    </a:solidFill>
                  </a:rPr>
                  <a:t>25,000 	</a:t>
                </a:r>
                <a:r>
                  <a:rPr lang="en-US" sz="2200" b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>
                    <a:solidFill>
                      <a:prstClr val="black"/>
                    </a:solidFill>
                  </a:rPr>
                  <a:t>19,000  	</a:t>
                </a:r>
                <a:r>
                  <a:rPr lang="en-US" sz="2200" b="0" dirty="0" smtClean="0">
                    <a:solidFill>
                      <a:prstClr val="black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3946A4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200" b="0" dirty="0">
                    <a:solidFill>
                      <a:srgbClr val="3946A4"/>
                    </a:solidFill>
                  </a:rPr>
                  <a:t>6000</a:t>
                </a:r>
              </a:p>
              <a:p>
                <a:pPr marL="0" lvl="0" indent="0">
                  <a:buNone/>
                </a:pPr>
                <a:r>
                  <a:rPr lang="en-US" sz="2200" b="0" dirty="0">
                    <a:solidFill>
                      <a:prstClr val="black"/>
                    </a:solidFill>
                  </a:rPr>
                  <a:t>Salvage value, $                 </a:t>
                </a:r>
                <a:r>
                  <a:rPr lang="en-US" sz="2200" b="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sz="2200" b="0" dirty="0">
                    <a:solidFill>
                      <a:prstClr val="black"/>
                    </a:solidFill>
                  </a:rPr>
                  <a:t>8,000         </a:t>
                </a:r>
                <a:r>
                  <a:rPr lang="en-US" sz="2200" b="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sz="2200" b="0" dirty="0">
                    <a:solidFill>
                      <a:prstClr val="black"/>
                    </a:solidFill>
                  </a:rPr>
                  <a:t>10,000  	</a:t>
                </a:r>
                <a:r>
                  <a:rPr lang="en-US" sz="2200" b="0" dirty="0" smtClean="0">
                    <a:solidFill>
                      <a:prstClr val="black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rgbClr val="3946A4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200" b="0" dirty="0" smtClean="0">
                    <a:solidFill>
                      <a:srgbClr val="3946A4"/>
                    </a:solidFill>
                  </a:rPr>
                  <a:t>2000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Life, years                                  5                   </a:t>
                </a:r>
                <a:r>
                  <a:rPr lang="en-US" sz="2200" b="0" dirty="0" smtClean="0"/>
                  <a:t>5</a:t>
                </a:r>
                <a:endParaRPr lang="en-US" sz="2200" b="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1028700" y="1828800"/>
                <a:ext cx="7277100" cy="1981200"/>
              </a:xfrm>
              <a:blipFill rotWithShape="1">
                <a:blip r:embed="rId2" cstate="print"/>
                <a:stretch>
                  <a:fillRect l="-1089" t="-1846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629400" y="3579168"/>
            <a:ext cx="1143000" cy="61183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CC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5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685800" y="3886200"/>
                <a:ext cx="5867400" cy="45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i="1" dirty="0" smtClean="0">
                    <a:solidFill>
                      <a:srgbClr val="A60A1B"/>
                    </a:solidFill>
                  </a:rPr>
                  <a:t>Order by first cost </a:t>
                </a:r>
                <a:r>
                  <a:rPr lang="en-US" sz="2000" dirty="0"/>
                  <a:t>and </a:t>
                </a:r>
                <a:r>
                  <a:rPr lang="en-US" sz="2000" i="1" dirty="0">
                    <a:solidFill>
                      <a:srgbClr val="A60A1B"/>
                    </a:solidFill>
                  </a:rPr>
                  <a:t>find incremental cash flow</a:t>
                </a:r>
                <a:r>
                  <a:rPr lang="en-US" sz="2000" dirty="0">
                    <a:solidFill>
                      <a:srgbClr val="A60A1B"/>
                    </a:solidFill>
                  </a:rPr>
                  <a:t> </a:t>
                </a:r>
                <a:r>
                  <a:rPr lang="en-US" sz="2000" dirty="0"/>
                  <a:t>B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</a:t>
                </a:r>
                <a:endParaRPr lang="en-US" sz="2000" dirty="0"/>
              </a:p>
            </p:txBody>
          </p:sp>
        </mc:Choice>
        <mc:Fallback>
          <p:sp>
            <p:nvSpPr>
              <p:cNvPr id="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685800" y="3886200"/>
                <a:ext cx="5867400" cy="457200"/>
              </a:xfrm>
              <a:blipFill rotWithShape="1">
                <a:blip r:embed="rId3" cstate="print"/>
                <a:stretch>
                  <a:fillRect l="-1143" t="-6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6"/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457200" y="4495800"/>
                <a:ext cx="8229600" cy="2057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i="1" dirty="0" smtClean="0">
                    <a:solidFill>
                      <a:srgbClr val="A60A1B"/>
                    </a:solidFill>
                  </a:rPr>
                  <a:t>Write ROR equation </a:t>
                </a:r>
                <a:r>
                  <a:rPr lang="en-US" sz="2200" dirty="0"/>
                  <a:t>(</a:t>
                </a:r>
                <a:r>
                  <a:rPr lang="en-US" sz="2200" dirty="0">
                    <a:solidFill>
                      <a:srgbClr val="006200"/>
                    </a:solidFill>
                  </a:rPr>
                  <a:t>in terms of PW, AW, or FW</a:t>
                </a:r>
                <a:r>
                  <a:rPr lang="en-US" sz="2200" dirty="0"/>
                  <a:t>) on incremental CF </a:t>
                </a:r>
              </a:p>
              <a:p>
                <a:pPr marL="0" indent="0">
                  <a:buNone/>
                </a:pPr>
                <a:r>
                  <a:rPr lang="en-US" sz="2200" b="0" dirty="0" smtClean="0">
                    <a:solidFill>
                      <a:srgbClr val="3333CC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3333CC"/>
                        </a:solidFill>
                        <a:latin typeface="Cambria Math"/>
                      </a:rPr>
                      <m:t>0</m:t>
                    </m:r>
                    <m: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0" dirty="0" smtClean="0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20,000+6000(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P</m:t>
                    </m:r>
                    <m: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A</m:t>
                    </m:r>
                    <m: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,∆</m:t>
                    </m:r>
                    <m:r>
                      <m:rPr>
                        <m:sty m:val="p"/>
                      </m:rPr>
                      <a:rPr lang="en-US" sz="2200" b="0" i="0" dirty="0" err="1">
                        <a:solidFill>
                          <a:srgbClr val="3333CC"/>
                        </a:solidFill>
                        <a:latin typeface="Cambria Math"/>
                      </a:rPr>
                      <m:t>i</m:t>
                    </m:r>
                    <m:r>
                      <a:rPr lang="en-US" sz="2200" b="0" i="0" baseline="20000" dirty="0">
                        <a:solidFill>
                          <a:srgbClr val="3333CC"/>
                        </a:solidFill>
                        <a:latin typeface="Cambria Math"/>
                      </a:rPr>
                      <m:t>∗</m:t>
                    </m:r>
                    <m: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,5)+2000(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P</m:t>
                    </m:r>
                    <m: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F</m:t>
                    </m:r>
                    <m: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,∆</m:t>
                    </m:r>
                    <m:r>
                      <m:rPr>
                        <m:sty m:val="p"/>
                      </m:rPr>
                      <a:rPr lang="en-US" sz="2200" b="0" i="0" dirty="0" err="1">
                        <a:solidFill>
                          <a:srgbClr val="3333CC"/>
                        </a:solidFill>
                        <a:latin typeface="Cambria Math"/>
                      </a:rPr>
                      <m:t>i</m:t>
                    </m:r>
                    <m:r>
                      <a:rPr lang="en-US" sz="2200" b="0" baseline="20000" dirty="0">
                        <a:solidFill>
                          <a:srgbClr val="3333CC"/>
                        </a:solidFill>
                        <a:latin typeface="Cambria Math"/>
                      </a:rPr>
                      <m:t>∗</m:t>
                    </m:r>
                    <m:r>
                      <a:rPr lang="en-US" sz="2200" b="0" i="0" dirty="0">
                        <a:solidFill>
                          <a:srgbClr val="3333CC"/>
                        </a:solidFill>
                        <a:latin typeface="Cambria Math"/>
                      </a:rPr>
                      <m:t>,5)</m:t>
                    </m:r>
                  </m:oMath>
                </a14:m>
                <a:endParaRPr lang="en-US" sz="2200" b="0" dirty="0">
                  <a:solidFill>
                    <a:srgbClr val="3333CC"/>
                  </a:solidFill>
                </a:endParaRPr>
              </a:p>
              <a:p>
                <a:pPr marL="0" indent="0">
                  <a:buNone/>
                </a:pPr>
                <a:r>
                  <a:rPr lang="en-US" sz="2200" i="1" dirty="0" smtClean="0">
                    <a:solidFill>
                      <a:srgbClr val="C00000"/>
                    </a:solidFill>
                  </a:rPr>
                  <a:t>	</a:t>
                </a:r>
                <a:r>
                  <a:rPr lang="en-US" sz="2200" i="1" dirty="0" smtClean="0">
                    <a:solidFill>
                      <a:srgbClr val="A60A1B"/>
                    </a:solidFill>
                  </a:rPr>
                  <a:t>Solve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 </a:t>
                </a:r>
                <a:r>
                  <a:rPr lang="en-US" sz="2200" dirty="0"/>
                  <a:t>for ∆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 and </a:t>
                </a:r>
                <a:r>
                  <a:rPr lang="en-US" sz="2200" dirty="0">
                    <a:solidFill>
                      <a:srgbClr val="A60A1B"/>
                    </a:solidFill>
                  </a:rPr>
                  <a:t> </a:t>
                </a:r>
                <a:r>
                  <a:rPr lang="en-US" sz="2200" i="1" dirty="0">
                    <a:solidFill>
                      <a:srgbClr val="A60A1B"/>
                    </a:solidFill>
                  </a:rPr>
                  <a:t>compare</a:t>
                </a:r>
                <a:r>
                  <a:rPr lang="en-US" sz="2200" dirty="0">
                    <a:solidFill>
                      <a:srgbClr val="A60A1B"/>
                    </a:solidFill>
                  </a:rPr>
                  <a:t> </a:t>
                </a:r>
                <a:r>
                  <a:rPr lang="en-US" sz="2200" dirty="0"/>
                  <a:t>to MARR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				∆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</a:t>
                </a:r>
                <a:r>
                  <a:rPr lang="en-US" sz="2200" baseline="-25000" dirty="0"/>
                  <a:t>B-A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17.2%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sz="2200" b="0" dirty="0"/>
                  <a:t> MARR of 15%</a:t>
                </a:r>
              </a:p>
              <a:p>
                <a:pPr marL="0" indent="0">
                  <a:buNone/>
                </a:pPr>
                <a:r>
                  <a:rPr lang="en-US" sz="2200" b="0" dirty="0" smtClean="0"/>
                  <a:t>		ROR </a:t>
                </a:r>
                <a:r>
                  <a:rPr lang="en-US" sz="2200" b="0" dirty="0"/>
                  <a:t>on $20,000 extra investment is acceptable: </a:t>
                </a:r>
                <a:r>
                  <a:rPr lang="en-US" sz="2200" dirty="0">
                    <a:solidFill>
                      <a:srgbClr val="A60A1B"/>
                    </a:solidFill>
                  </a:rPr>
                  <a:t>Select 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B</a:t>
                </a:r>
                <a:endParaRPr lang="en-US" sz="2200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457200" y="4495800"/>
                <a:ext cx="8229600" cy="2057400"/>
              </a:xfrm>
              <a:blipFill rotWithShape="1">
                <a:blip r:embed="rId4" cstate="print"/>
                <a:stretch>
                  <a:fillRect l="-889" t="-1780" b="-5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7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64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762000"/>
          </a:xfrm>
        </p:spPr>
        <p:txBody>
          <a:bodyPr/>
          <a:lstStyle/>
          <a:p>
            <a:r>
              <a:rPr lang="en-US" dirty="0"/>
              <a:t>Breakeven ROR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26720" y="1066800"/>
            <a:ext cx="3840480" cy="41910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rgbClr val="32946A"/>
                </a:solidFill>
              </a:rPr>
              <a:t> </a:t>
            </a:r>
            <a:r>
              <a:rPr lang="en-US" sz="2600" dirty="0">
                <a:solidFill>
                  <a:srgbClr val="006200"/>
                </a:solidFill>
              </a:rPr>
              <a:t>A ROR at which the PW, AW or FW values</a:t>
            </a:r>
            <a:r>
              <a:rPr lang="en-US" sz="2600" dirty="0" smtClean="0">
                <a:solidFill>
                  <a:srgbClr val="006200"/>
                </a:solidFill>
              </a:rPr>
              <a:t>:</a:t>
            </a:r>
            <a:endParaRPr lang="en-US" dirty="0">
              <a:solidFill>
                <a:srgbClr val="006200"/>
              </a:solidFill>
            </a:endParaRPr>
          </a:p>
          <a:p>
            <a:pPr>
              <a:spcBef>
                <a:spcPts val="2400"/>
              </a:spcBef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Of </a:t>
            </a:r>
            <a:r>
              <a:rPr lang="en-US" dirty="0"/>
              <a:t>cash flows for two alternatives are </a:t>
            </a:r>
            <a:r>
              <a:rPr lang="en-US" dirty="0" smtClean="0"/>
              <a:t>exactly</a:t>
            </a:r>
            <a:br>
              <a:rPr lang="en-US" dirty="0" smtClean="0"/>
            </a:br>
            <a:r>
              <a:rPr lang="en-US" dirty="0" smtClean="0"/>
              <a:t>equal</a:t>
            </a:r>
            <a:r>
              <a:rPr lang="en-US" dirty="0"/>
              <a:t>. </a:t>
            </a:r>
            <a:r>
              <a:rPr lang="en-US" dirty="0">
                <a:solidFill>
                  <a:srgbClr val="A60A1B"/>
                </a:solidFill>
              </a:rPr>
              <a:t>This is the </a:t>
            </a:r>
            <a:r>
              <a:rPr lang="en-US" dirty="0" err="1">
                <a:solidFill>
                  <a:srgbClr val="A60A1B"/>
                </a:solidFill>
              </a:rPr>
              <a:t>i</a:t>
            </a:r>
            <a:r>
              <a:rPr lang="en-US" dirty="0">
                <a:solidFill>
                  <a:srgbClr val="A60A1B"/>
                </a:solidFill>
              </a:rPr>
              <a:t>* </a:t>
            </a:r>
            <a:r>
              <a:rPr lang="en-US" dirty="0" smtClean="0">
                <a:solidFill>
                  <a:srgbClr val="A60A1B"/>
                </a:solidFill>
              </a:rPr>
              <a:t>value</a:t>
            </a:r>
            <a:endParaRPr lang="en-US" dirty="0">
              <a:solidFill>
                <a:srgbClr val="A60A1B"/>
              </a:solidFill>
            </a:endParaRPr>
          </a:p>
          <a:p>
            <a:pPr>
              <a:spcBef>
                <a:spcPts val="2400"/>
              </a:spcBef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Of </a:t>
            </a:r>
            <a:r>
              <a:rPr lang="en-US" i="1" dirty="0">
                <a:solidFill>
                  <a:srgbClr val="3946A4"/>
                </a:solidFill>
              </a:rPr>
              <a:t>incremental</a:t>
            </a:r>
            <a:r>
              <a:rPr lang="en-US" dirty="0"/>
              <a:t> cash flows between two alternatives are exactly equal. </a:t>
            </a:r>
          </a:p>
          <a:p>
            <a:pPr algn="ctr">
              <a:buNone/>
            </a:pPr>
            <a:r>
              <a:rPr lang="en-US" dirty="0">
                <a:solidFill>
                  <a:srgbClr val="A60A1B"/>
                </a:solidFill>
              </a:rPr>
              <a:t>This is the ∆</a:t>
            </a:r>
            <a:r>
              <a:rPr lang="en-US" dirty="0" err="1">
                <a:solidFill>
                  <a:srgbClr val="A60A1B"/>
                </a:solidFill>
              </a:rPr>
              <a:t>i</a:t>
            </a:r>
            <a:r>
              <a:rPr lang="en-US" dirty="0">
                <a:solidFill>
                  <a:srgbClr val="A60A1B"/>
                </a:solidFill>
              </a:rPr>
              <a:t>* </a:t>
            </a:r>
            <a:r>
              <a:rPr lang="en-US" dirty="0" smtClean="0">
                <a:solidFill>
                  <a:srgbClr val="A60A1B"/>
                </a:solidFill>
              </a:rPr>
              <a:t>value</a:t>
            </a:r>
            <a:endParaRPr lang="en-US" dirty="0">
              <a:solidFill>
                <a:srgbClr val="A60A1B"/>
              </a:solidFill>
            </a:endParaRPr>
          </a:p>
        </p:txBody>
      </p:sp>
      <p:pic>
        <p:nvPicPr>
          <p:cNvPr id="1026" name="Picture 3"/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76900" y="958143"/>
            <a:ext cx="3005080" cy="24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4"/>
          <p:cNvGrpSpPr/>
          <p:nvPr/>
        </p:nvGrpSpPr>
        <p:grpSpPr>
          <a:xfrm>
            <a:off x="4038600" y="2514600"/>
            <a:ext cx="3429000" cy="640080"/>
            <a:chOff x="3200400" y="2133600"/>
            <a:chExt cx="3429000" cy="7620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3200400" y="2895600"/>
              <a:ext cx="3276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6172200" y="2438400"/>
              <a:ext cx="76200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62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027" name="Picture 5"/>
          <p:cNvPicPr>
            <a:picLocks noGrp="1" noChangeAspect="1" noChangeArrowheads="1"/>
          </p:cNvPicPr>
          <p:nvPr>
            <p:ph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83610" y="3429000"/>
            <a:ext cx="3126990" cy="320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6"/>
          <p:cNvGrpSpPr/>
          <p:nvPr/>
        </p:nvGrpSpPr>
        <p:grpSpPr>
          <a:xfrm>
            <a:off x="3713018" y="4996643"/>
            <a:ext cx="3840480" cy="502920"/>
            <a:chOff x="2895600" y="4419600"/>
            <a:chExt cx="3733800" cy="838200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2895600" y="4419600"/>
              <a:ext cx="3505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16200000" flipH="1">
              <a:off x="6096000" y="4724400"/>
              <a:ext cx="8382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62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5334000"/>
            <a:ext cx="3474720" cy="1097280"/>
          </a:xfrm>
          <a:ln w="38100">
            <a:solidFill>
              <a:srgbClr val="0062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If MARR &gt; breakeven ROR, select lower-investment </a:t>
            </a:r>
            <a:r>
              <a:rPr lang="en-US" sz="2200" dirty="0" smtClean="0"/>
              <a:t>alternative</a:t>
            </a:r>
            <a:endParaRPr lang="en-US" sz="2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9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 Analysis – Multiple </a:t>
            </a:r>
            <a:r>
              <a:rPr lang="en-US" dirty="0" smtClean="0"/>
              <a:t>Alternatives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64920"/>
                <a:ext cx="8869680" cy="3916680"/>
              </a:xfrm>
            </p:spPr>
            <p:txBody>
              <a:bodyPr/>
              <a:lstStyle/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u="sng" dirty="0">
                    <a:solidFill>
                      <a:srgbClr val="0033CC"/>
                    </a:solidFill>
                  </a:rPr>
                  <a:t>Six-Step Procedure for Mutually Exclusive </a:t>
                </a:r>
                <a:r>
                  <a:rPr lang="en-US" u="sng" dirty="0" smtClean="0">
                    <a:solidFill>
                      <a:srgbClr val="0033CC"/>
                    </a:solidFill>
                  </a:rPr>
                  <a:t>Alternatives</a:t>
                </a:r>
                <a:endParaRPr lang="en-US" dirty="0" smtClean="0"/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(1)</a:t>
                </a:r>
                <a:r>
                  <a:rPr lang="en-US" sz="2200" b="0" dirty="0">
                    <a:solidFill>
                      <a:srgbClr val="009900"/>
                    </a:solidFill>
                  </a:rPr>
                  <a:t> </a:t>
                </a:r>
                <a:r>
                  <a:rPr lang="en-US" sz="2200" b="0" dirty="0"/>
                  <a:t>Order alternatives from </a:t>
                </a:r>
                <a:r>
                  <a:rPr lang="en-US" sz="2200" b="0" i="1" dirty="0">
                    <a:solidFill>
                      <a:srgbClr val="006200"/>
                    </a:solidFill>
                  </a:rPr>
                  <a:t>smallest to largest initial investment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(2) For revenue alts, calculate 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</a:t>
                </a:r>
                <a:r>
                  <a:rPr lang="en-US" sz="2200" b="0" dirty="0"/>
                  <a:t> (vs. DN) and </a:t>
                </a:r>
                <a:r>
                  <a:rPr lang="en-US" sz="2200" b="0" i="1" dirty="0">
                    <a:solidFill>
                      <a:srgbClr val="A60A1B"/>
                    </a:solidFill>
                  </a:rPr>
                  <a:t>eliminate all with </a:t>
                </a:r>
                <a:r>
                  <a:rPr lang="en-US" sz="2200" b="0" i="1" dirty="0" err="1">
                    <a:solidFill>
                      <a:srgbClr val="A60A1B"/>
                    </a:solidFill>
                  </a:rPr>
                  <a:t>i</a:t>
                </a:r>
                <a:r>
                  <a:rPr lang="en-US" sz="2200" b="0" i="1" dirty="0">
                    <a:solidFill>
                      <a:srgbClr val="A60A1B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A60A1B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b="0" i="1" dirty="0">
                    <a:solidFill>
                      <a:srgbClr val="A60A1B"/>
                    </a:solidFill>
                  </a:rPr>
                  <a:t> MARR</a:t>
                </a:r>
                <a:r>
                  <a:rPr lang="en-US" sz="2200" b="0" dirty="0"/>
                  <a:t>; </a:t>
                </a:r>
                <a:r>
                  <a:rPr lang="en-US" sz="2200" b="0" dirty="0" smtClean="0"/>
                  <a:t>remaining</a:t>
                </a:r>
                <a:br>
                  <a:rPr lang="en-US" sz="2200" b="0" dirty="0" smtClean="0"/>
                </a:br>
                <a:r>
                  <a:rPr lang="en-US" sz="2200" b="0" dirty="0" smtClean="0"/>
                  <a:t>     alternative </a:t>
                </a:r>
                <a:r>
                  <a:rPr lang="en-US" sz="2200" b="0" dirty="0"/>
                  <a:t>with lowest cost is </a:t>
                </a:r>
                <a:r>
                  <a:rPr lang="en-US" sz="2200" i="1" dirty="0">
                    <a:solidFill>
                      <a:srgbClr val="006200"/>
                    </a:solidFill>
                  </a:rPr>
                  <a:t>defender</a:t>
                </a:r>
                <a:r>
                  <a:rPr lang="en-US" sz="2200" b="0" dirty="0"/>
                  <a:t>. For cost alternatives, go to step (3)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(3) Determine incremental CF between </a:t>
                </a:r>
                <a:r>
                  <a:rPr lang="en-US" sz="2200" i="1" dirty="0">
                    <a:solidFill>
                      <a:srgbClr val="006200"/>
                    </a:solidFill>
                  </a:rPr>
                  <a:t>defender</a:t>
                </a:r>
                <a:r>
                  <a:rPr lang="en-US" sz="2200" b="0" dirty="0"/>
                  <a:t> and </a:t>
                </a:r>
                <a:r>
                  <a:rPr lang="en-US" sz="2200" i="1" dirty="0">
                    <a:solidFill>
                      <a:srgbClr val="006200"/>
                    </a:solidFill>
                  </a:rPr>
                  <a:t>next lowest-cost</a:t>
                </a:r>
                <a:r>
                  <a:rPr lang="en-US" sz="2200" b="0" i="1" dirty="0">
                    <a:solidFill>
                      <a:srgbClr val="006200"/>
                    </a:solidFill>
                  </a:rPr>
                  <a:t> </a:t>
                </a:r>
                <a:r>
                  <a:rPr lang="en-US" sz="2200" b="0" dirty="0" smtClean="0"/>
                  <a:t>alternative</a:t>
                </a:r>
                <a:br>
                  <a:rPr lang="en-US" sz="2200" b="0" dirty="0" smtClean="0"/>
                </a:br>
                <a:r>
                  <a:rPr lang="en-US" sz="2200" b="0" dirty="0" smtClean="0"/>
                  <a:t>     (known </a:t>
                </a:r>
                <a:r>
                  <a:rPr lang="en-US" sz="2200" b="0" dirty="0"/>
                  <a:t>as the </a:t>
                </a:r>
                <a:r>
                  <a:rPr lang="en-US" sz="2200" b="0" i="1" dirty="0">
                    <a:solidFill>
                      <a:srgbClr val="3333CC"/>
                    </a:solidFill>
                  </a:rPr>
                  <a:t>challenger</a:t>
                </a:r>
                <a:r>
                  <a:rPr lang="en-US" sz="2200" b="0" dirty="0"/>
                  <a:t>). Set up ROR relation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(4) Calculate ∆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</a:t>
                </a:r>
                <a:r>
                  <a:rPr lang="en-US" sz="2200" b="0" dirty="0"/>
                  <a:t> on incremental CF between </a:t>
                </a:r>
                <a:r>
                  <a:rPr lang="en-US" sz="2200" b="0" i="1" dirty="0">
                    <a:solidFill>
                      <a:srgbClr val="006200"/>
                    </a:solidFill>
                  </a:rPr>
                  <a:t>two alternatives from step (3)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(5) If ∆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2200" dirty="0"/>
                  <a:t> MARR</a:t>
                </a:r>
                <a:r>
                  <a:rPr lang="en-US" sz="2200" b="0" dirty="0"/>
                  <a:t>, </a:t>
                </a:r>
                <a:r>
                  <a:rPr lang="en-US" sz="2200" b="0" i="1" dirty="0">
                    <a:solidFill>
                      <a:srgbClr val="A60A1B"/>
                    </a:solidFill>
                  </a:rPr>
                  <a:t>eliminate defender </a:t>
                </a:r>
                <a:r>
                  <a:rPr lang="en-US" sz="2200" b="0" dirty="0"/>
                  <a:t>and </a:t>
                </a:r>
                <a:r>
                  <a:rPr lang="en-US" sz="2200" b="0" i="1" dirty="0">
                    <a:solidFill>
                      <a:srgbClr val="3333CC"/>
                    </a:solidFill>
                  </a:rPr>
                  <a:t>challenger becomes new </a:t>
                </a:r>
                <a:r>
                  <a:rPr lang="en-US" sz="2200" b="0" i="1" dirty="0" smtClean="0">
                    <a:solidFill>
                      <a:srgbClr val="3333CC"/>
                    </a:solidFill>
                  </a:rPr>
                  <a:t>defender</a:t>
                </a:r>
                <a:br>
                  <a:rPr lang="en-US" sz="2200" b="0" i="1" dirty="0" smtClean="0">
                    <a:solidFill>
                      <a:srgbClr val="3333CC"/>
                    </a:solidFill>
                  </a:rPr>
                </a:br>
                <a:r>
                  <a:rPr lang="en-US" sz="2200" b="0" i="1" dirty="0" smtClean="0">
                    <a:solidFill>
                      <a:srgbClr val="3333CC"/>
                    </a:solidFill>
                  </a:rPr>
                  <a:t>     </a:t>
                </a:r>
                <a:r>
                  <a:rPr lang="en-US" sz="2200" b="0" dirty="0" smtClean="0"/>
                  <a:t>against</a:t>
                </a:r>
                <a:r>
                  <a:rPr lang="en-US" sz="2200" b="0" i="1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200" b="0" dirty="0"/>
                  <a:t>next alternative on list 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(6) Repeat steps (3) through (5) </a:t>
                </a:r>
                <a:r>
                  <a:rPr lang="en-US" sz="2200" b="0" i="1" dirty="0">
                    <a:solidFill>
                      <a:srgbClr val="A60A1B"/>
                    </a:solidFill>
                  </a:rPr>
                  <a:t>until only one alternative </a:t>
                </a:r>
                <a:r>
                  <a:rPr lang="en-US" sz="2200" b="0" dirty="0"/>
                  <a:t>remains. </a:t>
                </a:r>
                <a:r>
                  <a:rPr lang="en-US" sz="2200" i="1" dirty="0"/>
                  <a:t>Select it</a:t>
                </a:r>
                <a:r>
                  <a:rPr lang="en-US" sz="2200" b="0" dirty="0" smtClean="0"/>
                  <a:t>.</a:t>
                </a:r>
                <a:endParaRPr lang="en-US" sz="2200" b="0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64920"/>
                <a:ext cx="8869680" cy="3916680"/>
              </a:xfrm>
              <a:blipFill rotWithShape="1">
                <a:blip r:embed="rId2" cstate="print"/>
                <a:stretch>
                  <a:fillRect l="-825" t="-1558" r="-687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ontent Placeholder 3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5257800"/>
                <a:ext cx="8229600" cy="1066800"/>
              </a:xfrm>
            </p:spPr>
            <p:txBody>
              <a:bodyPr/>
              <a:lstStyle/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u="sng" dirty="0">
                    <a:solidFill>
                      <a:srgbClr val="0033CC"/>
                    </a:solidFill>
                  </a:rPr>
                  <a:t>For Independent </a:t>
                </a:r>
                <a:r>
                  <a:rPr lang="en-US" u="sng" dirty="0" smtClean="0">
                    <a:solidFill>
                      <a:srgbClr val="0033CC"/>
                    </a:solidFill>
                  </a:rPr>
                  <a:t>Projects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Compare each alternative vs. DN and select </a:t>
                </a:r>
                <a:r>
                  <a:rPr lang="en-US" sz="2200" i="1" dirty="0">
                    <a:solidFill>
                      <a:srgbClr val="A60A1B"/>
                    </a:solidFill>
                  </a:rPr>
                  <a:t>all</a:t>
                </a:r>
                <a:r>
                  <a:rPr lang="en-US" sz="2200" dirty="0">
                    <a:solidFill>
                      <a:srgbClr val="A60A1B"/>
                    </a:solidFill>
                  </a:rPr>
                  <a:t> </a:t>
                </a:r>
                <a:r>
                  <a:rPr lang="en-US" sz="2200" i="1" dirty="0">
                    <a:solidFill>
                      <a:srgbClr val="A60A1B"/>
                    </a:solidFill>
                  </a:rPr>
                  <a:t>with ROR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A60A1B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sz="2200" i="1" dirty="0">
                    <a:solidFill>
                      <a:srgbClr val="A60A1B"/>
                    </a:solidFill>
                  </a:rPr>
                  <a:t>  </a:t>
                </a:r>
                <a:r>
                  <a:rPr lang="en-US" sz="2200" i="1" dirty="0" smtClean="0">
                    <a:solidFill>
                      <a:srgbClr val="A60A1B"/>
                    </a:solidFill>
                  </a:rPr>
                  <a:t>MARR</a:t>
                </a:r>
                <a:endParaRPr lang="en-US" sz="2200" i="1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1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5257800"/>
                <a:ext cx="8229600" cy="1066800"/>
              </a:xfrm>
              <a:blipFill rotWithShape="1">
                <a:blip r:embed="rId3" cstate="print"/>
                <a:stretch>
                  <a:fillRect l="-889" t="-5714" b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17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ROR for Multiple </a:t>
            </a: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1473200"/>
          </a:xfrm>
          <a:solidFill>
            <a:srgbClr val="C2FF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91440" indent="0">
              <a:buNone/>
            </a:pPr>
            <a:r>
              <a:rPr lang="en-US" sz="2200" b="0" dirty="0">
                <a:solidFill>
                  <a:srgbClr val="6600CC"/>
                </a:solidFill>
              </a:rPr>
              <a:t>The five mutually exclusive alternatives shown below are under consideration for improving visitor safety and access to additional areas of a national park. If all alternatives are considered to last indefinitely, determine which should be selected on the basis of a rate of return analysis using an interest rate of 10</a:t>
            </a:r>
            <a:r>
              <a:rPr lang="en-US" sz="2200" b="0" dirty="0" smtClean="0">
                <a:solidFill>
                  <a:srgbClr val="6600CC"/>
                </a:solidFill>
              </a:rPr>
              <a:t>%.</a:t>
            </a:r>
            <a:endParaRPr lang="en-US" sz="2200" b="0" dirty="0">
              <a:solidFill>
                <a:srgbClr val="66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3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800100" y="2819400"/>
                <a:ext cx="7734300" cy="129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							   </a:t>
                </a:r>
                <a:r>
                  <a:rPr lang="en-US" sz="2200" u="sng" dirty="0" smtClean="0"/>
                  <a:t>      A</a:t>
                </a:r>
                <a:r>
                  <a:rPr lang="en-US" sz="2200" u="sng" dirty="0"/>
                  <a:t>       </a:t>
                </a:r>
                <a:r>
                  <a:rPr lang="en-US" sz="2200" u="sng" dirty="0" smtClean="0"/>
                  <a:t>   </a:t>
                </a:r>
                <a:r>
                  <a:rPr lang="en-US" sz="2200" u="sng" dirty="0"/>
                  <a:t>B        </a:t>
                </a:r>
                <a:r>
                  <a:rPr lang="en-US" sz="2200" u="sng" dirty="0" smtClean="0"/>
                  <a:t>  C</a:t>
                </a:r>
                <a:r>
                  <a:rPr lang="en-US" sz="2200" u="sng" dirty="0"/>
                  <a:t>       </a:t>
                </a:r>
                <a:r>
                  <a:rPr lang="en-US" sz="2200" u="sng" dirty="0" smtClean="0"/>
                  <a:t>   </a:t>
                </a:r>
                <a:r>
                  <a:rPr lang="en-US" sz="2200" u="sng" dirty="0"/>
                  <a:t>D      </a:t>
                </a:r>
                <a:r>
                  <a:rPr lang="en-US" sz="2200" u="sng" dirty="0" smtClean="0"/>
                  <a:t>    E	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First cost, $ millions                </a:t>
                </a:r>
                <a:r>
                  <a:rPr lang="en-US" sz="22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 smtClean="0"/>
                  <a:t>20</a:t>
                </a:r>
                <a:r>
                  <a:rPr lang="en-US" sz="2200" b="0" dirty="0"/>
                  <a:t>   </a:t>
                </a:r>
                <a:r>
                  <a:rPr lang="en-US" sz="2200" b="0" dirty="0" smtClean="0"/>
                  <a:t> 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/>
                  <a:t>40  </a:t>
                </a:r>
                <a:r>
                  <a:rPr lang="en-US" sz="2200" b="0" dirty="0" smtClean="0"/>
                  <a:t> </a:t>
                </a:r>
                <a:r>
                  <a:rPr lang="en-US" sz="2200" b="0" dirty="0"/>
                  <a:t>  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/>
                  <a:t>35  </a:t>
                </a:r>
                <a:r>
                  <a:rPr lang="en-US" sz="2200" b="0" dirty="0" smtClean="0"/>
                  <a:t> </a:t>
                </a:r>
                <a:r>
                  <a:rPr lang="en-US" sz="2200" b="0" dirty="0"/>
                  <a:t> 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/>
                  <a:t>90 </a:t>
                </a:r>
                <a:r>
                  <a:rPr lang="en-US" sz="2200" b="0" dirty="0" smtClean="0"/>
                  <a:t>  </a:t>
                </a:r>
                <a:r>
                  <a:rPr lang="en-US" sz="2200" b="0" dirty="0"/>
                  <a:t> 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 smtClean="0"/>
                  <a:t>70</a:t>
                </a:r>
                <a:r>
                  <a:rPr lang="en-US" sz="2200" b="0" dirty="0"/>
                  <a:t> </a:t>
                </a:r>
                <a:r>
                  <a:rPr lang="en-US" sz="2200" b="0" dirty="0" smtClean="0"/>
                  <a:t> Annual </a:t>
                </a:r>
                <a:r>
                  <a:rPr lang="en-US" sz="2200" b="0" dirty="0"/>
                  <a:t>M&amp;O cost, $ millions        </a:t>
                </a:r>
                <a:r>
                  <a:rPr lang="en-US" sz="22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/>
                  <a:t>2  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 </m:t>
                    </m:r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/>
                  <a:t>1.5    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/>
                  <a:t>1.9   </a:t>
                </a:r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/>
                  <a:t>1.1   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/>
                  <a:t>1.3</a:t>
                </a:r>
              </a:p>
            </p:txBody>
          </p:sp>
        </mc:Choice>
        <mc:Fallback>
          <p:sp>
            <p:nvSpPr>
              <p:cNvPr id="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800100" y="2819400"/>
                <a:ext cx="7734300" cy="1295400"/>
              </a:xfrm>
              <a:blipFill rotWithShape="1">
                <a:blip r:embed="rId2" cstate="print"/>
                <a:stretch>
                  <a:fillRect l="-946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57200" y="4191000"/>
                <a:ext cx="8458200" cy="2438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A60A1B"/>
                    </a:solidFill>
                  </a:rPr>
                  <a:t>Solution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:   </a:t>
                </a:r>
                <a:r>
                  <a:rPr lang="en-US" sz="2200" dirty="0" smtClean="0"/>
                  <a:t>Rank </a:t>
                </a:r>
                <a:r>
                  <a:rPr lang="en-US" sz="2200" dirty="0"/>
                  <a:t>on the basis of initial cost:  </a:t>
                </a:r>
                <a:r>
                  <a:rPr lang="en-US" sz="2200" dirty="0">
                    <a:solidFill>
                      <a:srgbClr val="3333CC"/>
                    </a:solidFill>
                  </a:rPr>
                  <a:t>A,C,B,E,D; </a:t>
                </a:r>
                <a:r>
                  <a:rPr lang="en-US" sz="2200" dirty="0"/>
                  <a:t>calculate CC values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3333CC"/>
                    </a:solidFill>
                  </a:rPr>
                  <a:t>		    C </a:t>
                </a:r>
                <a:r>
                  <a:rPr lang="en-US" sz="2200" dirty="0">
                    <a:solidFill>
                      <a:srgbClr val="3333CC"/>
                    </a:solidFill>
                  </a:rPr>
                  <a:t>vs. A: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0=−15+0.1/0.1</m:t>
                    </m:r>
                  </m:oMath>
                </a14:m>
                <a:r>
                  <a:rPr lang="en-US" sz="2200" b="0" dirty="0"/>
                  <a:t>       </a:t>
                </a:r>
                <a:r>
                  <a:rPr lang="en-US" sz="2200" dirty="0"/>
                  <a:t>∆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6.7%  </a:t>
                </a:r>
                <a:r>
                  <a:rPr lang="en-US" sz="2200" dirty="0">
                    <a:solidFill>
                      <a:srgbClr val="A60A1B"/>
                    </a:solidFill>
                  </a:rPr>
                  <a:t> </a:t>
                </a:r>
                <a:r>
                  <a:rPr lang="en-US" sz="2200" b="0" dirty="0">
                    <a:solidFill>
                      <a:srgbClr val="A60A1B"/>
                    </a:solidFill>
                  </a:rPr>
                  <a:t>(eliminate C)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3333CC"/>
                    </a:solidFill>
                  </a:rPr>
                  <a:t>		    B </a:t>
                </a:r>
                <a:r>
                  <a:rPr lang="en-US" sz="2200" dirty="0">
                    <a:solidFill>
                      <a:srgbClr val="3333CC"/>
                    </a:solidFill>
                  </a:rPr>
                  <a:t>vs. A: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0=−20+0.5/0.1 </m:t>
                    </m:r>
                  </m:oMath>
                </a14:m>
                <a:r>
                  <a:rPr lang="en-US" sz="2200" b="0" dirty="0"/>
                  <a:t>      </a:t>
                </a:r>
                <a:r>
                  <a:rPr lang="en-US" sz="2200" dirty="0"/>
                  <a:t>∆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25%    </a:t>
                </a:r>
                <a:r>
                  <a:rPr lang="en-US" sz="2200" b="0" dirty="0">
                    <a:solidFill>
                      <a:srgbClr val="A60A1B"/>
                    </a:solidFill>
                  </a:rPr>
                  <a:t>(eliminate A)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3333CC"/>
                    </a:solidFill>
                  </a:rPr>
                  <a:t>		    E </a:t>
                </a:r>
                <a:r>
                  <a:rPr lang="en-US" sz="2200" dirty="0">
                    <a:solidFill>
                      <a:srgbClr val="3333CC"/>
                    </a:solidFill>
                  </a:rPr>
                  <a:t>vs. B: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0=−30+0.2/0.1  </m:t>
                    </m:r>
                  </m:oMath>
                </a14:m>
                <a:r>
                  <a:rPr lang="en-US" sz="2200" b="0" dirty="0"/>
                  <a:t>     </a:t>
                </a:r>
                <a:r>
                  <a:rPr lang="en-US" sz="2200" dirty="0"/>
                  <a:t>∆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6.7%   </a:t>
                </a:r>
                <a:r>
                  <a:rPr lang="en-US" sz="2200" b="0" dirty="0">
                    <a:solidFill>
                      <a:srgbClr val="A60A1B"/>
                    </a:solidFill>
                  </a:rPr>
                  <a:t>(eliminate E)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3333CC"/>
                    </a:solidFill>
                  </a:rPr>
                  <a:t>		    D </a:t>
                </a:r>
                <a:r>
                  <a:rPr lang="en-US" sz="2200" dirty="0">
                    <a:solidFill>
                      <a:srgbClr val="3333CC"/>
                    </a:solidFill>
                  </a:rPr>
                  <a:t>vs. B: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0=−50+0.4/0.1 </m:t>
                    </m:r>
                  </m:oMath>
                </a14:m>
                <a:r>
                  <a:rPr lang="en-US" sz="2200" b="0" dirty="0"/>
                  <a:t>      </a:t>
                </a:r>
                <a:r>
                  <a:rPr lang="en-US" sz="2200" dirty="0"/>
                  <a:t>∆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8%     </a:t>
                </a:r>
                <a:r>
                  <a:rPr lang="en-US" sz="2200" dirty="0">
                    <a:solidFill>
                      <a:srgbClr val="A60A1B"/>
                    </a:solidFill>
                  </a:rPr>
                  <a:t> </a:t>
                </a:r>
                <a:r>
                  <a:rPr lang="en-US" sz="2200" b="0" dirty="0">
                    <a:solidFill>
                      <a:srgbClr val="A60A1B"/>
                    </a:solidFill>
                  </a:rPr>
                  <a:t>(eliminate D)</a:t>
                </a:r>
              </a:p>
              <a:p>
                <a:pPr marL="0" indent="0" algn="ctr">
                  <a:buNone/>
                </a:pPr>
                <a:r>
                  <a:rPr lang="en-US" sz="2200" i="1" dirty="0">
                    <a:solidFill>
                      <a:srgbClr val="A60A1B"/>
                    </a:solidFill>
                  </a:rPr>
                  <a:t>Select alternative </a:t>
                </a:r>
                <a:r>
                  <a:rPr lang="en-US" sz="2200" i="1" dirty="0" smtClean="0">
                    <a:solidFill>
                      <a:srgbClr val="A60A1B"/>
                    </a:solidFill>
                  </a:rPr>
                  <a:t>B</a:t>
                </a:r>
                <a:endParaRPr lang="en-US" sz="2200" i="1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1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57200" y="4191000"/>
                <a:ext cx="8458200" cy="2438400"/>
              </a:xfrm>
              <a:blipFill rotWithShape="1">
                <a:blip r:embed="rId3" cstate="print"/>
                <a:stretch>
                  <a:fillRect l="-865" t="-1500" b="-4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1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Important Points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229600" cy="4754880"/>
              </a:xfrm>
            </p:spPr>
            <p:txBody>
              <a:bodyPr/>
              <a:lstStyle/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b="0" dirty="0" smtClean="0"/>
                  <a:t>Must consider </a:t>
                </a:r>
                <a:r>
                  <a:rPr lang="en-US" sz="2200" i="1" dirty="0">
                    <a:solidFill>
                      <a:srgbClr val="006200"/>
                    </a:solidFill>
                  </a:rPr>
                  <a:t>incremental cash flows</a:t>
                </a:r>
                <a:r>
                  <a:rPr lang="en-US" sz="2200" i="1" dirty="0">
                    <a:solidFill>
                      <a:srgbClr val="009900"/>
                    </a:solidFill>
                  </a:rPr>
                  <a:t> </a:t>
                </a:r>
                <a:r>
                  <a:rPr lang="en-US" sz="2200" b="0" dirty="0"/>
                  <a:t>for mutually exclusive </a:t>
                </a:r>
                <a:r>
                  <a:rPr lang="en-US" sz="2200" b="0" dirty="0" smtClean="0"/>
                  <a:t>alternatives</a:t>
                </a:r>
              </a:p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600" dirty="0" smtClean="0"/>
                  <a:t>	Incremental </a:t>
                </a:r>
                <a:r>
                  <a:rPr lang="en-US" sz="2600" dirty="0"/>
                  <a:t>cash flow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/>
                  <a:t> cash </a:t>
                </a:r>
                <a:r>
                  <a:rPr lang="en-US" sz="2600" dirty="0" err="1"/>
                  <a:t>flow</a:t>
                </a:r>
                <a:r>
                  <a:rPr lang="en-US" sz="2600" baseline="-25000" dirty="0" err="1"/>
                  <a:t>B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600" dirty="0"/>
                  <a:t> cash </a:t>
                </a:r>
                <a:r>
                  <a:rPr lang="en-US" sz="2600" dirty="0" err="1" smtClean="0"/>
                  <a:t>flow</a:t>
                </a:r>
                <a:r>
                  <a:rPr lang="en-US" sz="2600" baseline="-25000" dirty="0" err="1" smtClean="0"/>
                  <a:t>A</a:t>
                </a:r>
                <a:r>
                  <a:rPr lang="en-US" sz="2600" baseline="-25000" dirty="0" smtClean="0"/>
                  <a:t> </a:t>
                </a:r>
                <a:r>
                  <a:rPr lang="en-US" sz="2400" baseline="-25000" dirty="0" smtClean="0"/>
                  <a:t/>
                </a:r>
                <a:br>
                  <a:rPr lang="en-US" sz="2400" baseline="-25000" dirty="0" smtClean="0"/>
                </a:br>
                <a:r>
                  <a:rPr lang="en-US" sz="2400" baseline="-25000" dirty="0" smtClean="0"/>
                  <a:t>		</a:t>
                </a:r>
                <a:r>
                  <a:rPr lang="en-US" sz="2200" b="0" dirty="0" smtClean="0"/>
                  <a:t>where </a:t>
                </a:r>
                <a:r>
                  <a:rPr lang="en-US" sz="2200" b="0" dirty="0"/>
                  <a:t>alternative with </a:t>
                </a:r>
                <a:r>
                  <a:rPr lang="en-US" sz="2200" i="1" dirty="0">
                    <a:solidFill>
                      <a:srgbClr val="A60A1B"/>
                    </a:solidFill>
                  </a:rPr>
                  <a:t>larger</a:t>
                </a:r>
                <a:r>
                  <a:rPr lang="en-US" sz="2200" i="1" dirty="0"/>
                  <a:t> </a:t>
                </a:r>
                <a:r>
                  <a:rPr lang="en-US" sz="2200" b="0" dirty="0"/>
                  <a:t>initial investment is</a:t>
                </a:r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A60A1B"/>
                    </a:solidFill>
                  </a:rPr>
                  <a:t>Alternative 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B</a:t>
                </a:r>
                <a:endParaRPr lang="en-US" sz="2200" dirty="0">
                  <a:solidFill>
                    <a:srgbClr val="A60A1B"/>
                  </a:solidFill>
                </a:endParaRPr>
              </a:p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b="0" dirty="0">
                    <a:solidFill>
                      <a:srgbClr val="3333CC"/>
                    </a:solidFill>
                  </a:rPr>
                  <a:t>Eliminate</a:t>
                </a:r>
                <a:r>
                  <a:rPr lang="en-US" sz="2200" b="0" dirty="0"/>
                  <a:t> </a:t>
                </a:r>
                <a:r>
                  <a:rPr lang="en-US" sz="2200" dirty="0">
                    <a:solidFill>
                      <a:srgbClr val="3333CC"/>
                    </a:solidFill>
                  </a:rPr>
                  <a:t>B</a:t>
                </a:r>
                <a:r>
                  <a:rPr lang="en-US" sz="2200" b="0" dirty="0"/>
                  <a:t> if incremental ROR</a:t>
                </a:r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3333CC"/>
                    </a:solidFill>
                  </a:rPr>
                  <a:t>∆</a:t>
                </a:r>
                <a:r>
                  <a:rPr lang="en-US" sz="2200" dirty="0" err="1">
                    <a:solidFill>
                      <a:srgbClr val="3333CC"/>
                    </a:solidFill>
                  </a:rPr>
                  <a:t>i</a:t>
                </a:r>
                <a:r>
                  <a:rPr lang="en-US" sz="2200" dirty="0">
                    <a:solidFill>
                      <a:srgbClr val="3333CC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333CC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i="1" dirty="0">
                    <a:solidFill>
                      <a:srgbClr val="3333CC"/>
                    </a:solidFill>
                  </a:rPr>
                  <a:t> MARR</a:t>
                </a:r>
                <a:r>
                  <a:rPr lang="en-US" sz="2200" b="0" i="1" dirty="0"/>
                  <a:t>; otherwise,</a:t>
                </a:r>
                <a:r>
                  <a:rPr lang="en-US" sz="2200" i="1" dirty="0"/>
                  <a:t> </a:t>
                </a:r>
                <a:r>
                  <a:rPr lang="en-US" sz="2200" dirty="0">
                    <a:solidFill>
                      <a:srgbClr val="3333CC"/>
                    </a:solidFill>
                  </a:rPr>
                  <a:t>eliminate A</a:t>
                </a:r>
                <a:endParaRPr lang="en-US" sz="2200" i="1" dirty="0">
                  <a:solidFill>
                    <a:srgbClr val="3333CC"/>
                  </a:solidFill>
                </a:endParaRPr>
              </a:p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i="1" dirty="0">
                    <a:solidFill>
                      <a:srgbClr val="3333CC"/>
                    </a:solidFill>
                  </a:rPr>
                  <a:t>Breakeven </a:t>
                </a:r>
                <a:r>
                  <a:rPr lang="en-US" sz="2200" i="1" dirty="0" smtClean="0">
                    <a:solidFill>
                      <a:srgbClr val="3333CC"/>
                    </a:solidFill>
                  </a:rPr>
                  <a:t>ROR </a:t>
                </a:r>
                <a:r>
                  <a:rPr lang="en-US" sz="2200" b="0" dirty="0" smtClean="0"/>
                  <a:t>is </a:t>
                </a:r>
                <a:r>
                  <a:rPr lang="en-US" sz="2200" b="0" dirty="0" err="1"/>
                  <a:t>i</a:t>
                </a:r>
                <a:r>
                  <a:rPr lang="en-US" sz="2200" b="0" dirty="0"/>
                  <a:t>* between </a:t>
                </a:r>
                <a:r>
                  <a:rPr lang="en-US" sz="2200" i="1" dirty="0">
                    <a:solidFill>
                      <a:srgbClr val="006200"/>
                    </a:solidFill>
                  </a:rPr>
                  <a:t>project cash flows</a:t>
                </a:r>
                <a:r>
                  <a:rPr lang="en-US" sz="2200" b="0" i="1" dirty="0">
                    <a:solidFill>
                      <a:srgbClr val="009900"/>
                    </a:solidFill>
                  </a:rPr>
                  <a:t> </a:t>
                </a:r>
                <a:r>
                  <a:rPr lang="en-US" sz="2200" b="0" dirty="0"/>
                  <a:t>of two alternatives, or ∆</a:t>
                </a:r>
                <a:r>
                  <a:rPr lang="en-US" sz="2200" b="0" dirty="0" err="1"/>
                  <a:t>i</a:t>
                </a:r>
                <a:r>
                  <a:rPr lang="en-US" sz="2200" b="0" dirty="0"/>
                  <a:t>* between</a:t>
                </a:r>
                <a:r>
                  <a:rPr lang="en-US" sz="2200" dirty="0"/>
                  <a:t> </a:t>
                </a:r>
                <a:r>
                  <a:rPr lang="en-US" sz="2200" i="1" dirty="0">
                    <a:solidFill>
                      <a:srgbClr val="006200"/>
                    </a:solidFill>
                  </a:rPr>
                  <a:t>incremental cash flows</a:t>
                </a:r>
                <a:r>
                  <a:rPr lang="en-US" sz="2200" b="0" i="1" dirty="0">
                    <a:solidFill>
                      <a:srgbClr val="009900"/>
                    </a:solidFill>
                  </a:rPr>
                  <a:t> </a:t>
                </a:r>
                <a:r>
                  <a:rPr lang="en-US" sz="2200" b="0" dirty="0"/>
                  <a:t>of two alternatives</a:t>
                </a:r>
                <a:endParaRPr lang="en-US" sz="2200" b="0" i="1" dirty="0">
                  <a:solidFill>
                    <a:srgbClr val="3333CC"/>
                  </a:solidFill>
                </a:endParaRPr>
              </a:p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b="0" dirty="0"/>
                  <a:t>For multiple mutually exclusive alternatives, compare two at a </a:t>
                </a:r>
                <a:r>
                  <a:rPr lang="en-US" sz="2200" b="0" dirty="0" smtClean="0"/>
                  <a:t>time and </a:t>
                </a:r>
                <a:r>
                  <a:rPr lang="en-US" sz="2200" b="0" dirty="0"/>
                  <a:t>eliminate alternatives until </a:t>
                </a:r>
                <a:r>
                  <a:rPr lang="en-US" sz="2200" i="1" dirty="0">
                    <a:solidFill>
                      <a:srgbClr val="3333CC"/>
                    </a:solidFill>
                  </a:rPr>
                  <a:t>only one </a:t>
                </a:r>
                <a:r>
                  <a:rPr lang="en-US" sz="2200" i="1" dirty="0" smtClean="0">
                    <a:solidFill>
                      <a:srgbClr val="3333CC"/>
                    </a:solidFill>
                  </a:rPr>
                  <a:t>remains</a:t>
                </a:r>
              </a:p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b="0" dirty="0"/>
                  <a:t>For independent alternatives, compare each against </a:t>
                </a:r>
                <a:r>
                  <a:rPr lang="en-US" sz="2200" dirty="0"/>
                  <a:t>DN</a:t>
                </a:r>
                <a:r>
                  <a:rPr lang="en-US" sz="2200" b="0" dirty="0"/>
                  <a:t> and</a:t>
                </a:r>
                <a:r>
                  <a:rPr lang="en-US" sz="2200" dirty="0"/>
                  <a:t> </a:t>
                </a:r>
                <a:r>
                  <a:rPr lang="en-US" sz="2200" i="1" dirty="0">
                    <a:solidFill>
                      <a:srgbClr val="3333CC"/>
                    </a:solidFill>
                  </a:rPr>
                  <a:t>select</a:t>
                </a:r>
                <a:r>
                  <a:rPr lang="en-US" sz="2200" dirty="0"/>
                  <a:t> </a:t>
                </a:r>
                <a:r>
                  <a:rPr lang="en-US" sz="2200" i="1" dirty="0" smtClean="0">
                    <a:solidFill>
                      <a:srgbClr val="3333CC"/>
                    </a:solidFill>
                  </a:rPr>
                  <a:t>all </a:t>
                </a:r>
                <a:r>
                  <a:rPr lang="en-US" sz="2200" i="1" dirty="0">
                    <a:solidFill>
                      <a:srgbClr val="3333CC"/>
                    </a:solidFill>
                  </a:rPr>
                  <a:t>that have ROR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333CC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sz="2200" i="1" dirty="0">
                    <a:solidFill>
                      <a:srgbClr val="3333CC"/>
                    </a:solidFill>
                  </a:rPr>
                  <a:t> </a:t>
                </a:r>
                <a:r>
                  <a:rPr lang="en-US" sz="2200" i="1" dirty="0" smtClean="0">
                    <a:solidFill>
                      <a:srgbClr val="3333CC"/>
                    </a:solidFill>
                  </a:rPr>
                  <a:t>MARR</a:t>
                </a:r>
                <a:endParaRPr lang="en-US" sz="2200" i="1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229600" cy="4754880"/>
              </a:xfrm>
              <a:blipFill rotWithShape="1">
                <a:blip r:embed="rId2" cstate="print"/>
                <a:stretch>
                  <a:fillRect l="-889" t="-769" b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7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0A1B"/>
                </a:solidFill>
              </a:rPr>
              <a:t>Chapter 8</a:t>
            </a:r>
            <a:endParaRPr lang="en-US" dirty="0">
              <a:solidFill>
                <a:srgbClr val="A60A1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ArumSans Rg" pitchFamily="34" charset="0"/>
              </a:rPr>
              <a:t>Rate of </a:t>
            </a:r>
            <a:r>
              <a:rPr lang="en-US" dirty="0" smtClean="0">
                <a:solidFill>
                  <a:srgbClr val="444444"/>
                </a:solidFill>
                <a:latin typeface="ArumSans Rg" pitchFamily="34" charset="0"/>
              </a:rPr>
              <a:t>Return Multiple </a:t>
            </a:r>
            <a:r>
              <a:rPr lang="en-US" dirty="0">
                <a:solidFill>
                  <a:srgbClr val="444444"/>
                </a:solidFill>
                <a:latin typeface="ArumSans Rg" pitchFamily="34" charset="0"/>
              </a:rPr>
              <a:t>Alternatives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7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3946A4"/>
                </a:solidFill>
              </a:rPr>
              <a:t>LEARNING OUTCOMES</a:t>
            </a:r>
            <a:endParaRPr lang="en-US" dirty="0">
              <a:solidFill>
                <a:srgbClr val="3946A4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5720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Why incremental analysis is required in ROR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Incremental cash flow (CF) calculation 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Interpretation of ROR on incremental CF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Select alternative by ROR based on PW relation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Select alternative by ROR based on AW relation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Select best from several alternatives using ROR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67637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Incremental Analysis is </a:t>
            </a:r>
            <a:r>
              <a:rPr lang="en-US" dirty="0" smtClean="0"/>
              <a:t>Necessary</a:t>
            </a:r>
            <a:r>
              <a:rPr lang="en-US" sz="1400" dirty="0" smtClean="0"/>
              <a:t> (1)</a:t>
            </a:r>
            <a:endParaRPr lang="en-US" sz="1400" dirty="0"/>
          </a:p>
        </p:txBody>
      </p:sp>
      <p:sp>
        <p:nvSpPr>
          <p:cNvPr id="2" name="Content Placeholder 2" descr="Incremental analysis looks at the 'delta' in increasing investments to see if there is a justification in a larger investment.  What does the incremental investment earn??"/>
          <p:cNvSpPr>
            <a:spLocks noGrp="1"/>
          </p:cNvSpPr>
          <p:nvPr>
            <p:ph sz="quarter" idx="17"/>
          </p:nvPr>
        </p:nvSpPr>
        <p:spPr>
          <a:xfrm>
            <a:off x="457200" y="1346200"/>
            <a:ext cx="8229600" cy="1930400"/>
          </a:xfrm>
          <a:solidFill>
            <a:srgbClr val="004131"/>
          </a:solidFill>
        </p:spPr>
        <p:txBody>
          <a:bodyPr/>
          <a:lstStyle/>
          <a:p>
            <a:pPr marL="91440" indent="0">
              <a:spcBef>
                <a:spcPts val="1200"/>
              </a:spcBef>
              <a:buNone/>
            </a:pPr>
            <a:r>
              <a:rPr lang="en-US" b="0" dirty="0">
                <a:solidFill>
                  <a:srgbClr val="FFFFCC"/>
                </a:solidFill>
              </a:rPr>
              <a:t>Selecting the alternative with highest ROR may </a:t>
            </a:r>
            <a:r>
              <a:rPr lang="en-US" b="0" dirty="0" smtClean="0">
                <a:solidFill>
                  <a:srgbClr val="FFFFCC"/>
                </a:solidFill>
              </a:rPr>
              <a:t>not yield </a:t>
            </a:r>
            <a:r>
              <a:rPr lang="en-US" b="0" dirty="0">
                <a:solidFill>
                  <a:srgbClr val="FFFFCC"/>
                </a:solidFill>
              </a:rPr>
              <a:t>highest return on</a:t>
            </a:r>
            <a:r>
              <a:rPr lang="en-US" b="0" dirty="0"/>
              <a:t> </a:t>
            </a:r>
            <a:r>
              <a:rPr lang="en-US" i="1" dirty="0">
                <a:solidFill>
                  <a:srgbClr val="FFC000"/>
                </a:solidFill>
              </a:rPr>
              <a:t>available </a:t>
            </a:r>
            <a:r>
              <a:rPr lang="en-US" i="1" dirty="0" smtClean="0">
                <a:solidFill>
                  <a:srgbClr val="FFC000"/>
                </a:solidFill>
              </a:rPr>
              <a:t>capital</a:t>
            </a:r>
          </a:p>
          <a:p>
            <a:pPr marL="91440" indent="0">
              <a:spcBef>
                <a:spcPts val="1200"/>
              </a:spcBef>
              <a:buNone/>
            </a:pPr>
            <a:r>
              <a:rPr lang="en-US" b="0" dirty="0">
                <a:solidFill>
                  <a:srgbClr val="FFFFCC"/>
                </a:solidFill>
              </a:rPr>
              <a:t>Must consider </a:t>
            </a:r>
            <a:r>
              <a:rPr lang="en-US" i="1" dirty="0">
                <a:solidFill>
                  <a:srgbClr val="FFC000"/>
                </a:solidFill>
              </a:rPr>
              <a:t>weighted average </a:t>
            </a:r>
            <a:r>
              <a:rPr lang="en-US" b="0" dirty="0">
                <a:solidFill>
                  <a:srgbClr val="FFFFCC"/>
                </a:solidFill>
              </a:rPr>
              <a:t>of total capital available </a:t>
            </a:r>
          </a:p>
          <a:p>
            <a:pPr marL="91440" indent="0">
              <a:spcBef>
                <a:spcPts val="1200"/>
              </a:spcBef>
              <a:buNone/>
            </a:pPr>
            <a:r>
              <a:rPr lang="en-US" b="0" dirty="0">
                <a:solidFill>
                  <a:srgbClr val="FFFFCC"/>
                </a:solidFill>
              </a:rPr>
              <a:t>Capital</a:t>
            </a:r>
            <a:r>
              <a:rPr lang="en-US" dirty="0"/>
              <a:t> </a:t>
            </a:r>
            <a:r>
              <a:rPr lang="en-US" i="1" dirty="0">
                <a:solidFill>
                  <a:srgbClr val="FFC000"/>
                </a:solidFill>
              </a:rPr>
              <a:t>not</a:t>
            </a:r>
            <a:r>
              <a:rPr lang="en-US" dirty="0"/>
              <a:t> </a:t>
            </a:r>
            <a:r>
              <a:rPr lang="en-US" b="0" dirty="0">
                <a:solidFill>
                  <a:srgbClr val="FFFFCC"/>
                </a:solidFill>
              </a:rPr>
              <a:t>invested in a project is assumed to </a:t>
            </a:r>
            <a:r>
              <a:rPr lang="en-US" i="1" dirty="0">
                <a:solidFill>
                  <a:srgbClr val="FFC000"/>
                </a:solidFill>
              </a:rPr>
              <a:t>earn at </a:t>
            </a:r>
            <a:r>
              <a:rPr lang="en-US" i="1" dirty="0" smtClean="0">
                <a:solidFill>
                  <a:srgbClr val="FFC000"/>
                </a:solidFill>
              </a:rPr>
              <a:t>MARR</a:t>
            </a:r>
            <a:endParaRPr lang="en-US" i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3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457200" y="3505200"/>
                <a:ext cx="8458200" cy="114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b="0" dirty="0"/>
                  <a:t>Example: Assume $90,000 is available for investment and MARR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b="0" dirty="0" smtClean="0"/>
                  <a:t>16%</a:t>
                </a:r>
                <a:br>
                  <a:rPr lang="en-US" sz="2200" b="0" dirty="0" smtClean="0"/>
                </a:br>
                <a:r>
                  <a:rPr lang="en-US" sz="2200" b="0" dirty="0" smtClean="0"/>
                  <a:t>per </a:t>
                </a:r>
                <a:r>
                  <a:rPr lang="en-US" sz="2200" b="0" dirty="0"/>
                  <a:t>year. If alternative </a:t>
                </a:r>
                <a:r>
                  <a:rPr lang="en-US" sz="2200" b="0" dirty="0">
                    <a:solidFill>
                      <a:srgbClr val="6600CC"/>
                    </a:solidFill>
                  </a:rPr>
                  <a:t>A would earn 35% per year </a:t>
                </a:r>
                <a:r>
                  <a:rPr lang="en-US" sz="2200" b="0" dirty="0"/>
                  <a:t>on investment of $50,000, and </a:t>
                </a:r>
                <a:r>
                  <a:rPr lang="en-US" sz="2200" b="0" dirty="0" smtClean="0">
                    <a:solidFill>
                      <a:srgbClr val="6600CC"/>
                    </a:solidFill>
                  </a:rPr>
                  <a:t>B </a:t>
                </a:r>
                <a:r>
                  <a:rPr lang="en-US" sz="2200" b="0" dirty="0">
                    <a:solidFill>
                      <a:srgbClr val="6600CC"/>
                    </a:solidFill>
                  </a:rPr>
                  <a:t>would earn 29% per year </a:t>
                </a:r>
                <a:r>
                  <a:rPr lang="en-US" sz="2200" b="0" dirty="0"/>
                  <a:t>on investment of $85,000, the weighted averages </a:t>
                </a:r>
                <a:r>
                  <a:rPr lang="en-US" sz="2200" b="0" dirty="0" smtClean="0"/>
                  <a:t>are:</a:t>
                </a:r>
                <a:endParaRPr lang="en-US" sz="2200" b="0" dirty="0"/>
              </a:p>
            </p:txBody>
          </p:sp>
        </mc:Choice>
        <mc:Fallback>
          <p:sp>
            <p:nvSpPr>
              <p:cNvPr id="3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457200" y="3505200"/>
                <a:ext cx="8458200" cy="1143000"/>
              </a:xfrm>
              <a:blipFill rotWithShape="1">
                <a:blip r:embed="rId2" cstate="print"/>
                <a:stretch>
                  <a:fillRect l="-865" t="-2660" r="-865"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365760" y="4739640"/>
                <a:ext cx="8412480" cy="822960"/>
              </a:xfrm>
            </p:spPr>
            <p:txBody>
              <a:bodyPr/>
              <a:lstStyle/>
              <a:p>
                <a:pPr marL="182880" indent="0">
                  <a:buNone/>
                </a:pPr>
                <a:r>
                  <a:rPr lang="en-US" sz="2200" dirty="0"/>
                  <a:t>Overall </a:t>
                </a:r>
                <a14:m>
                  <m:oMath xmlns:m="http://schemas.openxmlformats.org/officeDocument/2006/math">
                    <m:r>
                      <a:rPr lang="en-US" sz="2100" b="1" i="0" dirty="0" smtClean="0">
                        <a:latin typeface="Cambria Math"/>
                      </a:rPr>
                      <m:t>𝐑𝐎𝐑</m:t>
                    </m:r>
                    <m:r>
                      <a:rPr lang="en-US" sz="2100" b="1" i="0" baseline="-25000" dirty="0">
                        <a:latin typeface="Cambria Math"/>
                      </a:rPr>
                      <m:t>𝐀</m:t>
                    </m:r>
                    <m:r>
                      <a:rPr lang="en-US" sz="2100" b="1" i="0" dirty="0">
                        <a:latin typeface="Cambria Math"/>
                      </a:rPr>
                      <m:t>=[</m:t>
                    </m:r>
                    <m:r>
                      <a:rPr lang="en-US" sz="2100" b="1" i="0" dirty="0">
                        <a:latin typeface="Cambria Math"/>
                      </a:rPr>
                      <m:t>𝟓𝟎</m:t>
                    </m:r>
                    <m:r>
                      <a:rPr lang="en-US" sz="2100" b="1" i="0" dirty="0">
                        <a:latin typeface="Cambria Math"/>
                      </a:rPr>
                      <m:t>,</m:t>
                    </m:r>
                    <m:r>
                      <a:rPr lang="en-US" sz="2100" b="1" i="0" dirty="0">
                        <a:latin typeface="Cambria Math"/>
                      </a:rPr>
                      <m:t>𝟎𝟎𝟎</m:t>
                    </m:r>
                    <m:r>
                      <a:rPr lang="en-US" sz="2100" b="1" i="0" dirty="0">
                        <a:latin typeface="Cambria Math"/>
                      </a:rPr>
                      <m:t>(</m:t>
                    </m:r>
                    <m:r>
                      <a:rPr lang="en-US" sz="2100" b="1" i="0" dirty="0">
                        <a:latin typeface="Cambria Math"/>
                      </a:rPr>
                      <m:t>𝟎</m:t>
                    </m:r>
                    <m:r>
                      <a:rPr lang="en-US" sz="2100" b="1" i="0" dirty="0">
                        <a:latin typeface="Cambria Math"/>
                      </a:rPr>
                      <m:t>.</m:t>
                    </m:r>
                    <m:r>
                      <a:rPr lang="en-US" sz="2100" b="1" i="0" dirty="0">
                        <a:latin typeface="Cambria Math"/>
                      </a:rPr>
                      <m:t>𝟑𝟓</m:t>
                    </m:r>
                    <m:r>
                      <a:rPr lang="en-US" sz="2100" b="1" i="0" dirty="0">
                        <a:latin typeface="Cambria Math"/>
                      </a:rPr>
                      <m:t>)+</m:t>
                    </m:r>
                    <m:r>
                      <a:rPr lang="en-US" sz="2100" b="1" i="0" dirty="0">
                        <a:latin typeface="Cambria Math"/>
                      </a:rPr>
                      <m:t>𝟒𝟎</m:t>
                    </m:r>
                    <m:r>
                      <a:rPr lang="en-US" sz="2100" b="1" i="0" dirty="0">
                        <a:latin typeface="Cambria Math"/>
                      </a:rPr>
                      <m:t>,</m:t>
                    </m:r>
                    <m:r>
                      <a:rPr lang="en-US" sz="2100" b="1" i="0" dirty="0">
                        <a:latin typeface="Cambria Math"/>
                      </a:rPr>
                      <m:t>𝟎𝟎𝟎</m:t>
                    </m:r>
                    <m:r>
                      <a:rPr lang="en-US" sz="2100" b="1" i="0" dirty="0">
                        <a:latin typeface="Cambria Math"/>
                      </a:rPr>
                      <m:t>(</m:t>
                    </m:r>
                    <m:r>
                      <a:rPr lang="en-US" sz="2100" b="1" i="0" dirty="0">
                        <a:latin typeface="Cambria Math"/>
                      </a:rPr>
                      <m:t>𝟎</m:t>
                    </m:r>
                    <m:r>
                      <a:rPr lang="en-US" sz="2100" b="1" i="0" dirty="0">
                        <a:latin typeface="Cambria Math"/>
                      </a:rPr>
                      <m:t>.</m:t>
                    </m:r>
                    <m:r>
                      <a:rPr lang="en-US" sz="2100" b="1" i="0" dirty="0">
                        <a:latin typeface="Cambria Math"/>
                      </a:rPr>
                      <m:t>𝟏𝟔</m:t>
                    </m:r>
                    <m:r>
                      <a:rPr lang="en-US" sz="2100" b="1" i="0" dirty="0">
                        <a:latin typeface="Cambria Math"/>
                      </a:rPr>
                      <m:t>)]/</m:t>
                    </m:r>
                    <m:r>
                      <a:rPr lang="en-US" sz="2100" b="1" i="0" dirty="0">
                        <a:latin typeface="Cambria Math"/>
                      </a:rPr>
                      <m:t>𝟗𝟎</m:t>
                    </m:r>
                    <m:r>
                      <a:rPr lang="en-US" sz="2100" b="1" i="0" dirty="0">
                        <a:latin typeface="Cambria Math"/>
                      </a:rPr>
                      <m:t>,</m:t>
                    </m:r>
                    <m:r>
                      <a:rPr lang="en-US" sz="2100" b="1" i="0" dirty="0">
                        <a:latin typeface="Cambria Math"/>
                      </a:rPr>
                      <m:t>𝟎𝟎𝟎</m:t>
                    </m:r>
                    <m:r>
                      <a:rPr lang="en-US" sz="2100" b="1" i="0" dirty="0">
                        <a:latin typeface="Cambria Math"/>
                      </a:rPr>
                      <m:t>=</m:t>
                    </m:r>
                    <m:r>
                      <a:rPr lang="en-US" sz="2100" b="1" i="0" dirty="0">
                        <a:latin typeface="Cambria Math"/>
                      </a:rPr>
                      <m:t>𝟐𝟔</m:t>
                    </m:r>
                    <m:r>
                      <a:rPr lang="en-US" sz="2100" b="1" i="0" dirty="0">
                        <a:latin typeface="Cambria Math"/>
                      </a:rPr>
                      <m:t>.</m:t>
                    </m:r>
                    <m:r>
                      <a:rPr lang="en-US" sz="2100" b="1" i="0" dirty="0">
                        <a:latin typeface="Cambria Math"/>
                      </a:rPr>
                      <m:t>𝟔</m:t>
                    </m:r>
                    <m:r>
                      <a:rPr lang="en-US" sz="2100" b="1" i="0" dirty="0" smtClean="0">
                        <a:latin typeface="Cambria Math"/>
                      </a:rPr>
                      <m:t>%</m:t>
                    </m:r>
                  </m:oMath>
                </a14:m>
                <a:endParaRPr lang="en-US" sz="2100" dirty="0" smtClean="0"/>
              </a:p>
              <a:p>
                <a:pPr marL="182880" indent="0">
                  <a:buNone/>
                </a:pPr>
                <a:r>
                  <a:rPr lang="en-US" sz="2200" dirty="0"/>
                  <a:t>Overall </a:t>
                </a:r>
                <a14:m>
                  <m:oMath xmlns:m="http://schemas.openxmlformats.org/officeDocument/2006/math">
                    <m:r>
                      <a:rPr lang="en-US" sz="2100" b="1" i="0" dirty="0" smtClean="0">
                        <a:latin typeface="Cambria Math"/>
                      </a:rPr>
                      <m:t>𝐑𝐎𝐑</m:t>
                    </m:r>
                    <m:r>
                      <a:rPr lang="en-US" sz="2100" b="1" i="0" baseline="-25000" dirty="0">
                        <a:latin typeface="Cambria Math"/>
                      </a:rPr>
                      <m:t>𝐁</m:t>
                    </m:r>
                    <m:r>
                      <a:rPr lang="en-US" sz="2100" b="1" i="0" dirty="0">
                        <a:latin typeface="Cambria Math"/>
                      </a:rPr>
                      <m:t>=[</m:t>
                    </m:r>
                    <m:r>
                      <a:rPr lang="en-US" sz="2100" b="1" i="0" dirty="0">
                        <a:latin typeface="Cambria Math"/>
                      </a:rPr>
                      <m:t>𝟖𝟓</m:t>
                    </m:r>
                    <m:r>
                      <a:rPr lang="en-US" sz="2100" b="1" i="0" dirty="0">
                        <a:latin typeface="Cambria Math"/>
                      </a:rPr>
                      <m:t>,</m:t>
                    </m:r>
                    <m:r>
                      <a:rPr lang="en-US" sz="2100" b="1" i="0" dirty="0">
                        <a:latin typeface="Cambria Math"/>
                      </a:rPr>
                      <m:t>𝟎𝟎𝟎</m:t>
                    </m:r>
                    <m:r>
                      <a:rPr lang="en-US" sz="2100" b="1" i="0" dirty="0">
                        <a:latin typeface="Cambria Math"/>
                      </a:rPr>
                      <m:t>(</m:t>
                    </m:r>
                    <m:r>
                      <a:rPr lang="en-US" sz="2100" b="1" i="0" dirty="0">
                        <a:latin typeface="Cambria Math"/>
                      </a:rPr>
                      <m:t>𝟎</m:t>
                    </m:r>
                    <m:r>
                      <a:rPr lang="en-US" sz="2100" b="1" i="0" dirty="0">
                        <a:latin typeface="Cambria Math"/>
                      </a:rPr>
                      <m:t>.</m:t>
                    </m:r>
                    <m:r>
                      <a:rPr lang="en-US" sz="2100" b="1" i="0" dirty="0">
                        <a:latin typeface="Cambria Math"/>
                      </a:rPr>
                      <m:t>𝟐𝟗</m:t>
                    </m:r>
                    <m:r>
                      <a:rPr lang="en-US" sz="2100" b="1" i="0" dirty="0">
                        <a:latin typeface="Cambria Math"/>
                      </a:rPr>
                      <m:t>)+</m:t>
                    </m:r>
                    <m:r>
                      <a:rPr lang="en-US" sz="2100" b="1" i="0" dirty="0">
                        <a:latin typeface="Cambria Math"/>
                      </a:rPr>
                      <m:t>𝟓</m:t>
                    </m:r>
                    <m:r>
                      <a:rPr lang="en-US" sz="2100" b="1" i="0" dirty="0">
                        <a:latin typeface="Cambria Math"/>
                      </a:rPr>
                      <m:t>,</m:t>
                    </m:r>
                    <m:r>
                      <a:rPr lang="en-US" sz="2100" b="1" i="0" dirty="0">
                        <a:latin typeface="Cambria Math"/>
                      </a:rPr>
                      <m:t>𝟎𝟎𝟎</m:t>
                    </m:r>
                    <m:r>
                      <a:rPr lang="en-US" sz="2100" b="1" i="0" dirty="0">
                        <a:latin typeface="Cambria Math"/>
                      </a:rPr>
                      <m:t>(</m:t>
                    </m:r>
                    <m:r>
                      <a:rPr lang="en-US" sz="2100" b="1" i="0" dirty="0">
                        <a:latin typeface="Cambria Math"/>
                      </a:rPr>
                      <m:t>𝟎</m:t>
                    </m:r>
                    <m:r>
                      <a:rPr lang="en-US" sz="2100" b="1" i="0" dirty="0">
                        <a:latin typeface="Cambria Math"/>
                      </a:rPr>
                      <m:t>.</m:t>
                    </m:r>
                    <m:r>
                      <a:rPr lang="en-US" sz="2100" b="1" i="0" dirty="0">
                        <a:latin typeface="Cambria Math"/>
                      </a:rPr>
                      <m:t>𝟏𝟔</m:t>
                    </m:r>
                    <m:r>
                      <a:rPr lang="en-US" sz="2100" b="1" i="0" dirty="0">
                        <a:latin typeface="Cambria Math"/>
                      </a:rPr>
                      <m:t>)]/</m:t>
                    </m:r>
                    <m:r>
                      <a:rPr lang="en-US" sz="2100" b="1" i="0" dirty="0">
                        <a:latin typeface="Cambria Math"/>
                      </a:rPr>
                      <m:t>𝟗𝟎</m:t>
                    </m:r>
                    <m:r>
                      <a:rPr lang="en-US" sz="2100" b="1" i="0" dirty="0">
                        <a:latin typeface="Cambria Math"/>
                      </a:rPr>
                      <m:t>,</m:t>
                    </m:r>
                    <m:r>
                      <a:rPr lang="en-US" sz="2100" b="1" i="0" dirty="0">
                        <a:latin typeface="Cambria Math"/>
                      </a:rPr>
                      <m:t>𝟎𝟎𝟎</m:t>
                    </m:r>
                    <m:r>
                      <a:rPr lang="en-US" sz="2100" b="1" i="0" dirty="0">
                        <a:latin typeface="Cambria Math"/>
                      </a:rPr>
                      <m:t>=</m:t>
                    </m:r>
                    <m:r>
                      <a:rPr lang="en-US" sz="2100" b="1" i="0" dirty="0">
                        <a:latin typeface="Cambria Math"/>
                      </a:rPr>
                      <m:t>𝟐𝟖</m:t>
                    </m:r>
                    <m:r>
                      <a:rPr lang="en-US" sz="2100" b="1" i="0" dirty="0">
                        <a:latin typeface="Cambria Math"/>
                      </a:rPr>
                      <m:t>.</m:t>
                    </m:r>
                    <m:r>
                      <a:rPr lang="en-US" sz="2100" b="1" i="0" dirty="0">
                        <a:latin typeface="Cambria Math"/>
                      </a:rPr>
                      <m:t>𝟑</m:t>
                    </m:r>
                    <m:r>
                      <a:rPr lang="en-US" sz="2100" b="1" i="0" dirty="0" smtClean="0">
                        <a:latin typeface="Cambria Math"/>
                      </a:rPr>
                      <m:t>%</m:t>
                    </m:r>
                  </m:oMath>
                </a14:m>
                <a:endParaRPr lang="en-US" sz="2100" dirty="0"/>
              </a:p>
            </p:txBody>
          </p:sp>
        </mc:Choice>
        <mc:Fallback>
          <p:sp>
            <p:nvSpPr>
              <p:cNvPr id="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365760" y="4739640"/>
                <a:ext cx="8412480" cy="822960"/>
              </a:xfrm>
              <a:blipFill rotWithShape="1">
                <a:blip r:embed="rId3" cstate="print"/>
                <a:stretch>
                  <a:fillRect t="-4444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/>
          <p:cNvSpPr>
            <a:spLocks noGrp="1"/>
          </p:cNvSpPr>
          <p:nvPr>
            <p:ph sz="quarter" idx="20"/>
          </p:nvPr>
        </p:nvSpPr>
        <p:spPr>
          <a:xfrm>
            <a:off x="457200" y="5745480"/>
            <a:ext cx="6934200" cy="5029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946A4"/>
                </a:solidFill>
              </a:rPr>
              <a:t>Which investment is better, economically</a:t>
            </a:r>
            <a:r>
              <a:rPr lang="en-US" dirty="0" smtClean="0">
                <a:solidFill>
                  <a:srgbClr val="3946A4"/>
                </a:solidFill>
              </a:rPr>
              <a:t>?</a:t>
            </a:r>
            <a:endParaRPr lang="en-US" dirty="0">
              <a:solidFill>
                <a:srgbClr val="3946A4"/>
              </a:solidFill>
            </a:endParaRP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10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Incremental Analysis is </a:t>
            </a:r>
            <a:r>
              <a:rPr lang="en-US" dirty="0" smtClean="0"/>
              <a:t>Necessary</a:t>
            </a:r>
            <a:r>
              <a:rPr lang="en-US" sz="1400" dirty="0"/>
              <a:t> </a:t>
            </a:r>
            <a:r>
              <a:rPr lang="en-US" sz="1400" dirty="0" smtClean="0"/>
              <a:t>(2)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3307080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rgbClr val="3333CC"/>
                </a:solidFill>
              </a:rPr>
              <a:t>If selection basis is higher ROR:</a:t>
            </a:r>
          </a:p>
          <a:p>
            <a:pPr algn="ctr">
              <a:buNone/>
            </a:pPr>
            <a:r>
              <a:rPr lang="en-US" dirty="0"/>
              <a:t>Select alternative A     </a:t>
            </a:r>
            <a:r>
              <a:rPr lang="en-US" sz="2400" dirty="0">
                <a:solidFill>
                  <a:srgbClr val="3946A4"/>
                </a:solidFill>
              </a:rPr>
              <a:t>(wrong answer</a:t>
            </a:r>
            <a:r>
              <a:rPr lang="en-US" sz="2400" dirty="0" smtClean="0">
                <a:solidFill>
                  <a:srgbClr val="3946A4"/>
                </a:solidFill>
              </a:rPr>
              <a:t>)</a:t>
            </a:r>
            <a:endParaRPr lang="en-US" sz="2400" dirty="0">
              <a:solidFill>
                <a:srgbClr val="3946A4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3333CC"/>
                </a:solidFill>
              </a:rPr>
              <a:t>If selection basis is higher overall ROR:</a:t>
            </a:r>
          </a:p>
          <a:p>
            <a:pPr algn="ctr">
              <a:buNone/>
            </a:pPr>
            <a:r>
              <a:rPr lang="en-US" dirty="0"/>
              <a:t>Select alternative B </a:t>
            </a:r>
          </a:p>
          <a:p>
            <a:pPr algn="ctr">
              <a:buNone/>
            </a:pPr>
            <a:r>
              <a:rPr lang="en-US" sz="2400" dirty="0">
                <a:solidFill>
                  <a:srgbClr val="A60A1B"/>
                </a:solidFill>
              </a:rPr>
              <a:t>Conclusion: </a:t>
            </a:r>
            <a:r>
              <a:rPr lang="en-US" sz="2400" dirty="0"/>
              <a:t>Must use an </a:t>
            </a:r>
            <a:r>
              <a:rPr lang="en-US" sz="2400" dirty="0">
                <a:solidFill>
                  <a:srgbClr val="3946A4"/>
                </a:solidFill>
              </a:rPr>
              <a:t>incremental ROR analysis </a:t>
            </a:r>
            <a:r>
              <a:rPr lang="en-US" sz="2400" dirty="0"/>
              <a:t>to make a consistently correct selection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7"/>
          </p:nvPr>
        </p:nvSpPr>
        <p:spPr>
          <a:xfrm>
            <a:off x="457200" y="4800600"/>
            <a:ext cx="8229600" cy="1295400"/>
          </a:xfrm>
          <a:solidFill>
            <a:srgbClr val="C2FF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Unlike PW, AW, and FW values, if not analyzed correctly, ROR values can lead to an incorrect alternative selection. This is called the </a:t>
            </a:r>
            <a:r>
              <a:rPr lang="en-US" sz="2400" dirty="0">
                <a:solidFill>
                  <a:srgbClr val="5C4B00"/>
                </a:solidFill>
              </a:rPr>
              <a:t>ranking inconsistency problem </a:t>
            </a:r>
            <a:r>
              <a:rPr lang="en-US" sz="2400" dirty="0"/>
              <a:t>(discussed later)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30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Incremental </a:t>
            </a:r>
            <a:r>
              <a:rPr lang="en-US" dirty="0" smtClean="0"/>
              <a:t>CF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762000" y="1270000"/>
                <a:ext cx="7620000" cy="939800"/>
              </a:xfrm>
              <a:solidFill>
                <a:srgbClr val="C2FFF0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Incremental cash flow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cash </a:t>
                </a:r>
                <a:r>
                  <a:rPr lang="en-US" dirty="0" err="1"/>
                  <a:t>flow</a:t>
                </a:r>
                <a:r>
                  <a:rPr lang="en-US" baseline="-25000" dirty="0" err="1"/>
                  <a:t>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cash </a:t>
                </a:r>
                <a:r>
                  <a:rPr lang="en-US" dirty="0" err="1"/>
                  <a:t>flow</a:t>
                </a:r>
                <a:r>
                  <a:rPr lang="en-US" baseline="-25000" dirty="0" err="1"/>
                  <a:t>A</a:t>
                </a:r>
                <a:endParaRPr lang="en-US" baseline="-25000" dirty="0"/>
              </a:p>
              <a:p>
                <a:pPr marL="0" indent="0" algn="ctr">
                  <a:buNone/>
                </a:pPr>
                <a:r>
                  <a:rPr lang="en-US" dirty="0" smtClean="0"/>
                  <a:t>where </a:t>
                </a:r>
                <a:r>
                  <a:rPr lang="en-US" i="1" dirty="0"/>
                  <a:t>larger initial investment 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A60A1B"/>
                    </a:solidFill>
                  </a:rPr>
                  <a:t>Alternative </a:t>
                </a:r>
                <a:r>
                  <a:rPr lang="en-US" dirty="0" smtClean="0">
                    <a:solidFill>
                      <a:srgbClr val="A60A1B"/>
                    </a:solidFill>
                  </a:rPr>
                  <a:t>B</a:t>
                </a:r>
                <a:endParaRPr lang="en-US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762000" y="1270000"/>
                <a:ext cx="7620000" cy="939800"/>
              </a:xfrm>
              <a:blipFill rotWithShape="1">
                <a:blip r:embed="rId2" cstate="print"/>
                <a:stretch>
                  <a:fillRect t="-4459" b="-8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647700" y="2550160"/>
            <a:ext cx="7848600" cy="878840"/>
          </a:xfrm>
          <a:solidFill>
            <a:srgbClr val="474E4B"/>
          </a:solidFill>
          <a:ln>
            <a:solidFill>
              <a:schemeClr val="tx1"/>
            </a:solidFill>
          </a:ln>
          <a:effectLst>
            <a:outerShdw dist="127000" dir="18900000" algn="bl" rotWithShape="0">
              <a:srgbClr val="00CC99"/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Example: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rgbClr val="FBEF05"/>
                </a:solidFill>
              </a:rPr>
              <a:t>Either of the cost alternatives shown below can be used </a:t>
            </a:r>
            <a:r>
              <a:rPr lang="en-US" sz="2200" dirty="0" smtClean="0">
                <a:solidFill>
                  <a:srgbClr val="FBEF05"/>
                </a:solidFill>
              </a:rPr>
              <a:t>in 		     a </a:t>
            </a:r>
            <a:r>
              <a:rPr lang="en-US" sz="2200" dirty="0">
                <a:solidFill>
                  <a:srgbClr val="FBEF05"/>
                </a:solidFill>
              </a:rPr>
              <a:t>grinding process. Tabulate the incremental cash flows</a:t>
            </a:r>
            <a:r>
              <a:rPr lang="en-US" sz="2200" dirty="0" smtClean="0">
                <a:solidFill>
                  <a:srgbClr val="FBEF05"/>
                </a:solidFill>
              </a:rPr>
              <a:t>.</a:t>
            </a:r>
            <a:endParaRPr lang="en-US" sz="2200" dirty="0">
              <a:solidFill>
                <a:srgbClr val="FBEF0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838200" y="3581400"/>
                <a:ext cx="7467600" cy="167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						</a:t>
                </a:r>
                <a:r>
                  <a:rPr lang="en-US" sz="2200" u="sng" dirty="0" smtClean="0"/>
                  <a:t>      A 			B 			B </a:t>
                </a:r>
                <a:r>
                  <a:rPr lang="en-US" sz="2200" u="sng" dirty="0"/>
                  <a:t>– </a:t>
                </a:r>
                <a:r>
                  <a:rPr lang="en-US" sz="2200" u="sng" dirty="0" smtClean="0"/>
                  <a:t>A	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First cost, $                        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 smtClean="0"/>
                  <a:t>40,000 	</a:t>
                </a:r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 </m:t>
                    </m:r>
                  </m:oMath>
                </a14:m>
                <a:r>
                  <a:rPr lang="en-US" sz="2200" b="0" dirty="0" smtClean="0"/>
                  <a:t>60,000 	</a:t>
                </a:r>
                <a:r>
                  <a:rPr lang="en-US" sz="22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 </m:t>
                    </m:r>
                  </m:oMath>
                </a14:m>
                <a:r>
                  <a:rPr lang="en-US" sz="2200" b="0" dirty="0" smtClean="0"/>
                  <a:t>20,000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Annual cost, $/year </a:t>
                </a:r>
                <a:r>
                  <a:rPr lang="en-US" sz="2200" b="0" dirty="0" smtClean="0"/>
                  <a:t>	</a:t>
                </a:r>
                <a:r>
                  <a:rPr lang="en-US" sz="2200" b="0" dirty="0" smtClean="0"/>
                  <a:t>      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 </m:t>
                    </m:r>
                  </m:oMath>
                </a14:m>
                <a:r>
                  <a:rPr lang="en-US" sz="2200" b="0" dirty="0" smtClean="0"/>
                  <a:t>25,000 	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 </m:t>
                    </m:r>
                  </m:oMath>
                </a14:m>
                <a:r>
                  <a:rPr lang="en-US" sz="2200" b="0" dirty="0" smtClean="0"/>
                  <a:t>19,000  	</a:t>
                </a:r>
                <a:r>
                  <a:rPr lang="en-US" sz="22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200" b="0" dirty="0" smtClean="0"/>
                  <a:t>6000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Salvage value, $                  </a:t>
                </a:r>
                <a:r>
                  <a:rPr lang="en-US" sz="2200" b="0" dirty="0" smtClean="0"/>
                  <a:t>    </a:t>
                </a:r>
                <a:r>
                  <a:rPr lang="en-US" sz="2200" b="0" dirty="0" smtClean="0"/>
                  <a:t>8,000          </a:t>
                </a:r>
                <a:r>
                  <a:rPr lang="en-US" sz="2200" b="0" dirty="0" smtClean="0"/>
                  <a:t>  </a:t>
                </a:r>
                <a:r>
                  <a:rPr lang="en-US" sz="2200" b="0" dirty="0" smtClean="0"/>
                  <a:t>10,000 </a:t>
                </a:r>
                <a:r>
                  <a:rPr lang="en-US" sz="2200" b="0" dirty="0"/>
                  <a:t> </a:t>
                </a:r>
                <a:r>
                  <a:rPr lang="en-US" sz="2200" b="0" dirty="0" smtClean="0"/>
                  <a:t>	</a:t>
                </a:r>
                <a:r>
                  <a:rPr lang="en-US" sz="2200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+ </m:t>
                    </m:r>
                  </m:oMath>
                </a14:m>
                <a:r>
                  <a:rPr lang="en-US" sz="2200" b="0" dirty="0"/>
                  <a:t>2000</a:t>
                </a:r>
              </a:p>
            </p:txBody>
          </p:sp>
        </mc:Choice>
        <mc:Fallback>
          <p:sp>
            <p:nvSpPr>
              <p:cNvPr id="1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838200" y="3581400"/>
                <a:ext cx="7467600" cy="1676400"/>
              </a:xfrm>
              <a:blipFill rotWithShape="1">
                <a:blip r:embed="rId3" cstate="print"/>
                <a:stretch>
                  <a:fillRect l="-1061" t="-2182"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780212" y="5181600"/>
            <a:ext cx="611188" cy="4286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6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32946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6"/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1828800" y="5313218"/>
                <a:ext cx="4953000" cy="411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0" dirty="0" smtClean="0"/>
                  <a:t>The incremental CF is shown in the (B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− </m:t>
                    </m:r>
                  </m:oMath>
                </a14:m>
                <a:r>
                  <a:rPr lang="en-US" sz="2000" b="0" dirty="0"/>
                  <a:t>A) </a:t>
                </a:r>
                <a:r>
                  <a:rPr lang="en-US" sz="2000" b="0" dirty="0" smtClean="0"/>
                  <a:t>column</a:t>
                </a:r>
                <a:endParaRPr lang="en-US" sz="2000" b="0" dirty="0"/>
              </a:p>
            </p:txBody>
          </p:sp>
        </mc:Choice>
        <mc:Fallback>
          <p:sp>
            <p:nvSpPr>
              <p:cNvPr id="1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1828800" y="5313218"/>
                <a:ext cx="4953000" cy="411480"/>
              </a:xfrm>
              <a:blipFill rotWithShape="1">
                <a:blip r:embed="rId4" cstate="print"/>
                <a:stretch>
                  <a:fillRect l="-1230" t="-7463" r="-1107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7"/>
          <p:cNvSpPr>
            <a:spLocks noGrp="1"/>
          </p:cNvSpPr>
          <p:nvPr>
            <p:ph sz="quarter" idx="21"/>
          </p:nvPr>
        </p:nvSpPr>
        <p:spPr>
          <a:xfrm>
            <a:off x="457200" y="5897880"/>
            <a:ext cx="8229600" cy="73152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3333CC"/>
                </a:solidFill>
              </a:rPr>
              <a:t>The ROR on the </a:t>
            </a:r>
            <a:r>
              <a:rPr lang="en-US" sz="2000" i="1" dirty="0">
                <a:solidFill>
                  <a:srgbClr val="A60A1B"/>
                </a:solidFill>
              </a:rPr>
              <a:t>extra $20,000 </a:t>
            </a:r>
            <a:r>
              <a:rPr lang="en-US" sz="2000" i="1" dirty="0">
                <a:solidFill>
                  <a:srgbClr val="3333CC"/>
                </a:solidFill>
              </a:rPr>
              <a:t>investment in B determines which alternative </a:t>
            </a:r>
            <a:r>
              <a:rPr lang="en-US" sz="2000" i="1" dirty="0" smtClean="0">
                <a:solidFill>
                  <a:srgbClr val="3333CC"/>
                </a:solidFill>
              </a:rPr>
              <a:t>to </a:t>
            </a:r>
            <a:r>
              <a:rPr lang="en-US" sz="2000" i="1" dirty="0">
                <a:solidFill>
                  <a:srgbClr val="3333CC"/>
                </a:solidFill>
              </a:rPr>
              <a:t>select (as discussed later</a:t>
            </a:r>
            <a:r>
              <a:rPr lang="en-US" sz="2000" i="1" dirty="0" smtClean="0">
                <a:solidFill>
                  <a:srgbClr val="3333CC"/>
                </a:solidFill>
              </a:rPr>
              <a:t>)</a:t>
            </a:r>
            <a:endParaRPr lang="en-US" sz="2000" i="1" dirty="0">
              <a:solidFill>
                <a:srgbClr val="3333CC"/>
              </a:solidFill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80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ROR on Extra </a:t>
            </a:r>
            <a:r>
              <a:rPr lang="en-US" dirty="0" smtClean="0"/>
              <a:t>Investment</a:t>
            </a:r>
            <a:endParaRPr lang="en-US" dirty="0"/>
          </a:p>
        </p:txBody>
      </p:sp>
      <p:sp>
        <p:nvSpPr>
          <p:cNvPr id="3" name="Content Placeholder 2" descr="You must evaluate the RoR on the extra (incremental) investment to see if the higher cost project is justified (i.e. RoR &gt; MARR)"/>
          <p:cNvSpPr>
            <a:spLocks noGrp="1"/>
          </p:cNvSpPr>
          <p:nvPr>
            <p:ph sz="quarter" idx="17"/>
          </p:nvPr>
        </p:nvSpPr>
        <p:spPr>
          <a:xfrm>
            <a:off x="1295400" y="1295400"/>
            <a:ext cx="6553200" cy="838200"/>
          </a:xfrm>
          <a:solidFill>
            <a:srgbClr val="FEE7EA"/>
          </a:solidFill>
          <a:ln>
            <a:solidFill>
              <a:schemeClr val="tx1"/>
            </a:solidFill>
          </a:ln>
          <a:effectLst>
            <a:outerShdw dist="127000" dir="18900000" algn="bl" rotWithShape="0">
              <a:schemeClr val="bg2">
                <a:lumMod val="75000"/>
              </a:scheme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b="0" dirty="0"/>
              <a:t>Based on concept that any </a:t>
            </a:r>
            <a:r>
              <a:rPr lang="en-US" b="0" i="1" dirty="0">
                <a:solidFill>
                  <a:srgbClr val="00477A"/>
                </a:solidFill>
              </a:rPr>
              <a:t>avoidable investment </a:t>
            </a:r>
            <a:r>
              <a:rPr lang="en-US" b="0" dirty="0"/>
              <a:t>that </a:t>
            </a:r>
            <a:r>
              <a:rPr lang="en-US" b="0" dirty="0" smtClean="0"/>
              <a:t>does </a:t>
            </a:r>
            <a:r>
              <a:rPr lang="en-US" b="0" dirty="0"/>
              <a:t>not yield at least the MARR should not be made</a:t>
            </a:r>
            <a:r>
              <a:rPr lang="en-US" b="0" dirty="0" smtClean="0"/>
              <a:t>.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457200" y="2397760"/>
                <a:ext cx="8229600" cy="2402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Once a  lower-cost alternative </a:t>
                </a:r>
                <a:r>
                  <a:rPr lang="en-US" b="0" i="1" dirty="0">
                    <a:solidFill>
                      <a:srgbClr val="006200"/>
                    </a:solidFill>
                  </a:rPr>
                  <a:t>has been economically </a:t>
                </a:r>
                <a:r>
                  <a:rPr lang="en-US" b="0" dirty="0"/>
                  <a:t>justified, the ROR on the </a:t>
                </a:r>
                <a:r>
                  <a:rPr lang="en-US" b="0" i="1" dirty="0">
                    <a:solidFill>
                      <a:srgbClr val="A60A1B"/>
                    </a:solidFill>
                  </a:rPr>
                  <a:t>extra investment </a:t>
                </a:r>
                <a:r>
                  <a:rPr lang="en-US" sz="2200" b="0" i="1" dirty="0"/>
                  <a:t>(i.e., </a:t>
                </a:r>
                <a:r>
                  <a:rPr lang="en-US" sz="2200" b="0" i="1" dirty="0">
                    <a:solidFill>
                      <a:srgbClr val="3333CC"/>
                    </a:solidFill>
                  </a:rPr>
                  <a:t>additional amount</a:t>
                </a:r>
                <a:r>
                  <a:rPr lang="en-US" sz="2200" b="0" i="1" dirty="0"/>
                  <a:t> of money </a:t>
                </a:r>
                <a:r>
                  <a:rPr lang="en-US" sz="2200" b="0" dirty="0"/>
                  <a:t>associated with a higher first-cost alternative)</a:t>
                </a:r>
                <a:r>
                  <a:rPr lang="en-US" b="0" dirty="0"/>
                  <a:t> must also yield a ROR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b="0" dirty="0"/>
                  <a:t> MARR </a:t>
                </a:r>
                <a:r>
                  <a:rPr lang="en-US" sz="2200" b="0" dirty="0"/>
                  <a:t>(because </a:t>
                </a:r>
                <a:r>
                  <a:rPr lang="en-US" sz="2200" b="0" dirty="0">
                    <a:solidFill>
                      <a:srgbClr val="3333CC"/>
                    </a:solidFill>
                  </a:rPr>
                  <a:t>the extra investment </a:t>
                </a:r>
                <a:r>
                  <a:rPr lang="en-US" sz="2200" b="0" i="1" dirty="0">
                    <a:solidFill>
                      <a:srgbClr val="A60A1B"/>
                    </a:solidFill>
                  </a:rPr>
                  <a:t>is avoidable </a:t>
                </a:r>
                <a:r>
                  <a:rPr lang="en-US" sz="2200" b="0" dirty="0"/>
                  <a:t>by selecting the economically-justified lower-cost alternative</a:t>
                </a:r>
                <a:r>
                  <a:rPr lang="en-US" sz="2200" b="0" dirty="0" smtClean="0"/>
                  <a:t>)</a:t>
                </a:r>
                <a:r>
                  <a:rPr lang="en-US" b="0" dirty="0" smtClean="0"/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00518B"/>
                    </a:solidFill>
                  </a:rPr>
                  <a:t>This incremental ROR is identified as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006200"/>
                    </a:solidFill>
                  </a:rPr>
                  <a:t>∆</a:t>
                </a:r>
                <a:r>
                  <a:rPr lang="en-US" dirty="0" err="1">
                    <a:solidFill>
                      <a:srgbClr val="0062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6200"/>
                    </a:solidFill>
                  </a:rPr>
                  <a:t>*</a:t>
                </a:r>
                <a:endParaRPr lang="en-US" dirty="0">
                  <a:solidFill>
                    <a:srgbClr val="006200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457200" y="2397760"/>
                <a:ext cx="8229600" cy="2402840"/>
              </a:xfrm>
              <a:blipFill rotWithShape="1">
                <a:blip r:embed="rId2" cstate="print"/>
                <a:stretch>
                  <a:fillRect l="-1111" t="-1772" r="-1111" b="-5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762000" y="5212080"/>
                <a:ext cx="7620000" cy="883920"/>
              </a:xfrm>
              <a:solidFill>
                <a:srgbClr val="00518B"/>
              </a:solidFill>
              <a:effectLst>
                <a:outerShdw dist="127000" dir="18900000" algn="bl" rotWithShape="0">
                  <a:srgbClr val="32946A"/>
                </a:outerShdw>
              </a:effectLst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independent projects, select all that have ROR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MARR </a:t>
                </a:r>
                <a:r>
                  <a:rPr lang="en-US" b="0" dirty="0">
                    <a:solidFill>
                      <a:schemeClr val="bg1"/>
                    </a:solidFill>
                  </a:rPr>
                  <a:t>(no incremental analysis is necessary</a:t>
                </a:r>
                <a:r>
                  <a:rPr lang="en-US" b="0" dirty="0" smtClean="0">
                    <a:solidFill>
                      <a:schemeClr val="bg1"/>
                    </a:solidFill>
                  </a:rPr>
                  <a:t>)</a:t>
                </a:r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762000" y="5212080"/>
                <a:ext cx="7620000" cy="883920"/>
              </a:xfrm>
              <a:blipFill rotWithShape="1">
                <a:blip r:embed="rId3" cstate="print"/>
                <a:stretch>
                  <a:fillRect b="-8333"/>
                </a:stretch>
              </a:blipFill>
              <a:effectLst>
                <a:outerShdw dist="127000" dir="18900000" algn="bl" rotWithShape="0">
                  <a:srgbClr val="32946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01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 Evaluation for Two ME </a:t>
            </a:r>
            <a:r>
              <a:rPr lang="en-US" dirty="0" smtClean="0"/>
              <a:t>Alternatives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229600" cy="3840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(1)	Order </a:t>
                </a:r>
                <a:r>
                  <a:rPr lang="en-US" sz="2400" dirty="0"/>
                  <a:t>alternatives by </a:t>
                </a:r>
                <a:r>
                  <a:rPr lang="en-US" sz="2400" i="1" dirty="0">
                    <a:solidFill>
                      <a:srgbClr val="006200"/>
                    </a:solidFill>
                  </a:rPr>
                  <a:t>increasing initial investment </a:t>
                </a:r>
                <a:r>
                  <a:rPr lang="en-US" sz="2400" i="1" dirty="0" smtClean="0">
                    <a:solidFill>
                      <a:srgbClr val="006200"/>
                    </a:solidFill>
                  </a:rPr>
                  <a:t>cost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(2)</a:t>
                </a:r>
                <a:r>
                  <a:rPr lang="en-US" sz="2400" dirty="0"/>
                  <a:t>	</a:t>
                </a:r>
                <a:r>
                  <a:rPr lang="en-US" sz="2400" i="1" dirty="0" smtClean="0"/>
                  <a:t>Develop</a:t>
                </a:r>
                <a:r>
                  <a:rPr lang="en-US" sz="2400" dirty="0" smtClean="0"/>
                  <a:t> </a:t>
                </a:r>
                <a:r>
                  <a:rPr lang="en-US" sz="2400" i="1" dirty="0">
                    <a:solidFill>
                      <a:srgbClr val="3333CC"/>
                    </a:solidFill>
                  </a:rPr>
                  <a:t>incremental CF series </a:t>
                </a:r>
                <a:r>
                  <a:rPr lang="en-US" sz="2400" dirty="0"/>
                  <a:t>using LCM of </a:t>
                </a:r>
                <a:r>
                  <a:rPr lang="en-US" sz="2400" dirty="0" smtClean="0"/>
                  <a:t>years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(3)</a:t>
                </a:r>
                <a:r>
                  <a:rPr lang="en-US" sz="2400" dirty="0"/>
                  <a:t>	</a:t>
                </a:r>
                <a:r>
                  <a:rPr lang="en-US" sz="2400" dirty="0" smtClean="0"/>
                  <a:t>Draw </a:t>
                </a:r>
                <a:r>
                  <a:rPr lang="en-US" sz="2400" dirty="0"/>
                  <a:t>incremental </a:t>
                </a:r>
                <a:r>
                  <a:rPr lang="en-US" sz="2400" i="1" dirty="0">
                    <a:solidFill>
                      <a:srgbClr val="006200"/>
                    </a:solidFill>
                  </a:rPr>
                  <a:t>cash flow diagram</a:t>
                </a:r>
                <a:r>
                  <a:rPr lang="en-US" sz="2400" dirty="0"/>
                  <a:t>, if </a:t>
                </a:r>
                <a:r>
                  <a:rPr lang="en-US" sz="2400" dirty="0" smtClean="0"/>
                  <a:t>needed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(4)</a:t>
                </a:r>
                <a:r>
                  <a:rPr lang="en-US" sz="2400" dirty="0"/>
                  <a:t>	</a:t>
                </a:r>
                <a:r>
                  <a:rPr lang="en-US" sz="2400" dirty="0" smtClean="0"/>
                  <a:t>Count </a:t>
                </a:r>
                <a:r>
                  <a:rPr lang="en-US" sz="2400" dirty="0"/>
                  <a:t>sign changes to see if </a:t>
                </a:r>
                <a:r>
                  <a:rPr lang="en-US" sz="2400" i="1" dirty="0">
                    <a:solidFill>
                      <a:srgbClr val="3333CC"/>
                    </a:solidFill>
                  </a:rPr>
                  <a:t>multiple ∆</a:t>
                </a:r>
                <a:r>
                  <a:rPr lang="en-US" sz="2400" i="1" dirty="0" err="1">
                    <a:solidFill>
                      <a:srgbClr val="3333CC"/>
                    </a:solidFill>
                  </a:rPr>
                  <a:t>i</a:t>
                </a:r>
                <a:r>
                  <a:rPr lang="en-US" sz="2400" i="1" dirty="0">
                    <a:solidFill>
                      <a:srgbClr val="3333CC"/>
                    </a:solidFill>
                  </a:rPr>
                  <a:t>* values </a:t>
                </a:r>
                <a:r>
                  <a:rPr lang="en-US" sz="2400" i="1" dirty="0" smtClean="0">
                    <a:solidFill>
                      <a:srgbClr val="3333CC"/>
                    </a:solidFill>
                  </a:rPr>
                  <a:t>exist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(5)</a:t>
                </a:r>
                <a:r>
                  <a:rPr lang="en-US" sz="2400" dirty="0"/>
                  <a:t>	</a:t>
                </a:r>
                <a:r>
                  <a:rPr lang="en-US" sz="2400" dirty="0" smtClean="0"/>
                  <a:t>Set </a:t>
                </a:r>
                <a:r>
                  <a:rPr lang="en-US" sz="2400" dirty="0"/>
                  <a:t>up PW, AW, or FW = 0 relation and </a:t>
                </a:r>
                <a:r>
                  <a:rPr lang="en-US" sz="2400" i="1" dirty="0">
                    <a:solidFill>
                      <a:srgbClr val="006200"/>
                    </a:solidFill>
                  </a:rPr>
                  <a:t>find ∆</a:t>
                </a:r>
                <a:r>
                  <a:rPr lang="en-US" sz="2400" i="1" dirty="0" err="1" smtClean="0">
                    <a:solidFill>
                      <a:srgbClr val="006200"/>
                    </a:solidFill>
                  </a:rPr>
                  <a:t>i</a:t>
                </a:r>
                <a:r>
                  <a:rPr lang="en-US" sz="2400" i="1" dirty="0" smtClean="0">
                    <a:solidFill>
                      <a:srgbClr val="006200"/>
                    </a:solidFill>
                  </a:rPr>
                  <a:t>*</a:t>
                </a:r>
                <a:r>
                  <a:rPr lang="en-US" sz="2400" i="1" baseline="-25000" dirty="0" smtClean="0">
                    <a:solidFill>
                      <a:srgbClr val="006200"/>
                    </a:solidFill>
                  </a:rPr>
                  <a:t>B-A</a:t>
                </a:r>
                <a:r>
                  <a:rPr lang="en-US" sz="2400" i="1" baseline="-25000" dirty="0" smtClean="0">
                    <a:solidFill>
                      <a:srgbClr val="009900"/>
                    </a:solidFill>
                  </a:rPr>
                  <a:t/>
                </a:r>
                <a:br>
                  <a:rPr lang="en-US" sz="2400" i="1" baseline="-25000" dirty="0" smtClean="0">
                    <a:solidFill>
                      <a:srgbClr val="009900"/>
                    </a:solidFill>
                  </a:rPr>
                </a:br>
                <a:r>
                  <a:rPr lang="en-US" sz="2400" i="1" baseline="-25000" dirty="0" smtClean="0">
                    <a:solidFill>
                      <a:srgbClr val="009900"/>
                    </a:solidFill>
                  </a:rPr>
                  <a:t>	</a:t>
                </a:r>
                <a:r>
                  <a:rPr lang="en-US" sz="2000" dirty="0" smtClean="0">
                    <a:solidFill>
                      <a:srgbClr val="3333CC"/>
                    </a:solidFill>
                  </a:rPr>
                  <a:t>Note</a:t>
                </a:r>
                <a:r>
                  <a:rPr lang="en-US" sz="2000" dirty="0">
                    <a:solidFill>
                      <a:srgbClr val="3333CC"/>
                    </a:solidFill>
                  </a:rPr>
                  <a:t>: Incremental ROR analysis requires equal-service comparison. The </a:t>
                </a:r>
                <a:r>
                  <a:rPr lang="en-US" sz="2000" dirty="0" smtClean="0">
                    <a:solidFill>
                      <a:srgbClr val="3333CC"/>
                    </a:solidFill>
                  </a:rPr>
                  <a:t>	LCM </a:t>
                </a:r>
                <a:r>
                  <a:rPr lang="en-US" sz="2000" dirty="0">
                    <a:solidFill>
                      <a:srgbClr val="3333CC"/>
                    </a:solidFill>
                  </a:rPr>
                  <a:t>of lives must be used in the </a:t>
                </a:r>
                <a:r>
                  <a:rPr lang="en-US" sz="2000" dirty="0" smtClean="0">
                    <a:solidFill>
                      <a:srgbClr val="3333CC"/>
                    </a:solidFill>
                  </a:rPr>
                  <a:t>relation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(6)</a:t>
                </a:r>
                <a:r>
                  <a:rPr lang="en-US" sz="2400" dirty="0"/>
                  <a:t>	</a:t>
                </a:r>
                <a:r>
                  <a:rPr lang="en-US" sz="2400" dirty="0" smtClean="0"/>
                  <a:t>If </a:t>
                </a:r>
                <a:r>
                  <a:rPr lang="en-US" sz="2400" dirty="0" smtClean="0">
                    <a:solidFill>
                      <a:srgbClr val="A60A1B"/>
                    </a:solidFill>
                  </a:rPr>
                  <a:t>∆</a:t>
                </a:r>
                <a:r>
                  <a:rPr lang="en-US" sz="2400" dirty="0" err="1" smtClean="0">
                    <a:solidFill>
                      <a:srgbClr val="A60A1B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A60A1B"/>
                    </a:solidFill>
                  </a:rPr>
                  <a:t>*</a:t>
                </a:r>
                <a:r>
                  <a:rPr lang="en-US" sz="2400" baseline="-25000" dirty="0" smtClean="0">
                    <a:solidFill>
                      <a:srgbClr val="A60A1B"/>
                    </a:solidFill>
                  </a:rPr>
                  <a:t>B-A</a:t>
                </a:r>
                <a:r>
                  <a:rPr lang="en-US" sz="2400" dirty="0" smtClean="0">
                    <a:solidFill>
                      <a:srgbClr val="A60A1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60A1B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2400" dirty="0" smtClean="0">
                    <a:solidFill>
                      <a:srgbClr val="A60A1B"/>
                    </a:solidFill>
                  </a:rPr>
                  <a:t> MARR</a:t>
                </a:r>
                <a:r>
                  <a:rPr lang="en-US" sz="2400" dirty="0" smtClean="0"/>
                  <a:t>, </a:t>
                </a:r>
                <a:r>
                  <a:rPr lang="en-US" sz="2400" i="1" dirty="0" smtClean="0">
                    <a:solidFill>
                      <a:srgbClr val="3333CC"/>
                    </a:solidFill>
                  </a:rPr>
                  <a:t>select A</a:t>
                </a:r>
                <a:r>
                  <a:rPr lang="en-US" sz="2400" dirty="0" smtClean="0"/>
                  <a:t>; otherwise, select B</a:t>
                </a:r>
                <a:endParaRPr lang="en-US" sz="2400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229600" cy="3840480"/>
              </a:xfrm>
              <a:blipFill rotWithShape="1">
                <a:blip r:embed="rId2" cstate="print"/>
                <a:stretch>
                  <a:fillRect l="-1111" t="-1270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3"/>
          <p:cNvSpPr>
            <a:spLocks noGrp="1"/>
          </p:cNvSpPr>
          <p:nvPr>
            <p:ph idx="17"/>
          </p:nvPr>
        </p:nvSpPr>
        <p:spPr>
          <a:xfrm>
            <a:off x="1371600" y="5334000"/>
            <a:ext cx="6400800" cy="838200"/>
          </a:xfrm>
          <a:solidFill>
            <a:srgbClr val="C1AFAF"/>
          </a:solidFill>
          <a:effectLst>
            <a:outerShdw dist="127000" dir="18900000" algn="bl" rotWithShape="0">
              <a:schemeClr val="tx2">
                <a:lumMod val="25000"/>
              </a:schemeClr>
            </a:outerShdw>
          </a:effectLst>
        </p:spPr>
        <p:txBody>
          <a:bodyPr/>
          <a:lstStyle/>
          <a:p>
            <a:pPr marL="274320" indent="0">
              <a:buNone/>
            </a:pP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multiple ∆</a:t>
            </a: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values exist,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find EROR 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either </a:t>
            </a: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MIRR 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 ROIC approach</a:t>
            </a: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2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Incremental ROR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723900" y="1402080"/>
            <a:ext cx="7696200" cy="1188720"/>
          </a:xfrm>
          <a:solidFill>
            <a:srgbClr val="006200"/>
          </a:solidFill>
          <a:effectLst>
            <a:outerShdw dist="127000" dir="18900000" algn="bl" rotWithShape="0">
              <a:schemeClr val="accent5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 marL="91440" indent="0">
              <a:buNone/>
            </a:pP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Either of the cost alternatives shown below can be used in a </a:t>
            </a:r>
            <a:r>
              <a:rPr lang="en-US" sz="2200" dirty="0" smtClean="0">
                <a:solidFill>
                  <a:schemeClr val="bg1"/>
                </a:solidFill>
              </a:rPr>
              <a:t>chemical </a:t>
            </a:r>
            <a:r>
              <a:rPr lang="en-US" sz="2200" dirty="0">
                <a:solidFill>
                  <a:schemeClr val="bg1"/>
                </a:solidFill>
              </a:rPr>
              <a:t>refining process. If the company’s MARR is 15% per year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>
                <a:solidFill>
                  <a:schemeClr val="bg1"/>
                </a:solidFill>
              </a:rPr>
              <a:t>determine which should be selected on the basis of ROR analysis</a:t>
            </a:r>
            <a:r>
              <a:rPr lang="en-US" sz="2200" dirty="0" smtClean="0">
                <a:solidFill>
                  <a:schemeClr val="bg1"/>
                </a:solidFill>
              </a:rPr>
              <a:t>?</a:t>
            </a:r>
            <a:endParaRPr lang="en-US" sz="2200" dirty="0">
              <a:solidFill>
                <a:srgbClr val="FFFF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3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1638300" y="2895600"/>
                <a:ext cx="5867400" cy="2057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 </a:t>
                </a:r>
                <a:r>
                  <a:rPr lang="en-US" sz="2200" dirty="0" smtClean="0"/>
                  <a:t>						</a:t>
                </a:r>
                <a:r>
                  <a:rPr lang="en-US" sz="2200" u="sng" dirty="0" smtClean="0"/>
                  <a:t>     	A  				B	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First cost ,$                      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 smtClean="0"/>
                  <a:t>40,000 		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 smtClean="0"/>
                  <a:t>60,000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Annual cost, $/year </a:t>
                </a:r>
                <a:r>
                  <a:rPr lang="en-US" sz="2200" b="0" dirty="0" smtClean="0"/>
                  <a:t>		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 smtClean="0"/>
                  <a:t>25,000 		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 smtClean="0"/>
                  <a:t>19,000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Salvage value, </a:t>
                </a:r>
                <a:r>
                  <a:rPr lang="en-US" sz="2200" b="0" dirty="0" smtClean="0"/>
                  <a:t>$			      8,000           	   10,000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Life, years                                  5                   </a:t>
                </a:r>
                <a:r>
                  <a:rPr lang="en-US" sz="2200" b="0" dirty="0" smtClean="0"/>
                  <a:t>	       5</a:t>
                </a:r>
                <a:endParaRPr lang="en-US" sz="2200" b="0" dirty="0"/>
              </a:p>
            </p:txBody>
          </p:sp>
        </mc:Choice>
        <mc:Fallback>
          <p:sp>
            <p:nvSpPr>
              <p:cNvPr id="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1638300" y="2895600"/>
                <a:ext cx="5867400" cy="2057400"/>
              </a:xfrm>
              <a:blipFill rotWithShape="1">
                <a:blip r:embed="rId2" cstate="print"/>
                <a:stretch>
                  <a:fillRect l="-1351" t="-1775" b="-5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762000" y="5212080"/>
            <a:ext cx="7620000" cy="8839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518B"/>
                </a:solidFill>
              </a:rPr>
              <a:t>Initial observations: </a:t>
            </a:r>
            <a:r>
              <a:rPr lang="en-US" sz="2200" dirty="0"/>
              <a:t>ME, cost alternatives with equal life estimates</a:t>
            </a:r>
          </a:p>
          <a:p>
            <a:pPr marL="0" indent="0" algn="ctr">
              <a:buNone/>
            </a:pPr>
            <a:r>
              <a:rPr lang="en-US" sz="2200" dirty="0"/>
              <a:t>and no multiple ROR values </a:t>
            </a:r>
            <a:r>
              <a:rPr lang="en-US" sz="2200" dirty="0" smtClean="0"/>
              <a:t>indicated</a:t>
            </a:r>
            <a:endParaRPr lang="en-US" sz="2200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94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HHE_Accessible_PPT_Template-v3 (1)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MHHE_Accessible_PPT_Template-v3 (1)</Template>
  <TotalTime>2808</TotalTime>
  <Words>473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MHHE_Accessible_PPT_Template-v3 (1)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Lecture slides to accompany Engineering Economy, 8th edition</vt:lpstr>
      <vt:lpstr>Chapter 8</vt:lpstr>
      <vt:lpstr>LEARNING OUTCOMES</vt:lpstr>
      <vt:lpstr>Why Incremental Analysis is Necessary (1)</vt:lpstr>
      <vt:lpstr>Why Incremental Analysis is Necessary (2)</vt:lpstr>
      <vt:lpstr>Calculation of Incremental CF</vt:lpstr>
      <vt:lpstr>Interpretation of ROR on Extra Investment</vt:lpstr>
      <vt:lpstr>ROR Evaluation for Two ME Alternatives</vt:lpstr>
      <vt:lpstr>Example: Incremental ROR Evaluation</vt:lpstr>
      <vt:lpstr>Example: ROR Evaluation of Two Alternatives</vt:lpstr>
      <vt:lpstr>Breakeven ROR Value</vt:lpstr>
      <vt:lpstr>ROR Analysis – Multiple Alternatives</vt:lpstr>
      <vt:lpstr> Example: ROR for Multiple Alternatives</vt:lpstr>
      <vt:lpstr>Summary of Important Points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Structural Analysis</dc:title>
  <dc:creator>Kilburg, Jolynn</dc:creator>
  <cp:lastModifiedBy>Ken Marefat</cp:lastModifiedBy>
  <cp:revision>277</cp:revision>
  <dcterms:created xsi:type="dcterms:W3CDTF">2017-02-27T15:23:48Z</dcterms:created>
  <dcterms:modified xsi:type="dcterms:W3CDTF">2017-08-23T22:42:28Z</dcterms:modified>
</cp:coreProperties>
</file>