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29"/>
  </p:notesMasterIdLst>
  <p:handoutMasterIdLst>
    <p:handoutMasterId r:id="rId30"/>
  </p:handoutMasterIdLst>
  <p:sldIdLst>
    <p:sldId id="256" r:id="rId10"/>
    <p:sldId id="257" r:id="rId11"/>
    <p:sldId id="258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5858"/>
    <a:srgbClr val="006200"/>
    <a:srgbClr val="A60A1B"/>
    <a:srgbClr val="8200D9"/>
    <a:srgbClr val="FFF6DA"/>
    <a:srgbClr val="E3E3E3"/>
    <a:srgbClr val="0033CC"/>
    <a:srgbClr val="004700"/>
    <a:srgbClr val="93D1C9"/>
    <a:srgbClr val="AED1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1" autoAdjust="0"/>
    <p:restoredTop sz="94676" autoAdjust="0"/>
  </p:normalViewPr>
  <p:slideViewPr>
    <p:cSldViewPr>
      <p:cViewPr>
        <p:scale>
          <a:sx n="75" d="100"/>
          <a:sy n="75" d="100"/>
        </p:scale>
        <p:origin x="-2910" y="-85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19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rgbClr val="000000">
              <a:alpha val="5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4191000"/>
            <a:ext cx="5105400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ArumSans Bd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0" y="6706639"/>
            <a:ext cx="9144000" cy="173736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585858"/>
                </a:solidFill>
              </a:defRPr>
            </a:lvl1pPr>
          </a:lstStyle>
          <a:p>
            <a:pPr lvl="0"/>
            <a:r>
              <a:rPr lang="en-US" dirty="0" smtClean="0"/>
              <a:t>Set Copyright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7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04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0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79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07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59960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37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6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04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00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6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Video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4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52120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6265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57200" y="373380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886200" y="6551932"/>
            <a:ext cx="1371600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0997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Photo Credit"/>
          <p:cNvSpPr>
            <a:spLocks noGrp="1"/>
          </p:cNvSpPr>
          <p:nvPr>
            <p:ph sz="quarter" idx="23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6244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 bwMode="auto">
          <a:xfrm>
            <a:off x="685800" y="5486400"/>
            <a:ext cx="7772400" cy="838200"/>
          </a:xfrm>
          <a:prstGeom prst="ellipse">
            <a:avLst/>
          </a:prstGeom>
          <a:solidFill>
            <a:srgbClr val="CC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685800" y="4534644"/>
            <a:ext cx="7772400" cy="723156"/>
          </a:xfrm>
          <a:prstGeom prst="ellipse">
            <a:avLst/>
          </a:prstGeom>
          <a:solidFill>
            <a:srgbClr val="E8E56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685800" y="3429000"/>
            <a:ext cx="7772400" cy="877044"/>
          </a:xfrm>
          <a:prstGeom prst="ellipse">
            <a:avLst/>
          </a:prstGeom>
          <a:solidFill>
            <a:srgbClr val="D9D9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685800" y="2362200"/>
            <a:ext cx="7772400" cy="838200"/>
          </a:xfrm>
          <a:prstGeom prst="ellipse">
            <a:avLst/>
          </a:prstGeom>
          <a:solidFill>
            <a:srgbClr val="D6D6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 bwMode="auto">
          <a:xfrm>
            <a:off x="685800" y="1295400"/>
            <a:ext cx="7772400" cy="838200"/>
          </a:xfrm>
          <a:prstGeom prst="ellipse">
            <a:avLst/>
          </a:prstGeom>
          <a:solidFill>
            <a:srgbClr val="C2F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 hidden="1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 hidden="1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 hidden="1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 hidden="1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 hidden="1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 hidden="1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Photo Credit" hidden="1"/>
          <p:cNvSpPr>
            <a:spLocks noGrp="1"/>
          </p:cNvSpPr>
          <p:nvPr>
            <p:ph sz="quarter" idx="23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81244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24"/>
          </p:nvPr>
        </p:nvSpPr>
        <p:spPr>
          <a:xfrm>
            <a:off x="4648200" y="1269136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25"/>
          </p:nvPr>
        </p:nvSpPr>
        <p:spPr>
          <a:xfrm>
            <a:off x="4648200" y="2168469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6"/>
          </p:nvPr>
        </p:nvSpPr>
        <p:spPr>
          <a:xfrm>
            <a:off x="4648200" y="3067802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7"/>
          </p:nvPr>
        </p:nvSpPr>
        <p:spPr>
          <a:xfrm>
            <a:off x="4648200" y="3967135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8"/>
          </p:nvPr>
        </p:nvSpPr>
        <p:spPr>
          <a:xfrm>
            <a:off x="4648200" y="4866468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9"/>
          </p:nvPr>
        </p:nvSpPr>
        <p:spPr>
          <a:xfrm>
            <a:off x="4648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sz="quarter" idx="30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3079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24"/>
          </p:nvPr>
        </p:nvSpPr>
        <p:spPr>
          <a:xfrm>
            <a:off x="4648200" y="1269136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25"/>
          </p:nvPr>
        </p:nvSpPr>
        <p:spPr>
          <a:xfrm>
            <a:off x="4648200" y="2168469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6"/>
          </p:nvPr>
        </p:nvSpPr>
        <p:spPr>
          <a:xfrm>
            <a:off x="4648200" y="3067802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7"/>
          </p:nvPr>
        </p:nvSpPr>
        <p:spPr>
          <a:xfrm>
            <a:off x="4648200" y="3967135"/>
            <a:ext cx="4038600" cy="52866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8"/>
          </p:nvPr>
        </p:nvSpPr>
        <p:spPr>
          <a:xfrm>
            <a:off x="4648200" y="4648200"/>
            <a:ext cx="4038600" cy="467532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9"/>
          </p:nvPr>
        </p:nvSpPr>
        <p:spPr>
          <a:xfrm>
            <a:off x="4648200" y="5257800"/>
            <a:ext cx="4038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>
          <a:xfrm>
            <a:off x="4724400" y="5943600"/>
            <a:ext cx="39624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hoto Credit"/>
          <p:cNvSpPr>
            <a:spLocks noGrp="1"/>
          </p:cNvSpPr>
          <p:nvPr>
            <p:ph sz="quarter" idx="32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7588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8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1940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803400"/>
            <a:ext cx="4040188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041775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5055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727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727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3434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3434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655320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207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48539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1643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5795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946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4692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hoto Credit3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50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585858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7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53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17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94921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65626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836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09974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11237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5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41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753" r:id="rId3"/>
    <p:sldLayoutId id="2147483908" r:id="rId4"/>
    <p:sldLayoutId id="2147483950" r:id="rId5"/>
    <p:sldLayoutId id="2147483757" r:id="rId6"/>
    <p:sldLayoutId id="2147483877" r:id="rId7"/>
    <p:sldLayoutId id="2147483761" r:id="rId8"/>
    <p:sldLayoutId id="2147483800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4" r:id="rId2"/>
    <p:sldLayoutId id="2147483952" r:id="rId3"/>
    <p:sldLayoutId id="2147483967" r:id="rId4"/>
    <p:sldLayoutId id="2147483966" r:id="rId5"/>
    <p:sldLayoutId id="2147483968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</a:t>
            </a:r>
            <a:r>
              <a:rPr lang="en-US" sz="800" dirty="0" err="1" smtClean="0">
                <a:solidFill>
                  <a:schemeClr val="bg1"/>
                </a:solidFill>
              </a:rPr>
              <a:t>EducationCopy</a:t>
            </a:r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5715000" cy="1066800"/>
          </a:xfrm>
        </p:spPr>
        <p:txBody>
          <a:bodyPr lIns="0" rIns="0"/>
          <a:lstStyle/>
          <a:p>
            <a:r>
              <a:rPr lang="en-US" sz="2400" b="1" dirty="0" smtClean="0"/>
              <a:t>Lecture slides to accompany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3400" b="1" dirty="0" smtClean="0"/>
              <a:t>Engineering Economy, </a:t>
            </a:r>
            <a:r>
              <a:rPr lang="en-US" sz="2400" b="1" dirty="0" smtClean="0"/>
              <a:t>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edition</a:t>
            </a:r>
            <a:endParaRPr lang="en-US" sz="2400" b="1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4311501"/>
            <a:ext cx="5105400" cy="685800"/>
          </a:xfrm>
        </p:spPr>
        <p:txBody>
          <a:bodyPr anchor="b"/>
          <a:lstStyle/>
          <a:p>
            <a:r>
              <a:rPr lang="en-US" dirty="0"/>
              <a:t>Leland </a:t>
            </a:r>
            <a:r>
              <a:rPr lang="en-US" dirty="0" smtClean="0"/>
              <a:t>Blank, </a:t>
            </a:r>
            <a:r>
              <a:rPr lang="en-US" dirty="0"/>
              <a:t>Anthony </a:t>
            </a:r>
            <a:r>
              <a:rPr lang="en-US" dirty="0" smtClean="0"/>
              <a:t>Tarquin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0" y="6706639"/>
            <a:ext cx="9144000" cy="173736"/>
          </a:xfrm>
        </p:spPr>
        <p:txBody>
          <a:bodyPr/>
          <a:lstStyle/>
          <a:p>
            <a:r>
              <a:rPr lang="en-US" dirty="0"/>
              <a:t>©McGraw-Hill Education. All rights reserved. Authorized only for instructor use in the classroom.  No reproduction or further distribution permitted without the prior written consent of McGraw-Hill Education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0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Plot of PW for CF Series with Multiple ROR </a:t>
            </a:r>
            <a:r>
              <a:rPr lang="en-US" sz="3400" dirty="0" smtClean="0"/>
              <a:t>Values</a:t>
            </a:r>
            <a:endParaRPr lang="en-US" sz="3400" dirty="0"/>
          </a:p>
        </p:txBody>
      </p:sp>
      <p:graphicFrame>
        <p:nvGraphicFramePr>
          <p:cNvPr id="1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1367612"/>
              </p:ext>
            </p:extLst>
          </p:nvPr>
        </p:nvGraphicFramePr>
        <p:xfrm>
          <a:off x="990601" y="1066800"/>
          <a:ext cx="7162799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05"/>
                <a:gridCol w="1864290"/>
                <a:gridCol w="1864290"/>
                <a:gridCol w="2453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</a:rPr>
                        <a:t>Year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</a:rPr>
                        <a:t>Cash Flow ($1000)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</a:rPr>
                        <a:t>Sequence Number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 Narrow" panose="020B0606020202030204" pitchFamily="34" charset="0"/>
                        </a:rPr>
                        <a:t>Cumulative Cash Flow ($1000)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+2000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R="713232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 smtClean="0"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500" baseline="-250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en-US" sz="1500" baseline="-25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+2000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R="100584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–500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R="713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 smtClean="0"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500" baseline="-250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+1500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R="10058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–8100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R="713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 smtClean="0"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5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–6600</a:t>
                      </a:r>
                    </a:p>
                  </a:txBody>
                  <a:tcPr marR="10058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+6800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R="71323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 smtClean="0"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en-US" sz="1500" baseline="-250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 Narrow" panose="020B0606020202030204" pitchFamily="34" charset="0"/>
                        </a:rPr>
                        <a:t>+200</a:t>
                      </a: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R="10058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63982"/>
            <a:ext cx="431665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/>
          <p:cNvSpPr>
            <a:spLocks noGrp="1"/>
          </p:cNvSpPr>
          <p:nvPr>
            <p:ph idx="17"/>
          </p:nvPr>
        </p:nvSpPr>
        <p:spPr>
          <a:xfrm>
            <a:off x="6126480" y="4876800"/>
            <a:ext cx="1493520" cy="1143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400" b="0" dirty="0" err="1"/>
              <a:t>i</a:t>
            </a:r>
            <a:r>
              <a:rPr lang="en-US" sz="2400" b="0" dirty="0"/>
              <a:t>* values </a:t>
            </a:r>
            <a:r>
              <a:rPr lang="en-US" sz="2400" b="0" dirty="0" smtClean="0"/>
              <a:t>at ~8</a:t>
            </a:r>
            <a:r>
              <a:rPr lang="en-US" sz="2400" b="0" dirty="0"/>
              <a:t>% and ~</a:t>
            </a:r>
            <a:r>
              <a:rPr lang="en-US" sz="2400" b="0" dirty="0" smtClean="0"/>
              <a:t>41%</a:t>
            </a:r>
            <a:endParaRPr lang="en-US" sz="2400" b="0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09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Multiple </a:t>
            </a:r>
            <a:r>
              <a:rPr lang="en-US" dirty="0" err="1"/>
              <a:t>i</a:t>
            </a:r>
            <a:r>
              <a:rPr lang="en-US" dirty="0"/>
              <a:t>*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304800" y="1270000"/>
            <a:ext cx="8534400" cy="48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33CC"/>
                </a:solidFill>
              </a:rPr>
              <a:t>Determine the maximum number of </a:t>
            </a:r>
            <a:r>
              <a:rPr lang="en-US" sz="2200" dirty="0" err="1">
                <a:solidFill>
                  <a:srgbClr val="0033CC"/>
                </a:solidFill>
              </a:rPr>
              <a:t>i</a:t>
            </a:r>
            <a:r>
              <a:rPr lang="en-US" sz="2200" dirty="0">
                <a:solidFill>
                  <a:srgbClr val="0033CC"/>
                </a:solidFill>
              </a:rPr>
              <a:t>* values for the cash flow shown </a:t>
            </a:r>
            <a:r>
              <a:rPr lang="en-US" sz="2200" dirty="0" smtClean="0">
                <a:solidFill>
                  <a:srgbClr val="0033CC"/>
                </a:solidFill>
              </a:rPr>
              <a:t>below</a:t>
            </a:r>
            <a:endParaRPr lang="en-US" sz="2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5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4716141"/>
                  </p:ext>
                </p:extLst>
              </p:nvPr>
            </p:nvGraphicFramePr>
            <p:xfrm>
              <a:off x="685800" y="1823720"/>
              <a:ext cx="77724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/>
                    <a:gridCol w="1524000"/>
                    <a:gridCol w="1447800"/>
                    <a:gridCol w="18288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Year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Expense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Income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Net cash flow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Cumulative CF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12,000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n/a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12,000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12,000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2,000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14,000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6,000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9,000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11,000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7,000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3,000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16,000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9,000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1,000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4294716141"/>
                  </p:ext>
                </p:extLst>
              </p:nvPr>
            </p:nvGraphicFramePr>
            <p:xfrm>
              <a:off x="685800" y="1823720"/>
              <a:ext cx="77724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/>
                    <a:gridCol w="1524000"/>
                    <a:gridCol w="1447800"/>
                    <a:gridCol w="1828800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Year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Expense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Income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Net cash flow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Arial Narrow" panose="020B0606020202030204" pitchFamily="34" charset="0"/>
                            </a:rPr>
                            <a:t>Cumulative CF</a:t>
                          </a:r>
                          <a:endParaRPr 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5600" t="-106557" r="-3248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Arial Narrow" panose="020B0606020202030204" pitchFamily="34" charset="0"/>
                            </a:rPr>
                            <a:t>n/a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3667" t="-106557" r="-9166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64000" t="-106557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5600" t="-206557" r="-32480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95781" t="-206557" r="-2426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3667" t="-206557" r="-9166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64000" t="-20655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5600" t="-311667" r="-324800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95781" t="-311667" r="-242616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3667" t="-311667" r="-91667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64000" t="-311667" b="-3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5600" t="-404918" r="-3248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95781" t="-404918" r="-242616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3667" t="-404918" r="-91667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64000" t="-404918" b="-2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5600" t="-504918" r="-3248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95781" t="-504918" r="-242616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3667" t="-504918" r="-91667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64000" t="-504918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3891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5600" t="-604918" r="-3248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474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95781" t="-604918" r="-24261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76072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33667" t="-604918" r="-9166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0292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64000" t="-604918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6" name="Straight Arrow Connector 4"/>
          <p:cNvCxnSpPr/>
          <p:nvPr/>
        </p:nvCxnSpPr>
        <p:spPr bwMode="auto">
          <a:xfrm rot="5400000" flipH="1" flipV="1">
            <a:off x="4267200" y="3886200"/>
            <a:ext cx="1219200" cy="1066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62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ontent Placeholder 5"/>
          <p:cNvSpPr>
            <a:spLocks noGrp="1"/>
          </p:cNvSpPr>
          <p:nvPr>
            <p:ph sz="quarter" idx="18"/>
          </p:nvPr>
        </p:nvSpPr>
        <p:spPr>
          <a:xfrm>
            <a:off x="457200" y="4572000"/>
            <a:ext cx="4114800" cy="11887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>
                <a:solidFill>
                  <a:srgbClr val="A60A1B"/>
                </a:solidFill>
              </a:rPr>
              <a:t>Solution</a:t>
            </a:r>
            <a:r>
              <a:rPr lang="en-US" sz="2200" dirty="0" smtClean="0">
                <a:solidFill>
                  <a:srgbClr val="A60A1B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200" b="0" dirty="0"/>
              <a:t>The sign on the net cash flow </a:t>
            </a:r>
            <a:r>
              <a:rPr lang="en-US" sz="2200" b="0" dirty="0" smtClean="0"/>
              <a:t>changes twice</a:t>
            </a:r>
            <a:r>
              <a:rPr lang="en-US" sz="2200" b="0" dirty="0"/>
              <a:t>, indicating </a:t>
            </a:r>
            <a:r>
              <a:rPr lang="en-US" sz="2200" b="0" dirty="0">
                <a:solidFill>
                  <a:srgbClr val="A60A1B"/>
                </a:solidFill>
              </a:rPr>
              <a:t>two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/>
              <a:t>possible </a:t>
            </a:r>
            <a:r>
              <a:rPr lang="en-US" sz="2200" b="0" dirty="0" err="1"/>
              <a:t>i</a:t>
            </a:r>
            <a:r>
              <a:rPr lang="en-US" sz="2200" b="0" dirty="0"/>
              <a:t>* </a:t>
            </a:r>
            <a:r>
              <a:rPr lang="en-US" sz="2200" b="0" dirty="0" smtClean="0"/>
              <a:t>values</a:t>
            </a:r>
            <a:endParaRPr lang="en-US" sz="2200" b="0" dirty="0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7512627" y="441960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6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9"/>
          </p:nvPr>
        </p:nvSpPr>
        <p:spPr>
          <a:xfrm>
            <a:off x="5486400" y="5044440"/>
            <a:ext cx="3566160" cy="8229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0" dirty="0"/>
              <a:t>The cumulative cash flow begins </a:t>
            </a:r>
            <a:r>
              <a:rPr lang="en-US" sz="2200" b="0" dirty="0" smtClean="0"/>
              <a:t>negatively </a:t>
            </a:r>
            <a:r>
              <a:rPr lang="en-US" sz="2200" b="0" dirty="0"/>
              <a:t>with </a:t>
            </a:r>
            <a:r>
              <a:rPr lang="en-US" sz="2200" b="0" i="1" dirty="0">
                <a:solidFill>
                  <a:srgbClr val="A60A1B"/>
                </a:solidFill>
              </a:rPr>
              <a:t>one sign </a:t>
            </a:r>
            <a:r>
              <a:rPr lang="en-US" sz="2200" b="0" i="1" dirty="0" smtClean="0">
                <a:solidFill>
                  <a:srgbClr val="A60A1B"/>
                </a:solidFill>
              </a:rPr>
              <a:t>change</a:t>
            </a:r>
            <a:endParaRPr lang="en-US" sz="2200" b="0" i="1" dirty="0">
              <a:solidFill>
                <a:srgbClr val="A60A1B"/>
              </a:solidFill>
            </a:endParaRPr>
          </a:p>
        </p:txBody>
      </p:sp>
      <p:sp>
        <p:nvSpPr>
          <p:cNvPr id="18" name="Left-Up Arrow 8"/>
          <p:cNvSpPr/>
          <p:nvPr/>
        </p:nvSpPr>
        <p:spPr bwMode="auto">
          <a:xfrm>
            <a:off x="6781800" y="5823204"/>
            <a:ext cx="989562" cy="548640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62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9"/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1447800" y="6019800"/>
                <a:ext cx="5334000" cy="50292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200" dirty="0">
                    <a:solidFill>
                      <a:srgbClr val="0033CC"/>
                    </a:solidFill>
                  </a:rPr>
                  <a:t>Therefore, there is only one </a:t>
                </a:r>
                <a:r>
                  <a:rPr lang="en-US" sz="2200" dirty="0" err="1">
                    <a:solidFill>
                      <a:srgbClr val="0033CC"/>
                    </a:solidFill>
                  </a:rPr>
                  <a:t>i</a:t>
                </a:r>
                <a:r>
                  <a:rPr lang="en-US" sz="2200" dirty="0">
                    <a:solidFill>
                      <a:srgbClr val="0033CC"/>
                    </a:solidFill>
                  </a:rPr>
                  <a:t>* value ( </a:t>
                </a:r>
                <a:r>
                  <a:rPr lang="en-US" sz="2200" dirty="0" err="1">
                    <a:solidFill>
                      <a:srgbClr val="0033CC"/>
                    </a:solidFill>
                  </a:rPr>
                  <a:t>i</a:t>
                </a:r>
                <a:r>
                  <a:rPr lang="en-US" sz="2200" dirty="0">
                    <a:solidFill>
                      <a:srgbClr val="0033CC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</a:rPr>
                  <a:t> 8.7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%)</a:t>
                </a:r>
                <a:endParaRPr lang="en-US" sz="22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1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1447800" y="6019800"/>
                <a:ext cx="5334000" cy="502920"/>
              </a:xfrm>
              <a:blipFill rotWithShape="1">
                <a:blip r:embed="rId3" cstate="print"/>
                <a:stretch>
                  <a:fillRect l="-1486" t="-7317" r="-1486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10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07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Multiple </a:t>
            </a:r>
            <a:r>
              <a:rPr lang="en-US" dirty="0" err="1"/>
              <a:t>i</a:t>
            </a:r>
            <a:r>
              <a:rPr lang="en-US" dirty="0"/>
              <a:t>* Values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2697480"/>
          </a:xfrm>
        </p:spPr>
        <p:txBody>
          <a:bodyPr/>
          <a:lstStyle/>
          <a:p>
            <a:pPr marL="0" indent="0">
              <a:buNone/>
            </a:pPr>
            <a:r>
              <a:rPr lang="en-US" sz="3600" b="0" dirty="0">
                <a:solidFill>
                  <a:srgbClr val="0033CC"/>
                </a:solidFill>
              </a:rPr>
              <a:t>Two new interest rates to consider</a:t>
            </a:r>
            <a:r>
              <a:rPr lang="en-US" sz="3600" b="0" dirty="0" smtClean="0">
                <a:solidFill>
                  <a:srgbClr val="0033CC"/>
                </a:solidFill>
              </a:rPr>
              <a:t>:</a:t>
            </a:r>
          </a:p>
          <a:p>
            <a:pPr marL="457200"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6200"/>
                </a:solidFill>
              </a:rPr>
              <a:t>Investment rate i</a:t>
            </a:r>
            <a:r>
              <a:rPr lang="en-US" i="1" baseline="-25000" dirty="0">
                <a:solidFill>
                  <a:srgbClr val="006200"/>
                </a:solidFill>
              </a:rPr>
              <a:t>i</a:t>
            </a:r>
            <a:r>
              <a:rPr lang="en-US" i="1" dirty="0">
                <a:solidFill>
                  <a:srgbClr val="006200"/>
                </a:solidFill>
              </a:rPr>
              <a:t> </a:t>
            </a:r>
            <a:r>
              <a:rPr lang="en-US" sz="2600" dirty="0"/>
              <a:t>– rate at which extra funds </a:t>
            </a:r>
            <a:r>
              <a:rPr lang="en-US" sz="2600" dirty="0" smtClean="0"/>
              <a:t>are </a:t>
            </a:r>
            <a:r>
              <a:rPr lang="en-US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invested </a:t>
            </a:r>
            <a:r>
              <a:rPr lang="en-US" sz="2600" i="1" dirty="0">
                <a:solidFill>
                  <a:srgbClr val="A60A1B"/>
                </a:solidFill>
              </a:rPr>
              <a:t>external</a:t>
            </a:r>
            <a:r>
              <a:rPr lang="en-US" sz="2600" dirty="0"/>
              <a:t> to the </a:t>
            </a:r>
            <a:r>
              <a:rPr lang="en-US" sz="2600" dirty="0" smtClean="0"/>
              <a:t>project</a:t>
            </a:r>
          </a:p>
          <a:p>
            <a:pPr marL="457200"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6200"/>
                </a:solidFill>
              </a:rPr>
              <a:t>Borrowing </a:t>
            </a:r>
            <a:r>
              <a:rPr lang="en-US" i="1" dirty="0">
                <a:solidFill>
                  <a:srgbClr val="006200"/>
                </a:solidFill>
              </a:rPr>
              <a:t>rate </a:t>
            </a:r>
            <a:r>
              <a:rPr lang="en-US" i="1" dirty="0" err="1">
                <a:solidFill>
                  <a:srgbClr val="006200"/>
                </a:solidFill>
              </a:rPr>
              <a:t>i</a:t>
            </a:r>
            <a:r>
              <a:rPr lang="en-US" i="1" baseline="-25000" dirty="0" err="1">
                <a:solidFill>
                  <a:srgbClr val="006200"/>
                </a:solidFill>
              </a:rPr>
              <a:t>b</a:t>
            </a:r>
            <a:r>
              <a:rPr lang="en-US" i="1" dirty="0">
                <a:solidFill>
                  <a:srgbClr val="006200"/>
                </a:solidFill>
              </a:rPr>
              <a:t> </a:t>
            </a:r>
            <a:r>
              <a:rPr lang="en-US" sz="2600" dirty="0"/>
              <a:t>– rate at which funds are </a:t>
            </a:r>
            <a:r>
              <a:rPr lang="en-US" sz="2600" dirty="0" smtClean="0"/>
              <a:t>borrowed </a:t>
            </a:r>
            <a:r>
              <a:rPr lang="en-US" sz="2600" i="1" dirty="0">
                <a:solidFill>
                  <a:srgbClr val="A60A1B"/>
                </a:solidFill>
              </a:rPr>
              <a:t>from an external source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to provide </a:t>
            </a:r>
            <a:r>
              <a:rPr lang="en-US" sz="2600" dirty="0" smtClean="0"/>
              <a:t>funds </a:t>
            </a:r>
            <a:r>
              <a:rPr lang="en-US" sz="2600" dirty="0"/>
              <a:t>to the </a:t>
            </a:r>
            <a:r>
              <a:rPr lang="en-US" sz="2600" dirty="0" smtClean="0"/>
              <a:t>project</a:t>
            </a:r>
            <a:endParaRPr lang="en-US" sz="2600" dirty="0"/>
          </a:p>
        </p:txBody>
      </p:sp>
      <p:sp>
        <p:nvSpPr>
          <p:cNvPr id="12" name="Content Placeholder 3"/>
          <p:cNvSpPr>
            <a:spLocks noGrp="1"/>
          </p:cNvSpPr>
          <p:nvPr>
            <p:ph idx="17"/>
          </p:nvPr>
        </p:nvSpPr>
        <p:spPr>
          <a:xfrm>
            <a:off x="457200" y="4267200"/>
            <a:ext cx="8229600" cy="1859280"/>
          </a:xfrm>
          <a:solidFill>
            <a:srgbClr val="FFF6DA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approaches to determine External ROR (EROR)</a:t>
            </a:r>
          </a:p>
          <a:p>
            <a:pPr marL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6200"/>
                </a:solidFill>
              </a:rPr>
              <a:t>(</a:t>
            </a:r>
            <a:r>
              <a:rPr lang="en-US" dirty="0">
                <a:solidFill>
                  <a:srgbClr val="006200"/>
                </a:solidFill>
              </a:rPr>
              <a:t>1) Modified ROR (MIRR)</a:t>
            </a:r>
          </a:p>
          <a:p>
            <a:pPr marL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6200"/>
                </a:solidFill>
              </a:rPr>
              <a:t>(</a:t>
            </a:r>
            <a:r>
              <a:rPr lang="en-US" dirty="0">
                <a:solidFill>
                  <a:srgbClr val="006200"/>
                </a:solidFill>
              </a:rPr>
              <a:t>2) Return on Invested Capital (ROIC</a:t>
            </a:r>
            <a:r>
              <a:rPr lang="en-US" dirty="0" smtClean="0">
                <a:solidFill>
                  <a:srgbClr val="006200"/>
                </a:solidFill>
              </a:rPr>
              <a:t>)</a:t>
            </a:r>
            <a:endParaRPr lang="en-US" dirty="0">
              <a:solidFill>
                <a:srgbClr val="006200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40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ROR Approach (MIRR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001000" cy="3840480"/>
              </a:xfrm>
            </p:spPr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3200" dirty="0">
                    <a:solidFill>
                      <a:srgbClr val="0033CC"/>
                    </a:solidFill>
                  </a:rPr>
                  <a:t>Four step Procedure:</a:t>
                </a:r>
              </a:p>
              <a:p>
                <a:pPr marL="457200">
                  <a:spcBef>
                    <a:spcPts val="1800"/>
                  </a:spcBef>
                  <a:buClr>
                    <a:srgbClr val="0033CC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Determine PW in </a:t>
                </a:r>
                <a:r>
                  <a:rPr lang="en-US" sz="2600" i="1" dirty="0">
                    <a:solidFill>
                      <a:srgbClr val="006200"/>
                    </a:solidFill>
                  </a:rPr>
                  <a:t>year 0</a:t>
                </a:r>
                <a:r>
                  <a:rPr lang="en-US" sz="2600" dirty="0">
                    <a:solidFill>
                      <a:srgbClr val="006200"/>
                    </a:solidFill>
                  </a:rPr>
                  <a:t> </a:t>
                </a:r>
                <a:r>
                  <a:rPr lang="en-US" sz="2600" dirty="0"/>
                  <a:t>of all negative CF at </a:t>
                </a:r>
                <a:r>
                  <a:rPr lang="en-US" sz="2600" dirty="0" err="1"/>
                  <a:t>i</a:t>
                </a:r>
                <a:r>
                  <a:rPr lang="en-US" sz="2600" baseline="-25000" dirty="0" err="1"/>
                  <a:t>b</a:t>
                </a:r>
                <a:endParaRPr lang="en-US" sz="2600" baseline="-25000" dirty="0"/>
              </a:p>
              <a:p>
                <a:pPr marL="457200">
                  <a:spcBef>
                    <a:spcPts val="1800"/>
                  </a:spcBef>
                  <a:buClr>
                    <a:srgbClr val="0033CC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Determine FW in </a:t>
                </a:r>
                <a:r>
                  <a:rPr lang="en-US" sz="2600" i="1" dirty="0">
                    <a:solidFill>
                      <a:srgbClr val="006200"/>
                    </a:solidFill>
                  </a:rPr>
                  <a:t>year n</a:t>
                </a:r>
                <a:r>
                  <a:rPr lang="en-US" sz="2600" dirty="0">
                    <a:solidFill>
                      <a:srgbClr val="006200"/>
                    </a:solidFill>
                  </a:rPr>
                  <a:t> </a:t>
                </a:r>
                <a:r>
                  <a:rPr lang="en-US" sz="2600" dirty="0"/>
                  <a:t>of all positive CF at i</a:t>
                </a:r>
                <a:r>
                  <a:rPr lang="en-US" sz="2600" baseline="-25000" dirty="0"/>
                  <a:t>i</a:t>
                </a:r>
              </a:p>
              <a:p>
                <a:pPr marL="457200">
                  <a:spcBef>
                    <a:spcPts val="1800"/>
                  </a:spcBef>
                  <a:buClr>
                    <a:srgbClr val="0033CC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Calculate EROR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i</a:t>
                </a:r>
                <a:r>
                  <a:rPr lang="en-US" sz="2600" dirty="0"/>
                  <a:t>’ by FW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/>
                  <a:t> PW(F/P,</a:t>
                </a:r>
                <a:r>
                  <a:rPr lang="en-US" sz="2600" dirty="0" err="1"/>
                  <a:t>i</a:t>
                </a:r>
                <a:r>
                  <a:rPr lang="en-US" sz="2600" dirty="0"/>
                  <a:t>’,n)</a:t>
                </a:r>
                <a:endParaRPr lang="en-US" sz="2600" baseline="-25000" dirty="0"/>
              </a:p>
              <a:p>
                <a:pPr marL="457200">
                  <a:spcBef>
                    <a:spcPts val="1800"/>
                  </a:spcBef>
                  <a:buClr>
                    <a:srgbClr val="0033CC"/>
                  </a:buCl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If </a:t>
                </a:r>
                <a:r>
                  <a:rPr lang="en-US" sz="2600" dirty="0" err="1"/>
                  <a:t>i</a:t>
                </a:r>
                <a:r>
                  <a:rPr lang="en-US" sz="2600" dirty="0"/>
                  <a:t>’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2600" dirty="0"/>
                  <a:t> MARR, project is economically justified </a:t>
                </a:r>
                <a:endParaRPr lang="en-US" sz="2600" baseline="-25000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001000" cy="3840480"/>
              </a:xfrm>
              <a:blipFill rotWithShape="1">
                <a:blip r:embed="rId2" cstate="print"/>
                <a:stretch>
                  <a:fillRect l="-1904" t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35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Example: EROR Using MIRR </a:t>
            </a:r>
            <a:r>
              <a:rPr lang="en-US" dirty="0" smtClean="0"/>
              <a:t>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7848600" cy="18592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033CC"/>
                    </a:solidFill>
                  </a:rPr>
                  <a:t>For the NCF shown below, find the EROR by the MIRR method 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if MARR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</a:rPr>
                  <a:t> 9%, </a:t>
                </a:r>
                <a:r>
                  <a:rPr lang="en-US" sz="2200" dirty="0" err="1">
                    <a:solidFill>
                      <a:srgbClr val="0033CC"/>
                    </a:solidFill>
                  </a:rPr>
                  <a:t>i</a:t>
                </a:r>
                <a:r>
                  <a:rPr lang="en-US" sz="2200" baseline="-25000" dirty="0" err="1">
                    <a:solidFill>
                      <a:srgbClr val="0033CC"/>
                    </a:solidFill>
                  </a:rPr>
                  <a:t>b</a:t>
                </a:r>
                <a:r>
                  <a:rPr lang="en-US" sz="2200" baseline="-250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</a:rPr>
                  <a:t> 8.5%, and i</a:t>
                </a:r>
                <a:r>
                  <a:rPr lang="en-US" sz="2200" baseline="-25000" dirty="0">
                    <a:solidFill>
                      <a:srgbClr val="0033CC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</a:rPr>
                  <a:t> 12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%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				</a:t>
                </a:r>
                <a:r>
                  <a:rPr lang="en-US" sz="2200" u="sng" dirty="0" smtClean="0"/>
                  <a:t>  Year       	 </a:t>
                </a:r>
                <a:r>
                  <a:rPr lang="en-US" sz="2200" u="sng" dirty="0"/>
                  <a:t>0           </a:t>
                </a:r>
                <a:r>
                  <a:rPr lang="en-US" sz="2200" u="sng" dirty="0" smtClean="0"/>
                  <a:t>	1           	 </a:t>
                </a:r>
                <a:r>
                  <a:rPr lang="en-US" sz="2200" u="sng" dirty="0"/>
                  <a:t>2         </a:t>
                </a:r>
                <a:r>
                  <a:rPr lang="en-US" sz="2200" u="sng" dirty="0" smtClean="0"/>
                  <a:t>	  3	</a:t>
                </a:r>
                <a:endParaRPr lang="en-US" sz="2200" u="sng" baseline="-25000" dirty="0" smtClean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 smtClean="0"/>
                  <a:t>				  NCF   	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200" dirty="0"/>
                  <a:t>2000  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dirty="0" smtClean="0"/>
                  <a:t>500 </a:t>
                </a:r>
                <a:r>
                  <a:rPr lang="en-US" sz="22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dirty="0" smtClean="0"/>
                  <a:t>8100 </a:t>
                </a:r>
                <a:r>
                  <a:rPr lang="en-US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+</m:t>
                    </m:r>
                  </m:oMath>
                </a14:m>
                <a:r>
                  <a:rPr lang="en-US" sz="2200" dirty="0" smtClean="0"/>
                  <a:t>6800</a:t>
                </a:r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7848600" cy="1859280"/>
              </a:xfrm>
              <a:blipFill rotWithShape="1">
                <a:blip r:embed="rId2" cstate="print"/>
                <a:stretch>
                  <a:fillRect l="-932" t="-1967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3124200"/>
                <a:ext cx="8229600" cy="3505200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dirty="0" smtClean="0">
                    <a:solidFill>
                      <a:srgbClr val="A60A1B"/>
                    </a:solidFill>
                  </a:rPr>
                  <a:t>Solution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: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PW</m:t>
                    </m:r>
                    <m:r>
                      <a:rPr lang="en-US" sz="2200" b="0" i="0" baseline="-25000" dirty="0" smtClean="0">
                        <a:latin typeface="Cambria Math"/>
                      </a:rPr>
                      <m:t>0</m:t>
                    </m:r>
                    <m:r>
                      <a:rPr lang="en-US" sz="2200" b="0" i="0" dirty="0">
                        <a:latin typeface="Cambria Math"/>
                      </a:rPr>
                      <m:t>=</m:t>
                    </m:r>
                    <m:r>
                      <a:rPr lang="en-US" sz="2200" b="0" i="0" dirty="0" smtClean="0">
                        <a:latin typeface="Cambria Math"/>
                      </a:rPr>
                      <m:t>−</m:t>
                    </m:r>
                    <m:r>
                      <a:rPr lang="en-US" sz="2200" b="0" i="0" dirty="0" smtClean="0">
                        <a:latin typeface="Cambria Math"/>
                      </a:rPr>
                      <m:t>500</m:t>
                    </m:r>
                    <m:r>
                      <a:rPr lang="en-US" sz="2200" b="0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P</m:t>
                    </m:r>
                    <m:r>
                      <a:rPr lang="en-US" sz="2200" b="0" i="0" dirty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F</m:t>
                    </m:r>
                    <m:r>
                      <a:rPr lang="en-US" sz="2200" b="0" i="0" dirty="0" smtClean="0">
                        <a:latin typeface="Cambria Math"/>
                      </a:rPr>
                      <m:t>,8.5%,</m:t>
                    </m:r>
                    <m:r>
                      <a:rPr lang="en-US" sz="2200" b="0" i="0" dirty="0">
                        <a:latin typeface="Cambria Math"/>
                      </a:rPr>
                      <m:t>1)−810</m:t>
                    </m:r>
                    <m:r>
                      <a:rPr lang="en-US" sz="2200" b="0" i="0" dirty="0">
                        <a:latin typeface="Cambria Math"/>
                      </a:rPr>
                      <m:t>0(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P</m:t>
                    </m:r>
                    <m:r>
                      <a:rPr lang="en-US" sz="2200" b="0" i="0" dirty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F</m:t>
                    </m:r>
                    <m:r>
                      <a:rPr lang="en-US" sz="2200" b="0" i="0" dirty="0">
                        <a:latin typeface="Cambria Math"/>
                      </a:rPr>
                      <m:t>,8.5%,2)</m:t>
                    </m:r>
                  </m:oMath>
                </a14:m>
                <a:endParaRPr lang="en-US" sz="2200" b="0" i="0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b="0" dirty="0" smtClean="0"/>
                  <a:t>			        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= $−7342</m:t>
                    </m:r>
                  </m:oMath>
                </a14:m>
                <a:endParaRPr lang="en-US" sz="2200" b="0" i="0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b="0" dirty="0" smtClean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FW</m:t>
                    </m:r>
                    <m:r>
                      <a:rPr lang="en-US" sz="2200" b="0" i="0" baseline="-25000" dirty="0" smtClean="0">
                        <a:latin typeface="Cambria Math"/>
                      </a:rPr>
                      <m:t>3</m:t>
                    </m:r>
                    <m:r>
                      <a:rPr lang="en-US" sz="2200" b="0" i="0" dirty="0">
                        <a:latin typeface="Cambria Math"/>
                      </a:rPr>
                      <m:t>=2000</m:t>
                    </m:r>
                    <m:r>
                      <a:rPr lang="en-US" sz="2200" b="0" i="0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F</m:t>
                    </m:r>
                    <m:r>
                      <a:rPr lang="en-US" sz="2200" b="0" i="0" dirty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P</m:t>
                    </m:r>
                    <m:r>
                      <a:rPr lang="en-US" sz="2200" b="0" i="0" dirty="0">
                        <a:latin typeface="Cambria Math"/>
                      </a:rPr>
                      <m:t>,12%,3)+6800 </m:t>
                    </m:r>
                  </m:oMath>
                </a14:m>
                <a:endParaRPr lang="en-US" sz="2200" b="0" i="0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b="0" dirty="0" smtClean="0"/>
                  <a:t>				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	 =</m:t>
                    </m:r>
                    <m:r>
                      <a:rPr lang="en-US" sz="2200" b="0" i="0" dirty="0">
                        <a:latin typeface="Cambria Math"/>
                      </a:rPr>
                      <m:t>$</m:t>
                    </m:r>
                    <m:r>
                      <a:rPr lang="en-US" sz="2200" b="0" i="0" dirty="0" smtClean="0">
                        <a:latin typeface="Cambria Math"/>
                      </a:rPr>
                      <m:t>9610</m:t>
                    </m:r>
                  </m:oMath>
                </a14:m>
                <a:endParaRPr lang="en-US" sz="2200" b="0" i="0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b="0" dirty="0" smtClean="0"/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PW</m:t>
                    </m:r>
                    <m:r>
                      <a:rPr lang="en-US" sz="2200" b="0" i="0" baseline="-25000" dirty="0" smtClean="0">
                        <a:latin typeface="Cambria Math"/>
                      </a:rPr>
                      <m:t>0</m:t>
                    </m:r>
                    <m:r>
                      <a:rPr lang="en-US" sz="2200" b="0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F</m:t>
                    </m:r>
                    <m:r>
                      <a:rPr lang="en-US" sz="2200" b="0" i="0" dirty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P</m:t>
                    </m:r>
                    <m:r>
                      <a:rPr lang="en-US" sz="2200" b="0" i="0" dirty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i</m:t>
                    </m:r>
                    <m:r>
                      <a:rPr lang="en-US" sz="2200" b="0" i="0" dirty="0">
                        <a:latin typeface="Cambria Math"/>
                      </a:rPr>
                      <m:t>’,3)+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FW</m:t>
                    </m:r>
                    <m:r>
                      <a:rPr lang="en-US" sz="2200" b="0" i="0" baseline="-25000" dirty="0">
                        <a:latin typeface="Cambria Math"/>
                      </a:rPr>
                      <m:t>3</m:t>
                    </m:r>
                    <m:r>
                      <a:rPr lang="en-US" sz="2200" b="0" i="0" dirty="0">
                        <a:latin typeface="Cambria Math"/>
                      </a:rPr>
                      <m:t>=</m:t>
                    </m:r>
                    <m:r>
                      <a:rPr lang="en-US" sz="2200" b="0" i="0" dirty="0" smtClean="0">
                        <a:latin typeface="Cambria Math"/>
                      </a:rPr>
                      <m:t>0</m:t>
                    </m:r>
                  </m:oMath>
                </a14:m>
                <a:endParaRPr lang="en-US" sz="2200" b="0" i="0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b="0" dirty="0" smtClean="0"/>
                  <a:t>					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−7342(1</m:t>
                    </m:r>
                    <m:r>
                      <a:rPr lang="en-US" sz="2200" b="0" i="0" dirty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dirty="0" err="1">
                        <a:latin typeface="Cambria Math"/>
                      </a:rPr>
                      <m:t>i</m:t>
                    </m:r>
                    <m:r>
                      <a:rPr lang="en-US" sz="2200" b="0" i="0" dirty="0">
                        <a:latin typeface="Cambria Math"/>
                      </a:rPr>
                      <m:t>’)</m:t>
                    </m:r>
                    <m:r>
                      <a:rPr lang="en-US" sz="2200" b="0" i="0" baseline="30000" dirty="0">
                        <a:latin typeface="Cambria Math"/>
                      </a:rPr>
                      <m:t>3</m:t>
                    </m:r>
                    <m:r>
                      <a:rPr lang="en-US" sz="2200" b="0" i="0" dirty="0">
                        <a:latin typeface="Cambria Math"/>
                      </a:rPr>
                      <m:t>+9610=</m:t>
                    </m:r>
                    <m:r>
                      <a:rPr lang="en-US" sz="2200" b="0" i="0" dirty="0" smtClean="0">
                        <a:latin typeface="Cambria Math"/>
                      </a:rPr>
                      <m:t>0</m:t>
                    </m:r>
                  </m:oMath>
                </a14:m>
                <a:endParaRPr lang="en-US" sz="2200" b="0" dirty="0"/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     </m:t>
                      </m:r>
                      <m:r>
                        <a:rPr lang="en-US" sz="220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						</m:t>
                      </m:r>
                      <m:r>
                        <m:rPr>
                          <m:sty m:val="p"/>
                        </m:rPr>
                        <a:rPr lang="en-US" sz="2200" i="0" dirty="0" err="1" smtClean="0">
                          <a:solidFill>
                            <a:srgbClr val="A60A1B"/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200" i="0" dirty="0">
                          <a:solidFill>
                            <a:srgbClr val="A60A1B"/>
                          </a:solidFill>
                          <a:latin typeface="Cambria Math"/>
                        </a:rPr>
                        <m:t>’=0.939    (9.39</m:t>
                      </m:r>
                      <m:r>
                        <a:rPr lang="en-US" sz="220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%)</m:t>
                      </m:r>
                    </m:oMath>
                  </m:oMathPara>
                </a14:m>
                <a:endParaRPr lang="en-US" sz="2200" dirty="0">
                  <a:solidFill>
                    <a:srgbClr val="A60A1B"/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200" dirty="0" smtClean="0">
                    <a:solidFill>
                      <a:srgbClr val="0033CC"/>
                    </a:solidFill>
                  </a:rPr>
                  <a:t>					Since </a:t>
                </a:r>
                <a:r>
                  <a:rPr lang="en-US" sz="2200" dirty="0" err="1">
                    <a:solidFill>
                      <a:srgbClr val="0033CC"/>
                    </a:solidFill>
                  </a:rPr>
                  <a:t>i</a:t>
                </a:r>
                <a:r>
                  <a:rPr lang="en-US" sz="2200" dirty="0">
                    <a:solidFill>
                      <a:srgbClr val="0033CC"/>
                    </a:solidFill>
                  </a:rPr>
                  <a:t>’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</a:rPr>
                  <a:t> MARR of 9%, project is 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justified</a:t>
                </a:r>
                <a:endParaRPr lang="en-US" sz="22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3124200"/>
                <a:ext cx="8229600" cy="3505200"/>
              </a:xfrm>
              <a:blipFill rotWithShape="1">
                <a:blip r:embed="rId3" cstate="print"/>
                <a:stretch>
                  <a:fillRect l="-889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56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Invested Capital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458200" cy="10160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b="0" dirty="0"/>
              <a:t>Measure of how effectively project uses funds that </a:t>
            </a:r>
            <a:r>
              <a:rPr lang="en-US" sz="2200" i="1" dirty="0">
                <a:solidFill>
                  <a:srgbClr val="006200"/>
                </a:solidFill>
              </a:rPr>
              <a:t>remain internal to </a:t>
            </a:r>
            <a:r>
              <a:rPr lang="en-US" sz="2200" i="1" dirty="0" smtClean="0">
                <a:solidFill>
                  <a:srgbClr val="006200"/>
                </a:solidFill>
              </a:rPr>
              <a:t>project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b="0" dirty="0"/>
              <a:t>ROIC rate, </a:t>
            </a:r>
            <a:r>
              <a:rPr lang="en-US" sz="2200" b="0" dirty="0" err="1"/>
              <a:t>i</a:t>
            </a:r>
            <a:r>
              <a:rPr lang="en-US" sz="2200" b="0" dirty="0"/>
              <a:t>’’, is determined using </a:t>
            </a:r>
            <a:r>
              <a:rPr lang="en-US" sz="2200" i="1" dirty="0">
                <a:solidFill>
                  <a:srgbClr val="006200"/>
                </a:solidFill>
              </a:rPr>
              <a:t>net-investment </a:t>
            </a:r>
            <a:r>
              <a:rPr lang="en-US" sz="2200" i="1" dirty="0" smtClean="0">
                <a:solidFill>
                  <a:srgbClr val="006200"/>
                </a:solidFill>
              </a:rPr>
              <a:t>procedure</a:t>
            </a:r>
            <a:endParaRPr lang="en-US" sz="2200" i="1" dirty="0">
              <a:solidFill>
                <a:srgbClr val="006200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1371600" y="2667000"/>
            <a:ext cx="6400800" cy="731520"/>
          </a:xfrm>
          <a:prstGeom prst="snip2DiagRect">
            <a:avLst/>
          </a:prstGeom>
          <a:ln w="1905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>
                    <a:lumMod val="25000"/>
                  </a:schemeClr>
                </a:solidFill>
              </a:rPr>
              <a:t>Three step </a:t>
            </a:r>
            <a:r>
              <a:rPr lang="en-US" sz="4000" dirty="0" smtClean="0">
                <a:solidFill>
                  <a:schemeClr val="bg1">
                    <a:lumMod val="25000"/>
                  </a:schemeClr>
                </a:solidFill>
              </a:rPr>
              <a:t>Procedure</a:t>
            </a:r>
            <a:endParaRPr lang="en-US" sz="4000" dirty="0">
              <a:solidFill>
                <a:schemeClr val="bg1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57200" y="3733800"/>
                <a:ext cx="8229600" cy="2667000"/>
              </a:xfrm>
            </p:spPr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200" dirty="0" smtClean="0"/>
                  <a:t>(1) </a:t>
                </a:r>
                <a:r>
                  <a:rPr lang="en-US" sz="2200" b="0" dirty="0"/>
                  <a:t>Develop series of FW relations for each year t using: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latin typeface="Cambria Math"/>
                      </a:rPr>
                      <m:t>  </m:t>
                    </m:r>
                    <m:r>
                      <a:rPr lang="en-US" sz="2600" b="1" i="0" dirty="0">
                        <a:solidFill>
                          <a:srgbClr val="3333CC"/>
                        </a:solidFill>
                        <a:latin typeface="Cambria Math"/>
                      </a:rPr>
                      <m:t>𝐅</m:t>
                    </m:r>
                    <m:r>
                      <a:rPr lang="en-US" sz="2600" b="1" i="0" baseline="-25000" dirty="0">
                        <a:solidFill>
                          <a:srgbClr val="3333CC"/>
                        </a:solidFill>
                        <a:latin typeface="Cambria Math"/>
                      </a:rPr>
                      <m:t>𝐭</m:t>
                    </m:r>
                    <m:r>
                      <a:rPr lang="en-US" sz="2600" b="1" i="0" dirty="0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𝐅</m:t>
                    </m:r>
                    <m:r>
                      <a:rPr lang="en-US" sz="2600" b="1" i="0" baseline="-25000" dirty="0" smtClean="0">
                        <a:solidFill>
                          <a:srgbClr val="3333CC"/>
                        </a:solidFill>
                        <a:latin typeface="Cambria Math"/>
                      </a:rPr>
                      <m:t>𝐭</m:t>
                    </m:r>
                    <m:r>
                      <a:rPr lang="en-US" sz="2600" b="1" i="0" baseline="-15000" dirty="0" smtClean="0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  <m:r>
                      <a:rPr lang="en-US" sz="2600" b="1" i="0" baseline="-25000" dirty="0" smtClean="0">
                        <a:solidFill>
                          <a:srgbClr val="3333CC"/>
                        </a:solidFill>
                        <a:latin typeface="Cambria Math"/>
                      </a:rPr>
                      <m:t>𝟏</m:t>
                    </m:r>
                    <m:r>
                      <a:rPr lang="en-US" sz="26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(</m:t>
                    </m:r>
                    <m:r>
                      <a:rPr lang="en-US" sz="26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𝟏</m:t>
                    </m:r>
                    <m:r>
                      <a:rPr lang="en-US" sz="2600" b="1" i="0" dirty="0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r>
                      <a:rPr lang="en-US" sz="2600" b="1" i="0" dirty="0">
                        <a:solidFill>
                          <a:srgbClr val="3333CC"/>
                        </a:solidFill>
                        <a:latin typeface="Cambria Math"/>
                      </a:rPr>
                      <m:t>𝐤</m:t>
                    </m:r>
                    <m:r>
                      <a:rPr lang="en-US" sz="2600" b="1" i="0" dirty="0">
                        <a:solidFill>
                          <a:srgbClr val="3333CC"/>
                        </a:solidFill>
                        <a:latin typeface="Cambria Math"/>
                      </a:rPr>
                      <m:t>)+</m:t>
                    </m:r>
                    <m:r>
                      <a:rPr lang="en-US" sz="2600" b="1" i="0" dirty="0" err="1" smtClean="0">
                        <a:solidFill>
                          <a:srgbClr val="3333CC"/>
                        </a:solidFill>
                        <a:latin typeface="Cambria Math"/>
                      </a:rPr>
                      <m:t>𝐍𝐂𝐅</m:t>
                    </m:r>
                    <m:r>
                      <a:rPr lang="en-US" sz="2600" b="1" i="0" baseline="-25000" dirty="0" err="1" smtClean="0">
                        <a:solidFill>
                          <a:srgbClr val="3333CC"/>
                        </a:solidFill>
                        <a:latin typeface="Cambria Math"/>
                      </a:rPr>
                      <m:t>𝐭</m:t>
                    </m:r>
                  </m:oMath>
                </a14:m>
                <a:endParaRPr lang="en-US" sz="2600" baseline="-25000" dirty="0">
                  <a:solidFill>
                    <a:srgbClr val="3333CC"/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200" dirty="0"/>
                  <a:t>              where: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latin typeface="Cambria Math"/>
                      </a:rPr>
                      <m:t>𝐤</m:t>
                    </m:r>
                    <m:r>
                      <a:rPr lang="en-US" sz="2200" b="1" i="0" dirty="0" smtClean="0">
                        <a:latin typeface="Cambria Math"/>
                      </a:rPr>
                      <m:t>=</m:t>
                    </m:r>
                    <m:r>
                      <a:rPr lang="en-US" sz="2200" b="1" i="0" dirty="0" smtClean="0">
                        <a:latin typeface="Cambria Math"/>
                      </a:rPr>
                      <m:t>𝐢𝐢</m:t>
                    </m:r>
                  </m:oMath>
                </a14:m>
                <a:r>
                  <a:rPr lang="en-US" sz="2200" dirty="0"/>
                  <a:t> if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latin typeface="Cambria Math"/>
                      </a:rPr>
                      <m:t>𝐅</m:t>
                    </m:r>
                    <m:r>
                      <a:rPr lang="en-US" sz="2200" b="1" i="0" baseline="-25000" dirty="0">
                        <a:latin typeface="Cambria Math"/>
                      </a:rPr>
                      <m:t>𝐭</m:t>
                    </m:r>
                    <m:r>
                      <a:rPr lang="en-US" sz="2200" b="1" i="0" baseline="-15000" dirty="0" smtClean="0">
                        <a:latin typeface="Cambria Math"/>
                      </a:rPr>
                      <m:t>−</m:t>
                    </m:r>
                    <m:r>
                      <a:rPr lang="en-US" sz="2200" b="1" i="0" baseline="-25000" dirty="0">
                        <a:latin typeface="Cambria Math"/>
                      </a:rPr>
                      <m:t>𝟏</m:t>
                    </m:r>
                    <m:r>
                      <a:rPr lang="en-US" sz="2200" b="1" i="0" dirty="0" smtClean="0">
                        <a:latin typeface="Cambria Math"/>
                      </a:rPr>
                      <m:t>&gt;</m:t>
                    </m:r>
                    <m:r>
                      <a:rPr lang="en-US" sz="2200" b="1" i="0" dirty="0">
                        <a:latin typeface="Cambria Math"/>
                      </a:rPr>
                      <m:t>𝟎</m:t>
                    </m:r>
                    <m:r>
                      <a:rPr lang="en-US" sz="2200" b="1" i="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latin typeface="Cambria Math"/>
                      </a:rPr>
                      <m:t>𝐤</m:t>
                    </m:r>
                    <m:r>
                      <a:rPr lang="en-US" sz="2200" b="1" i="0" dirty="0" smtClean="0">
                        <a:latin typeface="Cambria Math"/>
                      </a:rPr>
                      <m:t>=</m:t>
                    </m:r>
                    <m:r>
                      <a:rPr lang="en-US" sz="2200" b="1" i="0" dirty="0" err="1">
                        <a:latin typeface="Cambria Math"/>
                      </a:rPr>
                      <m:t>𝐢</m:t>
                    </m:r>
                    <m:r>
                      <a:rPr lang="en-US" sz="2200" b="1" i="0" dirty="0">
                        <a:latin typeface="Cambria Math"/>
                      </a:rPr>
                      <m:t>’’</m:t>
                    </m:r>
                  </m:oMath>
                </a14:m>
                <a:r>
                  <a:rPr lang="en-US" sz="2200" dirty="0"/>
                  <a:t> if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latin typeface="Cambria Math"/>
                      </a:rPr>
                      <m:t>𝐅</m:t>
                    </m:r>
                    <m:r>
                      <a:rPr lang="en-US" sz="2200" b="1" i="0" baseline="-25000" dirty="0">
                        <a:latin typeface="Cambria Math"/>
                      </a:rPr>
                      <m:t>𝐭</m:t>
                    </m:r>
                    <m:r>
                      <a:rPr lang="en-US" sz="2200" b="1" i="0" baseline="-15000" dirty="0" smtClean="0">
                        <a:latin typeface="Cambria Math"/>
                      </a:rPr>
                      <m:t>−</m:t>
                    </m:r>
                    <m:r>
                      <a:rPr lang="en-US" sz="2200" b="1" i="0" baseline="-25000" dirty="0">
                        <a:latin typeface="Cambria Math"/>
                      </a:rPr>
                      <m:t>𝟏</m:t>
                    </m:r>
                    <m:r>
                      <a:rPr lang="en-US" sz="2200" b="1" i="0" baseline="-25000" dirty="0">
                        <a:latin typeface="Cambria Math"/>
                      </a:rPr>
                      <m:t> &lt; </m:t>
                    </m:r>
                    <m:r>
                      <a:rPr lang="en-US" sz="2200" b="1" i="0" dirty="0" smtClean="0">
                        <a:latin typeface="Cambria Math"/>
                      </a:rPr>
                      <m:t>𝟎</m:t>
                    </m:r>
                  </m:oMath>
                </a14:m>
                <a:endParaRPr lang="en-US" sz="22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200" dirty="0"/>
                  <a:t>(2) </a:t>
                </a:r>
                <a:r>
                  <a:rPr lang="en-US" sz="2200" b="0" dirty="0"/>
                  <a:t>Set future worth relation for last year n equal to 0 (i.e.,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2200" b="0" i="0" baseline="-25000" dirty="0" err="1">
                        <a:latin typeface="Cambria Math"/>
                      </a:rPr>
                      <m:t>n</m:t>
                    </m:r>
                    <m:r>
                      <a:rPr lang="en-US" sz="2200" b="0" i="0" dirty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b="0" dirty="0"/>
                  <a:t>); solve for </a:t>
                </a:r>
                <a:r>
                  <a:rPr lang="en-US" sz="2200" b="0" dirty="0" err="1"/>
                  <a:t>i</a:t>
                </a:r>
                <a:r>
                  <a:rPr lang="en-US" sz="2200" b="0" dirty="0" smtClean="0"/>
                  <a:t>’’</a:t>
                </a:r>
                <a:endParaRPr lang="en-US" sz="2200" b="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200" dirty="0"/>
                  <a:t>(3) </a:t>
                </a:r>
                <a:r>
                  <a:rPr lang="en-US" sz="2200" b="0" dirty="0"/>
                  <a:t>If </a:t>
                </a:r>
                <a:r>
                  <a:rPr lang="en-US" sz="2200" b="0" dirty="0" err="1"/>
                  <a:t>i</a:t>
                </a:r>
                <a:r>
                  <a:rPr lang="en-US" sz="2200" b="0" dirty="0"/>
                  <a:t>’’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2200" b="0" dirty="0"/>
                  <a:t> MARR, </a:t>
                </a:r>
                <a:r>
                  <a:rPr lang="en-US" sz="2200" b="0" i="1" dirty="0">
                    <a:solidFill>
                      <a:srgbClr val="A60A1B"/>
                    </a:solidFill>
                  </a:rPr>
                  <a:t>project is justified</a:t>
                </a:r>
                <a:r>
                  <a:rPr lang="en-US" sz="2200" b="0" dirty="0"/>
                  <a:t>; otherwise, </a:t>
                </a:r>
                <a:r>
                  <a:rPr lang="en-US" sz="2200" b="0" i="1" dirty="0" smtClean="0">
                    <a:solidFill>
                      <a:srgbClr val="A60A1B"/>
                    </a:solidFill>
                  </a:rPr>
                  <a:t>reject</a:t>
                </a:r>
                <a:endParaRPr lang="en-US" sz="2200" b="0" baseline="-25000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1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57200" y="3733800"/>
                <a:ext cx="8229600" cy="2667000"/>
              </a:xfrm>
              <a:blipFill rotWithShape="1">
                <a:blip r:embed="rId2" cstate="print"/>
                <a:stretch>
                  <a:fillRect l="-889" t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4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ROIC Example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229600" cy="1783080"/>
              </a:xfrm>
            </p:spPr>
            <p:txBody>
              <a:bodyPr/>
              <a:lstStyle/>
              <a:p>
                <a:pPr marL="0" indent="0">
                  <a:spcBef>
                    <a:spcPts val="800"/>
                  </a:spcBef>
                  <a:buNone/>
                </a:pPr>
                <a:r>
                  <a:rPr lang="en-US" sz="2200" dirty="0" smtClean="0">
                    <a:solidFill>
                      <a:srgbClr val="0033CC"/>
                    </a:solidFill>
                  </a:rPr>
                  <a:t>For the NCF shown below, find the EROR by the ROIC method 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if</a:t>
                </a:r>
                <a:br>
                  <a:rPr lang="en-US" sz="2200" dirty="0" smtClean="0">
                    <a:solidFill>
                      <a:srgbClr val="0033CC"/>
                    </a:solidFill>
                  </a:rPr>
                </a:br>
                <a:r>
                  <a:rPr lang="en-US" sz="2200" dirty="0" smtClean="0">
                    <a:solidFill>
                      <a:srgbClr val="0033CC"/>
                    </a:solidFill>
                  </a:rPr>
                  <a:t>MARR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</a:rPr>
                  <a:t> 9% and i</a:t>
                </a:r>
                <a:r>
                  <a:rPr lang="en-US" sz="2200" baseline="-25000" dirty="0">
                    <a:solidFill>
                      <a:srgbClr val="0033CC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</a:rPr>
                  <a:t> 12</a:t>
                </a:r>
                <a:r>
                  <a:rPr lang="en-US" sz="2200" dirty="0" smtClean="0">
                    <a:solidFill>
                      <a:srgbClr val="0033CC"/>
                    </a:solidFill>
                  </a:rPr>
                  <a:t>%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				 </a:t>
                </a:r>
                <a:r>
                  <a:rPr lang="en-US" sz="2200" u="sng" dirty="0" smtClean="0"/>
                  <a:t>  Year     	   </a:t>
                </a:r>
                <a:r>
                  <a:rPr lang="en-US" sz="2200" u="sng" dirty="0"/>
                  <a:t>0       </a:t>
                </a:r>
                <a:r>
                  <a:rPr lang="en-US" sz="2200" u="sng" dirty="0" smtClean="0"/>
                  <a:t>	    </a:t>
                </a:r>
                <a:r>
                  <a:rPr lang="en-US" sz="2200" u="sng" dirty="0"/>
                  <a:t>1           </a:t>
                </a:r>
                <a:r>
                  <a:rPr lang="en-US" sz="2200" u="sng" dirty="0" smtClean="0"/>
                  <a:t>	 </a:t>
                </a:r>
                <a:r>
                  <a:rPr lang="en-US" sz="2200" u="sng" dirty="0"/>
                  <a:t>2        </a:t>
                </a:r>
                <a:r>
                  <a:rPr lang="en-US" sz="2200" u="sng" dirty="0" smtClean="0"/>
                  <a:t>	   3	</a:t>
                </a:r>
                <a:endParaRPr lang="en-US" sz="2200" u="sng" baseline="-25000" dirty="0" smtClean="0">
                  <a:solidFill>
                    <a:srgbClr val="0033CC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 smtClean="0"/>
                  <a:t>				   NCF   	   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200" dirty="0"/>
                  <a:t>2000  </a:t>
                </a:r>
                <a:r>
                  <a:rPr lang="en-US" sz="2200" dirty="0" smtClean="0"/>
                  <a:t> 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dirty="0" smtClean="0"/>
                  <a:t>500 </a:t>
                </a:r>
                <a:r>
                  <a:rPr lang="en-US" sz="22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− </m:t>
                    </m:r>
                  </m:oMath>
                </a14:m>
                <a:r>
                  <a:rPr lang="en-US" sz="2200" dirty="0" smtClean="0"/>
                  <a:t>8100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+</m:t>
                    </m:r>
                  </m:oMath>
                </a14:m>
                <a:r>
                  <a:rPr lang="en-US" sz="2200" dirty="0" smtClean="0"/>
                  <a:t>6800</a:t>
                </a:r>
                <a:endParaRPr lang="en-US" sz="2200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229600" cy="1783080"/>
              </a:xfrm>
              <a:blipFill rotWithShape="1">
                <a:blip r:embed="rId2" cstate="print"/>
                <a:stretch>
                  <a:fillRect l="-889" t="-2055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ontent Placeholder 3"/>
              <p:cNvSpPr>
                <a:spLocks noGrp="1"/>
              </p:cNvSpPr>
              <p:nvPr>
                <p:ph idx="17"/>
              </p:nvPr>
            </p:nvSpPr>
            <p:spPr>
              <a:xfrm>
                <a:off x="114300" y="3124200"/>
                <a:ext cx="8915400" cy="3505200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200" dirty="0" smtClean="0">
                    <a:solidFill>
                      <a:srgbClr val="A60A1B"/>
                    </a:solidFill>
                  </a:rPr>
                  <a:t>Solution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/>
                  <a:t>Year 0: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F</m:t>
                    </m:r>
                    <m:r>
                      <a:rPr lang="en-US" sz="2000" b="0" i="0" baseline="-25000" dirty="0">
                        <a:latin typeface="Cambria Math"/>
                      </a:rPr>
                      <m:t>0</m:t>
                    </m:r>
                    <m:r>
                      <a:rPr lang="en-US" sz="2000" b="0" i="0" dirty="0">
                        <a:latin typeface="Cambria Math"/>
                      </a:rPr>
                      <m:t>=$+2000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en-US" sz="2200" dirty="0" smtClean="0"/>
                  <a:t>                          		</a:t>
                </a:r>
                <a:r>
                  <a:rPr lang="en-US" sz="2200" dirty="0" smtClean="0">
                    <a:solidFill>
                      <a:srgbClr val="006200"/>
                    </a:solidFill>
                  </a:rPr>
                  <a:t>F</a:t>
                </a:r>
                <a:r>
                  <a:rPr lang="en-US" sz="2200" baseline="-25000" dirty="0" smtClean="0">
                    <a:solidFill>
                      <a:srgbClr val="006200"/>
                    </a:solidFill>
                  </a:rPr>
                  <a:t>0</a:t>
                </a:r>
                <a:r>
                  <a:rPr lang="en-US" sz="2200" dirty="0" smtClean="0">
                    <a:solidFill>
                      <a:srgbClr val="0062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620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sz="2200" dirty="0">
                    <a:solidFill>
                      <a:srgbClr val="006200"/>
                    </a:solidFill>
                  </a:rPr>
                  <a:t> 0; invest in year 1 at</a:t>
                </a:r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0033CC"/>
                    </a:solidFill>
                  </a:rPr>
                  <a:t>i</a:t>
                </a:r>
                <a:r>
                  <a:rPr lang="en-US" sz="2200" baseline="-25000" dirty="0">
                    <a:solidFill>
                      <a:srgbClr val="0033CC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</a:rPr>
                  <a:t> 12%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/>
                  <a:t>Year 1: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F</m:t>
                    </m:r>
                    <m:r>
                      <a:rPr lang="en-US" sz="2000" b="0" i="0" baseline="-25000" dirty="0">
                        <a:latin typeface="Cambria Math"/>
                      </a:rPr>
                      <m:t>1</m:t>
                    </m:r>
                    <m:r>
                      <a:rPr lang="en-US" sz="2000" b="0" i="0" dirty="0">
                        <a:latin typeface="Cambria Math"/>
                      </a:rPr>
                      <m:t>=2000</m:t>
                    </m:r>
                    <m:d>
                      <m:dPr>
                        <m:ctrlPr>
                          <a:rPr lang="en-US" sz="2000" b="0" i="0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0" dirty="0">
                            <a:latin typeface="Cambria Math"/>
                          </a:rPr>
                          <m:t>1.12</m:t>
                        </m:r>
                      </m:e>
                    </m:d>
                    <m:r>
                      <a:rPr lang="en-US" sz="2000" b="0" i="0" dirty="0" smtClean="0">
                        <a:latin typeface="Cambria Math"/>
                      </a:rPr>
                      <m:t>−</m:t>
                    </m:r>
                    <m:r>
                      <a:rPr lang="en-US" sz="2000" b="0" i="0" dirty="0">
                        <a:latin typeface="Cambria Math"/>
                      </a:rPr>
                      <m:t>500=$+1740</m:t>
                    </m:r>
                  </m:oMath>
                </a14:m>
                <a:r>
                  <a:rPr lang="en-US" sz="2200" dirty="0" smtClean="0"/>
                  <a:t>    </a:t>
                </a:r>
                <a:r>
                  <a:rPr lang="en-US" sz="2200" dirty="0" smtClean="0">
                    <a:solidFill>
                      <a:srgbClr val="006200"/>
                    </a:solidFill>
                  </a:rPr>
                  <a:t>F</a:t>
                </a:r>
                <a:r>
                  <a:rPr lang="en-US" sz="2200" baseline="-25000" dirty="0" smtClean="0">
                    <a:solidFill>
                      <a:srgbClr val="006200"/>
                    </a:solidFill>
                  </a:rPr>
                  <a:t>1</a:t>
                </a:r>
                <a:r>
                  <a:rPr lang="en-US" sz="2200" dirty="0" smtClean="0">
                    <a:solidFill>
                      <a:srgbClr val="0062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620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sz="2200" dirty="0">
                    <a:solidFill>
                      <a:srgbClr val="006200"/>
                    </a:solidFill>
                  </a:rPr>
                  <a:t> 0; invest in year 2 at</a:t>
                </a:r>
                <a:r>
                  <a:rPr lang="en-US" sz="2200" dirty="0">
                    <a:solidFill>
                      <a:srgbClr val="009900"/>
                    </a:solidFill>
                  </a:rPr>
                  <a:t> </a:t>
                </a:r>
                <a:r>
                  <a:rPr lang="en-US" sz="2200" dirty="0">
                    <a:solidFill>
                      <a:srgbClr val="0033CC"/>
                    </a:solidFill>
                  </a:rPr>
                  <a:t>i</a:t>
                </a:r>
                <a:r>
                  <a:rPr lang="en-US" sz="2200" baseline="-25000" dirty="0">
                    <a:solidFill>
                      <a:srgbClr val="0033CC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33CC"/>
                    </a:solidFill>
                  </a:rPr>
                  <a:t> 12%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/>
                  <a:t>Year 2: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F</m:t>
                    </m:r>
                    <m:r>
                      <a:rPr lang="en-US" sz="2000" b="0" i="0" baseline="-25000" dirty="0">
                        <a:latin typeface="Cambria Math"/>
                      </a:rPr>
                      <m:t>2</m:t>
                    </m:r>
                    <m:r>
                      <a:rPr lang="en-US" sz="2000" b="0" i="0" dirty="0">
                        <a:latin typeface="Cambria Math"/>
                      </a:rPr>
                      <m:t>=1740</m:t>
                    </m:r>
                    <m:d>
                      <m:dPr>
                        <m:ctrlPr>
                          <a:rPr lang="en-US" sz="2000" b="0" i="0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0" dirty="0">
                            <a:latin typeface="Cambria Math"/>
                          </a:rPr>
                          <m:t>1.12</m:t>
                        </m:r>
                      </m:e>
                    </m:d>
                    <m:r>
                      <a:rPr lang="en-US" sz="2000" b="0" i="0" dirty="0" smtClean="0">
                        <a:latin typeface="Cambria Math"/>
                      </a:rPr>
                      <m:t>−</m:t>
                    </m:r>
                    <m:r>
                      <a:rPr lang="en-US" sz="2000" b="0" i="0" dirty="0">
                        <a:latin typeface="Cambria Math"/>
                      </a:rPr>
                      <m:t>8100=$−6151</m:t>
                    </m:r>
                  </m:oMath>
                </a14:m>
                <a:r>
                  <a:rPr lang="en-US" sz="2200" dirty="0"/>
                  <a:t>  </a:t>
                </a:r>
                <a:r>
                  <a:rPr lang="en-US" sz="2200" dirty="0" smtClean="0">
                    <a:solidFill>
                      <a:srgbClr val="006200"/>
                    </a:solidFill>
                  </a:rPr>
                  <a:t>F</a:t>
                </a:r>
                <a:r>
                  <a:rPr lang="en-US" sz="2200" baseline="-25000" dirty="0" smtClean="0">
                    <a:solidFill>
                      <a:srgbClr val="006200"/>
                    </a:solidFill>
                  </a:rPr>
                  <a:t>2</a:t>
                </a:r>
                <a:r>
                  <a:rPr lang="en-US" sz="2200" dirty="0" smtClean="0">
                    <a:solidFill>
                      <a:srgbClr val="0062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62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dirty="0">
                    <a:solidFill>
                      <a:srgbClr val="006200"/>
                    </a:solidFill>
                  </a:rPr>
                  <a:t> 0; use </a:t>
                </a:r>
                <a:r>
                  <a:rPr lang="en-US" sz="2200" dirty="0" err="1">
                    <a:solidFill>
                      <a:srgbClr val="006200"/>
                    </a:solidFill>
                  </a:rPr>
                  <a:t>i</a:t>
                </a:r>
                <a:r>
                  <a:rPr lang="en-US" sz="2200" dirty="0">
                    <a:solidFill>
                      <a:srgbClr val="006200"/>
                    </a:solidFill>
                  </a:rPr>
                  <a:t>’’ for year 3</a:t>
                </a:r>
                <a:r>
                  <a:rPr lang="en-US" sz="2200" dirty="0">
                    <a:solidFill>
                      <a:srgbClr val="009900"/>
                    </a:solidFill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/>
                  <a:t>Year 3: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F</m:t>
                    </m:r>
                    <m:r>
                      <a:rPr lang="en-US" sz="2000" b="0" i="0" baseline="-25000" dirty="0">
                        <a:latin typeface="Cambria Math"/>
                      </a:rPr>
                      <m:t>3</m:t>
                    </m:r>
                    <m:r>
                      <a:rPr lang="en-US" sz="2000" b="0" i="0" dirty="0">
                        <a:latin typeface="Cambria Math"/>
                      </a:rPr>
                      <m:t>=–6151(1+</m:t>
                    </m:r>
                    <m:r>
                      <m:rPr>
                        <m:sty m:val="p"/>
                      </m:rPr>
                      <a:rPr lang="en-US" sz="2000" b="0" i="0" dirty="0" err="1">
                        <a:latin typeface="Cambria Math"/>
                      </a:rPr>
                      <m:t>i</m:t>
                    </m:r>
                    <m:r>
                      <a:rPr lang="en-US" sz="2000" b="0" i="0" dirty="0">
                        <a:latin typeface="Cambria Math"/>
                      </a:rPr>
                      <m:t>’’)+6800</m:t>
                    </m:r>
                  </m:oMath>
                </a14:m>
                <a:r>
                  <a:rPr lang="en-US" sz="2200" dirty="0"/>
                  <a:t>               </a:t>
                </a:r>
                <a:r>
                  <a:rPr lang="en-US" sz="2200" dirty="0" smtClean="0"/>
                  <a:t>    </a:t>
                </a:r>
                <a:r>
                  <a:rPr lang="en-US" sz="2200" dirty="0" smtClean="0">
                    <a:solidFill>
                      <a:srgbClr val="006200"/>
                    </a:solidFill>
                  </a:rPr>
                  <a:t>Set </a:t>
                </a:r>
                <a:r>
                  <a:rPr lang="en-US" sz="2200" dirty="0">
                    <a:solidFill>
                      <a:srgbClr val="006200"/>
                    </a:solidFill>
                  </a:rPr>
                  <a:t>F</a:t>
                </a:r>
                <a:r>
                  <a:rPr lang="en-US" sz="2200" baseline="-25000" dirty="0">
                    <a:solidFill>
                      <a:srgbClr val="006200"/>
                    </a:solidFill>
                  </a:rPr>
                  <a:t>3</a:t>
                </a:r>
                <a:r>
                  <a:rPr lang="en-US" sz="2200" dirty="0">
                    <a:solidFill>
                      <a:srgbClr val="0062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62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6200"/>
                    </a:solidFill>
                  </a:rPr>
                  <a:t> 0 and solve for </a:t>
                </a:r>
                <a:r>
                  <a:rPr lang="en-US" sz="2200" dirty="0" err="1">
                    <a:solidFill>
                      <a:srgbClr val="006200"/>
                    </a:solidFill>
                  </a:rPr>
                  <a:t>i</a:t>
                </a:r>
                <a:r>
                  <a:rPr lang="en-US" sz="2200" dirty="0" smtClean="0">
                    <a:solidFill>
                      <a:srgbClr val="006200"/>
                    </a:solidFill>
                  </a:rPr>
                  <a:t>’’</a:t>
                </a:r>
                <a:endParaRPr lang="en-US" sz="2200" dirty="0">
                  <a:solidFill>
                    <a:srgbClr val="0062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rgbClr val="A60A1B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A60A1B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A60A1B"/>
                        </a:solidFill>
                        <a:latin typeface="Cambria Math"/>
                      </a:rPr>
                      <m:t>6151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rgbClr val="A60A1B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rgbClr val="A60A1B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200" i="1" dirty="0" err="1">
                            <a:solidFill>
                              <a:srgbClr val="A60A1B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200" i="1" dirty="0">
                            <a:solidFill>
                              <a:srgbClr val="A60A1B"/>
                            </a:solidFill>
                            <a:latin typeface="Cambria Math"/>
                          </a:rPr>
                          <m:t>’’</m:t>
                        </m:r>
                      </m:e>
                    </m:d>
                    <m:r>
                      <a:rPr lang="en-US" sz="2200" i="1" dirty="0">
                        <a:solidFill>
                          <a:srgbClr val="A60A1B"/>
                        </a:solidFill>
                        <a:latin typeface="Cambria Math"/>
                      </a:rPr>
                      <m:t>+6800=0</m:t>
                    </m:r>
                  </m:oMath>
                </a14:m>
                <a:endParaRPr lang="en-US" sz="2200" i="1" dirty="0" smtClean="0">
                  <a:solidFill>
                    <a:srgbClr val="A60A1B"/>
                  </a:solidFill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 smtClean="0">
                    <a:solidFill>
                      <a:srgbClr val="A60A1B"/>
                    </a:solidFill>
                  </a:rPr>
                  <a:t>						</a:t>
                </a:r>
                <a14:m>
                  <m:oMath xmlns:m="http://schemas.openxmlformats.org/officeDocument/2006/math">
                    <m:r>
                      <a:rPr lang="en-US" sz="2200" i="1" dirty="0" err="1">
                        <a:solidFill>
                          <a:srgbClr val="A60A1B"/>
                        </a:solidFill>
                        <a:latin typeface="Cambria Math"/>
                      </a:rPr>
                      <m:t>𝑖</m:t>
                    </m:r>
                    <m:r>
                      <a:rPr lang="en-US" sz="2200" i="1" dirty="0">
                        <a:solidFill>
                          <a:srgbClr val="A60A1B"/>
                        </a:solidFill>
                        <a:latin typeface="Cambria Math"/>
                      </a:rPr>
                      <m:t>’’=</m:t>
                    </m:r>
                    <m:r>
                      <a:rPr lang="en-US" sz="2200" i="1" dirty="0" smtClean="0">
                        <a:solidFill>
                          <a:srgbClr val="A60A1B"/>
                        </a:solidFill>
                        <a:latin typeface="Cambria Math"/>
                      </a:rPr>
                      <m:t>10.55%</m:t>
                    </m:r>
                  </m:oMath>
                </a14:m>
                <a:endParaRPr lang="en-US" sz="2200" dirty="0" smtClean="0">
                  <a:solidFill>
                    <a:srgbClr val="A60A1B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0033CC"/>
                    </a:solidFill>
                  </a:rPr>
                  <a:t>Since </a:t>
                </a:r>
                <a:r>
                  <a:rPr lang="en-US" sz="2400" dirty="0" err="1">
                    <a:solidFill>
                      <a:srgbClr val="0033CC"/>
                    </a:solidFill>
                  </a:rPr>
                  <a:t>i</a:t>
                </a:r>
                <a:r>
                  <a:rPr lang="en-US" sz="2400" dirty="0">
                    <a:solidFill>
                      <a:srgbClr val="0033CC"/>
                    </a:solidFill>
                  </a:rPr>
                  <a:t>’’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33CC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MARR of 9%, project is </a:t>
                </a:r>
                <a:r>
                  <a:rPr lang="en-US" sz="2400" dirty="0" smtClean="0">
                    <a:solidFill>
                      <a:srgbClr val="0033CC"/>
                    </a:solidFill>
                  </a:rPr>
                  <a:t>justified</a:t>
                </a:r>
                <a:endParaRPr lang="en-US" sz="2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114300" y="3124200"/>
                <a:ext cx="8915400" cy="3505200"/>
              </a:xfrm>
              <a:blipFill rotWithShape="1">
                <a:blip r:embed="rId3" cstate="print"/>
                <a:stretch>
                  <a:fillRect l="-889" t="-1043" r="-752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20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 to Remember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>
                <a:solidFill>
                  <a:srgbClr val="3333CC"/>
                </a:solidFill>
              </a:rPr>
              <a:t>About the computation of an EROR value</a:t>
            </a:r>
          </a:p>
          <a:p>
            <a:pPr marL="0" indent="0">
              <a:buClr>
                <a:srgbClr val="3946A4"/>
              </a:buClr>
              <a:buNone/>
            </a:pPr>
            <a:r>
              <a:rPr lang="en-US" dirty="0" smtClean="0"/>
              <a:t>EROR </a:t>
            </a:r>
            <a:r>
              <a:rPr lang="en-US" dirty="0"/>
              <a:t>values are dependent upon </a:t>
            </a:r>
            <a:r>
              <a:rPr lang="en-US" dirty="0" smtClean="0"/>
              <a:t>the selected </a:t>
            </a:r>
            <a:r>
              <a:rPr lang="en-US" dirty="0"/>
              <a:t>investment and/or borrowing rates</a:t>
            </a:r>
          </a:p>
          <a:p>
            <a:pPr marL="0" indent="0">
              <a:buClr>
                <a:srgbClr val="3946A4"/>
              </a:buClr>
              <a:buNone/>
            </a:pPr>
            <a:r>
              <a:rPr lang="en-US" dirty="0" smtClean="0"/>
              <a:t>Commonly</a:t>
            </a:r>
            <a:r>
              <a:rPr lang="en-US" dirty="0"/>
              <a:t>, multiple </a:t>
            </a:r>
            <a:r>
              <a:rPr lang="en-US" dirty="0" err="1"/>
              <a:t>i</a:t>
            </a:r>
            <a:r>
              <a:rPr lang="en-US" dirty="0"/>
              <a:t>* rates, </a:t>
            </a:r>
            <a:r>
              <a:rPr lang="en-US" dirty="0" err="1"/>
              <a:t>i</a:t>
            </a:r>
            <a:r>
              <a:rPr lang="en-US" dirty="0"/>
              <a:t>’ from MIRR </a:t>
            </a:r>
            <a:r>
              <a:rPr lang="en-US" dirty="0" smtClean="0"/>
              <a:t>and </a:t>
            </a:r>
            <a:r>
              <a:rPr lang="en-US" dirty="0" err="1" smtClean="0"/>
              <a:t>i</a:t>
            </a:r>
            <a:r>
              <a:rPr lang="en-US" dirty="0"/>
              <a:t>’’ from ROIC have different </a:t>
            </a:r>
            <a:r>
              <a:rPr lang="en-US" dirty="0" smtClean="0"/>
              <a:t>values</a:t>
            </a:r>
            <a:endParaRPr lang="en-US" sz="1200" u="sng" dirty="0"/>
          </a:p>
          <a:p>
            <a:pPr marL="0" indent="0" algn="ctr">
              <a:spcBef>
                <a:spcPts val="1800"/>
              </a:spcBef>
              <a:buClr>
                <a:srgbClr val="3946A4"/>
              </a:buClr>
              <a:buNone/>
            </a:pPr>
            <a:r>
              <a:rPr lang="en-US" u="sng" dirty="0">
                <a:solidFill>
                  <a:srgbClr val="3333CC"/>
                </a:solidFill>
              </a:rPr>
              <a:t>About the method used to decide</a:t>
            </a:r>
          </a:p>
          <a:p>
            <a:pPr marL="0" indent="0">
              <a:buClr>
                <a:srgbClr val="3946A4"/>
              </a:buClr>
              <a:buNone/>
            </a:pPr>
            <a:r>
              <a:rPr lang="en-US" dirty="0" smtClean="0"/>
              <a:t>For </a:t>
            </a:r>
            <a:r>
              <a:rPr lang="en-US" dirty="0"/>
              <a:t>a definitive economic decision, set </a:t>
            </a:r>
            <a:r>
              <a:rPr lang="en-US" dirty="0" smtClean="0"/>
              <a:t>the MARR </a:t>
            </a:r>
            <a:r>
              <a:rPr lang="en-US" dirty="0"/>
              <a:t>value and </a:t>
            </a:r>
            <a:r>
              <a:rPr lang="en-US" i="1" dirty="0">
                <a:solidFill>
                  <a:srgbClr val="8200D9"/>
                </a:solidFill>
              </a:rPr>
              <a:t>use the PW or AW </a:t>
            </a:r>
            <a:r>
              <a:rPr lang="en-US" i="1" dirty="0" smtClean="0">
                <a:solidFill>
                  <a:srgbClr val="8200D9"/>
                </a:solidFill>
              </a:rPr>
              <a:t>method </a:t>
            </a:r>
            <a:r>
              <a:rPr lang="en-US" dirty="0" smtClean="0"/>
              <a:t>to </a:t>
            </a:r>
            <a:r>
              <a:rPr lang="en-US" dirty="0"/>
              <a:t>determine economic viability of the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1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 of Bond </a:t>
            </a:r>
            <a:r>
              <a:rPr lang="en-US" dirty="0" smtClean="0"/>
              <a:t>Investment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457200" y="1270000"/>
                <a:ext cx="8412480" cy="1854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b="0" dirty="0" smtClean="0"/>
                  <a:t>Bond is </a:t>
                </a:r>
                <a:r>
                  <a:rPr lang="en-US" sz="2200" i="1" dirty="0">
                    <a:solidFill>
                      <a:srgbClr val="3946A4"/>
                    </a:solidFill>
                  </a:rPr>
                  <a:t>IOU</a:t>
                </a:r>
                <a:r>
                  <a:rPr lang="en-US" sz="2200" b="0" dirty="0"/>
                  <a:t> with face value </a:t>
                </a:r>
                <a:r>
                  <a:rPr lang="en-US" sz="2200" dirty="0">
                    <a:solidFill>
                      <a:srgbClr val="3333CC"/>
                    </a:solidFill>
                  </a:rPr>
                  <a:t>(V)</a:t>
                </a:r>
                <a:r>
                  <a:rPr lang="en-US" sz="2200" b="0" dirty="0"/>
                  <a:t>, coupon rate </a:t>
                </a:r>
                <a:r>
                  <a:rPr lang="en-US" sz="2200" dirty="0">
                    <a:solidFill>
                      <a:srgbClr val="3333CC"/>
                    </a:solidFill>
                  </a:rPr>
                  <a:t>(b)</a:t>
                </a:r>
                <a:r>
                  <a:rPr lang="en-US" sz="2200" b="0" dirty="0"/>
                  <a:t>, no. of payment periods/year</a:t>
                </a:r>
                <a:r>
                  <a:rPr lang="en-US" sz="2200" dirty="0"/>
                  <a:t> </a:t>
                </a:r>
                <a:r>
                  <a:rPr lang="en-US" sz="2200" dirty="0">
                    <a:solidFill>
                      <a:srgbClr val="3333CC"/>
                    </a:solidFill>
                  </a:rPr>
                  <a:t>(c)</a:t>
                </a:r>
                <a:r>
                  <a:rPr lang="en-US" sz="2200" b="0" dirty="0"/>
                  <a:t>,</a:t>
                </a:r>
              </a:p>
              <a:p>
                <a:pPr marL="0" indent="0">
                  <a:buNone/>
                </a:pPr>
                <a:r>
                  <a:rPr lang="en-US" sz="2200" b="0" dirty="0"/>
                  <a:t>dividend </a:t>
                </a:r>
                <a:r>
                  <a:rPr lang="en-US" sz="2200" dirty="0">
                    <a:solidFill>
                      <a:srgbClr val="3333CC"/>
                    </a:solidFill>
                  </a:rPr>
                  <a:t>(I)</a:t>
                </a:r>
                <a:r>
                  <a:rPr lang="en-US" sz="2200" b="0" dirty="0"/>
                  <a:t>, and maturity date </a:t>
                </a:r>
                <a:r>
                  <a:rPr lang="en-US" sz="2200" dirty="0">
                    <a:solidFill>
                      <a:srgbClr val="3333CC"/>
                    </a:solidFill>
                  </a:rPr>
                  <a:t>(n)</a:t>
                </a:r>
                <a:r>
                  <a:rPr lang="en-US" sz="2200" b="0" dirty="0"/>
                  <a:t>.</a:t>
                </a:r>
                <a:r>
                  <a:rPr lang="en-US" sz="2200" b="0" dirty="0">
                    <a:solidFill>
                      <a:srgbClr val="3333CC"/>
                    </a:solidFill>
                  </a:rPr>
                  <a:t> </a:t>
                </a:r>
                <a:r>
                  <a:rPr lang="en-US" sz="2200" b="0" dirty="0"/>
                  <a:t>Amount paid for the bond is </a:t>
                </a:r>
                <a:r>
                  <a:rPr lang="en-US" sz="2200" dirty="0">
                    <a:solidFill>
                      <a:srgbClr val="3333CC"/>
                    </a:solidFill>
                  </a:rPr>
                  <a:t>P</a:t>
                </a:r>
                <a:r>
                  <a:rPr lang="en-US" sz="2200" b="0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/>
                      </a:rPr>
                      <m:t>𝐈</m:t>
                    </m:r>
                    <m:r>
                      <a:rPr lang="en-US" sz="2800" b="1" i="0" dirty="0" smtClean="0">
                        <a:latin typeface="Cambria Math"/>
                      </a:rPr>
                      <m:t>=</m:t>
                    </m:r>
                    <m:r>
                      <a:rPr lang="en-US" sz="2800" b="1" i="0" dirty="0" err="1" smtClean="0">
                        <a:latin typeface="Cambria Math"/>
                      </a:rPr>
                      <m:t>𝐕𝐛</m:t>
                    </m:r>
                    <m:r>
                      <a:rPr lang="en-US" sz="2800" b="1" i="0" dirty="0" smtClean="0">
                        <a:latin typeface="Cambria Math"/>
                      </a:rPr>
                      <m:t>/</m:t>
                    </m:r>
                    <m:r>
                      <a:rPr lang="en-US" sz="2800" b="1" i="0" dirty="0" smtClean="0">
                        <a:latin typeface="Cambria Math"/>
                      </a:rPr>
                      <m:t>𝐜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General </a:t>
                </a:r>
                <a:r>
                  <a:rPr lang="en-US" sz="2200" dirty="0"/>
                  <a:t>equation for </a:t>
                </a:r>
                <a:r>
                  <a:rPr lang="en-US" sz="2200" dirty="0" err="1"/>
                  <a:t>i</a:t>
                </a:r>
                <a:r>
                  <a:rPr lang="en-US" sz="2200" dirty="0"/>
                  <a:t>*: </a:t>
                </a:r>
                <a:r>
                  <a:rPr lang="en-US" sz="2200" b="0" dirty="0"/>
                  <a:t>  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0=−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P</m:t>
                    </m:r>
                    <m:r>
                      <a:rPr lang="en-US" sz="2200" b="0" i="0" dirty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I</m:t>
                    </m:r>
                    <m:r>
                      <a:rPr lang="en-US" sz="2200" b="0" i="0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P</m:t>
                    </m:r>
                    <m:r>
                      <a:rPr lang="en-US" sz="2200" b="0" i="0" dirty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 err="1">
                        <a:latin typeface="Cambria Math"/>
                      </a:rPr>
                      <m:t>A</m:t>
                    </m:r>
                    <m:r>
                      <a:rPr lang="en-US" sz="2200" b="0" i="0" dirty="0" err="1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200" b="0" i="0" dirty="0" err="1">
                        <a:latin typeface="Cambria Math"/>
                      </a:rPr>
                      <m:t>i</m:t>
                    </m:r>
                    <m:r>
                      <a:rPr lang="en-US" sz="2200" b="0" i="0" dirty="0">
                        <a:latin typeface="Cambria Math"/>
                      </a:rPr>
                      <m:t>∗,</m:t>
                    </m:r>
                    <m:r>
                      <m:rPr>
                        <m:sty m:val="p"/>
                      </m:rPr>
                      <a:rPr lang="en-US" sz="2200" b="0" i="0" dirty="0" err="1">
                        <a:latin typeface="Cambria Math"/>
                      </a:rPr>
                      <m:t>n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2200" b="0" i="0" dirty="0" err="1">
                        <a:latin typeface="Cambria Math"/>
                      </a:rPr>
                      <m:t>c</m:t>
                    </m:r>
                    <m:r>
                      <a:rPr lang="en-US" sz="2200" b="0" i="0" dirty="0">
                        <a:latin typeface="Cambria Math"/>
                      </a:rPr>
                      <m:t>)+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V</m:t>
                    </m:r>
                    <m:r>
                      <a:rPr lang="en-US" sz="2200" b="0" i="0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dirty="0">
                        <a:latin typeface="Cambria Math"/>
                      </a:rPr>
                      <m:t>P</m:t>
                    </m:r>
                    <m:r>
                      <a:rPr lang="en-US" sz="2200" b="0" i="0" dirty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dirty="0" err="1">
                        <a:latin typeface="Cambria Math"/>
                      </a:rPr>
                      <m:t>F</m:t>
                    </m:r>
                    <m:r>
                      <a:rPr lang="en-US" sz="2200" b="0" i="0" dirty="0" err="1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i</m:t>
                    </m:r>
                    <m:r>
                      <a:rPr lang="en-US" sz="2200" b="0" i="0" baseline="20000" dirty="0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200" b="0" i="0" dirty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200" b="0" i="0" dirty="0" err="1">
                        <a:latin typeface="Cambria Math"/>
                      </a:rPr>
                      <m:t>n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2200" b="0" i="0" dirty="0" err="1">
                        <a:latin typeface="Cambria Math"/>
                      </a:rPr>
                      <m:t>c</m:t>
                    </m:r>
                    <m:r>
                      <a:rPr lang="en-US" sz="2200" b="0" i="0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200" b="0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457200" y="1270000"/>
                <a:ext cx="8412480" cy="1854200"/>
              </a:xfrm>
              <a:blipFill rotWithShape="1">
                <a:blip r:embed="rId2" cstate="print"/>
                <a:stretch>
                  <a:fillRect l="-870" t="-1967" r="-942" b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304800" y="3215640"/>
            <a:ext cx="8503920" cy="822960"/>
          </a:xfrm>
          <a:solidFill>
            <a:srgbClr val="AFDC7E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A </a:t>
            </a:r>
            <a:r>
              <a:rPr lang="en-US" sz="2200" dirty="0"/>
              <a:t>$10,000 bond with 6% interest payable quarterly is purchased for $</a:t>
            </a:r>
            <a:r>
              <a:rPr lang="en-US" sz="2200" dirty="0" smtClean="0"/>
              <a:t>8000.</a:t>
            </a:r>
            <a:br>
              <a:rPr lang="en-US" sz="2200" dirty="0" smtClean="0"/>
            </a:br>
            <a:r>
              <a:rPr lang="en-US" sz="2200" dirty="0" smtClean="0"/>
              <a:t>If </a:t>
            </a:r>
            <a:r>
              <a:rPr lang="en-US" sz="2200" dirty="0"/>
              <a:t>the bond matures in 5 years, what is the ROR (a) per quarter, (b) per year</a:t>
            </a:r>
            <a:r>
              <a:rPr lang="en-US" sz="2200" dirty="0" smtClean="0"/>
              <a:t>?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57200" y="4267200"/>
                <a:ext cx="8412480" cy="228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A60A1B"/>
                    </a:solidFill>
                  </a:rPr>
                  <a:t>Solution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: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	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(a</a:t>
                </a:r>
                <a:r>
                  <a:rPr lang="en-US" sz="2200" dirty="0" smtClean="0"/>
                  <a:t>)    </a:t>
                </a:r>
                <a:r>
                  <a:rPr lang="en-US" sz="2200" b="0" dirty="0" smtClean="0"/>
                  <a:t>I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10,000(0.06)/4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$150 per </a:t>
                </a:r>
                <a:r>
                  <a:rPr lang="en-US" sz="2200" b="0" dirty="0" smtClean="0"/>
                  <a:t>quarter</a:t>
                </a:r>
                <a:endParaRPr lang="en-US" sz="22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b="0" dirty="0" smtClean="0"/>
                  <a:t>ROR </a:t>
                </a:r>
                <a:r>
                  <a:rPr lang="en-US" sz="2200" b="0" dirty="0"/>
                  <a:t>equation is:</a:t>
                </a:r>
                <a:r>
                  <a:rPr lang="en-US" sz="2200" dirty="0"/>
                  <a:t>   </a:t>
                </a:r>
                <a14:m>
                  <m:oMath xmlns:m="http://schemas.openxmlformats.org/officeDocument/2006/math">
                    <m:r>
                      <a:rPr lang="en-US" sz="21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𝟎</m:t>
                    </m:r>
                    <m:r>
                      <a:rPr lang="en-US" sz="21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=−</m:t>
                    </m:r>
                    <m:r>
                      <a:rPr lang="en-US" sz="21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𝟖𝟎𝟎𝟎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+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𝟏𝟓𝟎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(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𝐏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/</m:t>
                    </m:r>
                    <m:r>
                      <a:rPr lang="en-US" sz="2100" b="1" i="0" dirty="0" err="1">
                        <a:solidFill>
                          <a:srgbClr val="3333CC"/>
                        </a:solidFill>
                        <a:latin typeface="Cambria Math"/>
                      </a:rPr>
                      <m:t>𝐀</m:t>
                    </m:r>
                    <m:r>
                      <a:rPr lang="en-US" sz="2100" b="1" i="0" dirty="0" err="1">
                        <a:solidFill>
                          <a:srgbClr val="3333CC"/>
                        </a:solidFill>
                        <a:latin typeface="Cambria Math"/>
                      </a:rPr>
                      <m:t>,</m:t>
                    </m:r>
                    <m:r>
                      <a:rPr lang="en-US" sz="2100" b="1" i="0" dirty="0" err="1">
                        <a:solidFill>
                          <a:srgbClr val="3333CC"/>
                        </a:solidFill>
                        <a:latin typeface="Cambria Math"/>
                      </a:rPr>
                      <m:t>𝐢</m:t>
                    </m:r>
                    <m:r>
                      <a:rPr lang="en-US" sz="2100" b="1" i="0" baseline="20000" dirty="0">
                        <a:solidFill>
                          <a:srgbClr val="3333CC"/>
                        </a:solidFill>
                        <a:latin typeface="Cambria Math"/>
                      </a:rPr>
                      <m:t>∗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,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𝟐𝟎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)+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𝟏𝟎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,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𝟎𝟎𝟎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(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𝐏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/</m:t>
                    </m:r>
                    <m:r>
                      <a:rPr lang="en-US" sz="2100" b="1" i="0" dirty="0" err="1">
                        <a:solidFill>
                          <a:srgbClr val="3333CC"/>
                        </a:solidFill>
                        <a:latin typeface="Cambria Math"/>
                      </a:rPr>
                      <m:t>𝐅</m:t>
                    </m:r>
                    <m:r>
                      <a:rPr lang="en-US" sz="2100" b="1" i="0" dirty="0" err="1">
                        <a:solidFill>
                          <a:srgbClr val="3333CC"/>
                        </a:solidFill>
                        <a:latin typeface="Cambria Math"/>
                      </a:rPr>
                      <m:t>,</m:t>
                    </m:r>
                    <m:r>
                      <a:rPr lang="en-US" sz="2100" b="1" i="0" dirty="0" err="1">
                        <a:solidFill>
                          <a:srgbClr val="3333CC"/>
                        </a:solidFill>
                        <a:latin typeface="Cambria Math"/>
                      </a:rPr>
                      <m:t>𝐢</m:t>
                    </m:r>
                    <m:r>
                      <a:rPr lang="en-US" sz="2100" b="1" i="0" baseline="20000" dirty="0">
                        <a:solidFill>
                          <a:srgbClr val="3333CC"/>
                        </a:solidFill>
                        <a:latin typeface="Cambria Math"/>
                      </a:rPr>
                      <m:t>∗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,</m:t>
                    </m:r>
                    <m:r>
                      <a:rPr lang="en-US" sz="2100" b="1" i="0" dirty="0">
                        <a:solidFill>
                          <a:srgbClr val="3333CC"/>
                        </a:solidFill>
                        <a:latin typeface="Cambria Math"/>
                      </a:rPr>
                      <m:t>𝟐𝟎</m:t>
                    </m:r>
                    <m:r>
                      <a:rPr lang="en-US" sz="2100" b="1" i="0" dirty="0" smtClean="0">
                        <a:solidFill>
                          <a:srgbClr val="3333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100" dirty="0" smtClean="0"/>
              </a:p>
              <a:p>
                <a:pPr marL="0" indent="0">
                  <a:buNone/>
                </a:pPr>
                <a:r>
                  <a:rPr lang="en-US" sz="2200" b="0" dirty="0" smtClean="0"/>
                  <a:t>			By </a:t>
                </a:r>
                <a:r>
                  <a:rPr lang="en-US" sz="2200" b="0" dirty="0"/>
                  <a:t>trial and error or spreadsheet</a:t>
                </a:r>
                <a:r>
                  <a:rPr lang="en-US" sz="2200" b="0" dirty="0">
                    <a:solidFill>
                      <a:srgbClr val="006200"/>
                    </a:solidFill>
                  </a:rPr>
                  <a:t>:    </a:t>
                </a:r>
                <a:r>
                  <a:rPr lang="en-US" sz="2200" b="0" dirty="0" err="1">
                    <a:solidFill>
                      <a:srgbClr val="006200"/>
                    </a:solidFill>
                  </a:rPr>
                  <a:t>i</a:t>
                </a:r>
                <a:r>
                  <a:rPr lang="en-US" sz="2200" b="0" dirty="0">
                    <a:solidFill>
                      <a:srgbClr val="006200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0062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>
                    <a:solidFill>
                      <a:srgbClr val="006200"/>
                    </a:solidFill>
                  </a:rPr>
                  <a:t> 2.8% per </a:t>
                </a:r>
                <a:r>
                  <a:rPr lang="en-US" sz="2200" b="0" dirty="0" smtClean="0">
                    <a:solidFill>
                      <a:srgbClr val="006200"/>
                    </a:solidFill>
                  </a:rPr>
                  <a:t>quarter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200" dirty="0" smtClean="0"/>
                  <a:t>			(b)    </a:t>
                </a:r>
                <a:r>
                  <a:rPr lang="en-US" sz="2200" b="0" dirty="0" smtClean="0">
                    <a:solidFill>
                      <a:srgbClr val="006200"/>
                    </a:solidFill>
                  </a:rPr>
                  <a:t>Nominal </a:t>
                </a:r>
                <a:r>
                  <a:rPr lang="en-US" sz="2200" b="0" dirty="0" err="1">
                    <a:solidFill>
                      <a:srgbClr val="006200"/>
                    </a:solidFill>
                  </a:rPr>
                  <a:t>i</a:t>
                </a:r>
                <a:r>
                  <a:rPr lang="en-US" sz="2200" b="0" dirty="0">
                    <a:solidFill>
                      <a:srgbClr val="006200"/>
                    </a:solidFill>
                  </a:rPr>
                  <a:t>* </a:t>
                </a:r>
                <a:r>
                  <a:rPr lang="en-US" sz="2200" b="0" dirty="0"/>
                  <a:t>per year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2.8(4)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b="0" dirty="0">
                    <a:solidFill>
                      <a:srgbClr val="006200"/>
                    </a:solidFill>
                  </a:rPr>
                  <a:t>11.2% per year</a:t>
                </a:r>
              </a:p>
              <a:p>
                <a:pPr marL="0" indent="0">
                  <a:buNone/>
                </a:pPr>
                <a:r>
                  <a:rPr lang="en-US" sz="2200" b="0" dirty="0">
                    <a:solidFill>
                      <a:srgbClr val="FF9900"/>
                    </a:solidFill>
                  </a:rPr>
                  <a:t>           </a:t>
                </a:r>
                <a:r>
                  <a:rPr lang="en-US" sz="2200" b="0" dirty="0" smtClean="0">
                    <a:solidFill>
                      <a:srgbClr val="FF9900"/>
                    </a:solidFill>
                  </a:rPr>
                  <a:t>			 </a:t>
                </a:r>
                <a:r>
                  <a:rPr lang="en-US" sz="2200" b="0" dirty="0" smtClean="0">
                    <a:solidFill>
                      <a:srgbClr val="006200"/>
                    </a:solidFill>
                  </a:rPr>
                  <a:t>Effective </a:t>
                </a:r>
                <a:r>
                  <a:rPr lang="en-US" sz="2200" b="0" dirty="0" err="1">
                    <a:solidFill>
                      <a:srgbClr val="006200"/>
                    </a:solidFill>
                  </a:rPr>
                  <a:t>i</a:t>
                </a:r>
                <a:r>
                  <a:rPr lang="en-US" sz="2200" b="0" dirty="0">
                    <a:solidFill>
                      <a:srgbClr val="006200"/>
                    </a:solidFill>
                  </a:rPr>
                  <a:t>* </a:t>
                </a:r>
                <a:r>
                  <a:rPr lang="en-US" sz="2200" b="0" dirty="0"/>
                  <a:t>per year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(1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200" b="0" dirty="0"/>
                  <a:t> 0.028)</a:t>
                </a:r>
                <a:r>
                  <a:rPr lang="en-US" sz="2200" b="0" baseline="30000" dirty="0"/>
                  <a:t>4</a:t>
                </a:r>
                <a:r>
                  <a:rPr lang="en-US" sz="2200" b="0" baseline="300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200" b="0" dirty="0" smtClean="0"/>
                  <a:t> 1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b="0" dirty="0">
                    <a:solidFill>
                      <a:srgbClr val="006200"/>
                    </a:solidFill>
                  </a:rPr>
                  <a:t>11.7% per </a:t>
                </a:r>
                <a:r>
                  <a:rPr lang="en-US" sz="2200" b="0" dirty="0" smtClean="0">
                    <a:solidFill>
                      <a:srgbClr val="006200"/>
                    </a:solidFill>
                  </a:rPr>
                  <a:t>year</a:t>
                </a:r>
                <a:endParaRPr lang="en-US" sz="2200" b="0" dirty="0">
                  <a:solidFill>
                    <a:srgbClr val="006200"/>
                  </a:solidFill>
                </a:endParaRPr>
              </a:p>
            </p:txBody>
          </p:sp>
        </mc:Choice>
        <mc:Fallback>
          <p:sp>
            <p:nvSpPr>
              <p:cNvPr id="1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57200" y="4267200"/>
                <a:ext cx="8412480" cy="2286000"/>
              </a:xfrm>
              <a:blipFill rotWithShape="1">
                <a:blip r:embed="rId3" cstate="print"/>
                <a:stretch>
                  <a:fillRect l="-87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5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41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Important Points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229600" cy="4907280"/>
              </a:xfrm>
            </p:spPr>
            <p:txBody>
              <a:bodyPr/>
              <a:lstStyle/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dirty="0" smtClean="0"/>
                  <a:t>ROR equations can be written in terms of </a:t>
                </a:r>
                <a:r>
                  <a:rPr lang="en-US" sz="2200" dirty="0">
                    <a:solidFill>
                      <a:srgbClr val="3333CC"/>
                    </a:solidFill>
                  </a:rPr>
                  <a:t>PW, FW, or </a:t>
                </a:r>
                <a:r>
                  <a:rPr lang="en-US" sz="2200" dirty="0" smtClean="0">
                    <a:solidFill>
                      <a:srgbClr val="3333CC"/>
                    </a:solidFill>
                  </a:rPr>
                  <a:t>AW </a:t>
                </a:r>
                <a:r>
                  <a:rPr lang="en-US" sz="2200" dirty="0" smtClean="0"/>
                  <a:t>and</a:t>
                </a:r>
                <a:br>
                  <a:rPr lang="en-US" sz="2200" dirty="0" smtClean="0"/>
                </a:br>
                <a:r>
                  <a:rPr lang="en-US" sz="2200" dirty="0" smtClean="0"/>
                  <a:t>usually </a:t>
                </a:r>
                <a:r>
                  <a:rPr lang="en-US" sz="2200" dirty="0"/>
                  <a:t>require </a:t>
                </a:r>
                <a:r>
                  <a:rPr lang="en-US" sz="2200" i="1" dirty="0">
                    <a:solidFill>
                      <a:srgbClr val="3333CC"/>
                    </a:solidFill>
                  </a:rPr>
                  <a:t>trial and error </a:t>
                </a:r>
                <a:r>
                  <a:rPr lang="en-US" sz="2200" i="1" dirty="0" smtClean="0">
                    <a:solidFill>
                      <a:srgbClr val="3333CC"/>
                    </a:solidFill>
                  </a:rPr>
                  <a:t>solution</a:t>
                </a:r>
                <a:endParaRPr lang="en-US" sz="2200" dirty="0"/>
              </a:p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dirty="0" err="1" smtClean="0"/>
                  <a:t>i</a:t>
                </a:r>
                <a:r>
                  <a:rPr lang="en-US" sz="2200" dirty="0"/>
                  <a:t>* assumes </a:t>
                </a:r>
                <a:r>
                  <a:rPr lang="en-US" sz="2200" i="1" dirty="0">
                    <a:solidFill>
                      <a:srgbClr val="0033CC"/>
                    </a:solidFill>
                  </a:rPr>
                  <a:t>reinvestment</a:t>
                </a:r>
                <a:r>
                  <a:rPr lang="en-US" sz="2200" dirty="0"/>
                  <a:t> of positive cash flows </a:t>
                </a:r>
                <a:r>
                  <a:rPr lang="en-US" sz="2200" i="1" dirty="0">
                    <a:solidFill>
                      <a:srgbClr val="0033CC"/>
                    </a:solidFill>
                  </a:rPr>
                  <a:t>at </a:t>
                </a:r>
                <a:r>
                  <a:rPr lang="en-US" sz="2200" i="1" dirty="0" err="1">
                    <a:solidFill>
                      <a:srgbClr val="0033CC"/>
                    </a:solidFill>
                  </a:rPr>
                  <a:t>i</a:t>
                </a:r>
                <a:r>
                  <a:rPr lang="en-US" sz="2200" i="1" dirty="0">
                    <a:solidFill>
                      <a:srgbClr val="0033CC"/>
                    </a:solidFill>
                  </a:rPr>
                  <a:t>* </a:t>
                </a:r>
                <a:r>
                  <a:rPr lang="en-US" sz="2200" i="1" dirty="0" smtClean="0">
                    <a:solidFill>
                      <a:srgbClr val="0033CC"/>
                    </a:solidFill>
                  </a:rPr>
                  <a:t>rate</a:t>
                </a:r>
                <a:endParaRPr lang="en-US" sz="2200" i="1" dirty="0" smtClean="0">
                  <a:solidFill>
                    <a:srgbClr val="3333CC"/>
                  </a:solidFill>
                </a:endParaRPr>
              </a:p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dirty="0" smtClean="0"/>
                  <a:t>More </a:t>
                </a:r>
                <a:r>
                  <a:rPr lang="en-US" sz="2200" dirty="0"/>
                  <a:t>than 1 sign change in NCF may cause </a:t>
                </a:r>
                <a:r>
                  <a:rPr lang="en-US" sz="2200" i="1" dirty="0">
                    <a:solidFill>
                      <a:srgbClr val="0033CC"/>
                    </a:solidFill>
                  </a:rPr>
                  <a:t>multiple </a:t>
                </a:r>
                <a:r>
                  <a:rPr lang="en-US" sz="2200" i="1" dirty="0" err="1">
                    <a:solidFill>
                      <a:srgbClr val="0033CC"/>
                    </a:solidFill>
                  </a:rPr>
                  <a:t>i</a:t>
                </a:r>
                <a:r>
                  <a:rPr lang="en-US" sz="2200" i="1" dirty="0">
                    <a:solidFill>
                      <a:srgbClr val="0033CC"/>
                    </a:solidFill>
                  </a:rPr>
                  <a:t>* </a:t>
                </a:r>
                <a:r>
                  <a:rPr lang="en-US" sz="2200" i="1" dirty="0" smtClean="0">
                    <a:solidFill>
                      <a:srgbClr val="0033CC"/>
                    </a:solidFill>
                  </a:rPr>
                  <a:t>values</a:t>
                </a:r>
                <a:endParaRPr lang="en-US" sz="2200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dirty="0" err="1"/>
                  <a:t>Descarte’s</a:t>
                </a:r>
                <a:r>
                  <a:rPr lang="en-US" sz="2200" dirty="0"/>
                  <a:t> rule of signs and </a:t>
                </a:r>
                <a:r>
                  <a:rPr lang="en-US" sz="2200" dirty="0" err="1"/>
                  <a:t>Norstrom’s</a:t>
                </a:r>
                <a:r>
                  <a:rPr lang="en-US" sz="2200" dirty="0"/>
                  <a:t> criterion </a:t>
                </a:r>
                <a:r>
                  <a:rPr lang="en-US" sz="2200" dirty="0">
                    <a:solidFill>
                      <a:srgbClr val="3333CC"/>
                    </a:solidFill>
                  </a:rPr>
                  <a:t>useful</a:t>
                </a:r>
                <a:r>
                  <a:rPr lang="en-US" sz="2200" dirty="0"/>
                  <a:t> when </a:t>
                </a:r>
                <a:r>
                  <a:rPr lang="en-US" sz="2200" i="1" dirty="0" smtClean="0">
                    <a:solidFill>
                      <a:srgbClr val="3333CC"/>
                    </a:solidFill>
                  </a:rPr>
                  <a:t>multiple</a:t>
                </a:r>
                <a:r>
                  <a:rPr lang="en-US" sz="22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200" i="1" dirty="0" err="1">
                    <a:solidFill>
                      <a:srgbClr val="0033CC"/>
                    </a:solidFill>
                  </a:rPr>
                  <a:t>i</a:t>
                </a:r>
                <a:r>
                  <a:rPr lang="en-US" sz="2200" i="1" dirty="0">
                    <a:solidFill>
                      <a:srgbClr val="0033CC"/>
                    </a:solidFill>
                  </a:rPr>
                  <a:t>* values</a:t>
                </a:r>
                <a:r>
                  <a:rPr lang="en-US" sz="2200" dirty="0"/>
                  <a:t> are </a:t>
                </a:r>
                <a:r>
                  <a:rPr lang="en-US" sz="2200" dirty="0" smtClean="0"/>
                  <a:t>suspected</a:t>
                </a:r>
                <a:endParaRPr lang="en-US" sz="2200" i="1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buClr>
                    <a:srgbClr val="3946A4"/>
                  </a:buClr>
                  <a:buNone/>
                </a:pPr>
                <a:r>
                  <a:rPr lang="en-US" sz="2200" dirty="0" smtClean="0"/>
                  <a:t>EROR </a:t>
                </a:r>
                <a:r>
                  <a:rPr lang="en-US" sz="2200" dirty="0"/>
                  <a:t>can be calculated using </a:t>
                </a:r>
                <a:r>
                  <a:rPr lang="en-US" sz="2200" dirty="0">
                    <a:solidFill>
                      <a:srgbClr val="3333CC"/>
                    </a:solidFill>
                  </a:rPr>
                  <a:t>MIRR </a:t>
                </a:r>
                <a:r>
                  <a:rPr lang="en-US" sz="2200" dirty="0"/>
                  <a:t>or</a:t>
                </a:r>
                <a:r>
                  <a:rPr lang="en-US" sz="2200" dirty="0">
                    <a:solidFill>
                      <a:srgbClr val="3333CC"/>
                    </a:solidFill>
                  </a:rPr>
                  <a:t> ROIC </a:t>
                </a:r>
                <a:r>
                  <a:rPr lang="en-US" sz="2200" dirty="0"/>
                  <a:t>approach</a:t>
                </a:r>
                <a:r>
                  <a:rPr lang="en-US" sz="2200" dirty="0" smtClean="0"/>
                  <a:t>.</a:t>
                </a:r>
                <a:br>
                  <a:rPr lang="en-US" sz="2200" dirty="0" smtClean="0"/>
                </a:br>
                <a:r>
                  <a:rPr lang="en-US" sz="2200" dirty="0" smtClean="0"/>
                  <a:t>Assumptions </a:t>
                </a:r>
                <a:r>
                  <a:rPr lang="en-US" sz="2200" dirty="0"/>
                  <a:t>about investment and borrowing rates is required</a:t>
                </a:r>
                <a:r>
                  <a:rPr lang="en-US" sz="2200" dirty="0" smtClean="0"/>
                  <a:t>.</a:t>
                </a:r>
                <a:endParaRPr lang="en-US" sz="2200" dirty="0" smtClean="0">
                  <a:solidFill>
                    <a:srgbClr val="0033CC"/>
                  </a:solidFill>
                </a:endParaRP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200" dirty="0"/>
                  <a:t>General ROR equation for bonds </a:t>
                </a:r>
                <a:r>
                  <a:rPr lang="en-US" sz="2200" dirty="0" smtClean="0"/>
                  <a:t>is</a:t>
                </a:r>
              </a:p>
              <a:p>
                <a:pPr marL="0" indent="0" algn="ctr">
                  <a:buClr>
                    <a:srgbClr val="3946A4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dirty="0" smtClean="0">
                          <a:solidFill>
                            <a:srgbClr val="3333CC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0" dirty="0" smtClean="0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𝐈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𝐀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𝐢</m:t>
                      </m:r>
                      <m:r>
                        <a:rPr lang="en-US" sz="2200" b="1" i="0" baseline="20000" dirty="0">
                          <a:solidFill>
                            <a:srgbClr val="3333CC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𝐧</m:t>
                      </m:r>
                      <m:r>
                        <a:rPr lang="en-US" sz="2200" b="1" i="1" dirty="0" smtClean="0">
                          <a:solidFill>
                            <a:srgbClr val="3333CC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𝐜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)+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𝐕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𝐅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𝐢</m:t>
                      </m:r>
                      <m:r>
                        <a:rPr lang="en-US" sz="2200" baseline="20000" dirty="0">
                          <a:solidFill>
                            <a:srgbClr val="3333CC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200" b="1" i="0" dirty="0">
                          <a:solidFill>
                            <a:srgbClr val="3333CC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𝐧</m:t>
                      </m:r>
                      <m:r>
                        <a:rPr lang="en-US" sz="2200" i="1" dirty="0">
                          <a:solidFill>
                            <a:srgbClr val="3333CC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200" b="1" i="0" dirty="0" err="1">
                          <a:solidFill>
                            <a:srgbClr val="3333CC"/>
                          </a:solidFill>
                          <a:latin typeface="Cambria Math"/>
                        </a:rPr>
                        <m:t>𝐜</m:t>
                      </m:r>
                      <m:r>
                        <a:rPr lang="en-US" sz="2200" b="1" i="0" dirty="0" smtClean="0">
                          <a:solidFill>
                            <a:srgbClr val="33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229600" cy="4907280"/>
              </a:xfrm>
              <a:blipFill rotWithShape="1">
                <a:blip r:embed="rId2" cstate="print"/>
                <a:stretch>
                  <a:fillRect l="-889" t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46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0A1B"/>
                </a:solidFill>
              </a:rPr>
              <a:t>Chapter 7</a:t>
            </a:r>
            <a:endParaRPr lang="en-US" dirty="0">
              <a:solidFill>
                <a:srgbClr val="A60A1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ArumSans Rg" pitchFamily="34" charset="0"/>
              </a:rPr>
              <a:t>Rate of </a:t>
            </a:r>
            <a:r>
              <a:rPr lang="en-US" dirty="0" smtClean="0">
                <a:solidFill>
                  <a:srgbClr val="444444"/>
                </a:solidFill>
                <a:latin typeface="ArumSans Rg" pitchFamily="34" charset="0"/>
              </a:rPr>
              <a:t>Return One </a:t>
            </a:r>
            <a:r>
              <a:rPr lang="en-US" dirty="0">
                <a:solidFill>
                  <a:srgbClr val="444444"/>
                </a:solidFill>
                <a:latin typeface="ArumSans Rg" pitchFamily="34" charset="0"/>
              </a:rPr>
              <a:t>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7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3946A4"/>
                </a:solidFill>
              </a:rPr>
              <a:t>LEARNING OUTCOMES</a:t>
            </a:r>
            <a:endParaRPr lang="en-US" dirty="0">
              <a:solidFill>
                <a:srgbClr val="3946A4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38100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Understand meaning of ROR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Calculate ROR for cash flow series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Understand difficulties of ROR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Determine multiple ROR values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Calculate External ROR (EROR)</a:t>
            </a:r>
          </a:p>
          <a:p>
            <a:pPr marL="548640" indent="-457200" defTabSz="836613">
              <a:spcBef>
                <a:spcPts val="168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Calculate </a:t>
            </a:r>
            <a:r>
              <a:rPr lang="en-US" i="1" dirty="0">
                <a:latin typeface="Tahoma" pitchFamily="34" charset="0"/>
              </a:rPr>
              <a:t>r</a:t>
            </a:r>
            <a:r>
              <a:rPr lang="en-US" dirty="0">
                <a:latin typeface="Tahoma" pitchFamily="34" charset="0"/>
              </a:rPr>
              <a:t> and </a:t>
            </a:r>
            <a:r>
              <a:rPr lang="en-US" i="1" dirty="0" err="1">
                <a:latin typeface="Tahoma" pitchFamily="34" charset="0"/>
              </a:rPr>
              <a:t>i</a:t>
            </a:r>
            <a:r>
              <a:rPr lang="en-US" dirty="0">
                <a:latin typeface="Tahoma" pitchFamily="34" charset="0"/>
              </a:rPr>
              <a:t> for bonds</a:t>
            </a:r>
          </a:p>
        </p:txBody>
      </p:sp>
    </p:spTree>
    <p:extLst>
      <p:ext uri="{BB962C8B-B14F-4D97-AF65-F5344CB8AC3E}">
        <p14:creationId xmlns:p14="http://schemas.microsoft.com/office/powerpoint/2010/main" xmlns="" val="67637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ROR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685800" y="1270000"/>
            <a:ext cx="7772400" cy="1320800"/>
          </a:xfrm>
          <a:solidFill>
            <a:srgbClr val="E7F1F0"/>
          </a:solidFill>
          <a:ln>
            <a:solidFill>
              <a:schemeClr val="tx1"/>
            </a:solidFill>
          </a:ln>
          <a:effectLst>
            <a:outerShdw dist="127000" dir="18900000" algn="bl" rotWithShape="0">
              <a:schemeClr val="tx1">
                <a:lumMod val="65000"/>
                <a:lumOff val="35000"/>
              </a:scheme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946A4"/>
                </a:solidFill>
              </a:rPr>
              <a:t>Rate paid on </a:t>
            </a:r>
            <a:r>
              <a:rPr lang="en-US" i="1" dirty="0">
                <a:solidFill>
                  <a:srgbClr val="8D0917"/>
                </a:solidFill>
                <a:latin typeface="Albertus Extra Bold (W1)" pitchFamily="34" charset="0"/>
              </a:rPr>
              <a:t>unrecovered balance </a:t>
            </a:r>
            <a:r>
              <a:rPr lang="en-US" dirty="0">
                <a:solidFill>
                  <a:srgbClr val="3946A4"/>
                </a:solidFill>
              </a:rPr>
              <a:t>of borrowed money such that final payment brings balance to exactly zero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946A4"/>
                </a:solidFill>
              </a:rPr>
              <a:t>with interest </a:t>
            </a:r>
            <a:r>
              <a:rPr lang="en-US" dirty="0" smtClean="0">
                <a:solidFill>
                  <a:srgbClr val="3946A4"/>
                </a:solidFill>
              </a:rPr>
              <a:t>considered</a:t>
            </a:r>
            <a:endParaRPr lang="en-US" dirty="0">
              <a:solidFill>
                <a:srgbClr val="3946A4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685800" y="3068320"/>
            <a:ext cx="7772400" cy="640080"/>
          </a:xfrm>
          <a:solidFill>
            <a:srgbClr val="E7E7F1"/>
          </a:solidFill>
          <a:ln>
            <a:solidFill>
              <a:schemeClr val="tx1"/>
            </a:solidFill>
          </a:ln>
          <a:effectLst>
            <a:outerShdw dist="127000" dir="18900000" algn="bl" rotWithShape="0">
              <a:srgbClr val="002060"/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ROR equation can be written in terms of </a:t>
            </a:r>
            <a:r>
              <a:rPr lang="en-US" dirty="0">
                <a:solidFill>
                  <a:srgbClr val="8D0917"/>
                </a:solidFill>
              </a:rPr>
              <a:t>PW, AW, or </a:t>
            </a:r>
            <a:r>
              <a:rPr lang="en-US" dirty="0" smtClean="0">
                <a:solidFill>
                  <a:srgbClr val="8D0917"/>
                </a:solidFill>
              </a:rPr>
              <a:t>FW</a:t>
            </a:r>
            <a:endParaRPr lang="en-US" i="1" dirty="0">
              <a:solidFill>
                <a:srgbClr val="8D0917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4185920"/>
            <a:ext cx="7772400" cy="822960"/>
          </a:xfrm>
          <a:custGeom>
            <a:avLst/>
            <a:gdLst>
              <a:gd name="connsiteX0" fmla="*/ 0 w 8229600"/>
              <a:gd name="connsiteY0" fmla="*/ 365760 h 731520"/>
              <a:gd name="connsiteX1" fmla="*/ 4114800 w 8229600"/>
              <a:gd name="connsiteY1" fmla="*/ 0 h 731520"/>
              <a:gd name="connsiteX2" fmla="*/ 8229600 w 8229600"/>
              <a:gd name="connsiteY2" fmla="*/ 365760 h 731520"/>
              <a:gd name="connsiteX3" fmla="*/ 4114800 w 8229600"/>
              <a:gd name="connsiteY3" fmla="*/ 731520 h 731520"/>
              <a:gd name="connsiteX4" fmla="*/ 0 w 8229600"/>
              <a:gd name="connsiteY4" fmla="*/ 365760 h 731520"/>
              <a:gd name="connsiteX0" fmla="*/ 0 w 8229600"/>
              <a:gd name="connsiteY0" fmla="*/ 365760 h 731520"/>
              <a:gd name="connsiteX1" fmla="*/ 4114800 w 8229600"/>
              <a:gd name="connsiteY1" fmla="*/ 0 h 731520"/>
              <a:gd name="connsiteX2" fmla="*/ 8229600 w 8229600"/>
              <a:gd name="connsiteY2" fmla="*/ 365760 h 731520"/>
              <a:gd name="connsiteX3" fmla="*/ 4114800 w 8229600"/>
              <a:gd name="connsiteY3" fmla="*/ 731520 h 731520"/>
              <a:gd name="connsiteX4" fmla="*/ 0 w 8229600"/>
              <a:gd name="connsiteY4" fmla="*/ 36576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31520">
                <a:moveTo>
                  <a:pt x="0" y="365760"/>
                </a:moveTo>
                <a:cubicBezTo>
                  <a:pt x="0" y="163756"/>
                  <a:pt x="1842259" y="0"/>
                  <a:pt x="4114800" y="0"/>
                </a:cubicBezTo>
                <a:cubicBezTo>
                  <a:pt x="6387341" y="0"/>
                  <a:pt x="8229600" y="163756"/>
                  <a:pt x="8229600" y="365760"/>
                </a:cubicBezTo>
                <a:cubicBezTo>
                  <a:pt x="8229600" y="567764"/>
                  <a:pt x="6387341" y="731520"/>
                  <a:pt x="4114800" y="731520"/>
                </a:cubicBezTo>
                <a:cubicBezTo>
                  <a:pt x="1842259" y="731520"/>
                  <a:pt x="0" y="567764"/>
                  <a:pt x="0" y="365760"/>
                </a:cubicBezTo>
                <a:close/>
              </a:path>
            </a:pathLst>
          </a:custGeom>
          <a:solidFill>
            <a:srgbClr val="FFD9A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Use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trial and error solution by </a:t>
            </a:r>
            <a:r>
              <a:rPr lang="en-US" i="1" dirty="0">
                <a:solidFill>
                  <a:srgbClr val="8D0917"/>
                </a:solidFill>
              </a:rPr>
              <a:t>factor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</a:t>
            </a:r>
            <a:r>
              <a:rPr lang="en-US" i="1" dirty="0" smtClean="0">
                <a:solidFill>
                  <a:srgbClr val="8D0917"/>
                </a:solidFill>
              </a:rPr>
              <a:t>spreadsheet</a:t>
            </a:r>
            <a:endParaRPr lang="en-US" i="1" dirty="0">
              <a:solidFill>
                <a:srgbClr val="8D0917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5"/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685800" y="5486400"/>
                <a:ext cx="7772400" cy="731520"/>
              </a:xfrm>
              <a:prstGeom prst="roundRect">
                <a:avLst/>
              </a:prstGeom>
              <a:solidFill>
                <a:srgbClr val="D9D9D9"/>
              </a:solidFill>
              <a:ln>
                <a:solidFill>
                  <a:schemeClr val="tx1"/>
                </a:solidFill>
              </a:ln>
            </p:spPr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dirty="0"/>
                  <a:t>Numerical value can range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47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i="1" dirty="0" smtClean="0">
                    <a:solidFill>
                      <a:srgbClr val="004700"/>
                    </a:solidFill>
                  </a:rPr>
                  <a:t>100</a:t>
                </a:r>
                <a:r>
                  <a:rPr lang="en-US" i="1" dirty="0">
                    <a:solidFill>
                      <a:srgbClr val="004700"/>
                    </a:solidFill>
                  </a:rPr>
                  <a:t>% to </a:t>
                </a:r>
                <a:r>
                  <a:rPr lang="en-US" i="1" dirty="0" smtClean="0">
                    <a:solidFill>
                      <a:srgbClr val="004700"/>
                    </a:solidFill>
                  </a:rPr>
                  <a:t>infinity</a:t>
                </a:r>
                <a:endParaRPr lang="en-US" i="1" dirty="0">
                  <a:solidFill>
                    <a:srgbClr val="004700"/>
                  </a:solidFill>
                </a:endParaRPr>
              </a:p>
            </p:txBody>
          </p:sp>
        </mc:Choice>
        <mc:Fallback>
          <p:sp>
            <p:nvSpPr>
              <p:cNvPr id="11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685800" y="5486400"/>
                <a:ext cx="7772400" cy="731520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6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10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 Calculation and Project Evaluation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229600" cy="2773680"/>
              </a:xfrm>
            </p:spPr>
            <p:txBody>
              <a:bodyPr/>
              <a:lstStyle/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dirty="0"/>
                  <a:t>To determine ROR, find the </a:t>
                </a:r>
                <a:r>
                  <a:rPr lang="en-US" i="1" dirty="0" err="1"/>
                  <a:t>i</a:t>
                </a:r>
                <a:r>
                  <a:rPr lang="en-US" i="1" dirty="0"/>
                  <a:t>*</a:t>
                </a:r>
                <a:r>
                  <a:rPr lang="en-US" dirty="0"/>
                  <a:t> value in the </a:t>
                </a:r>
                <a:r>
                  <a:rPr lang="en-US" dirty="0" smtClean="0"/>
                  <a:t>relation</a:t>
                </a:r>
                <a:endParaRPr lang="en-US" dirty="0"/>
              </a:p>
              <a:p>
                <a:pPr marL="0" indent="0" algn="ctr">
                  <a:buClr>
                    <a:srgbClr val="3946A4"/>
                  </a:buClr>
                  <a:buNone/>
                </a:pPr>
                <a:r>
                  <a:rPr lang="en-US" dirty="0"/>
                  <a:t>PW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0    or     AW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0    or     FW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0</a:t>
                </a:r>
                <a:endParaRPr lang="en-US" dirty="0"/>
              </a:p>
              <a:p>
                <a:pPr marL="0" indent="0">
                  <a:spcBef>
                    <a:spcPts val="3000"/>
                  </a:spcBef>
                  <a:buClr>
                    <a:srgbClr val="3946A4"/>
                  </a:buClr>
                  <a:buNone/>
                </a:pPr>
                <a:r>
                  <a:rPr lang="en-US" dirty="0"/>
                  <a:t> Alternatively, a relation like the following finds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*</a:t>
                </a:r>
              </a:p>
              <a:p>
                <a:pPr marL="0" indent="0" algn="ctr">
                  <a:buClr>
                    <a:srgbClr val="3946A4"/>
                  </a:buClr>
                  <a:buNone/>
                </a:pPr>
                <a:r>
                  <a:rPr lang="en-US" dirty="0" err="1" smtClean="0"/>
                  <a:t>PW</a:t>
                </a:r>
                <a:r>
                  <a:rPr lang="en-US" baseline="-25000" dirty="0" err="1" smtClean="0"/>
                  <a:t>outflow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PW</a:t>
                </a:r>
                <a:r>
                  <a:rPr lang="en-US" baseline="-25000" dirty="0" err="1" smtClean="0"/>
                  <a:t>inflow</a:t>
                </a:r>
                <a:endParaRPr lang="en-US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229600" cy="2773680"/>
              </a:xfrm>
              <a:blipFill rotWithShape="1">
                <a:blip r:embed="rId2" cstate="print"/>
                <a:stretch>
                  <a:fillRect l="-1481" t="-2198" b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3"/>
          <p:cNvCxnSpPr/>
          <p:nvPr/>
        </p:nvCxnSpPr>
        <p:spPr bwMode="auto">
          <a:xfrm>
            <a:off x="457200" y="4267200"/>
            <a:ext cx="8229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4572000"/>
                <a:ext cx="8229600" cy="1295400"/>
              </a:xfrm>
            </p:spPr>
            <p:txBody>
              <a:bodyPr/>
              <a:lstStyle/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dirty="0"/>
                  <a:t>For evaluation, a project is economically viable </a:t>
                </a:r>
                <a:r>
                  <a:rPr lang="en-US" dirty="0" smtClean="0"/>
                  <a:t>if</a:t>
                </a:r>
                <a:endParaRPr lang="en-US" dirty="0"/>
              </a:p>
              <a:p>
                <a:pPr marL="0" indent="0" algn="ctr">
                  <a:buClr>
                    <a:srgbClr val="3946A4"/>
                  </a:buClr>
                  <a:buNone/>
                </a:pPr>
                <a:r>
                  <a:rPr lang="en-US" dirty="0" err="1">
                    <a:solidFill>
                      <a:srgbClr val="3946A4"/>
                    </a:solidFill>
                  </a:rPr>
                  <a:t>i</a:t>
                </a:r>
                <a:r>
                  <a:rPr lang="en-US" dirty="0">
                    <a:solidFill>
                      <a:srgbClr val="3946A4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946A4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>
                    <a:solidFill>
                      <a:srgbClr val="3946A4"/>
                    </a:solidFill>
                  </a:rPr>
                  <a:t> </a:t>
                </a:r>
                <a:r>
                  <a:rPr lang="en-US" dirty="0" smtClean="0">
                    <a:solidFill>
                      <a:srgbClr val="3946A4"/>
                    </a:solidFill>
                  </a:rPr>
                  <a:t>MARR</a:t>
                </a:r>
                <a:endParaRPr lang="en-US" dirty="0">
                  <a:solidFill>
                    <a:srgbClr val="3946A4"/>
                  </a:solidFill>
                </a:endParaRPr>
              </a:p>
            </p:txBody>
          </p:sp>
        </mc:Choice>
        <mc:Fallback>
          <p:sp>
            <p:nvSpPr>
              <p:cNvPr id="1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4572000"/>
                <a:ext cx="8229600" cy="1295400"/>
              </a:xfrm>
              <a:blipFill rotWithShape="1">
                <a:blip r:embed="rId3" cstate="print"/>
                <a:stretch>
                  <a:fillRect l="-1481" t="-4695" b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30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ROR by Spreadsheet Function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228600" y="1270000"/>
                <a:ext cx="4572000" cy="51308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800" u="sng" dirty="0" smtClean="0"/>
                  <a:t>Using the RATE </a:t>
                </a:r>
                <a:r>
                  <a:rPr lang="en-US" sz="2800" u="sng" dirty="0" smtClean="0"/>
                  <a:t>function</a:t>
                </a:r>
                <a:endParaRPr lang="en-US" sz="2800" dirty="0"/>
              </a:p>
              <a:p>
                <a:pPr algn="ctr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3333CC"/>
                    </a:solidFill>
                  </a:rPr>
                  <a:t> RATE(</a:t>
                </a:r>
                <a:r>
                  <a:rPr lang="en-US" sz="2800" dirty="0" err="1">
                    <a:solidFill>
                      <a:srgbClr val="3333CC"/>
                    </a:solidFill>
                  </a:rPr>
                  <a:t>n,A,P,F</a:t>
                </a:r>
                <a:r>
                  <a:rPr lang="en-US" sz="2800" dirty="0" smtClean="0">
                    <a:solidFill>
                      <a:srgbClr val="3333CC"/>
                    </a:solidFill>
                  </a:rPr>
                  <a:t>)</a:t>
                </a:r>
                <a:endParaRPr lang="en-US" sz="2800" dirty="0">
                  <a:solidFill>
                    <a:srgbClr val="3333CC"/>
                  </a:solidFill>
                </a:endParaRPr>
              </a:p>
              <a:p>
                <a:pPr>
                  <a:spcBef>
                    <a:spcPts val="2400"/>
                  </a:spcBef>
                  <a:buNone/>
                </a:pPr>
                <a:r>
                  <a:rPr lang="en-US" sz="2800" dirty="0">
                    <a:solidFill>
                      <a:srgbClr val="3333CC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3333CC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3333CC"/>
                    </a:solidFill>
                  </a:rPr>
                  <a:t>$</a:t>
                </a:r>
                <a:r>
                  <a:rPr lang="en-US" sz="28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333CC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en-US" sz="2800" dirty="0" smtClean="0">
                    <a:solidFill>
                      <a:srgbClr val="3333CC"/>
                    </a:solidFill>
                  </a:rPr>
                  <a:t>200,000  </a:t>
                </a:r>
                <a:r>
                  <a:rPr lang="en-US" sz="2800" dirty="0" smtClean="0">
                    <a:solidFill>
                      <a:srgbClr val="3333CC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3333CC"/>
                    </a:solidFill>
                  </a:rPr>
                  <a:t> $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3333CC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3333CC"/>
                    </a:solidFill>
                  </a:rPr>
                  <a:t>15,000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rgbClr val="3333CC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3333CC"/>
                    </a:solidFill>
                  </a:rPr>
                  <a:t> 12               </a:t>
                </a:r>
                <a:r>
                  <a:rPr lang="en-US" sz="28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3333CC"/>
                    </a:solidFill>
                  </a:rPr>
                  <a:t>  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3333CC"/>
                    </a:solidFill>
                  </a:rPr>
                  <a:t> $</a:t>
                </a:r>
                <a:r>
                  <a:rPr lang="en-US" sz="2800" dirty="0" smtClean="0">
                    <a:solidFill>
                      <a:srgbClr val="3333CC"/>
                    </a:solidFill>
                  </a:rPr>
                  <a:t>435,000</a:t>
                </a:r>
                <a:endParaRPr lang="en-US" sz="2800" dirty="0">
                  <a:solidFill>
                    <a:srgbClr val="3333CC"/>
                  </a:solidFill>
                </a:endParaRPr>
              </a:p>
              <a:p>
                <a:pPr>
                  <a:spcBef>
                    <a:spcPts val="3000"/>
                  </a:spcBef>
                  <a:buNone/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Function is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A60A1B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300" dirty="0">
                    <a:solidFill>
                      <a:srgbClr val="A60A1B"/>
                    </a:solidFill>
                  </a:rPr>
                  <a:t> RATE(12,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solidFill>
                          <a:srgbClr val="A60A1B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300" dirty="0">
                    <a:solidFill>
                      <a:srgbClr val="A60A1B"/>
                    </a:solidFill>
                  </a:rPr>
                  <a:t>15000,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solidFill>
                          <a:srgbClr val="A60A1B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300" dirty="0">
                    <a:solidFill>
                      <a:srgbClr val="A60A1B"/>
                    </a:solidFill>
                  </a:rPr>
                  <a:t>200000,450000</a:t>
                </a:r>
                <a:r>
                  <a:rPr lang="en-US" sz="2300" dirty="0" smtClean="0">
                    <a:solidFill>
                      <a:srgbClr val="A60A1B"/>
                    </a:solidFill>
                  </a:rPr>
                  <a:t>)</a:t>
                </a:r>
                <a:endParaRPr lang="en-US" sz="2300" dirty="0">
                  <a:solidFill>
                    <a:srgbClr val="A60A1B"/>
                  </a:solidFill>
                </a:endParaRPr>
              </a:p>
              <a:p>
                <a:pPr algn="ctr">
                  <a:spcBef>
                    <a:spcPts val="3600"/>
                  </a:spcBef>
                  <a:buNone/>
                </a:pP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Display is </a:t>
                </a:r>
                <a:r>
                  <a:rPr lang="en-US" sz="2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</a:t>
                </a:r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1.9</a:t>
                </a:r>
                <a:r>
                  <a:rPr lang="en-US" sz="2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%</a:t>
                </a:r>
                <a:endPara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228600" y="1270000"/>
                <a:ext cx="4572000" cy="5130800"/>
              </a:xfrm>
              <a:blipFill rotWithShape="1">
                <a:blip r:embed="rId2" cstate="print"/>
                <a:stretch>
                  <a:fillRect l="-2800" t="-1188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3"/>
          <p:cNvCxnSpPr/>
          <p:nvPr/>
        </p:nvCxnSpPr>
        <p:spPr bwMode="auto">
          <a:xfrm>
            <a:off x="4876800" y="1371600"/>
            <a:ext cx="0" cy="5257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32946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4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4800600" y="1270000"/>
                <a:ext cx="4114800" cy="5283200"/>
              </a:xfrm>
            </p:spPr>
            <p:txBody>
              <a:bodyPr/>
              <a:lstStyle/>
              <a:p>
                <a:pPr algn="ctr">
                  <a:buNone/>
                </a:pPr>
                <a:r>
                  <a:rPr lang="en-US" sz="2800" u="sng" dirty="0"/>
                  <a:t>Using the IRR </a:t>
                </a:r>
                <a:r>
                  <a:rPr lang="en-US" sz="2800" u="sng" dirty="0" smtClean="0"/>
                  <a:t>function</a:t>
                </a:r>
                <a:endParaRPr lang="en-US" sz="2800" dirty="0"/>
              </a:p>
              <a:p>
                <a:pPr algn="ctr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3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3333CC"/>
                    </a:solidFill>
                  </a:rPr>
                  <a:t> IRR(</a:t>
                </a:r>
                <a:r>
                  <a:rPr lang="en-US" sz="2800" dirty="0" err="1">
                    <a:solidFill>
                      <a:srgbClr val="3333CC"/>
                    </a:solidFill>
                  </a:rPr>
                  <a:t>first_cell</a:t>
                </a:r>
                <a:r>
                  <a:rPr lang="en-US" sz="2800" dirty="0">
                    <a:solidFill>
                      <a:srgbClr val="3333CC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3333CC"/>
                    </a:solidFill>
                  </a:rPr>
                  <a:t>last_cell</a:t>
                </a:r>
                <a:r>
                  <a:rPr lang="en-US" sz="2800" dirty="0" smtClean="0">
                    <a:solidFill>
                      <a:srgbClr val="3333CC"/>
                    </a:solidFill>
                  </a:rPr>
                  <a:t>)</a:t>
                </a:r>
                <a:endParaRPr lang="en-US" sz="2800" dirty="0">
                  <a:solidFill>
                    <a:srgbClr val="3333CC"/>
                  </a:solidFill>
                </a:endParaRPr>
              </a:p>
            </p:txBody>
          </p:sp>
        </mc:Choice>
        <mc:Fallback>
          <p:sp>
            <p:nvSpPr>
              <p:cNvPr id="9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4800600" y="1270000"/>
                <a:ext cx="4114800" cy="5283200"/>
              </a:xfrm>
              <a:blipFill rotWithShape="1">
                <a:blip r:embed="rId3" cstate="print"/>
                <a:stretch>
                  <a:fillRect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5"/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4" cstate="print"/>
          <a:srcRect t="22034" r="85215" b="35023"/>
          <a:stretch>
            <a:fillRect/>
          </a:stretch>
        </p:blipFill>
        <p:spPr bwMode="auto">
          <a:xfrm>
            <a:off x="5171842" y="2590800"/>
            <a:ext cx="2286000" cy="397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6"/>
          <p:cNvCxnSpPr/>
          <p:nvPr/>
        </p:nvCxnSpPr>
        <p:spPr bwMode="auto">
          <a:xfrm rot="5400000">
            <a:off x="7465427" y="5598527"/>
            <a:ext cx="652046" cy="952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7"/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7609609" y="5395653"/>
                <a:ext cx="1371600" cy="350520"/>
              </a:xfrm>
              <a:solidFill>
                <a:srgbClr val="FFFF66"/>
              </a:solid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b="0" dirty="0"/>
                  <a:t> IRR(B2:B14</a:t>
                </a:r>
                <a:r>
                  <a:rPr lang="en-US" sz="1600" b="0" dirty="0" smtClean="0"/>
                  <a:t>)</a:t>
                </a:r>
                <a:endParaRPr lang="en-US" sz="1600" b="0" dirty="0"/>
              </a:p>
            </p:txBody>
          </p:sp>
        </mc:Choice>
        <mc:Fallback>
          <p:sp>
            <p:nvSpPr>
              <p:cNvPr id="11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7609609" y="5395653"/>
                <a:ext cx="1371600" cy="350520"/>
              </a:xfrm>
              <a:blipFill rotWithShape="1">
                <a:blip r:embed="rId5" cstate="print"/>
                <a:stretch>
                  <a:fillRect t="-1639" b="-1475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8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04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ROR Calculation Using PW, FW or AW </a:t>
            </a:r>
            <a:r>
              <a:rPr lang="en-US" dirty="0" smtClean="0"/>
              <a:t>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04800" y="1270000"/>
            <a:ext cx="8534400" cy="558800"/>
          </a:xfrm>
          <a:solidFill>
            <a:srgbClr val="93D1C9"/>
          </a:solidFill>
          <a:ln>
            <a:solidFill>
              <a:schemeClr val="tx1"/>
            </a:solidFill>
          </a:ln>
          <a:effectLst>
            <a:outerShdw dist="127000" dir="18900000" algn="bl" rotWithShape="0">
              <a:schemeClr val="tx1">
                <a:lumMod val="85000"/>
                <a:lumOff val="15000"/>
              </a:scheme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ROR is the unique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rate at which a PW, FW, or AW relation equals exactly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2092960"/>
            <a:ext cx="8229600" cy="1717040"/>
          </a:xfrm>
          <a:solidFill>
            <a:srgbClr val="0062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>
                <a:solidFill>
                  <a:srgbClr val="FFFF00"/>
                </a:solidFill>
              </a:rPr>
              <a:t>Example</a:t>
            </a:r>
            <a:r>
              <a:rPr lang="en-US" sz="2000" dirty="0">
                <a:solidFill>
                  <a:srgbClr val="FFFF00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An investment of $20,000 in new equipment will generate income of $7000 per year for 3 years, at which time the machine can be sold for an estimated $8000. If the company’s MARR is 15% per year, should it buy the machine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57200" y="4114800"/>
                <a:ext cx="8229600" cy="990600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dirty="0" smtClean="0">
                    <a:solidFill>
                      <a:srgbClr val="A60A1B"/>
                    </a:solidFill>
                  </a:rPr>
                  <a:t>Solution: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The </a:t>
                </a:r>
                <a:r>
                  <a:rPr lang="en-US" dirty="0">
                    <a:solidFill>
                      <a:srgbClr val="0033CC"/>
                    </a:solidFill>
                  </a:rPr>
                  <a:t>ROR equation, based on a PW relation, is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: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0062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0" dirty="0" smtClean="0">
                          <a:solidFill>
                            <a:srgbClr val="0062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0" dirty="0" smtClean="0">
                          <a:solidFill>
                            <a:srgbClr val="00620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b="1" i="0" dirty="0" smtClean="0">
                          <a:solidFill>
                            <a:srgbClr val="0062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0" dirty="0" smtClean="0">
                          <a:solidFill>
                            <a:srgbClr val="006200"/>
                          </a:solidFill>
                          <a:latin typeface="Cambria Math"/>
                        </a:rPr>
                        <m:t>𝟎𝟎𝟎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𝟕𝟎𝟎𝟎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/</m:t>
                      </m:r>
                      <m:r>
                        <a:rPr lang="en-US" b="1" i="0" dirty="0" err="1">
                          <a:solidFill>
                            <a:srgbClr val="006200"/>
                          </a:solidFill>
                          <a:latin typeface="Cambria Math"/>
                        </a:rPr>
                        <m:t>𝐀</m:t>
                      </m:r>
                      <m:r>
                        <a:rPr lang="en-US" b="1" i="0" dirty="0" err="1">
                          <a:solidFill>
                            <a:srgbClr val="0062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0" dirty="0" err="1">
                          <a:solidFill>
                            <a:srgbClr val="006200"/>
                          </a:solidFill>
                          <a:latin typeface="Cambria Math"/>
                        </a:rPr>
                        <m:t>𝐢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∗,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)+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𝟖𝟎𝟎𝟎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𝐏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/</m:t>
                      </m:r>
                      <m:r>
                        <a:rPr lang="en-US" b="1" i="0" dirty="0" err="1">
                          <a:solidFill>
                            <a:srgbClr val="006200"/>
                          </a:solidFill>
                          <a:latin typeface="Cambria Math"/>
                        </a:rPr>
                        <m:t>𝐅</m:t>
                      </m:r>
                      <m:r>
                        <a:rPr lang="en-US" b="1" i="0" dirty="0" err="1">
                          <a:solidFill>
                            <a:srgbClr val="0062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0" dirty="0" err="1">
                          <a:solidFill>
                            <a:srgbClr val="006200"/>
                          </a:solidFill>
                          <a:latin typeface="Cambria Math"/>
                        </a:rPr>
                        <m:t>𝐢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∗,</m:t>
                      </m:r>
                      <m:r>
                        <a:rPr lang="en-US" b="1" i="0" dirty="0">
                          <a:solidFill>
                            <a:srgbClr val="0062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 dirty="0" smtClean="0">
                          <a:solidFill>
                            <a:srgbClr val="0062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62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57200" y="4114800"/>
                <a:ext cx="8229600" cy="990600"/>
              </a:xfrm>
              <a:blipFill rotWithShape="1">
                <a:blip r:embed="rId2" cstate="print"/>
                <a:stretch>
                  <a:fillRect l="-1111" t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5"/>
              <p:cNvSpPr>
                <a:spLocks noGrp="1"/>
              </p:cNvSpPr>
              <p:nvPr>
                <p:ph sz="quarter" idx="20"/>
              </p:nvPr>
            </p:nvSpPr>
            <p:spPr>
              <a:xfrm>
                <a:off x="457200" y="5257800"/>
                <a:ext cx="7924800" cy="91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</a:t>
                </a:r>
                <a:r>
                  <a:rPr lang="en-US" dirty="0" err="1"/>
                  <a:t>i</a:t>
                </a:r>
                <a:r>
                  <a:rPr lang="en-US" dirty="0"/>
                  <a:t>* by trial and error or spreadsheet: </a:t>
                </a:r>
                <a:r>
                  <a:rPr lang="en-US" dirty="0" err="1">
                    <a:solidFill>
                      <a:srgbClr val="0033CC"/>
                    </a:solidFill>
                  </a:rPr>
                  <a:t>i</a:t>
                </a:r>
                <a:r>
                  <a:rPr lang="en-US" dirty="0">
                    <a:solidFill>
                      <a:srgbClr val="0033CC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18.2% per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year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/>
                  <a:t>Since </a:t>
                </a:r>
                <a:r>
                  <a:rPr lang="en-US" dirty="0" err="1"/>
                  <a:t>i</a:t>
                </a:r>
                <a:r>
                  <a:rPr lang="en-US" dirty="0"/>
                  <a:t>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/>
                  <a:t> MARR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15%, </a:t>
                </a:r>
                <a:r>
                  <a:rPr lang="en-US" i="1" dirty="0">
                    <a:solidFill>
                      <a:srgbClr val="A60A1B"/>
                    </a:solidFill>
                  </a:rPr>
                  <a:t>the company should buy the </a:t>
                </a:r>
                <a:r>
                  <a:rPr lang="en-US" i="1" dirty="0" smtClean="0">
                    <a:solidFill>
                      <a:srgbClr val="A60A1B"/>
                    </a:solidFill>
                  </a:rPr>
                  <a:t>machine</a:t>
                </a:r>
                <a:endParaRPr lang="en-US" i="1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xfrm>
                <a:off x="457200" y="5257800"/>
                <a:ext cx="7924800" cy="914400"/>
              </a:xfrm>
              <a:blipFill rotWithShape="1">
                <a:blip r:embed="rId3" cstate="print"/>
                <a:stretch>
                  <a:fillRect l="-1154" t="-5333" r="-231" b="-1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6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95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 for </a:t>
            </a:r>
            <a:r>
              <a:rPr lang="en-US" dirty="0" smtClean="0"/>
              <a:t>ROR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077200" cy="3383280"/>
          </a:xfrm>
        </p:spPr>
        <p:txBody>
          <a:bodyPr/>
          <a:lstStyle/>
          <a:p>
            <a:pPr marL="0" indent="0">
              <a:spcBef>
                <a:spcPts val="3000"/>
              </a:spcBef>
              <a:buClr>
                <a:srgbClr val="0033CC"/>
              </a:buClr>
              <a:buNone/>
            </a:pPr>
            <a:r>
              <a:rPr lang="en-US" dirty="0"/>
              <a:t>May get </a:t>
            </a:r>
            <a:r>
              <a:rPr lang="en-US" i="1" dirty="0">
                <a:solidFill>
                  <a:srgbClr val="0033CC"/>
                </a:solidFill>
              </a:rPr>
              <a:t>multiple </a:t>
            </a:r>
            <a:r>
              <a:rPr lang="en-US" i="1" dirty="0" err="1">
                <a:solidFill>
                  <a:srgbClr val="0033CC"/>
                </a:solidFill>
              </a:rPr>
              <a:t>i</a:t>
            </a:r>
            <a:r>
              <a:rPr lang="en-US" i="1" dirty="0">
                <a:solidFill>
                  <a:srgbClr val="0033CC"/>
                </a:solidFill>
              </a:rPr>
              <a:t>* values </a:t>
            </a:r>
            <a:r>
              <a:rPr lang="en-US" dirty="0"/>
              <a:t>(discussed later)</a:t>
            </a:r>
            <a:endParaRPr lang="en-US" i="1" dirty="0">
              <a:solidFill>
                <a:srgbClr val="0033CC"/>
              </a:solidFill>
            </a:endParaRPr>
          </a:p>
          <a:p>
            <a:pPr marL="0" indent="0">
              <a:spcBef>
                <a:spcPts val="3000"/>
              </a:spcBef>
              <a:buClr>
                <a:srgbClr val="0033CC"/>
              </a:buClr>
              <a:buNone/>
            </a:pPr>
            <a:r>
              <a:rPr lang="en-US" dirty="0" err="1"/>
              <a:t>i</a:t>
            </a:r>
            <a:r>
              <a:rPr lang="en-US" dirty="0"/>
              <a:t>* assumes </a:t>
            </a:r>
            <a:r>
              <a:rPr lang="en-US" i="1" dirty="0">
                <a:solidFill>
                  <a:srgbClr val="0033CC"/>
                </a:solidFill>
              </a:rPr>
              <a:t>reinvestment</a:t>
            </a:r>
            <a:r>
              <a:rPr lang="en-US" dirty="0"/>
              <a:t> of positive cash flows </a:t>
            </a:r>
            <a:r>
              <a:rPr lang="en-US" dirty="0" smtClean="0"/>
              <a:t>earn </a:t>
            </a:r>
            <a:r>
              <a:rPr lang="en-US" i="1" dirty="0">
                <a:solidFill>
                  <a:srgbClr val="0033CC"/>
                </a:solidFill>
              </a:rPr>
              <a:t>at </a:t>
            </a:r>
            <a:r>
              <a:rPr lang="en-US" i="1" dirty="0" err="1">
                <a:solidFill>
                  <a:srgbClr val="0033CC"/>
                </a:solidFill>
              </a:rPr>
              <a:t>i</a:t>
            </a:r>
            <a:r>
              <a:rPr lang="en-US" i="1" dirty="0">
                <a:solidFill>
                  <a:srgbClr val="0033CC"/>
                </a:solidFill>
              </a:rPr>
              <a:t>* rate </a:t>
            </a:r>
            <a:r>
              <a:rPr lang="en-US" dirty="0"/>
              <a:t>(may be unrealistic)</a:t>
            </a:r>
            <a:endParaRPr lang="en-US" i="1" dirty="0">
              <a:solidFill>
                <a:srgbClr val="0033CC"/>
              </a:solidFill>
            </a:endParaRPr>
          </a:p>
          <a:p>
            <a:pPr marL="0" indent="0">
              <a:spcBef>
                <a:spcPts val="3000"/>
              </a:spcBef>
              <a:buClr>
                <a:srgbClr val="0033CC"/>
              </a:buClr>
              <a:buNone/>
            </a:pPr>
            <a:r>
              <a:rPr lang="en-US" i="1" dirty="0">
                <a:solidFill>
                  <a:srgbClr val="3333CC"/>
                </a:solidFill>
              </a:rPr>
              <a:t>Incremental analysis </a:t>
            </a:r>
            <a:r>
              <a:rPr lang="en-US" dirty="0"/>
              <a:t>necessary for </a:t>
            </a:r>
            <a:r>
              <a:rPr lang="en-US" dirty="0" smtClean="0"/>
              <a:t>multiple alternative </a:t>
            </a:r>
            <a:r>
              <a:rPr lang="en-US" dirty="0"/>
              <a:t>evaluations (discussed later</a:t>
            </a:r>
            <a:r>
              <a:rPr lang="en-US" dirty="0" smtClean="0"/>
              <a:t>)</a:t>
            </a: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4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ROR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731520" y="1422400"/>
            <a:ext cx="7680960" cy="1397000"/>
          </a:xfrm>
          <a:solidFill>
            <a:srgbClr val="C2FFF0"/>
          </a:solidFill>
          <a:ln>
            <a:solidFill>
              <a:schemeClr val="tx1"/>
            </a:solidFill>
          </a:ln>
          <a:effectLst>
            <a:outerShdw dist="127000" dir="18900000" algn="bl" rotWithShape="0">
              <a:srgbClr val="32946A"/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Multiple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values may exist when there is more than one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 change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net cash flow (CF) series.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Such CF series are called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non-conventional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1828800" y="3322320"/>
            <a:ext cx="5486400" cy="640080"/>
          </a:xfrm>
          <a:solidFill>
            <a:srgbClr val="C2FFF0"/>
          </a:solidFill>
          <a:ln>
            <a:solidFill>
              <a:schemeClr val="tx1"/>
            </a:solidFill>
          </a:ln>
          <a:effectLst>
            <a:outerShdw dist="127000" dir="18900000" algn="bl" rotWithShape="0">
              <a:srgbClr val="0070C0"/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Two tests for multiple </a:t>
            </a:r>
            <a:r>
              <a:rPr lang="en-US" dirty="0" err="1"/>
              <a:t>i</a:t>
            </a:r>
            <a:r>
              <a:rPr lang="en-US" dirty="0"/>
              <a:t>* values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4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57200" y="4267200"/>
                <a:ext cx="8229600" cy="91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err="1"/>
                  <a:t>Descarte’s</a:t>
                </a:r>
                <a:r>
                  <a:rPr lang="en-US" dirty="0"/>
                  <a:t> rule of signs:</a:t>
                </a:r>
                <a:r>
                  <a:rPr lang="en-US" b="0" dirty="0"/>
                  <a:t> total number of  real </a:t>
                </a:r>
                <a:r>
                  <a:rPr lang="en-US" b="0" dirty="0" err="1"/>
                  <a:t>i</a:t>
                </a:r>
                <a:r>
                  <a:rPr lang="en-US" b="0" dirty="0"/>
                  <a:t>* </a:t>
                </a:r>
                <a:r>
                  <a:rPr lang="en-US" b="0" dirty="0" smtClean="0"/>
                  <a:t>values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b="0" dirty="0"/>
                  <a:t> the number of sign changes in </a:t>
                </a:r>
                <a:r>
                  <a:rPr lang="en-US" b="0" i="1" dirty="0">
                    <a:solidFill>
                      <a:srgbClr val="0033CC"/>
                    </a:solidFill>
                  </a:rPr>
                  <a:t>net cash flow series</a:t>
                </a:r>
                <a:r>
                  <a:rPr lang="en-US" b="0" i="1" dirty="0" smtClean="0">
                    <a:solidFill>
                      <a:srgbClr val="0033CC"/>
                    </a:solidFill>
                  </a:rPr>
                  <a:t>.</a:t>
                </a:r>
                <a:endParaRPr lang="en-US" b="0" i="1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57200" y="4267200"/>
                <a:ext cx="8229600" cy="914400"/>
              </a:xfrm>
              <a:blipFill rotWithShape="1">
                <a:blip r:embed="rId2" cstate="print"/>
                <a:stretch>
                  <a:fillRect l="-1111" t="-533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5"/>
          <p:cNvSpPr>
            <a:spLocks noGrp="1"/>
          </p:cNvSpPr>
          <p:nvPr>
            <p:ph sz="quarter" idx="20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Norstrom’s</a:t>
            </a:r>
            <a:r>
              <a:rPr lang="en-US" dirty="0"/>
              <a:t> criterion:</a:t>
            </a:r>
            <a:r>
              <a:rPr lang="en-US" b="0" dirty="0"/>
              <a:t> if the </a:t>
            </a:r>
            <a:r>
              <a:rPr lang="en-US" b="0" i="1" dirty="0">
                <a:solidFill>
                  <a:srgbClr val="3333CC"/>
                </a:solidFill>
              </a:rPr>
              <a:t>cumulative cash flow </a:t>
            </a:r>
            <a:r>
              <a:rPr lang="en-US" b="0" dirty="0"/>
              <a:t>starts off negatively and has only </a:t>
            </a:r>
            <a:r>
              <a:rPr lang="en-US" b="0" i="1" dirty="0">
                <a:solidFill>
                  <a:srgbClr val="3333CC"/>
                </a:solidFill>
              </a:rPr>
              <a:t>one sign change</a:t>
            </a:r>
            <a:r>
              <a:rPr lang="en-US" b="0" dirty="0"/>
              <a:t>, there is only one positive </a:t>
            </a:r>
            <a:r>
              <a:rPr lang="en-US" b="0" dirty="0" smtClean="0"/>
              <a:t>root.</a:t>
            </a:r>
            <a:endParaRPr lang="en-US" b="0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7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HHE_Accessible_PPT_Template-v3 (1)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MHHE_Accessible_PPT_Template-v3 (1)</Template>
  <TotalTime>2609</TotalTime>
  <Words>648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MHHE_Accessible_PPT_Template-v3 (1)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Lecture slides to accompany Engineering Economy, 8th edition</vt:lpstr>
      <vt:lpstr>Chapter 7</vt:lpstr>
      <vt:lpstr>LEARNING OUTCOMES</vt:lpstr>
      <vt:lpstr>Interpretation of ROR</vt:lpstr>
      <vt:lpstr>ROR Calculation and Project Evaluation</vt:lpstr>
      <vt:lpstr>Finding ROR by Spreadsheet Function</vt:lpstr>
      <vt:lpstr>ROR Calculation Using PW, FW or AW Relation</vt:lpstr>
      <vt:lpstr>Special Considerations for ROR</vt:lpstr>
      <vt:lpstr>Multiple ROR Values</vt:lpstr>
      <vt:lpstr>Plot of PW for CF Series with Multiple ROR Values</vt:lpstr>
      <vt:lpstr>Example: Multiple i* Values</vt:lpstr>
      <vt:lpstr>Removing Multiple i* Values</vt:lpstr>
      <vt:lpstr>Modified ROR Approach (MIRR)</vt:lpstr>
      <vt:lpstr> Example: EROR Using MIRR Method</vt:lpstr>
      <vt:lpstr>Return on Invested Capital Approach</vt:lpstr>
      <vt:lpstr>ROIC Example</vt:lpstr>
      <vt:lpstr>Important Points to Remember</vt:lpstr>
      <vt:lpstr>ROR of Bond Investment</vt:lpstr>
      <vt:lpstr>Summary of Important Points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Structural Analysis</dc:title>
  <dc:creator>Kilburg, Jolynn</dc:creator>
  <cp:lastModifiedBy>Ken Marefat</cp:lastModifiedBy>
  <cp:revision>258</cp:revision>
  <dcterms:created xsi:type="dcterms:W3CDTF">2017-02-27T15:23:48Z</dcterms:created>
  <dcterms:modified xsi:type="dcterms:W3CDTF">2017-08-23T22:42:08Z</dcterms:modified>
</cp:coreProperties>
</file>