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859" r:id="rId2"/>
    <p:sldMasterId id="2147483744" r:id="rId3"/>
    <p:sldMasterId id="2147483780" r:id="rId4"/>
    <p:sldMasterId id="2147483838" r:id="rId5"/>
    <p:sldMasterId id="2147483713" r:id="rId6"/>
    <p:sldMasterId id="2147483674" r:id="rId7"/>
    <p:sldMasterId id="2147483897" r:id="rId8"/>
    <p:sldMasterId id="2147483960" r:id="rId9"/>
  </p:sldMasterIdLst>
  <p:notesMasterIdLst>
    <p:notesMasterId r:id="rId23"/>
  </p:notesMasterIdLst>
  <p:handoutMasterIdLst>
    <p:handoutMasterId r:id="rId24"/>
  </p:handoutMasterIdLst>
  <p:sldIdLst>
    <p:sldId id="256" r:id="rId10"/>
    <p:sldId id="257" r:id="rId11"/>
    <p:sldId id="258" r:id="rId12"/>
    <p:sldId id="278" r:id="rId13"/>
    <p:sldId id="294" r:id="rId14"/>
    <p:sldId id="295" r:id="rId15"/>
    <p:sldId id="296" r:id="rId16"/>
    <p:sldId id="297" r:id="rId17"/>
    <p:sldId id="298" r:id="rId18"/>
    <p:sldId id="299" r:id="rId19"/>
    <p:sldId id="308" r:id="rId20"/>
    <p:sldId id="309" r:id="rId21"/>
    <p:sldId id="30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8">
          <p15:clr>
            <a:srgbClr val="A4A3A4"/>
          </p15:clr>
        </p15:guide>
        <p15:guide id="2" orient="horz" pos="3600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360">
          <p15:clr>
            <a:srgbClr val="A4A3A4"/>
          </p15:clr>
        </p15:guide>
        <p15:guide id="5" pos="5616">
          <p15:clr>
            <a:srgbClr val="A4A3A4"/>
          </p15:clr>
        </p15:guide>
        <p15:guide id="6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85858"/>
    <a:srgbClr val="A60A1B"/>
    <a:srgbClr val="002BAD"/>
    <a:srgbClr val="00518B"/>
    <a:srgbClr val="006600"/>
    <a:srgbClr val="4A410E"/>
    <a:srgbClr val="004AB8"/>
    <a:srgbClr val="0066FF"/>
    <a:srgbClr val="5C4B00"/>
    <a:srgbClr val="FFFFB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1" autoAdjust="0"/>
    <p:restoredTop sz="94687" autoAdjust="0"/>
  </p:normalViewPr>
  <p:slideViewPr>
    <p:cSldViewPr>
      <p:cViewPr>
        <p:scale>
          <a:sx n="75" d="100"/>
          <a:sy n="75" d="100"/>
        </p:scale>
        <p:origin x="-2910" y="-852"/>
      </p:cViewPr>
      <p:guideLst>
        <p:guide orient="horz" pos="3408"/>
        <p:guide orient="horz" pos="3600"/>
        <p:guide orient="horz" pos="912"/>
        <p:guide orient="horz" pos="3360"/>
        <p:guide pos="5616"/>
        <p:guide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CCBF-31CF-4FCA-A5B4-50142834420A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5618-5249-4F12-80E4-2F3A0FD184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2110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B720-C9F6-4BFC-BC5C-B1B8D70204DA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3D02-7E89-4EBF-B123-9C334E1BF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9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rgbClr val="000000">
              <a:alpha val="56863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4191000"/>
            <a:ext cx="5105400" cy="685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  <a:latin typeface="ArumSans Bd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0" y="6706639"/>
            <a:ext cx="9144000" cy="173736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585858"/>
                </a:solidFill>
              </a:defRPr>
            </a:lvl1pPr>
          </a:lstStyle>
          <a:p>
            <a:pPr lvl="0"/>
            <a:r>
              <a:rPr lang="en-US" dirty="0" smtClean="0"/>
              <a:t>Set Copyright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602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7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655320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1041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533400" y="1066800"/>
            <a:ext cx="8153400" cy="83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011680"/>
            <a:ext cx="8153400" cy="7620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2880360"/>
            <a:ext cx="8153400" cy="6858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533400" y="3672840"/>
            <a:ext cx="8153400" cy="83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4617720"/>
            <a:ext cx="8153400" cy="914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533400" y="5638800"/>
            <a:ext cx="8153400" cy="7620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202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879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407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17620" y="59960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7377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0686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44512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5049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232727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100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508165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61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Media Placeholder 1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Video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741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52120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655320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862655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23926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7"/>
          </p:nvPr>
        </p:nvSpPr>
        <p:spPr>
          <a:xfrm>
            <a:off x="457200" y="3733800"/>
            <a:ext cx="8229600" cy="23926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655320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309971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Photo Credit"/>
          <p:cNvSpPr>
            <a:spLocks noGrp="1"/>
          </p:cNvSpPr>
          <p:nvPr>
            <p:ph sz="quarter" idx="23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9624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 bwMode="auto">
          <a:xfrm>
            <a:off x="685800" y="5486400"/>
            <a:ext cx="7772400" cy="838200"/>
          </a:xfrm>
          <a:prstGeom prst="ellipse">
            <a:avLst/>
          </a:prstGeom>
          <a:solidFill>
            <a:srgbClr val="CC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1" name="Oval 10"/>
          <p:cNvSpPr/>
          <p:nvPr userDrawn="1"/>
        </p:nvSpPr>
        <p:spPr bwMode="auto">
          <a:xfrm>
            <a:off x="685800" y="4534644"/>
            <a:ext cx="7772400" cy="723156"/>
          </a:xfrm>
          <a:prstGeom prst="ellipse">
            <a:avLst/>
          </a:prstGeom>
          <a:solidFill>
            <a:srgbClr val="E8E56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685800" y="3429000"/>
            <a:ext cx="7772400" cy="877044"/>
          </a:xfrm>
          <a:prstGeom prst="ellipse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3" name="Oval 12"/>
          <p:cNvSpPr/>
          <p:nvPr userDrawn="1"/>
        </p:nvSpPr>
        <p:spPr bwMode="auto">
          <a:xfrm>
            <a:off x="685800" y="2362200"/>
            <a:ext cx="7772400" cy="838200"/>
          </a:xfrm>
          <a:prstGeom prst="ellipse">
            <a:avLst/>
          </a:prstGeom>
          <a:solidFill>
            <a:srgbClr val="D6D6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 bwMode="auto">
          <a:xfrm>
            <a:off x="685800" y="1295400"/>
            <a:ext cx="7772400" cy="838200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 hidden="1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 hidden="1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 hidden="1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 hidden="1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 hidden="1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 hidden="1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Photo Credit" hidden="1"/>
          <p:cNvSpPr>
            <a:spLocks noGrp="1"/>
          </p:cNvSpPr>
          <p:nvPr>
            <p:ph sz="quarter" idx="23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812444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Content Placeholder 20"/>
          <p:cNvSpPr>
            <a:spLocks noGrp="1"/>
          </p:cNvSpPr>
          <p:nvPr>
            <p:ph sz="quarter" idx="24"/>
          </p:nvPr>
        </p:nvSpPr>
        <p:spPr>
          <a:xfrm>
            <a:off x="4648200" y="1269136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25"/>
          </p:nvPr>
        </p:nvSpPr>
        <p:spPr>
          <a:xfrm>
            <a:off x="4648200" y="2168469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26"/>
          </p:nvPr>
        </p:nvSpPr>
        <p:spPr>
          <a:xfrm>
            <a:off x="4648200" y="3067802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Content Placeholder 20"/>
          <p:cNvSpPr>
            <a:spLocks noGrp="1"/>
          </p:cNvSpPr>
          <p:nvPr>
            <p:ph sz="quarter" idx="27"/>
          </p:nvPr>
        </p:nvSpPr>
        <p:spPr>
          <a:xfrm>
            <a:off x="4648200" y="3967135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Content Placeholder 20"/>
          <p:cNvSpPr>
            <a:spLocks noGrp="1"/>
          </p:cNvSpPr>
          <p:nvPr>
            <p:ph sz="quarter" idx="28"/>
          </p:nvPr>
        </p:nvSpPr>
        <p:spPr>
          <a:xfrm>
            <a:off x="4648200" y="4866468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Content Placeholder 20"/>
          <p:cNvSpPr>
            <a:spLocks noGrp="1"/>
          </p:cNvSpPr>
          <p:nvPr>
            <p:ph sz="quarter" idx="29"/>
          </p:nvPr>
        </p:nvSpPr>
        <p:spPr>
          <a:xfrm>
            <a:off x="4648200" y="57658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sz="quarter" idx="30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230790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Content Placeholder 20"/>
          <p:cNvSpPr>
            <a:spLocks noGrp="1"/>
          </p:cNvSpPr>
          <p:nvPr>
            <p:ph sz="quarter" idx="24"/>
          </p:nvPr>
        </p:nvSpPr>
        <p:spPr>
          <a:xfrm>
            <a:off x="4648200" y="1269136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25"/>
          </p:nvPr>
        </p:nvSpPr>
        <p:spPr>
          <a:xfrm>
            <a:off x="4648200" y="2168469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26"/>
          </p:nvPr>
        </p:nvSpPr>
        <p:spPr>
          <a:xfrm>
            <a:off x="4648200" y="3067802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Content Placeholder 20"/>
          <p:cNvSpPr>
            <a:spLocks noGrp="1"/>
          </p:cNvSpPr>
          <p:nvPr>
            <p:ph sz="quarter" idx="27"/>
          </p:nvPr>
        </p:nvSpPr>
        <p:spPr>
          <a:xfrm>
            <a:off x="4648200" y="3967135"/>
            <a:ext cx="4038600" cy="528665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Content Placeholder 20"/>
          <p:cNvSpPr>
            <a:spLocks noGrp="1"/>
          </p:cNvSpPr>
          <p:nvPr>
            <p:ph sz="quarter" idx="28"/>
          </p:nvPr>
        </p:nvSpPr>
        <p:spPr>
          <a:xfrm>
            <a:off x="4648200" y="4648200"/>
            <a:ext cx="4038600" cy="467532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Content Placeholder 20"/>
          <p:cNvSpPr>
            <a:spLocks noGrp="1"/>
          </p:cNvSpPr>
          <p:nvPr>
            <p:ph sz="quarter" idx="29"/>
          </p:nvPr>
        </p:nvSpPr>
        <p:spPr>
          <a:xfrm>
            <a:off x="4648200" y="5257800"/>
            <a:ext cx="4038600" cy="53340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31"/>
          </p:nvPr>
        </p:nvSpPr>
        <p:spPr>
          <a:xfrm>
            <a:off x="4724400" y="5943600"/>
            <a:ext cx="3962400" cy="53340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Photo Credit"/>
          <p:cNvSpPr>
            <a:spLocks noGrp="1"/>
          </p:cNvSpPr>
          <p:nvPr>
            <p:ph sz="quarter" idx="32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675881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82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5105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5105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31940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1270000"/>
            <a:ext cx="4040188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803400"/>
            <a:ext cx="4040188" cy="464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1270000"/>
            <a:ext cx="4041775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803400"/>
            <a:ext cx="4041775" cy="464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2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75055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1270000"/>
            <a:ext cx="4040188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7272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1270000"/>
            <a:ext cx="4041775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7272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886200"/>
            <a:ext cx="4038600" cy="4572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3434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886200"/>
            <a:ext cx="4038600" cy="4572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3434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17620" y="655320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6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20792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544512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8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485390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232727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916435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508165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15795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3946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4692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hoto Credit3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503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213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585858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9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lide 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7048500" cy="1470025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8723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Slide 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722313" y="2643186"/>
            <a:ext cx="7202487" cy="136207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722313" y="1143000"/>
            <a:ext cx="7202487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0531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0175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94921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65626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78369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109974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112378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56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410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05600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05600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sp>
        <p:nvSpPr>
          <p:cNvPr id="13" name="Red Bar"/>
          <p:cNvSpPr/>
          <p:nvPr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2" name="MH Tagline" descr="Tagline: Because learning changes everything.™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81" y="6351925"/>
            <a:ext cx="3223119" cy="2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62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33" r:id="rId5"/>
    <p:sldLayoutId id="2147483734" r:id="rId6"/>
    <p:sldLayoutId id="2147483914" r:id="rId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pic>
        <p:nvPicPr>
          <p:cNvPr id="2" name="MH Tagline" descr="Tag line: Because learning changes everything™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57775"/>
            <a:ext cx="3371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09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rgbClr val="6A6A6A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5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896" r:id="rId2"/>
    <p:sldLayoutId id="2147483753" r:id="rId3"/>
    <p:sldLayoutId id="2147483908" r:id="rId4"/>
    <p:sldLayoutId id="2147483950" r:id="rId5"/>
    <p:sldLayoutId id="2147483757" r:id="rId6"/>
    <p:sldLayoutId id="2147483877" r:id="rId7"/>
    <p:sldLayoutId id="2147483761" r:id="rId8"/>
    <p:sldLayoutId id="2147483800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Copyright" descr="©McGraw-Hill Education&#10;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3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64" r:id="rId2"/>
    <p:sldLayoutId id="2147483952" r:id="rId3"/>
    <p:sldLayoutId id="2147483967" r:id="rId4"/>
    <p:sldLayoutId id="2147483966" r:id="rId5"/>
    <p:sldLayoutId id="2147483968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pyright" descr="©McGraw-Hill Education&#10;"/>
          <p:cNvSpPr txBox="1"/>
          <p:nvPr/>
        </p:nvSpPr>
        <p:spPr>
          <a:xfrm>
            <a:off x="0" y="6642556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6A6A6A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8576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pyright" descr="©McGraw-Hill Education."/>
          <p:cNvSpPr txBox="1"/>
          <p:nvPr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©McGraw-Hill </a:t>
            </a:r>
            <a:r>
              <a:rPr lang="en-US" sz="800" dirty="0" err="1" smtClean="0">
                <a:solidFill>
                  <a:schemeClr val="bg1"/>
                </a:solidFill>
              </a:rPr>
              <a:t>EducationCopy</a:t>
            </a:r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01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7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H BG Image"/>
          <p:cNvPicPr>
            <a:picLocks noChangeAspect="1"/>
          </p:cNvPicPr>
          <p:nvPr/>
        </p:nvPicPr>
        <p:blipFill rotWithShape="1">
          <a:blip r:embed="rId4" cstate="screen">
            <a:alphaModFix amt="25000"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r="28644" b="27282"/>
          <a:stretch/>
        </p:blipFill>
        <p:spPr>
          <a:xfrm>
            <a:off x="461821" y="1943668"/>
            <a:ext cx="8682180" cy="4914333"/>
          </a:xfrm>
          <a:prstGeom prst="rect">
            <a:avLst/>
          </a:prstGeom>
        </p:spPr>
      </p:pic>
      <p:sp>
        <p:nvSpPr>
          <p:cNvPr id="8" name="Copyright" descr="©McGraw-Hill Education"/>
          <p:cNvSpPr txBox="1"/>
          <p:nvPr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36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rgbClr val="6A6A6A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27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6" r:id="rId2"/>
    <p:sldLayoutId id="2147483755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65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3352800"/>
            <a:ext cx="5715000" cy="1066800"/>
          </a:xfrm>
        </p:spPr>
        <p:txBody>
          <a:bodyPr lIns="0" rIns="0"/>
          <a:lstStyle/>
          <a:p>
            <a:r>
              <a:rPr lang="en-US" sz="2400" b="1" dirty="0" smtClean="0"/>
              <a:t>Lecture slides to accompany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3400" b="1" dirty="0" smtClean="0"/>
              <a:t>Engineering Economy, </a:t>
            </a:r>
            <a:r>
              <a:rPr lang="en-US" sz="2400" b="1" dirty="0" smtClean="0"/>
              <a:t>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edition</a:t>
            </a:r>
            <a:endParaRPr lang="en-US" sz="2400" b="1" dirty="0"/>
          </a:p>
        </p:txBody>
      </p:sp>
      <p:sp>
        <p:nvSpPr>
          <p:cNvPr id="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4311501"/>
            <a:ext cx="5105400" cy="685800"/>
          </a:xfrm>
        </p:spPr>
        <p:txBody>
          <a:bodyPr anchor="b"/>
          <a:lstStyle/>
          <a:p>
            <a:r>
              <a:rPr lang="en-US" dirty="0"/>
              <a:t>Leland </a:t>
            </a:r>
            <a:r>
              <a:rPr lang="en-US" dirty="0" smtClean="0"/>
              <a:t>Blank, </a:t>
            </a:r>
            <a:r>
              <a:rPr lang="en-US" dirty="0"/>
              <a:t>Anthony </a:t>
            </a:r>
            <a:r>
              <a:rPr lang="en-US" dirty="0" smtClean="0"/>
              <a:t>Tarquin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2"/>
          </p:nvPr>
        </p:nvSpPr>
        <p:spPr>
          <a:xfrm>
            <a:off x="0" y="6706639"/>
            <a:ext cx="9144000" cy="173736"/>
          </a:xfrm>
        </p:spPr>
        <p:txBody>
          <a:bodyPr/>
          <a:lstStyle/>
          <a:p>
            <a:r>
              <a:rPr lang="en-US" dirty="0"/>
              <a:t>©McGraw-Hill Education. All rights reserved. Authorized only for instructor use in the classroom.  No reproduction or further distribution permitted without the prior written consent of McGraw-Hill Education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105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 of Permanent Investment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17"/>
          </p:nvPr>
        </p:nvSpPr>
        <p:spPr>
          <a:xfrm>
            <a:off x="1600200" y="1117600"/>
            <a:ext cx="5943600" cy="86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200" dirty="0"/>
              <a:t>Use A = Pi for AW of </a:t>
            </a:r>
            <a:r>
              <a:rPr lang="en-US" sz="2200" i="1" dirty="0">
                <a:solidFill>
                  <a:srgbClr val="006600"/>
                </a:solidFill>
              </a:rPr>
              <a:t>infinite</a:t>
            </a:r>
            <a:r>
              <a:rPr lang="en-US" sz="2200" i="1" dirty="0">
                <a:solidFill>
                  <a:srgbClr val="1BBD0F"/>
                </a:solidFill>
              </a:rPr>
              <a:t> </a:t>
            </a:r>
            <a:r>
              <a:rPr lang="en-US" sz="2200" dirty="0"/>
              <a:t>life alternatives</a:t>
            </a:r>
          </a:p>
          <a:p>
            <a:pPr marL="0" indent="0" algn="ctr">
              <a:buNone/>
            </a:pPr>
            <a:r>
              <a:rPr lang="en-US" sz="2200" dirty="0"/>
              <a:t>Find AW over </a:t>
            </a:r>
            <a:r>
              <a:rPr lang="en-US" sz="2200" i="1" dirty="0">
                <a:solidFill>
                  <a:srgbClr val="006600"/>
                </a:solidFill>
              </a:rPr>
              <a:t>one life cycle </a:t>
            </a:r>
            <a:r>
              <a:rPr lang="en-US" sz="2200" dirty="0"/>
              <a:t>for</a:t>
            </a:r>
            <a:r>
              <a:rPr lang="en-US" sz="22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200" i="1" dirty="0">
                <a:solidFill>
                  <a:srgbClr val="006600"/>
                </a:solidFill>
              </a:rPr>
              <a:t>finite</a:t>
            </a:r>
            <a:r>
              <a:rPr lang="en-US" sz="2200" dirty="0"/>
              <a:t> life alternatives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ontent Placeholder 3" descr="Two things to note in this example.  First is that it is a long lived selection (covered previously by CC).  Second is that since the annual Operating Costs are already on an annual basis, no interest rate factor is required." title="AW of permanent investment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1005840" y="2057400"/>
                <a:ext cx="7132320" cy="2286000"/>
              </a:xfrm>
              <a:solidFill>
                <a:srgbClr val="00518B"/>
              </a:solidFill>
            </p:spPr>
            <p:txBody>
              <a:bodyPr/>
              <a:lstStyle/>
              <a:p>
                <a:pPr marL="0" indent="0">
                  <a:spcBef>
                    <a:spcPts val="300"/>
                  </a:spcBef>
                  <a:buNone/>
                </a:pPr>
                <a:r>
                  <a:rPr lang="en-US" sz="2200" dirty="0" smtClean="0">
                    <a:solidFill>
                      <a:srgbClr val="FFFFCC"/>
                    </a:solidFill>
                  </a:rPr>
                  <a:t>Compare the alternatives below using AW and </a:t>
                </a:r>
                <a:r>
                  <a:rPr lang="en-US" sz="2200" dirty="0" err="1">
                    <a:solidFill>
                      <a:srgbClr val="FFFFCC"/>
                    </a:solidFill>
                  </a:rPr>
                  <a:t>i</a:t>
                </a:r>
                <a:r>
                  <a:rPr lang="en-US" sz="2200" dirty="0">
                    <a:solidFill>
                      <a:srgbClr val="FFFFC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FFFFCC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200" dirty="0">
                    <a:solidFill>
                      <a:srgbClr val="FFFFCC"/>
                    </a:solidFill>
                  </a:rPr>
                  <a:t> 10% per year</a:t>
                </a:r>
              </a:p>
              <a:p>
                <a:pPr marL="0" indent="0">
                  <a:spcBef>
                    <a:spcPts val="300"/>
                  </a:spcBef>
                  <a:buNone/>
                </a:pPr>
                <a:r>
                  <a:rPr lang="en-US" sz="2200" dirty="0">
                    <a:solidFill>
                      <a:srgbClr val="FFFFCC"/>
                    </a:solidFill>
                  </a:rPr>
                  <a:t>                                                        </a:t>
                </a:r>
                <a:r>
                  <a:rPr lang="en-US" sz="2200" u="sng" dirty="0">
                    <a:solidFill>
                      <a:srgbClr val="FFFFCC"/>
                    </a:solidFill>
                  </a:rPr>
                  <a:t>       C       </a:t>
                </a:r>
                <a:r>
                  <a:rPr lang="en-US" sz="2200" dirty="0">
                    <a:solidFill>
                      <a:srgbClr val="FFFFCC"/>
                    </a:solidFill>
                  </a:rPr>
                  <a:t>                  </a:t>
                </a:r>
                <a:r>
                  <a:rPr lang="en-US" sz="2200" u="sng" dirty="0">
                    <a:solidFill>
                      <a:srgbClr val="FFFFCC"/>
                    </a:solidFill>
                  </a:rPr>
                  <a:t>        </a:t>
                </a:r>
                <a:r>
                  <a:rPr lang="en-US" sz="2200" u="sng" dirty="0" smtClean="0">
                    <a:solidFill>
                      <a:srgbClr val="FFFFCC"/>
                    </a:solidFill>
                  </a:rPr>
                  <a:t>D	</a:t>
                </a:r>
                <a:endParaRPr lang="en-US" sz="2200" dirty="0">
                  <a:solidFill>
                    <a:srgbClr val="FFFFCC"/>
                  </a:solidFill>
                </a:endParaRPr>
              </a:p>
              <a:p>
                <a:pPr marL="0" indent="0">
                  <a:spcBef>
                    <a:spcPts val="300"/>
                  </a:spcBef>
                  <a:buNone/>
                </a:pPr>
                <a:r>
                  <a:rPr lang="en-US" sz="2200" dirty="0">
                    <a:solidFill>
                      <a:srgbClr val="FFFFCC"/>
                    </a:solidFill>
                  </a:rPr>
                  <a:t>First Cost, $                                      </a:t>
                </a:r>
                <a14:m>
                  <m:oMath xmlns:m="http://schemas.openxmlformats.org/officeDocument/2006/math">
                    <m:r>
                      <a:rPr lang="en-US" sz="2200" b="1" i="1" dirty="0" smtClean="0">
                        <a:solidFill>
                          <a:srgbClr val="FFFFCC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200" dirty="0" smtClean="0">
                    <a:solidFill>
                      <a:srgbClr val="FFFFCC"/>
                    </a:solidFill>
                  </a:rPr>
                  <a:t>50,000 		</a:t>
                </a:r>
                <a:r>
                  <a:rPr lang="en-US" sz="2200" dirty="0" smtClean="0">
                    <a:solidFill>
                      <a:srgbClr val="FFFFCC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rgbClr val="FFFFCC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200" dirty="0" smtClean="0">
                    <a:solidFill>
                      <a:srgbClr val="FFFFCC"/>
                    </a:solidFill>
                  </a:rPr>
                  <a:t>250,000</a:t>
                </a:r>
                <a:endParaRPr lang="en-US" sz="2200" dirty="0">
                  <a:solidFill>
                    <a:srgbClr val="FFFFCC"/>
                  </a:solidFill>
                </a:endParaRPr>
              </a:p>
              <a:p>
                <a:pPr marL="0" indent="0">
                  <a:spcBef>
                    <a:spcPts val="300"/>
                  </a:spcBef>
                  <a:buNone/>
                </a:pPr>
                <a:r>
                  <a:rPr lang="en-US" sz="2200" dirty="0">
                    <a:solidFill>
                      <a:srgbClr val="FFFFCC"/>
                    </a:solidFill>
                  </a:rPr>
                  <a:t>Annual operating cost, $/year </a:t>
                </a:r>
                <a:r>
                  <a:rPr lang="en-US" sz="2200" dirty="0" smtClean="0">
                    <a:solidFill>
                      <a:srgbClr val="FFFFCC"/>
                    </a:solidFill>
                  </a:rPr>
                  <a:t>	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rgbClr val="FFFFCC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200" dirty="0" smtClean="0">
                    <a:solidFill>
                      <a:srgbClr val="FFFFCC"/>
                    </a:solidFill>
                  </a:rPr>
                  <a:t>20,000			  </a:t>
                </a:r>
                <a14:m>
                  <m:oMath xmlns:m="http://schemas.openxmlformats.org/officeDocument/2006/math">
                    <m:r>
                      <a:rPr lang="en-US" sz="2200" i="1" dirty="0">
                        <a:solidFill>
                          <a:srgbClr val="FFFFCC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200" dirty="0">
                    <a:solidFill>
                      <a:srgbClr val="FFFFCC"/>
                    </a:solidFill>
                  </a:rPr>
                  <a:t>9,000</a:t>
                </a:r>
              </a:p>
              <a:p>
                <a:pPr marL="0" indent="0">
                  <a:spcBef>
                    <a:spcPts val="300"/>
                  </a:spcBef>
                  <a:buNone/>
                </a:pPr>
                <a:r>
                  <a:rPr lang="en-US" sz="2200" dirty="0">
                    <a:solidFill>
                      <a:srgbClr val="FFFFCC"/>
                    </a:solidFill>
                  </a:rPr>
                  <a:t>Salvage value, $                                  </a:t>
                </a:r>
                <a:r>
                  <a:rPr lang="en-US" sz="2200" dirty="0" smtClean="0">
                    <a:solidFill>
                      <a:srgbClr val="FFFFCC"/>
                    </a:solidFill>
                  </a:rPr>
                  <a:t> 5,000                         75,000</a:t>
                </a:r>
                <a:endParaRPr lang="en-US" sz="2200" dirty="0">
                  <a:solidFill>
                    <a:srgbClr val="FFFFCC"/>
                  </a:solidFill>
                </a:endParaRPr>
              </a:p>
              <a:p>
                <a:pPr marL="0" indent="0">
                  <a:spcBef>
                    <a:spcPts val="300"/>
                  </a:spcBef>
                  <a:buNone/>
                </a:pPr>
                <a:r>
                  <a:rPr lang="en-US" sz="2200" dirty="0">
                    <a:solidFill>
                      <a:srgbClr val="FFFFCC"/>
                    </a:solidFill>
                  </a:rPr>
                  <a:t>Life, years                                                5                               </a:t>
                </a:r>
                <a:r>
                  <a:rPr lang="en-US" sz="2200" dirty="0" smtClean="0">
                    <a:solidFill>
                      <a:srgbClr val="FFFFCC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solidFill>
                          <a:srgbClr val="FFFFCC"/>
                        </a:solidFill>
                        <a:latin typeface="Cambria Math"/>
                      </a:rPr>
                      <m:t>∞</m:t>
                    </m:r>
                  </m:oMath>
                </a14:m>
                <a:endParaRPr lang="en-US" sz="2200" dirty="0">
                  <a:solidFill>
                    <a:srgbClr val="FFFFCC"/>
                  </a:solidFill>
                </a:endParaRPr>
              </a:p>
            </p:txBody>
          </p:sp>
        </mc:Choice>
        <mc:Fallback>
          <p:sp>
            <p:nvSpPr>
              <p:cNvPr id="5" name="Content Placeholder 3" descr="Two things to note in this example.  First is that it is a long lived selection (covered previously by CC).  Second is that since the annual Operating Costs are already on an annual basis, no interest rate factor is required.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1005840" y="2057400"/>
                <a:ext cx="7132320" cy="2286000"/>
              </a:xfrm>
              <a:blipFill rotWithShape="1">
                <a:blip r:embed="rId2" cstate="print"/>
                <a:stretch>
                  <a:fillRect l="-1026" t="-1600" r="-171" b="-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Content Placeholder 4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647700" y="4495800"/>
                <a:ext cx="7848600" cy="2057400"/>
              </a:xfrm>
            </p:spPr>
            <p:txBody>
              <a:bodyPr/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en-US" sz="2200" dirty="0" smtClean="0">
                    <a:solidFill>
                      <a:srgbClr val="A60A1B"/>
                    </a:solidFill>
                  </a:rPr>
                  <a:t>Solution: </a:t>
                </a:r>
                <a:r>
                  <a:rPr lang="en-US" sz="2200" dirty="0"/>
                  <a:t>Find AW of C over 5 years and AW of D using relation A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dirty="0"/>
                  <a:t> </a:t>
                </a:r>
                <a:r>
                  <a:rPr lang="en-US" sz="2200" dirty="0" smtClean="0"/>
                  <a:t>P</a:t>
                </a:r>
                <a:r>
                  <a:rPr lang="en-US" sz="2200" i="1" dirty="0" smtClean="0"/>
                  <a:t>i</a:t>
                </a:r>
                <a:endParaRPr lang="en-US" sz="2200" dirty="0" smtClean="0"/>
              </a:p>
              <a:p>
                <a:pPr marL="0" indent="0">
                  <a:buNone/>
                </a:pPr>
                <a:r>
                  <a:rPr lang="en-US" sz="2200" b="0" dirty="0" smtClean="0"/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dirty="0" smtClean="0">
                        <a:latin typeface="Cambria Math"/>
                      </a:rPr>
                      <m:t>AW</m:t>
                    </m:r>
                    <m:r>
                      <m:rPr>
                        <m:sty m:val="p"/>
                      </m:rPr>
                      <a:rPr lang="en-US" sz="2200" b="0" i="0" baseline="-25000" dirty="0" smtClean="0">
                        <a:latin typeface="Cambria Math"/>
                      </a:rPr>
                      <m:t>C</m:t>
                    </m:r>
                    <m:r>
                      <a:rPr lang="en-US" sz="2200" b="0" i="0" dirty="0">
                        <a:latin typeface="Cambria Math"/>
                      </a:rPr>
                      <m:t>=</m:t>
                    </m:r>
                    <m:r>
                      <a:rPr lang="en-US" sz="2200" b="0" i="0" dirty="0" smtClean="0">
                        <a:latin typeface="Cambria Math"/>
                      </a:rPr>
                      <m:t>−</m:t>
                    </m:r>
                    <m:r>
                      <a:rPr lang="en-US" sz="2200" b="0" i="0" dirty="0">
                        <a:latin typeface="Cambria Math"/>
                      </a:rPr>
                      <m:t>50,000</m:t>
                    </m:r>
                    <m:r>
                      <a:rPr lang="en-US" sz="2200" b="0" i="0" dirty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200" b="0" i="0" dirty="0">
                        <a:latin typeface="Cambria Math"/>
                      </a:rPr>
                      <m:t>A</m:t>
                    </m:r>
                    <m:r>
                      <a:rPr lang="en-US" sz="2200" b="0" i="0" dirty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2200" b="0" i="0" dirty="0">
                        <a:latin typeface="Cambria Math"/>
                      </a:rPr>
                      <m:t>P</m:t>
                    </m:r>
                    <m:r>
                      <a:rPr lang="en-US" sz="2200" b="0" i="0" dirty="0">
                        <a:latin typeface="Cambria Math"/>
                      </a:rPr>
                      <m:t>,10%,5)−2</m:t>
                    </m:r>
                    <m:r>
                      <a:rPr lang="en-US" sz="2200" b="0" i="0" dirty="0">
                        <a:latin typeface="Cambria Math"/>
                      </a:rPr>
                      <m:t>0,000+5,000(</m:t>
                    </m:r>
                    <m:r>
                      <m:rPr>
                        <m:sty m:val="p"/>
                      </m:rPr>
                      <a:rPr lang="en-US" sz="2200" b="0" i="0" dirty="0">
                        <a:latin typeface="Cambria Math"/>
                      </a:rPr>
                      <m:t>A</m:t>
                    </m:r>
                    <m:r>
                      <a:rPr lang="en-US" sz="2200" b="0" i="0" dirty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2200" b="0" i="0" dirty="0">
                        <a:latin typeface="Cambria Math"/>
                      </a:rPr>
                      <m:t>F</m:t>
                    </m:r>
                    <m:r>
                      <a:rPr lang="en-US" sz="2200" b="0" i="0" dirty="0">
                        <a:latin typeface="Cambria Math"/>
                      </a:rPr>
                      <m:t>,10%</m:t>
                    </m:r>
                    <m:r>
                      <a:rPr lang="en-US" sz="2200" b="0" i="0" dirty="0" smtClean="0">
                        <a:latin typeface="Cambria Math"/>
                      </a:rPr>
                      <m:t>,5)</m:t>
                    </m:r>
                  </m:oMath>
                </a14:m>
                <a:endParaRPr lang="en-US" sz="2200" b="0" i="0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200" b="0" dirty="0" smtClean="0"/>
                  <a:t>	    </a:t>
                </a:r>
                <a14:m>
                  <m:oMath xmlns:m="http://schemas.openxmlformats.org/officeDocument/2006/math">
                    <m:r>
                      <a:rPr lang="en-US" sz="2200" b="0" i="0" dirty="0" smtClean="0">
                        <a:latin typeface="Cambria Math"/>
                      </a:rPr>
                      <m:t>=</m:t>
                    </m:r>
                    <m:r>
                      <a:rPr lang="en-US" sz="2200" b="0" i="0" dirty="0">
                        <a:latin typeface="Cambria Math"/>
                      </a:rPr>
                      <m:t>$</m:t>
                    </m:r>
                    <m:r>
                      <a:rPr lang="en-US" sz="2200" b="0" i="0" dirty="0" smtClean="0">
                        <a:latin typeface="Cambria Math"/>
                      </a:rPr>
                      <m:t>−</m:t>
                    </m:r>
                    <m:r>
                      <a:rPr lang="en-US" sz="2200" b="0" i="0" dirty="0">
                        <a:latin typeface="Cambria Math"/>
                      </a:rPr>
                      <m:t>32,371</m:t>
                    </m:r>
                  </m:oMath>
                </a14:m>
                <a:endParaRPr lang="en-US" sz="2200" b="0" i="0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200" b="0" i="0" dirty="0" smtClean="0">
                          <a:latin typeface="Cambria Math"/>
                        </a:rPr>
                        <m:t>	</m:t>
                      </m:r>
                      <m:r>
                        <m:rPr>
                          <m:sty m:val="p"/>
                        </m:rPr>
                        <a:rPr lang="en-US" sz="2200" b="0" i="0" dirty="0" smtClean="0">
                          <a:latin typeface="Cambria Math"/>
                        </a:rPr>
                        <m:t>AWD</m:t>
                      </m:r>
                      <m:r>
                        <a:rPr lang="en-US" sz="2200" b="0" i="0" dirty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200" b="0" i="0" dirty="0">
                          <a:latin typeface="Cambria Math"/>
                        </a:rPr>
                        <m:t>Pi</m:t>
                      </m:r>
                      <m:r>
                        <a:rPr lang="en-US" sz="2200" b="0" i="0" dirty="0">
                          <a:latin typeface="Cambria Math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US" sz="2200" b="0" i="0" dirty="0">
                          <a:latin typeface="Cambria Math"/>
                        </a:rPr>
                        <m:t>AOC</m:t>
                      </m:r>
                      <m:r>
                        <a:rPr lang="en-US" sz="2200" b="0" i="0" dirty="0">
                          <a:latin typeface="Cambria Math"/>
                        </a:rPr>
                        <m:t>=−250,000</m:t>
                      </m:r>
                      <m:d>
                        <m:dPr>
                          <m:ctrlPr>
                            <a:rPr lang="en-US" sz="2200" b="0" i="0" dirty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200" b="0" i="0" dirty="0">
                              <a:latin typeface="Cambria Math"/>
                            </a:rPr>
                            <m:t>0.10</m:t>
                          </m:r>
                        </m:e>
                      </m:d>
                      <m:r>
                        <a:rPr lang="en-US" sz="2200" b="0" i="0" dirty="0" smtClean="0">
                          <a:latin typeface="Cambria Math"/>
                        </a:rPr>
                        <m:t>−</m:t>
                      </m:r>
                      <m:r>
                        <a:rPr lang="en-US" sz="2200" b="0" i="0" dirty="0">
                          <a:latin typeface="Cambria Math"/>
                        </a:rPr>
                        <m:t>9,000</m:t>
                      </m:r>
                    </m:oMath>
                  </m:oMathPara>
                </a14:m>
                <a:endParaRPr lang="en-US" sz="2200" b="0" i="0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sz="2200" b="0" dirty="0" smtClean="0"/>
                  <a:t>	    </a:t>
                </a:r>
                <a14:m>
                  <m:oMath xmlns:m="http://schemas.openxmlformats.org/officeDocument/2006/math">
                    <m:r>
                      <a:rPr lang="en-US" sz="2200" b="0" i="0" dirty="0" smtClean="0">
                        <a:latin typeface="Cambria Math"/>
                      </a:rPr>
                      <m:t>=</m:t>
                    </m:r>
                    <m:r>
                      <a:rPr lang="en-US" sz="2200" b="0" i="0" dirty="0">
                        <a:latin typeface="Cambria Math"/>
                      </a:rPr>
                      <m:t>$</m:t>
                    </m:r>
                    <m:r>
                      <a:rPr lang="en-US" sz="2200" b="0" i="0" dirty="0" smtClean="0">
                        <a:latin typeface="Cambria Math"/>
                      </a:rPr>
                      <m:t>−</m:t>
                    </m:r>
                    <m:r>
                      <a:rPr lang="en-US" sz="2200" b="0" i="0" dirty="0">
                        <a:latin typeface="Cambria Math"/>
                      </a:rPr>
                      <m:t>34,000</m:t>
                    </m:r>
                  </m:oMath>
                </a14:m>
                <a:endParaRPr lang="en-US" sz="2200" b="0" dirty="0"/>
              </a:p>
            </p:txBody>
          </p:sp>
        </mc:Choice>
        <mc:Fallback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647700" y="4495800"/>
                <a:ext cx="7848600" cy="2057400"/>
              </a:xfrm>
              <a:blipFill rotWithShape="1">
                <a:blip r:embed="rId3" cstate="print"/>
                <a:stretch>
                  <a:fillRect l="-932" t="-1780" r="-78" b="-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5"/>
          <p:cNvGrpSpPr/>
          <p:nvPr/>
        </p:nvGrpSpPr>
        <p:grpSpPr>
          <a:xfrm>
            <a:off x="3200400" y="5638196"/>
            <a:ext cx="3077015" cy="534004"/>
            <a:chOff x="3098884" y="4800600"/>
            <a:chExt cx="3077015" cy="534004"/>
          </a:xfrm>
        </p:grpSpPr>
        <p:cxnSp>
          <p:nvCxnSpPr>
            <p:cNvPr id="15" name="Straight Connector 14"/>
            <p:cNvCxnSpPr/>
            <p:nvPr/>
          </p:nvCxnSpPr>
          <p:spPr bwMode="auto">
            <a:xfrm flipV="1">
              <a:off x="6175899" y="4806174"/>
              <a:ext cx="0" cy="52843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H="1" flipV="1">
              <a:off x="3098884" y="4800600"/>
              <a:ext cx="3073316" cy="11149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A60A1B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7" name="Content Placeholder 6"/>
          <p:cNvSpPr>
            <a:spLocks noGrp="1"/>
          </p:cNvSpPr>
          <p:nvPr>
            <p:ph sz="quarter" idx="20"/>
          </p:nvPr>
        </p:nvSpPr>
        <p:spPr>
          <a:xfrm>
            <a:off x="5181600" y="6172200"/>
            <a:ext cx="2209800" cy="42672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>
                <a:solidFill>
                  <a:srgbClr val="A60A1B"/>
                </a:solidFill>
              </a:rPr>
              <a:t>Select alternative </a:t>
            </a:r>
            <a:r>
              <a:rPr lang="en-US" sz="2000" dirty="0" smtClean="0">
                <a:solidFill>
                  <a:srgbClr val="A60A1B"/>
                </a:solidFill>
              </a:rPr>
              <a:t>C</a:t>
            </a:r>
            <a:endParaRPr lang="en-US" sz="2000" dirty="0">
              <a:solidFill>
                <a:srgbClr val="A60A1B"/>
              </a:solidFill>
            </a:endParaRPr>
          </a:p>
        </p:txBody>
      </p:sp>
      <p:sp>
        <p:nvSpPr>
          <p:cNvPr id="13" name="Content Placeholder 7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2231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Life-Cycle Cost Distribution by </a:t>
            </a:r>
            <a:r>
              <a:rPr lang="en-US" dirty="0" smtClean="0"/>
              <a:t>Phase</a:t>
            </a:r>
            <a:endParaRPr lang="en-US" dirty="0"/>
          </a:p>
        </p:txBody>
      </p:sp>
      <p:pic>
        <p:nvPicPr>
          <p:cNvPr id="14" name="Picture 2" descr="LCC examines alternatives over the entire life cycle.  Operations and Maintenance (O&amp;M) typically is the largest portion of the LCC (it's not uncommon for O&amp;M to be 85% of the total LCC).   All the LCC phases are interrelated and decisions made early on will impact the later phases. 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382" t="7291" r="9544" b="2327"/>
          <a:stretch/>
        </p:blipFill>
        <p:spPr bwMode="auto">
          <a:xfrm>
            <a:off x="1554480" y="1852935"/>
            <a:ext cx="6035040" cy="3152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6003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Life-Cycle Cost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quarter" idx="17"/>
          </p:nvPr>
        </p:nvSpPr>
        <p:spPr>
          <a:xfrm>
            <a:off x="838200" y="1193800"/>
            <a:ext cx="7467600" cy="1092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LCC analysis includes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i="1" dirty="0">
                <a:solidFill>
                  <a:srgbClr val="A60A1B"/>
                </a:solidFill>
              </a:rPr>
              <a:t>all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costs for </a:t>
            </a:r>
            <a:r>
              <a:rPr lang="en-US" sz="2800" i="1" dirty="0">
                <a:solidFill>
                  <a:srgbClr val="A60A1B"/>
                </a:solidFill>
              </a:rPr>
              <a:t>entire</a:t>
            </a:r>
            <a:r>
              <a:rPr lang="en-US" sz="2800" dirty="0">
                <a:solidFill>
                  <a:srgbClr val="002060"/>
                </a:solidFill>
              </a:rPr>
              <a:t> life span, </a:t>
            </a:r>
          </a:p>
          <a:p>
            <a:pPr marL="0" indent="0" algn="ctr">
              <a:buNone/>
            </a:pPr>
            <a:r>
              <a:rPr lang="en-US" sz="2800" dirty="0">
                <a:solidFill>
                  <a:srgbClr val="002060"/>
                </a:solidFill>
              </a:rPr>
              <a:t>from concept to </a:t>
            </a:r>
            <a:r>
              <a:rPr lang="en-US" sz="2800" dirty="0" smtClean="0">
                <a:solidFill>
                  <a:srgbClr val="002060"/>
                </a:solidFill>
              </a:rPr>
              <a:t>disposal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8"/>
          </p:nvPr>
        </p:nvSpPr>
        <p:spPr>
          <a:xfrm>
            <a:off x="1005840" y="2499360"/>
            <a:ext cx="7132320" cy="548640"/>
          </a:xfrm>
          <a:solidFill>
            <a:srgbClr val="D6D6F5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2800" dirty="0">
                <a:solidFill>
                  <a:srgbClr val="002BAD"/>
                </a:solidFill>
              </a:rPr>
              <a:t>Best when large percentage of costs are </a:t>
            </a:r>
            <a:r>
              <a:rPr lang="en-US" sz="2800" i="1" dirty="0" smtClean="0">
                <a:solidFill>
                  <a:srgbClr val="002BAD"/>
                </a:solidFill>
              </a:rPr>
              <a:t>O&amp;M</a:t>
            </a:r>
            <a:endParaRPr lang="en-US" sz="2800" i="1" dirty="0">
              <a:solidFill>
                <a:srgbClr val="002BAD"/>
              </a:solidFill>
            </a:endParaRP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9"/>
          </p:nvPr>
        </p:nvSpPr>
        <p:spPr>
          <a:xfrm>
            <a:off x="1005840" y="3566160"/>
            <a:ext cx="7132320" cy="548640"/>
          </a:xfrm>
          <a:solidFill>
            <a:srgbClr val="C2FFF0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>
                <a:solidFill>
                  <a:srgbClr val="0033CC"/>
                </a:solidFill>
              </a:rPr>
              <a:t>Includes phases of </a:t>
            </a:r>
            <a:r>
              <a:rPr lang="en-US" i="1" dirty="0">
                <a:solidFill>
                  <a:srgbClr val="A60A1B"/>
                </a:solidFill>
              </a:rPr>
              <a:t>acquisition, operation, &amp; </a:t>
            </a:r>
            <a:r>
              <a:rPr lang="en-US" i="1" dirty="0" err="1" smtClean="0">
                <a:solidFill>
                  <a:srgbClr val="A60A1B"/>
                </a:solidFill>
              </a:rPr>
              <a:t>phaseout</a:t>
            </a:r>
            <a:endParaRPr lang="en-US" i="1" dirty="0">
              <a:solidFill>
                <a:srgbClr val="A60A1B"/>
              </a:solidFill>
            </a:endParaRPr>
          </a:p>
        </p:txBody>
      </p:sp>
      <p:sp>
        <p:nvSpPr>
          <p:cNvPr id="11" name="Content Placeholder 5"/>
          <p:cNvSpPr>
            <a:spLocks noGrp="1"/>
          </p:cNvSpPr>
          <p:nvPr>
            <p:ph sz="quarter" idx="20"/>
          </p:nvPr>
        </p:nvSpPr>
        <p:spPr>
          <a:xfrm>
            <a:off x="1143000" y="4526280"/>
            <a:ext cx="6858000" cy="1798320"/>
          </a:xfrm>
          <a:ln w="38100">
            <a:solidFill>
              <a:srgbClr val="7030A0"/>
            </a:solidFill>
          </a:ln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/>
              <a:t> Apply the AW method for LCC analysis of 1 or </a:t>
            </a:r>
            <a:r>
              <a:rPr lang="en-US" dirty="0" smtClean="0"/>
              <a:t>more cost </a:t>
            </a:r>
            <a:r>
              <a:rPr lang="en-US" dirty="0"/>
              <a:t>alternatives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 Use PW analysis if there are revenues and </a:t>
            </a:r>
            <a:r>
              <a:rPr lang="en-US" dirty="0" smtClean="0"/>
              <a:t>other benefits considered</a:t>
            </a:r>
            <a:endParaRPr lang="en-US" dirty="0"/>
          </a:p>
        </p:txBody>
      </p:sp>
      <p:sp>
        <p:nvSpPr>
          <p:cNvPr id="14" name="Content Placeholder 6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329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Important Points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264920"/>
            <a:ext cx="8001000" cy="4069080"/>
          </a:xfrm>
        </p:spPr>
        <p:txBody>
          <a:bodyPr/>
          <a:lstStyle/>
          <a:p>
            <a:pPr marL="0" indent="0">
              <a:spcBef>
                <a:spcPts val="1800"/>
              </a:spcBef>
              <a:buClr>
                <a:srgbClr val="3946A4"/>
              </a:buClr>
              <a:buNone/>
            </a:pPr>
            <a:r>
              <a:rPr lang="en-US" sz="2400" dirty="0"/>
              <a:t>AW method converts all cash flows to </a:t>
            </a:r>
            <a:r>
              <a:rPr lang="en-US" sz="2400" i="1" dirty="0">
                <a:solidFill>
                  <a:srgbClr val="A60A1B"/>
                </a:solidFill>
              </a:rPr>
              <a:t>annual value at </a:t>
            </a:r>
            <a:r>
              <a:rPr lang="en-US" sz="2400" i="1" dirty="0" smtClean="0">
                <a:solidFill>
                  <a:srgbClr val="A60A1B"/>
                </a:solidFill>
              </a:rPr>
              <a:t>MARR</a:t>
            </a:r>
          </a:p>
          <a:p>
            <a:pPr marL="0" indent="0">
              <a:spcBef>
                <a:spcPts val="1800"/>
              </a:spcBef>
              <a:buClr>
                <a:srgbClr val="3946A4"/>
              </a:buClr>
              <a:buNone/>
            </a:pPr>
            <a:r>
              <a:rPr lang="en-US" sz="2400" dirty="0"/>
              <a:t>Alternatives can be </a:t>
            </a:r>
            <a:r>
              <a:rPr lang="en-US" sz="2400" i="1" dirty="0">
                <a:solidFill>
                  <a:srgbClr val="A60A1B"/>
                </a:solidFill>
              </a:rPr>
              <a:t>mutually</a:t>
            </a:r>
            <a:r>
              <a:rPr lang="en-US" sz="2400" dirty="0">
                <a:solidFill>
                  <a:srgbClr val="A60A1B"/>
                </a:solidFill>
              </a:rPr>
              <a:t> </a:t>
            </a:r>
            <a:r>
              <a:rPr lang="en-US" sz="2400" i="1" dirty="0">
                <a:solidFill>
                  <a:srgbClr val="A60A1B"/>
                </a:solidFill>
              </a:rPr>
              <a:t>exclusive, independent, </a:t>
            </a:r>
            <a:r>
              <a:rPr lang="en-US" sz="2400" i="1" dirty="0" smtClean="0">
                <a:solidFill>
                  <a:srgbClr val="A60A1B"/>
                </a:solidFill>
              </a:rPr>
              <a:t>revenue</a:t>
            </a:r>
            <a:r>
              <a:rPr lang="en-US" sz="2400" i="1" dirty="0">
                <a:solidFill>
                  <a:srgbClr val="A60A1B"/>
                </a:solidFill>
              </a:rPr>
              <a:t>, or cost</a:t>
            </a:r>
          </a:p>
          <a:p>
            <a:pPr marL="0" indent="0">
              <a:spcBef>
                <a:spcPts val="1800"/>
              </a:spcBef>
              <a:buClr>
                <a:srgbClr val="3946A4"/>
              </a:buClr>
              <a:buNone/>
            </a:pPr>
            <a:r>
              <a:rPr lang="en-US" sz="2400" dirty="0"/>
              <a:t>AW comparison is </a:t>
            </a:r>
            <a:r>
              <a:rPr lang="en-US" sz="2400" i="1" dirty="0">
                <a:solidFill>
                  <a:srgbClr val="A60A1B"/>
                </a:solidFill>
              </a:rPr>
              <a:t>only one life cycle </a:t>
            </a:r>
            <a:r>
              <a:rPr lang="en-US" sz="2400" i="1" dirty="0"/>
              <a:t>of each alternative</a:t>
            </a:r>
          </a:p>
          <a:p>
            <a:pPr marL="0" indent="0">
              <a:spcBef>
                <a:spcPts val="1800"/>
              </a:spcBef>
              <a:buClr>
                <a:srgbClr val="3946A4"/>
              </a:buClr>
              <a:buNone/>
            </a:pPr>
            <a:r>
              <a:rPr lang="en-US" sz="2400" dirty="0"/>
              <a:t>For infinite life alternatives,  annualize </a:t>
            </a:r>
            <a:r>
              <a:rPr lang="en-US" sz="2400" i="1" dirty="0">
                <a:solidFill>
                  <a:srgbClr val="A60A1B"/>
                </a:solidFill>
              </a:rPr>
              <a:t>initial cost as A = P(</a:t>
            </a:r>
            <a:r>
              <a:rPr lang="en-US" sz="2400" i="1" dirty="0" err="1">
                <a:solidFill>
                  <a:srgbClr val="A60A1B"/>
                </a:solidFill>
              </a:rPr>
              <a:t>i</a:t>
            </a:r>
            <a:r>
              <a:rPr lang="en-US" sz="2400" i="1" dirty="0">
                <a:solidFill>
                  <a:srgbClr val="A60A1B"/>
                </a:solidFill>
              </a:rPr>
              <a:t>)</a:t>
            </a:r>
          </a:p>
          <a:p>
            <a:pPr marL="0" indent="0">
              <a:spcBef>
                <a:spcPts val="1800"/>
              </a:spcBef>
              <a:buClr>
                <a:srgbClr val="3946A4"/>
              </a:buClr>
              <a:buNone/>
            </a:pPr>
            <a:r>
              <a:rPr lang="en-US" sz="2400" dirty="0"/>
              <a:t>Life-cycle cost analysis includes </a:t>
            </a:r>
            <a:r>
              <a:rPr lang="en-US" sz="2400" i="1" dirty="0">
                <a:solidFill>
                  <a:srgbClr val="A60A1B"/>
                </a:solidFill>
              </a:rPr>
              <a:t>all costs </a:t>
            </a:r>
            <a:r>
              <a:rPr lang="en-US" sz="2400" dirty="0"/>
              <a:t>over </a:t>
            </a:r>
            <a:r>
              <a:rPr lang="en-US" sz="2400" dirty="0" smtClean="0"/>
              <a:t>a </a:t>
            </a:r>
            <a:r>
              <a:rPr lang="en-US" sz="2400" dirty="0"/>
              <a:t>project’s life </a:t>
            </a:r>
            <a:r>
              <a:rPr lang="en-US" sz="2400" dirty="0" smtClean="0"/>
              <a:t>span</a:t>
            </a:r>
            <a:endParaRPr lang="en-US" sz="2400" dirty="0">
              <a:solidFill>
                <a:srgbClr val="0033CC"/>
              </a:solidFill>
            </a:endParaRP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306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60A1B"/>
                </a:solidFill>
              </a:rPr>
              <a:t>Chapter 6</a:t>
            </a:r>
            <a:endParaRPr lang="en-US" dirty="0">
              <a:solidFill>
                <a:srgbClr val="A60A1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444444"/>
                </a:solidFill>
                <a:latin typeface="ArumSans Rg" pitchFamily="34" charset="0"/>
              </a:rPr>
              <a:t>Annual Worth Analysis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072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3946A4"/>
                </a:solidFill>
              </a:rPr>
              <a:t>LEARNING OUTCOMES</a:t>
            </a:r>
            <a:endParaRPr lang="en-US" dirty="0">
              <a:solidFill>
                <a:srgbClr val="3946A4"/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848600" cy="3276600"/>
          </a:xfrm>
          <a:ln w="76200" cmpd="tri">
            <a:solidFill>
              <a:schemeClr val="tx1"/>
            </a:solidFill>
          </a:ln>
        </p:spPr>
        <p:txBody>
          <a:bodyPr/>
          <a:lstStyle/>
          <a:p>
            <a:pPr marL="548640" indent="-457200" defTabSz="836613">
              <a:spcBef>
                <a:spcPts val="168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dirty="0">
                <a:latin typeface="Tahoma" pitchFamily="34" charset="0"/>
              </a:rPr>
              <a:t>Advantages of AW</a:t>
            </a:r>
          </a:p>
          <a:p>
            <a:pPr marL="548640" indent="-457200" defTabSz="836613">
              <a:spcBef>
                <a:spcPts val="168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dirty="0">
                <a:latin typeface="Tahoma" pitchFamily="34" charset="0"/>
              </a:rPr>
              <a:t>Capital Recovery and AW values</a:t>
            </a:r>
          </a:p>
          <a:p>
            <a:pPr marL="548640" indent="-457200" defTabSz="836613">
              <a:spcBef>
                <a:spcPts val="168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dirty="0">
                <a:latin typeface="Tahoma" pitchFamily="34" charset="0"/>
              </a:rPr>
              <a:t>AW analysis</a:t>
            </a:r>
          </a:p>
          <a:p>
            <a:pPr marL="548640" indent="-457200" defTabSz="836613">
              <a:spcBef>
                <a:spcPts val="168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dirty="0">
                <a:latin typeface="Tahoma" pitchFamily="34" charset="0"/>
              </a:rPr>
              <a:t>Perpetual life</a:t>
            </a:r>
          </a:p>
          <a:p>
            <a:pPr marL="548640" indent="-457200" defTabSz="836613">
              <a:spcBef>
                <a:spcPts val="168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dirty="0">
                <a:latin typeface="Tahoma" pitchFamily="34" charset="0"/>
              </a:rPr>
              <a:t>Life-Cycle Cost analysis</a:t>
            </a:r>
          </a:p>
        </p:txBody>
      </p:sp>
    </p:spTree>
    <p:extLst>
      <p:ext uri="{BB962C8B-B14F-4D97-AF65-F5344CB8AC3E}">
        <p14:creationId xmlns:p14="http://schemas.microsoft.com/office/powerpoint/2010/main" xmlns="" val="676373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AW Analysis</a:t>
            </a:r>
          </a:p>
        </p:txBody>
      </p:sp>
      <p:sp>
        <p:nvSpPr>
          <p:cNvPr id="2" name="Content Placeholder 2" descr="AW has advantages over PW and FW studies in that AW is calculated for only one life cycle, while PW and FW need LCM or a study period."/>
          <p:cNvSpPr>
            <a:spLocks noGrp="1"/>
          </p:cNvSpPr>
          <p:nvPr>
            <p:ph sz="quarter" idx="17"/>
          </p:nvPr>
        </p:nvSpPr>
        <p:spPr>
          <a:xfrm>
            <a:off x="1066800" y="1270000"/>
            <a:ext cx="7010400" cy="731520"/>
          </a:xfrm>
          <a:solidFill>
            <a:srgbClr val="FFFFB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marL="0" indent="0" algn="ctr">
              <a:buNone/>
            </a:pPr>
            <a:r>
              <a:rPr lang="en-US" sz="3600" dirty="0">
                <a:solidFill>
                  <a:srgbClr val="006600"/>
                </a:solidFill>
              </a:rPr>
              <a:t>AW calculated for only one life </a:t>
            </a:r>
            <a:r>
              <a:rPr lang="en-US" sz="3600" dirty="0" smtClean="0">
                <a:solidFill>
                  <a:srgbClr val="006600"/>
                </a:solidFill>
              </a:rPr>
              <a:t>cycle</a:t>
            </a:r>
            <a:endParaRPr lang="en-US" sz="3600" dirty="0">
              <a:solidFill>
                <a:srgbClr val="0066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3314700" y="2473960"/>
            <a:ext cx="2514600" cy="65024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>
                <a:solidFill>
                  <a:srgbClr val="0033CC"/>
                </a:solidFill>
              </a:rPr>
              <a:t>Assumptions</a:t>
            </a:r>
            <a:r>
              <a:rPr lang="en-US" sz="3200" dirty="0" smtClean="0">
                <a:solidFill>
                  <a:srgbClr val="0033CC"/>
                </a:solidFill>
              </a:rPr>
              <a:t>:</a:t>
            </a:r>
            <a:endParaRPr lang="en-US" sz="3200" dirty="0">
              <a:solidFill>
                <a:srgbClr val="0033CC"/>
              </a:solidFill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sz="quarter" idx="19"/>
          </p:nvPr>
        </p:nvSpPr>
        <p:spPr>
          <a:xfrm>
            <a:off x="457200" y="3373120"/>
            <a:ext cx="8229600" cy="2494280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/>
              <a:t>Services needed for </a:t>
            </a:r>
            <a:r>
              <a:rPr lang="en-US" i="1" dirty="0">
                <a:solidFill>
                  <a:srgbClr val="006600"/>
                </a:solidFill>
              </a:rPr>
              <a:t>at least the LCM </a:t>
            </a:r>
            <a:r>
              <a:rPr lang="en-US" dirty="0"/>
              <a:t>of lives of </a:t>
            </a:r>
            <a:r>
              <a:rPr lang="en-US" dirty="0" smtClean="0"/>
              <a:t>alternatives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Selected alternative </a:t>
            </a:r>
            <a:r>
              <a:rPr lang="en-US" i="1" dirty="0">
                <a:solidFill>
                  <a:srgbClr val="006600"/>
                </a:solidFill>
              </a:rPr>
              <a:t>will be repeated </a:t>
            </a:r>
            <a:r>
              <a:rPr lang="en-US" dirty="0"/>
              <a:t>in succeeding life </a:t>
            </a:r>
            <a:r>
              <a:rPr lang="en-US" dirty="0" smtClean="0"/>
              <a:t>cycles in </a:t>
            </a:r>
            <a:r>
              <a:rPr lang="en-US" dirty="0"/>
              <a:t>same manner as for the first life </a:t>
            </a:r>
            <a:r>
              <a:rPr lang="en-US" dirty="0" smtClean="0"/>
              <a:t>cycle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All cash flows </a:t>
            </a:r>
            <a:r>
              <a:rPr lang="en-US" i="1" dirty="0">
                <a:solidFill>
                  <a:srgbClr val="006600"/>
                </a:solidFill>
              </a:rPr>
              <a:t>will be same </a:t>
            </a:r>
            <a:r>
              <a:rPr lang="en-US" dirty="0"/>
              <a:t>in every life cycle (i.e., will </a:t>
            </a:r>
            <a:r>
              <a:rPr lang="en-US" dirty="0" smtClean="0"/>
              <a:t>change by </a:t>
            </a:r>
            <a:r>
              <a:rPr lang="en-US" dirty="0"/>
              <a:t>only inflation or deflation rate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3" name="Content Placeholder 5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210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90600"/>
          </a:xfrm>
        </p:spPr>
        <p:txBody>
          <a:bodyPr/>
          <a:lstStyle/>
          <a:p>
            <a:r>
              <a:rPr lang="en-US" dirty="0"/>
              <a:t>Alternatives usually have the following</a:t>
            </a:r>
            <a:br>
              <a:rPr lang="en-US" dirty="0"/>
            </a:br>
            <a:r>
              <a:rPr lang="en-US" dirty="0"/>
              <a:t>cash flow estimates</a:t>
            </a:r>
          </a:p>
        </p:txBody>
      </p:sp>
      <p:cxnSp>
        <p:nvCxnSpPr>
          <p:cNvPr id="10" name="Straight Connector 2"/>
          <p:cNvCxnSpPr/>
          <p:nvPr/>
        </p:nvCxnSpPr>
        <p:spPr bwMode="auto">
          <a:xfrm>
            <a:off x="411480" y="1371600"/>
            <a:ext cx="832104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Content Placeholder 3"/>
          <p:cNvSpPr>
            <a:spLocks noGrp="1"/>
          </p:cNvSpPr>
          <p:nvPr>
            <p:ph sz="quarter" idx="17"/>
          </p:nvPr>
        </p:nvSpPr>
        <p:spPr>
          <a:xfrm>
            <a:off x="457200" y="1524000"/>
            <a:ext cx="8229600" cy="2387600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33CC"/>
                </a:solidFill>
              </a:rPr>
              <a:t>Initial investment, P  –  </a:t>
            </a:r>
            <a:r>
              <a:rPr lang="en-US" dirty="0"/>
              <a:t>First cost of an </a:t>
            </a:r>
            <a:r>
              <a:rPr lang="en-US" dirty="0" smtClean="0"/>
              <a:t>asset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33CC"/>
                </a:solidFill>
              </a:rPr>
              <a:t>Salvage value, S – </a:t>
            </a:r>
            <a:r>
              <a:rPr lang="en-US" dirty="0"/>
              <a:t>Estimated value of asset at end of 			      </a:t>
            </a:r>
            <a:r>
              <a:rPr lang="en-US" dirty="0" smtClean="0"/>
              <a:t>						useful life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33CC"/>
                </a:solidFill>
              </a:rPr>
              <a:t>Annual amount, A – </a:t>
            </a:r>
            <a:r>
              <a:rPr lang="en-US" dirty="0"/>
              <a:t>Cash flows associated with asset, such </a:t>
            </a:r>
            <a:r>
              <a:rPr lang="en-US" dirty="0" smtClean="0"/>
              <a:t>as 						  annual </a:t>
            </a:r>
            <a:r>
              <a:rPr lang="en-US" dirty="0"/>
              <a:t>operating cost (AOC), etc</a:t>
            </a:r>
            <a:r>
              <a:rPr lang="en-US" dirty="0" smtClean="0"/>
              <a:t>.</a:t>
            </a:r>
            <a:endParaRPr lang="en-US" i="1" dirty="0"/>
          </a:p>
        </p:txBody>
      </p:sp>
      <p:cxnSp>
        <p:nvCxnSpPr>
          <p:cNvPr id="8" name="Straight Connector 4"/>
          <p:cNvCxnSpPr/>
          <p:nvPr/>
        </p:nvCxnSpPr>
        <p:spPr bwMode="auto">
          <a:xfrm>
            <a:off x="411480" y="4191000"/>
            <a:ext cx="832104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5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1066800" y="4343400"/>
                <a:ext cx="7010400" cy="2057400"/>
              </a:xfrm>
            </p:spPr>
            <p:txBody>
              <a:bodyPr/>
              <a:lstStyle/>
              <a:p>
                <a:pPr marL="0" indent="0" algn="ctr">
                  <a:spcBef>
                    <a:spcPts val="1800"/>
                  </a:spcBef>
                  <a:spcAft>
                    <a:spcPts val="1200"/>
                  </a:spcAft>
                  <a:buNone/>
                </a:pPr>
                <a:r>
                  <a:rPr lang="en-US" dirty="0"/>
                  <a:t>Relationship between AW, PW and </a:t>
                </a:r>
                <a:r>
                  <a:rPr lang="en-US" dirty="0" smtClean="0"/>
                  <a:t>FW</a:t>
                </a:r>
                <a:endParaRPr lang="en-US" sz="700" dirty="0"/>
              </a:p>
              <a:p>
                <a:pPr marL="0" indent="0" algn="ctr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𝐀𝐖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𝐏𝐖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𝐀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𝐏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0" dirty="0" err="1">
                          <a:solidFill>
                            <a:srgbClr val="006600"/>
                          </a:solidFill>
                          <a:latin typeface="Cambria Math"/>
                        </a:rPr>
                        <m:t>𝐢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%,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𝐧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)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𝐅𝐖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𝐀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/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𝐅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0" dirty="0" err="1">
                          <a:solidFill>
                            <a:srgbClr val="006600"/>
                          </a:solidFill>
                          <a:latin typeface="Cambria Math"/>
                        </a:rPr>
                        <m:t>𝐢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%,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𝐧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800" dirty="0">
                  <a:solidFill>
                    <a:srgbClr val="006600"/>
                  </a:solidFill>
                </a:endParaRPr>
              </a:p>
              <a:p>
                <a:pPr marL="0" indent="0" algn="ctr">
                  <a:spcBef>
                    <a:spcPts val="1800"/>
                  </a:spcBef>
                  <a:buNone/>
                </a:pPr>
                <a:r>
                  <a:rPr lang="en-US" b="0" dirty="0"/>
                  <a:t>n is years for equal-service comparison (value of LCM or specified study period</a:t>
                </a:r>
                <a:r>
                  <a:rPr lang="en-US" b="0" dirty="0" smtClean="0"/>
                  <a:t>)</a:t>
                </a:r>
                <a:endParaRPr lang="en-US" b="0" dirty="0"/>
              </a:p>
            </p:txBody>
          </p:sp>
        </mc:Choice>
        <mc:Fallback>
          <p:sp>
            <p:nvSpPr>
              <p:cNvPr id="4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1066800" y="4343400"/>
                <a:ext cx="7010400" cy="2057400"/>
              </a:xfrm>
              <a:blipFill rotWithShape="1">
                <a:blip r:embed="rId2" cstate="print"/>
                <a:stretch>
                  <a:fillRect t="-2374" b="-8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ontent Placeholder 6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0425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Calculation of Annual Worth</a:t>
            </a:r>
          </a:p>
        </p:txBody>
      </p:sp>
      <p:sp>
        <p:nvSpPr>
          <p:cNvPr id="8" name="Content Placeholder 2" descr="While AW for one life cycle is the same for all life cycles, the relationship between AW, PW, and FW presented on the previous slide still holds true."/>
          <p:cNvSpPr>
            <a:spLocks noGrp="1"/>
          </p:cNvSpPr>
          <p:nvPr>
            <p:ph sz="quarter" idx="17"/>
          </p:nvPr>
        </p:nvSpPr>
        <p:spPr>
          <a:xfrm>
            <a:off x="1333500" y="1422400"/>
            <a:ext cx="6477000" cy="5588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dist="127000" dir="18900000" algn="bl" rotWithShape="0">
              <a:srgbClr val="00CC99"/>
            </a:outerShdw>
          </a:effectLst>
        </p:spPr>
        <p:txBody>
          <a:bodyPr anchor="ctr"/>
          <a:lstStyle/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</a:rPr>
              <a:t>AW for one life cycle is the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US" i="1" dirty="0">
                <a:solidFill>
                  <a:srgbClr val="5C4B00"/>
                </a:solidFill>
              </a:rPr>
              <a:t>same for all </a:t>
            </a:r>
            <a:r>
              <a:rPr lang="en-US" dirty="0">
                <a:solidFill>
                  <a:srgbClr val="0000FF"/>
                </a:solidFill>
              </a:rPr>
              <a:t>life cycles</a:t>
            </a:r>
            <a:r>
              <a:rPr lang="en-US" dirty="0" smtClean="0">
                <a:solidFill>
                  <a:srgbClr val="0000FF"/>
                </a:solidFill>
              </a:rPr>
              <a:t>!!</a:t>
            </a:r>
            <a:endParaRPr lang="en-US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Content Placeholder 3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952500" y="2321560"/>
                <a:ext cx="7239000" cy="1564640"/>
              </a:xfrm>
              <a:prstGeom prst="roundRect">
                <a:avLst/>
              </a:prstGeom>
              <a:solidFill>
                <a:srgbClr val="C2FFF0"/>
              </a:solidFill>
              <a:ln>
                <a:solidFill>
                  <a:schemeClr val="tx1"/>
                </a:solidFill>
              </a:ln>
            </p:spPr>
            <p:txBody>
              <a:bodyPr anchor="ctr"/>
              <a:lstStyle/>
              <a:p>
                <a:pPr marL="0" indent="0" algn="ctr">
                  <a:buNone/>
                </a:pPr>
                <a:r>
                  <a:rPr lang="en-US" b="0" dirty="0">
                    <a:solidFill>
                      <a:srgbClr val="FFFF99"/>
                    </a:solidFill>
                  </a:rPr>
                  <a:t> </a:t>
                </a:r>
                <a:r>
                  <a:rPr lang="en-US" b="0" dirty="0">
                    <a:solidFill>
                      <a:srgbClr val="3946A4"/>
                    </a:solidFill>
                  </a:rPr>
                  <a:t>An asset has a first cost of $20,000, an annual operating</a:t>
                </a:r>
              </a:p>
              <a:p>
                <a:pPr marL="0" indent="0" algn="ctr">
                  <a:buNone/>
                </a:pPr>
                <a:r>
                  <a:rPr lang="en-US" b="0" dirty="0">
                    <a:solidFill>
                      <a:srgbClr val="3946A4"/>
                    </a:solidFill>
                  </a:rPr>
                  <a:t> cost of $8000 and a salvage value of $5000 after 3 years.</a:t>
                </a:r>
              </a:p>
              <a:p>
                <a:pPr marL="0" indent="0" algn="ctr">
                  <a:buNone/>
                </a:pPr>
                <a:r>
                  <a:rPr lang="en-US" b="0" dirty="0">
                    <a:solidFill>
                      <a:srgbClr val="3946A4"/>
                    </a:solidFill>
                  </a:rPr>
                  <a:t> Calculate the AW for </a:t>
                </a:r>
                <a:r>
                  <a:rPr lang="en-US" b="0" dirty="0">
                    <a:solidFill>
                      <a:srgbClr val="4A410E"/>
                    </a:solidFill>
                  </a:rPr>
                  <a:t>one and two life cycles </a:t>
                </a:r>
                <a:r>
                  <a:rPr lang="en-US" b="0" dirty="0">
                    <a:solidFill>
                      <a:srgbClr val="3946A4"/>
                    </a:solidFill>
                  </a:rPr>
                  <a:t>at </a:t>
                </a:r>
                <a:r>
                  <a:rPr lang="en-US" b="0" dirty="0" err="1">
                    <a:solidFill>
                      <a:srgbClr val="3946A4"/>
                    </a:solidFill>
                  </a:rPr>
                  <a:t>i</a:t>
                </a:r>
                <a:r>
                  <a:rPr lang="en-US" b="0" dirty="0">
                    <a:solidFill>
                      <a:srgbClr val="3946A4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3946A4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b="0" dirty="0">
                    <a:solidFill>
                      <a:srgbClr val="3946A4"/>
                    </a:solidFill>
                  </a:rPr>
                  <a:t> 10</a:t>
                </a:r>
                <a:r>
                  <a:rPr lang="en-US" b="0" dirty="0" smtClean="0">
                    <a:solidFill>
                      <a:srgbClr val="3946A4"/>
                    </a:solidFill>
                  </a:rPr>
                  <a:t>%</a:t>
                </a:r>
                <a:endParaRPr lang="en-US" b="0" dirty="0">
                  <a:solidFill>
                    <a:srgbClr val="3946A4"/>
                  </a:solidFill>
                </a:endParaRPr>
              </a:p>
            </p:txBody>
          </p:sp>
        </mc:Choice>
        <mc:Fallback>
          <p:sp>
            <p:nvSpPr>
              <p:cNvPr id="7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952500" y="2321560"/>
                <a:ext cx="7239000" cy="1564640"/>
              </a:xfrm>
              <a:prstGeom prst="roundRect">
                <a:avLst/>
              </a:prstGeom>
              <a:blipFill rotWithShape="1">
                <a:blip r:embed="rId2" cstate="print"/>
                <a:stretch>
                  <a:fillRect b="-154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Content Placeholder 4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594360" y="4191000"/>
                <a:ext cx="7955280" cy="2133600"/>
              </a:xfrm>
            </p:spPr>
            <p:txBody>
              <a:bodyPr/>
              <a:lstStyle/>
              <a:p>
                <a:pPr marL="0" indent="0"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0" dirty="0" smtClean="0">
                          <a:latin typeface="Cambria Math"/>
                        </a:rPr>
                        <m:t>𝐀𝐖</m:t>
                      </m:r>
                      <m:r>
                        <a:rPr lang="en-US" sz="2000" b="1" i="0" baseline="-25000" dirty="0" err="1">
                          <a:latin typeface="Cambria Math"/>
                        </a:rPr>
                        <m:t>𝐨𝐧𝐞</m:t>
                      </m:r>
                      <m:r>
                        <a:rPr lang="en-US" sz="2000" b="1" i="0" dirty="0">
                          <a:latin typeface="Cambria Math"/>
                        </a:rPr>
                        <m:t>=</m:t>
                      </m:r>
                      <m:r>
                        <a:rPr lang="en-US" sz="2000" b="1" i="0" dirty="0" smtClean="0">
                          <a:latin typeface="Cambria Math"/>
                        </a:rPr>
                        <m:t>−</m:t>
                      </m:r>
                      <m:r>
                        <a:rPr lang="en-US" sz="2000" b="1" i="0" dirty="0" smtClean="0">
                          <a:latin typeface="Cambria Math"/>
                        </a:rPr>
                        <m:t>𝟐𝟎</m:t>
                      </m:r>
                      <m:r>
                        <a:rPr lang="en-US" sz="2000" b="1" i="0" dirty="0" smtClean="0">
                          <a:latin typeface="Cambria Math"/>
                        </a:rPr>
                        <m:t>,</m:t>
                      </m:r>
                      <m:r>
                        <a:rPr lang="en-US" sz="2000" b="1" i="0" dirty="0" smtClean="0">
                          <a:latin typeface="Cambria Math"/>
                        </a:rPr>
                        <m:t>𝟎𝟎𝟎</m:t>
                      </m:r>
                      <m:r>
                        <a:rPr lang="en-US" sz="2000" b="1" i="0" dirty="0" smtClean="0">
                          <a:latin typeface="Cambria Math"/>
                        </a:rPr>
                        <m:t>(</m:t>
                      </m:r>
                      <m:r>
                        <a:rPr lang="en-US" sz="2000" b="1" i="0" dirty="0" smtClean="0">
                          <a:latin typeface="Cambria Math"/>
                        </a:rPr>
                        <m:t>𝐀</m:t>
                      </m:r>
                      <m:r>
                        <a:rPr lang="en-US" sz="2000" b="1" i="0" dirty="0" smtClean="0">
                          <a:latin typeface="Cambria Math"/>
                        </a:rPr>
                        <m:t>/</m:t>
                      </m:r>
                      <m:r>
                        <a:rPr lang="en-US" sz="2000" b="1" i="0" dirty="0" smtClean="0">
                          <a:latin typeface="Cambria Math"/>
                        </a:rPr>
                        <m:t>𝐏</m:t>
                      </m:r>
                      <m:r>
                        <a:rPr lang="en-US" sz="2000" b="1" i="0" dirty="0" smtClean="0">
                          <a:latin typeface="Cambria Math"/>
                        </a:rPr>
                        <m:t>,</m:t>
                      </m:r>
                      <m:r>
                        <a:rPr lang="en-US" sz="2000" b="1" i="0" dirty="0" smtClean="0">
                          <a:latin typeface="Cambria Math"/>
                        </a:rPr>
                        <m:t>𝟏𝟎</m:t>
                      </m:r>
                      <m:r>
                        <a:rPr lang="en-US" sz="2000" b="1" i="0" dirty="0">
                          <a:latin typeface="Cambria Math"/>
                        </a:rPr>
                        <m:t>%,</m:t>
                      </m:r>
                      <m:r>
                        <a:rPr lang="en-US" sz="2000" b="1" i="0" dirty="0">
                          <a:latin typeface="Cambria Math"/>
                        </a:rPr>
                        <m:t>𝟑</m:t>
                      </m:r>
                      <m:r>
                        <a:rPr lang="en-US" sz="2000" b="1" i="0" dirty="0">
                          <a:latin typeface="Cambria Math"/>
                        </a:rPr>
                        <m:t>)−</m:t>
                      </m:r>
                      <m:r>
                        <a:rPr lang="en-US" sz="2000" b="1" i="0" dirty="0">
                          <a:latin typeface="Cambria Math"/>
                        </a:rPr>
                        <m:t>𝟖𝟎𝟎𝟎</m:t>
                      </m:r>
                      <m:r>
                        <a:rPr lang="en-US" sz="2000" b="1" i="0" dirty="0">
                          <a:latin typeface="Cambria Math"/>
                        </a:rPr>
                        <m:t>+</m:t>
                      </m:r>
                      <m:r>
                        <a:rPr lang="en-US" sz="2000" b="1" i="0" dirty="0">
                          <a:latin typeface="Cambria Math"/>
                        </a:rPr>
                        <m:t>𝟓𝟎𝟎𝟎</m:t>
                      </m:r>
                      <m:r>
                        <a:rPr lang="en-US" sz="2000" b="1" i="0" dirty="0" smtClean="0">
                          <a:latin typeface="Cambria Math"/>
                        </a:rPr>
                        <m:t>(</m:t>
                      </m:r>
                      <m:r>
                        <a:rPr lang="en-US" sz="2000" b="1" i="0" dirty="0" smtClean="0">
                          <a:latin typeface="Cambria Math"/>
                        </a:rPr>
                        <m:t>𝐀</m:t>
                      </m:r>
                      <m:r>
                        <a:rPr lang="en-US" sz="2000" b="1" i="0" dirty="0">
                          <a:latin typeface="Cambria Math"/>
                        </a:rPr>
                        <m:t>/</m:t>
                      </m:r>
                      <m:r>
                        <a:rPr lang="en-US" sz="2000" b="1" i="0" dirty="0">
                          <a:latin typeface="Cambria Math"/>
                        </a:rPr>
                        <m:t>𝐅</m:t>
                      </m:r>
                      <m:r>
                        <a:rPr lang="en-US" sz="2000" b="1" i="0" dirty="0">
                          <a:latin typeface="Cambria Math"/>
                        </a:rPr>
                        <m:t>,</m:t>
                      </m:r>
                      <m:r>
                        <a:rPr lang="en-US" sz="2000" b="1" i="0" dirty="0">
                          <a:latin typeface="Cambria Math"/>
                        </a:rPr>
                        <m:t>𝟏𝟎</m:t>
                      </m:r>
                      <m:r>
                        <a:rPr lang="en-US" sz="2000" b="1" i="0" dirty="0">
                          <a:latin typeface="Cambria Math"/>
                        </a:rPr>
                        <m:t>%,</m:t>
                      </m:r>
                      <m:r>
                        <a:rPr lang="en-US" sz="2000" b="1" i="0" dirty="0">
                          <a:latin typeface="Cambria Math"/>
                        </a:rPr>
                        <m:t>𝟑</m:t>
                      </m:r>
                      <m:r>
                        <a:rPr lang="en-US" sz="2000" b="1" i="0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b="1" i="0" dirty="0" smtClean="0">
                  <a:latin typeface="Cambria Math"/>
                </a:endParaRPr>
              </a:p>
              <a:p>
                <a:pPr marL="0" indent="0">
                  <a:spcAft>
                    <a:spcPts val="800"/>
                  </a:spcAft>
                  <a:buNone/>
                </a:pPr>
                <a:r>
                  <a:rPr lang="en-US" sz="2000" b="1" dirty="0" smtClean="0"/>
                  <a:t>	      </a:t>
                </a:r>
                <a14:m>
                  <m:oMath xmlns:m="http://schemas.openxmlformats.org/officeDocument/2006/math">
                    <m:r>
                      <a:rPr lang="en-US" sz="2000" b="1" i="0" dirty="0" smtClean="0">
                        <a:latin typeface="Cambria Math"/>
                      </a:rPr>
                      <m:t>=</m:t>
                    </m:r>
                    <m:r>
                      <a:rPr lang="en-US" sz="2000" b="1" i="0" dirty="0" smtClean="0">
                        <a:solidFill>
                          <a:srgbClr val="FFFFCC"/>
                        </a:solidFill>
                        <a:latin typeface="Cambria Math"/>
                      </a:rPr>
                      <m:t> </m:t>
                    </m:r>
                    <m:r>
                      <a:rPr lang="en-US" sz="2000" b="1" i="0" dirty="0">
                        <a:solidFill>
                          <a:srgbClr val="004AB8"/>
                        </a:solidFill>
                        <a:latin typeface="Cambria Math"/>
                      </a:rPr>
                      <m:t>$</m:t>
                    </m:r>
                    <m:r>
                      <a:rPr lang="en-US" sz="2000" b="1" i="0" dirty="0" smtClean="0">
                        <a:solidFill>
                          <a:srgbClr val="004AB8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0" dirty="0">
                        <a:solidFill>
                          <a:srgbClr val="004AB8"/>
                        </a:solidFill>
                        <a:latin typeface="Cambria Math"/>
                      </a:rPr>
                      <m:t>𝟏𝟒</m:t>
                    </m:r>
                    <m:r>
                      <a:rPr lang="en-US" sz="2000" b="1" i="0" dirty="0">
                        <a:solidFill>
                          <a:srgbClr val="004AB8"/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0" dirty="0">
                        <a:solidFill>
                          <a:srgbClr val="004AB8"/>
                        </a:solidFill>
                        <a:latin typeface="Cambria Math"/>
                      </a:rPr>
                      <m:t>𝟓𝟑𝟐</m:t>
                    </m:r>
                  </m:oMath>
                </a14:m>
                <a:endParaRPr lang="en-US" sz="2000" b="1" i="0" dirty="0" smtClean="0">
                  <a:solidFill>
                    <a:srgbClr val="004AB8"/>
                  </a:solidFill>
                  <a:latin typeface="Cambria Math"/>
                </a:endParaRPr>
              </a:p>
              <a:p>
                <a:pPr marL="0" indent="0"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0" dirty="0" smtClean="0">
                          <a:latin typeface="Cambria Math"/>
                        </a:rPr>
                        <m:t>𝐀𝐖</m:t>
                      </m:r>
                      <m:r>
                        <a:rPr lang="en-US" sz="2000" b="1" i="0" baseline="-25000" dirty="0" err="1">
                          <a:latin typeface="Cambria Math"/>
                        </a:rPr>
                        <m:t>𝐭𝐰𝐨</m:t>
                      </m:r>
                      <m:r>
                        <a:rPr lang="en-US" sz="2000" b="1" i="0" dirty="0">
                          <a:latin typeface="Cambria Math"/>
                        </a:rPr>
                        <m:t>=</m:t>
                      </m:r>
                      <m:r>
                        <a:rPr lang="en-US" sz="2000" b="1" i="0" dirty="0" smtClean="0">
                          <a:latin typeface="Cambria Math"/>
                        </a:rPr>
                        <m:t>−</m:t>
                      </m:r>
                      <m:r>
                        <a:rPr lang="en-US" sz="2000" b="1" i="0" dirty="0" smtClean="0">
                          <a:latin typeface="Cambria Math"/>
                        </a:rPr>
                        <m:t>𝟐𝟎</m:t>
                      </m:r>
                      <m:r>
                        <a:rPr lang="en-US" sz="2000" b="1" i="0" dirty="0" smtClean="0">
                          <a:latin typeface="Cambria Math"/>
                        </a:rPr>
                        <m:t>,</m:t>
                      </m:r>
                      <m:r>
                        <a:rPr lang="en-US" sz="2000" b="1" i="0" dirty="0" smtClean="0">
                          <a:latin typeface="Cambria Math"/>
                        </a:rPr>
                        <m:t>𝟎𝟎𝟎</m:t>
                      </m:r>
                      <m:r>
                        <a:rPr lang="en-US" sz="2000" b="1" i="0" dirty="0" smtClean="0">
                          <a:latin typeface="Cambria Math"/>
                        </a:rPr>
                        <m:t>(</m:t>
                      </m:r>
                      <m:r>
                        <a:rPr lang="en-US" sz="2000" b="1" i="0" dirty="0" smtClean="0">
                          <a:latin typeface="Cambria Math"/>
                        </a:rPr>
                        <m:t>𝐀</m:t>
                      </m:r>
                      <m:r>
                        <a:rPr lang="en-US" sz="2000" b="1" i="0" dirty="0" smtClean="0">
                          <a:latin typeface="Cambria Math"/>
                        </a:rPr>
                        <m:t>/</m:t>
                      </m:r>
                      <m:r>
                        <a:rPr lang="en-US" sz="2000" b="1" i="0" dirty="0" smtClean="0">
                          <a:latin typeface="Cambria Math"/>
                        </a:rPr>
                        <m:t>𝐏</m:t>
                      </m:r>
                      <m:r>
                        <a:rPr lang="en-US" sz="2000" b="1" i="0" dirty="0" smtClean="0">
                          <a:latin typeface="Cambria Math"/>
                        </a:rPr>
                        <m:t>,</m:t>
                      </m:r>
                      <m:r>
                        <a:rPr lang="en-US" sz="2000" b="1" i="0" dirty="0" smtClean="0">
                          <a:latin typeface="Cambria Math"/>
                        </a:rPr>
                        <m:t>𝟏𝟎</m:t>
                      </m:r>
                      <m:r>
                        <a:rPr lang="en-US" sz="2000" b="1" i="0" dirty="0">
                          <a:latin typeface="Cambria Math"/>
                        </a:rPr>
                        <m:t>%,</m:t>
                      </m:r>
                      <m:r>
                        <a:rPr lang="en-US" sz="2000" b="1" i="0" dirty="0">
                          <a:latin typeface="Cambria Math"/>
                        </a:rPr>
                        <m:t>𝟔</m:t>
                      </m:r>
                      <m:r>
                        <a:rPr lang="en-US" sz="2000" b="1" i="0" dirty="0">
                          <a:latin typeface="Cambria Math"/>
                        </a:rPr>
                        <m:t>)− </m:t>
                      </m:r>
                      <m:r>
                        <a:rPr lang="en-US" sz="2000" b="1" i="0" dirty="0">
                          <a:latin typeface="Cambria Math"/>
                        </a:rPr>
                        <m:t>𝟖𝟎𝟎𝟎</m:t>
                      </m:r>
                    </m:oMath>
                  </m:oMathPara>
                </a14:m>
                <a:endParaRPr lang="en-US" sz="2000" b="1" i="0" dirty="0" smtClean="0">
                  <a:latin typeface="Cambria Math"/>
                </a:endParaRPr>
              </a:p>
              <a:p>
                <a:pPr marL="0" indent="0">
                  <a:spcAft>
                    <a:spcPts val="800"/>
                  </a:spcAft>
                  <a:buNone/>
                </a:pPr>
                <a:r>
                  <a:rPr lang="en-US" sz="2000" b="1" dirty="0" smtClean="0"/>
                  <a:t>                  </a:t>
                </a:r>
                <a14:m>
                  <m:oMath xmlns:m="http://schemas.openxmlformats.org/officeDocument/2006/math">
                    <m:r>
                      <a:rPr lang="en-US" sz="2000" b="1" i="0" dirty="0" smtClean="0">
                        <a:latin typeface="Cambria Math"/>
                      </a:rPr>
                      <m:t>−</m:t>
                    </m:r>
                    <m:r>
                      <a:rPr lang="en-US" sz="2000" b="1" i="0" dirty="0">
                        <a:latin typeface="Cambria Math"/>
                      </a:rPr>
                      <m:t>𝟏𝟓</m:t>
                    </m:r>
                    <m:r>
                      <a:rPr lang="en-US" sz="2000" b="1" i="0" dirty="0">
                        <a:latin typeface="Cambria Math"/>
                      </a:rPr>
                      <m:t>,</m:t>
                    </m:r>
                    <m:r>
                      <a:rPr lang="en-US" sz="2000" b="1" i="0" dirty="0">
                        <a:latin typeface="Cambria Math"/>
                      </a:rPr>
                      <m:t>𝟎𝟎𝟎</m:t>
                    </m:r>
                    <m:r>
                      <a:rPr lang="en-US" sz="2000" b="1" i="0" dirty="0" smtClean="0">
                        <a:latin typeface="Cambria Math"/>
                      </a:rPr>
                      <m:t>(</m:t>
                    </m:r>
                    <m:r>
                      <a:rPr lang="en-US" sz="2000" b="1" i="0" dirty="0">
                        <a:latin typeface="Cambria Math"/>
                      </a:rPr>
                      <m:t>𝐏</m:t>
                    </m:r>
                    <m:r>
                      <a:rPr lang="en-US" sz="2000" b="1" i="0" dirty="0">
                        <a:latin typeface="Cambria Math"/>
                      </a:rPr>
                      <m:t>/</m:t>
                    </m:r>
                    <m:r>
                      <a:rPr lang="en-US" sz="2000" b="1" i="0" dirty="0">
                        <a:latin typeface="Cambria Math"/>
                      </a:rPr>
                      <m:t>𝐅</m:t>
                    </m:r>
                    <m:r>
                      <a:rPr lang="en-US" sz="2000" b="1" i="0" dirty="0">
                        <a:latin typeface="Cambria Math"/>
                      </a:rPr>
                      <m:t>,</m:t>
                    </m:r>
                    <m:r>
                      <a:rPr lang="en-US" sz="2000" b="1" i="0" dirty="0">
                        <a:latin typeface="Cambria Math"/>
                      </a:rPr>
                      <m:t>𝟏𝟎</m:t>
                    </m:r>
                    <m:r>
                      <a:rPr lang="en-US" sz="2000" b="1" i="0" dirty="0">
                        <a:latin typeface="Cambria Math"/>
                      </a:rPr>
                      <m:t>%,</m:t>
                    </m:r>
                    <m:r>
                      <a:rPr lang="en-US" sz="2000" b="1" i="0" dirty="0">
                        <a:latin typeface="Cambria Math"/>
                      </a:rPr>
                      <m:t>𝟑</m:t>
                    </m:r>
                    <m:r>
                      <a:rPr lang="en-US" sz="2000" b="1" i="0" dirty="0">
                        <a:latin typeface="Cambria Math"/>
                      </a:rPr>
                      <m:t>)(</m:t>
                    </m:r>
                    <m:r>
                      <a:rPr lang="en-US" sz="2000" b="1" i="0" dirty="0">
                        <a:latin typeface="Cambria Math"/>
                      </a:rPr>
                      <m:t>𝐀</m:t>
                    </m:r>
                    <m:r>
                      <a:rPr lang="en-US" sz="2000" b="1" i="0" dirty="0">
                        <a:latin typeface="Cambria Math"/>
                      </a:rPr>
                      <m:t>/</m:t>
                    </m:r>
                    <m:r>
                      <a:rPr lang="en-US" sz="2000" b="1" i="0" dirty="0">
                        <a:latin typeface="Cambria Math"/>
                      </a:rPr>
                      <m:t>𝐏</m:t>
                    </m:r>
                    <m:r>
                      <a:rPr lang="en-US" sz="2000" b="1" i="0" dirty="0">
                        <a:latin typeface="Cambria Math"/>
                      </a:rPr>
                      <m:t>,</m:t>
                    </m:r>
                    <m:r>
                      <a:rPr lang="en-US" sz="2000" b="1" i="0" dirty="0">
                        <a:latin typeface="Cambria Math"/>
                      </a:rPr>
                      <m:t>𝟏𝟎</m:t>
                    </m:r>
                    <m:r>
                      <a:rPr lang="en-US" sz="2000" b="1" i="0" dirty="0">
                        <a:latin typeface="Cambria Math"/>
                      </a:rPr>
                      <m:t>%,</m:t>
                    </m:r>
                    <m:r>
                      <a:rPr lang="en-US" sz="2000" b="1" i="0" dirty="0">
                        <a:latin typeface="Cambria Math"/>
                      </a:rPr>
                      <m:t>𝟔</m:t>
                    </m:r>
                    <m:r>
                      <a:rPr lang="en-US" sz="2000" b="1" i="0" dirty="0" smtClean="0">
                        <a:latin typeface="Cambria Math"/>
                      </a:rPr>
                      <m:t>)+</m:t>
                    </m:r>
                    <m:r>
                      <a:rPr lang="en-US" sz="2000" b="1" i="0" dirty="0">
                        <a:latin typeface="Cambria Math"/>
                      </a:rPr>
                      <m:t>𝟓𝟎𝟎𝟎</m:t>
                    </m:r>
                    <m:r>
                      <a:rPr lang="en-US" sz="2000" b="1" i="0" dirty="0">
                        <a:latin typeface="Cambria Math"/>
                      </a:rPr>
                      <m:t>(</m:t>
                    </m:r>
                    <m:r>
                      <a:rPr lang="en-US" sz="2000" b="1" i="0" dirty="0">
                        <a:latin typeface="Cambria Math"/>
                      </a:rPr>
                      <m:t>𝐀</m:t>
                    </m:r>
                    <m:r>
                      <a:rPr lang="en-US" sz="2000" b="1" i="0" dirty="0">
                        <a:latin typeface="Cambria Math"/>
                      </a:rPr>
                      <m:t>/</m:t>
                    </m:r>
                    <m:r>
                      <a:rPr lang="en-US" sz="2000" b="1" i="0" dirty="0">
                        <a:latin typeface="Cambria Math"/>
                      </a:rPr>
                      <m:t>𝐅</m:t>
                    </m:r>
                    <m:r>
                      <a:rPr lang="en-US" sz="2000" b="1" i="0" dirty="0">
                        <a:latin typeface="Cambria Math"/>
                      </a:rPr>
                      <m:t>,</m:t>
                    </m:r>
                    <m:r>
                      <a:rPr lang="en-US" sz="2000" b="1" i="0" dirty="0">
                        <a:latin typeface="Cambria Math"/>
                      </a:rPr>
                      <m:t>𝟏𝟎</m:t>
                    </m:r>
                    <m:r>
                      <a:rPr lang="en-US" sz="2000" b="1" i="0" dirty="0">
                        <a:latin typeface="Cambria Math"/>
                      </a:rPr>
                      <m:t>%,</m:t>
                    </m:r>
                    <m:r>
                      <a:rPr lang="en-US" sz="2000" b="1" i="0" dirty="0">
                        <a:latin typeface="Cambria Math"/>
                      </a:rPr>
                      <m:t>𝟔</m:t>
                    </m:r>
                    <m:r>
                      <a:rPr lang="en-US" sz="2000" b="1" i="0" dirty="0" smtClean="0">
                        <a:latin typeface="Cambria Math"/>
                      </a:rPr>
                      <m:t>)</m:t>
                    </m:r>
                  </m:oMath>
                </a14:m>
                <a:endParaRPr lang="en-US" sz="2000" b="1" i="0" dirty="0" smtClean="0">
                  <a:latin typeface="Cambria Math"/>
                </a:endParaRPr>
              </a:p>
              <a:p>
                <a:pPr marL="0" indent="0">
                  <a:spcAft>
                    <a:spcPts val="800"/>
                  </a:spcAft>
                  <a:buNone/>
                </a:pPr>
                <a:r>
                  <a:rPr lang="en-US" sz="2000" b="1" dirty="0" smtClean="0"/>
                  <a:t>             </a:t>
                </a:r>
                <a14:m>
                  <m:oMath xmlns:m="http://schemas.openxmlformats.org/officeDocument/2006/math">
                    <m:r>
                      <a:rPr lang="en-US" sz="2000" b="1" i="0" dirty="0" smtClean="0">
                        <a:latin typeface="Cambria Math"/>
                      </a:rPr>
                      <m:t>=</m:t>
                    </m:r>
                    <m:r>
                      <a:rPr lang="en-US" sz="2000" b="1" i="0" dirty="0">
                        <a:solidFill>
                          <a:srgbClr val="004AB8"/>
                        </a:solidFill>
                        <a:latin typeface="Cambria Math"/>
                      </a:rPr>
                      <m:t>$</m:t>
                    </m:r>
                    <m:r>
                      <a:rPr lang="en-US" sz="2000" b="1" i="0" dirty="0" smtClean="0">
                        <a:solidFill>
                          <a:srgbClr val="004AB8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0" dirty="0">
                        <a:solidFill>
                          <a:srgbClr val="004AB8"/>
                        </a:solidFill>
                        <a:latin typeface="Cambria Math"/>
                      </a:rPr>
                      <m:t>𝟏𝟒</m:t>
                    </m:r>
                    <m:r>
                      <a:rPr lang="en-US" sz="2000" b="1" i="0" dirty="0">
                        <a:solidFill>
                          <a:srgbClr val="004AB8"/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0" dirty="0">
                        <a:solidFill>
                          <a:srgbClr val="004AB8"/>
                        </a:solidFill>
                        <a:latin typeface="Cambria Math"/>
                      </a:rPr>
                      <m:t>𝟓𝟑𝟐</m:t>
                    </m:r>
                  </m:oMath>
                </a14:m>
                <a:endParaRPr lang="en-US" sz="2000" dirty="0">
                  <a:solidFill>
                    <a:srgbClr val="004AB8"/>
                  </a:solidFill>
                </a:endParaRPr>
              </a:p>
            </p:txBody>
          </p:sp>
        </mc:Choice>
        <mc:Fallback>
          <p:sp>
            <p:nvSpPr>
              <p:cNvPr id="6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594360" y="4191000"/>
                <a:ext cx="7955280" cy="2133600"/>
              </a:xfrm>
              <a:blipFill rotWithShape="1">
                <a:blip r:embed="rId3" cstate="print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5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465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Capital Recovery and AW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Content Placeholder 2"/>
              <p:cNvSpPr>
                <a:spLocks noGrp="1"/>
              </p:cNvSpPr>
              <p:nvPr>
                <p:ph sz="quarter" idx="17"/>
              </p:nvPr>
            </p:nvSpPr>
            <p:spPr>
              <a:xfrm>
                <a:off x="457200" y="1270000"/>
                <a:ext cx="8229600" cy="2235200"/>
              </a:xfrm>
            </p:spPr>
            <p:txBody>
              <a:bodyPr/>
              <a:lstStyle/>
              <a:p>
                <a:pPr marL="91440" indent="0" algn="just">
                  <a:spcBef>
                    <a:spcPts val="600"/>
                  </a:spcBef>
                  <a:spcAft>
                    <a:spcPts val="1200"/>
                  </a:spcAft>
                  <a:buNone/>
                </a:pPr>
                <a:r>
                  <a:rPr lang="en-US" dirty="0" smtClean="0"/>
                  <a:t>Capital recovery (CR) is the </a:t>
                </a:r>
                <a:r>
                  <a:rPr lang="en-US" dirty="0" smtClean="0">
                    <a:solidFill>
                      <a:srgbClr val="A60A1B"/>
                    </a:solidFill>
                  </a:rPr>
                  <a:t>equivalent annual </a:t>
                </a:r>
                <a:r>
                  <a:rPr lang="en-US" dirty="0">
                    <a:solidFill>
                      <a:srgbClr val="A60A1B"/>
                    </a:solidFill>
                  </a:rPr>
                  <a:t>amount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that an asset, process, or system must earn each year to just </a:t>
                </a:r>
                <a:r>
                  <a:rPr lang="en-US" dirty="0">
                    <a:solidFill>
                      <a:srgbClr val="A60A1B"/>
                    </a:solidFill>
                  </a:rPr>
                  <a:t>recover the first cost and a stated rate of return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over its expected life. Salvage value is considered when calculating CR</a:t>
                </a:r>
                <a:r>
                  <a:rPr lang="en-US" dirty="0" smtClean="0"/>
                  <a:t>.</a:t>
                </a:r>
                <a:endParaRPr lang="en-US" sz="900" dirty="0"/>
              </a:p>
              <a:p>
                <a:pPr algn="ctr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dirty="0" smtClean="0">
                          <a:latin typeface="Cambria Math"/>
                        </a:rPr>
                        <m:t>𝐂𝐑</m:t>
                      </m:r>
                      <m:r>
                        <a:rPr lang="en-US" sz="2800" b="1" i="0" dirty="0" smtClean="0">
                          <a:latin typeface="Cambria Math"/>
                        </a:rPr>
                        <m:t>=−</m:t>
                      </m:r>
                      <m:r>
                        <a:rPr lang="en-US" sz="2800" b="1" i="0" dirty="0" smtClean="0">
                          <a:latin typeface="Cambria Math"/>
                        </a:rPr>
                        <m:t>𝐏</m:t>
                      </m:r>
                      <m:r>
                        <a:rPr lang="en-US" sz="2800" b="1" i="0" dirty="0" smtClean="0">
                          <a:latin typeface="Cambria Math"/>
                        </a:rPr>
                        <m:t>(</m:t>
                      </m:r>
                      <m:r>
                        <a:rPr lang="en-US" sz="2800" b="1" i="0" dirty="0" smtClean="0">
                          <a:latin typeface="Cambria Math"/>
                        </a:rPr>
                        <m:t>𝐀</m:t>
                      </m:r>
                      <m:r>
                        <a:rPr lang="en-US" sz="2800" b="1" i="0" dirty="0" smtClean="0">
                          <a:latin typeface="Cambria Math"/>
                        </a:rPr>
                        <m:t>/</m:t>
                      </m:r>
                      <m:r>
                        <a:rPr lang="en-US" sz="2800" b="1" i="0" dirty="0" smtClean="0">
                          <a:latin typeface="Cambria Math"/>
                        </a:rPr>
                        <m:t>𝐏</m:t>
                      </m:r>
                      <m:r>
                        <a:rPr lang="en-US" sz="2800" b="1" i="0" dirty="0" smtClean="0">
                          <a:latin typeface="Cambria Math"/>
                        </a:rPr>
                        <m:t>,</m:t>
                      </m:r>
                      <m:r>
                        <a:rPr lang="en-US" sz="2800" b="1" i="0" dirty="0" err="1">
                          <a:latin typeface="Cambria Math"/>
                        </a:rPr>
                        <m:t>𝐢</m:t>
                      </m:r>
                      <m:r>
                        <a:rPr lang="en-US" sz="2800" b="1" i="0" dirty="0">
                          <a:latin typeface="Cambria Math"/>
                        </a:rPr>
                        <m:t>%,</m:t>
                      </m:r>
                      <m:r>
                        <a:rPr lang="en-US" sz="2800" b="1" i="0" dirty="0">
                          <a:latin typeface="Cambria Math"/>
                        </a:rPr>
                        <m:t>𝐧</m:t>
                      </m:r>
                      <m:r>
                        <a:rPr lang="en-US" sz="2800" b="1" i="0" dirty="0">
                          <a:latin typeface="Cambria Math"/>
                        </a:rPr>
                        <m:t>)+</m:t>
                      </m:r>
                      <m:r>
                        <a:rPr lang="en-US" sz="2800" b="1" i="0" dirty="0">
                          <a:latin typeface="Cambria Math"/>
                        </a:rPr>
                        <m:t>𝐒</m:t>
                      </m:r>
                      <m:r>
                        <a:rPr lang="en-US" sz="2800" b="1" i="0" dirty="0">
                          <a:latin typeface="Cambria Math"/>
                        </a:rPr>
                        <m:t>(</m:t>
                      </m:r>
                      <m:r>
                        <a:rPr lang="en-US" sz="2800" b="1" i="0" dirty="0">
                          <a:latin typeface="Cambria Math"/>
                        </a:rPr>
                        <m:t>𝐀</m:t>
                      </m:r>
                      <m:r>
                        <a:rPr lang="en-US" sz="2800" b="1" i="0" dirty="0">
                          <a:latin typeface="Cambria Math"/>
                        </a:rPr>
                        <m:t>/</m:t>
                      </m:r>
                      <m:r>
                        <a:rPr lang="en-US" sz="2800" b="1" i="0" dirty="0">
                          <a:latin typeface="Cambria Math"/>
                        </a:rPr>
                        <m:t>𝐅</m:t>
                      </m:r>
                      <m:r>
                        <a:rPr lang="en-US" sz="2800" b="1" i="0" dirty="0">
                          <a:latin typeface="Cambria Math"/>
                        </a:rPr>
                        <m:t>,</m:t>
                      </m:r>
                      <m:r>
                        <a:rPr lang="en-US" sz="2800" b="1" i="0" dirty="0" err="1">
                          <a:latin typeface="Cambria Math"/>
                        </a:rPr>
                        <m:t>𝐢</m:t>
                      </m:r>
                      <m:r>
                        <a:rPr lang="en-US" sz="2800" b="1" i="0" dirty="0">
                          <a:latin typeface="Cambria Math"/>
                        </a:rPr>
                        <m:t>%,</m:t>
                      </m:r>
                      <m:r>
                        <a:rPr lang="en-US" sz="2800" b="1" i="0" dirty="0">
                          <a:latin typeface="Cambria Math"/>
                        </a:rPr>
                        <m:t>𝐧</m:t>
                      </m:r>
                      <m:r>
                        <a:rPr lang="en-US" sz="2800" b="1" i="0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latin typeface="Arial Black" pitchFamily="34" charset="0"/>
                </a:endParaRPr>
              </a:p>
            </p:txBody>
          </p:sp>
        </mc:Choice>
        <mc:Fallback>
          <p:sp>
            <p:nvSpPr>
              <p:cNvPr id="6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7"/>
              </p:nvPr>
            </p:nvSpPr>
            <p:spPr>
              <a:xfrm>
                <a:off x="457200" y="1270000"/>
                <a:ext cx="8229600" cy="2235200"/>
              </a:xfrm>
              <a:blipFill rotWithShape="1">
                <a:blip r:embed="rId2" cstate="print"/>
                <a:stretch>
                  <a:fillRect t="-2180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3"/>
          <p:cNvCxnSpPr/>
          <p:nvPr/>
        </p:nvCxnSpPr>
        <p:spPr bwMode="auto">
          <a:xfrm>
            <a:off x="457200" y="3657600"/>
            <a:ext cx="8229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4A410E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Content Placeholder 4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228600" y="3810000"/>
                <a:ext cx="8686800" cy="990600"/>
              </a:xfrm>
            </p:spPr>
            <p:txBody>
              <a:bodyPr/>
              <a:lstStyle/>
              <a:p>
                <a:pPr>
                  <a:spcAft>
                    <a:spcPts val="1200"/>
                  </a:spcAft>
                  <a:buNone/>
                </a:pPr>
                <a:r>
                  <a:rPr lang="en-US" b="0" dirty="0" smtClean="0"/>
                  <a:t>Use previous example:  (note: AOC not included in CR )</a:t>
                </a: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𝐂𝐑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𝟐𝟎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𝟎𝟎𝟎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𝐀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𝐏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𝟏𝟎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%,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)+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𝟓𝟎𝟎𝟎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𝐀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/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𝐅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𝟏𝟎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%,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)=$−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𝟔𝟓𝟑𝟐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𝐩𝐞𝐫</m:t>
                      </m:r>
                      <m:r>
                        <a:rPr lang="en-US" sz="2000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𝐲𝐞𝐚𝐫</m:t>
                      </m:r>
                    </m:oMath>
                  </m:oMathPara>
                </a14:m>
                <a:endParaRPr lang="en-US" sz="2000" dirty="0">
                  <a:solidFill>
                    <a:srgbClr val="006600"/>
                  </a:solidFill>
                </a:endParaRPr>
              </a:p>
            </p:txBody>
          </p:sp>
        </mc:Choice>
        <mc:Fallback>
          <p:sp>
            <p:nvSpPr>
              <p:cNvPr id="7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228600" y="3810000"/>
                <a:ext cx="8686800" cy="990600"/>
              </a:xfrm>
              <a:blipFill rotWithShape="1">
                <a:blip r:embed="rId3" cstate="print"/>
                <a:stretch>
                  <a:fillRect l="-1123" t="-4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5"/>
          <p:cNvCxnSpPr/>
          <p:nvPr/>
        </p:nvCxnSpPr>
        <p:spPr bwMode="auto">
          <a:xfrm>
            <a:off x="457200" y="4953000"/>
            <a:ext cx="8229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4A410E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6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457200" y="5181600"/>
                <a:ext cx="8229600" cy="990600"/>
              </a:xfrm>
            </p:spPr>
            <p:txBody>
              <a:bodyPr/>
              <a:lstStyle/>
              <a:p>
                <a:pPr>
                  <a:spcAft>
                    <a:spcPts val="1200"/>
                  </a:spcAft>
                  <a:buNone/>
                </a:pPr>
                <a:r>
                  <a:rPr lang="en-US" dirty="0" smtClean="0">
                    <a:solidFill>
                      <a:schemeClr val="bg2">
                        <a:lumMod val="75000"/>
                      </a:schemeClr>
                    </a:solidFill>
                  </a:rPr>
                  <a:t>				</a:t>
                </a:r>
                <a:r>
                  <a:rPr lang="en-US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Now </a:t>
                </a:r>
                <a:r>
                  <a:rPr lang="en-US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		</a:t>
                </a:r>
                <a14:m>
                  <m:oMath xmlns:m="http://schemas.openxmlformats.org/officeDocument/2006/math">
                    <m:r>
                      <a:rPr lang="en-US" sz="2800" b="1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/>
                      </a:rPr>
                      <m:t>𝐀𝐖</m:t>
                    </m:r>
                    <m:r>
                      <a:rPr lang="en-US" sz="2800" b="1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800" b="1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/>
                      </a:rPr>
                      <m:t>𝐂𝐑</m:t>
                    </m:r>
                    <m:r>
                      <a:rPr lang="en-US" sz="2800" b="1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/>
                      </a:rPr>
                      <m:t>+</m:t>
                    </m:r>
                    <m:r>
                      <a:rPr lang="en-US" sz="2800" b="1" i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Cambria Math"/>
                      </a:rPr>
                      <m:t>𝐀</m:t>
                    </m:r>
                  </m:oMath>
                </a14:m>
                <a:endParaRPr lang="en-US" sz="28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Black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𝐀𝐖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𝟔𝟓𝟑𝟐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𝟖𝟎𝟎𝟎</m:t>
                      </m:r>
                      <m:r>
                        <a:rPr lang="en-US" b="1" i="0" dirty="0">
                          <a:solidFill>
                            <a:srgbClr val="006600"/>
                          </a:solidFill>
                          <a:latin typeface="Cambria Math"/>
                        </a:rPr>
                        <m:t>=$−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𝟏𝟒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,</m:t>
                      </m:r>
                      <m:r>
                        <a:rPr lang="en-US" b="1" i="0" dirty="0" smtClean="0">
                          <a:solidFill>
                            <a:srgbClr val="006600"/>
                          </a:solidFill>
                          <a:latin typeface="Cambria Math"/>
                        </a:rPr>
                        <m:t>𝟓𝟑𝟐</m:t>
                      </m:r>
                    </m:oMath>
                  </m:oMathPara>
                </a14:m>
                <a:endParaRPr lang="en-US" dirty="0">
                  <a:solidFill>
                    <a:srgbClr val="006600"/>
                  </a:solidFill>
                </a:endParaRPr>
              </a:p>
            </p:txBody>
          </p:sp>
        </mc:Choice>
        <mc:Fallback>
          <p:sp>
            <p:nvSpPr>
              <p:cNvPr id="8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457200" y="5181600"/>
                <a:ext cx="8229600" cy="990600"/>
              </a:xfrm>
              <a:blipFill rotWithShape="1">
                <a:blip r:embed="rId4" cstate="print"/>
                <a:stretch>
                  <a:fillRect t="-1227" b="-73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7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2715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Guidelines for AW Analysis</a:t>
            </a:r>
          </a:p>
        </p:txBody>
      </p:sp>
      <p:pic>
        <p:nvPicPr>
          <p:cNvPr id="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617" y="2514600"/>
            <a:ext cx="8588766" cy="1706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4387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 Alternative Evaluation by AW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7"/>
          </p:nvPr>
        </p:nvSpPr>
        <p:spPr>
          <a:xfrm>
            <a:off x="1219200" y="1143000"/>
            <a:ext cx="6705600" cy="640080"/>
          </a:xfrm>
          <a:prstGeom prst="bevel">
            <a:avLst/>
          </a:prstGeom>
          <a:solidFill>
            <a:srgbClr val="00206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200" dirty="0">
                <a:solidFill>
                  <a:srgbClr val="FFFFAB"/>
                </a:solidFill>
              </a:rPr>
              <a:t> Not necessary to use LCM for different life </a:t>
            </a:r>
            <a:r>
              <a:rPr lang="en-US" sz="2200" dirty="0" smtClean="0">
                <a:solidFill>
                  <a:srgbClr val="FFFFAB"/>
                </a:solidFill>
              </a:rPr>
              <a:t>alternatives</a:t>
            </a:r>
            <a:endParaRPr lang="en-US" sz="2200" dirty="0">
              <a:solidFill>
                <a:srgbClr val="FFFFAB"/>
              </a:solidFill>
            </a:endParaRPr>
          </a:p>
        </p:txBody>
      </p:sp>
      <p:sp>
        <p:nvSpPr>
          <p:cNvPr id="7" name="Content Placeholder 3" descr="Note that while these ME alternatives have different lives (n) that they can be compared by AW over their individual lives.  No LCM or study period required. "/>
          <p:cNvSpPr>
            <a:spLocks noGrp="1"/>
          </p:cNvSpPr>
          <p:nvPr>
            <p:ph sz="quarter" idx="18"/>
          </p:nvPr>
        </p:nvSpPr>
        <p:spPr>
          <a:xfrm>
            <a:off x="457200" y="1981200"/>
            <a:ext cx="8229600" cy="2326640"/>
          </a:xfrm>
          <a:solidFill>
            <a:srgbClr val="92D050"/>
          </a:solidFill>
        </p:spPr>
        <p:txBody>
          <a:bodyPr/>
          <a:lstStyle/>
          <a:p>
            <a:pPr marL="0" indent="0">
              <a:spcBef>
                <a:spcPts val="800"/>
              </a:spcBef>
              <a:buNone/>
            </a:pPr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A company is considering two machines. Machine 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has a first cost of $30,000, AOC of $18,000, and S of $7000 after 4 years.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Machine Y will cost $50,000 with an AOC of $16,000 and S of $9000 after 6 years. 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2200" b="0" dirty="0">
                <a:latin typeface="Arial" panose="020B0604020202020204" pitchFamily="34" charset="0"/>
                <a:cs typeface="Arial" panose="020B0604020202020204" pitchFamily="34" charset="0"/>
              </a:rPr>
              <a:t>Which machine should the company select at an interest rate of 12% per year</a:t>
            </a:r>
            <a:r>
              <a:rPr lang="en-US" sz="2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457200" y="4495800"/>
                <a:ext cx="8382000" cy="2057400"/>
              </a:xfrm>
            </p:spPr>
            <p:txBody>
              <a:bodyPr/>
              <a:lstStyle/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200" dirty="0" smtClean="0">
                    <a:solidFill>
                      <a:srgbClr val="A60A1B"/>
                    </a:solidFill>
                  </a:rPr>
                  <a:t>Solution:</a:t>
                </a:r>
                <a:r>
                  <a:rPr lang="en-US" sz="22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</a:rPr>
                      <m:t>AW</m:t>
                    </m:r>
                    <m:r>
                      <m:rPr>
                        <m:sty m:val="p"/>
                      </m:rPr>
                      <a:rPr lang="en-US" sz="2000" b="0" i="0" baseline="-25000" dirty="0" smtClean="0">
                        <a:latin typeface="Cambria Math"/>
                      </a:rPr>
                      <m:t>X</m:t>
                    </m:r>
                    <m:r>
                      <a:rPr lang="en-US" sz="2000" b="0" i="0" dirty="0">
                        <a:latin typeface="Cambria Math"/>
                      </a:rPr>
                      <m:t>=</m:t>
                    </m:r>
                    <m:r>
                      <a:rPr lang="en-US" sz="2000" b="0" i="0" dirty="0" smtClean="0">
                        <a:latin typeface="Cambria Math"/>
                      </a:rPr>
                      <m:t>−</m:t>
                    </m:r>
                    <m:r>
                      <a:rPr lang="en-US" sz="2000" b="0" i="0" dirty="0" smtClean="0">
                        <a:latin typeface="Cambria Math"/>
                      </a:rPr>
                      <m:t>30,000</m:t>
                    </m:r>
                    <m:r>
                      <a:rPr lang="en-US" sz="2000" b="0" i="0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</a:rPr>
                      <m:t>A</m:t>
                    </m:r>
                    <m:r>
                      <a:rPr lang="en-US" sz="2000" b="0" i="0" dirty="0" smtClean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</a:rPr>
                      <m:t>P</m:t>
                    </m:r>
                    <m:r>
                      <a:rPr lang="en-US" sz="2000" b="0" i="0" dirty="0" smtClean="0">
                        <a:latin typeface="Cambria Math"/>
                      </a:rPr>
                      <m:t>,12%,</m:t>
                    </m:r>
                    <m:r>
                      <a:rPr lang="en-US" sz="2000" b="0" i="0" dirty="0">
                        <a:latin typeface="Cambria Math"/>
                      </a:rPr>
                      <m:t>4)−18,</m:t>
                    </m:r>
                    <m:r>
                      <a:rPr lang="en-US" sz="2000" b="0" i="0" dirty="0" smtClean="0">
                        <a:latin typeface="Cambria Math"/>
                      </a:rPr>
                      <m:t>000+7,000(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</a:rPr>
                      <m:t>A</m:t>
                    </m:r>
                    <m:r>
                      <a:rPr lang="en-US" sz="2000" b="0" i="0" dirty="0" smtClean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</a:rPr>
                      <m:t>F</m:t>
                    </m:r>
                    <m:r>
                      <a:rPr lang="en-US" sz="2000" b="0" i="0" dirty="0" smtClean="0">
                        <a:latin typeface="Cambria Math"/>
                      </a:rPr>
                      <m:t>,12%,4)</m:t>
                    </m:r>
                  </m:oMath>
                </a14:m>
                <a:endParaRPr lang="en-US" sz="2000" b="0" dirty="0"/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000" b="0" dirty="0" smtClean="0"/>
                  <a:t>			   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/>
                      </a:rPr>
                      <m:t>=$−</m:t>
                    </m:r>
                    <m:r>
                      <a:rPr lang="en-US" sz="2000" b="0" i="0" dirty="0" smtClean="0">
                        <a:latin typeface="Cambria Math"/>
                      </a:rPr>
                      <m:t>26,412</m:t>
                    </m:r>
                  </m:oMath>
                </a14:m>
                <a:endParaRPr lang="en-US" sz="2000" b="0" dirty="0" smtClean="0">
                  <a:solidFill>
                    <a:srgbClr val="FF0000"/>
                  </a:solidFill>
                </a:endParaRPr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000" b="0" dirty="0" smtClean="0"/>
                  <a:t>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</a:rPr>
                      <m:t>AW</m:t>
                    </m:r>
                    <m:r>
                      <m:rPr>
                        <m:sty m:val="p"/>
                      </m:rPr>
                      <a:rPr lang="en-US" sz="2000" b="0" i="0" baseline="-25000" dirty="0" smtClean="0">
                        <a:latin typeface="Cambria Math"/>
                      </a:rPr>
                      <m:t>Y</m:t>
                    </m:r>
                    <m:r>
                      <a:rPr lang="en-US" sz="2000" b="0" i="0" dirty="0">
                        <a:latin typeface="Cambria Math"/>
                      </a:rPr>
                      <m:t>=</m:t>
                    </m:r>
                    <m:r>
                      <a:rPr lang="en-US" sz="2000" b="0" i="0" dirty="0" smtClean="0">
                        <a:latin typeface="Cambria Math"/>
                      </a:rPr>
                      <m:t>−</m:t>
                    </m:r>
                    <m:r>
                      <a:rPr lang="en-US" sz="2000" b="0" i="0" dirty="0" smtClean="0">
                        <a:latin typeface="Cambria Math"/>
                      </a:rPr>
                      <m:t>50,000</m:t>
                    </m:r>
                    <m:r>
                      <a:rPr lang="en-US" sz="2000" b="0" i="0" dirty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</a:rPr>
                      <m:t>A</m:t>
                    </m:r>
                    <m:r>
                      <a:rPr lang="en-US" sz="2000" b="0" i="0" dirty="0" smtClean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2000" b="0" i="0" dirty="0" smtClean="0">
                        <a:latin typeface="Cambria Math"/>
                      </a:rPr>
                      <m:t>P</m:t>
                    </m:r>
                    <m:r>
                      <a:rPr lang="en-US" sz="2000" b="0" i="0" dirty="0" smtClean="0">
                        <a:latin typeface="Cambria Math"/>
                      </a:rPr>
                      <m:t>,12%,</m:t>
                    </m:r>
                    <m:r>
                      <a:rPr lang="en-US" sz="2000" b="0" i="0" dirty="0">
                        <a:latin typeface="Cambria Math"/>
                      </a:rPr>
                      <m:t>6)−16,</m:t>
                    </m:r>
                    <m:r>
                      <a:rPr lang="en-US" sz="2000" b="0" i="0" dirty="0">
                        <a:latin typeface="Cambria Math"/>
                      </a:rPr>
                      <m:t>000+9,000(</m:t>
                    </m:r>
                    <m:r>
                      <m:rPr>
                        <m:sty m:val="p"/>
                      </m:rPr>
                      <a:rPr lang="en-US" sz="2000" b="0" i="0" dirty="0">
                        <a:latin typeface="Cambria Math"/>
                      </a:rPr>
                      <m:t>A</m:t>
                    </m:r>
                    <m:r>
                      <a:rPr lang="en-US" sz="2000" b="0" i="0" dirty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2000" b="0" i="0" dirty="0">
                        <a:latin typeface="Cambria Math"/>
                      </a:rPr>
                      <m:t>F</m:t>
                    </m:r>
                    <m:r>
                      <a:rPr lang="en-US" sz="2000" b="0" i="0" dirty="0">
                        <a:latin typeface="Cambria Math"/>
                      </a:rPr>
                      <m:t>,12%,6)</m:t>
                    </m:r>
                  </m:oMath>
                </a14:m>
                <a:endParaRPr lang="en-US" sz="2000" b="0" dirty="0" smtClean="0"/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000" b="0" dirty="0" smtClean="0"/>
                  <a:t> 	</a:t>
                </a:r>
                <a:r>
                  <a:rPr lang="en-US" sz="2000" b="0" dirty="0"/>
                  <a:t> </a:t>
                </a:r>
                <a:r>
                  <a:rPr lang="en-US" sz="2000" b="0" dirty="0" smtClean="0"/>
                  <a:t>	          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/>
                      </a:rPr>
                      <m:t>=</m:t>
                    </m:r>
                    <m:r>
                      <a:rPr lang="en-US" sz="2000" b="0" i="0" dirty="0" smtClean="0">
                        <a:latin typeface="Cambria Math"/>
                      </a:rPr>
                      <m:t>$</m:t>
                    </m:r>
                    <m:r>
                      <a:rPr lang="en-US" sz="2000" b="0" i="0" dirty="0" smtClean="0">
                        <a:latin typeface="Cambria Math"/>
                      </a:rPr>
                      <m:t>−</m:t>
                    </m:r>
                    <m:r>
                      <a:rPr lang="en-US" sz="2000" b="0" i="0" dirty="0" smtClean="0">
                        <a:latin typeface="Cambria Math"/>
                      </a:rPr>
                      <m:t>27,052</m:t>
                    </m:r>
                  </m:oMath>
                </a14:m>
                <a:endParaRPr lang="en-US" sz="2000" b="0" dirty="0" smtClean="0"/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200" dirty="0">
                    <a:solidFill>
                      <a:srgbClr val="A60A1B"/>
                    </a:solidFill>
                  </a:rPr>
                  <a:t>Select Machine X; it has the numerically larger AW </a:t>
                </a:r>
                <a:r>
                  <a:rPr lang="en-US" sz="2200" dirty="0" smtClean="0">
                    <a:solidFill>
                      <a:srgbClr val="A60A1B"/>
                    </a:solidFill>
                  </a:rPr>
                  <a:t>value</a:t>
                </a:r>
                <a:endParaRPr lang="en-US" sz="2200" dirty="0">
                  <a:solidFill>
                    <a:srgbClr val="A60A1B"/>
                  </a:solidFill>
                </a:endParaRPr>
              </a:p>
            </p:txBody>
          </p:sp>
        </mc:Choice>
        <mc:Fallback>
          <p:sp>
            <p:nvSpPr>
              <p:cNvPr id="8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457200" y="4495800"/>
                <a:ext cx="8382000" cy="2057400"/>
              </a:xfrm>
              <a:blipFill rotWithShape="1">
                <a:blip r:embed="rId2" cstate="print"/>
                <a:stretch>
                  <a:fillRect l="-873" t="-1780" b="-6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5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6017616"/>
      </p:ext>
    </p:extLst>
  </p:cSld>
  <p:clrMapOvr>
    <a:masterClrMapping/>
  </p:clrMapOvr>
</p:sld>
</file>

<file path=ppt/theme/theme1.xml><?xml version="1.0" encoding="utf-8"?>
<a:theme xmlns:a="http://schemas.openxmlformats.org/drawingml/2006/main" name="MHHE_Accessible_PPT_Template-v3 (1)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ternate FIRST, BREAK, LAST slide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lain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d bar footer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LAIN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ED FOOTER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UE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lain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Red Bar Footer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MHHE_Accessible_PPT_Template-v3 (1)</Template>
  <TotalTime>2282</TotalTime>
  <Words>402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MHHE_Accessible_PPT_Template-v3 (1)</vt:lpstr>
      <vt:lpstr>Alternate FIRST, BREAK, LAST slides</vt:lpstr>
      <vt:lpstr>Plain BODY/MAIN CONTENT</vt:lpstr>
      <vt:lpstr>Red bar footer BODY/MAIN CONTENT</vt:lpstr>
      <vt:lpstr>PLAIN Section Divider, Quotes, Callouts</vt:lpstr>
      <vt:lpstr>RED FOOTER Section Divider, Quotes, Callouts</vt:lpstr>
      <vt:lpstr>BLUE Section Divider, Quotes, Callouts</vt:lpstr>
      <vt:lpstr>Plain_APPENDIX</vt:lpstr>
      <vt:lpstr>Red Bar Footer_APPENDIX</vt:lpstr>
      <vt:lpstr>Lecture slides to accompany Engineering Economy, 8th edition</vt:lpstr>
      <vt:lpstr>Chapter 6</vt:lpstr>
      <vt:lpstr>LEARNING OUTCOMES</vt:lpstr>
      <vt:lpstr>Advantages of AW Analysis</vt:lpstr>
      <vt:lpstr>Alternatives usually have the following cash flow estimates</vt:lpstr>
      <vt:lpstr>Calculation of Annual Worth</vt:lpstr>
      <vt:lpstr>Capital Recovery and AW</vt:lpstr>
      <vt:lpstr>Selection Guidelines for AW Analysis</vt:lpstr>
      <vt:lpstr>ME Alternative Evaluation by AW</vt:lpstr>
      <vt:lpstr>AW of Permanent Investment</vt:lpstr>
      <vt:lpstr>Typical Life-Cycle Cost Distribution by Phase</vt:lpstr>
      <vt:lpstr>Life-Cycle Cost Analysis</vt:lpstr>
      <vt:lpstr>Summary of Important Points</vt:lpstr>
    </vt:vector>
  </TitlesOfParts>
  <Company>The McGraw-Hill Companies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Structural Analysis</dc:title>
  <dc:creator>Kilburg, Jolynn</dc:creator>
  <cp:lastModifiedBy>Ken Marefat</cp:lastModifiedBy>
  <cp:revision>221</cp:revision>
  <dcterms:created xsi:type="dcterms:W3CDTF">2017-02-27T15:23:48Z</dcterms:created>
  <dcterms:modified xsi:type="dcterms:W3CDTF">2017-08-23T22:41:50Z</dcterms:modified>
</cp:coreProperties>
</file>