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Default Extension="gif" ContentType="image/gif"/>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28"/>
  </p:notesMasterIdLst>
  <p:handoutMasterIdLst>
    <p:handoutMasterId r:id="rId29"/>
  </p:handoutMasterIdLst>
  <p:sldIdLst>
    <p:sldId id="256" r:id="rId10"/>
    <p:sldId id="257" r:id="rId11"/>
    <p:sldId id="258" r:id="rId12"/>
    <p:sldId id="278"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85858"/>
    <a:srgbClr val="A60A1B"/>
    <a:srgbClr val="8A1B53"/>
    <a:srgbClr val="00518B"/>
    <a:srgbClr val="A22062"/>
    <a:srgbClr val="0033CC"/>
    <a:srgbClr val="006600"/>
    <a:srgbClr val="00CC99"/>
    <a:srgbClr val="3946A4"/>
    <a:srgbClr val="C2FFF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1" autoAdjust="0"/>
    <p:restoredTop sz="94687" autoAdjust="0"/>
  </p:normalViewPr>
  <p:slideViewPr>
    <p:cSldViewPr>
      <p:cViewPr>
        <p:scale>
          <a:sx n="75" d="100"/>
          <a:sy n="75" d="100"/>
        </p:scale>
        <p:origin x="-2910" y="-852"/>
      </p:cViewPr>
      <p:guideLst>
        <p:guide orient="horz" pos="3408"/>
        <p:guide orient="horz" pos="3600"/>
        <p:guide orient="horz" pos="912"/>
        <p:guide orient="horz" pos="3360"/>
        <p:guide pos="5616"/>
        <p:guide pos="4320"/>
      </p:guideLst>
    </p:cSldViewPr>
  </p:slideViewPr>
  <p:outlineViewPr>
    <p:cViewPr>
      <p:scale>
        <a:sx n="33" d="100"/>
        <a:sy n="33" d="100"/>
      </p:scale>
      <p:origin x="0" y="1996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notesMaster" Target="notesMasters/notes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pPr/>
              <a:t>8/23/2017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pPr/>
              <a:t>‹#›</a:t>
            </a:fld>
            <a:endParaRPr lang="en-US"/>
          </a:p>
        </p:txBody>
      </p:sp>
    </p:spTree>
    <p:extLst>
      <p:ext uri="{BB962C8B-B14F-4D97-AF65-F5344CB8AC3E}">
        <p14:creationId xmlns:p14="http://schemas.microsoft.com/office/powerpoint/2010/main" xmlns=""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pPr/>
              <a:t>8/23/2017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pPr/>
              <a:t>‹#›</a:t>
            </a:fld>
            <a:endParaRPr lang="en-US"/>
          </a:p>
        </p:txBody>
      </p:sp>
    </p:spTree>
    <p:extLst>
      <p:ext uri="{BB962C8B-B14F-4D97-AF65-F5344CB8AC3E}">
        <p14:creationId xmlns:p14="http://schemas.microsoft.com/office/powerpoint/2010/main" xmlns=""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rgbClr val="000000">
              <a:alpha val="56863"/>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latin typeface="+mj-lt"/>
                <a:cs typeface="Arial" panose="020B0604020202020204" pitchFamily="34" charset="0"/>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457200" y="4191000"/>
            <a:ext cx="5105400" cy="685800"/>
          </a:xfrm>
          <a:prstGeom prst="rect">
            <a:avLst/>
          </a:prstGeom>
        </p:spPr>
        <p:txBody>
          <a:bodyPr anchor="b"/>
          <a:lstStyle>
            <a:lvl1pPr marL="0" indent="0">
              <a:buNone/>
              <a:defRPr sz="2000" b="1">
                <a:solidFill>
                  <a:schemeClr val="bg1"/>
                </a:solidFill>
                <a:latin typeface="ArumSans Bd" pitchFamily="34" charset="0"/>
                <a:cs typeface="Arial" panose="020B0604020202020204" pitchFamily="34" charset="0"/>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ntent Placeholder 4"/>
          <p:cNvSpPr>
            <a:spLocks noGrp="1"/>
          </p:cNvSpPr>
          <p:nvPr>
            <p:ph sz="quarter" idx="12" hasCustomPrompt="1"/>
          </p:nvPr>
        </p:nvSpPr>
        <p:spPr>
          <a:xfrm>
            <a:off x="0" y="6706639"/>
            <a:ext cx="9144000" cy="173736"/>
          </a:xfrm>
          <a:prstGeom prst="rect">
            <a:avLst/>
          </a:prstGeom>
        </p:spPr>
        <p:txBody>
          <a:bodyPr/>
          <a:lstStyle>
            <a:lvl1pPr algn="l">
              <a:defRPr sz="800">
                <a:solidFill>
                  <a:srgbClr val="585858"/>
                </a:solidFill>
              </a:defRPr>
            </a:lvl1pPr>
          </a:lstStyle>
          <a:p>
            <a:pPr lvl="0"/>
            <a:r>
              <a:rPr lang="en-US" dirty="0" smtClean="0"/>
              <a:t>Set Copyright Here</a:t>
            </a:r>
            <a:endParaRPr lang="en-US" dirty="0"/>
          </a:p>
        </p:txBody>
      </p:sp>
    </p:spTree>
    <p:extLst>
      <p:ext uri="{BB962C8B-B14F-4D97-AF65-F5344CB8AC3E}">
        <p14:creationId xmlns:p14="http://schemas.microsoft.com/office/powerpoint/2010/main" xmlns="" val="1156028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7"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990600"/>
            <a:ext cx="8229600" cy="55626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80104104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smtClean="0"/>
              <a:t>Click to edit Master title style</a:t>
            </a:r>
            <a:endParaRPr lang="en-US" dirty="0"/>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56202352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914400"/>
            <a:ext cx="4038600" cy="5615940"/>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1187976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8740734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a:spcAft>
                <a:spcPts val="800"/>
              </a:spcAft>
              <a:defRPr sz="2000"/>
            </a:lvl1pPr>
            <a:lvl2pPr>
              <a:spcAft>
                <a:spcPts val="800"/>
              </a:spcAft>
              <a:defRPr sz="1800"/>
            </a:lvl2pPr>
            <a:lvl3pPr>
              <a:spcAft>
                <a:spcPts val="800"/>
              </a:spcAft>
              <a:defRPr sz="1600"/>
            </a:lvl3pPr>
            <a:lvl4pPr>
              <a:spcAft>
                <a:spcPts val="800"/>
              </a:spcAft>
              <a:defRPr sz="1400"/>
            </a:lvl4pPr>
            <a:lvl5pPr>
              <a:spcAft>
                <a:spcPts val="800"/>
              </a:spcAft>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p:cNvSpPr>
            <a:spLocks noGrp="1"/>
          </p:cNvSpPr>
          <p:nvPr>
            <p:ph type="body" sz="quarter" idx="16" hasCustomPrompt="1"/>
          </p:nvPr>
        </p:nvSpPr>
        <p:spPr>
          <a:xfrm>
            <a:off x="3817620" y="59960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5873770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9"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48068660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9750495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vl1pPr>
            <a:lvl2pPr>
              <a:spcAft>
                <a:spcPts val="800"/>
              </a:spcAft>
              <a:defRPr sz="2000"/>
            </a:lvl2pPr>
            <a:lvl3pPr>
              <a:spcAft>
                <a:spcPts val="800"/>
              </a:spcAft>
              <a:defRPr sz="1800"/>
            </a:lvl3pPr>
            <a:lvl4pPr>
              <a:spcAft>
                <a:spcPts val="800"/>
              </a:spcAft>
              <a:defRPr sz="1600"/>
            </a:lvl4pPr>
            <a:lvl5pPr>
              <a:spcAft>
                <a:spcPts val="800"/>
              </a:spcAft>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49100426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326611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6" name="Media Placeholder 1"/>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Video Credit Here</a:t>
            </a:r>
            <a:endParaRPr lang="en-US" dirty="0"/>
          </a:p>
        </p:txBody>
      </p:sp>
    </p:spTree>
    <p:extLst>
      <p:ext uri="{BB962C8B-B14F-4D97-AF65-F5344CB8AC3E}">
        <p14:creationId xmlns:p14="http://schemas.microsoft.com/office/powerpoint/2010/main" xmlns="" val="19874173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52120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86265536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idx="1"/>
          </p:nvPr>
        </p:nvSpPr>
        <p:spPr>
          <a:xfrm>
            <a:off x="457200" y="126492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idx="17"/>
          </p:nvPr>
        </p:nvSpPr>
        <p:spPr>
          <a:xfrm>
            <a:off x="457200" y="3733800"/>
            <a:ext cx="8229600" cy="2392680"/>
          </a:xfrm>
          <a:prstGeom prst="rect">
            <a:avLst/>
          </a:prstGeom>
        </p:spPr>
        <p:txBody>
          <a:bodyPr/>
          <a:lstStyle>
            <a:lvl1pPr>
              <a:spcAft>
                <a:spcPts val="800"/>
              </a:spcAft>
              <a:defRPr sz="2800" b="1">
                <a:latin typeface="Arial Narrow" panose="020B0606020202030204" pitchFamily="34" charset="0"/>
              </a:defRPr>
            </a:lvl1pPr>
            <a:lvl2pPr>
              <a:spcAft>
                <a:spcPts val="800"/>
              </a:spcAft>
              <a:defRPr sz="2400" b="1">
                <a:latin typeface="Arial Narrow" panose="020B0606020202030204" pitchFamily="34" charset="0"/>
              </a:defRPr>
            </a:lvl2pPr>
            <a:lvl3pPr>
              <a:spcAft>
                <a:spcPts val="800"/>
              </a:spcAft>
              <a:defRPr sz="2000" b="1">
                <a:latin typeface="Arial Narrow" panose="020B0606020202030204" pitchFamily="34" charset="0"/>
              </a:defRPr>
            </a:lvl3pPr>
            <a:lvl4pPr>
              <a:spcAft>
                <a:spcPts val="800"/>
              </a:spcAft>
              <a:defRPr sz="1800" b="1">
                <a:latin typeface="Arial Narrow" panose="020B0606020202030204" pitchFamily="34" charset="0"/>
              </a:defRPr>
            </a:lvl4pPr>
            <a:lvl5pPr>
              <a:spcAft>
                <a:spcPts val="800"/>
              </a:spcAft>
              <a:defRPr sz="1800" b="1">
                <a:latin typeface="Arial Narrow" panose="020B060602020203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6" hasCustomPrompt="1"/>
          </p:nvPr>
        </p:nvSpPr>
        <p:spPr>
          <a:xfrm>
            <a:off x="3886200" y="655320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309971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6244490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RedBar-Six Content Placeholders">
    <p:spTree>
      <p:nvGrpSpPr>
        <p:cNvPr id="1" name=""/>
        <p:cNvGrpSpPr/>
        <p:nvPr/>
      </p:nvGrpSpPr>
      <p:grpSpPr>
        <a:xfrm>
          <a:off x="0" y="0"/>
          <a:ext cx="0" cy="0"/>
          <a:chOff x="0" y="0"/>
          <a:chExt cx="0" cy="0"/>
        </a:xfrm>
      </p:grpSpPr>
      <p:sp>
        <p:nvSpPr>
          <p:cNvPr id="10" name="Oval 9"/>
          <p:cNvSpPr/>
          <p:nvPr userDrawn="1"/>
        </p:nvSpPr>
        <p:spPr bwMode="auto">
          <a:xfrm>
            <a:off x="685800" y="5486400"/>
            <a:ext cx="7772400" cy="838200"/>
          </a:xfrm>
          <a:prstGeom prst="ellipse">
            <a:avLst/>
          </a:prstGeom>
          <a:solidFill>
            <a:srgbClr val="CCCC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1" name="Oval 10"/>
          <p:cNvSpPr/>
          <p:nvPr userDrawn="1"/>
        </p:nvSpPr>
        <p:spPr bwMode="auto">
          <a:xfrm>
            <a:off x="685800" y="4534644"/>
            <a:ext cx="7772400" cy="723156"/>
          </a:xfrm>
          <a:prstGeom prst="ellipse">
            <a:avLst/>
          </a:prstGeom>
          <a:solidFill>
            <a:srgbClr val="E8E56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2" name="Oval 11"/>
          <p:cNvSpPr/>
          <p:nvPr userDrawn="1"/>
        </p:nvSpPr>
        <p:spPr bwMode="auto">
          <a:xfrm>
            <a:off x="685800" y="3429000"/>
            <a:ext cx="7772400" cy="877044"/>
          </a:xfrm>
          <a:prstGeom prst="ellipse">
            <a:avLst/>
          </a:prstGeom>
          <a:solidFill>
            <a:srgbClr val="D9D9D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3" name="Oval 12"/>
          <p:cNvSpPr/>
          <p:nvPr userDrawn="1"/>
        </p:nvSpPr>
        <p:spPr bwMode="auto">
          <a:xfrm>
            <a:off x="685800" y="2362200"/>
            <a:ext cx="7772400" cy="838200"/>
          </a:xfrm>
          <a:prstGeom prst="ellipse">
            <a:avLst/>
          </a:prstGeom>
          <a:solidFill>
            <a:srgbClr val="D6D6F5"/>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14" name="Oval 13"/>
          <p:cNvSpPr/>
          <p:nvPr userDrawn="1"/>
        </p:nvSpPr>
        <p:spPr bwMode="auto">
          <a:xfrm>
            <a:off x="685800" y="1295400"/>
            <a:ext cx="7772400" cy="838200"/>
          </a:xfrm>
          <a:prstGeom prst="ellipse">
            <a:avLst/>
          </a:prstGeom>
          <a:solidFill>
            <a:srgbClr val="C2FF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Narrow" pitchFamily="34" charset="0"/>
            </a:endParaRPr>
          </a:p>
        </p:txBody>
      </p:sp>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hidden="1"/>
          <p:cNvSpPr>
            <a:spLocks noGrp="1"/>
          </p:cNvSpPr>
          <p:nvPr>
            <p:ph sz="quarter" idx="17"/>
          </p:nvPr>
        </p:nvSpPr>
        <p:spPr>
          <a:xfrm>
            <a:off x="457200" y="12700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hidden="1"/>
          <p:cNvSpPr>
            <a:spLocks noGrp="1"/>
          </p:cNvSpPr>
          <p:nvPr>
            <p:ph sz="quarter" idx="18"/>
          </p:nvPr>
        </p:nvSpPr>
        <p:spPr>
          <a:xfrm>
            <a:off x="457200" y="216916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hidden="1"/>
          <p:cNvSpPr>
            <a:spLocks noGrp="1"/>
          </p:cNvSpPr>
          <p:nvPr>
            <p:ph sz="quarter" idx="19"/>
          </p:nvPr>
        </p:nvSpPr>
        <p:spPr>
          <a:xfrm>
            <a:off x="457200" y="306832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hidden="1"/>
          <p:cNvSpPr>
            <a:spLocks noGrp="1"/>
          </p:cNvSpPr>
          <p:nvPr>
            <p:ph sz="quarter" idx="20"/>
          </p:nvPr>
        </p:nvSpPr>
        <p:spPr>
          <a:xfrm>
            <a:off x="457200" y="396748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hidden="1"/>
          <p:cNvSpPr>
            <a:spLocks noGrp="1"/>
          </p:cNvSpPr>
          <p:nvPr>
            <p:ph sz="quarter" idx="21"/>
          </p:nvPr>
        </p:nvSpPr>
        <p:spPr>
          <a:xfrm>
            <a:off x="457200" y="486664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hidden="1"/>
          <p:cNvSpPr>
            <a:spLocks noGrp="1"/>
          </p:cNvSpPr>
          <p:nvPr>
            <p:ph sz="quarter" idx="22"/>
          </p:nvPr>
        </p:nvSpPr>
        <p:spPr>
          <a:xfrm>
            <a:off x="457200" y="5765800"/>
            <a:ext cx="8229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4" name="Photo Credit" hidden="1"/>
          <p:cNvSpPr>
            <a:spLocks noGrp="1"/>
          </p:cNvSpPr>
          <p:nvPr>
            <p:ph sz="quarter" idx="23" hasCustomPrompt="1"/>
          </p:nvPr>
        </p:nvSpPr>
        <p:spPr>
          <a:xfrm>
            <a:off x="6464300" y="6702552"/>
            <a:ext cx="2670048" cy="155448"/>
          </a:xfrm>
          <a:prstGeom prst="rect">
            <a:avLst/>
          </a:prstGeom>
        </p:spPr>
        <p:txBody>
          <a:bodyPr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81244475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866468"/>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4" name="Photo Credit"/>
          <p:cNvSpPr>
            <a:spLocks noGrp="1"/>
          </p:cNvSpPr>
          <p:nvPr>
            <p:ph sz="quarter" idx="30" hasCustomPrompt="1"/>
          </p:nvPr>
        </p:nvSpPr>
        <p:spPr>
          <a:xfrm>
            <a:off x="6464300"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323079012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45720" y="152400"/>
            <a:ext cx="9052560" cy="914400"/>
          </a:xfrm>
          <a:prstGeom prst="rect">
            <a:avLst/>
          </a:prstGeom>
        </p:spPr>
        <p:txBody>
          <a:bodyPr anchor="ctr"/>
          <a:lstStyle>
            <a:lvl1pPr>
              <a:defRPr lang="en-US" sz="3600" b="1" dirty="0">
                <a:solidFill>
                  <a:srgbClr val="3946A4"/>
                </a:solidFill>
                <a:latin typeface="Arial Narrow" panose="020B0606020202030204" pitchFamily="34" charset="0"/>
                <a:cs typeface="Arial" panose="020B0604020202020204" pitchFamily="34" charset="0"/>
              </a:defRPr>
            </a:lvl1pPr>
          </a:lstStyle>
          <a:p>
            <a:pPr lvl="0"/>
            <a:r>
              <a:rPr lang="en-US" dirty="0" smtClean="0"/>
              <a:t>Click to edit Master title style</a:t>
            </a:r>
            <a:endParaRPr lang="en-US" dirty="0"/>
          </a:p>
        </p:txBody>
      </p:sp>
      <p:sp>
        <p:nvSpPr>
          <p:cNvPr id="5" name="Content Placeholder 4"/>
          <p:cNvSpPr>
            <a:spLocks noGrp="1"/>
          </p:cNvSpPr>
          <p:nvPr>
            <p:ph sz="quarter" idx="17"/>
          </p:nvPr>
        </p:nvSpPr>
        <p:spPr>
          <a:xfrm>
            <a:off x="457200" y="12700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p>
        </p:txBody>
      </p:sp>
      <p:sp>
        <p:nvSpPr>
          <p:cNvPr id="9" name="Content Placeholder 8"/>
          <p:cNvSpPr>
            <a:spLocks noGrp="1"/>
          </p:cNvSpPr>
          <p:nvPr>
            <p:ph sz="quarter" idx="18"/>
          </p:nvPr>
        </p:nvSpPr>
        <p:spPr>
          <a:xfrm>
            <a:off x="457200" y="216916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5" name="Content Placeholder 14"/>
          <p:cNvSpPr>
            <a:spLocks noGrp="1"/>
          </p:cNvSpPr>
          <p:nvPr>
            <p:ph sz="quarter" idx="19"/>
          </p:nvPr>
        </p:nvSpPr>
        <p:spPr>
          <a:xfrm>
            <a:off x="457200" y="306832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7" name="Content Placeholder 16"/>
          <p:cNvSpPr>
            <a:spLocks noGrp="1"/>
          </p:cNvSpPr>
          <p:nvPr>
            <p:ph sz="quarter" idx="20"/>
          </p:nvPr>
        </p:nvSpPr>
        <p:spPr>
          <a:xfrm>
            <a:off x="457200" y="396748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9" name="Content Placeholder 18"/>
          <p:cNvSpPr>
            <a:spLocks noGrp="1"/>
          </p:cNvSpPr>
          <p:nvPr>
            <p:ph sz="quarter" idx="21"/>
          </p:nvPr>
        </p:nvSpPr>
        <p:spPr>
          <a:xfrm>
            <a:off x="457200" y="486664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21" name="Content Placeholder 20"/>
          <p:cNvSpPr>
            <a:spLocks noGrp="1"/>
          </p:cNvSpPr>
          <p:nvPr>
            <p:ph sz="quarter" idx="22"/>
          </p:nvPr>
        </p:nvSpPr>
        <p:spPr>
          <a:xfrm>
            <a:off x="457200" y="5765800"/>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0" name="Content Placeholder 20"/>
          <p:cNvSpPr>
            <a:spLocks noGrp="1"/>
          </p:cNvSpPr>
          <p:nvPr>
            <p:ph sz="quarter" idx="24"/>
          </p:nvPr>
        </p:nvSpPr>
        <p:spPr>
          <a:xfrm>
            <a:off x="4648200" y="1269136"/>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1" name="Content Placeholder 20"/>
          <p:cNvSpPr>
            <a:spLocks noGrp="1"/>
          </p:cNvSpPr>
          <p:nvPr>
            <p:ph sz="quarter" idx="25"/>
          </p:nvPr>
        </p:nvSpPr>
        <p:spPr>
          <a:xfrm>
            <a:off x="4648200" y="2168469"/>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2" name="Content Placeholder 20"/>
          <p:cNvSpPr>
            <a:spLocks noGrp="1"/>
          </p:cNvSpPr>
          <p:nvPr>
            <p:ph sz="quarter" idx="26"/>
          </p:nvPr>
        </p:nvSpPr>
        <p:spPr>
          <a:xfrm>
            <a:off x="4648200" y="3067802"/>
            <a:ext cx="4038600" cy="73152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3" name="Content Placeholder 20"/>
          <p:cNvSpPr>
            <a:spLocks noGrp="1"/>
          </p:cNvSpPr>
          <p:nvPr>
            <p:ph sz="quarter" idx="27"/>
          </p:nvPr>
        </p:nvSpPr>
        <p:spPr>
          <a:xfrm>
            <a:off x="4648200" y="3967135"/>
            <a:ext cx="4038600" cy="528665"/>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4" name="Content Placeholder 20"/>
          <p:cNvSpPr>
            <a:spLocks noGrp="1"/>
          </p:cNvSpPr>
          <p:nvPr>
            <p:ph sz="quarter" idx="28"/>
          </p:nvPr>
        </p:nvSpPr>
        <p:spPr>
          <a:xfrm>
            <a:off x="4648200" y="4648200"/>
            <a:ext cx="4038600" cy="467532"/>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16" name="Content Placeholder 20"/>
          <p:cNvSpPr>
            <a:spLocks noGrp="1"/>
          </p:cNvSpPr>
          <p:nvPr>
            <p:ph sz="quarter" idx="29"/>
          </p:nvPr>
        </p:nvSpPr>
        <p:spPr>
          <a:xfrm>
            <a:off x="4648200" y="5257800"/>
            <a:ext cx="4038600" cy="53340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6" name="Content Placeholder 5"/>
          <p:cNvSpPr>
            <a:spLocks noGrp="1"/>
          </p:cNvSpPr>
          <p:nvPr>
            <p:ph sz="quarter" idx="31"/>
          </p:nvPr>
        </p:nvSpPr>
        <p:spPr>
          <a:xfrm>
            <a:off x="4724400" y="5943600"/>
            <a:ext cx="3962400" cy="533400"/>
          </a:xfrm>
          <a:prstGeom prst="rect">
            <a:avLst/>
          </a:prstGeom>
        </p:spPr>
        <p:txBody>
          <a:bodyPr/>
          <a:lstStyle>
            <a:lvl1pPr>
              <a:defRPr sz="2400" b="1">
                <a:latin typeface="Arial Narrow" panose="020B0606020202030204" pitchFamily="34" charset="0"/>
              </a:defRPr>
            </a:lvl1pPr>
          </a:lstStyle>
          <a:p>
            <a:pPr lvl="0"/>
            <a:r>
              <a:rPr lang="en-US" dirty="0" smtClean="0"/>
              <a:t>Click to edit Master text styles</a:t>
            </a:r>
            <a:endParaRPr lang="en-US" dirty="0"/>
          </a:p>
        </p:txBody>
      </p:sp>
      <p:sp>
        <p:nvSpPr>
          <p:cNvPr id="8" name="Photo Credit"/>
          <p:cNvSpPr>
            <a:spLocks noGrp="1"/>
          </p:cNvSpPr>
          <p:nvPr>
            <p:ph sz="quarter" idx="32" hasCustomPrompt="1"/>
          </p:nvPr>
        </p:nvSpPr>
        <p:spPr>
          <a:xfrm>
            <a:off x="6464300" y="6702552"/>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smtClean="0"/>
              <a:t>Insert Photo Credit Here</a:t>
            </a:r>
          </a:p>
        </p:txBody>
      </p:sp>
    </p:spTree>
    <p:extLst>
      <p:ext uri="{BB962C8B-B14F-4D97-AF65-F5344CB8AC3E}">
        <p14:creationId xmlns:p14="http://schemas.microsoft.com/office/powerpoint/2010/main" xmlns="" val="6758810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368280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1"/>
          <p:cNvSpPr>
            <a:spLocks noGrp="1"/>
          </p:cNvSpPr>
          <p:nvPr>
            <p:ph sz="half" idx="1"/>
          </p:nvPr>
        </p:nvSpPr>
        <p:spPr>
          <a:xfrm>
            <a:off x="457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2"/>
          <p:cNvSpPr>
            <a:spLocks noGrp="1"/>
          </p:cNvSpPr>
          <p:nvPr>
            <p:ph sz="half" idx="2"/>
          </p:nvPr>
        </p:nvSpPr>
        <p:spPr>
          <a:xfrm>
            <a:off x="4648200" y="1270000"/>
            <a:ext cx="4038600" cy="51054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31940190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803400"/>
            <a:ext cx="4040188"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4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803400"/>
            <a:ext cx="4041775" cy="4648200"/>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Jump Link" hidden="1"/>
          <p:cNvSpPr>
            <a:spLocks noGrp="1"/>
          </p:cNvSpPr>
          <p:nvPr>
            <p:ph type="body" sz="quarter" idx="12" hasCustomPrompt="1"/>
          </p:nvPr>
        </p:nvSpPr>
        <p:spPr>
          <a:xfrm>
            <a:off x="3817620" y="652945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2"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7505567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45720" y="152400"/>
            <a:ext cx="9052560" cy="914400"/>
          </a:xfrm>
          <a:prstGeom prst="rect">
            <a:avLst/>
          </a:prstGeom>
        </p:spPr>
        <p:txBody>
          <a:bodyPr anchor="ctr"/>
          <a:lstStyle>
            <a:lvl1pPr>
              <a:defRPr sz="3600" b="1">
                <a:solidFill>
                  <a:srgbClr val="3946A4"/>
                </a:solidFill>
                <a:latin typeface="Arial Narrow" panose="020B0606020202030204" pitchFamily="34" charset="0"/>
                <a:cs typeface="Arial" panose="020B0604020202020204" pitchFamily="34" charset="0"/>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1270000"/>
            <a:ext cx="4040188"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1"/>
          <p:cNvSpPr>
            <a:spLocks noGrp="1"/>
          </p:cNvSpPr>
          <p:nvPr>
            <p:ph sz="half" idx="2"/>
          </p:nvPr>
        </p:nvSpPr>
        <p:spPr>
          <a:xfrm>
            <a:off x="457201" y="17272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Header 2"/>
          <p:cNvSpPr>
            <a:spLocks noGrp="1"/>
          </p:cNvSpPr>
          <p:nvPr>
            <p:ph type="body" sz="quarter" idx="3"/>
          </p:nvPr>
        </p:nvSpPr>
        <p:spPr>
          <a:xfrm>
            <a:off x="4645026" y="1270000"/>
            <a:ext cx="4041775" cy="457200"/>
          </a:xfrm>
          <a:prstGeom prst="rect">
            <a:avLst/>
          </a:prstGeom>
        </p:spPr>
        <p:txBody>
          <a:bodyPr anchor="b"/>
          <a:lstStyle>
            <a:lvl1pPr marL="0" indent="0">
              <a:buNone/>
              <a:defRPr sz="2000" b="1">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2"/>
          <p:cNvSpPr>
            <a:spLocks noGrp="1"/>
          </p:cNvSpPr>
          <p:nvPr>
            <p:ph sz="quarter" idx="4"/>
          </p:nvPr>
        </p:nvSpPr>
        <p:spPr>
          <a:xfrm>
            <a:off x="4645026" y="17272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Header 3"/>
          <p:cNvSpPr>
            <a:spLocks noGrp="1"/>
          </p:cNvSpPr>
          <p:nvPr>
            <p:ph type="body" sz="quarter" idx="12"/>
          </p:nvPr>
        </p:nvSpPr>
        <p:spPr>
          <a:xfrm>
            <a:off x="457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4" name="Content Placeholder 3"/>
          <p:cNvSpPr>
            <a:spLocks noGrp="1"/>
          </p:cNvSpPr>
          <p:nvPr>
            <p:ph sz="half" idx="14"/>
          </p:nvPr>
        </p:nvSpPr>
        <p:spPr>
          <a:xfrm>
            <a:off x="457200" y="4343400"/>
            <a:ext cx="4040188"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Header 4"/>
          <p:cNvSpPr>
            <a:spLocks noGrp="1"/>
          </p:cNvSpPr>
          <p:nvPr>
            <p:ph type="body" sz="quarter" idx="13"/>
          </p:nvPr>
        </p:nvSpPr>
        <p:spPr>
          <a:xfrm>
            <a:off x="4648200" y="3886200"/>
            <a:ext cx="4038600" cy="457200"/>
          </a:xfrm>
          <a:prstGeom prst="rect">
            <a:avLst/>
          </a:prstGeom>
        </p:spPr>
        <p:txBody>
          <a:bodyPr anchor="b"/>
          <a:lstStyle>
            <a:lvl1pPr>
              <a:defRPr lang="en-US" sz="2000" b="1" kern="1200" dirty="0">
                <a:solidFill>
                  <a:schemeClr val="tx1"/>
                </a:solidFill>
                <a:latin typeface="Arial Narrow" panose="020B0606020202030204" pitchFamily="34" charset="0"/>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15" name="Content Placeholder 4"/>
          <p:cNvSpPr>
            <a:spLocks noGrp="1"/>
          </p:cNvSpPr>
          <p:nvPr>
            <p:ph sz="quarter" idx="15"/>
          </p:nvPr>
        </p:nvSpPr>
        <p:spPr>
          <a:xfrm>
            <a:off x="4645025" y="4343400"/>
            <a:ext cx="4041775" cy="1752600"/>
          </a:xfrm>
          <a:prstGeom prst="rect">
            <a:avLst/>
          </a:prstGeom>
        </p:spPr>
        <p:txBody>
          <a:bodyPr/>
          <a:lstStyle>
            <a:lvl1pPr>
              <a:spcAft>
                <a:spcPts val="800"/>
              </a:spcAft>
              <a:defRPr sz="2000">
                <a:latin typeface="Arial Narrow" panose="020B0606020202030204" pitchFamily="34" charset="0"/>
              </a:defRPr>
            </a:lvl1pPr>
            <a:lvl2pPr>
              <a:spcAft>
                <a:spcPts val="800"/>
              </a:spcAft>
              <a:defRPr sz="1800">
                <a:latin typeface="Arial Narrow" panose="020B0606020202030204" pitchFamily="34" charset="0"/>
              </a:defRPr>
            </a:lvl2pPr>
            <a:lvl3pPr>
              <a:spcAft>
                <a:spcPts val="800"/>
              </a:spcAft>
              <a:defRPr sz="1600">
                <a:latin typeface="Arial Narrow" panose="020B0606020202030204" pitchFamily="34" charset="0"/>
              </a:defRPr>
            </a:lvl3pPr>
            <a:lvl4pPr>
              <a:spcAft>
                <a:spcPts val="800"/>
              </a:spcAft>
              <a:defRPr sz="1400">
                <a:latin typeface="Arial Narrow" panose="020B0606020202030204" pitchFamily="34" charset="0"/>
              </a:defRPr>
            </a:lvl4pPr>
            <a:lvl5pPr>
              <a:spcAft>
                <a:spcPts val="800"/>
              </a:spcAft>
              <a:defRPr sz="1400">
                <a:latin typeface="Arial Narrow" panose="020B06060202020302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Jump Link" hidden="1"/>
          <p:cNvSpPr>
            <a:spLocks noGrp="1"/>
          </p:cNvSpPr>
          <p:nvPr>
            <p:ph type="body" sz="quarter" idx="16" hasCustomPrompt="1"/>
          </p:nvPr>
        </p:nvSpPr>
        <p:spPr>
          <a:xfrm>
            <a:off x="3817620" y="6553200"/>
            <a:ext cx="1508760" cy="99950"/>
          </a:xfrm>
          <a:prstGeom prst="rect">
            <a:avLst/>
          </a:prstGeom>
        </p:spPr>
        <p:txBody>
          <a:bodyPr lIns="0" tIns="0" rIns="0" bIns="0"/>
          <a:lstStyle>
            <a:lvl1pPr marL="0" indent="0" algn="ctr">
              <a:buNone/>
              <a:defRPr sz="800"/>
            </a:lvl1pPr>
          </a:lstStyle>
          <a:p>
            <a:pPr lvl="0"/>
            <a:r>
              <a:rPr lang="en-US" dirty="0" smtClean="0"/>
              <a:t>Jump to long image description(s)</a:t>
            </a:r>
          </a:p>
        </p:txBody>
      </p:sp>
      <p:sp>
        <p:nvSpPr>
          <p:cNvPr id="16"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207924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544512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8"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485390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a:spcAft>
                <a:spcPts val="800"/>
              </a:spcAft>
              <a:defRPr sz="2400">
                <a:latin typeface="Arial Narrow" panose="020B0606020202030204" pitchFamily="34" charset="0"/>
              </a:defRPr>
            </a:lvl1pPr>
            <a:lvl2pPr>
              <a:spcAft>
                <a:spcPts val="800"/>
              </a:spcAft>
              <a:defRPr sz="2000">
                <a:latin typeface="Arial Narrow" panose="020B0606020202030204" pitchFamily="34" charset="0"/>
              </a:defRPr>
            </a:lvl2pPr>
            <a:lvl3pPr>
              <a:spcAft>
                <a:spcPts val="800"/>
              </a:spcAft>
              <a:defRPr sz="1800">
                <a:latin typeface="Arial Narrow" panose="020B0606020202030204" pitchFamily="34" charset="0"/>
              </a:defRPr>
            </a:lvl3pPr>
            <a:lvl4pPr>
              <a:spcAft>
                <a:spcPts val="800"/>
              </a:spcAft>
              <a:defRPr sz="1600">
                <a:latin typeface="Arial Narrow" panose="020B0606020202030204" pitchFamily="34" charset="0"/>
              </a:defRPr>
            </a:lvl4pPr>
            <a:lvl5pPr>
              <a:spcAft>
                <a:spcPts val="800"/>
              </a:spcAft>
              <a:defRPr sz="1600">
                <a:latin typeface="Arial Narrow" panose="020B060602020203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Jump Link" hidden="1"/>
          <p:cNvSpPr>
            <a:spLocks noGrp="1"/>
          </p:cNvSpPr>
          <p:nvPr>
            <p:ph type="body" sz="quarter" idx="12" hasCustomPrompt="1"/>
          </p:nvPr>
        </p:nvSpPr>
        <p:spPr>
          <a:xfrm>
            <a:off x="2327275" y="6488875"/>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91643512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rgbClr val="3946A4"/>
                </a:solidFill>
                <a:latin typeface="Arial Narrow" panose="020B0606020202030204" pitchFamily="34" charset="0"/>
              </a:defRPr>
            </a:lvl1pPr>
          </a:lstStyle>
          <a:p>
            <a:r>
              <a:rPr lang="en-US" dirty="0" smtClean="0"/>
              <a:t>Click to edit Master title style</a:t>
            </a:r>
            <a:endParaRPr lang="en-US" dirty="0"/>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hidden="1"/>
          <p:cNvSpPr>
            <a:spLocks noGrp="1"/>
          </p:cNvSpPr>
          <p:nvPr>
            <p:ph type="body" sz="quarter" idx="16" hasCustomPrompt="1"/>
          </p:nvPr>
        </p:nvSpPr>
        <p:spPr>
          <a:xfrm>
            <a:off x="3886200" y="5081650"/>
            <a:ext cx="1371600" cy="99950"/>
          </a:xfrm>
          <a:prstGeom prst="rect">
            <a:avLst/>
          </a:prstGeom>
        </p:spPr>
        <p:txBody>
          <a:bodyPr lIns="0" tIns="0" rIns="0" bIns="0"/>
          <a:lstStyle>
            <a:lvl1pPr marL="0" indent="0" algn="ctr">
              <a:buNone/>
              <a:defRPr sz="800"/>
            </a:lvl1pPr>
          </a:lstStyle>
          <a:p>
            <a:pPr lvl="0"/>
            <a:r>
              <a:rPr lang="en-US" dirty="0" smtClean="0"/>
              <a:t>Jump to long image description</a:t>
            </a:r>
          </a:p>
        </p:txBody>
      </p:sp>
      <p:sp>
        <p:nvSpPr>
          <p:cNvPr id="9" name="Photo Credit" hidden="1"/>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1579501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rgbClr val="3946A4"/>
                </a:solidFill>
              </a:defRPr>
            </a:lvl1pPr>
          </a:lstStyle>
          <a:p>
            <a:r>
              <a:rPr lang="en-US" dirty="0" smtClean="0"/>
              <a:t>Click to edit Master title style</a:t>
            </a:r>
            <a:endParaRPr lang="en-US" dirty="0"/>
          </a:p>
        </p:txBody>
      </p:sp>
      <p:sp>
        <p:nvSpPr>
          <p:cNvPr id="6" name="Media Placeholder 5"/>
          <p:cNvSpPr>
            <a:spLocks noGrp="1"/>
          </p:cNvSpPr>
          <p:nvPr>
            <p:ph type="media" sz="quarter" idx="11"/>
          </p:nvPr>
        </p:nvSpPr>
        <p:spPr>
          <a:xfrm>
            <a:off x="0" y="1066799"/>
            <a:ext cx="9144000" cy="5315957"/>
          </a:xfrm>
          <a:prstGeom prst="rect">
            <a:avLst/>
          </a:prstGeom>
        </p:spPr>
        <p:txBody>
          <a:body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xmlns="" val="24692979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smtClean="0"/>
              <a:t>Click to edit Master title style</a:t>
            </a:r>
            <a:endParaRPr lang="en-US" dirty="0"/>
          </a:p>
        </p:txBody>
      </p:sp>
      <p:sp>
        <p:nvSpPr>
          <p:cNvPr id="6" name="Text Photo Credit3"/>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83350321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smtClean="0"/>
              <a:t>Insert Photo Credit Here</a:t>
            </a:r>
            <a:endParaRPr lang="en-US" dirty="0"/>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1069168974"/>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07617283"/>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42355271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22294791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213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©McGraw-Hill Education. All rights reserved. Authorized </a:t>
            </a:r>
            <a:r>
              <a:rPr lang="en-US" sz="3200" kern="1200" dirty="0" smtClean="0">
                <a:solidFill>
                  <a:srgbClr val="585858"/>
                </a:solidFill>
                <a:effectLst/>
                <a:latin typeface="+mn-lt"/>
                <a:ea typeface="+mn-ea"/>
                <a:cs typeface="+mn-cs"/>
              </a:rPr>
              <a:t>only </a:t>
            </a:r>
            <a:r>
              <a:rPr kumimoji="0" lang="en-US" sz="3200" b="0" i="0" u="none" strike="noStrike" kern="1200" cap="none" spc="0" normalizeH="0" baseline="0" noProof="0" dirty="0" smtClean="0">
                <a:ln>
                  <a:noFill/>
                </a:ln>
                <a:solidFill>
                  <a:srgbClr val="585858"/>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585858"/>
              </a:solidFill>
              <a:effectLst/>
              <a:uLnTx/>
              <a:uFillTx/>
              <a:latin typeface="Calibri"/>
              <a:ea typeface="+mn-ea"/>
              <a:cs typeface="+mn-cs"/>
            </a:endParaRPr>
          </a:p>
        </p:txBody>
      </p:sp>
    </p:spTree>
    <p:extLst>
      <p:ext uri="{BB962C8B-B14F-4D97-AF65-F5344CB8AC3E}">
        <p14:creationId xmlns:p14="http://schemas.microsoft.com/office/powerpoint/2010/main" xmlns="" val="38599204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xmlns="" val="36955695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smtClean="0"/>
              <a:t>Click to edit Master title style</a:t>
            </a:r>
            <a:endParaRPr lang="en-US" dirty="0"/>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xmlns="" val="13887237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smtClean="0"/>
              <a:t>Click to edit Master title style</a:t>
            </a:r>
            <a:endParaRPr lang="en-US" dirty="0"/>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27053150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70175557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94921454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6294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65626086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5"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smtClean="0"/>
              <a:t>Click to edit Master text styles</a:t>
            </a:r>
          </a:p>
        </p:txBody>
      </p:sp>
    </p:spTree>
    <p:extLst>
      <p:ext uri="{BB962C8B-B14F-4D97-AF65-F5344CB8AC3E}">
        <p14:creationId xmlns:p14="http://schemas.microsoft.com/office/powerpoint/2010/main" xmlns="" val="26783692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p>
        </p:txBody>
      </p:sp>
      <p:sp>
        <p:nvSpPr>
          <p:cNvPr id="13" name="Jump link"/>
          <p:cNvSpPr>
            <a:spLocks noGrp="1"/>
          </p:cNvSpPr>
          <p:nvPr>
            <p:ph type="body" sz="quarter" idx="13"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10997478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smtClean="0"/>
              <a:t>Click to edit Master title style</a:t>
            </a:r>
            <a:endParaRPr lang="en-US" dirty="0"/>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smtClean="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smtClean="0"/>
              <a:t>Click to edit Master text styles</a:t>
            </a:r>
            <a:endParaRPr lang="en-US" dirty="0"/>
          </a:p>
        </p:txBody>
      </p:sp>
      <p:sp>
        <p:nvSpPr>
          <p:cNvPr id="18" name="Jump Link"/>
          <p:cNvSpPr>
            <a:spLocks noGrp="1"/>
          </p:cNvSpPr>
          <p:nvPr>
            <p:ph type="body" sz="quarter" idx="11" hasCustomPrompt="1"/>
          </p:nvPr>
        </p:nvSpPr>
        <p:spPr>
          <a:xfrm>
            <a:off x="3467100" y="6477000"/>
            <a:ext cx="2209800" cy="152400"/>
          </a:xfrm>
          <a:prstGeom prst="rect">
            <a:avLst/>
          </a:prstGeom>
        </p:spPr>
        <p:txBody>
          <a:bodyPr/>
          <a:lstStyle>
            <a:lvl1pPr marL="0" indent="0" algn="ctr">
              <a:buNone/>
              <a:defRPr sz="800" baseline="0">
                <a:solidFill>
                  <a:srgbClr val="6A6A6A"/>
                </a:solidFill>
              </a:defRPr>
            </a:lvl1pPr>
          </a:lstStyle>
          <a:p>
            <a:pPr lvl="0"/>
            <a:r>
              <a:rPr lang="en-US" dirty="0" smtClean="0"/>
              <a:t>Jump back to slide containing original image</a:t>
            </a:r>
          </a:p>
        </p:txBody>
      </p:sp>
    </p:spTree>
    <p:extLst>
      <p:ext uri="{BB962C8B-B14F-4D97-AF65-F5344CB8AC3E}">
        <p14:creationId xmlns:p14="http://schemas.microsoft.com/office/powerpoint/2010/main" xmlns="" val="31123782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10755641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smtClean="0"/>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white"/>
                </a:solidFill>
                <a:effectLst/>
                <a:uLnTx/>
                <a:uFillTx/>
                <a:latin typeface="+mn-lt"/>
                <a:ea typeface="+mn-ea"/>
                <a:cs typeface="+mn-cs"/>
              </a:rPr>
              <a:t>Insert Photo Credit Here</a:t>
            </a:r>
          </a:p>
        </p:txBody>
      </p:sp>
      <p:sp>
        <p:nvSpPr>
          <p:cNvPr id="5"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34025"/>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33074104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40049732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smtClean="0"/>
              <a:t>Click to edit Master title style</a:t>
            </a:r>
            <a:endParaRPr lang="en-US" dirty="0"/>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smtClean="0"/>
              <a:t>Insert Photo Credit Here</a:t>
            </a:r>
            <a:endParaRPr lang="en-US" dirty="0"/>
          </a:p>
        </p:txBody>
      </p:sp>
      <p:sp>
        <p:nvSpPr>
          <p:cNvPr id="6" name="Copyright" descr="©McGraw-Hill Education. All rights reserved. Authorized only for instructor use in the classroom.  No reproduction or further distribution permitted without the prior written consent of McGraw-Hill Education.&#10;"/>
          <p:cNvSpPr txBox="1">
            <a:spLocks/>
          </p:cNvSpPr>
          <p:nvPr userDrawn="1"/>
        </p:nvSpPr>
        <p:spPr>
          <a:xfrm>
            <a:off x="0" y="6705600"/>
            <a:ext cx="9144000" cy="17175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©McGraw-Hill Education. All rights reserved. Authorized </a:t>
            </a:r>
            <a:r>
              <a:rPr lang="en-US" sz="3200" kern="1200" dirty="0" smtClean="0">
                <a:solidFill>
                  <a:srgbClr val="6A6A6A"/>
                </a:solidFill>
                <a:effectLst/>
                <a:latin typeface="+mn-lt"/>
                <a:ea typeface="+mn-ea"/>
                <a:cs typeface="+mn-cs"/>
              </a:rPr>
              <a:t>only </a:t>
            </a:r>
            <a:r>
              <a:rPr kumimoji="0" lang="en-US" sz="3200" b="0" i="0" u="none" strike="noStrike" kern="1200" cap="none" spc="0" normalizeH="0" baseline="0" noProof="0" dirty="0" smtClean="0">
                <a:ln>
                  <a:noFill/>
                </a:ln>
                <a:solidFill>
                  <a:srgbClr val="6A6A6A"/>
                </a:solidFill>
                <a:effectLst/>
                <a:uLnTx/>
                <a:uFillTx/>
                <a:latin typeface="Calibri"/>
                <a:ea typeface="+mn-ea"/>
                <a:cs typeface="+mn-cs"/>
              </a:rPr>
              <a:t>for instructor use in the classroom.  No reproduction or further distribution permitted without the prior written consent of McGraw-Hill Education.</a:t>
            </a:r>
            <a:endParaRPr kumimoji="0" lang="en-US" sz="3200" b="0" i="0" u="none" strike="noStrike" kern="1200" cap="none" spc="0" normalizeH="0" baseline="0" noProof="0" dirty="0">
              <a:ln>
                <a:noFill/>
              </a:ln>
              <a:solidFill>
                <a:srgbClr val="6A6A6A"/>
              </a:solidFill>
              <a:effectLst/>
              <a:uLnTx/>
              <a:uFillTx/>
              <a:latin typeface="Calibri"/>
              <a:ea typeface="+mn-ea"/>
              <a:cs typeface="+mn-cs"/>
            </a:endParaRPr>
          </a:p>
        </p:txBody>
      </p:sp>
    </p:spTree>
    <p:extLst>
      <p:ext uri="{BB962C8B-B14F-4D97-AF65-F5344CB8AC3E}">
        <p14:creationId xmlns:p14="http://schemas.microsoft.com/office/powerpoint/2010/main" xmlns="" val="23848148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2.xml"/><Relationship Id="rId1" Type="http://schemas.openxmlformats.org/officeDocument/2006/relationships/slideLayout" Target="../slideLayouts/slideLayout51.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sp>
        <p:nvSpPr>
          <p:cNvPr id="13" name="Red Bar"/>
          <p:cNvSpPr/>
          <p:nvPr/>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xmlns=""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xmlns=""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753" r:id="rId3"/>
    <p:sldLayoutId id="2147483908" r:id="rId4"/>
    <p:sldLayoutId id="2147483950" r:id="rId5"/>
    <p:sldLayoutId id="2147483757" r:id="rId6"/>
    <p:sldLayoutId id="2147483877" r:id="rId7"/>
    <p:sldLayoutId id="2147483761" r:id="rId8"/>
    <p:sldLayoutId id="2147483800"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1283304046"/>
      </p:ext>
    </p:extLst>
  </p:cSld>
  <p:clrMap bg1="lt1" tx1="dk1" bg2="lt2" tx2="dk2" accent1="accent1" accent2="accent2" accent3="accent3" accent4="accent4" accent5="accent5" accent6="accent6" hlink="hlink" folHlink="folHlink"/>
  <p:sldLayoutIdLst>
    <p:sldLayoutId id="2147483951" r:id="rId1"/>
    <p:sldLayoutId id="2147483964" r:id="rId2"/>
    <p:sldLayoutId id="2147483952" r:id="rId3"/>
    <p:sldLayoutId id="2147483967" r:id="rId4"/>
    <p:sldLayoutId id="2147483966" r:id="rId5"/>
    <p:sldLayoutId id="2147483968"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p:nvSpPr>
        <p:spPr>
          <a:xfrm>
            <a:off x="0" y="6642556"/>
            <a:ext cx="1295400" cy="215444"/>
          </a:xfrm>
          <a:prstGeom prst="rect">
            <a:avLst/>
          </a:prstGeom>
          <a:noFill/>
        </p:spPr>
        <p:txBody>
          <a:bodyPr wrap="square" rtlCol="0">
            <a:spAutoFit/>
          </a:bodyPr>
          <a:lstStyle/>
          <a:p>
            <a:r>
              <a:rPr lang="en-US" sz="800" dirty="0" smtClean="0">
                <a:solidFill>
                  <a:srgbClr val="6A6A6A"/>
                </a:solidFill>
              </a:rPr>
              <a:t>©McGraw-Hill Education</a:t>
            </a:r>
          </a:p>
        </p:txBody>
      </p:sp>
    </p:spTree>
    <p:extLst>
      <p:ext uri="{BB962C8B-B14F-4D97-AF65-F5344CB8AC3E}">
        <p14:creationId xmlns:p14="http://schemas.microsoft.com/office/powerpoint/2010/main" xmlns=""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a:t>
            </a:r>
            <a:r>
              <a:rPr lang="en-US" sz="800" dirty="0" err="1" smtClean="0">
                <a:solidFill>
                  <a:schemeClr val="bg1"/>
                </a:solidFill>
              </a:rPr>
              <a:t>EducationCopy</a:t>
            </a:r>
            <a:endParaRPr lang="en-US" sz="800" dirty="0" smtClean="0">
              <a:solidFill>
                <a:schemeClr val="bg1"/>
              </a:solidFill>
            </a:endParaRPr>
          </a:p>
        </p:txBody>
      </p:sp>
    </p:spTree>
    <p:extLst>
      <p:ext uri="{BB962C8B-B14F-4D97-AF65-F5344CB8AC3E}">
        <p14:creationId xmlns:p14="http://schemas.microsoft.com/office/powerpoint/2010/main" xmlns=""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p:nvPicPr>
        <p:blipFill rotWithShape="1">
          <a:blip r:embed="rId4" cstate="screen">
            <a:alphaModFix amt="25000"/>
            <a:extLst>
              <a:ext uri="{28A0092B-C50C-407E-A947-70E740481C1C}">
                <a14:useLocalDpi xmlns:a14="http://schemas.microsoft.com/office/drawing/2010/main" xmlns=""/>
              </a:ext>
            </a:extLst>
          </a:blip>
          <a:srcRect r="28644" b="27282"/>
          <a:stretch/>
        </p:blipFill>
        <p:spPr>
          <a:xfrm>
            <a:off x="461821" y="1943668"/>
            <a:ext cx="8682180" cy="4914333"/>
          </a:xfrm>
          <a:prstGeom prst="rect">
            <a:avLst/>
          </a:prstGeom>
        </p:spPr>
      </p:pic>
      <p:sp>
        <p:nvSpPr>
          <p:cNvPr id="8" name="Copyright" descr="©McGraw-Hill Education"/>
          <p:cNvSpPr txBox="1"/>
          <p:nvPr/>
        </p:nvSpPr>
        <p:spPr>
          <a:xfrm>
            <a:off x="0" y="6629400"/>
            <a:ext cx="1828800" cy="215444"/>
          </a:xfrm>
          <a:prstGeom prst="rect">
            <a:avLst/>
          </a:prstGeom>
          <a:noFill/>
        </p:spPr>
        <p:txBody>
          <a:bodyPr wrap="square" rtlCol="0">
            <a:spAutoFit/>
          </a:bodyPr>
          <a:lstStyle/>
          <a:p>
            <a:r>
              <a:rPr lang="en-US" sz="800" dirty="0" smtClean="0">
                <a:solidFill>
                  <a:schemeClr val="bg1"/>
                </a:solidFill>
              </a:rPr>
              <a:t>©McGraw-Hill Education</a:t>
            </a:r>
          </a:p>
        </p:txBody>
      </p:sp>
    </p:spTree>
    <p:extLst>
      <p:ext uri="{BB962C8B-B14F-4D97-AF65-F5344CB8AC3E}">
        <p14:creationId xmlns:p14="http://schemas.microsoft.com/office/powerpoint/2010/main" xmlns=""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rgbClr val="6A6A6A"/>
                </a:solidFill>
                <a:effectLst/>
                <a:latin typeface="+mn-lt"/>
                <a:ea typeface="+mn-ea"/>
                <a:cs typeface="+mn-cs"/>
              </a:rPr>
              <a:t>©McGraw-Hill Education.</a:t>
            </a:r>
            <a:endParaRPr lang="en-US" sz="3200" kern="1200" dirty="0">
              <a:solidFill>
                <a:srgbClr val="6A6A6A"/>
              </a:solidFill>
              <a:effectLst/>
              <a:latin typeface="+mn-lt"/>
              <a:ea typeface="+mn-ea"/>
              <a:cs typeface="+mn-cs"/>
            </a:endParaRPr>
          </a:p>
        </p:txBody>
      </p:sp>
    </p:spTree>
    <p:extLst>
      <p:ext uri="{BB962C8B-B14F-4D97-AF65-F5344CB8AC3E}">
        <p14:creationId xmlns:p14="http://schemas.microsoft.com/office/powerpoint/2010/main" xmlns=""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smtClean="0">
                <a:solidFill>
                  <a:schemeClr val="bg1"/>
                </a:solidFill>
                <a:effectLst/>
                <a:latin typeface="+mn-lt"/>
                <a:ea typeface="+mn-ea"/>
                <a:cs typeface="+mn-cs"/>
              </a:rPr>
              <a:t>©McGraw-Hill Education.</a:t>
            </a:r>
            <a:endParaRPr lang="en-US" sz="3200" kern="1200" dirty="0">
              <a:solidFill>
                <a:schemeClr val="bg1"/>
              </a:solidFill>
              <a:effectLst/>
              <a:latin typeface="+mn-lt"/>
              <a:ea typeface="+mn-ea"/>
              <a:cs typeface="+mn-cs"/>
            </a:endParaRPr>
          </a:p>
        </p:txBody>
      </p:sp>
    </p:spTree>
    <p:extLst>
      <p:ext uri="{BB962C8B-B14F-4D97-AF65-F5344CB8AC3E}">
        <p14:creationId xmlns:p14="http://schemas.microsoft.com/office/powerpoint/2010/main" xmlns=""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6.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6.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0" y="3352800"/>
            <a:ext cx="5715000" cy="1066800"/>
          </a:xfrm>
        </p:spPr>
        <p:txBody>
          <a:bodyPr lIns="0" rIns="0"/>
          <a:lstStyle/>
          <a:p>
            <a:r>
              <a:rPr lang="en-US" sz="2400" b="1" dirty="0" smtClean="0"/>
              <a:t>Lecture slides to accompany</a:t>
            </a:r>
            <a:r>
              <a:rPr lang="en-US" sz="2600" dirty="0" smtClean="0"/>
              <a:t/>
            </a:r>
            <a:br>
              <a:rPr lang="en-US" sz="2600" dirty="0" smtClean="0"/>
            </a:br>
            <a:r>
              <a:rPr lang="en-US" sz="3400" b="1" dirty="0" smtClean="0"/>
              <a:t>Engineering Economy, </a:t>
            </a:r>
            <a:r>
              <a:rPr lang="en-US" sz="2400" b="1" dirty="0" smtClean="0"/>
              <a:t>8</a:t>
            </a:r>
            <a:r>
              <a:rPr lang="en-US" sz="2400" b="1" baseline="30000" dirty="0" smtClean="0"/>
              <a:t>th</a:t>
            </a:r>
            <a:r>
              <a:rPr lang="en-US" sz="2400" b="1" dirty="0" smtClean="0"/>
              <a:t> edition</a:t>
            </a:r>
            <a:endParaRPr lang="en-US" sz="2400" b="1" dirty="0"/>
          </a:p>
        </p:txBody>
      </p:sp>
      <p:sp>
        <p:nvSpPr>
          <p:cNvPr id="2" name="Text Placeholder 2"/>
          <p:cNvSpPr>
            <a:spLocks noGrp="1"/>
          </p:cNvSpPr>
          <p:nvPr>
            <p:ph type="body" sz="quarter" idx="10"/>
          </p:nvPr>
        </p:nvSpPr>
        <p:spPr>
          <a:xfrm>
            <a:off x="609600" y="4311501"/>
            <a:ext cx="5105400" cy="685800"/>
          </a:xfrm>
        </p:spPr>
        <p:txBody>
          <a:bodyPr anchor="b"/>
          <a:lstStyle/>
          <a:p>
            <a:r>
              <a:rPr lang="en-US" dirty="0"/>
              <a:t>Leland </a:t>
            </a:r>
            <a:r>
              <a:rPr lang="en-US" dirty="0" smtClean="0"/>
              <a:t>Blank, </a:t>
            </a:r>
            <a:r>
              <a:rPr lang="en-US" dirty="0"/>
              <a:t>Anthony </a:t>
            </a:r>
            <a:r>
              <a:rPr lang="en-US" dirty="0" smtClean="0"/>
              <a:t>Tarquin</a:t>
            </a:r>
            <a:endParaRPr lang="en-US" dirty="0"/>
          </a:p>
        </p:txBody>
      </p:sp>
      <p:sp>
        <p:nvSpPr>
          <p:cNvPr id="5" name="Content Placeholder 3"/>
          <p:cNvSpPr>
            <a:spLocks noGrp="1"/>
          </p:cNvSpPr>
          <p:nvPr>
            <p:ph sz="quarter" idx="12"/>
          </p:nvPr>
        </p:nvSpPr>
        <p:spPr>
          <a:xfrm>
            <a:off x="0" y="6706639"/>
            <a:ext cx="9144000" cy="173736"/>
          </a:xfrm>
        </p:spPr>
        <p:txBody>
          <a:bodyPr/>
          <a:lstStyle/>
          <a:p>
            <a:r>
              <a:rPr lang="en-US" dirty="0"/>
              <a:t>©McGraw-Hill Education. All rights reserved. Authorized only for instructor use in the classroom.  No reproduction or further distribution permitted without the prior written consent of McGraw-Hill Education</a:t>
            </a:r>
            <a:r>
              <a:rPr lang="en-US" dirty="0" smtClean="0"/>
              <a:t>.</a:t>
            </a:r>
            <a:endParaRPr lang="en-US" dirty="0"/>
          </a:p>
        </p:txBody>
      </p:sp>
    </p:spTree>
    <p:extLst>
      <p:ext uri="{BB962C8B-B14F-4D97-AF65-F5344CB8AC3E}">
        <p14:creationId xmlns:p14="http://schemas.microsoft.com/office/powerpoint/2010/main" xmlns="" val="2351059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Assumptions of LCM </a:t>
            </a:r>
            <a:r>
              <a:rPr lang="en-US" dirty="0" smtClean="0"/>
              <a:t>approach</a:t>
            </a:r>
            <a:endParaRPr lang="en-US" dirty="0"/>
          </a:p>
        </p:txBody>
      </p:sp>
      <p:sp>
        <p:nvSpPr>
          <p:cNvPr id="10" name="Content Placeholder 2"/>
          <p:cNvSpPr>
            <a:spLocks noGrp="1"/>
          </p:cNvSpPr>
          <p:nvPr>
            <p:ph idx="1"/>
          </p:nvPr>
        </p:nvSpPr>
        <p:spPr>
          <a:xfrm>
            <a:off x="762000" y="1341120"/>
            <a:ext cx="8077200" cy="3611880"/>
          </a:xfrm>
        </p:spPr>
        <p:txBody>
          <a:bodyPr/>
          <a:lstStyle/>
          <a:p>
            <a:pPr marL="0" indent="0">
              <a:spcBef>
                <a:spcPts val="4200"/>
              </a:spcBef>
              <a:buClr>
                <a:srgbClr val="3946A4"/>
              </a:buClr>
              <a:buNone/>
            </a:pPr>
            <a:r>
              <a:rPr lang="en-US" dirty="0" smtClean="0"/>
              <a:t>Service </a:t>
            </a:r>
            <a:r>
              <a:rPr lang="en-US" dirty="0"/>
              <a:t>provided is needed over the LCM or </a:t>
            </a:r>
            <a:r>
              <a:rPr lang="en-US" dirty="0" smtClean="0"/>
              <a:t>more years</a:t>
            </a:r>
            <a:endParaRPr lang="en-US" dirty="0"/>
          </a:p>
          <a:p>
            <a:pPr marL="0" indent="0">
              <a:spcBef>
                <a:spcPts val="4200"/>
              </a:spcBef>
              <a:buClr>
                <a:srgbClr val="3946A4"/>
              </a:buClr>
              <a:buNone/>
            </a:pPr>
            <a:r>
              <a:rPr lang="en-US" dirty="0" smtClean="0"/>
              <a:t>Selected </a:t>
            </a:r>
            <a:r>
              <a:rPr lang="en-US" dirty="0"/>
              <a:t>alternative can be repeated </a:t>
            </a:r>
            <a:r>
              <a:rPr lang="en-US" dirty="0" smtClean="0"/>
              <a:t>over each </a:t>
            </a:r>
            <a:r>
              <a:rPr lang="en-US" dirty="0"/>
              <a:t>life cycle of LCM in exactly the </a:t>
            </a:r>
            <a:r>
              <a:rPr lang="en-US" dirty="0" smtClean="0"/>
              <a:t>same manner</a:t>
            </a:r>
            <a:endParaRPr lang="en-US" dirty="0"/>
          </a:p>
          <a:p>
            <a:pPr marL="0" indent="0">
              <a:spcBef>
                <a:spcPts val="4200"/>
              </a:spcBef>
              <a:buClr>
                <a:srgbClr val="3946A4"/>
              </a:buClr>
              <a:buNone/>
            </a:pPr>
            <a:r>
              <a:rPr lang="en-US" dirty="0" smtClean="0"/>
              <a:t>Cash </a:t>
            </a:r>
            <a:r>
              <a:rPr lang="en-US" dirty="0"/>
              <a:t>flow estimates are the same for each </a:t>
            </a:r>
            <a:r>
              <a:rPr lang="en-US" dirty="0" smtClean="0"/>
              <a:t>life cycle </a:t>
            </a:r>
            <a:r>
              <a:rPr lang="en-US" sz="2400" dirty="0">
                <a:solidFill>
                  <a:srgbClr val="006600"/>
                </a:solidFill>
              </a:rPr>
              <a:t>(i.e., change in exact accord with the </a:t>
            </a:r>
            <a:r>
              <a:rPr lang="en-US" sz="2400" dirty="0" smtClean="0">
                <a:solidFill>
                  <a:srgbClr val="006600"/>
                </a:solidFill>
              </a:rPr>
              <a:t>inflation </a:t>
            </a:r>
            <a:r>
              <a:rPr lang="en-US" sz="2400" dirty="0">
                <a:solidFill>
                  <a:srgbClr val="006600"/>
                </a:solidFill>
              </a:rPr>
              <a:t>or deflation rate</a:t>
            </a:r>
            <a:r>
              <a:rPr lang="en-US" sz="2400" dirty="0" smtClean="0">
                <a:solidFill>
                  <a:srgbClr val="006600"/>
                </a:solidFill>
              </a:rPr>
              <a:t>)</a:t>
            </a:r>
            <a:endParaRPr lang="en-US" sz="2400" dirty="0">
              <a:solidFill>
                <a:srgbClr val="006600"/>
              </a:solidFill>
            </a:endParaRPr>
          </a:p>
        </p:txBody>
      </p:sp>
      <p:sp>
        <p:nvSpPr>
          <p:cNvPr id="12" name="Text Placeholder 3"/>
          <p:cNvSpPr>
            <a:spLocks noGrp="1"/>
          </p:cNvSpPr>
          <p:nvPr>
            <p:ph type="body" sz="quarter" idx="16"/>
          </p:nvPr>
        </p:nvSpPr>
        <p:spPr/>
        <p:txBody>
          <a:bodyPr/>
          <a:lstStyle/>
          <a:p>
            <a:endParaRPr lang="en-US"/>
          </a:p>
        </p:txBody>
      </p:sp>
      <p:sp>
        <p:nvSpPr>
          <p:cNvPr id="11"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349223123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Example: Different-Life </a:t>
            </a:r>
            <a:r>
              <a:rPr lang="en-US" dirty="0" smtClean="0"/>
              <a:t>Alternatives</a:t>
            </a:r>
            <a:endParaRPr lang="en-US" dirty="0"/>
          </a:p>
        </p:txBody>
      </p:sp>
      <p:sp>
        <p:nvSpPr>
          <p:cNvPr id="8" name="Content Placeholder 2"/>
          <p:cNvSpPr>
            <a:spLocks noGrp="1"/>
          </p:cNvSpPr>
          <p:nvPr>
            <p:ph sz="quarter" idx="17"/>
          </p:nvPr>
        </p:nvSpPr>
        <p:spPr>
          <a:xfrm>
            <a:off x="457200" y="1219200"/>
            <a:ext cx="8229600" cy="482600"/>
          </a:xfrm>
        </p:spPr>
        <p:txBody>
          <a:bodyPr/>
          <a:lstStyle/>
          <a:p>
            <a:pPr marL="0" lvl="0" indent="0" defTabSz="914400" eaLnBrk="0" fontAlgn="base" hangingPunct="0">
              <a:spcBef>
                <a:spcPct val="0"/>
              </a:spcBef>
              <a:spcAft>
                <a:spcPct val="0"/>
              </a:spcAft>
              <a:buNone/>
            </a:pPr>
            <a:r>
              <a:rPr lang="en-US" sz="2200" b="0" dirty="0">
                <a:solidFill>
                  <a:srgbClr val="0033CC"/>
                </a:solidFill>
              </a:rPr>
              <a:t>Compare the machines below using present worth analysis at </a:t>
            </a:r>
            <a:r>
              <a:rPr lang="en-US" sz="2200" b="0" dirty="0" err="1">
                <a:solidFill>
                  <a:srgbClr val="0033CC"/>
                </a:solidFill>
              </a:rPr>
              <a:t>i</a:t>
            </a:r>
            <a:r>
              <a:rPr lang="en-US" sz="2200" b="0" dirty="0">
                <a:solidFill>
                  <a:srgbClr val="0033CC"/>
                </a:solidFill>
              </a:rPr>
              <a:t> = 10% per </a:t>
            </a:r>
            <a:r>
              <a:rPr lang="en-US" sz="2200" b="0" dirty="0" smtClean="0">
                <a:solidFill>
                  <a:srgbClr val="0033CC"/>
                </a:solidFill>
              </a:rPr>
              <a:t>year</a:t>
            </a:r>
            <a:endParaRPr lang="en-US" sz="2200" b="0" dirty="0">
              <a:solidFill>
                <a:srgbClr val="0033CC"/>
              </a:solidFill>
            </a:endParaRPr>
          </a:p>
        </p:txBody>
      </p:sp>
      <p:sp>
        <p:nvSpPr>
          <p:cNvPr id="9" name="Content Placeholder 3"/>
          <p:cNvSpPr>
            <a:spLocks noGrp="1"/>
          </p:cNvSpPr>
          <p:nvPr>
            <p:ph sz="quarter" idx="18"/>
          </p:nvPr>
        </p:nvSpPr>
        <p:spPr>
          <a:xfrm>
            <a:off x="1295400" y="1676400"/>
            <a:ext cx="6553200" cy="2057400"/>
          </a:xfrm>
        </p:spPr>
        <p:txBody>
          <a:bodyPr/>
          <a:lstStyle/>
          <a:p>
            <a:pPr marL="0" lvl="6" indent="0">
              <a:buNone/>
            </a:pPr>
            <a:r>
              <a:rPr lang="en-US" sz="2200" b="0" dirty="0" smtClean="0">
                <a:latin typeface="Arial Narrow" panose="020B0606020202030204" pitchFamily="34" charset="0"/>
              </a:rPr>
              <a:t>						</a:t>
            </a:r>
            <a:r>
              <a:rPr lang="en-US" sz="2200" b="0" u="sng" dirty="0" smtClean="0">
                <a:latin typeface="Arial Narrow" panose="020B0606020202030204" pitchFamily="34" charset="0"/>
              </a:rPr>
              <a:t>Machine A</a:t>
            </a:r>
            <a:r>
              <a:rPr lang="en-US" sz="2200" b="0" dirty="0" smtClean="0">
                <a:latin typeface="Arial Narrow" panose="020B0606020202030204" pitchFamily="34" charset="0"/>
              </a:rPr>
              <a:t>			</a:t>
            </a:r>
            <a:r>
              <a:rPr lang="en-US" sz="2200" b="0" u="sng" dirty="0" smtClean="0">
                <a:latin typeface="Arial Narrow" panose="020B0606020202030204" pitchFamily="34" charset="0"/>
              </a:rPr>
              <a:t>Machine B</a:t>
            </a:r>
          </a:p>
          <a:p>
            <a:pPr marL="0" lvl="6" indent="0">
              <a:buNone/>
            </a:pPr>
            <a:r>
              <a:rPr lang="en-US" sz="2200" dirty="0">
                <a:latin typeface="Arial Narrow" panose="020B0606020202030204" pitchFamily="34" charset="0"/>
              </a:rPr>
              <a:t>First cost, </a:t>
            </a:r>
            <a:r>
              <a:rPr lang="en-US" sz="2200" dirty="0" smtClean="0">
                <a:latin typeface="Arial Narrow" panose="020B0606020202030204" pitchFamily="34" charset="0"/>
              </a:rPr>
              <a:t>$ 				   </a:t>
            </a:r>
            <a:r>
              <a:rPr lang="en-US" sz="2200" dirty="0" smtClean="0">
                <a:solidFill>
                  <a:srgbClr val="3946A4"/>
                </a:solidFill>
                <a:latin typeface="Arial Narrow" panose="020B0606020202030204" pitchFamily="34" charset="0"/>
              </a:rPr>
              <a:t>20,000 			    30,000</a:t>
            </a:r>
          </a:p>
          <a:p>
            <a:pPr marL="0" lvl="6" indent="0">
              <a:buNone/>
            </a:pPr>
            <a:r>
              <a:rPr lang="en-US" sz="2200" dirty="0">
                <a:latin typeface="Arial Narrow" panose="020B0606020202030204" pitchFamily="34" charset="0"/>
              </a:rPr>
              <a:t>Annual cost, $/</a:t>
            </a:r>
            <a:r>
              <a:rPr lang="en-US" sz="2200" dirty="0" smtClean="0">
                <a:latin typeface="Arial Narrow" panose="020B0606020202030204" pitchFamily="34" charset="0"/>
              </a:rPr>
              <a:t>year</a:t>
            </a:r>
            <a:r>
              <a:rPr lang="en-US" sz="2200" dirty="0" smtClean="0">
                <a:solidFill>
                  <a:schemeClr val="accent2">
                    <a:lumMod val="60000"/>
                    <a:lumOff val="40000"/>
                  </a:schemeClr>
                </a:solidFill>
                <a:latin typeface="Arial Narrow" panose="020B0606020202030204" pitchFamily="34" charset="0"/>
              </a:rPr>
              <a:t> </a:t>
            </a:r>
            <a:r>
              <a:rPr lang="en-US" sz="2200" dirty="0">
                <a:solidFill>
                  <a:schemeClr val="accent2">
                    <a:lumMod val="60000"/>
                    <a:lumOff val="40000"/>
                  </a:schemeClr>
                </a:solidFill>
                <a:latin typeface="Arial Narrow" panose="020B0606020202030204" pitchFamily="34" charset="0"/>
              </a:rPr>
              <a:t> </a:t>
            </a:r>
            <a:r>
              <a:rPr lang="en-US" sz="2200" dirty="0" smtClean="0">
                <a:solidFill>
                  <a:schemeClr val="accent2">
                    <a:lumMod val="60000"/>
                    <a:lumOff val="40000"/>
                  </a:schemeClr>
                </a:solidFill>
                <a:latin typeface="Arial Narrow" panose="020B0606020202030204" pitchFamily="34" charset="0"/>
              </a:rPr>
              <a:t>		      </a:t>
            </a:r>
            <a:r>
              <a:rPr lang="en-US" sz="2200" dirty="0" smtClean="0">
                <a:solidFill>
                  <a:srgbClr val="3946A4"/>
                </a:solidFill>
                <a:latin typeface="Arial Narrow" panose="020B0606020202030204" pitchFamily="34" charset="0"/>
              </a:rPr>
              <a:t>9000  				7000</a:t>
            </a:r>
          </a:p>
          <a:p>
            <a:pPr marL="0" lvl="6" indent="0">
              <a:buNone/>
            </a:pPr>
            <a:r>
              <a:rPr lang="en-US" sz="2200" dirty="0">
                <a:latin typeface="Arial Narrow" panose="020B0606020202030204" pitchFamily="34" charset="0"/>
              </a:rPr>
              <a:t>Salvage value, </a:t>
            </a:r>
            <a:r>
              <a:rPr lang="en-US" sz="2200" dirty="0" smtClean="0">
                <a:latin typeface="Arial Narrow" panose="020B0606020202030204" pitchFamily="34" charset="0"/>
              </a:rPr>
              <a:t>$ </a:t>
            </a:r>
            <a:r>
              <a:rPr lang="en-US" sz="2200" dirty="0">
                <a:solidFill>
                  <a:schemeClr val="accent2">
                    <a:lumMod val="60000"/>
                    <a:lumOff val="40000"/>
                  </a:schemeClr>
                </a:solidFill>
                <a:latin typeface="Arial Narrow" panose="020B0606020202030204" pitchFamily="34" charset="0"/>
              </a:rPr>
              <a:t> </a:t>
            </a:r>
            <a:r>
              <a:rPr lang="en-US" sz="2200" dirty="0" smtClean="0">
                <a:solidFill>
                  <a:schemeClr val="accent2">
                    <a:lumMod val="60000"/>
                    <a:lumOff val="40000"/>
                  </a:schemeClr>
                </a:solidFill>
                <a:latin typeface="Arial Narrow" panose="020B0606020202030204" pitchFamily="34" charset="0"/>
              </a:rPr>
              <a:t>			      </a:t>
            </a:r>
            <a:r>
              <a:rPr lang="en-US" sz="2200" dirty="0" smtClean="0">
                <a:solidFill>
                  <a:srgbClr val="3946A4"/>
                </a:solidFill>
                <a:latin typeface="Arial Narrow" panose="020B0606020202030204" pitchFamily="34" charset="0"/>
              </a:rPr>
              <a:t>4000  				6000</a:t>
            </a:r>
          </a:p>
          <a:p>
            <a:pPr marL="0" lvl="6" indent="0">
              <a:buNone/>
            </a:pPr>
            <a:r>
              <a:rPr lang="en-US" sz="2200" dirty="0">
                <a:latin typeface="Arial Narrow" panose="020B0606020202030204" pitchFamily="34" charset="0"/>
              </a:rPr>
              <a:t>Life, </a:t>
            </a:r>
            <a:r>
              <a:rPr lang="en-US" sz="2200" dirty="0" smtClean="0">
                <a:latin typeface="Arial Narrow" panose="020B0606020202030204" pitchFamily="34" charset="0"/>
              </a:rPr>
              <a:t>years 				      </a:t>
            </a:r>
            <a:r>
              <a:rPr lang="en-US" sz="2200" dirty="0" smtClean="0">
                <a:solidFill>
                  <a:srgbClr val="3946A4"/>
                </a:solidFill>
                <a:latin typeface="Arial Narrow" panose="020B0606020202030204" pitchFamily="34" charset="0"/>
              </a:rPr>
              <a:t>3 					6</a:t>
            </a:r>
            <a:endParaRPr lang="en-US" sz="2200" dirty="0">
              <a:solidFill>
                <a:srgbClr val="3946A4"/>
              </a:solidFill>
              <a:latin typeface="Arial Narrow" panose="020B0606020202030204" pitchFamily="34" charset="0"/>
            </a:endParaRPr>
          </a:p>
        </p:txBody>
      </p:sp>
      <mc:AlternateContent xmlns:mc="http://schemas.openxmlformats.org/markup-compatibility/2006">
        <mc:Choice xmlns:a14="http://schemas.microsoft.com/office/drawing/2010/main" xmlns="" Requires="a14">
          <p:sp>
            <p:nvSpPr>
              <p:cNvPr id="10" name="Content Placeholder 4"/>
              <p:cNvSpPr>
                <a:spLocks noGrp="1"/>
              </p:cNvSpPr>
              <p:nvPr>
                <p:ph sz="quarter" idx="19"/>
              </p:nvPr>
            </p:nvSpPr>
            <p:spPr>
              <a:xfrm>
                <a:off x="182880" y="3948501"/>
                <a:ext cx="8778240" cy="2147499"/>
              </a:xfrm>
            </p:spPr>
            <p:txBody>
              <a:bodyPr/>
              <a:lstStyle/>
              <a:p>
                <a:pPr marL="0" indent="0">
                  <a:spcBef>
                    <a:spcPts val="1200"/>
                  </a:spcBef>
                  <a:spcAft>
                    <a:spcPts val="1200"/>
                  </a:spcAft>
                  <a:buNone/>
                </a:pPr>
                <a:r>
                  <a:rPr lang="en-US" dirty="0" smtClean="0">
                    <a:solidFill>
                      <a:srgbClr val="A60A1B"/>
                    </a:solidFill>
                  </a:rPr>
                  <a:t>Solution: </a:t>
                </a:r>
                <a:r>
                  <a:rPr lang="en-US" dirty="0" smtClean="0">
                    <a:solidFill>
                      <a:srgbClr val="FF0000"/>
                    </a:solidFill>
                  </a:rPr>
                  <a:t>		</a:t>
                </a:r>
                <a:r>
                  <a:rPr lang="en-US" sz="2200" dirty="0" smtClean="0">
                    <a:solidFill>
                      <a:srgbClr val="0033CC"/>
                    </a:solidFill>
                  </a:rPr>
                  <a:t>LCM </a:t>
                </a:r>
                <a14:m>
                  <m:oMath xmlns:m="http://schemas.openxmlformats.org/officeDocument/2006/math">
                    <m:r>
                      <a:rPr lang="en-US" sz="2200" i="1" dirty="0" smtClean="0">
                        <a:solidFill>
                          <a:srgbClr val="0033CC"/>
                        </a:solidFill>
                        <a:latin typeface="Cambria Math"/>
                      </a:rPr>
                      <m:t>=</m:t>
                    </m:r>
                  </m:oMath>
                </a14:m>
                <a:r>
                  <a:rPr lang="en-US" sz="2200" dirty="0">
                    <a:solidFill>
                      <a:srgbClr val="0033CC"/>
                    </a:solidFill>
                  </a:rPr>
                  <a:t> 6 years; repurchase A after 3 </a:t>
                </a:r>
                <a:r>
                  <a:rPr lang="en-US" sz="2200" dirty="0" smtClean="0">
                    <a:solidFill>
                      <a:srgbClr val="0033CC"/>
                    </a:solidFill>
                  </a:rPr>
                  <a:t>years</a:t>
                </a:r>
                <a:endParaRPr lang="en-US" sz="2200" dirty="0" smtClean="0">
                  <a:solidFill>
                    <a:srgbClr val="0033CC"/>
                  </a:solidFill>
                </a:endParaRPr>
              </a:p>
              <a:p>
                <a:pPr marL="0" indent="0">
                  <a:spcBef>
                    <a:spcPts val="1200"/>
                  </a:spcBef>
                  <a:buNone/>
                </a:pPr>
                <a14:m>
                  <m:oMathPara xmlns:m="http://schemas.openxmlformats.org/officeDocument/2006/math">
                    <m:oMathParaPr>
                      <m:jc m:val="centerGroup"/>
                    </m:oMathParaPr>
                    <m:oMath xmlns:m="http://schemas.openxmlformats.org/officeDocument/2006/math">
                      <m:r>
                        <a:rPr lang="en-US" sz="1800" b="1" i="0" dirty="0" smtClean="0">
                          <a:latin typeface="Cambria Math"/>
                        </a:rPr>
                        <m:t>𝐏𝐖</m:t>
                      </m:r>
                      <m:r>
                        <a:rPr lang="en-US" sz="1800" b="1" i="0" baseline="-25000" dirty="0">
                          <a:latin typeface="Cambria Math"/>
                        </a:rPr>
                        <m:t>𝐀</m:t>
                      </m:r>
                      <m:r>
                        <a:rPr lang="en-US" sz="1800" b="1" i="0" dirty="0">
                          <a:latin typeface="Cambria Math"/>
                        </a:rPr>
                        <m:t>=−</m:t>
                      </m:r>
                      <m:r>
                        <a:rPr lang="en-US" sz="1800" b="1" i="0" dirty="0">
                          <a:latin typeface="Cambria Math"/>
                        </a:rPr>
                        <m:t>𝟐𝟎</m:t>
                      </m:r>
                      <m:r>
                        <a:rPr lang="en-US" sz="1800" b="1" i="0" dirty="0">
                          <a:latin typeface="Cambria Math"/>
                        </a:rPr>
                        <m:t>,</m:t>
                      </m:r>
                      <m:r>
                        <a:rPr lang="en-US" sz="1800" b="1" i="0" dirty="0">
                          <a:latin typeface="Cambria Math"/>
                        </a:rPr>
                        <m:t>𝟎𝟎𝟎</m:t>
                      </m:r>
                      <m:r>
                        <a:rPr lang="en-US" sz="1800" b="1" i="0" dirty="0" smtClean="0">
                          <a:latin typeface="Cambria Math"/>
                        </a:rPr>
                        <m:t>−</m:t>
                      </m:r>
                      <m:r>
                        <a:rPr lang="en-US" sz="1800" b="1" i="0" dirty="0">
                          <a:latin typeface="Cambria Math"/>
                        </a:rPr>
                        <m:t>𝟗𝟎𝟎𝟎</m:t>
                      </m:r>
                      <m:d>
                        <m:dPr>
                          <m:ctrlPr>
                            <a:rPr lang="en-US" sz="1800" b="1" i="0" dirty="0">
                              <a:latin typeface="Cambria Math"/>
                            </a:rPr>
                          </m:ctrlPr>
                        </m:dPr>
                        <m:e>
                          <m:r>
                            <a:rPr lang="en-US" sz="1800" b="1" i="0" dirty="0" smtClean="0">
                              <a:latin typeface="Cambria Math"/>
                            </a:rPr>
                            <m:t>𝐏</m:t>
                          </m:r>
                          <m:r>
                            <a:rPr lang="en-US" sz="1800" b="1" i="0" dirty="0" smtClean="0">
                              <a:latin typeface="Cambria Math"/>
                            </a:rPr>
                            <m:t>/</m:t>
                          </m:r>
                          <m:r>
                            <a:rPr lang="en-US" sz="1800" b="1" i="0" dirty="0">
                              <a:latin typeface="Cambria Math"/>
                            </a:rPr>
                            <m:t>𝐀</m:t>
                          </m:r>
                          <m:r>
                            <a:rPr lang="en-US" sz="1800" b="1" i="0" dirty="0">
                              <a:latin typeface="Cambria Math"/>
                            </a:rPr>
                            <m:t>,</m:t>
                          </m:r>
                          <m:r>
                            <a:rPr lang="en-US" sz="1800" b="1" i="0" dirty="0">
                              <a:latin typeface="Cambria Math"/>
                            </a:rPr>
                            <m:t>𝟏𝟎</m:t>
                          </m:r>
                          <m:r>
                            <a:rPr lang="en-US" sz="1800" b="1" i="0" dirty="0">
                              <a:latin typeface="Cambria Math"/>
                            </a:rPr>
                            <m:t>%,</m:t>
                          </m:r>
                          <m:r>
                            <a:rPr lang="en-US" sz="1800" b="1" i="0" dirty="0">
                              <a:latin typeface="Cambria Math"/>
                            </a:rPr>
                            <m:t>𝟔</m:t>
                          </m:r>
                        </m:e>
                      </m:d>
                      <m:r>
                        <a:rPr lang="en-US" sz="1800" b="1" i="0" dirty="0" smtClean="0">
                          <a:latin typeface="Cambria Math"/>
                        </a:rPr>
                        <m:t>−</m:t>
                      </m:r>
                      <m:r>
                        <a:rPr lang="en-US" sz="1800" b="1" i="0" dirty="0">
                          <a:latin typeface="Cambria Math"/>
                        </a:rPr>
                        <m:t>𝟏𝟔</m:t>
                      </m:r>
                      <m:r>
                        <a:rPr lang="en-US" sz="1800" b="1" i="0" dirty="0">
                          <a:latin typeface="Cambria Math"/>
                        </a:rPr>
                        <m:t>,</m:t>
                      </m:r>
                      <m:r>
                        <a:rPr lang="en-US" sz="1800" b="1" i="0" dirty="0">
                          <a:latin typeface="Cambria Math"/>
                        </a:rPr>
                        <m:t>𝟎𝟎𝟎</m:t>
                      </m:r>
                      <m:d>
                        <m:dPr>
                          <m:ctrlPr>
                            <a:rPr lang="en-US" sz="1800" b="1" i="0" dirty="0">
                              <a:latin typeface="Cambria Math"/>
                            </a:rPr>
                          </m:ctrlPr>
                        </m:dPr>
                        <m:e>
                          <m:r>
                            <a:rPr lang="en-US" sz="1800" b="1" i="0" dirty="0" smtClean="0">
                              <a:latin typeface="Cambria Math"/>
                            </a:rPr>
                            <m:t>𝐏</m:t>
                          </m:r>
                          <m:r>
                            <a:rPr lang="en-US" sz="1800" b="1" i="0" dirty="0">
                              <a:latin typeface="Cambria Math"/>
                            </a:rPr>
                            <m:t>/</m:t>
                          </m:r>
                          <m:r>
                            <a:rPr lang="en-US" sz="1800" b="1" i="0" dirty="0">
                              <a:latin typeface="Cambria Math"/>
                            </a:rPr>
                            <m:t>𝐅</m:t>
                          </m:r>
                          <m:r>
                            <a:rPr lang="en-US" sz="1800" b="1" i="0" dirty="0">
                              <a:latin typeface="Cambria Math"/>
                            </a:rPr>
                            <m:t>,</m:t>
                          </m:r>
                          <m:r>
                            <a:rPr lang="en-US" sz="1800" b="1" i="0" dirty="0">
                              <a:latin typeface="Cambria Math"/>
                            </a:rPr>
                            <m:t>𝟏𝟎</m:t>
                          </m:r>
                          <m:r>
                            <a:rPr lang="en-US" sz="1800" b="1" i="0" dirty="0">
                              <a:latin typeface="Cambria Math"/>
                            </a:rPr>
                            <m:t>%,</m:t>
                          </m:r>
                          <m:r>
                            <a:rPr lang="en-US" sz="1800" b="1" i="0" dirty="0">
                              <a:latin typeface="Cambria Math"/>
                            </a:rPr>
                            <m:t>𝟑</m:t>
                          </m:r>
                        </m:e>
                      </m:d>
                      <m:r>
                        <a:rPr lang="en-US" sz="1800" b="1" i="0" dirty="0" smtClean="0">
                          <a:latin typeface="Cambria Math"/>
                        </a:rPr>
                        <m:t>+</m:t>
                      </m:r>
                      <m:r>
                        <a:rPr lang="en-US" sz="1800" b="1" i="0" dirty="0">
                          <a:latin typeface="Cambria Math"/>
                        </a:rPr>
                        <m:t> </m:t>
                      </m:r>
                      <m:r>
                        <a:rPr lang="en-US" sz="1800" b="1" i="0" dirty="0">
                          <a:latin typeface="Cambria Math"/>
                        </a:rPr>
                        <m:t>𝟒𝟎𝟎𝟎</m:t>
                      </m:r>
                      <m:d>
                        <m:dPr>
                          <m:ctrlPr>
                            <a:rPr lang="en-US" sz="1800" b="1" i="0" dirty="0">
                              <a:latin typeface="Cambria Math"/>
                            </a:rPr>
                          </m:ctrlPr>
                        </m:dPr>
                        <m:e>
                          <m:r>
                            <a:rPr lang="en-US" sz="1800" b="1" i="0" dirty="0" smtClean="0">
                              <a:latin typeface="Cambria Math"/>
                            </a:rPr>
                            <m:t>𝐏</m:t>
                          </m:r>
                          <m:r>
                            <a:rPr lang="en-US" sz="1800" b="1" i="0" dirty="0">
                              <a:latin typeface="Cambria Math"/>
                            </a:rPr>
                            <m:t>/</m:t>
                          </m:r>
                          <m:r>
                            <a:rPr lang="en-US" sz="1800" b="1" i="0" dirty="0">
                              <a:latin typeface="Cambria Math"/>
                            </a:rPr>
                            <m:t>𝐅</m:t>
                          </m:r>
                          <m:r>
                            <a:rPr lang="en-US" sz="1800" b="1" i="0" dirty="0">
                              <a:latin typeface="Cambria Math"/>
                            </a:rPr>
                            <m:t>,</m:t>
                          </m:r>
                          <m:r>
                            <a:rPr lang="en-US" sz="1800" b="1" i="0" dirty="0">
                              <a:latin typeface="Cambria Math"/>
                            </a:rPr>
                            <m:t>𝟏𝟎</m:t>
                          </m:r>
                          <m:r>
                            <a:rPr lang="en-US" sz="1800" b="1" i="0" dirty="0">
                              <a:latin typeface="Cambria Math"/>
                            </a:rPr>
                            <m:t>%,</m:t>
                          </m:r>
                          <m:r>
                            <a:rPr lang="en-US" sz="1800" b="1" i="0" dirty="0">
                              <a:latin typeface="Cambria Math"/>
                            </a:rPr>
                            <m:t>𝟔</m:t>
                          </m:r>
                        </m:e>
                      </m:d>
                    </m:oMath>
                  </m:oMathPara>
                </a14:m>
                <a:endParaRPr lang="en-US" sz="1800" b="1" i="0" dirty="0" smtClean="0">
                  <a:latin typeface="Cambria Math"/>
                </a:endParaRPr>
              </a:p>
              <a:p>
                <a:pPr marL="0" indent="0">
                  <a:spcBef>
                    <a:spcPts val="600"/>
                  </a:spcBef>
                  <a:buNone/>
                </a:pPr>
                <a:r>
                  <a:rPr lang="en-US" sz="1800" b="1" dirty="0" smtClean="0"/>
                  <a:t>          </a:t>
                </a:r>
                <a14:m>
                  <m:oMath xmlns:m="http://schemas.openxmlformats.org/officeDocument/2006/math">
                    <m:r>
                      <a:rPr lang="en-US" sz="1800" b="1" i="0" dirty="0" smtClean="0">
                        <a:latin typeface="Cambria Math"/>
                      </a:rPr>
                      <m:t>=</m:t>
                    </m:r>
                    <m:r>
                      <a:rPr lang="en-US" sz="1800" b="1" i="0" dirty="0" smtClean="0">
                        <a:latin typeface="Cambria Math"/>
                      </a:rPr>
                      <m:t>$</m:t>
                    </m:r>
                    <m:r>
                      <a:rPr lang="en-US" sz="1800" b="1" i="0" dirty="0" smtClean="0">
                        <a:latin typeface="Cambria Math"/>
                      </a:rPr>
                      <m:t>−</m:t>
                    </m:r>
                    <m:r>
                      <a:rPr lang="en-US" sz="1800" b="1" i="0" dirty="0" smtClean="0">
                        <a:latin typeface="Cambria Math"/>
                      </a:rPr>
                      <m:t>𝟔𝟖</m:t>
                    </m:r>
                    <m:r>
                      <a:rPr lang="en-US" sz="1800" b="1" i="0" dirty="0" smtClean="0">
                        <a:latin typeface="Cambria Math"/>
                      </a:rPr>
                      <m:t>,</m:t>
                    </m:r>
                    <m:r>
                      <a:rPr lang="en-US" sz="1800" b="1" i="0" dirty="0" smtClean="0">
                        <a:latin typeface="Cambria Math"/>
                      </a:rPr>
                      <m:t>𝟗𝟔𝟏</m:t>
                    </m:r>
                  </m:oMath>
                </a14:m>
                <a:r>
                  <a:rPr lang="en-US" sz="1800" dirty="0" smtClean="0"/>
                  <a:t> </a:t>
                </a:r>
              </a:p>
              <a:p>
                <a:pPr marL="0" indent="0">
                  <a:spcBef>
                    <a:spcPts val="600"/>
                  </a:spcBef>
                  <a:buNone/>
                </a:pPr>
                <a14:m>
                  <m:oMathPara xmlns:m="http://schemas.openxmlformats.org/officeDocument/2006/math">
                    <m:oMathParaPr>
                      <m:jc m:val="left"/>
                    </m:oMathParaPr>
                    <m:oMath xmlns:m="http://schemas.openxmlformats.org/officeDocument/2006/math">
                      <m:r>
                        <a:rPr lang="en-US" sz="1800" b="1" i="0" dirty="0" smtClean="0">
                          <a:latin typeface="Cambria Math"/>
                        </a:rPr>
                        <m:t>𝐏𝐖</m:t>
                      </m:r>
                      <m:r>
                        <a:rPr lang="en-US" sz="1800" b="1" i="0" baseline="-25000" dirty="0" smtClean="0">
                          <a:latin typeface="Cambria Math"/>
                        </a:rPr>
                        <m:t>𝐁</m:t>
                      </m:r>
                      <m:r>
                        <a:rPr lang="en-US" sz="1800" b="1" i="0" dirty="0" smtClean="0">
                          <a:latin typeface="Cambria Math"/>
                        </a:rPr>
                        <m:t>=−</m:t>
                      </m:r>
                      <m:r>
                        <a:rPr lang="en-US" sz="1800" b="1" i="0" dirty="0" smtClean="0">
                          <a:latin typeface="Cambria Math"/>
                        </a:rPr>
                        <m:t>𝟑𝟎</m:t>
                      </m:r>
                      <m:r>
                        <a:rPr lang="en-US" sz="1800" b="1" i="0" dirty="0" smtClean="0">
                          <a:latin typeface="Cambria Math"/>
                        </a:rPr>
                        <m:t>,</m:t>
                      </m:r>
                      <m:r>
                        <a:rPr lang="en-US" sz="1800" b="1" i="0" dirty="0" smtClean="0">
                          <a:latin typeface="Cambria Math"/>
                        </a:rPr>
                        <m:t>𝟎𝟎𝟎</m:t>
                      </m:r>
                      <m:r>
                        <a:rPr lang="en-US" sz="1800" b="1" i="0" dirty="0" smtClean="0">
                          <a:latin typeface="Cambria Math"/>
                        </a:rPr>
                        <m:t>−</m:t>
                      </m:r>
                      <m:r>
                        <a:rPr lang="en-US" sz="1800" b="1" i="0" dirty="0" smtClean="0">
                          <a:latin typeface="Cambria Math"/>
                        </a:rPr>
                        <m:t>𝟕𝟎𝟎𝟎</m:t>
                      </m:r>
                      <m:d>
                        <m:dPr>
                          <m:ctrlPr>
                            <a:rPr lang="en-US" sz="1800" b="1" i="0" dirty="0" smtClean="0">
                              <a:latin typeface="Cambria Math"/>
                            </a:rPr>
                          </m:ctrlPr>
                        </m:dPr>
                        <m:e>
                          <m:f>
                            <m:fPr>
                              <m:ctrlPr>
                                <a:rPr lang="en-US" sz="1800" b="1" i="0" dirty="0" smtClean="0">
                                  <a:latin typeface="Cambria Math"/>
                                </a:rPr>
                              </m:ctrlPr>
                            </m:fPr>
                            <m:num>
                              <m:r>
                                <a:rPr lang="en-US" sz="1800" b="1" i="0" dirty="0" smtClean="0">
                                  <a:latin typeface="Cambria Math"/>
                                </a:rPr>
                                <m:t>𝐏</m:t>
                              </m:r>
                            </m:num>
                            <m:den>
                              <m:r>
                                <a:rPr lang="en-US" sz="1800" b="1" i="0" dirty="0" smtClean="0">
                                  <a:latin typeface="Cambria Math"/>
                                </a:rPr>
                                <m:t>𝐀</m:t>
                              </m:r>
                            </m:den>
                          </m:f>
                          <m:r>
                            <a:rPr lang="en-US" sz="1800" b="1" i="0" dirty="0" smtClean="0">
                              <a:latin typeface="Cambria Math"/>
                            </a:rPr>
                            <m:t>,</m:t>
                          </m:r>
                          <m:r>
                            <a:rPr lang="en-US" sz="1800" b="1" i="0" dirty="0" smtClean="0">
                              <a:latin typeface="Cambria Math"/>
                            </a:rPr>
                            <m:t>𝟏𝟎</m:t>
                          </m:r>
                          <m:r>
                            <a:rPr lang="en-US" sz="1800" b="1" i="0" dirty="0" smtClean="0">
                              <a:latin typeface="Cambria Math"/>
                            </a:rPr>
                            <m:t>%,</m:t>
                          </m:r>
                          <m:r>
                            <a:rPr lang="en-US" sz="1800" b="1" i="0" dirty="0" smtClean="0">
                              <a:latin typeface="Cambria Math"/>
                            </a:rPr>
                            <m:t>𝟔</m:t>
                          </m:r>
                        </m:e>
                      </m:d>
                      <m:r>
                        <a:rPr lang="en-US" sz="1800" b="1" i="0" dirty="0" smtClean="0">
                          <a:latin typeface="Cambria Math"/>
                        </a:rPr>
                        <m:t>+</m:t>
                      </m:r>
                      <m:r>
                        <a:rPr lang="en-US" sz="1800" b="1" i="0" dirty="0" smtClean="0">
                          <a:latin typeface="Cambria Math"/>
                        </a:rPr>
                        <m:t>𝟔𝟎𝟎𝟎</m:t>
                      </m:r>
                      <m:d>
                        <m:dPr>
                          <m:ctrlPr>
                            <a:rPr lang="en-US" sz="1800" b="1" i="0" dirty="0" smtClean="0">
                              <a:latin typeface="Cambria Math"/>
                            </a:rPr>
                          </m:ctrlPr>
                        </m:dPr>
                        <m:e>
                          <m:f>
                            <m:fPr>
                              <m:ctrlPr>
                                <a:rPr lang="en-US" sz="1800" b="1" i="0" dirty="0" smtClean="0">
                                  <a:latin typeface="Cambria Math"/>
                                </a:rPr>
                              </m:ctrlPr>
                            </m:fPr>
                            <m:num>
                              <m:r>
                                <a:rPr lang="en-US" sz="1800" b="1" i="0" dirty="0" smtClean="0">
                                  <a:latin typeface="Cambria Math"/>
                                </a:rPr>
                                <m:t>𝐏</m:t>
                              </m:r>
                            </m:num>
                            <m:den>
                              <m:r>
                                <a:rPr lang="en-US" sz="1800" b="1" i="0" dirty="0" smtClean="0">
                                  <a:latin typeface="Cambria Math"/>
                                </a:rPr>
                                <m:t>𝐅</m:t>
                              </m:r>
                            </m:den>
                          </m:f>
                          <m:r>
                            <a:rPr lang="en-US" sz="1800" b="1" i="0" dirty="0" smtClean="0">
                              <a:latin typeface="Cambria Math"/>
                            </a:rPr>
                            <m:t>,</m:t>
                          </m:r>
                          <m:r>
                            <a:rPr lang="en-US" sz="1800" b="1" i="0" dirty="0" smtClean="0">
                              <a:latin typeface="Cambria Math"/>
                            </a:rPr>
                            <m:t>𝟏𝟎</m:t>
                          </m:r>
                          <m:r>
                            <a:rPr lang="en-US" sz="1800" b="1" i="0" dirty="0" smtClean="0">
                              <a:latin typeface="Cambria Math"/>
                            </a:rPr>
                            <m:t>%,</m:t>
                          </m:r>
                          <m:r>
                            <a:rPr lang="en-US" sz="1800" b="1" i="0" dirty="0" smtClean="0">
                              <a:latin typeface="Cambria Math"/>
                            </a:rPr>
                            <m:t>𝟔</m:t>
                          </m:r>
                        </m:e>
                      </m:d>
                    </m:oMath>
                  </m:oMathPara>
                </a14:m>
                <a:endParaRPr lang="en-US" sz="1800" b="1" i="0" dirty="0" smtClean="0">
                  <a:latin typeface="Cambria Math"/>
                </a:endParaRPr>
              </a:p>
              <a:p>
                <a:pPr marL="0" indent="0">
                  <a:spcBef>
                    <a:spcPts val="600"/>
                  </a:spcBef>
                  <a:buNone/>
                </a:pPr>
                <a:r>
                  <a:rPr lang="en-US" sz="1800" b="1" dirty="0" smtClean="0"/>
                  <a:t>          </a:t>
                </a:r>
                <a14:m>
                  <m:oMath xmlns:m="http://schemas.openxmlformats.org/officeDocument/2006/math">
                    <m:r>
                      <a:rPr lang="en-US" sz="1800" b="1" i="0" dirty="0" smtClean="0">
                        <a:latin typeface="Cambria Math"/>
                      </a:rPr>
                      <m:t>= $−</m:t>
                    </m:r>
                    <m:r>
                      <a:rPr lang="en-US" sz="1800" b="1" i="0" dirty="0" smtClean="0">
                        <a:latin typeface="Cambria Math"/>
                      </a:rPr>
                      <m:t>𝟓𝟕</m:t>
                    </m:r>
                    <m:r>
                      <a:rPr lang="en-US" sz="1800" b="1" i="0" dirty="0" smtClean="0">
                        <a:latin typeface="Cambria Math"/>
                      </a:rPr>
                      <m:t>,</m:t>
                    </m:r>
                    <m:r>
                      <a:rPr lang="en-US" sz="1800" b="1" i="0" dirty="0" smtClean="0">
                        <a:latin typeface="Cambria Math"/>
                      </a:rPr>
                      <m:t>𝟏𝟎𝟎</m:t>
                    </m:r>
                  </m:oMath>
                </a14:m>
                <a:endParaRPr lang="en-US" sz="1800" dirty="0"/>
              </a:p>
            </p:txBody>
          </p:sp>
        </mc:Choice>
        <mc:Fallback>
          <p:sp>
            <p:nvSpPr>
              <p:cNvPr id="10" name="Content Placeholder 4"/>
              <p:cNvSpPr>
                <a:spLocks noGrp="1" noRot="1" noChangeAspect="1" noMove="1" noResize="1" noEditPoints="1" noAdjustHandles="1" noChangeArrowheads="1" noChangeShapeType="1" noTextEdit="1"/>
              </p:cNvSpPr>
              <p:nvPr>
                <p:ph sz="quarter" idx="19"/>
              </p:nvPr>
            </p:nvSpPr>
            <p:spPr>
              <a:xfrm>
                <a:off x="182880" y="3948501"/>
                <a:ext cx="8778240" cy="2147499"/>
              </a:xfrm>
              <a:blipFill rotWithShape="1">
                <a:blip r:embed="rId2" cstate="print"/>
                <a:stretch>
                  <a:fillRect l="-1042" t="-2273"/>
                </a:stretch>
              </a:blipFill>
            </p:spPr>
            <p:txBody>
              <a:bodyPr/>
              <a:lstStyle/>
              <a:p>
                <a:r>
                  <a:rPr lang="en-US">
                    <a:noFill/>
                  </a:rPr>
                  <a:t> </a:t>
                </a:r>
              </a:p>
            </p:txBody>
          </p:sp>
        </mc:Fallback>
      </mc:AlternateContent>
      <p:cxnSp>
        <p:nvCxnSpPr>
          <p:cNvPr id="16" name="Straight Arrow Connector 5"/>
          <p:cNvCxnSpPr/>
          <p:nvPr/>
        </p:nvCxnSpPr>
        <p:spPr bwMode="auto">
          <a:xfrm flipH="1" flipV="1">
            <a:off x="5181600" y="4843492"/>
            <a:ext cx="1447801" cy="673388"/>
          </a:xfrm>
          <a:prstGeom prst="straightConnector1">
            <a:avLst/>
          </a:prstGeom>
          <a:solidFill>
            <a:schemeClr val="accent1"/>
          </a:solidFill>
          <a:ln w="19050" cap="flat" cmpd="sng" algn="ctr">
            <a:solidFill>
              <a:srgbClr val="7030A0"/>
            </a:solidFill>
            <a:prstDash val="solid"/>
            <a:round/>
            <a:headEnd type="none" w="med" len="med"/>
            <a:tailEnd type="arrow"/>
          </a:ln>
          <a:effectLst/>
        </p:spPr>
      </p:cxnSp>
      <p:sp>
        <p:nvSpPr>
          <p:cNvPr id="11" name="Content Placeholder 6"/>
          <p:cNvSpPr>
            <a:spLocks noGrp="1"/>
          </p:cNvSpPr>
          <p:nvPr>
            <p:ph sz="quarter" idx="20"/>
          </p:nvPr>
        </p:nvSpPr>
        <p:spPr>
          <a:xfrm>
            <a:off x="6629400" y="5135880"/>
            <a:ext cx="1828800" cy="731520"/>
          </a:xfrm>
          <a:ln w="19050">
            <a:solidFill>
              <a:srgbClr val="7030A0"/>
            </a:solidFill>
          </a:ln>
        </p:spPr>
        <p:txBody>
          <a:bodyPr/>
          <a:lstStyle/>
          <a:p>
            <a:pPr marL="0" lvl="0" indent="0" algn="ctr" defTabSz="914400" eaLnBrk="0" fontAlgn="base" hangingPunct="0">
              <a:spcBef>
                <a:spcPct val="0"/>
              </a:spcBef>
              <a:spcAft>
                <a:spcPct val="0"/>
              </a:spcAft>
              <a:buNone/>
            </a:pPr>
            <a:r>
              <a:rPr lang="en-US" sz="2000" b="0" dirty="0">
                <a:solidFill>
                  <a:srgbClr val="000000"/>
                </a:solidFill>
              </a:rPr>
              <a:t>20,000 – 4,000 in year </a:t>
            </a:r>
            <a:r>
              <a:rPr lang="en-US" sz="2000" b="0" dirty="0" smtClean="0">
                <a:solidFill>
                  <a:srgbClr val="000000"/>
                </a:solidFill>
              </a:rPr>
              <a:t>3</a:t>
            </a:r>
            <a:endParaRPr lang="en-US" sz="2000" b="0" dirty="0">
              <a:solidFill>
                <a:srgbClr val="000000"/>
              </a:solidFill>
            </a:endParaRPr>
          </a:p>
        </p:txBody>
      </p:sp>
      <p:cxnSp>
        <p:nvCxnSpPr>
          <p:cNvPr id="15" name="Straight Arrow Connector 7"/>
          <p:cNvCxnSpPr/>
          <p:nvPr/>
        </p:nvCxnSpPr>
        <p:spPr bwMode="auto">
          <a:xfrm flipH="1" flipV="1">
            <a:off x="2286000" y="5995972"/>
            <a:ext cx="457200" cy="404828"/>
          </a:xfrm>
          <a:prstGeom prst="straightConnector1">
            <a:avLst/>
          </a:prstGeom>
          <a:solidFill>
            <a:schemeClr val="accent1"/>
          </a:solidFill>
          <a:ln w="19050" cap="flat" cmpd="sng" algn="ctr">
            <a:solidFill>
              <a:srgbClr val="A60A1B"/>
            </a:solidFill>
            <a:prstDash val="solid"/>
            <a:round/>
            <a:headEnd type="none" w="med" len="med"/>
            <a:tailEnd type="arrow"/>
          </a:ln>
          <a:effectLst/>
        </p:spPr>
      </p:cxnSp>
      <p:sp>
        <p:nvSpPr>
          <p:cNvPr id="12" name="Content Placeholder 8"/>
          <p:cNvSpPr>
            <a:spLocks noGrp="1"/>
          </p:cNvSpPr>
          <p:nvPr>
            <p:ph sz="quarter" idx="21"/>
          </p:nvPr>
        </p:nvSpPr>
        <p:spPr>
          <a:xfrm>
            <a:off x="2743200" y="6230664"/>
            <a:ext cx="2590800" cy="404828"/>
          </a:xfrm>
        </p:spPr>
        <p:txBody>
          <a:bodyPr/>
          <a:lstStyle/>
          <a:p>
            <a:pPr marL="0" lvl="0" indent="0" algn="ctr" defTabSz="914400" eaLnBrk="0" fontAlgn="base" hangingPunct="0">
              <a:spcBef>
                <a:spcPct val="0"/>
              </a:spcBef>
              <a:spcAft>
                <a:spcPct val="0"/>
              </a:spcAft>
              <a:buNone/>
            </a:pPr>
            <a:r>
              <a:rPr lang="en-US" dirty="0">
                <a:solidFill>
                  <a:srgbClr val="A60A1B"/>
                </a:solidFill>
              </a:rPr>
              <a:t>Select alternative </a:t>
            </a:r>
            <a:r>
              <a:rPr lang="en-US" dirty="0" smtClean="0">
                <a:solidFill>
                  <a:srgbClr val="A60A1B"/>
                </a:solidFill>
              </a:rPr>
              <a:t>B</a:t>
            </a:r>
            <a:endParaRPr lang="en-US" dirty="0">
              <a:solidFill>
                <a:srgbClr val="A60A1B"/>
              </a:solidFill>
            </a:endParaRPr>
          </a:p>
        </p:txBody>
      </p:sp>
      <p:sp>
        <p:nvSpPr>
          <p:cNvPr id="14" name="Content Placeholder 9"/>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42598036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PW Evaluation Using a Study Period</a:t>
            </a:r>
          </a:p>
        </p:txBody>
      </p:sp>
      <p:sp>
        <p:nvSpPr>
          <p:cNvPr id="3" name="Content Placeholder 2"/>
          <p:cNvSpPr>
            <a:spLocks noGrp="1"/>
          </p:cNvSpPr>
          <p:nvPr>
            <p:ph sz="quarter" idx="17"/>
          </p:nvPr>
        </p:nvSpPr>
        <p:spPr>
          <a:xfrm>
            <a:off x="609600" y="1270000"/>
            <a:ext cx="7924800" cy="2159000"/>
          </a:xfrm>
        </p:spPr>
        <p:txBody>
          <a:bodyPr/>
          <a:lstStyle/>
          <a:p>
            <a:pPr marL="0" indent="0">
              <a:spcBef>
                <a:spcPts val="4200"/>
              </a:spcBef>
              <a:buClr>
                <a:srgbClr val="3946A4"/>
              </a:buClr>
              <a:buNone/>
            </a:pPr>
            <a:r>
              <a:rPr lang="en-US" dirty="0"/>
              <a:t>Once a study period is specified, all cash flows after this time are</a:t>
            </a:r>
            <a:r>
              <a:rPr lang="en-US" dirty="0">
                <a:solidFill>
                  <a:srgbClr val="FF0000"/>
                </a:solidFill>
              </a:rPr>
              <a:t> </a:t>
            </a:r>
            <a:r>
              <a:rPr lang="en-US" dirty="0" smtClean="0">
                <a:solidFill>
                  <a:srgbClr val="A60A1B"/>
                </a:solidFill>
              </a:rPr>
              <a:t>ignored</a:t>
            </a:r>
            <a:endParaRPr lang="en-US" dirty="0">
              <a:solidFill>
                <a:srgbClr val="A60A1B"/>
              </a:solidFill>
            </a:endParaRPr>
          </a:p>
          <a:p>
            <a:pPr marL="0" indent="0">
              <a:spcBef>
                <a:spcPts val="4200"/>
              </a:spcBef>
              <a:buClr>
                <a:srgbClr val="3946A4"/>
              </a:buClr>
              <a:buNone/>
            </a:pPr>
            <a:r>
              <a:rPr lang="en-US" dirty="0"/>
              <a:t>Salvage value is the estimated </a:t>
            </a:r>
            <a:r>
              <a:rPr lang="en-US" dirty="0">
                <a:solidFill>
                  <a:srgbClr val="A60A1B"/>
                </a:solidFill>
              </a:rPr>
              <a:t>market value </a:t>
            </a:r>
            <a:r>
              <a:rPr lang="en-US" dirty="0"/>
              <a:t>at the end of study </a:t>
            </a:r>
            <a:r>
              <a:rPr lang="en-US" dirty="0" smtClean="0"/>
              <a:t>period</a:t>
            </a:r>
            <a:endParaRPr lang="en-US" dirty="0"/>
          </a:p>
        </p:txBody>
      </p:sp>
      <p:cxnSp>
        <p:nvCxnSpPr>
          <p:cNvPr id="10" name="Straight Connector 3"/>
          <p:cNvCxnSpPr/>
          <p:nvPr/>
        </p:nvCxnSpPr>
        <p:spPr bwMode="auto">
          <a:xfrm>
            <a:off x="692727" y="3733800"/>
            <a:ext cx="7696200" cy="0"/>
          </a:xfrm>
          <a:prstGeom prst="line">
            <a:avLst/>
          </a:prstGeom>
          <a:solidFill>
            <a:schemeClr val="accent1"/>
          </a:solidFill>
          <a:ln w="38100" cap="flat" cmpd="sng" algn="ctr">
            <a:solidFill>
              <a:srgbClr val="0070C0"/>
            </a:solidFill>
            <a:prstDash val="lgDashDot"/>
            <a:round/>
            <a:headEnd type="none" w="med" len="med"/>
            <a:tailEnd type="none" w="med" len="med"/>
          </a:ln>
          <a:effectLst/>
        </p:spPr>
      </p:cxnSp>
      <p:sp>
        <p:nvSpPr>
          <p:cNvPr id="4" name="Content Placeholder 4"/>
          <p:cNvSpPr>
            <a:spLocks noGrp="1"/>
          </p:cNvSpPr>
          <p:nvPr>
            <p:ph sz="quarter" idx="18"/>
          </p:nvPr>
        </p:nvSpPr>
        <p:spPr>
          <a:xfrm>
            <a:off x="608076" y="3992880"/>
            <a:ext cx="7927848" cy="883920"/>
          </a:xfrm>
        </p:spPr>
        <p:txBody>
          <a:bodyPr/>
          <a:lstStyle/>
          <a:p>
            <a:pPr marL="0" indent="0" algn="ctr">
              <a:buNone/>
            </a:pPr>
            <a:r>
              <a:rPr lang="en-US" dirty="0"/>
              <a:t>Short study periods are often defined by management when business goals are </a:t>
            </a:r>
            <a:r>
              <a:rPr lang="en-US" dirty="0" smtClean="0"/>
              <a:t>short-term</a:t>
            </a:r>
            <a:endParaRPr lang="en-US" dirty="0"/>
          </a:p>
        </p:txBody>
      </p:sp>
      <p:sp>
        <p:nvSpPr>
          <p:cNvPr id="5" name="Content Placeholder 5"/>
          <p:cNvSpPr>
            <a:spLocks noGrp="1"/>
          </p:cNvSpPr>
          <p:nvPr>
            <p:ph sz="quarter" idx="19"/>
          </p:nvPr>
        </p:nvSpPr>
        <p:spPr>
          <a:xfrm>
            <a:off x="608076" y="5334000"/>
            <a:ext cx="7927848" cy="883920"/>
          </a:xfrm>
        </p:spPr>
        <p:txBody>
          <a:bodyPr/>
          <a:lstStyle/>
          <a:p>
            <a:pPr marL="0" indent="0" algn="ctr">
              <a:buNone/>
            </a:pPr>
            <a:r>
              <a:rPr lang="en-US" dirty="0"/>
              <a:t>Study periods are commonly used in equipment replacement </a:t>
            </a:r>
            <a:r>
              <a:rPr lang="en-US" dirty="0" smtClean="0"/>
              <a:t>analysis</a:t>
            </a:r>
            <a:endParaRPr lang="en-US" dirty="0"/>
          </a:p>
        </p:txBody>
      </p:sp>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2531931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Study Period PW </a:t>
            </a:r>
            <a:r>
              <a:rPr lang="en-US" dirty="0" smtClean="0"/>
              <a:t>Evaluation</a:t>
            </a:r>
            <a:endParaRPr lang="en-US" dirty="0"/>
          </a:p>
        </p:txBody>
      </p:sp>
      <p:sp>
        <p:nvSpPr>
          <p:cNvPr id="3" name="Content Placeholder 2"/>
          <p:cNvSpPr>
            <a:spLocks noGrp="1"/>
          </p:cNvSpPr>
          <p:nvPr>
            <p:ph sz="quarter" idx="17"/>
          </p:nvPr>
        </p:nvSpPr>
        <p:spPr>
          <a:xfrm>
            <a:off x="457200" y="1270000"/>
            <a:ext cx="8382000" cy="787400"/>
          </a:xfrm>
        </p:spPr>
        <p:txBody>
          <a:bodyPr/>
          <a:lstStyle/>
          <a:p>
            <a:pPr marL="0" indent="0">
              <a:buNone/>
            </a:pPr>
            <a:r>
              <a:rPr lang="en-US" sz="2200" b="0" dirty="0">
                <a:solidFill>
                  <a:srgbClr val="0033CC"/>
                </a:solidFill>
              </a:rPr>
              <a:t>Compare the alternatives below using present worth analysis at </a:t>
            </a:r>
            <a:r>
              <a:rPr lang="en-US" sz="2200" b="0" dirty="0" err="1">
                <a:solidFill>
                  <a:srgbClr val="0033CC"/>
                </a:solidFill>
              </a:rPr>
              <a:t>i</a:t>
            </a:r>
            <a:r>
              <a:rPr lang="en-US" sz="2200" b="0" dirty="0">
                <a:solidFill>
                  <a:srgbClr val="0033CC"/>
                </a:solidFill>
              </a:rPr>
              <a:t> = 10% per </a:t>
            </a:r>
            <a:r>
              <a:rPr lang="en-US" sz="2200" b="0" dirty="0" smtClean="0">
                <a:solidFill>
                  <a:srgbClr val="0033CC"/>
                </a:solidFill>
              </a:rPr>
              <a:t>year and </a:t>
            </a:r>
            <a:r>
              <a:rPr lang="en-US" sz="2200" b="0" dirty="0">
                <a:solidFill>
                  <a:srgbClr val="0033CC"/>
                </a:solidFill>
              </a:rPr>
              <a:t>a 3-year study </a:t>
            </a:r>
            <a:r>
              <a:rPr lang="en-US" sz="2200" b="0" dirty="0" smtClean="0">
                <a:solidFill>
                  <a:srgbClr val="0033CC"/>
                </a:solidFill>
              </a:rPr>
              <a:t>period</a:t>
            </a:r>
            <a:endParaRPr lang="en-US" sz="2200" b="0" dirty="0">
              <a:solidFill>
                <a:srgbClr val="0033CC"/>
              </a:solidFill>
            </a:endParaRPr>
          </a:p>
        </p:txBody>
      </p:sp>
      <mc:AlternateContent xmlns:mc="http://schemas.openxmlformats.org/markup-compatibility/2006">
        <mc:Choice xmlns:a14="http://schemas.microsoft.com/office/drawing/2010/main" xmlns="" Requires="a14">
          <p:sp>
            <p:nvSpPr>
              <p:cNvPr id="4" name="Content Placeholder 3"/>
              <p:cNvSpPr>
                <a:spLocks noGrp="1"/>
              </p:cNvSpPr>
              <p:nvPr>
                <p:ph sz="quarter" idx="18"/>
              </p:nvPr>
            </p:nvSpPr>
            <p:spPr>
              <a:xfrm>
                <a:off x="723900" y="2098964"/>
                <a:ext cx="7696200" cy="2286000"/>
              </a:xfrm>
            </p:spPr>
            <p:txBody>
              <a:bodyPr/>
              <a:lstStyle/>
              <a:p>
                <a:pPr marL="0" indent="0">
                  <a:spcBef>
                    <a:spcPts val="300"/>
                  </a:spcBef>
                  <a:buNone/>
                </a:pPr>
                <a:r>
                  <a:rPr lang="en-US" sz="2200" b="0" dirty="0" smtClean="0"/>
                  <a:t>						   </a:t>
                </a:r>
                <a:r>
                  <a:rPr lang="en-US" sz="2200" b="0" u="sng" dirty="0" smtClean="0"/>
                  <a:t>Machine A</a:t>
                </a:r>
                <a:r>
                  <a:rPr lang="en-US" sz="2200" b="0" dirty="0" smtClean="0"/>
                  <a:t> 			</a:t>
                </a:r>
                <a:r>
                  <a:rPr lang="en-US" sz="2200" b="0" u="sng" dirty="0" smtClean="0"/>
                  <a:t>Machine B</a:t>
                </a:r>
              </a:p>
              <a:p>
                <a:pPr marL="0" indent="0">
                  <a:spcBef>
                    <a:spcPts val="300"/>
                  </a:spcBef>
                  <a:buNone/>
                </a:pPr>
                <a:r>
                  <a:rPr lang="en-US" sz="2200" b="0" dirty="0"/>
                  <a:t>First cost, </a:t>
                </a:r>
                <a:r>
                  <a:rPr lang="en-US" sz="2200" b="0" dirty="0" smtClean="0"/>
                  <a:t>$ 				</a:t>
                </a:r>
                <a:r>
                  <a:rPr lang="en-US" sz="2200" b="0" dirty="0" smtClean="0">
                    <a:solidFill>
                      <a:srgbClr val="3946A4"/>
                    </a:solidFill>
                  </a:rPr>
                  <a:t>     </a:t>
                </a:r>
                <a14:m>
                  <m:oMath xmlns:m="http://schemas.openxmlformats.org/officeDocument/2006/math">
                    <m:r>
                      <a:rPr lang="en-US" sz="2200" b="0" i="1" dirty="0" smtClean="0">
                        <a:solidFill>
                          <a:srgbClr val="3946A4"/>
                        </a:solidFill>
                        <a:latin typeface="Cambria Math"/>
                      </a:rPr>
                      <m:t>−</m:t>
                    </m:r>
                  </m:oMath>
                </a14:m>
                <a:r>
                  <a:rPr lang="en-US" sz="2200" b="0" dirty="0">
                    <a:solidFill>
                      <a:srgbClr val="3946A4"/>
                    </a:solidFill>
                  </a:rPr>
                  <a:t>20,000</a:t>
                </a:r>
                <a:r>
                  <a:rPr lang="en-US" sz="2200" b="0" dirty="0" smtClean="0">
                    <a:solidFill>
                      <a:srgbClr val="3946A4"/>
                    </a:solidFill>
                  </a:rPr>
                  <a:t> 			</a:t>
                </a:r>
                <a14:m>
                  <m:oMath xmlns:m="http://schemas.openxmlformats.org/officeDocument/2006/math">
                    <m:r>
                      <a:rPr lang="en-US" sz="2200" b="0" i="1" dirty="0">
                        <a:solidFill>
                          <a:srgbClr val="3946A4"/>
                        </a:solidFill>
                        <a:latin typeface="Cambria Math"/>
                      </a:rPr>
                      <m:t>− </m:t>
                    </m:r>
                  </m:oMath>
                </a14:m>
                <a:r>
                  <a:rPr lang="en-US" sz="2200" b="0" dirty="0" smtClean="0">
                    <a:solidFill>
                      <a:srgbClr val="3946A4"/>
                    </a:solidFill>
                  </a:rPr>
                  <a:t>30,000</a:t>
                </a:r>
              </a:p>
              <a:p>
                <a:pPr marL="0" indent="0">
                  <a:spcBef>
                    <a:spcPts val="300"/>
                  </a:spcBef>
                  <a:buNone/>
                </a:pPr>
                <a:r>
                  <a:rPr lang="en-US" sz="2200" b="0" dirty="0"/>
                  <a:t>Annual cost, $/</a:t>
                </a:r>
                <a:r>
                  <a:rPr lang="en-US" sz="2200" b="0" dirty="0" smtClean="0"/>
                  <a:t>year</a:t>
                </a:r>
                <a:r>
                  <a:rPr lang="en-US" sz="2200" b="0" dirty="0" smtClean="0">
                    <a:solidFill>
                      <a:schemeClr val="accent2">
                        <a:lumMod val="60000"/>
                        <a:lumOff val="40000"/>
                      </a:schemeClr>
                    </a:solidFill>
                  </a:rPr>
                  <a:t> 		</a:t>
                </a:r>
                <a:r>
                  <a:rPr lang="en-US" sz="2200" b="0" dirty="0">
                    <a:solidFill>
                      <a:srgbClr val="3946A4"/>
                    </a:solidFill>
                  </a:rPr>
                  <a:t> </a:t>
                </a:r>
                <a:r>
                  <a:rPr lang="en-US" sz="2200" b="0" dirty="0" smtClean="0">
                    <a:solidFill>
                      <a:srgbClr val="3946A4"/>
                    </a:solidFill>
                  </a:rPr>
                  <a:t>     </a:t>
                </a:r>
                <a14:m>
                  <m:oMath xmlns:m="http://schemas.openxmlformats.org/officeDocument/2006/math">
                    <m:r>
                      <a:rPr lang="en-US" sz="2200" b="0" i="1" dirty="0">
                        <a:solidFill>
                          <a:srgbClr val="3946A4"/>
                        </a:solidFill>
                        <a:latin typeface="Cambria Math"/>
                      </a:rPr>
                      <m:t>− </m:t>
                    </m:r>
                  </m:oMath>
                </a14:m>
                <a:r>
                  <a:rPr lang="en-US" sz="2200" b="0" dirty="0" smtClean="0">
                    <a:solidFill>
                      <a:srgbClr val="3946A4"/>
                    </a:solidFill>
                  </a:rPr>
                  <a:t>9,000 			</a:t>
                </a:r>
                <a:r>
                  <a:rPr lang="en-US" sz="2200" b="0" dirty="0" smtClean="0">
                    <a:solidFill>
                      <a:srgbClr val="3946A4"/>
                    </a:solidFill>
                  </a:rPr>
                  <a:t>  </a:t>
                </a:r>
                <a14:m>
                  <m:oMath xmlns:m="http://schemas.openxmlformats.org/officeDocument/2006/math">
                    <m:r>
                      <a:rPr lang="en-US" sz="2200" b="0" i="1" dirty="0">
                        <a:solidFill>
                          <a:srgbClr val="3946A4"/>
                        </a:solidFill>
                        <a:latin typeface="Cambria Math"/>
                      </a:rPr>
                      <m:t>− </m:t>
                    </m:r>
                  </m:oMath>
                </a14:m>
                <a:r>
                  <a:rPr lang="en-US" sz="2200" b="0" dirty="0" smtClean="0">
                    <a:solidFill>
                      <a:srgbClr val="3946A4"/>
                    </a:solidFill>
                  </a:rPr>
                  <a:t>7,000</a:t>
                </a:r>
              </a:p>
              <a:p>
                <a:pPr marL="0" indent="0">
                  <a:spcBef>
                    <a:spcPts val="300"/>
                  </a:spcBef>
                  <a:buNone/>
                </a:pPr>
                <a:r>
                  <a:rPr lang="en-US" sz="2200" b="0" dirty="0"/>
                  <a:t>Salvage/market value, </a:t>
                </a:r>
                <a:r>
                  <a:rPr lang="en-US" sz="2200" b="0" dirty="0" smtClean="0"/>
                  <a:t>$ </a:t>
                </a:r>
                <a:r>
                  <a:rPr lang="en-US" sz="2200" b="0" dirty="0">
                    <a:solidFill>
                      <a:schemeClr val="accent2">
                        <a:lumMod val="60000"/>
                        <a:lumOff val="40000"/>
                      </a:schemeClr>
                    </a:solidFill>
                  </a:rPr>
                  <a:t> </a:t>
                </a:r>
                <a:r>
                  <a:rPr lang="en-US" sz="2200" b="0" dirty="0" smtClean="0">
                    <a:solidFill>
                      <a:schemeClr val="accent2">
                        <a:lumMod val="60000"/>
                        <a:lumOff val="40000"/>
                      </a:schemeClr>
                    </a:solidFill>
                  </a:rPr>
                  <a:t>		</a:t>
                </a:r>
                <a:r>
                  <a:rPr lang="en-US" sz="2200" b="0" dirty="0" smtClean="0">
                    <a:solidFill>
                      <a:srgbClr val="3946A4"/>
                    </a:solidFill>
                  </a:rPr>
                  <a:t>  4,000  			      6,000 </a:t>
                </a:r>
                <a:r>
                  <a:rPr lang="en-US" sz="2200" b="0" dirty="0">
                    <a:solidFill>
                      <a:srgbClr val="3946A4"/>
                    </a:solidFill>
                  </a:rPr>
                  <a:t>(after 6 years</a:t>
                </a:r>
                <a:r>
                  <a:rPr lang="en-US" sz="2200" b="0" dirty="0" smtClean="0">
                    <a:solidFill>
                      <a:srgbClr val="3946A4"/>
                    </a:solidFill>
                  </a:rPr>
                  <a:t>)</a:t>
                </a:r>
                <a:br>
                  <a:rPr lang="en-US" sz="2200" b="0" dirty="0" smtClean="0">
                    <a:solidFill>
                      <a:srgbClr val="3946A4"/>
                    </a:solidFill>
                  </a:rPr>
                </a:br>
                <a:r>
                  <a:rPr lang="en-US" sz="2200" b="0" dirty="0" smtClean="0">
                    <a:solidFill>
                      <a:srgbClr val="3946A4"/>
                    </a:solidFill>
                  </a:rPr>
                  <a:t>											    10,000 </a:t>
                </a:r>
                <a:r>
                  <a:rPr lang="en-US" sz="2200" b="0" dirty="0">
                    <a:solidFill>
                      <a:srgbClr val="3946A4"/>
                    </a:solidFill>
                  </a:rPr>
                  <a:t>(after 3 years</a:t>
                </a:r>
                <a:r>
                  <a:rPr lang="en-US" sz="2200" b="0" dirty="0" smtClean="0">
                    <a:solidFill>
                      <a:srgbClr val="3946A4"/>
                    </a:solidFill>
                  </a:rPr>
                  <a:t>)</a:t>
                </a:r>
                <a:endParaRPr lang="en-US" sz="2200" b="0" dirty="0">
                  <a:solidFill>
                    <a:srgbClr val="3946A4"/>
                  </a:solidFill>
                </a:endParaRPr>
              </a:p>
              <a:p>
                <a:pPr marL="0" indent="0">
                  <a:spcBef>
                    <a:spcPts val="300"/>
                  </a:spcBef>
                  <a:buNone/>
                </a:pPr>
                <a:r>
                  <a:rPr lang="en-US" sz="2200" b="0" dirty="0"/>
                  <a:t>Life, </a:t>
                </a:r>
                <a:r>
                  <a:rPr lang="en-US" sz="2200" b="0" dirty="0" smtClean="0"/>
                  <a:t>years 					</a:t>
                </a:r>
                <a:r>
                  <a:rPr lang="en-US" sz="2200" b="0" dirty="0" smtClean="0">
                    <a:solidFill>
                      <a:srgbClr val="3946A4"/>
                    </a:solidFill>
                  </a:rPr>
                  <a:t> 3 				     6</a:t>
                </a:r>
                <a:endParaRPr lang="en-US" sz="2200" b="0" dirty="0">
                  <a:solidFill>
                    <a:srgbClr val="3946A4"/>
                  </a:solidFill>
                </a:endParaRPr>
              </a:p>
            </p:txBody>
          </p:sp>
        </mc:Choice>
        <mc:Fallback>
          <p:sp>
            <p:nvSpPr>
              <p:cNvPr id="4" name="Content Placeholder 3"/>
              <p:cNvSpPr>
                <a:spLocks noGrp="1" noRot="1" noChangeAspect="1" noMove="1" noResize="1" noEditPoints="1" noAdjustHandles="1" noChangeArrowheads="1" noChangeShapeType="1" noTextEdit="1"/>
              </p:cNvSpPr>
              <p:nvPr>
                <p:ph sz="quarter" idx="18"/>
              </p:nvPr>
            </p:nvSpPr>
            <p:spPr>
              <a:xfrm>
                <a:off x="723900" y="2098964"/>
                <a:ext cx="7696200" cy="2286000"/>
              </a:xfrm>
              <a:blipFill rotWithShape="1">
                <a:blip r:embed="rId2" cstate="print"/>
                <a:stretch>
                  <a:fillRect l="-1030" t="-1333" r="-634" b="-42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5" name="Content Placeholder 4"/>
              <p:cNvSpPr>
                <a:spLocks noGrp="1"/>
              </p:cNvSpPr>
              <p:nvPr>
                <p:ph sz="quarter" idx="19"/>
              </p:nvPr>
            </p:nvSpPr>
            <p:spPr>
              <a:xfrm>
                <a:off x="137160" y="4592320"/>
                <a:ext cx="8869680" cy="1427480"/>
              </a:xfrm>
            </p:spPr>
            <p:txBody>
              <a:bodyPr/>
              <a:lstStyle/>
              <a:p>
                <a:pPr marL="0" indent="0">
                  <a:spcBef>
                    <a:spcPts val="600"/>
                  </a:spcBef>
                  <a:spcAft>
                    <a:spcPts val="1200"/>
                  </a:spcAft>
                  <a:buNone/>
                </a:pPr>
                <a:r>
                  <a:rPr lang="en-US" dirty="0" smtClean="0">
                    <a:solidFill>
                      <a:srgbClr val="A60A1B"/>
                    </a:solidFill>
                  </a:rPr>
                  <a:t>Solution</a:t>
                </a:r>
                <a:r>
                  <a:rPr lang="en-US" dirty="0" smtClean="0">
                    <a:solidFill>
                      <a:srgbClr val="A60A1B"/>
                    </a:solidFill>
                  </a:rPr>
                  <a:t>: </a:t>
                </a:r>
                <a:r>
                  <a:rPr lang="en-US" sz="2200" dirty="0" smtClean="0">
                    <a:solidFill>
                      <a:srgbClr val="0033CC"/>
                    </a:solidFill>
                  </a:rPr>
                  <a:t>Study </a:t>
                </a:r>
                <a:r>
                  <a:rPr lang="en-US" sz="2200" dirty="0">
                    <a:solidFill>
                      <a:srgbClr val="0033CC"/>
                    </a:solidFill>
                  </a:rPr>
                  <a:t>period </a:t>
                </a:r>
                <a14:m>
                  <m:oMath xmlns:m="http://schemas.openxmlformats.org/officeDocument/2006/math">
                    <m:r>
                      <a:rPr lang="en-US" sz="2200" i="1" dirty="0" smtClean="0">
                        <a:solidFill>
                          <a:srgbClr val="0033CC"/>
                        </a:solidFill>
                        <a:latin typeface="Cambria Math"/>
                      </a:rPr>
                      <m:t>=</m:t>
                    </m:r>
                  </m:oMath>
                </a14:m>
                <a:r>
                  <a:rPr lang="en-US" sz="2200" dirty="0">
                    <a:solidFill>
                      <a:srgbClr val="0033CC"/>
                    </a:solidFill>
                  </a:rPr>
                  <a:t> 3 years; disregard all estimates after 3 </a:t>
                </a:r>
                <a:r>
                  <a:rPr lang="en-US" sz="2200" dirty="0" smtClean="0">
                    <a:solidFill>
                      <a:srgbClr val="0033CC"/>
                    </a:solidFill>
                  </a:rPr>
                  <a:t>years</a:t>
                </a:r>
                <a:endParaRPr lang="en-US" sz="2200" dirty="0">
                  <a:solidFill>
                    <a:srgbClr val="0033CC"/>
                  </a:solidFill>
                </a:endParaRPr>
              </a:p>
              <a:p>
                <a:pPr marL="0" indent="0">
                  <a:spcBef>
                    <a:spcPts val="1800"/>
                  </a:spcBef>
                  <a:spcAft>
                    <a:spcPts val="1200"/>
                  </a:spcAft>
                  <a:buNone/>
                </a:pPr>
                <a14:m>
                  <m:oMathPara xmlns:m="http://schemas.openxmlformats.org/officeDocument/2006/math">
                    <m:oMathParaPr>
                      <m:jc m:val="left"/>
                    </m:oMathParaPr>
                    <m:oMath xmlns:m="http://schemas.openxmlformats.org/officeDocument/2006/math">
                      <m:r>
                        <a:rPr lang="en-US" sz="2000" b="1" i="0" dirty="0" smtClean="0">
                          <a:latin typeface="Cambria Math"/>
                        </a:rPr>
                        <m:t>𝐏𝐖</m:t>
                      </m:r>
                      <m:r>
                        <a:rPr lang="en-US" sz="2000" b="1" i="0" baseline="-25000" dirty="0" smtClean="0">
                          <a:latin typeface="Cambria Math"/>
                        </a:rPr>
                        <m:t>𝐀</m:t>
                      </m:r>
                      <m:r>
                        <a:rPr lang="en-US" sz="2000" b="1" i="0" dirty="0">
                          <a:latin typeface="Cambria Math"/>
                        </a:rPr>
                        <m:t>=</m:t>
                      </m:r>
                      <m:r>
                        <a:rPr lang="en-US" sz="2000" b="1" i="0" dirty="0" smtClean="0">
                          <a:latin typeface="Cambria Math"/>
                        </a:rPr>
                        <m:t>−</m:t>
                      </m:r>
                      <m:r>
                        <a:rPr lang="en-US" sz="2000" b="1" i="0" dirty="0" smtClean="0">
                          <a:latin typeface="Cambria Math"/>
                        </a:rPr>
                        <m:t>𝟐𝟎</m:t>
                      </m:r>
                      <m:r>
                        <a:rPr lang="en-US" sz="2000" b="1" i="0" dirty="0" smtClean="0">
                          <a:latin typeface="Cambria Math"/>
                        </a:rPr>
                        <m:t>,</m:t>
                      </m:r>
                      <m:r>
                        <a:rPr lang="en-US" sz="2000" b="1" i="0" dirty="0" smtClean="0">
                          <a:latin typeface="Cambria Math"/>
                        </a:rPr>
                        <m:t>𝟎𝟎𝟎</m:t>
                      </m:r>
                      <m:r>
                        <a:rPr lang="en-US" sz="2000" b="1" i="0" dirty="0" smtClean="0">
                          <a:latin typeface="Cambria Math"/>
                        </a:rPr>
                        <m:t>−</m:t>
                      </m:r>
                      <m:r>
                        <a:rPr lang="en-US" sz="2000" b="1" i="0" dirty="0">
                          <a:latin typeface="Cambria Math"/>
                        </a:rPr>
                        <m:t>𝟗𝟎𝟎𝟎</m:t>
                      </m:r>
                      <m:d>
                        <m:dPr>
                          <m:ctrlPr>
                            <a:rPr lang="en-US" sz="2000" b="1" i="0" dirty="0">
                              <a:latin typeface="Cambria Math"/>
                            </a:rPr>
                          </m:ctrlPr>
                        </m:dPr>
                        <m:e>
                          <m:r>
                            <a:rPr lang="en-US" sz="2000" b="1" i="0" dirty="0" smtClean="0">
                              <a:latin typeface="Cambria Math"/>
                            </a:rPr>
                            <m:t>𝐏</m:t>
                          </m:r>
                          <m:r>
                            <a:rPr lang="en-US" sz="2000" b="1" i="0" dirty="0">
                              <a:latin typeface="Cambria Math"/>
                            </a:rPr>
                            <m:t>/</m:t>
                          </m:r>
                          <m:r>
                            <a:rPr lang="en-US" sz="2000" b="1" i="0" dirty="0">
                              <a:latin typeface="Cambria Math"/>
                            </a:rPr>
                            <m:t>𝐀</m:t>
                          </m:r>
                          <m:r>
                            <a:rPr lang="en-US" sz="2000" b="1" i="0" dirty="0">
                              <a:latin typeface="Cambria Math"/>
                            </a:rPr>
                            <m:t>,</m:t>
                          </m:r>
                          <m:r>
                            <a:rPr lang="en-US" sz="2000" b="1" i="0" dirty="0">
                              <a:latin typeface="Cambria Math"/>
                            </a:rPr>
                            <m:t>𝟏𝟎</m:t>
                          </m:r>
                          <m:r>
                            <a:rPr lang="en-US" sz="2000" b="1" i="0" dirty="0">
                              <a:latin typeface="Cambria Math"/>
                            </a:rPr>
                            <m:t>%,</m:t>
                          </m:r>
                          <m:r>
                            <a:rPr lang="en-US" sz="2000" b="1" i="0" dirty="0">
                              <a:latin typeface="Cambria Math"/>
                            </a:rPr>
                            <m:t>𝟑</m:t>
                          </m:r>
                        </m:e>
                      </m:d>
                      <m:r>
                        <a:rPr lang="en-US" sz="2000" b="1" i="0" dirty="0">
                          <a:latin typeface="Cambria Math"/>
                        </a:rPr>
                        <m:t>+</m:t>
                      </m:r>
                      <m:r>
                        <a:rPr lang="en-US" sz="2000" b="1" i="0" dirty="0">
                          <a:latin typeface="Cambria Math"/>
                        </a:rPr>
                        <m:t>𝟒𝟎𝟎𝟎</m:t>
                      </m:r>
                      <m:d>
                        <m:dPr>
                          <m:ctrlPr>
                            <a:rPr lang="en-US" sz="2000" b="1" i="0" dirty="0">
                              <a:latin typeface="Cambria Math"/>
                            </a:rPr>
                          </m:ctrlPr>
                        </m:dPr>
                        <m:e>
                          <m:r>
                            <a:rPr lang="en-US" sz="2000" b="1" i="0" dirty="0" smtClean="0">
                              <a:latin typeface="Cambria Math"/>
                            </a:rPr>
                            <m:t>𝐏</m:t>
                          </m:r>
                          <m:r>
                            <a:rPr lang="en-US" sz="2000" b="1" i="0" dirty="0">
                              <a:latin typeface="Cambria Math"/>
                            </a:rPr>
                            <m:t>/</m:t>
                          </m:r>
                          <m:r>
                            <a:rPr lang="en-US" sz="2000" b="1" i="0" dirty="0">
                              <a:latin typeface="Cambria Math"/>
                            </a:rPr>
                            <m:t>𝐅</m:t>
                          </m:r>
                          <m:r>
                            <a:rPr lang="en-US" sz="2000" b="1" i="0" dirty="0">
                              <a:latin typeface="Cambria Math"/>
                            </a:rPr>
                            <m:t>,</m:t>
                          </m:r>
                          <m:r>
                            <a:rPr lang="en-US" sz="2000" b="1" i="0" dirty="0">
                              <a:latin typeface="Cambria Math"/>
                            </a:rPr>
                            <m:t>𝟏𝟎</m:t>
                          </m:r>
                          <m:r>
                            <a:rPr lang="en-US" sz="2000" b="1" i="0" dirty="0">
                              <a:latin typeface="Cambria Math"/>
                            </a:rPr>
                            <m:t>%,</m:t>
                          </m:r>
                          <m:r>
                            <a:rPr lang="en-US" sz="2000" b="1" i="0" dirty="0">
                              <a:latin typeface="Cambria Math"/>
                            </a:rPr>
                            <m:t>𝟑</m:t>
                          </m:r>
                        </m:e>
                      </m:d>
                      <m:r>
                        <a:rPr lang="en-US" sz="2000" b="1" i="0" dirty="0">
                          <a:latin typeface="Cambria Math"/>
                        </a:rPr>
                        <m:t>=</m:t>
                      </m:r>
                      <m:r>
                        <a:rPr lang="en-US" sz="2000" b="1" i="0" dirty="0" smtClean="0">
                          <a:latin typeface="Cambria Math"/>
                        </a:rPr>
                        <m:t>$</m:t>
                      </m:r>
                      <m:r>
                        <a:rPr lang="en-US" sz="2000" b="1" i="0" dirty="0" smtClean="0">
                          <a:latin typeface="Cambria Math"/>
                        </a:rPr>
                        <m:t>−</m:t>
                      </m:r>
                      <m:r>
                        <a:rPr lang="en-US" sz="2000" b="1" i="0" dirty="0" smtClean="0">
                          <a:latin typeface="Cambria Math"/>
                        </a:rPr>
                        <m:t>𝟑𝟗</m:t>
                      </m:r>
                      <m:r>
                        <a:rPr lang="en-US" sz="2000" b="1" i="0" dirty="0" smtClean="0">
                          <a:latin typeface="Cambria Math"/>
                        </a:rPr>
                        <m:t>,</m:t>
                      </m:r>
                      <m:r>
                        <a:rPr lang="en-US" sz="2000" b="1" i="0" dirty="0" smtClean="0">
                          <a:latin typeface="Cambria Math"/>
                        </a:rPr>
                        <m:t>𝟑𝟕𝟔</m:t>
                      </m:r>
                    </m:oMath>
                  </m:oMathPara>
                </a14:m>
                <a:endParaRPr lang="en-US" sz="2000" b="1" i="0" dirty="0" smtClean="0">
                  <a:latin typeface="Cambria Math"/>
                </a:endParaRPr>
              </a:p>
              <a:p>
                <a:pPr marL="0" indent="0">
                  <a:spcBef>
                    <a:spcPts val="1200"/>
                  </a:spcBef>
                  <a:buNone/>
                </a:pPr>
                <a14:m>
                  <m:oMathPara xmlns:m="http://schemas.openxmlformats.org/officeDocument/2006/math">
                    <m:oMathParaPr>
                      <m:jc m:val="left"/>
                    </m:oMathParaPr>
                    <m:oMath xmlns:m="http://schemas.openxmlformats.org/officeDocument/2006/math">
                      <m:r>
                        <a:rPr lang="en-US" sz="2000" b="1" i="0" dirty="0" smtClean="0">
                          <a:latin typeface="Cambria Math"/>
                        </a:rPr>
                        <m:t>𝐏𝐖</m:t>
                      </m:r>
                      <m:r>
                        <a:rPr lang="en-US" sz="2000" b="1" i="0" baseline="-25000" dirty="0">
                          <a:latin typeface="Cambria Math"/>
                        </a:rPr>
                        <m:t>𝐁</m:t>
                      </m:r>
                      <m:r>
                        <a:rPr lang="en-US" sz="2000" b="1" i="0" dirty="0">
                          <a:latin typeface="Cambria Math"/>
                        </a:rPr>
                        <m:t>=</m:t>
                      </m:r>
                      <m:r>
                        <a:rPr lang="en-US" sz="2000" b="1" i="0" dirty="0" smtClean="0">
                          <a:latin typeface="Cambria Math"/>
                        </a:rPr>
                        <m:t>−</m:t>
                      </m:r>
                      <m:r>
                        <a:rPr lang="en-US" sz="2000" b="1" i="0" dirty="0" smtClean="0">
                          <a:latin typeface="Cambria Math"/>
                        </a:rPr>
                        <m:t>𝟑𝟎</m:t>
                      </m:r>
                      <m:r>
                        <a:rPr lang="en-US" sz="2000" b="1" i="0" dirty="0" smtClean="0">
                          <a:latin typeface="Cambria Math"/>
                        </a:rPr>
                        <m:t>,</m:t>
                      </m:r>
                      <m:r>
                        <a:rPr lang="en-US" sz="2000" b="1" i="0" dirty="0" smtClean="0">
                          <a:latin typeface="Cambria Math"/>
                        </a:rPr>
                        <m:t>𝟎𝟎𝟎</m:t>
                      </m:r>
                      <m:r>
                        <a:rPr lang="en-US" sz="2000" b="1" i="0" dirty="0" smtClean="0">
                          <a:latin typeface="Cambria Math"/>
                        </a:rPr>
                        <m:t>−</m:t>
                      </m:r>
                      <m:r>
                        <a:rPr lang="en-US" sz="2000" b="1" i="0" dirty="0">
                          <a:latin typeface="Cambria Math"/>
                        </a:rPr>
                        <m:t>𝟕𝟎𝟎𝟎</m:t>
                      </m:r>
                      <m:d>
                        <m:dPr>
                          <m:ctrlPr>
                            <a:rPr lang="en-US" sz="2000" b="1" i="0" dirty="0">
                              <a:latin typeface="Cambria Math"/>
                            </a:rPr>
                          </m:ctrlPr>
                        </m:dPr>
                        <m:e>
                          <m:r>
                            <a:rPr lang="en-US" sz="2000" b="1" i="0" dirty="0" smtClean="0">
                              <a:latin typeface="Cambria Math"/>
                            </a:rPr>
                            <m:t>𝐏</m:t>
                          </m:r>
                          <m:r>
                            <a:rPr lang="en-US" sz="2000" b="1" i="0" dirty="0">
                              <a:latin typeface="Cambria Math"/>
                            </a:rPr>
                            <m:t>/</m:t>
                          </m:r>
                          <m:r>
                            <a:rPr lang="en-US" sz="2000" b="1" i="0" dirty="0">
                              <a:latin typeface="Cambria Math"/>
                            </a:rPr>
                            <m:t>𝐀</m:t>
                          </m:r>
                          <m:r>
                            <a:rPr lang="en-US" sz="2000" b="1" i="0" dirty="0">
                              <a:latin typeface="Cambria Math"/>
                            </a:rPr>
                            <m:t>,</m:t>
                          </m:r>
                          <m:r>
                            <a:rPr lang="en-US" sz="2000" b="1" i="0" dirty="0">
                              <a:latin typeface="Cambria Math"/>
                            </a:rPr>
                            <m:t>𝟏𝟎</m:t>
                          </m:r>
                          <m:r>
                            <a:rPr lang="en-US" sz="2000" b="1" i="0" dirty="0">
                              <a:latin typeface="Cambria Math"/>
                            </a:rPr>
                            <m:t>%,</m:t>
                          </m:r>
                          <m:r>
                            <a:rPr lang="en-US" sz="2000" b="1" i="0" dirty="0">
                              <a:latin typeface="Cambria Math"/>
                            </a:rPr>
                            <m:t>𝟑</m:t>
                          </m:r>
                        </m:e>
                      </m:d>
                      <m:r>
                        <a:rPr lang="en-US" sz="2000" b="1" i="0" dirty="0">
                          <a:latin typeface="Cambria Math"/>
                        </a:rPr>
                        <m:t>+</m:t>
                      </m:r>
                      <m:r>
                        <a:rPr lang="en-US" sz="2000" b="1" i="0" dirty="0">
                          <a:latin typeface="Cambria Math"/>
                        </a:rPr>
                        <m:t>𝟏𝟎</m:t>
                      </m:r>
                      <m:r>
                        <a:rPr lang="en-US" sz="2000" b="1" i="0" dirty="0">
                          <a:latin typeface="Cambria Math"/>
                        </a:rPr>
                        <m:t>,</m:t>
                      </m:r>
                      <m:r>
                        <a:rPr lang="en-US" sz="2000" b="1" i="0" dirty="0">
                          <a:latin typeface="Cambria Math"/>
                        </a:rPr>
                        <m:t>𝟎𝟎𝟎</m:t>
                      </m:r>
                      <m:d>
                        <m:dPr>
                          <m:ctrlPr>
                            <a:rPr lang="en-US" sz="2000" b="1" i="0" dirty="0">
                              <a:latin typeface="Cambria Math"/>
                            </a:rPr>
                          </m:ctrlPr>
                        </m:dPr>
                        <m:e>
                          <m:r>
                            <a:rPr lang="en-US" sz="2000" b="1" i="0" dirty="0" smtClean="0">
                              <a:latin typeface="Cambria Math"/>
                            </a:rPr>
                            <m:t>𝐏</m:t>
                          </m:r>
                          <m:r>
                            <a:rPr lang="en-US" sz="2000" b="1" i="0" dirty="0">
                              <a:latin typeface="Cambria Math"/>
                            </a:rPr>
                            <m:t>/</m:t>
                          </m:r>
                          <m:r>
                            <a:rPr lang="en-US" sz="2000" b="1" i="0" dirty="0">
                              <a:latin typeface="Cambria Math"/>
                            </a:rPr>
                            <m:t>𝐅</m:t>
                          </m:r>
                          <m:r>
                            <a:rPr lang="en-US" sz="2000" b="1" i="0" dirty="0">
                              <a:latin typeface="Cambria Math"/>
                            </a:rPr>
                            <m:t>,</m:t>
                          </m:r>
                          <m:r>
                            <a:rPr lang="en-US" sz="2000" b="1" i="0" dirty="0">
                              <a:latin typeface="Cambria Math"/>
                            </a:rPr>
                            <m:t>𝟏𝟎</m:t>
                          </m:r>
                          <m:r>
                            <a:rPr lang="en-US" sz="2000" b="1" i="0" dirty="0">
                              <a:latin typeface="Cambria Math"/>
                            </a:rPr>
                            <m:t>%,</m:t>
                          </m:r>
                          <m:r>
                            <a:rPr lang="en-US" sz="2000" b="1" i="0" dirty="0">
                              <a:latin typeface="Cambria Math"/>
                            </a:rPr>
                            <m:t>𝟑</m:t>
                          </m:r>
                        </m:e>
                      </m:d>
                      <m:r>
                        <a:rPr lang="en-US" sz="2000" b="1" i="0" dirty="0">
                          <a:latin typeface="Cambria Math"/>
                        </a:rPr>
                        <m:t>=</m:t>
                      </m:r>
                      <m:r>
                        <a:rPr lang="en-US" sz="2000" b="1" i="0" dirty="0" smtClean="0">
                          <a:latin typeface="Cambria Math"/>
                        </a:rPr>
                        <m:t>$</m:t>
                      </m:r>
                      <m:r>
                        <a:rPr lang="en-US" sz="2000" b="1" i="0" dirty="0" smtClean="0">
                          <a:latin typeface="Cambria Math"/>
                        </a:rPr>
                        <m:t>−</m:t>
                      </m:r>
                      <m:r>
                        <a:rPr lang="en-US" sz="2000" b="1" i="0" dirty="0" smtClean="0">
                          <a:latin typeface="Cambria Math"/>
                        </a:rPr>
                        <m:t>𝟑𝟗</m:t>
                      </m:r>
                      <m:r>
                        <a:rPr lang="en-US" sz="2000" b="1" i="0" dirty="0" smtClean="0">
                          <a:latin typeface="Cambria Math"/>
                        </a:rPr>
                        <m:t>,</m:t>
                      </m:r>
                      <m:r>
                        <a:rPr lang="en-US" sz="2000" b="1" i="0" dirty="0" smtClean="0">
                          <a:latin typeface="Cambria Math"/>
                        </a:rPr>
                        <m:t>𝟖𝟗𝟓</m:t>
                      </m:r>
                    </m:oMath>
                  </m:oMathPara>
                </a14:m>
                <a:endParaRPr lang="en-US" sz="2000" dirty="0"/>
              </a:p>
            </p:txBody>
          </p:sp>
        </mc:Choice>
        <mc:Fallback>
          <p:sp>
            <p:nvSpPr>
              <p:cNvPr id="5" name="Content Placeholder 4"/>
              <p:cNvSpPr>
                <a:spLocks noGrp="1" noRot="1" noChangeAspect="1" noMove="1" noResize="1" noEditPoints="1" noAdjustHandles="1" noChangeArrowheads="1" noChangeShapeType="1" noTextEdit="1"/>
              </p:cNvSpPr>
              <p:nvPr>
                <p:ph sz="quarter" idx="19"/>
              </p:nvPr>
            </p:nvSpPr>
            <p:spPr>
              <a:xfrm>
                <a:off x="137160" y="4592320"/>
                <a:ext cx="8869680" cy="1427480"/>
              </a:xfrm>
              <a:blipFill rotWithShape="1">
                <a:blip r:embed="rId3" cstate="print"/>
                <a:stretch>
                  <a:fillRect l="-1100" t="-3404" b="-85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6" name="Content Placeholder 5"/>
              <p:cNvSpPr>
                <a:spLocks noGrp="1"/>
              </p:cNvSpPr>
              <p:nvPr>
                <p:ph sz="quarter" idx="20"/>
              </p:nvPr>
            </p:nvSpPr>
            <p:spPr>
              <a:xfrm>
                <a:off x="457200" y="6024880"/>
                <a:ext cx="8229600" cy="528320"/>
              </a:xfrm>
            </p:spPr>
            <p:txBody>
              <a:bodyPr/>
              <a:lstStyle/>
              <a:p>
                <a:pPr marL="0" indent="0" algn="ctr">
                  <a:buNone/>
                </a:pPr>
                <a:r>
                  <a:rPr lang="en-US" dirty="0">
                    <a:solidFill>
                      <a:srgbClr val="A60A1B"/>
                    </a:solidFill>
                  </a:rPr>
                  <a:t>Marginally, select A; </a:t>
                </a:r>
                <a:r>
                  <a:rPr lang="en-US" dirty="0">
                    <a:solidFill>
                      <a:srgbClr val="00518B"/>
                    </a:solidFill>
                  </a:rPr>
                  <a:t>different selection than for LCM </a:t>
                </a:r>
                <a14:m>
                  <m:oMath xmlns:m="http://schemas.openxmlformats.org/officeDocument/2006/math">
                    <m:r>
                      <a:rPr lang="en-US" i="1" dirty="0" smtClean="0">
                        <a:solidFill>
                          <a:srgbClr val="00518B"/>
                        </a:solidFill>
                        <a:latin typeface="Cambria Math"/>
                      </a:rPr>
                      <m:t>=</m:t>
                    </m:r>
                  </m:oMath>
                </a14:m>
                <a:r>
                  <a:rPr lang="en-US" dirty="0">
                    <a:solidFill>
                      <a:srgbClr val="00518B"/>
                    </a:solidFill>
                  </a:rPr>
                  <a:t> 6 </a:t>
                </a:r>
                <a:r>
                  <a:rPr lang="en-US" dirty="0" smtClean="0">
                    <a:solidFill>
                      <a:srgbClr val="00518B"/>
                    </a:solidFill>
                  </a:rPr>
                  <a:t>years</a:t>
                </a:r>
                <a:endParaRPr lang="en-US" dirty="0">
                  <a:solidFill>
                    <a:srgbClr val="00518B"/>
                  </a:solidFill>
                </a:endParaRPr>
              </a:p>
            </p:txBody>
          </p:sp>
        </mc:Choice>
        <mc:Fallback>
          <p:sp>
            <p:nvSpPr>
              <p:cNvPr id="6" name="Content Placeholder 5"/>
              <p:cNvSpPr>
                <a:spLocks noGrp="1" noRot="1" noChangeAspect="1" noMove="1" noResize="1" noEditPoints="1" noAdjustHandles="1" noChangeArrowheads="1" noChangeShapeType="1" noTextEdit="1"/>
              </p:cNvSpPr>
              <p:nvPr>
                <p:ph sz="quarter" idx="20"/>
              </p:nvPr>
            </p:nvSpPr>
            <p:spPr>
              <a:xfrm>
                <a:off x="457200" y="6024880"/>
                <a:ext cx="8229600" cy="528320"/>
              </a:xfrm>
              <a:blipFill rotWithShape="1">
                <a:blip r:embed="rId4" cstate="print"/>
                <a:stretch>
                  <a:fillRect t="-9195" b="-12644"/>
                </a:stretch>
              </a:blipFill>
            </p:spPr>
            <p:txBody>
              <a:bodyPr/>
              <a:lstStyle/>
              <a:p>
                <a:r>
                  <a:rPr lang="en-US">
                    <a:noFill/>
                  </a:rPr>
                  <a:t> </a:t>
                </a:r>
              </a:p>
            </p:txBody>
          </p:sp>
        </mc:Fallback>
      </mc:AlternateContent>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573968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Worth </a:t>
            </a:r>
            <a:r>
              <a:rPr lang="en-US" dirty="0" smtClean="0"/>
              <a:t>Analysis</a:t>
            </a:r>
            <a:endParaRPr lang="en-US" dirty="0"/>
          </a:p>
        </p:txBody>
      </p:sp>
      <p:sp>
        <p:nvSpPr>
          <p:cNvPr id="3" name="Content Placeholder 2"/>
          <p:cNvSpPr>
            <a:spLocks noGrp="1"/>
          </p:cNvSpPr>
          <p:nvPr>
            <p:ph sz="quarter" idx="17"/>
          </p:nvPr>
        </p:nvSpPr>
        <p:spPr>
          <a:xfrm>
            <a:off x="914400" y="1346200"/>
            <a:ext cx="7315200" cy="711200"/>
          </a:xfrm>
          <a:solidFill>
            <a:schemeClr val="tx1">
              <a:lumMod val="75000"/>
              <a:lumOff val="25000"/>
            </a:schemeClr>
          </a:solidFill>
          <a:ln>
            <a:solidFill>
              <a:schemeClr val="tx1"/>
            </a:solidFill>
          </a:ln>
          <a:effectLst>
            <a:outerShdw dist="127000" dir="18900000" algn="bl" rotWithShape="0">
              <a:schemeClr val="tx1">
                <a:lumMod val="50000"/>
                <a:lumOff val="50000"/>
              </a:schemeClr>
            </a:outerShdw>
          </a:effectLst>
        </p:spPr>
        <p:txBody>
          <a:bodyPr anchor="ctr"/>
          <a:lstStyle/>
          <a:p>
            <a:pPr marL="0" indent="0" algn="ctr">
              <a:buNone/>
            </a:pPr>
            <a:r>
              <a:rPr lang="en-US" sz="2600" dirty="0">
                <a:solidFill>
                  <a:srgbClr val="FFFFFF"/>
                </a:solidFill>
              </a:rPr>
              <a:t>FW exactly like PW analysis, except calculate FW </a:t>
            </a:r>
          </a:p>
        </p:txBody>
      </p:sp>
      <p:sp>
        <p:nvSpPr>
          <p:cNvPr id="4" name="Content Placeholder 3"/>
          <p:cNvSpPr>
            <a:spLocks noGrp="1"/>
          </p:cNvSpPr>
          <p:nvPr>
            <p:ph sz="quarter" idx="18"/>
          </p:nvPr>
        </p:nvSpPr>
        <p:spPr>
          <a:xfrm>
            <a:off x="914400" y="2473960"/>
            <a:ext cx="7315200" cy="955040"/>
          </a:xfrm>
          <a:solidFill>
            <a:schemeClr val="tx1">
              <a:lumMod val="75000"/>
              <a:lumOff val="25000"/>
            </a:schemeClr>
          </a:solidFill>
          <a:ln>
            <a:solidFill>
              <a:schemeClr val="tx1"/>
            </a:solidFill>
          </a:ln>
          <a:effectLst>
            <a:outerShdw dist="127000" dir="18900000" algn="bl" rotWithShape="0">
              <a:schemeClr val="tx1">
                <a:lumMod val="50000"/>
                <a:lumOff val="50000"/>
              </a:schemeClr>
            </a:outerShdw>
          </a:effectLst>
        </p:spPr>
        <p:txBody>
          <a:bodyPr/>
          <a:lstStyle/>
          <a:p>
            <a:pPr marL="0" indent="0" algn="ctr">
              <a:buNone/>
            </a:pPr>
            <a:r>
              <a:rPr lang="en-US" i="1" dirty="0">
                <a:solidFill>
                  <a:schemeClr val="bg1"/>
                </a:solidFill>
              </a:rPr>
              <a:t>Must</a:t>
            </a:r>
            <a:r>
              <a:rPr lang="en-US" dirty="0">
                <a:solidFill>
                  <a:schemeClr val="bg1"/>
                </a:solidFill>
              </a:rPr>
              <a:t> </a:t>
            </a:r>
            <a:r>
              <a:rPr lang="en-US" b="0" dirty="0">
                <a:solidFill>
                  <a:schemeClr val="bg1"/>
                </a:solidFill>
              </a:rPr>
              <a:t>compare alternatives for </a:t>
            </a:r>
            <a:r>
              <a:rPr lang="en-US" i="1" dirty="0">
                <a:solidFill>
                  <a:schemeClr val="bg1"/>
                </a:solidFill>
              </a:rPr>
              <a:t>equal service </a:t>
            </a:r>
          </a:p>
          <a:p>
            <a:pPr marL="0" indent="0" algn="ctr">
              <a:buNone/>
            </a:pPr>
            <a:r>
              <a:rPr lang="en-US" b="0" dirty="0">
                <a:solidFill>
                  <a:schemeClr val="bg1"/>
                </a:solidFill>
              </a:rPr>
              <a:t>(i.e. alternatives must </a:t>
            </a:r>
            <a:r>
              <a:rPr lang="en-US" i="1" dirty="0">
                <a:solidFill>
                  <a:schemeClr val="bg1"/>
                </a:solidFill>
              </a:rPr>
              <a:t>end</a:t>
            </a:r>
            <a:r>
              <a:rPr lang="en-US" b="0" dirty="0">
                <a:solidFill>
                  <a:schemeClr val="bg1"/>
                </a:solidFill>
              </a:rPr>
              <a:t> at the same time</a:t>
            </a:r>
            <a:r>
              <a:rPr lang="en-US" b="0" dirty="0" smtClean="0">
                <a:solidFill>
                  <a:schemeClr val="bg1"/>
                </a:solidFill>
              </a:rPr>
              <a:t>)</a:t>
            </a:r>
            <a:endParaRPr lang="en-US" b="0" dirty="0">
              <a:solidFill>
                <a:schemeClr val="bg1"/>
              </a:solidFill>
            </a:endParaRPr>
          </a:p>
        </p:txBody>
      </p:sp>
      <p:sp>
        <p:nvSpPr>
          <p:cNvPr id="5" name="Content Placeholder 4"/>
          <p:cNvSpPr>
            <a:spLocks noGrp="1"/>
          </p:cNvSpPr>
          <p:nvPr>
            <p:ph sz="quarter" idx="19"/>
          </p:nvPr>
        </p:nvSpPr>
        <p:spPr>
          <a:xfrm>
            <a:off x="1352550" y="3657600"/>
            <a:ext cx="6438900" cy="1981200"/>
          </a:xfrm>
        </p:spPr>
        <p:txBody>
          <a:bodyPr/>
          <a:lstStyle/>
          <a:p>
            <a:pPr marL="0" indent="0">
              <a:spcBef>
                <a:spcPts val="1800"/>
              </a:spcBef>
              <a:buNone/>
            </a:pPr>
            <a:r>
              <a:rPr lang="en-US" sz="3600" b="0" dirty="0">
                <a:solidFill>
                  <a:srgbClr val="0033CC"/>
                </a:solidFill>
              </a:rPr>
              <a:t>Two ways to compare equal service</a:t>
            </a:r>
            <a:r>
              <a:rPr lang="en-US" sz="3600" b="0" dirty="0" smtClean="0">
                <a:solidFill>
                  <a:srgbClr val="0033CC"/>
                </a:solidFill>
              </a:rPr>
              <a:t>:</a:t>
            </a:r>
          </a:p>
          <a:p>
            <a:pPr>
              <a:spcBef>
                <a:spcPts val="1800"/>
              </a:spcBef>
              <a:buClr>
                <a:srgbClr val="0033CC"/>
              </a:buClr>
              <a:buFont typeface="Arial" panose="020B0604020202020204" pitchFamily="34" charset="0"/>
              <a:buChar char="•"/>
            </a:pPr>
            <a:r>
              <a:rPr lang="en-US" sz="2800" dirty="0" smtClean="0"/>
              <a:t>Least </a:t>
            </a:r>
            <a:r>
              <a:rPr lang="en-US" sz="2800" dirty="0"/>
              <a:t>common multiple (LCM) of </a:t>
            </a:r>
            <a:r>
              <a:rPr lang="en-US" sz="2800" dirty="0" smtClean="0"/>
              <a:t>lives</a:t>
            </a:r>
            <a:endParaRPr lang="en-US" sz="2800" b="0" dirty="0" smtClean="0">
              <a:solidFill>
                <a:srgbClr val="0033CC"/>
              </a:solidFill>
            </a:endParaRPr>
          </a:p>
          <a:p>
            <a:pPr>
              <a:spcBef>
                <a:spcPts val="1800"/>
              </a:spcBef>
              <a:buClr>
                <a:srgbClr val="0033CC"/>
              </a:buClr>
              <a:buFont typeface="Arial" panose="020B0604020202020204" pitchFamily="34" charset="0"/>
              <a:buChar char="•"/>
            </a:pPr>
            <a:r>
              <a:rPr lang="en-US" sz="2800" dirty="0" smtClean="0"/>
              <a:t>Specified </a:t>
            </a:r>
            <a:r>
              <a:rPr lang="en-US" sz="2800" dirty="0"/>
              <a:t>study </a:t>
            </a:r>
            <a:r>
              <a:rPr lang="en-US" sz="2800" dirty="0" smtClean="0"/>
              <a:t>period</a:t>
            </a:r>
            <a:endParaRPr lang="en-US" sz="2800" dirty="0"/>
          </a:p>
        </p:txBody>
      </p:sp>
      <p:sp>
        <p:nvSpPr>
          <p:cNvPr id="6" name="Content Placeholder 5"/>
          <p:cNvSpPr>
            <a:spLocks noGrp="1"/>
          </p:cNvSpPr>
          <p:nvPr>
            <p:ph sz="quarter" idx="20"/>
          </p:nvPr>
        </p:nvSpPr>
        <p:spPr>
          <a:xfrm>
            <a:off x="1143000" y="5821680"/>
            <a:ext cx="6858000" cy="579120"/>
          </a:xfrm>
        </p:spPr>
        <p:txBody>
          <a:bodyPr anchor="ctr"/>
          <a:lstStyle/>
          <a:p>
            <a:pPr marL="0" indent="0" algn="ctr">
              <a:buNone/>
            </a:pPr>
            <a:r>
              <a:rPr lang="en-US" b="0" dirty="0"/>
              <a:t>(The  LCM procedure is used unless otherwise specified</a:t>
            </a:r>
            <a:r>
              <a:rPr lang="en-US" b="0" dirty="0" smtClean="0"/>
              <a:t>)</a:t>
            </a:r>
            <a:endParaRPr lang="en-US" b="0" dirty="0"/>
          </a:p>
        </p:txBody>
      </p:sp>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439126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FW of Different-Life </a:t>
            </a:r>
            <a:r>
              <a:rPr lang="en-US" dirty="0" smtClean="0"/>
              <a:t>Alternatives</a:t>
            </a:r>
            <a:endParaRPr lang="en-US" dirty="0"/>
          </a:p>
        </p:txBody>
      </p:sp>
      <mc:AlternateContent xmlns:mc="http://schemas.openxmlformats.org/markup-compatibility/2006">
        <mc:Choice xmlns:a14="http://schemas.microsoft.com/office/drawing/2010/main" xmlns="" Requires="a14">
          <p:sp>
            <p:nvSpPr>
              <p:cNvPr id="3" name="Content Placeholder 2"/>
              <p:cNvSpPr>
                <a:spLocks noGrp="1"/>
              </p:cNvSpPr>
              <p:nvPr>
                <p:ph sz="quarter" idx="17"/>
              </p:nvPr>
            </p:nvSpPr>
            <p:spPr>
              <a:xfrm>
                <a:off x="457200" y="1270000"/>
                <a:ext cx="8229600" cy="482600"/>
              </a:xfrm>
            </p:spPr>
            <p:txBody>
              <a:bodyPr/>
              <a:lstStyle/>
              <a:p>
                <a:pPr marL="0" indent="0">
                  <a:buNone/>
                </a:pPr>
                <a:r>
                  <a:rPr lang="en-US" sz="2200" b="0" dirty="0">
                    <a:solidFill>
                      <a:srgbClr val="0033CC"/>
                    </a:solidFill>
                  </a:rPr>
                  <a:t>Compare the machines below using future worth analysis at </a:t>
                </a:r>
                <a:r>
                  <a:rPr lang="en-US" sz="2200" b="0" dirty="0" err="1">
                    <a:solidFill>
                      <a:srgbClr val="0033CC"/>
                    </a:solidFill>
                  </a:rPr>
                  <a:t>i</a:t>
                </a:r>
                <a:r>
                  <a:rPr lang="en-US" sz="2200" b="0" dirty="0">
                    <a:solidFill>
                      <a:srgbClr val="0033CC"/>
                    </a:solidFill>
                  </a:rPr>
                  <a:t> </a:t>
                </a:r>
                <a14:m>
                  <m:oMath xmlns:m="http://schemas.openxmlformats.org/officeDocument/2006/math">
                    <m:r>
                      <a:rPr lang="en-US" sz="2200" b="0" i="1" dirty="0" smtClean="0">
                        <a:solidFill>
                          <a:srgbClr val="0033CC"/>
                        </a:solidFill>
                        <a:latin typeface="Cambria Math"/>
                      </a:rPr>
                      <m:t>=</m:t>
                    </m:r>
                  </m:oMath>
                </a14:m>
                <a:r>
                  <a:rPr lang="en-US" sz="2200" b="0" dirty="0">
                    <a:solidFill>
                      <a:srgbClr val="0033CC"/>
                    </a:solidFill>
                  </a:rPr>
                  <a:t> 10% per </a:t>
                </a:r>
                <a:r>
                  <a:rPr lang="en-US" sz="2200" b="0" dirty="0" smtClean="0">
                    <a:solidFill>
                      <a:srgbClr val="0033CC"/>
                    </a:solidFill>
                  </a:rPr>
                  <a:t>year</a:t>
                </a:r>
                <a:endParaRPr lang="en-US" sz="2200" b="0" dirty="0">
                  <a:solidFill>
                    <a:srgbClr val="0033CC"/>
                  </a:solidFill>
                </a:endParaRPr>
              </a:p>
            </p:txBody>
          </p:sp>
        </mc:Choice>
        <mc:Fallback>
          <p:sp>
            <p:nvSpPr>
              <p:cNvPr id="3" name="Content Placeholder 2"/>
              <p:cNvSpPr>
                <a:spLocks noGrp="1" noRot="1" noChangeAspect="1" noMove="1" noResize="1" noEditPoints="1" noAdjustHandles="1" noChangeArrowheads="1" noChangeShapeType="1" noTextEdit="1"/>
              </p:cNvSpPr>
              <p:nvPr>
                <p:ph sz="quarter" idx="17"/>
              </p:nvPr>
            </p:nvSpPr>
            <p:spPr>
              <a:xfrm>
                <a:off x="457200" y="1270000"/>
                <a:ext cx="8229600" cy="482600"/>
              </a:xfrm>
              <a:blipFill rotWithShape="1">
                <a:blip r:embed="rId2" cstate="print"/>
                <a:stretch>
                  <a:fillRect l="-889" t="-6250" b="-1375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4" name="Content Placeholder 3"/>
              <p:cNvSpPr>
                <a:spLocks noGrp="1"/>
              </p:cNvSpPr>
              <p:nvPr>
                <p:ph sz="quarter" idx="18"/>
              </p:nvPr>
            </p:nvSpPr>
            <p:spPr>
              <a:xfrm>
                <a:off x="1333500" y="1752600"/>
                <a:ext cx="6477000" cy="2098040"/>
              </a:xfrm>
            </p:spPr>
            <p:txBody>
              <a:bodyPr/>
              <a:lstStyle/>
              <a:p>
                <a:pPr marL="0" lvl="6" indent="0">
                  <a:buNone/>
                </a:pPr>
                <a:r>
                  <a:rPr lang="en-US" sz="2200" dirty="0" smtClean="0">
                    <a:solidFill>
                      <a:prstClr val="black"/>
                    </a:solidFill>
                    <a:latin typeface="Arial Narrow" panose="020B0606020202030204" pitchFamily="34" charset="0"/>
                  </a:rPr>
                  <a:t>						</a:t>
                </a:r>
                <a:r>
                  <a:rPr lang="en-US" sz="2200" u="sng" dirty="0">
                    <a:solidFill>
                      <a:prstClr val="black"/>
                    </a:solidFill>
                    <a:latin typeface="Arial Narrow" panose="020B0606020202030204" pitchFamily="34" charset="0"/>
                  </a:rPr>
                  <a:t>Machine A</a:t>
                </a:r>
                <a:r>
                  <a:rPr lang="en-US" sz="2200" dirty="0">
                    <a:solidFill>
                      <a:prstClr val="black"/>
                    </a:solidFill>
                    <a:latin typeface="Arial Narrow" panose="020B0606020202030204" pitchFamily="34" charset="0"/>
                  </a:rPr>
                  <a:t>			</a:t>
                </a:r>
                <a:r>
                  <a:rPr lang="en-US" sz="2200" u="sng" dirty="0">
                    <a:solidFill>
                      <a:prstClr val="black"/>
                    </a:solidFill>
                    <a:latin typeface="Arial Narrow" panose="020B0606020202030204" pitchFamily="34" charset="0"/>
                  </a:rPr>
                  <a:t>Machine B</a:t>
                </a:r>
              </a:p>
              <a:p>
                <a:pPr marL="0" lvl="6" indent="0">
                  <a:buNone/>
                </a:pPr>
                <a:r>
                  <a:rPr lang="en-US" sz="2200" dirty="0">
                    <a:solidFill>
                      <a:prstClr val="black"/>
                    </a:solidFill>
                    <a:latin typeface="Arial Narrow" panose="020B0606020202030204" pitchFamily="34" charset="0"/>
                  </a:rPr>
                  <a:t>First cost, $ 				 </a:t>
                </a:r>
                <a14:m>
                  <m:oMath xmlns:m="http://schemas.openxmlformats.org/officeDocument/2006/math">
                    <m:r>
                      <a:rPr lang="en-US" sz="2200" b="0" i="1" dirty="0" smtClean="0">
                        <a:solidFill>
                          <a:srgbClr val="3946A4"/>
                        </a:solidFill>
                        <a:latin typeface="Cambria Math"/>
                      </a:rPr>
                      <m:t>−</m:t>
                    </m:r>
                  </m:oMath>
                </a14:m>
                <a:r>
                  <a:rPr lang="en-US" sz="2200" dirty="0" smtClean="0">
                    <a:solidFill>
                      <a:srgbClr val="3946A4"/>
                    </a:solidFill>
                    <a:latin typeface="Arial Narrow" panose="020B0606020202030204" pitchFamily="34" charset="0"/>
                  </a:rPr>
                  <a:t>20,000 </a:t>
                </a:r>
                <a:r>
                  <a:rPr lang="en-US" sz="2200" dirty="0">
                    <a:solidFill>
                      <a:srgbClr val="3946A4"/>
                    </a:solidFill>
                    <a:latin typeface="Arial Narrow" panose="020B0606020202030204" pitchFamily="34" charset="0"/>
                  </a:rPr>
                  <a:t>			 </a:t>
                </a:r>
                <a14:m>
                  <m:oMath xmlns:m="http://schemas.openxmlformats.org/officeDocument/2006/math">
                    <m:r>
                      <a:rPr lang="en-US" sz="2200" i="1" dirty="0">
                        <a:solidFill>
                          <a:srgbClr val="3946A4"/>
                        </a:solidFill>
                        <a:latin typeface="Cambria Math"/>
                      </a:rPr>
                      <m:t>−</m:t>
                    </m:r>
                  </m:oMath>
                </a14:m>
                <a:r>
                  <a:rPr lang="en-US" sz="2200" dirty="0" smtClean="0">
                    <a:solidFill>
                      <a:srgbClr val="3946A4"/>
                    </a:solidFill>
                    <a:latin typeface="Arial Narrow" panose="020B0606020202030204" pitchFamily="34" charset="0"/>
                  </a:rPr>
                  <a:t>30,000</a:t>
                </a:r>
                <a:endParaRPr lang="en-US" sz="2200" dirty="0">
                  <a:solidFill>
                    <a:srgbClr val="3946A4"/>
                  </a:solidFill>
                  <a:latin typeface="Arial Narrow" panose="020B0606020202030204" pitchFamily="34" charset="0"/>
                </a:endParaRPr>
              </a:p>
              <a:p>
                <a:pPr marL="0" lvl="6" indent="0">
                  <a:buNone/>
                </a:pPr>
                <a:r>
                  <a:rPr lang="en-US" sz="2200" dirty="0">
                    <a:solidFill>
                      <a:prstClr val="black"/>
                    </a:solidFill>
                    <a:latin typeface="Arial Narrow" panose="020B0606020202030204" pitchFamily="34" charset="0"/>
                  </a:rPr>
                  <a:t>Annual cost, $/year</a:t>
                </a:r>
                <a:r>
                  <a:rPr lang="en-US" sz="2200" dirty="0">
                    <a:solidFill>
                      <a:srgbClr val="802754">
                        <a:lumMod val="60000"/>
                        <a:lumOff val="40000"/>
                      </a:srgbClr>
                    </a:solidFill>
                    <a:latin typeface="Arial Narrow" panose="020B0606020202030204" pitchFamily="34" charset="0"/>
                  </a:rPr>
                  <a:t>  		 </a:t>
                </a:r>
                <a:r>
                  <a:rPr lang="en-US" sz="2200" dirty="0" smtClean="0">
                    <a:solidFill>
                      <a:srgbClr val="802754">
                        <a:lumMod val="60000"/>
                        <a:lumOff val="40000"/>
                      </a:srgbClr>
                    </a:solidFill>
                    <a:latin typeface="Arial Narrow" panose="020B0606020202030204" pitchFamily="34" charset="0"/>
                  </a:rPr>
                  <a:t>   </a:t>
                </a:r>
                <a14:m>
                  <m:oMath xmlns:m="http://schemas.openxmlformats.org/officeDocument/2006/math">
                    <m:r>
                      <a:rPr lang="en-US" sz="2200" i="1" dirty="0">
                        <a:solidFill>
                          <a:srgbClr val="3946A4"/>
                        </a:solidFill>
                        <a:latin typeface="Cambria Math"/>
                      </a:rPr>
                      <m:t>−</m:t>
                    </m:r>
                  </m:oMath>
                </a14:m>
                <a:r>
                  <a:rPr lang="en-US" sz="2200" dirty="0" smtClean="0">
                    <a:solidFill>
                      <a:srgbClr val="3946A4"/>
                    </a:solidFill>
                    <a:latin typeface="Arial Narrow" panose="020B0606020202030204" pitchFamily="34" charset="0"/>
                  </a:rPr>
                  <a:t>9000  </a:t>
                </a:r>
                <a:r>
                  <a:rPr lang="en-US" sz="2200" dirty="0">
                    <a:solidFill>
                      <a:srgbClr val="3946A4"/>
                    </a:solidFill>
                    <a:latin typeface="Arial Narrow" panose="020B0606020202030204" pitchFamily="34" charset="0"/>
                  </a:rPr>
                  <a:t>			</a:t>
                </a:r>
                <a:r>
                  <a:rPr lang="en-US" sz="2200" dirty="0" smtClean="0">
                    <a:solidFill>
                      <a:srgbClr val="3946A4"/>
                    </a:solidFill>
                    <a:latin typeface="Arial Narrow" panose="020B0606020202030204" pitchFamily="34" charset="0"/>
                  </a:rPr>
                  <a:t>    </a:t>
                </a:r>
                <a14:m>
                  <m:oMath xmlns:m="http://schemas.openxmlformats.org/officeDocument/2006/math">
                    <m:r>
                      <a:rPr lang="en-US" sz="2200" i="1" dirty="0">
                        <a:solidFill>
                          <a:srgbClr val="3946A4"/>
                        </a:solidFill>
                        <a:latin typeface="Cambria Math"/>
                      </a:rPr>
                      <m:t>−</m:t>
                    </m:r>
                  </m:oMath>
                </a14:m>
                <a:r>
                  <a:rPr lang="en-US" sz="2200" dirty="0" smtClean="0">
                    <a:solidFill>
                      <a:srgbClr val="3946A4"/>
                    </a:solidFill>
                    <a:latin typeface="Arial Narrow" panose="020B0606020202030204" pitchFamily="34" charset="0"/>
                  </a:rPr>
                  <a:t>7000</a:t>
                </a:r>
                <a:endParaRPr lang="en-US" sz="2200" dirty="0">
                  <a:solidFill>
                    <a:srgbClr val="3946A4"/>
                  </a:solidFill>
                  <a:latin typeface="Arial Narrow" panose="020B0606020202030204" pitchFamily="34" charset="0"/>
                </a:endParaRPr>
              </a:p>
              <a:p>
                <a:pPr marL="0" lvl="6" indent="0">
                  <a:buNone/>
                </a:pPr>
                <a:r>
                  <a:rPr lang="en-US" sz="2200" dirty="0">
                    <a:solidFill>
                      <a:prstClr val="black"/>
                    </a:solidFill>
                    <a:latin typeface="Arial Narrow" panose="020B0606020202030204" pitchFamily="34" charset="0"/>
                  </a:rPr>
                  <a:t>Salvage value, $ </a:t>
                </a:r>
                <a:r>
                  <a:rPr lang="en-US" sz="2200" dirty="0">
                    <a:solidFill>
                      <a:srgbClr val="802754">
                        <a:lumMod val="60000"/>
                        <a:lumOff val="40000"/>
                      </a:srgbClr>
                    </a:solidFill>
                    <a:latin typeface="Arial Narrow" panose="020B0606020202030204" pitchFamily="34" charset="0"/>
                  </a:rPr>
                  <a:t> 			      </a:t>
                </a:r>
                <a:r>
                  <a:rPr lang="en-US" sz="2200" dirty="0" smtClean="0">
                    <a:solidFill>
                      <a:srgbClr val="802754">
                        <a:lumMod val="60000"/>
                        <a:lumOff val="40000"/>
                      </a:srgbClr>
                    </a:solidFill>
                    <a:latin typeface="Arial Narrow" panose="020B0606020202030204" pitchFamily="34" charset="0"/>
                  </a:rPr>
                  <a:t> </a:t>
                </a:r>
                <a:r>
                  <a:rPr lang="en-US" sz="2200" dirty="0" smtClean="0">
                    <a:solidFill>
                      <a:srgbClr val="3946A4"/>
                    </a:solidFill>
                    <a:latin typeface="Arial Narrow" panose="020B0606020202030204" pitchFamily="34" charset="0"/>
                  </a:rPr>
                  <a:t>4000  </a:t>
                </a:r>
                <a:r>
                  <a:rPr lang="en-US" sz="2200" dirty="0">
                    <a:solidFill>
                      <a:srgbClr val="3946A4"/>
                    </a:solidFill>
                    <a:latin typeface="Arial Narrow" panose="020B0606020202030204" pitchFamily="34" charset="0"/>
                  </a:rPr>
                  <a:t>			</a:t>
                </a:r>
                <a:r>
                  <a:rPr lang="en-US" sz="2200" dirty="0" smtClean="0">
                    <a:solidFill>
                      <a:srgbClr val="3946A4"/>
                    </a:solidFill>
                    <a:latin typeface="Arial Narrow" panose="020B0606020202030204" pitchFamily="34" charset="0"/>
                  </a:rPr>
                  <a:t>       6000</a:t>
                </a:r>
                <a:endParaRPr lang="en-US" sz="2200" dirty="0">
                  <a:solidFill>
                    <a:srgbClr val="3946A4"/>
                  </a:solidFill>
                  <a:latin typeface="Arial Narrow" panose="020B0606020202030204" pitchFamily="34" charset="0"/>
                </a:endParaRPr>
              </a:p>
              <a:p>
                <a:pPr marL="0" lvl="6" indent="0">
                  <a:buNone/>
                </a:pPr>
                <a:r>
                  <a:rPr lang="en-US" sz="2200" dirty="0">
                    <a:solidFill>
                      <a:prstClr val="black"/>
                    </a:solidFill>
                    <a:latin typeface="Arial Narrow" panose="020B0606020202030204" pitchFamily="34" charset="0"/>
                  </a:rPr>
                  <a:t>Life, years 				     </a:t>
                </a:r>
                <a:r>
                  <a:rPr lang="en-US" sz="2200" dirty="0" smtClean="0">
                    <a:solidFill>
                      <a:prstClr val="black"/>
                    </a:solidFill>
                    <a:latin typeface="Arial Narrow" panose="020B0606020202030204" pitchFamily="34" charset="0"/>
                  </a:rPr>
                  <a:t>  </a:t>
                </a:r>
                <a:r>
                  <a:rPr lang="en-US" sz="2200" dirty="0">
                    <a:solidFill>
                      <a:srgbClr val="3946A4"/>
                    </a:solidFill>
                    <a:latin typeface="Arial Narrow" panose="020B0606020202030204" pitchFamily="34" charset="0"/>
                  </a:rPr>
                  <a:t>3 					</a:t>
                </a:r>
                <a:r>
                  <a:rPr lang="en-US" sz="2200" dirty="0" smtClean="0">
                    <a:solidFill>
                      <a:srgbClr val="3946A4"/>
                    </a:solidFill>
                    <a:latin typeface="Arial Narrow" panose="020B0606020202030204" pitchFamily="34" charset="0"/>
                  </a:rPr>
                  <a:t>6</a:t>
                </a:r>
                <a:endParaRPr lang="en-US" sz="2200" dirty="0">
                  <a:solidFill>
                    <a:srgbClr val="3946A4"/>
                  </a:solidFill>
                  <a:latin typeface="Arial Narrow" panose="020B0606020202030204" pitchFamily="34" charset="0"/>
                </a:endParaRPr>
              </a:p>
            </p:txBody>
          </p:sp>
        </mc:Choice>
        <mc:Fallback>
          <p:sp>
            <p:nvSpPr>
              <p:cNvPr id="4" name="Content Placeholder 3"/>
              <p:cNvSpPr>
                <a:spLocks noGrp="1" noRot="1" noChangeAspect="1" noMove="1" noResize="1" noEditPoints="1" noAdjustHandles="1" noChangeArrowheads="1" noChangeShapeType="1" noTextEdit="1"/>
              </p:cNvSpPr>
              <p:nvPr>
                <p:ph sz="quarter" idx="18"/>
              </p:nvPr>
            </p:nvSpPr>
            <p:spPr>
              <a:xfrm>
                <a:off x="1333500" y="1752600"/>
                <a:ext cx="6477000" cy="2098040"/>
              </a:xfrm>
              <a:blipFill rotWithShape="1">
                <a:blip r:embed="rId3" cstate="print"/>
                <a:stretch>
                  <a:fillRect l="-1224" t="-1453" b="-290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5" name="Content Placeholder 4"/>
              <p:cNvSpPr>
                <a:spLocks noGrp="1"/>
              </p:cNvSpPr>
              <p:nvPr>
                <p:ph sz="quarter" idx="19"/>
              </p:nvPr>
            </p:nvSpPr>
            <p:spPr>
              <a:xfrm>
                <a:off x="228600" y="3886200"/>
                <a:ext cx="8686800" cy="2209800"/>
              </a:xfrm>
            </p:spPr>
            <p:txBody>
              <a:bodyPr/>
              <a:lstStyle/>
              <a:p>
                <a:pPr marL="0" indent="0">
                  <a:spcBef>
                    <a:spcPts val="1200"/>
                  </a:spcBef>
                  <a:spcAft>
                    <a:spcPts val="1200"/>
                  </a:spcAft>
                  <a:buNone/>
                </a:pPr>
                <a:r>
                  <a:rPr lang="en-US" dirty="0" smtClean="0">
                    <a:solidFill>
                      <a:srgbClr val="A60A1B"/>
                    </a:solidFill>
                  </a:rPr>
                  <a:t>Solution</a:t>
                </a:r>
                <a:r>
                  <a:rPr lang="en-US" dirty="0" smtClean="0">
                    <a:solidFill>
                      <a:srgbClr val="A60A1B"/>
                    </a:solidFill>
                  </a:rPr>
                  <a:t>: </a:t>
                </a:r>
                <a:r>
                  <a:rPr lang="en-US" dirty="0" smtClean="0"/>
                  <a:t>		</a:t>
                </a:r>
                <a:r>
                  <a:rPr lang="en-US" dirty="0" smtClean="0">
                    <a:solidFill>
                      <a:srgbClr val="0033CC"/>
                    </a:solidFill>
                  </a:rPr>
                  <a:t>LCM </a:t>
                </a:r>
                <a14:m>
                  <m:oMath xmlns:m="http://schemas.openxmlformats.org/officeDocument/2006/math">
                    <m:r>
                      <a:rPr lang="en-US" i="1" dirty="0" smtClean="0">
                        <a:solidFill>
                          <a:srgbClr val="0033CC"/>
                        </a:solidFill>
                        <a:latin typeface="Cambria Math"/>
                      </a:rPr>
                      <m:t>=</m:t>
                    </m:r>
                  </m:oMath>
                </a14:m>
                <a:r>
                  <a:rPr lang="en-US" dirty="0">
                    <a:solidFill>
                      <a:srgbClr val="0033CC"/>
                    </a:solidFill>
                  </a:rPr>
                  <a:t> 6 years; repurchase A after 3 </a:t>
                </a:r>
                <a:r>
                  <a:rPr lang="en-US" dirty="0" smtClean="0">
                    <a:solidFill>
                      <a:srgbClr val="0033CC"/>
                    </a:solidFill>
                  </a:rPr>
                  <a:t>years</a:t>
                </a:r>
              </a:p>
              <a:p>
                <a:pPr marL="0" indent="0">
                  <a:spcBef>
                    <a:spcPts val="1200"/>
                  </a:spcBef>
                  <a:spcAft>
                    <a:spcPts val="800"/>
                  </a:spcAft>
                  <a:buNone/>
                </a:pPr>
                <a14:m>
                  <m:oMathPara xmlns:m="http://schemas.openxmlformats.org/officeDocument/2006/math">
                    <m:oMathParaPr>
                      <m:jc m:val="left"/>
                    </m:oMathParaPr>
                    <m:oMath xmlns:m="http://schemas.openxmlformats.org/officeDocument/2006/math">
                      <m:r>
                        <a:rPr lang="en-US" sz="1800" b="1" i="0" dirty="0" smtClean="0">
                          <a:latin typeface="Cambria Math"/>
                        </a:rPr>
                        <m:t>𝐅𝐖</m:t>
                      </m:r>
                      <m:r>
                        <a:rPr lang="en-US" sz="1800" b="1" i="0" baseline="-25000" dirty="0" smtClean="0">
                          <a:latin typeface="Cambria Math"/>
                        </a:rPr>
                        <m:t>𝐀</m:t>
                      </m:r>
                      <m:r>
                        <a:rPr lang="en-US" sz="1800" b="1" i="0" dirty="0">
                          <a:latin typeface="Cambria Math"/>
                        </a:rPr>
                        <m:t>=</m:t>
                      </m:r>
                      <m:r>
                        <a:rPr lang="en-US" sz="1800" b="1" i="0" dirty="0" smtClean="0">
                          <a:latin typeface="Cambria Math"/>
                        </a:rPr>
                        <m:t>−</m:t>
                      </m:r>
                      <m:r>
                        <a:rPr lang="en-US" sz="1800" b="1" i="0" dirty="0" smtClean="0">
                          <a:latin typeface="Cambria Math"/>
                        </a:rPr>
                        <m:t>𝟐𝟎</m:t>
                      </m:r>
                      <m:r>
                        <a:rPr lang="en-US" sz="1800" b="1" i="0" dirty="0" smtClean="0">
                          <a:latin typeface="Cambria Math"/>
                        </a:rPr>
                        <m:t>,</m:t>
                      </m:r>
                      <m:r>
                        <a:rPr lang="en-US" sz="1800" b="1" i="0" dirty="0" smtClean="0">
                          <a:latin typeface="Cambria Math"/>
                        </a:rPr>
                        <m:t>𝟎𝟎𝟎</m:t>
                      </m:r>
                      <m:d>
                        <m:dPr>
                          <m:ctrlPr>
                            <a:rPr lang="en-US" sz="1800" b="1" i="0" dirty="0" smtClean="0">
                              <a:latin typeface="Cambria Math"/>
                            </a:rPr>
                          </m:ctrlPr>
                        </m:dPr>
                        <m:e>
                          <m:r>
                            <a:rPr lang="en-US" sz="1800" b="1" i="0" dirty="0" smtClean="0">
                              <a:latin typeface="Cambria Math"/>
                            </a:rPr>
                            <m:t>𝐅</m:t>
                          </m:r>
                          <m:r>
                            <a:rPr lang="en-US" sz="1800" b="1" i="0" dirty="0" smtClean="0">
                              <a:latin typeface="Cambria Math"/>
                            </a:rPr>
                            <m:t>/</m:t>
                          </m:r>
                          <m:r>
                            <a:rPr lang="en-US" sz="1800" b="1" i="0" dirty="0" smtClean="0">
                              <a:latin typeface="Cambria Math"/>
                            </a:rPr>
                            <m:t>𝐏</m:t>
                          </m:r>
                          <m:r>
                            <a:rPr lang="en-US" sz="1800" b="1" i="0" dirty="0" smtClean="0">
                              <a:latin typeface="Cambria Math"/>
                            </a:rPr>
                            <m:t>,</m:t>
                          </m:r>
                          <m:r>
                            <a:rPr lang="en-US" sz="1800" b="1" i="0" dirty="0" smtClean="0">
                              <a:latin typeface="Cambria Math"/>
                            </a:rPr>
                            <m:t>𝟏𝟎</m:t>
                          </m:r>
                          <m:r>
                            <a:rPr lang="en-US" sz="1800" b="1" i="0" dirty="0">
                              <a:latin typeface="Cambria Math"/>
                            </a:rPr>
                            <m:t>%,</m:t>
                          </m:r>
                          <m:r>
                            <a:rPr lang="en-US" sz="1800" b="1" i="0" dirty="0">
                              <a:latin typeface="Cambria Math"/>
                            </a:rPr>
                            <m:t>𝟔</m:t>
                          </m:r>
                        </m:e>
                      </m:d>
                      <m:r>
                        <a:rPr lang="en-US" sz="1800" b="1" i="0" dirty="0" smtClean="0">
                          <a:latin typeface="Cambria Math"/>
                        </a:rPr>
                        <m:t>−</m:t>
                      </m:r>
                      <m:r>
                        <a:rPr lang="en-US" sz="1800" b="1" i="0" dirty="0">
                          <a:latin typeface="Cambria Math"/>
                        </a:rPr>
                        <m:t>𝟗𝟎𝟎𝟎</m:t>
                      </m:r>
                      <m:d>
                        <m:dPr>
                          <m:ctrlPr>
                            <a:rPr lang="en-US" sz="1800" b="1" i="0" dirty="0">
                              <a:latin typeface="Cambria Math"/>
                            </a:rPr>
                          </m:ctrlPr>
                        </m:dPr>
                        <m:e>
                          <m:r>
                            <a:rPr lang="en-US" sz="1800" b="1" i="0" dirty="0" smtClean="0">
                              <a:latin typeface="Cambria Math"/>
                            </a:rPr>
                            <m:t>𝐅</m:t>
                          </m:r>
                          <m:r>
                            <a:rPr lang="en-US" sz="1800" b="1" i="0" dirty="0">
                              <a:latin typeface="Cambria Math"/>
                            </a:rPr>
                            <m:t>/</m:t>
                          </m:r>
                          <m:r>
                            <a:rPr lang="en-US" sz="1800" b="1" i="0" dirty="0">
                              <a:latin typeface="Cambria Math"/>
                            </a:rPr>
                            <m:t>𝐀</m:t>
                          </m:r>
                          <m:r>
                            <a:rPr lang="en-US" sz="1800" b="1" i="0" dirty="0">
                              <a:latin typeface="Cambria Math"/>
                            </a:rPr>
                            <m:t>,</m:t>
                          </m:r>
                          <m:r>
                            <a:rPr lang="en-US" sz="1800" b="1" i="0" dirty="0">
                              <a:latin typeface="Cambria Math"/>
                            </a:rPr>
                            <m:t>𝟏𝟎</m:t>
                          </m:r>
                          <m:r>
                            <a:rPr lang="en-US" sz="1800" b="1" i="0" dirty="0">
                              <a:latin typeface="Cambria Math"/>
                            </a:rPr>
                            <m:t>%,</m:t>
                          </m:r>
                          <m:r>
                            <a:rPr lang="en-US" sz="1800" b="1" i="0" dirty="0">
                              <a:latin typeface="Cambria Math"/>
                            </a:rPr>
                            <m:t>𝟔</m:t>
                          </m:r>
                        </m:e>
                      </m:d>
                      <m:r>
                        <a:rPr lang="en-US" sz="1800" b="1" i="0" dirty="0" smtClean="0">
                          <a:latin typeface="Cambria Math"/>
                        </a:rPr>
                        <m:t>−</m:t>
                      </m:r>
                      <m:r>
                        <a:rPr lang="en-US" sz="1800" b="1" i="0" dirty="0">
                          <a:latin typeface="Cambria Math"/>
                        </a:rPr>
                        <m:t>𝟏𝟔</m:t>
                      </m:r>
                      <m:r>
                        <a:rPr lang="en-US" sz="1800" b="1" i="0" dirty="0">
                          <a:latin typeface="Cambria Math"/>
                        </a:rPr>
                        <m:t>,</m:t>
                      </m:r>
                      <m:r>
                        <a:rPr lang="en-US" sz="1800" b="1" i="0" dirty="0">
                          <a:latin typeface="Cambria Math"/>
                        </a:rPr>
                        <m:t>𝟎𝟎𝟎</m:t>
                      </m:r>
                      <m:r>
                        <a:rPr lang="en-US" sz="1800" b="1" i="0" dirty="0">
                          <a:latin typeface="Cambria Math"/>
                        </a:rPr>
                        <m:t>(</m:t>
                      </m:r>
                      <m:r>
                        <a:rPr lang="en-US" sz="1800" b="1" i="0" dirty="0">
                          <a:latin typeface="Cambria Math"/>
                        </a:rPr>
                        <m:t>𝐅</m:t>
                      </m:r>
                      <m:r>
                        <a:rPr lang="en-US" sz="1800" b="1" i="0" dirty="0">
                          <a:latin typeface="Cambria Math"/>
                        </a:rPr>
                        <m:t>/</m:t>
                      </m:r>
                      <m:r>
                        <a:rPr lang="en-US" sz="1800" b="1" i="0" dirty="0">
                          <a:latin typeface="Cambria Math"/>
                        </a:rPr>
                        <m:t>𝐏</m:t>
                      </m:r>
                      <m:r>
                        <a:rPr lang="en-US" sz="1800" b="1" i="0" dirty="0">
                          <a:latin typeface="Cambria Math"/>
                        </a:rPr>
                        <m:t>,</m:t>
                      </m:r>
                      <m:r>
                        <a:rPr lang="en-US" sz="1800" b="1" i="0" dirty="0">
                          <a:latin typeface="Cambria Math"/>
                        </a:rPr>
                        <m:t>𝟏𝟎</m:t>
                      </m:r>
                      <m:r>
                        <a:rPr lang="en-US" sz="1800" b="1" i="0" dirty="0">
                          <a:latin typeface="Cambria Math"/>
                        </a:rPr>
                        <m:t>%,</m:t>
                      </m:r>
                      <m:r>
                        <a:rPr lang="en-US" sz="1800" b="1" i="0" dirty="0">
                          <a:latin typeface="Cambria Math"/>
                        </a:rPr>
                        <m:t>𝟑</m:t>
                      </m:r>
                      <m:r>
                        <a:rPr lang="en-US" sz="1800" b="1" i="0" dirty="0">
                          <a:latin typeface="Cambria Math"/>
                        </a:rPr>
                        <m:t>)+</m:t>
                      </m:r>
                      <m:r>
                        <a:rPr lang="en-US" sz="1800" b="1" i="0" dirty="0" smtClean="0">
                          <a:latin typeface="Cambria Math"/>
                        </a:rPr>
                        <m:t>𝟒𝟎𝟎𝟎</m:t>
                      </m:r>
                    </m:oMath>
                  </m:oMathPara>
                </a14:m>
                <a:endParaRPr lang="en-US" sz="1800" dirty="0" smtClean="0"/>
              </a:p>
              <a:p>
                <a:pPr marL="0" indent="0">
                  <a:spcBef>
                    <a:spcPts val="300"/>
                  </a:spcBef>
                  <a:spcAft>
                    <a:spcPts val="800"/>
                  </a:spcAft>
                  <a:buNone/>
                </a:pPr>
                <a:r>
                  <a:rPr lang="en-US" sz="2200" dirty="0" smtClean="0"/>
                  <a:t>	</a:t>
                </a:r>
                <a:r>
                  <a:rPr lang="en-US" sz="2200" dirty="0" smtClean="0"/>
                  <a:t> </a:t>
                </a:r>
                <a14:m>
                  <m:oMath xmlns:m="http://schemas.openxmlformats.org/officeDocument/2006/math">
                    <m:r>
                      <a:rPr lang="en-US" sz="1800" b="1" i="1" dirty="0" smtClean="0">
                        <a:latin typeface="Cambria Math"/>
                      </a:rPr>
                      <m:t>= $−</m:t>
                    </m:r>
                    <m:r>
                      <a:rPr lang="en-US" sz="1800" b="1" i="1" dirty="0" smtClean="0">
                        <a:latin typeface="Cambria Math"/>
                      </a:rPr>
                      <m:t>𝟏𝟐𝟐</m:t>
                    </m:r>
                    <m:r>
                      <a:rPr lang="en-US" sz="1800" b="1" i="1" dirty="0" smtClean="0">
                        <a:latin typeface="Cambria Math"/>
                      </a:rPr>
                      <m:t>,</m:t>
                    </m:r>
                    <m:r>
                      <a:rPr lang="en-US" sz="1800" b="1" i="1" dirty="0" smtClean="0">
                        <a:latin typeface="Cambria Math"/>
                      </a:rPr>
                      <m:t>𝟏𝟔𝟖</m:t>
                    </m:r>
                  </m:oMath>
                </a14:m>
                <a:endParaRPr lang="en-US" sz="1800" dirty="0"/>
              </a:p>
              <a:p>
                <a:pPr marL="0" indent="0">
                  <a:spcBef>
                    <a:spcPts val="1200"/>
                  </a:spcBef>
                  <a:spcAft>
                    <a:spcPts val="800"/>
                  </a:spcAft>
                  <a:buNone/>
                </a:pPr>
                <a14:m>
                  <m:oMathPara xmlns:m="http://schemas.openxmlformats.org/officeDocument/2006/math">
                    <m:oMathParaPr>
                      <m:jc m:val="left"/>
                    </m:oMathParaPr>
                    <m:oMath xmlns:m="http://schemas.openxmlformats.org/officeDocument/2006/math">
                      <m:r>
                        <a:rPr lang="en-US" sz="1800" b="1" i="0" dirty="0" smtClean="0">
                          <a:latin typeface="Cambria Math"/>
                        </a:rPr>
                        <m:t>𝐅𝐖</m:t>
                      </m:r>
                      <m:r>
                        <a:rPr lang="en-US" sz="1800" b="1" i="0" baseline="-25000" dirty="0" smtClean="0">
                          <a:latin typeface="Cambria Math"/>
                        </a:rPr>
                        <m:t>𝐁</m:t>
                      </m:r>
                      <m:r>
                        <a:rPr lang="en-US" sz="1800" b="1" i="0" dirty="0">
                          <a:latin typeface="Cambria Math"/>
                        </a:rPr>
                        <m:t>=</m:t>
                      </m:r>
                      <m:r>
                        <a:rPr lang="en-US" sz="1800" b="1" i="0" dirty="0" smtClean="0">
                          <a:latin typeface="Cambria Math"/>
                        </a:rPr>
                        <m:t>−</m:t>
                      </m:r>
                      <m:r>
                        <a:rPr lang="en-US" sz="1800" b="1" i="0" dirty="0" smtClean="0">
                          <a:latin typeface="Cambria Math"/>
                        </a:rPr>
                        <m:t>𝟑𝟎</m:t>
                      </m:r>
                      <m:r>
                        <a:rPr lang="en-US" sz="1800" b="1" i="0" dirty="0" smtClean="0">
                          <a:latin typeface="Cambria Math"/>
                        </a:rPr>
                        <m:t>,</m:t>
                      </m:r>
                      <m:r>
                        <a:rPr lang="en-US" sz="1800" b="1" i="0" dirty="0" smtClean="0">
                          <a:latin typeface="Cambria Math"/>
                        </a:rPr>
                        <m:t>𝟎𝟎𝟎</m:t>
                      </m:r>
                      <m:d>
                        <m:dPr>
                          <m:ctrlPr>
                            <a:rPr lang="en-US" sz="1800" b="1" i="0" dirty="0" smtClean="0">
                              <a:latin typeface="Cambria Math"/>
                            </a:rPr>
                          </m:ctrlPr>
                        </m:dPr>
                        <m:e>
                          <m:r>
                            <a:rPr lang="en-US" sz="1800" b="1" i="0" dirty="0" smtClean="0">
                              <a:latin typeface="Cambria Math"/>
                            </a:rPr>
                            <m:t>𝐅</m:t>
                          </m:r>
                          <m:r>
                            <a:rPr lang="en-US" sz="1800" b="1" i="0" dirty="0" smtClean="0">
                              <a:latin typeface="Cambria Math"/>
                            </a:rPr>
                            <m:t>/</m:t>
                          </m:r>
                          <m:r>
                            <a:rPr lang="en-US" sz="1800" b="1" i="0" dirty="0" smtClean="0">
                              <a:latin typeface="Cambria Math"/>
                            </a:rPr>
                            <m:t>𝐏</m:t>
                          </m:r>
                          <m:r>
                            <a:rPr lang="en-US" sz="1800" b="1" i="0" dirty="0" smtClean="0">
                              <a:latin typeface="Cambria Math"/>
                            </a:rPr>
                            <m:t>,</m:t>
                          </m:r>
                          <m:r>
                            <a:rPr lang="en-US" sz="1800" b="1" i="0" dirty="0" smtClean="0">
                              <a:latin typeface="Cambria Math"/>
                            </a:rPr>
                            <m:t>𝟏𝟎</m:t>
                          </m:r>
                          <m:r>
                            <a:rPr lang="en-US" sz="1800" b="1" i="0" dirty="0">
                              <a:latin typeface="Cambria Math"/>
                            </a:rPr>
                            <m:t>%.</m:t>
                          </m:r>
                          <m:r>
                            <a:rPr lang="en-US" sz="1800" b="1" i="0" dirty="0">
                              <a:latin typeface="Cambria Math"/>
                            </a:rPr>
                            <m:t>𝟔</m:t>
                          </m:r>
                        </m:e>
                      </m:d>
                      <m:r>
                        <a:rPr lang="en-US" sz="1800" b="1" i="0" dirty="0" smtClean="0">
                          <a:latin typeface="Cambria Math"/>
                        </a:rPr>
                        <m:t>−</m:t>
                      </m:r>
                      <m:r>
                        <a:rPr lang="en-US" sz="1800" b="1" i="0" dirty="0">
                          <a:latin typeface="Cambria Math"/>
                        </a:rPr>
                        <m:t>𝟕𝟎𝟎𝟎</m:t>
                      </m:r>
                      <m:r>
                        <a:rPr lang="en-US" sz="1800" b="1" i="0" dirty="0">
                          <a:latin typeface="Cambria Math"/>
                        </a:rPr>
                        <m:t>(</m:t>
                      </m:r>
                      <m:r>
                        <a:rPr lang="en-US" sz="1800" b="1" i="0" dirty="0">
                          <a:latin typeface="Cambria Math"/>
                        </a:rPr>
                        <m:t>𝐅</m:t>
                      </m:r>
                      <m:r>
                        <a:rPr lang="en-US" sz="1800" b="1" i="0" dirty="0">
                          <a:latin typeface="Cambria Math"/>
                        </a:rPr>
                        <m:t>/</m:t>
                      </m:r>
                      <m:r>
                        <a:rPr lang="en-US" sz="1800" b="1" i="0" dirty="0">
                          <a:latin typeface="Cambria Math"/>
                        </a:rPr>
                        <m:t>𝐀</m:t>
                      </m:r>
                      <m:r>
                        <a:rPr lang="en-US" sz="1800" b="1" i="0" dirty="0">
                          <a:latin typeface="Cambria Math"/>
                        </a:rPr>
                        <m:t>,</m:t>
                      </m:r>
                      <m:r>
                        <a:rPr lang="en-US" sz="1800" b="1" i="0" dirty="0">
                          <a:latin typeface="Cambria Math"/>
                        </a:rPr>
                        <m:t>𝟏𝟎</m:t>
                      </m:r>
                      <m:r>
                        <a:rPr lang="en-US" sz="1800" b="1" i="0" dirty="0">
                          <a:latin typeface="Cambria Math"/>
                        </a:rPr>
                        <m:t>%,</m:t>
                      </m:r>
                      <m:r>
                        <a:rPr lang="en-US" sz="1800" b="1" i="0" dirty="0">
                          <a:latin typeface="Cambria Math"/>
                        </a:rPr>
                        <m:t>𝟔</m:t>
                      </m:r>
                      <m:r>
                        <a:rPr lang="en-US" sz="1800" b="1" i="0" dirty="0">
                          <a:latin typeface="Cambria Math"/>
                        </a:rPr>
                        <m:t>)+</m:t>
                      </m:r>
                      <m:r>
                        <a:rPr lang="en-US" sz="1800" b="1" i="0" dirty="0">
                          <a:latin typeface="Cambria Math"/>
                        </a:rPr>
                        <m:t>𝟔𝟎𝟎𝟎</m:t>
                      </m:r>
                    </m:oMath>
                  </m:oMathPara>
                </a14:m>
                <a:endParaRPr lang="en-US" sz="1800" dirty="0"/>
              </a:p>
              <a:p>
                <a:pPr marL="0" indent="0">
                  <a:spcBef>
                    <a:spcPts val="300"/>
                  </a:spcBef>
                  <a:spcAft>
                    <a:spcPts val="800"/>
                  </a:spcAft>
                  <a:buNone/>
                </a:pPr>
                <a:r>
                  <a:rPr lang="en-US" sz="2200" dirty="0" smtClean="0"/>
                  <a:t>	</a:t>
                </a:r>
                <a:r>
                  <a:rPr lang="en-US" sz="2200" dirty="0" smtClean="0"/>
                  <a:t> </a:t>
                </a:r>
                <a14:m>
                  <m:oMath xmlns:m="http://schemas.openxmlformats.org/officeDocument/2006/math">
                    <m:r>
                      <a:rPr lang="en-US" sz="1800" b="1" i="0" dirty="0" smtClean="0">
                        <a:latin typeface="Cambria Math"/>
                      </a:rPr>
                      <m:t>= $</m:t>
                    </m:r>
                    <m:r>
                      <a:rPr lang="en-US" sz="1800" b="1" i="0" dirty="0">
                        <a:latin typeface="Cambria Math"/>
                      </a:rPr>
                      <m:t> </m:t>
                    </m:r>
                    <m:r>
                      <a:rPr lang="en-US" sz="1800" b="1" i="0" dirty="0" smtClean="0">
                        <a:latin typeface="Cambria Math"/>
                      </a:rPr>
                      <m:t>–</m:t>
                    </m:r>
                    <m:r>
                      <a:rPr lang="en-US" sz="1800" b="1" i="0" dirty="0" smtClean="0">
                        <a:latin typeface="Cambria Math"/>
                      </a:rPr>
                      <m:t>𝟏𝟎𝟏</m:t>
                    </m:r>
                    <m:r>
                      <a:rPr lang="en-US" sz="1800" b="1" i="0" dirty="0" smtClean="0">
                        <a:latin typeface="Cambria Math"/>
                      </a:rPr>
                      <m:t>,</m:t>
                    </m:r>
                    <m:r>
                      <a:rPr lang="en-US" sz="1800" b="1" i="0" dirty="0" smtClean="0">
                        <a:latin typeface="Cambria Math"/>
                      </a:rPr>
                      <m:t>𝟏𝟓𝟕</m:t>
                    </m:r>
                  </m:oMath>
                </a14:m>
                <a:endParaRPr lang="en-US" sz="1800" dirty="0"/>
              </a:p>
            </p:txBody>
          </p:sp>
        </mc:Choice>
        <mc:Fallback>
          <p:sp>
            <p:nvSpPr>
              <p:cNvPr id="5" name="Content Placeholder 4"/>
              <p:cNvSpPr>
                <a:spLocks noGrp="1" noRot="1" noChangeAspect="1" noMove="1" noResize="1" noEditPoints="1" noAdjustHandles="1" noChangeArrowheads="1" noChangeShapeType="1" noTextEdit="1"/>
              </p:cNvSpPr>
              <p:nvPr>
                <p:ph sz="quarter" idx="19"/>
              </p:nvPr>
            </p:nvSpPr>
            <p:spPr>
              <a:xfrm>
                <a:off x="228600" y="3886200"/>
                <a:ext cx="8686800" cy="2209800"/>
              </a:xfrm>
              <a:blipFill rotWithShape="1">
                <a:blip r:embed="rId4" cstate="print"/>
                <a:stretch>
                  <a:fillRect l="-1123" t="-2210" b="-3591"/>
                </a:stretch>
              </a:blipFill>
            </p:spPr>
            <p:txBody>
              <a:bodyPr/>
              <a:lstStyle/>
              <a:p>
                <a:r>
                  <a:rPr lang="en-US">
                    <a:noFill/>
                  </a:rPr>
                  <a:t> </a:t>
                </a:r>
              </a:p>
            </p:txBody>
          </p:sp>
        </mc:Fallback>
      </mc:AlternateContent>
      <p:sp>
        <p:nvSpPr>
          <p:cNvPr id="6" name="Content Placeholder 5"/>
          <p:cNvSpPr>
            <a:spLocks noGrp="1"/>
          </p:cNvSpPr>
          <p:nvPr>
            <p:ph sz="quarter" idx="20"/>
          </p:nvPr>
        </p:nvSpPr>
        <p:spPr>
          <a:xfrm>
            <a:off x="457200" y="6127173"/>
            <a:ext cx="8229600" cy="457200"/>
          </a:xfrm>
        </p:spPr>
        <p:txBody>
          <a:bodyPr/>
          <a:lstStyle/>
          <a:p>
            <a:pPr marL="0" indent="0" algn="ctr">
              <a:buNone/>
            </a:pPr>
            <a:r>
              <a:rPr lang="en-US" sz="2200" dirty="0">
                <a:solidFill>
                  <a:srgbClr val="A60A1B"/>
                </a:solidFill>
              </a:rPr>
              <a:t>Select B </a:t>
            </a:r>
            <a:r>
              <a:rPr lang="en-US" sz="2200" dirty="0"/>
              <a:t>(Note: </a:t>
            </a:r>
            <a:r>
              <a:rPr lang="en-US" sz="2200" dirty="0">
                <a:solidFill>
                  <a:srgbClr val="0033CC"/>
                </a:solidFill>
              </a:rPr>
              <a:t>PW and FW methods will</a:t>
            </a:r>
            <a:r>
              <a:rPr lang="en-US" sz="2200" dirty="0">
                <a:solidFill>
                  <a:srgbClr val="A60A1B"/>
                </a:solidFill>
              </a:rPr>
              <a:t> </a:t>
            </a:r>
            <a:r>
              <a:rPr lang="en-US" sz="2200" i="1" dirty="0">
                <a:solidFill>
                  <a:srgbClr val="A60A1B"/>
                </a:solidFill>
              </a:rPr>
              <a:t>always</a:t>
            </a:r>
            <a:r>
              <a:rPr lang="en-US" sz="2200" dirty="0">
                <a:solidFill>
                  <a:srgbClr val="A60A1B"/>
                </a:solidFill>
              </a:rPr>
              <a:t> </a:t>
            </a:r>
            <a:r>
              <a:rPr lang="en-US" sz="2200" dirty="0">
                <a:solidFill>
                  <a:srgbClr val="0033CC"/>
                </a:solidFill>
              </a:rPr>
              <a:t>result in </a:t>
            </a:r>
            <a:r>
              <a:rPr lang="en-US" sz="2200" i="1" dirty="0">
                <a:solidFill>
                  <a:srgbClr val="A60A1B"/>
                </a:solidFill>
              </a:rPr>
              <a:t>same selection</a:t>
            </a:r>
            <a:r>
              <a:rPr lang="en-US" sz="2200" dirty="0" smtClean="0"/>
              <a:t>)</a:t>
            </a:r>
            <a:endParaRPr lang="en-US" sz="2200" dirty="0"/>
          </a:p>
        </p:txBody>
      </p:sp>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568694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Capitalized Cost (CC) Analysis</a:t>
            </a:r>
          </a:p>
        </p:txBody>
      </p:sp>
      <p:sp>
        <p:nvSpPr>
          <p:cNvPr id="3" name="Content Placeholder 2" descr="Capitalized Cost (CC) can be used on both finite and infinite projects, but it does assume that a finite project is replaced 'in kind' to extend the life and analysis."/>
          <p:cNvSpPr>
            <a:spLocks noGrp="1"/>
          </p:cNvSpPr>
          <p:nvPr>
            <p:ph sz="quarter" idx="17"/>
          </p:nvPr>
        </p:nvSpPr>
        <p:spPr>
          <a:xfrm>
            <a:off x="457200" y="1346200"/>
            <a:ext cx="8229600" cy="939800"/>
          </a:xfrm>
          <a:solidFill>
            <a:schemeClr val="bg1"/>
          </a:solidFill>
          <a:ln>
            <a:solidFill>
              <a:srgbClr val="3946A4"/>
            </a:solidFill>
          </a:ln>
          <a:effectLst>
            <a:outerShdw dist="127000" dir="18900000" algn="bl" rotWithShape="0">
              <a:srgbClr val="3946A4"/>
            </a:outerShdw>
          </a:effectLst>
        </p:spPr>
        <p:txBody>
          <a:bodyPr/>
          <a:lstStyle/>
          <a:p>
            <a:pPr marL="0" indent="0" algn="ctr">
              <a:buNone/>
            </a:pPr>
            <a:r>
              <a:rPr lang="en-US" sz="2800" b="0" dirty="0"/>
              <a:t>CC refers to the present worth of a project with a very long life, that is, PW as n becomes </a:t>
            </a:r>
            <a:r>
              <a:rPr lang="en-US" sz="2800" b="0" i="1" dirty="0" smtClean="0">
                <a:solidFill>
                  <a:srgbClr val="A22062"/>
                </a:solidFill>
              </a:rPr>
              <a:t>infinite</a:t>
            </a:r>
            <a:endParaRPr lang="en-US" sz="2800" b="0" i="1" dirty="0">
              <a:solidFill>
                <a:srgbClr val="A22062"/>
              </a:solidFill>
            </a:endParaRPr>
          </a:p>
        </p:txBody>
      </p:sp>
      <mc:AlternateContent xmlns:mc="http://schemas.openxmlformats.org/markup-compatibility/2006">
        <mc:Choice xmlns:a14="http://schemas.microsoft.com/office/drawing/2010/main" xmlns="" Requires="a14">
          <p:sp>
            <p:nvSpPr>
              <p:cNvPr id="4" name="Content Placeholder 3"/>
              <p:cNvSpPr>
                <a:spLocks noGrp="1"/>
              </p:cNvSpPr>
              <p:nvPr>
                <p:ph sz="quarter" idx="18"/>
              </p:nvPr>
            </p:nvSpPr>
            <p:spPr>
              <a:xfrm>
                <a:off x="2209800" y="2621280"/>
                <a:ext cx="4953000" cy="883920"/>
              </a:xfrm>
              <a:solidFill>
                <a:srgbClr val="C2FFF0"/>
              </a:solidFill>
              <a:ln>
                <a:solidFill>
                  <a:schemeClr val="tx1"/>
                </a:solidFill>
              </a:ln>
            </p:spPr>
            <p:txBody>
              <a:bodyPr/>
              <a:lstStyle/>
              <a:p>
                <a:pPr marL="0" indent="0" algn="ctr">
                  <a:buNone/>
                </a:pPr>
                <a:r>
                  <a:rPr lang="en-US" sz="2800" b="0" dirty="0" smtClean="0">
                    <a:solidFill>
                      <a:srgbClr val="00518B"/>
                    </a:solidFill>
                  </a:rPr>
                  <a:t>Basic equation is:    </a:t>
                </a:r>
                <a14:m>
                  <m:oMath xmlns:m="http://schemas.openxmlformats.org/officeDocument/2006/math">
                    <m:r>
                      <a:rPr lang="en-US" sz="2800" b="0" i="1" dirty="0" smtClean="0">
                        <a:solidFill>
                          <a:srgbClr val="8A1B53"/>
                        </a:solidFill>
                        <a:latin typeface="Cambria Math"/>
                      </a:rPr>
                      <m:t>𝐶𝐶</m:t>
                    </m:r>
                    <m:r>
                      <a:rPr lang="en-US" sz="2800" b="0" i="1" dirty="0" smtClean="0">
                        <a:solidFill>
                          <a:srgbClr val="8A1B53"/>
                        </a:solidFill>
                        <a:latin typeface="Cambria Math"/>
                      </a:rPr>
                      <m:t>=</m:t>
                    </m:r>
                    <m:r>
                      <a:rPr lang="en-US" sz="2800" b="0" i="1" dirty="0" smtClean="0">
                        <a:solidFill>
                          <a:srgbClr val="8A1B53"/>
                        </a:solidFill>
                        <a:latin typeface="Cambria Math"/>
                      </a:rPr>
                      <m:t>𝑃</m:t>
                    </m:r>
                    <m:r>
                      <a:rPr lang="en-US" sz="2800" b="0" i="1" dirty="0" smtClean="0">
                        <a:solidFill>
                          <a:srgbClr val="A60A1B"/>
                        </a:solidFill>
                        <a:latin typeface="Cambria Math"/>
                      </a:rPr>
                      <m:t>=</m:t>
                    </m:r>
                    <m:f>
                      <m:fPr>
                        <m:ctrlPr>
                          <a:rPr lang="en-US" sz="2800" b="0" i="1" smtClean="0">
                            <a:solidFill>
                              <a:srgbClr val="A60A1B"/>
                            </a:solidFill>
                            <a:latin typeface="Cambria Math" panose="02040503050406030204" pitchFamily="18" charset="0"/>
                            <a:ea typeface="Cambria Math" panose="02040503050406030204" pitchFamily="18" charset="0"/>
                          </a:rPr>
                        </m:ctrlPr>
                      </m:fPr>
                      <m:num>
                        <m:r>
                          <m:rPr>
                            <m:nor/>
                          </m:rPr>
                          <a:rPr lang="en-US" sz="2800" b="0" i="0" smtClean="0">
                            <a:solidFill>
                              <a:srgbClr val="A60A1B"/>
                            </a:solidFill>
                            <a:latin typeface="Cambria Math" panose="02040503050406030204" pitchFamily="18" charset="0"/>
                            <a:ea typeface="Cambria Math" panose="02040503050406030204" pitchFamily="18" charset="0"/>
                          </a:rPr>
                          <m:t>A</m:t>
                        </m:r>
                      </m:num>
                      <m:den>
                        <m:r>
                          <m:rPr>
                            <m:nor/>
                          </m:rPr>
                          <a:rPr lang="en-US" sz="2800" b="0" i="0" smtClean="0">
                            <a:solidFill>
                              <a:srgbClr val="A60A1B"/>
                            </a:solidFill>
                            <a:latin typeface="Cambria Math" panose="02040503050406030204" pitchFamily="18" charset="0"/>
                            <a:ea typeface="Cambria Math" panose="02040503050406030204" pitchFamily="18" charset="0"/>
                          </a:rPr>
                          <m:t>i</m:t>
                        </m:r>
                      </m:den>
                    </m:f>
                  </m:oMath>
                </a14:m>
                <a:endParaRPr lang="en-US" sz="2800" b="0" dirty="0">
                  <a:solidFill>
                    <a:srgbClr val="A60A1B"/>
                  </a:solidFill>
                  <a:latin typeface="Cambria Math" panose="02040503050406030204" pitchFamily="18" charset="0"/>
                  <a:ea typeface="Cambria Math" panose="02040503050406030204" pitchFamily="18" charset="0"/>
                </a:endParaRPr>
              </a:p>
            </p:txBody>
          </p:sp>
        </mc:Choice>
        <mc:Fallback>
          <p:sp>
            <p:nvSpPr>
              <p:cNvPr id="4" name="Content Placeholder 3"/>
              <p:cNvSpPr>
                <a:spLocks noGrp="1" noRot="1" noChangeAspect="1" noMove="1" noResize="1" noEditPoints="1" noAdjustHandles="1" noChangeArrowheads="1" noChangeShapeType="1" noTextEdit="1"/>
              </p:cNvSpPr>
              <p:nvPr>
                <p:ph sz="quarter" idx="18"/>
              </p:nvPr>
            </p:nvSpPr>
            <p:spPr>
              <a:xfrm>
                <a:off x="2209800" y="2621280"/>
                <a:ext cx="4953000" cy="883920"/>
              </a:xfrm>
              <a:blipFill rotWithShape="1">
                <a:blip r:embed="rId2" cstate="print"/>
                <a:stretch>
                  <a:fillRect/>
                </a:stretch>
              </a:blipFill>
              <a:ln>
                <a:solidFill>
                  <a:schemeClr val="tx1"/>
                </a:solidFill>
              </a:ln>
            </p:spPr>
            <p:txBody>
              <a:bodyPr/>
              <a:lstStyle/>
              <a:p>
                <a:r>
                  <a:rPr lang="en-US">
                    <a:noFill/>
                  </a:rPr>
                  <a:t> </a:t>
                </a:r>
              </a:p>
            </p:txBody>
          </p:sp>
        </mc:Fallback>
      </mc:AlternateContent>
      <p:sp>
        <p:nvSpPr>
          <p:cNvPr id="5" name="Content Placeholder 4"/>
          <p:cNvSpPr>
            <a:spLocks noGrp="1"/>
          </p:cNvSpPr>
          <p:nvPr>
            <p:ph sz="quarter" idx="19"/>
          </p:nvPr>
        </p:nvSpPr>
        <p:spPr>
          <a:xfrm>
            <a:off x="457200" y="3642360"/>
            <a:ext cx="8229600" cy="472440"/>
          </a:xfrm>
        </p:spPr>
        <p:txBody>
          <a:bodyPr/>
          <a:lstStyle/>
          <a:p>
            <a:pPr marL="0" indent="0" algn="ctr">
              <a:buNone/>
            </a:pPr>
            <a:r>
              <a:rPr lang="en-US" dirty="0">
                <a:solidFill>
                  <a:srgbClr val="A60A1B"/>
                </a:solidFill>
              </a:rPr>
              <a:t>“A” </a:t>
            </a:r>
            <a:r>
              <a:rPr lang="en-US" dirty="0"/>
              <a:t>essentially represents the </a:t>
            </a:r>
            <a:r>
              <a:rPr lang="en-US" i="1" dirty="0">
                <a:solidFill>
                  <a:srgbClr val="A60A1B"/>
                </a:solidFill>
              </a:rPr>
              <a:t>interest</a:t>
            </a:r>
            <a:r>
              <a:rPr lang="en-US" dirty="0"/>
              <a:t> on a perpetual </a:t>
            </a:r>
            <a:r>
              <a:rPr lang="en-US" dirty="0" smtClean="0"/>
              <a:t>investment</a:t>
            </a:r>
            <a:endParaRPr lang="en-US" dirty="0"/>
          </a:p>
        </p:txBody>
      </p:sp>
      <mc:AlternateContent xmlns:mc="http://schemas.openxmlformats.org/markup-compatibility/2006">
        <mc:Choice xmlns:a14="http://schemas.microsoft.com/office/drawing/2010/main" xmlns="" Requires="a14">
          <p:sp>
            <p:nvSpPr>
              <p:cNvPr id="6" name="Content Placeholder 5"/>
              <p:cNvSpPr>
                <a:spLocks noGrp="1"/>
              </p:cNvSpPr>
              <p:nvPr>
                <p:ph sz="quarter" idx="20"/>
              </p:nvPr>
            </p:nvSpPr>
            <p:spPr>
              <a:xfrm>
                <a:off x="320040" y="4419600"/>
                <a:ext cx="8503920" cy="914400"/>
              </a:xfrm>
              <a:solidFill>
                <a:srgbClr val="C2FFF0"/>
              </a:solidFill>
              <a:ln>
                <a:solidFill>
                  <a:schemeClr val="tx1"/>
                </a:solidFill>
              </a:ln>
              <a:effectLst>
                <a:outerShdw dist="127000" dir="18900000" algn="bl" rotWithShape="0">
                  <a:schemeClr val="tx1">
                    <a:lumMod val="50000"/>
                    <a:lumOff val="50000"/>
                  </a:schemeClr>
                </a:outerShdw>
              </a:effectLst>
            </p:spPr>
            <p:txBody>
              <a:bodyPr anchor="ctr"/>
              <a:lstStyle/>
              <a:p>
                <a:pPr marL="0" indent="0">
                  <a:buNone/>
                </a:pPr>
                <a:r>
                  <a:rPr lang="en-US" sz="2200" dirty="0">
                    <a:solidFill>
                      <a:srgbClr val="3946A4"/>
                    </a:solidFill>
                  </a:rPr>
                  <a:t>For example, in order to be able to withdraw $50,000 per year forever </a:t>
                </a:r>
              </a:p>
              <a:p>
                <a:pPr marL="0" indent="0">
                  <a:buNone/>
                </a:pPr>
                <a:r>
                  <a:rPr lang="en-US" sz="2200" dirty="0">
                    <a:solidFill>
                      <a:srgbClr val="3946A4"/>
                    </a:solidFill>
                  </a:rPr>
                  <a:t>at </a:t>
                </a:r>
                <a:r>
                  <a:rPr lang="en-US" sz="2200" dirty="0" err="1">
                    <a:solidFill>
                      <a:srgbClr val="3946A4"/>
                    </a:solidFill>
                  </a:rPr>
                  <a:t>i</a:t>
                </a:r>
                <a:r>
                  <a:rPr lang="en-US" sz="2200" dirty="0">
                    <a:solidFill>
                      <a:srgbClr val="3946A4"/>
                    </a:solidFill>
                  </a:rPr>
                  <a:t> </a:t>
                </a:r>
                <a14:m>
                  <m:oMath xmlns:m="http://schemas.openxmlformats.org/officeDocument/2006/math">
                    <m:r>
                      <a:rPr lang="en-US" sz="2200" i="1" dirty="0" smtClean="0">
                        <a:solidFill>
                          <a:srgbClr val="3946A4"/>
                        </a:solidFill>
                        <a:latin typeface="Cambria Math"/>
                      </a:rPr>
                      <m:t>=</m:t>
                    </m:r>
                  </m:oMath>
                </a14:m>
                <a:r>
                  <a:rPr lang="en-US" sz="2200" dirty="0">
                    <a:solidFill>
                      <a:srgbClr val="3946A4"/>
                    </a:solidFill>
                  </a:rPr>
                  <a:t> 10% per year, the amount of capital required is 50,000/0.10 </a:t>
                </a:r>
                <a14:m>
                  <m:oMath xmlns:m="http://schemas.openxmlformats.org/officeDocument/2006/math">
                    <m:r>
                      <a:rPr lang="en-US" sz="2200" i="1" dirty="0">
                        <a:solidFill>
                          <a:srgbClr val="3946A4"/>
                        </a:solidFill>
                        <a:latin typeface="Cambria Math"/>
                      </a:rPr>
                      <m:t>=</m:t>
                    </m:r>
                  </m:oMath>
                </a14:m>
                <a:r>
                  <a:rPr lang="en-US" sz="2200" dirty="0">
                    <a:solidFill>
                      <a:srgbClr val="3946A4"/>
                    </a:solidFill>
                  </a:rPr>
                  <a:t> $</a:t>
                </a:r>
                <a:r>
                  <a:rPr lang="en-US" sz="2200" dirty="0" smtClean="0">
                    <a:solidFill>
                      <a:srgbClr val="3946A4"/>
                    </a:solidFill>
                  </a:rPr>
                  <a:t>500,000</a:t>
                </a:r>
                <a:endParaRPr lang="en-US" sz="2200" dirty="0">
                  <a:solidFill>
                    <a:srgbClr val="3946A4"/>
                  </a:solidFill>
                </a:endParaRPr>
              </a:p>
            </p:txBody>
          </p:sp>
        </mc:Choice>
        <mc:Fallback>
          <p:sp>
            <p:nvSpPr>
              <p:cNvPr id="6" name="Content Placeholder 5"/>
              <p:cNvSpPr>
                <a:spLocks noGrp="1" noRot="1" noChangeAspect="1" noMove="1" noResize="1" noEditPoints="1" noAdjustHandles="1" noChangeArrowheads="1" noChangeShapeType="1" noTextEdit="1"/>
              </p:cNvSpPr>
              <p:nvPr>
                <p:ph sz="quarter" idx="20"/>
              </p:nvPr>
            </p:nvSpPr>
            <p:spPr>
              <a:xfrm>
                <a:off x="320040" y="4419600"/>
                <a:ext cx="8503920" cy="914400"/>
              </a:xfrm>
              <a:blipFill rotWithShape="1">
                <a:blip r:embed="rId3" cstate="print"/>
                <a:stretch>
                  <a:fillRect l="-847" b="-7186"/>
                </a:stretch>
              </a:blipFill>
              <a:ln>
                <a:solidFill>
                  <a:schemeClr val="tx1"/>
                </a:solidFill>
              </a:ln>
              <a:effectLst>
                <a:outerShdw dist="127000" dir="18900000" algn="bl" rotWithShape="0">
                  <a:schemeClr val="tx1">
                    <a:lumMod val="50000"/>
                    <a:lumOff val="50000"/>
                  </a:schemeClr>
                </a:outerShdw>
              </a:effectLst>
            </p:spPr>
            <p:txBody>
              <a:bodyPr/>
              <a:lstStyle/>
              <a:p>
                <a:r>
                  <a:rPr lang="en-US">
                    <a:noFill/>
                  </a:rPr>
                  <a:t> </a:t>
                </a:r>
              </a:p>
            </p:txBody>
          </p:sp>
        </mc:Fallback>
      </mc:AlternateContent>
      <p:sp>
        <p:nvSpPr>
          <p:cNvPr id="7" name="Content Placeholder 6"/>
          <p:cNvSpPr>
            <a:spLocks noGrp="1"/>
          </p:cNvSpPr>
          <p:nvPr>
            <p:ph sz="quarter" idx="21"/>
          </p:nvPr>
        </p:nvSpPr>
        <p:spPr>
          <a:xfrm>
            <a:off x="457200" y="5486400"/>
            <a:ext cx="8229600" cy="914400"/>
          </a:xfrm>
        </p:spPr>
        <p:txBody>
          <a:bodyPr/>
          <a:lstStyle/>
          <a:p>
            <a:pPr marL="0" indent="0">
              <a:buNone/>
            </a:pPr>
            <a:r>
              <a:rPr lang="en-US" sz="2600" dirty="0"/>
              <a:t>For </a:t>
            </a:r>
            <a:r>
              <a:rPr lang="en-US" sz="2600" i="1" dirty="0">
                <a:solidFill>
                  <a:srgbClr val="0033CC"/>
                </a:solidFill>
              </a:rPr>
              <a:t>finite life </a:t>
            </a:r>
            <a:r>
              <a:rPr lang="en-US" sz="2600" dirty="0"/>
              <a:t>alternatives, convert all cash flows into </a:t>
            </a:r>
            <a:r>
              <a:rPr lang="en-US" sz="2600" dirty="0" smtClean="0"/>
              <a:t>an </a:t>
            </a:r>
            <a:r>
              <a:rPr lang="en-US" sz="2600" dirty="0"/>
              <a:t>A value over </a:t>
            </a:r>
            <a:r>
              <a:rPr lang="en-US" sz="2600" i="1" dirty="0">
                <a:solidFill>
                  <a:srgbClr val="A60A1B"/>
                </a:solidFill>
              </a:rPr>
              <a:t>one life cycle </a:t>
            </a:r>
            <a:r>
              <a:rPr lang="en-US" sz="2600" dirty="0"/>
              <a:t>and then divide by </a:t>
            </a:r>
            <a:r>
              <a:rPr lang="en-US" sz="2600" dirty="0" err="1" smtClean="0"/>
              <a:t>i</a:t>
            </a:r>
            <a:endParaRPr lang="en-US" sz="2600" dirty="0"/>
          </a:p>
        </p:txBody>
      </p:sp>
      <p:sp>
        <p:nvSpPr>
          <p:cNvPr id="9" name="Content Placeholder 7"/>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2861763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lstStyle/>
          <a:p>
            <a:r>
              <a:rPr lang="en-US" dirty="0"/>
              <a:t>Example: Capitalized </a:t>
            </a:r>
            <a:r>
              <a:rPr lang="en-US" dirty="0" smtClean="0"/>
              <a:t>Cost</a:t>
            </a:r>
            <a:endParaRPr lang="en-US" dirty="0"/>
          </a:p>
        </p:txBody>
      </p:sp>
      <mc:AlternateContent xmlns:mc="http://schemas.openxmlformats.org/markup-compatibility/2006">
        <mc:Choice xmlns:a14="http://schemas.microsoft.com/office/drawing/2010/main" xmlns="" Requires="a14">
          <p:sp>
            <p:nvSpPr>
              <p:cNvPr id="11" name="Content Placeholder 2"/>
              <p:cNvSpPr>
                <a:spLocks noGrp="1"/>
              </p:cNvSpPr>
              <p:nvPr>
                <p:ph idx="1"/>
              </p:nvPr>
            </p:nvSpPr>
            <p:spPr>
              <a:xfrm>
                <a:off x="838200" y="1219200"/>
                <a:ext cx="7467600" cy="2697480"/>
              </a:xfrm>
              <a:solidFill>
                <a:schemeClr val="bg1"/>
              </a:solidFill>
              <a:ln>
                <a:solidFill>
                  <a:schemeClr val="tx1"/>
                </a:solidFill>
              </a:ln>
              <a:effectLst>
                <a:outerShdw dist="127000" dir="18900000" algn="bl" rotWithShape="0">
                  <a:srgbClr val="00CC99"/>
                </a:outerShdw>
              </a:effectLst>
            </p:spPr>
            <p:txBody>
              <a:bodyPr/>
              <a:lstStyle/>
              <a:p>
                <a:pPr marL="457200" indent="0">
                  <a:spcAft>
                    <a:spcPts val="0"/>
                  </a:spcAft>
                  <a:buNone/>
                </a:pPr>
                <a:r>
                  <a:rPr lang="en-US" sz="2200" dirty="0" smtClean="0"/>
                  <a:t>Compare the machines shown below on the basis of their </a:t>
                </a:r>
                <a:r>
                  <a:rPr lang="en-US" sz="2200" dirty="0" smtClean="0"/>
                  <a:t>capitalized </a:t>
                </a:r>
                <a:r>
                  <a:rPr lang="en-US" sz="2200" dirty="0"/>
                  <a:t>cost. Use </a:t>
                </a:r>
                <a:r>
                  <a:rPr lang="en-US" sz="2200" dirty="0" err="1"/>
                  <a:t>i</a:t>
                </a:r>
                <a:r>
                  <a:rPr lang="en-US" sz="2200" dirty="0"/>
                  <a:t> </a:t>
                </a:r>
                <a14:m>
                  <m:oMath xmlns:m="http://schemas.openxmlformats.org/officeDocument/2006/math">
                    <m:r>
                      <a:rPr lang="en-US" sz="2200" i="1" dirty="0" smtClean="0">
                        <a:latin typeface="Cambria Math"/>
                      </a:rPr>
                      <m:t>=</m:t>
                    </m:r>
                  </m:oMath>
                </a14:m>
                <a:r>
                  <a:rPr lang="en-US" sz="2200" dirty="0"/>
                  <a:t> 10% per </a:t>
                </a:r>
                <a:r>
                  <a:rPr lang="en-US" sz="2200" dirty="0" smtClean="0"/>
                  <a:t>year</a:t>
                </a:r>
              </a:p>
              <a:p>
                <a:pPr marL="457200" indent="0">
                  <a:spcBef>
                    <a:spcPts val="300"/>
                  </a:spcBef>
                  <a:spcAft>
                    <a:spcPts val="0"/>
                  </a:spcAft>
                  <a:buNone/>
                </a:pPr>
                <a:r>
                  <a:rPr lang="en-US" sz="2400" dirty="0" smtClean="0">
                    <a:solidFill>
                      <a:srgbClr val="0033CC"/>
                    </a:solidFill>
                  </a:rPr>
                  <a:t>						 </a:t>
                </a:r>
                <a:r>
                  <a:rPr lang="en-US" sz="2400" u="sng" dirty="0" smtClean="0">
                    <a:solidFill>
                      <a:srgbClr val="0033CC"/>
                    </a:solidFill>
                  </a:rPr>
                  <a:t>Machine 1</a:t>
                </a:r>
                <a:r>
                  <a:rPr lang="en-US" sz="2200" dirty="0" smtClean="0"/>
                  <a:t> 			 </a:t>
                </a:r>
                <a:r>
                  <a:rPr lang="en-US" sz="2400" u="sng" dirty="0" smtClean="0">
                    <a:solidFill>
                      <a:srgbClr val="0033CC"/>
                    </a:solidFill>
                  </a:rPr>
                  <a:t>Machine 2</a:t>
                </a:r>
              </a:p>
              <a:p>
                <a:pPr marL="457200" indent="0">
                  <a:spcBef>
                    <a:spcPts val="300"/>
                  </a:spcBef>
                  <a:spcAft>
                    <a:spcPts val="0"/>
                  </a:spcAft>
                  <a:buNone/>
                </a:pPr>
                <a:r>
                  <a:rPr lang="en-US" sz="2200" b="0" dirty="0"/>
                  <a:t> First cost</a:t>
                </a:r>
                <a:r>
                  <a:rPr lang="en-US" sz="2200" b="0" dirty="0" smtClean="0"/>
                  <a:t>,$ </a:t>
                </a:r>
                <a:r>
                  <a:rPr lang="en-US" sz="2200" b="0" dirty="0">
                    <a:solidFill>
                      <a:srgbClr val="FF0000"/>
                    </a:solidFill>
                  </a:rPr>
                  <a:t> </a:t>
                </a:r>
                <a:r>
                  <a:rPr lang="en-US" sz="2200" b="0" dirty="0" smtClean="0">
                    <a:solidFill>
                      <a:srgbClr val="FF0000"/>
                    </a:solidFill>
                  </a:rPr>
                  <a:t>				    </a:t>
                </a:r>
                <a14:m>
                  <m:oMath xmlns:m="http://schemas.openxmlformats.org/officeDocument/2006/math">
                    <m:r>
                      <a:rPr lang="en-US" sz="2200" b="0" i="1" dirty="0" smtClean="0">
                        <a:solidFill>
                          <a:srgbClr val="A60A1B"/>
                        </a:solidFill>
                        <a:latin typeface="Cambria Math"/>
                      </a:rPr>
                      <m:t>−</m:t>
                    </m:r>
                  </m:oMath>
                </a14:m>
                <a:r>
                  <a:rPr lang="en-US" sz="2200" b="0" dirty="0">
                    <a:solidFill>
                      <a:srgbClr val="A60A1B"/>
                    </a:solidFill>
                  </a:rPr>
                  <a:t>20,000 </a:t>
                </a:r>
                <a:r>
                  <a:rPr lang="en-US" sz="2200" b="0" dirty="0" smtClean="0">
                    <a:solidFill>
                      <a:srgbClr val="A60A1B"/>
                    </a:solidFill>
                  </a:rPr>
                  <a:t>			 </a:t>
                </a:r>
                <a14:m>
                  <m:oMath xmlns:m="http://schemas.openxmlformats.org/officeDocument/2006/math">
                    <m:r>
                      <a:rPr lang="en-US" sz="2200" b="0" i="1" dirty="0">
                        <a:solidFill>
                          <a:srgbClr val="A60A1B"/>
                        </a:solidFill>
                        <a:latin typeface="Cambria Math"/>
                      </a:rPr>
                      <m:t>− </m:t>
                    </m:r>
                  </m:oMath>
                </a14:m>
                <a:r>
                  <a:rPr lang="en-US" sz="2200" b="0" dirty="0" smtClean="0">
                    <a:solidFill>
                      <a:srgbClr val="A60A1B"/>
                    </a:solidFill>
                  </a:rPr>
                  <a:t>100,000</a:t>
                </a:r>
                <a:endParaRPr lang="en-US" sz="2200" b="0" u="sng" dirty="0" smtClean="0">
                  <a:solidFill>
                    <a:srgbClr val="A60A1B"/>
                  </a:solidFill>
                </a:endParaRPr>
              </a:p>
              <a:p>
                <a:pPr marL="457200" indent="0">
                  <a:spcBef>
                    <a:spcPts val="300"/>
                  </a:spcBef>
                  <a:spcAft>
                    <a:spcPts val="0"/>
                  </a:spcAft>
                  <a:buNone/>
                </a:pPr>
                <a:r>
                  <a:rPr lang="en-US" sz="2200" b="0" dirty="0" smtClean="0"/>
                  <a:t>Annual cost,$/year</a:t>
                </a:r>
                <a:r>
                  <a:rPr lang="en-US" sz="2200" b="0" dirty="0">
                    <a:solidFill>
                      <a:srgbClr val="FF0000"/>
                    </a:solidFill>
                  </a:rPr>
                  <a:t>	</a:t>
                </a:r>
                <a:r>
                  <a:rPr lang="en-US" sz="2200" b="0" dirty="0" smtClean="0">
                    <a:solidFill>
                      <a:srgbClr val="FF0000"/>
                    </a:solidFill>
                  </a:rPr>
                  <a:t>	</a:t>
                </a:r>
                <a:r>
                  <a:rPr lang="en-US" sz="2200" b="0" dirty="0" smtClean="0">
                    <a:solidFill>
                      <a:srgbClr val="FF0000"/>
                    </a:solidFill>
                  </a:rPr>
                  <a:t>      </a:t>
                </a:r>
                <a14:m>
                  <m:oMath xmlns:m="http://schemas.openxmlformats.org/officeDocument/2006/math">
                    <m:r>
                      <a:rPr lang="en-US" sz="2200" b="0" i="1" dirty="0">
                        <a:solidFill>
                          <a:srgbClr val="A60A1B"/>
                        </a:solidFill>
                        <a:latin typeface="Cambria Math"/>
                      </a:rPr>
                      <m:t>− </m:t>
                    </m:r>
                  </m:oMath>
                </a14:m>
                <a:r>
                  <a:rPr lang="en-US" sz="2200" b="0" dirty="0" smtClean="0">
                    <a:solidFill>
                      <a:srgbClr val="A60A1B"/>
                    </a:solidFill>
                  </a:rPr>
                  <a:t>9000 		</a:t>
                </a:r>
                <a:r>
                  <a:rPr lang="en-US" sz="2200" b="0" dirty="0" smtClean="0">
                    <a:solidFill>
                      <a:srgbClr val="A60A1B"/>
                    </a:solidFill>
                  </a:rPr>
                  <a:t>  </a:t>
                </a:r>
                <a:r>
                  <a:rPr lang="en-US" sz="2200" b="0" dirty="0" smtClean="0">
                    <a:solidFill>
                      <a:srgbClr val="A60A1B"/>
                    </a:solidFill>
                  </a:rPr>
                  <a:t>	</a:t>
                </a:r>
                <a:r>
                  <a:rPr lang="en-US" sz="2200" b="0" dirty="0" smtClean="0">
                    <a:solidFill>
                      <a:srgbClr val="A60A1B"/>
                    </a:solidFill>
                  </a:rPr>
                  <a:t>      </a:t>
                </a:r>
                <a14:m>
                  <m:oMath xmlns:m="http://schemas.openxmlformats.org/officeDocument/2006/math">
                    <m:r>
                      <a:rPr lang="en-US" sz="2200" b="0" i="1" dirty="0">
                        <a:solidFill>
                          <a:srgbClr val="A60A1B"/>
                        </a:solidFill>
                        <a:latin typeface="Cambria Math"/>
                      </a:rPr>
                      <m:t>− </m:t>
                    </m:r>
                  </m:oMath>
                </a14:m>
                <a:r>
                  <a:rPr lang="en-US" sz="2200" b="0" dirty="0" smtClean="0">
                    <a:solidFill>
                      <a:srgbClr val="A60A1B"/>
                    </a:solidFill>
                  </a:rPr>
                  <a:t>7000</a:t>
                </a:r>
              </a:p>
              <a:p>
                <a:pPr marL="457200" indent="0">
                  <a:spcBef>
                    <a:spcPts val="300"/>
                  </a:spcBef>
                  <a:spcAft>
                    <a:spcPts val="0"/>
                  </a:spcAft>
                  <a:buNone/>
                </a:pPr>
                <a:r>
                  <a:rPr lang="en-US" sz="2200" b="0" dirty="0" smtClean="0"/>
                  <a:t>Salvage </a:t>
                </a:r>
                <a:r>
                  <a:rPr lang="en-US" sz="2200" b="0" dirty="0"/>
                  <a:t>value, </a:t>
                </a:r>
                <a:r>
                  <a:rPr lang="en-US" sz="2200" b="0" dirty="0" smtClean="0"/>
                  <a:t>$ 				  </a:t>
                </a:r>
                <a:r>
                  <a:rPr lang="en-US" sz="2200" b="0" dirty="0" smtClean="0">
                    <a:solidFill>
                      <a:srgbClr val="A60A1B"/>
                    </a:solidFill>
                  </a:rPr>
                  <a:t>4000  				   -----</a:t>
                </a:r>
              </a:p>
              <a:p>
                <a:pPr marL="457200" indent="0">
                  <a:spcBef>
                    <a:spcPts val="300"/>
                  </a:spcBef>
                  <a:spcAft>
                    <a:spcPts val="0"/>
                  </a:spcAft>
                  <a:buNone/>
                </a:pPr>
                <a:r>
                  <a:rPr lang="en-US" sz="2200" b="0" dirty="0"/>
                  <a:t>Life, </a:t>
                </a:r>
                <a:r>
                  <a:rPr lang="en-US" sz="2200" b="0" dirty="0" smtClean="0"/>
                  <a:t>years</a:t>
                </a:r>
                <a:r>
                  <a:rPr lang="en-US" sz="2200" b="0" dirty="0" smtClean="0">
                    <a:solidFill>
                      <a:srgbClr val="FF0000"/>
                    </a:solidFill>
                  </a:rPr>
                  <a:t> 					   </a:t>
                </a:r>
                <a:r>
                  <a:rPr lang="en-US" sz="2200" b="0" dirty="0" smtClean="0">
                    <a:solidFill>
                      <a:srgbClr val="A60A1B"/>
                    </a:solidFill>
                  </a:rPr>
                  <a:t>3 					    </a:t>
                </a:r>
                <a14:m>
                  <m:oMath xmlns:m="http://schemas.openxmlformats.org/officeDocument/2006/math">
                    <m:r>
                      <a:rPr lang="en-US" sz="2200" b="0" i="1" dirty="0" smtClean="0">
                        <a:solidFill>
                          <a:srgbClr val="A60A1B"/>
                        </a:solidFill>
                        <a:latin typeface="Cambria Math"/>
                        <a:cs typeface="Times New Roman" pitchFamily="18" charset="0"/>
                      </a:rPr>
                      <m:t>∞</m:t>
                    </m:r>
                  </m:oMath>
                </a14:m>
                <a:endParaRPr lang="en-US" sz="2200" b="0" dirty="0">
                  <a:solidFill>
                    <a:srgbClr val="A60A1B"/>
                  </a:solidFill>
                </a:endParaRPr>
              </a:p>
            </p:txBody>
          </p:sp>
        </mc:Choice>
        <mc:Fallback>
          <p:sp>
            <p:nvSpPr>
              <p:cNvPr id="11" name="Content Placeholder 2"/>
              <p:cNvSpPr>
                <a:spLocks noGrp="1" noRot="1" noChangeAspect="1" noMove="1" noResize="1" noEditPoints="1" noAdjustHandles="1" noChangeArrowheads="1" noChangeShapeType="1" noTextEdit="1"/>
              </p:cNvSpPr>
              <p:nvPr>
                <p:ph idx="1"/>
              </p:nvPr>
            </p:nvSpPr>
            <p:spPr>
              <a:xfrm>
                <a:off x="838200" y="1219200"/>
                <a:ext cx="7467600" cy="2697480"/>
              </a:xfrm>
              <a:blipFill rotWithShape="1">
                <a:blip r:embed="rId2" cstate="print"/>
                <a:stretch>
                  <a:fillRect b="-2796"/>
                </a:stretch>
              </a:blipFill>
              <a:ln>
                <a:solidFill>
                  <a:schemeClr val="tx1"/>
                </a:solidFill>
              </a:ln>
              <a:effectLst>
                <a:outerShdw dist="127000" dir="18900000" algn="bl" rotWithShape="0">
                  <a:srgbClr val="00CC99"/>
                </a:outerShdw>
              </a:effectLst>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14" name="Content Placeholder 3"/>
              <p:cNvSpPr>
                <a:spLocks noGrp="1"/>
              </p:cNvSpPr>
              <p:nvPr>
                <p:ph idx="17"/>
              </p:nvPr>
            </p:nvSpPr>
            <p:spPr>
              <a:xfrm>
                <a:off x="304800" y="4114800"/>
                <a:ext cx="8534400" cy="2362200"/>
              </a:xfrm>
            </p:spPr>
            <p:txBody>
              <a:bodyPr/>
              <a:lstStyle/>
              <a:p>
                <a:pPr marL="0" indent="0">
                  <a:spcBef>
                    <a:spcPts val="600"/>
                  </a:spcBef>
                  <a:spcAft>
                    <a:spcPts val="0"/>
                  </a:spcAft>
                  <a:buNone/>
                </a:pPr>
                <a:r>
                  <a:rPr lang="en-US" sz="2000" dirty="0" smtClean="0">
                    <a:solidFill>
                      <a:srgbClr val="A60A1B"/>
                    </a:solidFill>
                  </a:rPr>
                  <a:t>Solution: </a:t>
                </a:r>
                <a:r>
                  <a:rPr lang="en-US" sz="2200" dirty="0" smtClean="0">
                    <a:solidFill>
                      <a:srgbClr val="0033CC"/>
                    </a:solidFill>
                  </a:rPr>
                  <a:t>Convert </a:t>
                </a:r>
                <a:r>
                  <a:rPr lang="en-US" sz="2200" dirty="0">
                    <a:solidFill>
                      <a:srgbClr val="0033CC"/>
                    </a:solidFill>
                  </a:rPr>
                  <a:t>machine 1 cash flows into A and then divide by </a:t>
                </a:r>
                <a:r>
                  <a:rPr lang="en-US" sz="2200" dirty="0" err="1" smtClean="0">
                    <a:solidFill>
                      <a:srgbClr val="0033CC"/>
                    </a:solidFill>
                  </a:rPr>
                  <a:t>i</a:t>
                </a:r>
                <a:endParaRPr lang="en-US" sz="2000" dirty="0" smtClean="0">
                  <a:solidFill>
                    <a:srgbClr val="0033CC"/>
                  </a:solidFill>
                </a:endParaRPr>
              </a:p>
              <a:p>
                <a:pPr marL="0" indent="0">
                  <a:spcBef>
                    <a:spcPts val="1200"/>
                  </a:spcBef>
                  <a:spcAft>
                    <a:spcPts val="0"/>
                  </a:spcAft>
                  <a:buNone/>
                </a:pPr>
                <a:r>
                  <a:rPr lang="en-US" sz="2000" b="1" dirty="0" smtClean="0"/>
                  <a:t>   </a:t>
                </a:r>
                <a14:m>
                  <m:oMath xmlns:m="http://schemas.openxmlformats.org/officeDocument/2006/math">
                    <m:r>
                      <a:rPr lang="en-US" sz="2000" b="1" i="0" dirty="0" smtClean="0">
                        <a:latin typeface="Cambria Math"/>
                      </a:rPr>
                      <m:t>𝐀</m:t>
                    </m:r>
                    <m:r>
                      <a:rPr lang="en-US" sz="2000" b="1" i="0" baseline="-25000" dirty="0" smtClean="0">
                        <a:latin typeface="Cambria Math"/>
                      </a:rPr>
                      <m:t>𝟏</m:t>
                    </m:r>
                    <m:r>
                      <a:rPr lang="en-US" sz="2000" b="1" i="0" dirty="0">
                        <a:latin typeface="Cambria Math"/>
                      </a:rPr>
                      <m:t>=</m:t>
                    </m:r>
                    <m:r>
                      <a:rPr lang="en-US" sz="2000" b="1" i="0" dirty="0" smtClean="0">
                        <a:latin typeface="Cambria Math"/>
                      </a:rPr>
                      <m:t>−</m:t>
                    </m:r>
                    <m:r>
                      <a:rPr lang="en-US" sz="2000" b="1" i="0" dirty="0" smtClean="0">
                        <a:latin typeface="Cambria Math"/>
                      </a:rPr>
                      <m:t>𝟐𝟎</m:t>
                    </m:r>
                    <m:r>
                      <a:rPr lang="en-US" sz="2000" b="1" i="0" dirty="0" smtClean="0">
                        <a:latin typeface="Cambria Math"/>
                      </a:rPr>
                      <m:t>,</m:t>
                    </m:r>
                    <m:r>
                      <a:rPr lang="en-US" sz="2000" b="1" i="0" dirty="0" smtClean="0">
                        <a:latin typeface="Cambria Math"/>
                      </a:rPr>
                      <m:t>𝟎𝟎𝟎</m:t>
                    </m:r>
                    <m:d>
                      <m:dPr>
                        <m:ctrlPr>
                          <a:rPr lang="en-US" sz="2000" b="1" i="0" dirty="0" smtClean="0">
                            <a:latin typeface="Cambria Math"/>
                          </a:rPr>
                        </m:ctrlPr>
                      </m:dPr>
                      <m:e>
                        <m:r>
                          <a:rPr lang="en-US" sz="2000" b="1" i="0" dirty="0" smtClean="0">
                            <a:latin typeface="Cambria Math"/>
                          </a:rPr>
                          <m:t>𝐀</m:t>
                        </m:r>
                        <m:r>
                          <a:rPr lang="en-US" sz="2000" b="1" i="0" dirty="0" smtClean="0">
                            <a:latin typeface="Cambria Math"/>
                          </a:rPr>
                          <m:t>/</m:t>
                        </m:r>
                        <m:r>
                          <a:rPr lang="en-US" sz="2000" b="1" i="0" dirty="0" smtClean="0">
                            <a:latin typeface="Cambria Math"/>
                          </a:rPr>
                          <m:t>𝐏</m:t>
                        </m:r>
                        <m:r>
                          <a:rPr lang="en-US" sz="2000" b="1" i="0" dirty="0" smtClean="0">
                            <a:latin typeface="Cambria Math"/>
                          </a:rPr>
                          <m:t>,</m:t>
                        </m:r>
                        <m:r>
                          <a:rPr lang="en-US" sz="2000" b="1" i="0" dirty="0" smtClean="0">
                            <a:latin typeface="Cambria Math"/>
                          </a:rPr>
                          <m:t>𝟏𝟎</m:t>
                        </m:r>
                        <m:r>
                          <a:rPr lang="en-US" sz="2000" b="1" i="0" dirty="0">
                            <a:latin typeface="Cambria Math"/>
                          </a:rPr>
                          <m:t>%,</m:t>
                        </m:r>
                        <m:r>
                          <a:rPr lang="en-US" sz="2000" b="1" i="0" dirty="0">
                            <a:latin typeface="Cambria Math"/>
                          </a:rPr>
                          <m:t>𝟑</m:t>
                        </m:r>
                      </m:e>
                    </m:d>
                    <m:r>
                      <a:rPr lang="en-US" sz="2000" b="1" i="0" dirty="0" smtClean="0">
                        <a:latin typeface="Cambria Math"/>
                      </a:rPr>
                      <m:t>−</m:t>
                    </m:r>
                    <m:r>
                      <a:rPr lang="en-US" sz="2000" b="1" i="0" dirty="0">
                        <a:latin typeface="Cambria Math"/>
                      </a:rPr>
                      <m:t>𝟗𝟎𝟎𝟎</m:t>
                    </m:r>
                    <m:r>
                      <a:rPr lang="en-US" sz="2000" b="1" i="0" dirty="0" smtClean="0">
                        <a:latin typeface="Cambria Math"/>
                      </a:rPr>
                      <m:t>+</m:t>
                    </m:r>
                    <m:r>
                      <a:rPr lang="en-US" sz="2000" b="1" i="0" dirty="0">
                        <a:latin typeface="Cambria Math"/>
                      </a:rPr>
                      <m:t>𝟒𝟎𝟎𝟎</m:t>
                    </m:r>
                    <m:d>
                      <m:dPr>
                        <m:ctrlPr>
                          <a:rPr lang="en-US" sz="2000" b="1" i="0" dirty="0">
                            <a:latin typeface="Cambria Math"/>
                          </a:rPr>
                        </m:ctrlPr>
                      </m:dPr>
                      <m:e>
                        <m:r>
                          <a:rPr lang="en-US" sz="2000" b="1" i="0" dirty="0" smtClean="0">
                            <a:latin typeface="Cambria Math"/>
                          </a:rPr>
                          <m:t>𝐀</m:t>
                        </m:r>
                        <m:r>
                          <a:rPr lang="en-US" sz="2000" b="1" i="0" dirty="0">
                            <a:latin typeface="Cambria Math"/>
                          </a:rPr>
                          <m:t>/</m:t>
                        </m:r>
                        <m:r>
                          <a:rPr lang="en-US" sz="2000" b="1" i="0" dirty="0">
                            <a:latin typeface="Cambria Math"/>
                          </a:rPr>
                          <m:t>𝐅</m:t>
                        </m:r>
                        <m:r>
                          <a:rPr lang="en-US" sz="2000" b="1" i="0" dirty="0">
                            <a:latin typeface="Cambria Math"/>
                          </a:rPr>
                          <m:t>,</m:t>
                        </m:r>
                        <m:r>
                          <a:rPr lang="en-US" sz="2000" b="1" i="0" dirty="0">
                            <a:latin typeface="Cambria Math"/>
                          </a:rPr>
                          <m:t>𝟏𝟎</m:t>
                        </m:r>
                        <m:r>
                          <a:rPr lang="en-US" sz="2000" b="1" i="0" dirty="0">
                            <a:latin typeface="Cambria Math"/>
                          </a:rPr>
                          <m:t>%,</m:t>
                        </m:r>
                        <m:r>
                          <a:rPr lang="en-US" sz="2000" b="1" i="0" dirty="0">
                            <a:latin typeface="Cambria Math"/>
                          </a:rPr>
                          <m:t>𝟑</m:t>
                        </m:r>
                      </m:e>
                    </m:d>
                    <m:r>
                      <a:rPr lang="en-US" sz="2000" b="1" i="0" dirty="0">
                        <a:latin typeface="Cambria Math"/>
                      </a:rPr>
                      <m:t>=</m:t>
                    </m:r>
                    <m:r>
                      <a:rPr lang="en-US" sz="2000" b="1" i="0" dirty="0" smtClean="0">
                        <a:latin typeface="Cambria Math"/>
                      </a:rPr>
                      <m:t>$</m:t>
                    </m:r>
                    <m:r>
                      <a:rPr lang="en-US" sz="2000" b="1" i="0" dirty="0" smtClean="0">
                        <a:latin typeface="Cambria Math"/>
                      </a:rPr>
                      <m:t>−</m:t>
                    </m:r>
                    <m:r>
                      <a:rPr lang="en-US" sz="2000" b="1" i="0" dirty="0" smtClean="0">
                        <a:latin typeface="Cambria Math"/>
                      </a:rPr>
                      <m:t>𝟏𝟓</m:t>
                    </m:r>
                    <m:r>
                      <a:rPr lang="en-US" sz="2000" b="1" i="0" dirty="0" smtClean="0">
                        <a:latin typeface="Cambria Math"/>
                      </a:rPr>
                      <m:t>,</m:t>
                    </m:r>
                    <m:r>
                      <a:rPr lang="en-US" sz="2000" b="1" i="0" dirty="0" smtClean="0">
                        <a:latin typeface="Cambria Math"/>
                      </a:rPr>
                      <m:t>𝟖𝟑𝟒</m:t>
                    </m:r>
                  </m:oMath>
                </a14:m>
                <a:endParaRPr lang="en-US" sz="2000" dirty="0" smtClean="0">
                  <a:solidFill>
                    <a:srgbClr val="0033CC"/>
                  </a:solidFill>
                </a:endParaRPr>
              </a:p>
              <a:p>
                <a:pPr marL="0" indent="0">
                  <a:spcBef>
                    <a:spcPts val="1200"/>
                  </a:spcBef>
                  <a:spcAft>
                    <a:spcPts val="0"/>
                  </a:spcAft>
                  <a:buNone/>
                </a:pPr>
                <a:r>
                  <a:rPr lang="en-US" sz="2000" b="1" dirty="0" smtClean="0"/>
                  <a:t> </a:t>
                </a:r>
                <a14:m>
                  <m:oMath xmlns:m="http://schemas.openxmlformats.org/officeDocument/2006/math">
                    <m:r>
                      <a:rPr lang="en-US" sz="2000" b="1" i="0" dirty="0" smtClean="0">
                        <a:latin typeface="Cambria Math"/>
                      </a:rPr>
                      <m:t>𝐂𝐂</m:t>
                    </m:r>
                    <m:r>
                      <a:rPr lang="en-US" sz="2000" b="1" i="0" baseline="-25000" dirty="0" smtClean="0">
                        <a:latin typeface="Cambria Math"/>
                      </a:rPr>
                      <m:t>𝟏</m:t>
                    </m:r>
                    <m:r>
                      <a:rPr lang="en-US" sz="2000" b="1" i="0" dirty="0">
                        <a:latin typeface="Cambria Math"/>
                      </a:rPr>
                      <m:t>=</m:t>
                    </m:r>
                    <m:r>
                      <a:rPr lang="en-US" sz="2000" b="1" i="0" dirty="0" smtClean="0">
                        <a:latin typeface="Cambria Math"/>
                      </a:rPr>
                      <m:t>−</m:t>
                    </m:r>
                    <m:r>
                      <a:rPr lang="en-US" sz="2000" b="1" i="0" dirty="0" smtClean="0">
                        <a:latin typeface="Cambria Math"/>
                      </a:rPr>
                      <m:t>𝟏𝟓</m:t>
                    </m:r>
                    <m:r>
                      <a:rPr lang="en-US" sz="2000" b="1" i="0" dirty="0" smtClean="0">
                        <a:latin typeface="Cambria Math"/>
                      </a:rPr>
                      <m:t>,</m:t>
                    </m:r>
                    <m:r>
                      <a:rPr lang="en-US" sz="2000" b="1" i="0" dirty="0" smtClean="0">
                        <a:latin typeface="Cambria Math"/>
                      </a:rPr>
                      <m:t>𝟖𝟑𝟒</m:t>
                    </m:r>
                    <m:r>
                      <a:rPr lang="en-US" sz="2000" b="1" i="1" dirty="0" smtClean="0">
                        <a:latin typeface="Cambria Math"/>
                      </a:rPr>
                      <m:t>/</m:t>
                    </m:r>
                    <m:r>
                      <a:rPr lang="en-US" sz="2000" b="1" i="0" dirty="0">
                        <a:latin typeface="Cambria Math"/>
                      </a:rPr>
                      <m:t>𝟎</m:t>
                    </m:r>
                    <m:r>
                      <a:rPr lang="en-US" sz="2000" b="1" i="0" dirty="0">
                        <a:latin typeface="Cambria Math"/>
                      </a:rPr>
                      <m:t>.</m:t>
                    </m:r>
                    <m:r>
                      <a:rPr lang="en-US" sz="2000" b="1" i="0" dirty="0">
                        <a:latin typeface="Cambria Math"/>
                      </a:rPr>
                      <m:t>𝟏𝟎</m:t>
                    </m:r>
                    <m:r>
                      <a:rPr lang="en-US" sz="2000" b="1" i="0" dirty="0">
                        <a:latin typeface="Cambria Math"/>
                      </a:rPr>
                      <m:t>=$−</m:t>
                    </m:r>
                    <m:r>
                      <a:rPr lang="en-US" sz="2000" b="1" i="0" dirty="0" smtClean="0">
                        <a:latin typeface="Cambria Math"/>
                      </a:rPr>
                      <m:t>𝟏𝟓𝟖</m:t>
                    </m:r>
                    <m:r>
                      <a:rPr lang="en-US" sz="2000" b="1" i="0" dirty="0" smtClean="0">
                        <a:latin typeface="Cambria Math"/>
                      </a:rPr>
                      <m:t>,</m:t>
                    </m:r>
                    <m:r>
                      <a:rPr lang="en-US" sz="2000" b="1" i="0" dirty="0" smtClean="0">
                        <a:latin typeface="Cambria Math"/>
                      </a:rPr>
                      <m:t>𝟑𝟒𝟎</m:t>
                    </m:r>
                  </m:oMath>
                </a14:m>
                <a:endParaRPr lang="en-US" sz="2000" dirty="0" smtClean="0"/>
              </a:p>
              <a:p>
                <a:pPr marL="0" indent="0">
                  <a:spcBef>
                    <a:spcPts val="1200"/>
                  </a:spcBef>
                  <a:spcAft>
                    <a:spcPts val="0"/>
                  </a:spcAft>
                  <a:buNone/>
                </a:pPr>
                <a:r>
                  <a:rPr lang="en-US" sz="2000" b="1" dirty="0" smtClean="0"/>
                  <a:t> </a:t>
                </a:r>
                <a14:m>
                  <m:oMath xmlns:m="http://schemas.openxmlformats.org/officeDocument/2006/math">
                    <m:r>
                      <a:rPr lang="en-US" sz="2000" b="1" i="0" dirty="0" smtClean="0">
                        <a:latin typeface="Cambria Math"/>
                      </a:rPr>
                      <m:t>𝐂𝐂</m:t>
                    </m:r>
                    <m:r>
                      <a:rPr lang="en-US" sz="2000" b="1" i="0" baseline="-25000" dirty="0" smtClean="0">
                        <a:latin typeface="Cambria Math"/>
                      </a:rPr>
                      <m:t>𝟐</m:t>
                    </m:r>
                    <m:r>
                      <a:rPr lang="en-US" sz="2000" b="1" i="0" dirty="0">
                        <a:latin typeface="Cambria Math"/>
                      </a:rPr>
                      <m:t>=</m:t>
                    </m:r>
                    <m:r>
                      <a:rPr lang="en-US" sz="2000" b="1" i="0" dirty="0" smtClean="0">
                        <a:latin typeface="Cambria Math"/>
                      </a:rPr>
                      <m:t>−</m:t>
                    </m:r>
                    <m:r>
                      <a:rPr lang="en-US" sz="2000" b="1" i="0" dirty="0" smtClean="0">
                        <a:latin typeface="Cambria Math"/>
                      </a:rPr>
                      <m:t>𝟏𝟎𝟎</m:t>
                    </m:r>
                    <m:r>
                      <a:rPr lang="en-US" sz="2000" b="1" i="0" dirty="0" smtClean="0">
                        <a:latin typeface="Cambria Math"/>
                      </a:rPr>
                      <m:t>,</m:t>
                    </m:r>
                    <m:r>
                      <a:rPr lang="en-US" sz="2000" b="1" i="0" dirty="0" smtClean="0">
                        <a:latin typeface="Cambria Math"/>
                      </a:rPr>
                      <m:t>𝟎𝟎𝟎</m:t>
                    </m:r>
                    <m:r>
                      <a:rPr lang="en-US" sz="2000" b="1" i="0" dirty="0" smtClean="0">
                        <a:latin typeface="Cambria Math"/>
                      </a:rPr>
                      <m:t>−</m:t>
                    </m:r>
                    <m:r>
                      <a:rPr lang="en-US" sz="2000" b="1" i="0" dirty="0" smtClean="0">
                        <a:latin typeface="Cambria Math"/>
                      </a:rPr>
                      <m:t>𝟕𝟎𝟎𝟎</m:t>
                    </m:r>
                    <m:r>
                      <a:rPr lang="en-US" sz="2000" b="1" i="0" dirty="0" smtClean="0">
                        <a:latin typeface="Cambria Math"/>
                      </a:rPr>
                      <m:t>/</m:t>
                    </m:r>
                    <m:r>
                      <a:rPr lang="en-US" sz="2000" b="1" i="0" dirty="0">
                        <a:latin typeface="Cambria Math"/>
                      </a:rPr>
                      <m:t>𝟎</m:t>
                    </m:r>
                    <m:r>
                      <a:rPr lang="en-US" sz="2000" b="1" i="0" dirty="0" smtClean="0">
                        <a:latin typeface="Cambria Math"/>
                      </a:rPr>
                      <m:t>.</m:t>
                    </m:r>
                    <m:r>
                      <a:rPr lang="en-US" sz="2000" b="1" i="0" dirty="0" smtClean="0">
                        <a:latin typeface="Cambria Math"/>
                      </a:rPr>
                      <m:t>𝟏𝟎</m:t>
                    </m:r>
                    <m:r>
                      <a:rPr lang="en-US" sz="2000" b="1" i="0" dirty="0">
                        <a:latin typeface="Cambria Math"/>
                      </a:rPr>
                      <m:t>=</m:t>
                    </m:r>
                    <m:r>
                      <a:rPr lang="en-US" sz="2000" b="1" i="0" dirty="0" smtClean="0">
                        <a:latin typeface="Cambria Math"/>
                      </a:rPr>
                      <m:t>$</m:t>
                    </m:r>
                    <m:r>
                      <a:rPr lang="en-US" sz="2000" b="1" i="0" dirty="0" smtClean="0">
                        <a:latin typeface="Cambria Math"/>
                      </a:rPr>
                      <m:t>−</m:t>
                    </m:r>
                    <m:r>
                      <a:rPr lang="en-US" sz="2000" b="1" i="0" dirty="0" smtClean="0">
                        <a:latin typeface="Cambria Math"/>
                      </a:rPr>
                      <m:t>𝟏𝟕𝟎</m:t>
                    </m:r>
                    <m:r>
                      <a:rPr lang="en-US" sz="2000" b="1" i="0" dirty="0" smtClean="0">
                        <a:latin typeface="Cambria Math"/>
                      </a:rPr>
                      <m:t>,</m:t>
                    </m:r>
                    <m:r>
                      <a:rPr lang="en-US" sz="2000" b="1" i="0" dirty="0" smtClean="0">
                        <a:latin typeface="Cambria Math"/>
                      </a:rPr>
                      <m:t>𝟎𝟎𝟎</m:t>
                    </m:r>
                  </m:oMath>
                </a14:m>
                <a:endParaRPr lang="en-US" sz="2000" dirty="0" smtClean="0"/>
              </a:p>
              <a:p>
                <a:pPr marL="0" indent="0">
                  <a:spcBef>
                    <a:spcPts val="1200"/>
                  </a:spcBef>
                  <a:spcAft>
                    <a:spcPts val="0"/>
                  </a:spcAft>
                  <a:buNone/>
                </a:pPr>
                <a:r>
                  <a:rPr lang="en-US" sz="2200" dirty="0" smtClean="0"/>
                  <a:t>			Select </a:t>
                </a:r>
                <a:r>
                  <a:rPr lang="en-US" sz="2200" dirty="0"/>
                  <a:t>machine </a:t>
                </a:r>
                <a:r>
                  <a:rPr lang="en-US" sz="2200" dirty="0" smtClean="0"/>
                  <a:t>1</a:t>
                </a:r>
                <a:endParaRPr lang="en-US" sz="2200" dirty="0"/>
              </a:p>
            </p:txBody>
          </p:sp>
        </mc:Choice>
        <mc:Fallback>
          <p:sp>
            <p:nvSpPr>
              <p:cNvPr id="14" name="Content Placeholder 3"/>
              <p:cNvSpPr>
                <a:spLocks noGrp="1" noRot="1" noChangeAspect="1" noMove="1" noResize="1" noEditPoints="1" noAdjustHandles="1" noChangeArrowheads="1" noChangeShapeType="1" noTextEdit="1"/>
              </p:cNvSpPr>
              <p:nvPr>
                <p:ph idx="17"/>
              </p:nvPr>
            </p:nvSpPr>
            <p:spPr>
              <a:xfrm>
                <a:off x="304800" y="4114800"/>
                <a:ext cx="8534400" cy="2362200"/>
              </a:xfrm>
              <a:blipFill rotWithShape="1">
                <a:blip r:embed="rId3" cstate="print"/>
                <a:stretch>
                  <a:fillRect l="-714" t="-1546" b="-1804"/>
                </a:stretch>
              </a:blipFill>
            </p:spPr>
            <p:txBody>
              <a:bodyPr/>
              <a:lstStyle/>
              <a:p>
                <a:r>
                  <a:rPr lang="en-US">
                    <a:noFill/>
                  </a:rPr>
                  <a:t> </a:t>
                </a:r>
              </a:p>
            </p:txBody>
          </p:sp>
        </mc:Fallback>
      </mc:AlternateContent>
      <p:sp>
        <p:nvSpPr>
          <p:cNvPr id="13" name="Text Placeholder 4"/>
          <p:cNvSpPr>
            <a:spLocks noGrp="1"/>
          </p:cNvSpPr>
          <p:nvPr>
            <p:ph type="body" sz="quarter" idx="16"/>
          </p:nvPr>
        </p:nvSpPr>
        <p:spPr/>
        <p:txBody>
          <a:bodyPr/>
          <a:lstStyle/>
          <a:p>
            <a:endParaRPr lang="en-US"/>
          </a:p>
        </p:txBody>
      </p:sp>
      <p:sp>
        <p:nvSpPr>
          <p:cNvPr id="12" name="Text Placeholder 5"/>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167756809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dirty="0"/>
              <a:t>Summary of Important Points</a:t>
            </a:r>
          </a:p>
        </p:txBody>
      </p:sp>
      <mc:AlternateContent xmlns:mc="http://schemas.openxmlformats.org/markup-compatibility/2006">
        <mc:Choice xmlns:a14="http://schemas.microsoft.com/office/drawing/2010/main" xmlns="" Requires="a14">
          <p:sp>
            <p:nvSpPr>
              <p:cNvPr id="8" name="Content Placeholder 2"/>
              <p:cNvSpPr>
                <a:spLocks noGrp="1"/>
              </p:cNvSpPr>
              <p:nvPr>
                <p:ph idx="1"/>
              </p:nvPr>
            </p:nvSpPr>
            <p:spPr>
              <a:xfrm>
                <a:off x="457200" y="1264920"/>
                <a:ext cx="8229600" cy="4831080"/>
              </a:xfrm>
            </p:spPr>
            <p:txBody>
              <a:bodyPr/>
              <a:lstStyle/>
              <a:p>
                <a:pPr marL="0" indent="0">
                  <a:spcBef>
                    <a:spcPts val="2400"/>
                  </a:spcBef>
                  <a:buClr>
                    <a:srgbClr val="3946A4"/>
                  </a:buClr>
                  <a:buNone/>
                </a:pPr>
                <a:r>
                  <a:rPr lang="en-US" sz="2400" dirty="0"/>
                  <a:t>PW method converts all cash flows to </a:t>
                </a:r>
                <a:r>
                  <a:rPr lang="en-US" sz="2400" i="1" dirty="0">
                    <a:solidFill>
                      <a:srgbClr val="A60A1B"/>
                    </a:solidFill>
                  </a:rPr>
                  <a:t>present value at </a:t>
                </a:r>
                <a:r>
                  <a:rPr lang="en-US" sz="2400" i="1" dirty="0" smtClean="0">
                    <a:solidFill>
                      <a:srgbClr val="A60A1B"/>
                    </a:solidFill>
                  </a:rPr>
                  <a:t>MARR</a:t>
                </a:r>
              </a:p>
              <a:p>
                <a:pPr marL="0" indent="0">
                  <a:spcBef>
                    <a:spcPts val="2400"/>
                  </a:spcBef>
                  <a:buClr>
                    <a:srgbClr val="3946A4"/>
                  </a:buClr>
                  <a:buNone/>
                </a:pPr>
                <a:r>
                  <a:rPr lang="en-US" sz="2400" dirty="0"/>
                  <a:t>Alternatives can be </a:t>
                </a:r>
                <a:r>
                  <a:rPr lang="en-US" sz="2400" i="1" dirty="0">
                    <a:solidFill>
                      <a:srgbClr val="A60A1B"/>
                    </a:solidFill>
                  </a:rPr>
                  <a:t>mutually</a:t>
                </a:r>
                <a:r>
                  <a:rPr lang="en-US" sz="2400" dirty="0">
                    <a:solidFill>
                      <a:srgbClr val="A60A1B"/>
                    </a:solidFill>
                  </a:rPr>
                  <a:t> </a:t>
                </a:r>
                <a:r>
                  <a:rPr lang="en-US" sz="2400" i="1" dirty="0">
                    <a:solidFill>
                      <a:srgbClr val="A60A1B"/>
                    </a:solidFill>
                  </a:rPr>
                  <a:t>exclusive </a:t>
                </a:r>
                <a:r>
                  <a:rPr lang="en-US" sz="2400" i="1" dirty="0"/>
                  <a:t>or </a:t>
                </a:r>
                <a:r>
                  <a:rPr lang="en-US" sz="2400" i="1" dirty="0" smtClean="0">
                    <a:solidFill>
                      <a:srgbClr val="A60A1B"/>
                    </a:solidFill>
                  </a:rPr>
                  <a:t>independent</a:t>
                </a:r>
                <a:endParaRPr lang="en-US" sz="1800" i="1" dirty="0">
                  <a:solidFill>
                    <a:srgbClr val="A60A1B"/>
                  </a:solidFill>
                </a:endParaRPr>
              </a:p>
              <a:p>
                <a:pPr marL="0" indent="0">
                  <a:spcBef>
                    <a:spcPts val="2400"/>
                  </a:spcBef>
                  <a:buClr>
                    <a:srgbClr val="3946A4"/>
                  </a:buClr>
                  <a:buNone/>
                </a:pPr>
                <a:r>
                  <a:rPr lang="en-US" sz="2400" i="1" dirty="0" smtClean="0"/>
                  <a:t>Cash flow estimates can be for</a:t>
                </a:r>
                <a:r>
                  <a:rPr lang="en-US" sz="2400" i="1" dirty="0" smtClean="0">
                    <a:solidFill>
                      <a:srgbClr val="A60A1B"/>
                    </a:solidFill>
                  </a:rPr>
                  <a:t> revenue </a:t>
                </a:r>
                <a:r>
                  <a:rPr lang="en-US" sz="2400" i="1" dirty="0" smtClean="0"/>
                  <a:t>or</a:t>
                </a:r>
                <a:r>
                  <a:rPr lang="en-US" sz="2400" i="1" dirty="0" smtClean="0">
                    <a:solidFill>
                      <a:srgbClr val="FF0000"/>
                    </a:solidFill>
                  </a:rPr>
                  <a:t> </a:t>
                </a:r>
                <a:r>
                  <a:rPr lang="en-US" sz="2400" i="1" dirty="0" smtClean="0">
                    <a:solidFill>
                      <a:srgbClr val="A60A1B"/>
                    </a:solidFill>
                  </a:rPr>
                  <a:t>cost </a:t>
                </a:r>
                <a:r>
                  <a:rPr lang="en-US" sz="2400" i="1" dirty="0" smtClean="0"/>
                  <a:t>alternatives</a:t>
                </a:r>
              </a:p>
              <a:p>
                <a:pPr marL="0" indent="0">
                  <a:spcBef>
                    <a:spcPts val="2400"/>
                  </a:spcBef>
                  <a:buClr>
                    <a:srgbClr val="3946A4"/>
                  </a:buClr>
                  <a:buNone/>
                </a:pPr>
                <a:r>
                  <a:rPr lang="en-US" sz="2400" dirty="0"/>
                  <a:t>PW comparison must always be made for </a:t>
                </a:r>
                <a:r>
                  <a:rPr lang="en-US" sz="2400" i="1" dirty="0">
                    <a:solidFill>
                      <a:srgbClr val="A60A1B"/>
                    </a:solidFill>
                  </a:rPr>
                  <a:t>equal </a:t>
                </a:r>
                <a:r>
                  <a:rPr lang="en-US" sz="2400" i="1" dirty="0" smtClean="0">
                    <a:solidFill>
                      <a:srgbClr val="A60A1B"/>
                    </a:solidFill>
                  </a:rPr>
                  <a:t>service</a:t>
                </a:r>
              </a:p>
              <a:p>
                <a:pPr marL="0" indent="0">
                  <a:spcBef>
                    <a:spcPts val="2400"/>
                  </a:spcBef>
                  <a:buClr>
                    <a:srgbClr val="3946A4"/>
                  </a:buClr>
                  <a:buNone/>
                </a:pPr>
                <a:r>
                  <a:rPr lang="en-US" sz="2400" dirty="0"/>
                  <a:t>Equal service is achieved by using </a:t>
                </a:r>
                <a:r>
                  <a:rPr lang="en-US" sz="2400" i="1" dirty="0">
                    <a:solidFill>
                      <a:srgbClr val="A60A1B"/>
                    </a:solidFill>
                  </a:rPr>
                  <a:t>LCM</a:t>
                </a:r>
                <a:r>
                  <a:rPr lang="en-US" sz="2400" dirty="0"/>
                  <a:t> or </a:t>
                </a:r>
                <a:r>
                  <a:rPr lang="en-US" sz="2400" i="1" dirty="0">
                    <a:solidFill>
                      <a:srgbClr val="A60A1B"/>
                    </a:solidFill>
                  </a:rPr>
                  <a:t>study </a:t>
                </a:r>
                <a:r>
                  <a:rPr lang="en-US" sz="2400" i="1" dirty="0" smtClean="0">
                    <a:solidFill>
                      <a:srgbClr val="A60A1B"/>
                    </a:solidFill>
                  </a:rPr>
                  <a:t>period</a:t>
                </a:r>
              </a:p>
              <a:p>
                <a:pPr marL="0" indent="0">
                  <a:spcBef>
                    <a:spcPts val="2400"/>
                  </a:spcBef>
                  <a:buClr>
                    <a:srgbClr val="3946A4"/>
                  </a:buClr>
                  <a:buNone/>
                </a:pPr>
                <a:r>
                  <a:rPr lang="en-US" sz="2400" dirty="0"/>
                  <a:t>Capitalized cost is PW of project with </a:t>
                </a:r>
                <a:r>
                  <a:rPr lang="en-US" sz="2400" i="1" dirty="0">
                    <a:solidFill>
                      <a:srgbClr val="A60A1B"/>
                    </a:solidFill>
                  </a:rPr>
                  <a:t>infinite life</a:t>
                </a:r>
                <a:r>
                  <a:rPr lang="en-US" sz="2400" dirty="0"/>
                  <a:t>; </a:t>
                </a:r>
                <a:r>
                  <a:rPr lang="en-US" sz="2400" dirty="0">
                    <a:solidFill>
                      <a:srgbClr val="0033CC"/>
                    </a:solidFill>
                  </a:rPr>
                  <a:t>CC </a:t>
                </a:r>
                <a14:m>
                  <m:oMath xmlns:m="http://schemas.openxmlformats.org/officeDocument/2006/math">
                    <m:r>
                      <a:rPr lang="en-US" sz="2400" i="1" dirty="0" smtClean="0">
                        <a:solidFill>
                          <a:srgbClr val="0033CC"/>
                        </a:solidFill>
                        <a:latin typeface="Cambria Math"/>
                      </a:rPr>
                      <m:t>=</m:t>
                    </m:r>
                  </m:oMath>
                </a14:m>
                <a:r>
                  <a:rPr lang="en-US" sz="2400" dirty="0">
                    <a:solidFill>
                      <a:srgbClr val="0033CC"/>
                    </a:solidFill>
                  </a:rPr>
                  <a:t> P </a:t>
                </a:r>
                <a14:m>
                  <m:oMath xmlns:m="http://schemas.openxmlformats.org/officeDocument/2006/math">
                    <m:r>
                      <a:rPr lang="en-US" sz="2400" i="1" dirty="0">
                        <a:solidFill>
                          <a:srgbClr val="0033CC"/>
                        </a:solidFill>
                        <a:latin typeface="Cambria Math"/>
                      </a:rPr>
                      <m:t>=</m:t>
                    </m:r>
                  </m:oMath>
                </a14:m>
                <a:r>
                  <a:rPr lang="en-US" sz="2400" dirty="0">
                    <a:solidFill>
                      <a:srgbClr val="0033CC"/>
                    </a:solidFill>
                  </a:rPr>
                  <a:t> </a:t>
                </a:r>
                <a:r>
                  <a:rPr lang="en-US" sz="2400" dirty="0" smtClean="0">
                    <a:solidFill>
                      <a:srgbClr val="0033CC"/>
                    </a:solidFill>
                  </a:rPr>
                  <a:t>A/</a:t>
                </a:r>
                <a:r>
                  <a:rPr lang="en-US" sz="2400" dirty="0" err="1" smtClean="0">
                    <a:solidFill>
                      <a:srgbClr val="0033CC"/>
                    </a:solidFill>
                  </a:rPr>
                  <a:t>i</a:t>
                </a:r>
                <a:endParaRPr lang="en-US" sz="2400" dirty="0">
                  <a:solidFill>
                    <a:srgbClr val="0033CC"/>
                  </a:solidFill>
                </a:endParaRPr>
              </a:p>
            </p:txBody>
          </p:sp>
        </mc:Choice>
        <mc:Fallback>
          <p:sp>
            <p:nvSpPr>
              <p:cNvPr id="8" name="Content Placeholder 2"/>
              <p:cNvSpPr>
                <a:spLocks noGrp="1" noRot="1" noChangeAspect="1" noMove="1" noResize="1" noEditPoints="1" noAdjustHandles="1" noChangeArrowheads="1" noChangeShapeType="1" noTextEdit="1"/>
              </p:cNvSpPr>
              <p:nvPr>
                <p:ph idx="1"/>
              </p:nvPr>
            </p:nvSpPr>
            <p:spPr>
              <a:xfrm>
                <a:off x="457200" y="1264920"/>
                <a:ext cx="8229600" cy="4831080"/>
              </a:xfrm>
              <a:blipFill rotWithShape="1">
                <a:blip r:embed="rId2" cstate="print"/>
                <a:stretch>
                  <a:fillRect l="-1111" t="-1010"/>
                </a:stretch>
              </a:blipFill>
            </p:spPr>
            <p:txBody>
              <a:bodyPr/>
              <a:lstStyle/>
              <a:p>
                <a:r>
                  <a:rPr lang="en-US">
                    <a:noFill/>
                  </a:rPr>
                  <a:t> </a:t>
                </a:r>
              </a:p>
            </p:txBody>
          </p:sp>
        </mc:Fallback>
      </mc:AlternateContent>
      <p:sp>
        <p:nvSpPr>
          <p:cNvPr id="10" name="Text Placeholder 3"/>
          <p:cNvSpPr>
            <a:spLocks noGrp="1"/>
          </p:cNvSpPr>
          <p:nvPr>
            <p:ph type="body" sz="quarter" idx="16"/>
          </p:nvPr>
        </p:nvSpPr>
        <p:spPr/>
        <p:txBody>
          <a:bodyPr/>
          <a:lstStyle/>
          <a:p>
            <a:endParaRPr lang="en-US"/>
          </a:p>
        </p:txBody>
      </p:sp>
      <p:sp>
        <p:nvSpPr>
          <p:cNvPr id="9"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273030637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A60A1B"/>
                </a:solidFill>
              </a:rPr>
              <a:t>Chapter 5</a:t>
            </a:r>
            <a:endParaRPr lang="en-US" dirty="0">
              <a:solidFill>
                <a:srgbClr val="A60A1B"/>
              </a:solidFill>
            </a:endParaRPr>
          </a:p>
        </p:txBody>
      </p:sp>
      <p:sp>
        <p:nvSpPr>
          <p:cNvPr id="3" name="Subtitle 2"/>
          <p:cNvSpPr>
            <a:spLocks noGrp="1"/>
          </p:cNvSpPr>
          <p:nvPr>
            <p:ph type="subTitle" idx="1"/>
          </p:nvPr>
        </p:nvSpPr>
        <p:spPr/>
        <p:txBody>
          <a:bodyPr/>
          <a:lstStyle/>
          <a:p>
            <a:r>
              <a:rPr lang="en-US" dirty="0">
                <a:solidFill>
                  <a:srgbClr val="444444"/>
                </a:solidFill>
                <a:latin typeface="ArumSans Rg" pitchFamily="34" charset="0"/>
              </a:rPr>
              <a:t>Present Worth Analysis</a:t>
            </a:r>
          </a:p>
        </p:txBody>
      </p:sp>
      <p:sp>
        <p:nvSpPr>
          <p:cNvPr id="4" name="Text Placeholder 3"/>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xmlns="" val="395507283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u="sng" dirty="0">
                <a:solidFill>
                  <a:srgbClr val="3946A4"/>
                </a:solidFill>
              </a:rPr>
              <a:t>LEARNING OUTCOMES</a:t>
            </a:r>
            <a:endParaRPr lang="en-US" dirty="0">
              <a:solidFill>
                <a:srgbClr val="3946A4"/>
              </a:solidFill>
            </a:endParaRPr>
          </a:p>
        </p:txBody>
      </p:sp>
      <p:sp>
        <p:nvSpPr>
          <p:cNvPr id="17" name="Content Placeholder 2"/>
          <p:cNvSpPr>
            <a:spLocks noGrp="1"/>
          </p:cNvSpPr>
          <p:nvPr>
            <p:ph idx="1"/>
          </p:nvPr>
        </p:nvSpPr>
        <p:spPr>
          <a:xfrm>
            <a:off x="685800" y="1219200"/>
            <a:ext cx="7848600" cy="3276600"/>
          </a:xfrm>
          <a:ln w="76200" cmpd="tri">
            <a:solidFill>
              <a:schemeClr val="tx1"/>
            </a:solidFill>
          </a:ln>
        </p:spPr>
        <p:txBody>
          <a:bodyPr/>
          <a:lstStyle/>
          <a:p>
            <a:pPr marL="548640" indent="-457200" defTabSz="836613">
              <a:spcBef>
                <a:spcPts val="1680"/>
              </a:spcBef>
              <a:spcAft>
                <a:spcPts val="0"/>
              </a:spcAft>
              <a:buClr>
                <a:srgbClr val="3946A4"/>
              </a:buClr>
              <a:buFontTx/>
              <a:buAutoNum type="arabicPeriod"/>
            </a:pPr>
            <a:r>
              <a:rPr lang="en-US" dirty="0">
                <a:latin typeface="Tahoma" pitchFamily="34" charset="0"/>
              </a:rPr>
              <a:t>Formulate Alternatives</a:t>
            </a:r>
          </a:p>
          <a:p>
            <a:pPr marL="548640" indent="-457200" defTabSz="836613">
              <a:spcBef>
                <a:spcPts val="1680"/>
              </a:spcBef>
              <a:spcAft>
                <a:spcPts val="0"/>
              </a:spcAft>
              <a:buClr>
                <a:srgbClr val="3946A4"/>
              </a:buClr>
              <a:buFontTx/>
              <a:buAutoNum type="arabicPeriod"/>
            </a:pPr>
            <a:r>
              <a:rPr lang="en-US" dirty="0">
                <a:latin typeface="Tahoma" pitchFamily="34" charset="0"/>
              </a:rPr>
              <a:t>PW of equal-life alternatives</a:t>
            </a:r>
          </a:p>
          <a:p>
            <a:pPr marL="548640" indent="-457200" defTabSz="836613">
              <a:spcBef>
                <a:spcPts val="1680"/>
              </a:spcBef>
              <a:spcAft>
                <a:spcPts val="0"/>
              </a:spcAft>
              <a:buClr>
                <a:srgbClr val="3946A4"/>
              </a:buClr>
              <a:buFontTx/>
              <a:buAutoNum type="arabicPeriod"/>
            </a:pPr>
            <a:r>
              <a:rPr lang="en-US" dirty="0">
                <a:latin typeface="Tahoma" pitchFamily="34" charset="0"/>
              </a:rPr>
              <a:t>PW of different-life alternatives</a:t>
            </a:r>
          </a:p>
          <a:p>
            <a:pPr marL="548640" indent="-457200" defTabSz="836613">
              <a:spcBef>
                <a:spcPts val="1680"/>
              </a:spcBef>
              <a:spcAft>
                <a:spcPts val="0"/>
              </a:spcAft>
              <a:buClr>
                <a:srgbClr val="3946A4"/>
              </a:buClr>
              <a:buFontTx/>
              <a:buAutoNum type="arabicPeriod"/>
            </a:pPr>
            <a:r>
              <a:rPr lang="en-US" dirty="0">
                <a:latin typeface="Tahoma" pitchFamily="34" charset="0"/>
              </a:rPr>
              <a:t>Future Worth analysis</a:t>
            </a:r>
          </a:p>
          <a:p>
            <a:pPr marL="548640" indent="-457200" defTabSz="836613">
              <a:spcBef>
                <a:spcPts val="1680"/>
              </a:spcBef>
              <a:spcAft>
                <a:spcPts val="0"/>
              </a:spcAft>
              <a:buClr>
                <a:srgbClr val="3946A4"/>
              </a:buClr>
              <a:buFontTx/>
              <a:buAutoNum type="arabicPeriod"/>
            </a:pPr>
            <a:r>
              <a:rPr lang="en-US" dirty="0">
                <a:latin typeface="Tahoma" pitchFamily="34" charset="0"/>
              </a:rPr>
              <a:t>Capitalized Cost analysis</a:t>
            </a:r>
          </a:p>
        </p:txBody>
      </p:sp>
    </p:spTree>
    <p:extLst>
      <p:ext uri="{BB962C8B-B14F-4D97-AF65-F5344CB8AC3E}">
        <p14:creationId xmlns:p14="http://schemas.microsoft.com/office/powerpoint/2010/main" xmlns="" val="67637381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Formulating </a:t>
            </a:r>
            <a:r>
              <a:rPr lang="en-US" dirty="0" smtClean="0"/>
              <a:t>Alternatives</a:t>
            </a:r>
            <a:r>
              <a:rPr lang="en-US" sz="1400" dirty="0" smtClean="0"/>
              <a:t> (1)</a:t>
            </a:r>
            <a:endParaRPr lang="en-US" sz="1400" dirty="0"/>
          </a:p>
        </p:txBody>
      </p:sp>
      <p:sp>
        <p:nvSpPr>
          <p:cNvPr id="17" name="Content Placeholder 2" descr="Two types of economic proposals where with Mutually Exclusive you chose the best project (only one), or possibly multiple independent projects depending on the selection criteria (e.g. how much total budget you have)"/>
          <p:cNvSpPr>
            <a:spLocks noGrp="1"/>
          </p:cNvSpPr>
          <p:nvPr>
            <p:ph sz="quarter" idx="17"/>
          </p:nvPr>
        </p:nvSpPr>
        <p:spPr>
          <a:xfrm>
            <a:off x="876300" y="1569720"/>
            <a:ext cx="7391400" cy="640080"/>
          </a:xfrm>
          <a:prstGeom prst="rect">
            <a:avLst/>
          </a:prstGeom>
          <a:solidFill>
            <a:srgbClr val="3946A4"/>
          </a:solidFill>
          <a:ln>
            <a:noFill/>
          </a:ln>
          <a:effectLst>
            <a:outerShdw dist="127000" dir="18900000" algn="bl" rotWithShape="0">
              <a:schemeClr val="accent6">
                <a:lumMod val="50000"/>
              </a:schemeClr>
            </a:outerShdw>
          </a:effectLst>
        </p:spPr>
        <p:txBody>
          <a:bodyPr anchor="ctr"/>
          <a:lstStyle/>
          <a:p>
            <a:pPr marL="0" indent="0" algn="ctr">
              <a:buNone/>
            </a:pPr>
            <a:r>
              <a:rPr lang="en-US" sz="3200" dirty="0">
                <a:solidFill>
                  <a:schemeClr val="bg1"/>
                </a:solidFill>
              </a:rPr>
              <a:t>Two types of economic proposals</a:t>
            </a:r>
          </a:p>
        </p:txBody>
      </p:sp>
      <p:sp>
        <p:nvSpPr>
          <p:cNvPr id="3" name="Content Placeholder 3"/>
          <p:cNvSpPr>
            <a:spLocks noGrp="1"/>
          </p:cNvSpPr>
          <p:nvPr>
            <p:ph sz="quarter" idx="18"/>
          </p:nvPr>
        </p:nvSpPr>
        <p:spPr>
          <a:xfrm>
            <a:off x="457200" y="2514600"/>
            <a:ext cx="8229600" cy="1828800"/>
          </a:xfrm>
        </p:spPr>
        <p:txBody>
          <a:bodyPr/>
          <a:lstStyle/>
          <a:p>
            <a:pPr marL="0" indent="0">
              <a:spcBef>
                <a:spcPts val="1800"/>
              </a:spcBef>
              <a:buNone/>
            </a:pPr>
            <a:r>
              <a:rPr lang="en-US" dirty="0" smtClean="0">
                <a:solidFill>
                  <a:srgbClr val="0033CC"/>
                </a:solidFill>
              </a:rPr>
              <a:t>Mutually </a:t>
            </a:r>
            <a:r>
              <a:rPr lang="en-US" dirty="0">
                <a:solidFill>
                  <a:srgbClr val="0033CC"/>
                </a:solidFill>
              </a:rPr>
              <a:t>Exclusive (ME) Alternatives: </a:t>
            </a:r>
            <a:r>
              <a:rPr lang="en-US" i="1" dirty="0">
                <a:solidFill>
                  <a:srgbClr val="006600"/>
                </a:solidFill>
              </a:rPr>
              <a:t>Only</a:t>
            </a:r>
            <a:r>
              <a:rPr lang="en-US" dirty="0">
                <a:solidFill>
                  <a:srgbClr val="006600"/>
                </a:solidFill>
              </a:rPr>
              <a:t> </a:t>
            </a:r>
            <a:r>
              <a:rPr lang="en-US" i="1" dirty="0">
                <a:solidFill>
                  <a:srgbClr val="006600"/>
                </a:solidFill>
              </a:rPr>
              <a:t>one</a:t>
            </a:r>
            <a:r>
              <a:rPr lang="en-US" dirty="0">
                <a:solidFill>
                  <a:srgbClr val="006600"/>
                </a:solidFill>
              </a:rPr>
              <a:t> </a:t>
            </a:r>
            <a:r>
              <a:rPr lang="en-US" dirty="0"/>
              <a:t>can be selected; </a:t>
            </a:r>
            <a:r>
              <a:rPr lang="en-US" dirty="0" smtClean="0"/>
              <a:t>Compete </a:t>
            </a:r>
            <a:r>
              <a:rPr lang="en-US" dirty="0"/>
              <a:t>against each </a:t>
            </a:r>
            <a:r>
              <a:rPr lang="en-US" dirty="0" smtClean="0"/>
              <a:t>other</a:t>
            </a:r>
          </a:p>
          <a:p>
            <a:pPr marL="0" indent="0">
              <a:spcBef>
                <a:spcPts val="1800"/>
              </a:spcBef>
              <a:buNone/>
            </a:pPr>
            <a:r>
              <a:rPr lang="en-US" dirty="0">
                <a:solidFill>
                  <a:srgbClr val="0033CC"/>
                </a:solidFill>
              </a:rPr>
              <a:t>Independent Projects: </a:t>
            </a:r>
            <a:r>
              <a:rPr lang="en-US" i="1" dirty="0">
                <a:solidFill>
                  <a:srgbClr val="006600"/>
                </a:solidFill>
              </a:rPr>
              <a:t>More than one </a:t>
            </a:r>
            <a:r>
              <a:rPr lang="en-US" dirty="0"/>
              <a:t>can be selected; </a:t>
            </a:r>
            <a:r>
              <a:rPr lang="en-US" dirty="0" smtClean="0"/>
              <a:t/>
            </a:r>
            <a:br>
              <a:rPr lang="en-US" dirty="0" smtClean="0"/>
            </a:br>
            <a:r>
              <a:rPr lang="en-US" dirty="0" smtClean="0"/>
              <a:t>Compete </a:t>
            </a:r>
            <a:r>
              <a:rPr lang="en-US" dirty="0"/>
              <a:t>only against </a:t>
            </a:r>
            <a:r>
              <a:rPr lang="en-US" dirty="0" smtClean="0"/>
              <a:t>DN</a:t>
            </a:r>
            <a:endParaRPr lang="en-US" dirty="0"/>
          </a:p>
        </p:txBody>
      </p:sp>
      <p:cxnSp>
        <p:nvCxnSpPr>
          <p:cNvPr id="13" name="Straight Connector 4"/>
          <p:cNvCxnSpPr/>
          <p:nvPr/>
        </p:nvCxnSpPr>
        <p:spPr bwMode="auto">
          <a:xfrm>
            <a:off x="457200" y="4495800"/>
            <a:ext cx="8229600" cy="0"/>
          </a:xfrm>
          <a:prstGeom prst="line">
            <a:avLst/>
          </a:prstGeom>
          <a:solidFill>
            <a:schemeClr val="accent1"/>
          </a:solidFill>
          <a:ln w="38100" cap="flat" cmpd="sng" algn="ctr">
            <a:solidFill>
              <a:srgbClr val="A22062"/>
            </a:solidFill>
            <a:prstDash val="solid"/>
            <a:round/>
            <a:headEnd type="none" w="med" len="med"/>
            <a:tailEnd type="none" w="med" len="med"/>
          </a:ln>
          <a:effectLst/>
        </p:spPr>
      </p:cxnSp>
      <p:sp>
        <p:nvSpPr>
          <p:cNvPr id="5" name="Content Placeholder 5"/>
          <p:cNvSpPr>
            <a:spLocks noGrp="1"/>
          </p:cNvSpPr>
          <p:nvPr>
            <p:ph sz="quarter" idx="19"/>
          </p:nvPr>
        </p:nvSpPr>
        <p:spPr>
          <a:xfrm>
            <a:off x="457200" y="4744720"/>
            <a:ext cx="8229600" cy="894080"/>
          </a:xfrm>
        </p:spPr>
        <p:txBody>
          <a:bodyPr/>
          <a:lstStyle/>
          <a:p>
            <a:pPr marL="0" indent="0">
              <a:buNone/>
            </a:pPr>
            <a:r>
              <a:rPr lang="en-US" b="0" dirty="0">
                <a:solidFill>
                  <a:srgbClr val="A22062"/>
                </a:solidFill>
              </a:rPr>
              <a:t>Do Nothing (DN) </a:t>
            </a:r>
            <a:r>
              <a:rPr lang="en-US" b="0" dirty="0"/>
              <a:t>– An ME alternative or independent project to maintain the current approach; no new costs, revenues or </a:t>
            </a:r>
            <a:r>
              <a:rPr lang="en-US" b="0" dirty="0" smtClean="0"/>
              <a:t>savings</a:t>
            </a:r>
            <a:endParaRPr lang="en-US" b="0" dirty="0"/>
          </a:p>
        </p:txBody>
      </p:sp>
      <p:sp>
        <p:nvSpPr>
          <p:cNvPr id="23"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782101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p:txBody>
          <a:bodyPr/>
          <a:lstStyle/>
          <a:p>
            <a:r>
              <a:rPr lang="en-US" dirty="0"/>
              <a:t>Formulating </a:t>
            </a:r>
            <a:r>
              <a:rPr lang="en-US" dirty="0" smtClean="0"/>
              <a:t>Alternatives</a:t>
            </a:r>
            <a:r>
              <a:rPr lang="en-US" sz="1400" dirty="0"/>
              <a:t> </a:t>
            </a:r>
            <a:r>
              <a:rPr lang="en-US" sz="1400" dirty="0" smtClean="0"/>
              <a:t>(2)</a:t>
            </a:r>
            <a:endParaRPr lang="en-US" dirty="0"/>
          </a:p>
        </p:txBody>
      </p:sp>
      <p:sp>
        <p:nvSpPr>
          <p:cNvPr id="17" name="Content Placeholder 2"/>
          <p:cNvSpPr>
            <a:spLocks noGrp="1"/>
          </p:cNvSpPr>
          <p:nvPr>
            <p:ph sz="quarter" idx="17"/>
          </p:nvPr>
        </p:nvSpPr>
        <p:spPr>
          <a:xfrm>
            <a:off x="876300" y="1569720"/>
            <a:ext cx="7391400" cy="640080"/>
          </a:xfrm>
          <a:prstGeom prst="rect">
            <a:avLst/>
          </a:prstGeom>
          <a:solidFill>
            <a:srgbClr val="4A410E"/>
          </a:solidFill>
          <a:ln>
            <a:noFill/>
          </a:ln>
          <a:effectLst>
            <a:outerShdw dist="127000" dir="18900000" algn="bl" rotWithShape="0">
              <a:schemeClr val="accent6">
                <a:lumMod val="50000"/>
              </a:schemeClr>
            </a:outerShdw>
          </a:effectLst>
        </p:spPr>
        <p:txBody>
          <a:bodyPr anchor="ctr"/>
          <a:lstStyle/>
          <a:p>
            <a:pPr marL="0" indent="0" algn="ctr">
              <a:buNone/>
            </a:pPr>
            <a:r>
              <a:rPr lang="en-US" sz="3200" dirty="0">
                <a:solidFill>
                  <a:schemeClr val="bg1"/>
                </a:solidFill>
              </a:rPr>
              <a:t>Two types of cash flow estimates</a:t>
            </a:r>
          </a:p>
        </p:txBody>
      </p:sp>
      <p:sp>
        <p:nvSpPr>
          <p:cNvPr id="3" name="Content Placeholder 3"/>
          <p:cNvSpPr>
            <a:spLocks noGrp="1"/>
          </p:cNvSpPr>
          <p:nvPr>
            <p:ph sz="quarter" idx="18"/>
          </p:nvPr>
        </p:nvSpPr>
        <p:spPr>
          <a:xfrm>
            <a:off x="609600" y="2514600"/>
            <a:ext cx="7924800" cy="2590800"/>
          </a:xfrm>
        </p:spPr>
        <p:txBody>
          <a:bodyPr/>
          <a:lstStyle/>
          <a:p>
            <a:pPr marL="0" indent="0">
              <a:spcBef>
                <a:spcPts val="3000"/>
              </a:spcBef>
              <a:buNone/>
            </a:pPr>
            <a:r>
              <a:rPr lang="en-US" dirty="0">
                <a:solidFill>
                  <a:srgbClr val="0033CC"/>
                </a:solidFill>
              </a:rPr>
              <a:t>Revenue: </a:t>
            </a:r>
            <a:r>
              <a:rPr lang="en-US" dirty="0"/>
              <a:t>Alternatives include estimates of costs </a:t>
            </a:r>
            <a:r>
              <a:rPr lang="en-US" dirty="0" smtClean="0"/>
              <a:t/>
            </a:r>
            <a:br>
              <a:rPr lang="en-US" dirty="0" smtClean="0"/>
            </a:br>
            <a:r>
              <a:rPr lang="en-US" dirty="0" smtClean="0"/>
              <a:t>(</a:t>
            </a:r>
            <a:r>
              <a:rPr lang="en-US" dirty="0"/>
              <a:t>cash outflows) </a:t>
            </a:r>
            <a:r>
              <a:rPr lang="en-US" i="1" dirty="0">
                <a:solidFill>
                  <a:srgbClr val="006600"/>
                </a:solidFill>
              </a:rPr>
              <a:t>and</a:t>
            </a:r>
            <a:r>
              <a:rPr lang="en-US" dirty="0"/>
              <a:t> revenues (cash inflows</a:t>
            </a:r>
            <a:r>
              <a:rPr lang="en-US" dirty="0" smtClean="0"/>
              <a:t>)</a:t>
            </a:r>
          </a:p>
          <a:p>
            <a:pPr marL="0" indent="0">
              <a:spcBef>
                <a:spcPts val="3000"/>
              </a:spcBef>
              <a:buNone/>
            </a:pPr>
            <a:r>
              <a:rPr lang="en-US" dirty="0">
                <a:solidFill>
                  <a:srgbClr val="0033CC"/>
                </a:solidFill>
              </a:rPr>
              <a:t>Cost: </a:t>
            </a:r>
            <a:r>
              <a:rPr lang="en-US" dirty="0"/>
              <a:t>Alternatives include</a:t>
            </a:r>
            <a:r>
              <a:rPr lang="en-US" dirty="0">
                <a:solidFill>
                  <a:srgbClr val="006600"/>
                </a:solidFill>
              </a:rPr>
              <a:t> </a:t>
            </a:r>
            <a:r>
              <a:rPr lang="en-US" i="1" dirty="0">
                <a:solidFill>
                  <a:srgbClr val="006600"/>
                </a:solidFill>
              </a:rPr>
              <a:t>only</a:t>
            </a:r>
            <a:r>
              <a:rPr lang="en-US" dirty="0">
                <a:solidFill>
                  <a:srgbClr val="006600"/>
                </a:solidFill>
              </a:rPr>
              <a:t> </a:t>
            </a:r>
            <a:r>
              <a:rPr lang="en-US" dirty="0"/>
              <a:t>costs; revenues and </a:t>
            </a:r>
            <a:r>
              <a:rPr lang="en-US" dirty="0" smtClean="0"/>
              <a:t>savings assumed </a:t>
            </a:r>
            <a:r>
              <a:rPr lang="en-US" dirty="0"/>
              <a:t>equal for all alternatives</a:t>
            </a:r>
            <a:r>
              <a:rPr lang="en-US" dirty="0" smtClean="0"/>
              <a:t>;</a:t>
            </a:r>
            <a:br>
              <a:rPr lang="en-US" dirty="0" smtClean="0"/>
            </a:br>
            <a:r>
              <a:rPr lang="en-US" dirty="0" smtClean="0"/>
              <a:t>also </a:t>
            </a:r>
            <a:r>
              <a:rPr lang="en-US" dirty="0"/>
              <a:t>called </a:t>
            </a:r>
            <a:r>
              <a:rPr lang="en-US" i="1" dirty="0">
                <a:solidFill>
                  <a:srgbClr val="A60A1B"/>
                </a:solidFill>
              </a:rPr>
              <a:t>service </a:t>
            </a:r>
            <a:r>
              <a:rPr lang="en-US" i="1" dirty="0" smtClean="0">
                <a:solidFill>
                  <a:srgbClr val="A60A1B"/>
                </a:solidFill>
              </a:rPr>
              <a:t>alternatives</a:t>
            </a:r>
            <a:endParaRPr lang="en-US" i="1" dirty="0">
              <a:solidFill>
                <a:srgbClr val="A60A1B"/>
              </a:solidFill>
            </a:endParaRPr>
          </a:p>
        </p:txBody>
      </p:sp>
      <p:sp>
        <p:nvSpPr>
          <p:cNvPr id="23" name="Content Placeholder 4"/>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020425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PW Analysis of </a:t>
            </a:r>
            <a:r>
              <a:rPr lang="en-US" dirty="0" smtClean="0"/>
              <a:t>Alternatives</a:t>
            </a:r>
            <a:endParaRPr lang="en-US" dirty="0"/>
          </a:p>
        </p:txBody>
      </p:sp>
      <p:sp>
        <p:nvSpPr>
          <p:cNvPr id="3" name="Content Placeholder 2"/>
          <p:cNvSpPr>
            <a:spLocks noGrp="1"/>
          </p:cNvSpPr>
          <p:nvPr>
            <p:ph sz="quarter" idx="17"/>
          </p:nvPr>
        </p:nvSpPr>
        <p:spPr>
          <a:xfrm>
            <a:off x="457200" y="1270000"/>
            <a:ext cx="8229600" cy="1244600"/>
          </a:xfrm>
        </p:spPr>
        <p:txBody>
          <a:bodyPr/>
          <a:lstStyle/>
          <a:p>
            <a:pPr marL="0" indent="0">
              <a:spcBef>
                <a:spcPts val="2400"/>
              </a:spcBef>
              <a:buClr>
                <a:srgbClr val="3946A4"/>
              </a:buClr>
              <a:buNone/>
            </a:pPr>
            <a:r>
              <a:rPr lang="en-US" sz="2800" dirty="0"/>
              <a:t>Convert all cash flows to PW using </a:t>
            </a:r>
            <a:r>
              <a:rPr lang="en-US" sz="2800" dirty="0" smtClean="0">
                <a:solidFill>
                  <a:srgbClr val="0033CC"/>
                </a:solidFill>
              </a:rPr>
              <a:t>MARR</a:t>
            </a:r>
          </a:p>
          <a:p>
            <a:pPr marL="0" indent="0">
              <a:spcBef>
                <a:spcPts val="2400"/>
              </a:spcBef>
              <a:buClr>
                <a:srgbClr val="3946A4"/>
              </a:buClr>
              <a:buNone/>
            </a:pPr>
            <a:r>
              <a:rPr lang="en-US" sz="2800" dirty="0" smtClean="0"/>
              <a:t>Precede </a:t>
            </a:r>
            <a:r>
              <a:rPr lang="en-US" sz="2800" i="1" dirty="0">
                <a:solidFill>
                  <a:srgbClr val="0033CC"/>
                </a:solidFill>
              </a:rPr>
              <a:t>costs</a:t>
            </a:r>
            <a:r>
              <a:rPr lang="en-US" sz="2800" dirty="0"/>
              <a:t> by </a:t>
            </a:r>
            <a:r>
              <a:rPr lang="en-US" sz="2800" i="1" dirty="0">
                <a:solidFill>
                  <a:srgbClr val="0033CC"/>
                </a:solidFill>
              </a:rPr>
              <a:t>minus</a:t>
            </a:r>
            <a:r>
              <a:rPr lang="en-US" sz="2800" dirty="0"/>
              <a:t> sign; </a:t>
            </a:r>
            <a:r>
              <a:rPr lang="en-US" sz="2800" dirty="0">
                <a:solidFill>
                  <a:srgbClr val="006600"/>
                </a:solidFill>
              </a:rPr>
              <a:t>receipts</a:t>
            </a:r>
            <a:r>
              <a:rPr lang="en-US" sz="2800" dirty="0"/>
              <a:t> </a:t>
            </a:r>
            <a:r>
              <a:rPr lang="en-US" sz="2800" dirty="0" smtClean="0"/>
              <a:t>by</a:t>
            </a:r>
            <a:r>
              <a:rPr lang="en-US" sz="2800" dirty="0" smtClean="0">
                <a:solidFill>
                  <a:schemeClr val="accent1">
                    <a:lumMod val="75000"/>
                  </a:schemeClr>
                </a:solidFill>
              </a:rPr>
              <a:t> </a:t>
            </a:r>
            <a:r>
              <a:rPr lang="en-US" sz="2800" dirty="0">
                <a:solidFill>
                  <a:srgbClr val="006600"/>
                </a:solidFill>
              </a:rPr>
              <a:t>plus</a:t>
            </a:r>
            <a:r>
              <a:rPr lang="en-US" sz="2800" dirty="0">
                <a:solidFill>
                  <a:srgbClr val="3333CC"/>
                </a:solidFill>
              </a:rPr>
              <a:t> </a:t>
            </a:r>
            <a:r>
              <a:rPr lang="en-US" sz="2800" dirty="0" smtClean="0"/>
              <a:t>sign</a:t>
            </a:r>
            <a:endParaRPr lang="en-US" sz="2800" dirty="0"/>
          </a:p>
        </p:txBody>
      </p:sp>
      <p:cxnSp>
        <p:nvCxnSpPr>
          <p:cNvPr id="10" name="Straight Connector 3"/>
          <p:cNvCxnSpPr/>
          <p:nvPr/>
        </p:nvCxnSpPr>
        <p:spPr bwMode="auto">
          <a:xfrm>
            <a:off x="419100" y="2667000"/>
            <a:ext cx="8305800" cy="0"/>
          </a:xfrm>
          <a:prstGeom prst="line">
            <a:avLst/>
          </a:prstGeom>
          <a:solidFill>
            <a:schemeClr val="accent1"/>
          </a:solidFill>
          <a:ln w="38100" cap="flat" cmpd="sng" algn="ctr">
            <a:solidFill>
              <a:srgbClr val="006600"/>
            </a:solidFill>
            <a:prstDash val="solid"/>
            <a:round/>
            <a:headEnd type="none" w="med" len="med"/>
            <a:tailEnd type="none" w="med" len="med"/>
          </a:ln>
          <a:effectLst/>
        </p:spPr>
      </p:cxnSp>
      <p:sp>
        <p:nvSpPr>
          <p:cNvPr id="4" name="Content Placeholder 4"/>
          <p:cNvSpPr>
            <a:spLocks noGrp="1"/>
          </p:cNvSpPr>
          <p:nvPr>
            <p:ph sz="quarter" idx="18"/>
          </p:nvPr>
        </p:nvSpPr>
        <p:spPr>
          <a:xfrm>
            <a:off x="3467100" y="2865120"/>
            <a:ext cx="2209800" cy="640080"/>
          </a:xfrm>
        </p:spPr>
        <p:txBody>
          <a:bodyPr anchor="ctr"/>
          <a:lstStyle/>
          <a:p>
            <a:pPr marL="0" indent="0" algn="ctr">
              <a:buNone/>
            </a:pPr>
            <a:r>
              <a:rPr lang="en-US" sz="3200" dirty="0" smtClean="0">
                <a:solidFill>
                  <a:srgbClr val="7030A0"/>
                </a:solidFill>
                <a:latin typeface="Bernard MT Condensed" pitchFamily="18" charset="0"/>
              </a:rPr>
              <a:t>EVALUATION</a:t>
            </a:r>
            <a:endParaRPr lang="en-US" sz="3200" dirty="0">
              <a:solidFill>
                <a:srgbClr val="7030A0"/>
              </a:solidFill>
              <a:latin typeface="Bernard MT Condensed" pitchFamily="18" charset="0"/>
            </a:endParaRPr>
          </a:p>
        </p:txBody>
      </p:sp>
      <mc:AlternateContent xmlns:mc="http://schemas.openxmlformats.org/markup-compatibility/2006">
        <mc:Choice xmlns:a14="http://schemas.microsoft.com/office/drawing/2010/main" xmlns="" Requires="a14">
          <p:sp>
            <p:nvSpPr>
              <p:cNvPr id="5" name="Content Placeholder 5"/>
              <p:cNvSpPr>
                <a:spLocks noGrp="1"/>
              </p:cNvSpPr>
              <p:nvPr>
                <p:ph sz="quarter" idx="19"/>
              </p:nvPr>
            </p:nvSpPr>
            <p:spPr>
              <a:xfrm>
                <a:off x="457200" y="3733800"/>
                <a:ext cx="8229600" cy="2590800"/>
              </a:xfrm>
            </p:spPr>
            <p:txBody>
              <a:bodyPr/>
              <a:lstStyle/>
              <a:p>
                <a:pPr marL="0" indent="0">
                  <a:spcBef>
                    <a:spcPts val="2400"/>
                  </a:spcBef>
                  <a:buClr>
                    <a:srgbClr val="3946A4"/>
                  </a:buClr>
                  <a:buNone/>
                </a:pPr>
                <a:r>
                  <a:rPr lang="en-US" sz="2800" dirty="0"/>
                  <a:t>For one project, if PW </a:t>
                </a:r>
                <a14:m>
                  <m:oMath xmlns:m="http://schemas.openxmlformats.org/officeDocument/2006/math">
                    <m:r>
                      <a:rPr lang="en-US" sz="2800" i="1" dirty="0" smtClean="0">
                        <a:latin typeface="Cambria Math"/>
                      </a:rPr>
                      <m:t>&gt;</m:t>
                    </m:r>
                  </m:oMath>
                </a14:m>
                <a:r>
                  <a:rPr lang="en-US" sz="2800" dirty="0"/>
                  <a:t> 0, it is </a:t>
                </a:r>
                <a:r>
                  <a:rPr lang="en-US" sz="2800" dirty="0" smtClean="0"/>
                  <a:t>justified</a:t>
                </a:r>
              </a:p>
              <a:p>
                <a:pPr marL="0" indent="0">
                  <a:spcBef>
                    <a:spcPts val="2400"/>
                  </a:spcBef>
                  <a:buClr>
                    <a:srgbClr val="3946A4"/>
                  </a:buClr>
                  <a:buNone/>
                </a:pPr>
                <a:r>
                  <a:rPr lang="en-US" sz="2800" dirty="0" smtClean="0"/>
                  <a:t>For </a:t>
                </a:r>
                <a:r>
                  <a:rPr lang="en-US" sz="2800" dirty="0"/>
                  <a:t>mutually exclusive alternatives, select</a:t>
                </a:r>
                <a:r>
                  <a:rPr lang="en-US" sz="2800" dirty="0">
                    <a:solidFill>
                      <a:srgbClr val="0033CC"/>
                    </a:solidFill>
                  </a:rPr>
                  <a:t> </a:t>
                </a:r>
                <a:r>
                  <a:rPr lang="en-US" sz="2800" dirty="0" smtClean="0">
                    <a:solidFill>
                      <a:srgbClr val="0033CC"/>
                    </a:solidFill>
                  </a:rPr>
                  <a:t>one </a:t>
                </a:r>
                <a:r>
                  <a:rPr lang="en-US" sz="2800" dirty="0"/>
                  <a:t>with </a:t>
                </a:r>
                <a:r>
                  <a:rPr lang="en-US" sz="2800" i="1" dirty="0">
                    <a:solidFill>
                      <a:srgbClr val="0033CC"/>
                    </a:solidFill>
                  </a:rPr>
                  <a:t>numerically</a:t>
                </a:r>
                <a:r>
                  <a:rPr lang="en-US" sz="2800" dirty="0">
                    <a:solidFill>
                      <a:srgbClr val="0033CC"/>
                    </a:solidFill>
                  </a:rPr>
                  <a:t> </a:t>
                </a:r>
                <a:r>
                  <a:rPr lang="en-US" sz="2800" i="1" dirty="0">
                    <a:solidFill>
                      <a:srgbClr val="0033CC"/>
                    </a:solidFill>
                  </a:rPr>
                  <a:t>largest </a:t>
                </a:r>
                <a:r>
                  <a:rPr lang="en-US" sz="2800" i="1" dirty="0" smtClean="0">
                    <a:solidFill>
                      <a:srgbClr val="0033CC"/>
                    </a:solidFill>
                  </a:rPr>
                  <a:t>PW</a:t>
                </a:r>
              </a:p>
              <a:p>
                <a:pPr marL="0" indent="0">
                  <a:spcBef>
                    <a:spcPts val="2400"/>
                  </a:spcBef>
                  <a:buClr>
                    <a:srgbClr val="3946A4"/>
                  </a:buClr>
                  <a:buNone/>
                </a:pPr>
                <a:r>
                  <a:rPr lang="en-US" sz="2800" dirty="0"/>
                  <a:t>For independent projects, select all with </a:t>
                </a:r>
                <a:r>
                  <a:rPr lang="en-US" sz="2800" i="1" dirty="0">
                    <a:solidFill>
                      <a:srgbClr val="0033CC"/>
                    </a:solidFill>
                  </a:rPr>
                  <a:t>PW </a:t>
                </a:r>
                <a14:m>
                  <m:oMath xmlns:m="http://schemas.openxmlformats.org/officeDocument/2006/math">
                    <m:r>
                      <a:rPr lang="en-US" sz="2800" i="1" dirty="0" smtClean="0">
                        <a:solidFill>
                          <a:srgbClr val="0033CC"/>
                        </a:solidFill>
                        <a:latin typeface="Cambria Math"/>
                      </a:rPr>
                      <m:t>&gt;</m:t>
                    </m:r>
                  </m:oMath>
                </a14:m>
                <a:r>
                  <a:rPr lang="en-US" sz="2800" i="1" dirty="0">
                    <a:solidFill>
                      <a:srgbClr val="0033CC"/>
                    </a:solidFill>
                  </a:rPr>
                  <a:t> </a:t>
                </a:r>
                <a:r>
                  <a:rPr lang="en-US" sz="2800" i="1" dirty="0" smtClean="0">
                    <a:solidFill>
                      <a:srgbClr val="0033CC"/>
                    </a:solidFill>
                  </a:rPr>
                  <a:t>0</a:t>
                </a:r>
                <a:endParaRPr lang="en-US" sz="2800" i="1" dirty="0">
                  <a:solidFill>
                    <a:srgbClr val="0033CC"/>
                  </a:solidFill>
                </a:endParaRPr>
              </a:p>
            </p:txBody>
          </p:sp>
        </mc:Choice>
        <mc:Fallback>
          <p:sp>
            <p:nvSpPr>
              <p:cNvPr id="5" name="Content Placeholder 5"/>
              <p:cNvSpPr>
                <a:spLocks noGrp="1" noRot="1" noChangeAspect="1" noMove="1" noResize="1" noEditPoints="1" noAdjustHandles="1" noChangeArrowheads="1" noChangeShapeType="1" noTextEdit="1"/>
              </p:cNvSpPr>
              <p:nvPr>
                <p:ph sz="quarter" idx="19"/>
              </p:nvPr>
            </p:nvSpPr>
            <p:spPr>
              <a:xfrm>
                <a:off x="457200" y="3733800"/>
                <a:ext cx="8229600" cy="2590800"/>
              </a:xfrm>
              <a:blipFill rotWithShape="1">
                <a:blip r:embed="rId2" cstate="print"/>
                <a:stretch>
                  <a:fillRect l="-1481" t="-2353"/>
                </a:stretch>
              </a:blipFill>
            </p:spPr>
            <p:txBody>
              <a:bodyPr/>
              <a:lstStyle/>
              <a:p>
                <a:r>
                  <a:rPr lang="en-US">
                    <a:noFill/>
                  </a:rPr>
                  <a:t> </a:t>
                </a:r>
              </a:p>
            </p:txBody>
          </p:sp>
        </mc:Fallback>
      </mc:AlternateContent>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2832465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of Alternatives by </a:t>
            </a:r>
            <a:r>
              <a:rPr lang="en-US" dirty="0" smtClean="0"/>
              <a:t>PW</a:t>
            </a:r>
            <a:endParaRPr lang="en-US" dirty="0"/>
          </a:p>
        </p:txBody>
      </p:sp>
      <p:sp>
        <p:nvSpPr>
          <p:cNvPr id="3" name="Content Placeholder 2"/>
          <p:cNvSpPr>
            <a:spLocks noGrp="1"/>
          </p:cNvSpPr>
          <p:nvPr>
            <p:ph sz="quarter" idx="17"/>
          </p:nvPr>
        </p:nvSpPr>
        <p:spPr>
          <a:xfrm>
            <a:off x="895350" y="1295400"/>
            <a:ext cx="7353300" cy="1219200"/>
          </a:xfrm>
          <a:prstGeom prst="bevel">
            <a:avLst/>
          </a:prstGeom>
          <a:solidFill>
            <a:srgbClr val="3946A4"/>
          </a:solidFill>
        </p:spPr>
        <p:txBody>
          <a:bodyPr/>
          <a:lstStyle/>
          <a:p>
            <a:pPr marL="182880" indent="0">
              <a:buNone/>
            </a:pPr>
            <a:r>
              <a:rPr lang="en-US" sz="2200" dirty="0">
                <a:solidFill>
                  <a:srgbClr val="FFFF00"/>
                </a:solidFill>
              </a:rPr>
              <a:t>For the alternatives shown below, which should be </a:t>
            </a:r>
            <a:r>
              <a:rPr lang="en-US" sz="2200" dirty="0" smtClean="0">
                <a:solidFill>
                  <a:srgbClr val="FFFF00"/>
                </a:solidFill>
              </a:rPr>
              <a:t>selected</a:t>
            </a:r>
          </a:p>
          <a:p>
            <a:pPr marL="182880" indent="0">
              <a:buNone/>
            </a:pPr>
            <a:r>
              <a:rPr lang="en-US" dirty="0">
                <a:solidFill>
                  <a:srgbClr val="FFFF00"/>
                </a:solidFill>
              </a:rPr>
              <a:t> if they are (a) mutually exclusive; (b) independent?</a:t>
            </a:r>
          </a:p>
        </p:txBody>
      </p:sp>
      <p:sp>
        <p:nvSpPr>
          <p:cNvPr id="4" name="Content Placeholder 3"/>
          <p:cNvSpPr>
            <a:spLocks noGrp="1"/>
          </p:cNvSpPr>
          <p:nvPr>
            <p:ph sz="quarter" idx="18"/>
          </p:nvPr>
        </p:nvSpPr>
        <p:spPr>
          <a:xfrm>
            <a:off x="1905000" y="2819400"/>
            <a:ext cx="5334000" cy="2133600"/>
          </a:xfrm>
        </p:spPr>
        <p:txBody>
          <a:bodyPr/>
          <a:lstStyle/>
          <a:p>
            <a:pPr marL="182880" indent="0">
              <a:buNone/>
            </a:pPr>
            <a:r>
              <a:rPr lang="en-US" sz="2200" u="sng" dirty="0"/>
              <a:t>Project </a:t>
            </a:r>
            <a:r>
              <a:rPr lang="en-US" sz="2200" u="sng" dirty="0" smtClean="0"/>
              <a:t>ID</a:t>
            </a:r>
            <a:r>
              <a:rPr lang="en-US" sz="2200" dirty="0" smtClean="0"/>
              <a:t> 			</a:t>
            </a:r>
            <a:r>
              <a:rPr lang="en-US" sz="2200" dirty="0"/>
              <a:t>	</a:t>
            </a:r>
            <a:r>
              <a:rPr lang="en-US" sz="2200" dirty="0" smtClean="0"/>
              <a:t>	  </a:t>
            </a:r>
            <a:r>
              <a:rPr lang="en-US" sz="2200" u="sng" dirty="0" smtClean="0"/>
              <a:t>Present Worth</a:t>
            </a:r>
          </a:p>
          <a:p>
            <a:pPr marL="182880" indent="0">
              <a:buNone/>
            </a:pPr>
            <a:r>
              <a:rPr lang="en-US" sz="2200" b="0" dirty="0" smtClean="0"/>
              <a:t>	  A                                       		 $</a:t>
            </a:r>
            <a:r>
              <a:rPr lang="en-US" sz="2200" b="0" dirty="0"/>
              <a:t>30,000</a:t>
            </a:r>
          </a:p>
          <a:p>
            <a:pPr marL="182880" indent="0">
              <a:buNone/>
            </a:pPr>
            <a:r>
              <a:rPr lang="en-US" sz="2200" b="0" dirty="0" smtClean="0"/>
              <a:t>	  B                                      		 $12,500</a:t>
            </a:r>
          </a:p>
          <a:p>
            <a:pPr marL="182880" indent="0">
              <a:buNone/>
            </a:pPr>
            <a:r>
              <a:rPr lang="en-US" sz="2200" b="0" dirty="0" smtClean="0"/>
              <a:t>	  C                                      		  $-4,000</a:t>
            </a:r>
          </a:p>
          <a:p>
            <a:pPr marL="182880" indent="0">
              <a:buNone/>
            </a:pPr>
            <a:r>
              <a:rPr lang="en-US" sz="2200" b="0" dirty="0" smtClean="0"/>
              <a:t>	  D                                      		  $ </a:t>
            </a:r>
            <a:r>
              <a:rPr lang="en-US" sz="2200" b="0" dirty="0"/>
              <a:t>2,000</a:t>
            </a:r>
            <a:endParaRPr lang="en-US" sz="2200" b="0" u="sng" dirty="0"/>
          </a:p>
        </p:txBody>
      </p:sp>
      <mc:AlternateContent xmlns:mc="http://schemas.openxmlformats.org/markup-compatibility/2006">
        <mc:Choice xmlns:a14="http://schemas.microsoft.com/office/drawing/2010/main" xmlns="" Requires="a14">
          <p:sp>
            <p:nvSpPr>
              <p:cNvPr id="5" name="Content Placeholder 4"/>
              <p:cNvSpPr>
                <a:spLocks noGrp="1"/>
              </p:cNvSpPr>
              <p:nvPr>
                <p:ph sz="quarter" idx="19"/>
              </p:nvPr>
            </p:nvSpPr>
            <p:spPr>
              <a:xfrm>
                <a:off x="685800" y="5135880"/>
                <a:ext cx="7848600" cy="960120"/>
              </a:xfrm>
            </p:spPr>
            <p:txBody>
              <a:bodyPr/>
              <a:lstStyle/>
              <a:p>
                <a:pPr marL="0" indent="0">
                  <a:buNone/>
                </a:pPr>
                <a:r>
                  <a:rPr lang="en-US" sz="2200" dirty="0">
                    <a:solidFill>
                      <a:srgbClr val="A60A1B"/>
                    </a:solidFill>
                  </a:rPr>
                  <a:t>Solution</a:t>
                </a:r>
                <a:r>
                  <a:rPr lang="en-US" sz="2200" dirty="0" smtClean="0">
                    <a:solidFill>
                      <a:srgbClr val="A60A1B"/>
                    </a:solidFill>
                  </a:rPr>
                  <a:t>: </a:t>
                </a:r>
                <a:r>
                  <a:rPr lang="en-US" sz="2200" dirty="0" smtClean="0"/>
                  <a:t>	</a:t>
                </a:r>
                <a:r>
                  <a:rPr lang="en-US" dirty="0" smtClean="0"/>
                  <a:t>(</a:t>
                </a:r>
                <a:r>
                  <a:rPr lang="en-US" dirty="0"/>
                  <a:t>a) Select numerically largest PW; alternative </a:t>
                </a:r>
                <a:r>
                  <a:rPr lang="en-US" dirty="0" smtClean="0"/>
                  <a:t>A</a:t>
                </a:r>
                <a:endParaRPr lang="en-US" dirty="0" smtClean="0">
                  <a:solidFill>
                    <a:srgbClr val="FF0000"/>
                  </a:solidFill>
                </a:endParaRPr>
              </a:p>
              <a:p>
                <a:pPr marL="0" indent="0">
                  <a:buNone/>
                </a:pPr>
                <a:r>
                  <a:rPr lang="en-US" dirty="0" smtClean="0"/>
                  <a:t>		  	(</a:t>
                </a:r>
                <a:r>
                  <a:rPr lang="en-US" dirty="0"/>
                  <a:t>b) Select all with PW </a:t>
                </a:r>
                <a14:m>
                  <m:oMath xmlns:m="http://schemas.openxmlformats.org/officeDocument/2006/math">
                    <m:r>
                      <a:rPr lang="en-US" i="1" dirty="0" smtClean="0">
                        <a:latin typeface="Cambria Math"/>
                      </a:rPr>
                      <m:t>&gt;</m:t>
                    </m:r>
                  </m:oMath>
                </a14:m>
                <a:r>
                  <a:rPr lang="en-US" dirty="0"/>
                  <a:t> 0; projects A, B &amp; </a:t>
                </a:r>
                <a:r>
                  <a:rPr lang="en-US" dirty="0" smtClean="0"/>
                  <a:t>D</a:t>
                </a:r>
                <a:endParaRPr lang="en-US" dirty="0"/>
              </a:p>
            </p:txBody>
          </p:sp>
        </mc:Choice>
        <mc:Fallback>
          <p:sp>
            <p:nvSpPr>
              <p:cNvPr id="5" name="Content Placeholder 4"/>
              <p:cNvSpPr>
                <a:spLocks noGrp="1" noRot="1" noChangeAspect="1" noMove="1" noResize="1" noEditPoints="1" noAdjustHandles="1" noChangeArrowheads="1" noChangeShapeType="1" noTextEdit="1"/>
              </p:cNvSpPr>
              <p:nvPr>
                <p:ph sz="quarter" idx="19"/>
              </p:nvPr>
            </p:nvSpPr>
            <p:spPr>
              <a:xfrm>
                <a:off x="685800" y="5135880"/>
                <a:ext cx="7848600" cy="960120"/>
              </a:xfrm>
              <a:blipFill rotWithShape="1">
                <a:blip r:embed="rId2" cstate="print"/>
                <a:stretch>
                  <a:fillRect l="-1010" t="-5096" b="-7643"/>
                </a:stretch>
              </a:blipFill>
            </p:spPr>
            <p:txBody>
              <a:bodyPr/>
              <a:lstStyle/>
              <a:p>
                <a:r>
                  <a:rPr lang="en-US">
                    <a:noFill/>
                  </a:rPr>
                  <a:t> </a:t>
                </a:r>
              </a:p>
            </p:txBody>
          </p:sp>
        </mc:Fallback>
      </mc:AlternateContent>
      <p:sp>
        <p:nvSpPr>
          <p:cNvPr id="9" name="Content Placeholder 5"/>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562715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PW Evaluation of Equal-Life ME Alts</a:t>
            </a:r>
            <a:r>
              <a:rPr lang="en-US" dirty="0" smtClean="0"/>
              <a:t>.</a:t>
            </a:r>
            <a:endParaRPr lang="en-US" dirty="0"/>
          </a:p>
        </p:txBody>
      </p:sp>
      <p:sp>
        <p:nvSpPr>
          <p:cNvPr id="3" name="Content Placeholder 2" descr="This example is a cost study - no revenue is included. Therefore the selection is for the project which has the least (negative) cost."/>
          <p:cNvSpPr>
            <a:spLocks noGrp="1"/>
          </p:cNvSpPr>
          <p:nvPr>
            <p:ph sz="quarter" idx="17"/>
          </p:nvPr>
        </p:nvSpPr>
        <p:spPr>
          <a:xfrm>
            <a:off x="342900" y="1508760"/>
            <a:ext cx="8458200" cy="1463040"/>
          </a:xfrm>
          <a:solidFill>
            <a:schemeClr val="bg1"/>
          </a:solidFill>
          <a:ln>
            <a:solidFill>
              <a:schemeClr val="tx1"/>
            </a:solidFill>
          </a:ln>
          <a:effectLst>
            <a:outerShdw dist="127000" dir="18900000" algn="bl" rotWithShape="0">
              <a:schemeClr val="tx1">
                <a:lumMod val="50000"/>
                <a:lumOff val="50000"/>
              </a:schemeClr>
            </a:outerShdw>
          </a:effectLst>
        </p:spPr>
        <p:txBody>
          <a:bodyPr/>
          <a:lstStyle/>
          <a:p>
            <a:pPr marL="0" indent="0">
              <a:buNone/>
            </a:pPr>
            <a:r>
              <a:rPr lang="en-US" sz="2200" dirty="0">
                <a:solidFill>
                  <a:srgbClr val="3946A4"/>
                </a:solidFill>
              </a:rPr>
              <a:t>Alternative X has a first cost of $20,000, an operating cost of $9,000 per year, </a:t>
            </a:r>
            <a:r>
              <a:rPr lang="en-US" sz="2200" dirty="0" smtClean="0">
                <a:solidFill>
                  <a:srgbClr val="3946A4"/>
                </a:solidFill>
              </a:rPr>
              <a:t>and </a:t>
            </a:r>
            <a:r>
              <a:rPr lang="en-US" sz="2200" dirty="0">
                <a:solidFill>
                  <a:srgbClr val="3946A4"/>
                </a:solidFill>
              </a:rPr>
              <a:t>a $5,000 salvage value after 5 years. Alternative Y will cost $35,000 </a:t>
            </a:r>
            <a:r>
              <a:rPr lang="en-US" sz="2200" dirty="0" smtClean="0">
                <a:solidFill>
                  <a:srgbClr val="3946A4"/>
                </a:solidFill>
              </a:rPr>
              <a:t>with </a:t>
            </a:r>
            <a:r>
              <a:rPr lang="en-US" sz="2200" dirty="0">
                <a:solidFill>
                  <a:srgbClr val="3946A4"/>
                </a:solidFill>
              </a:rPr>
              <a:t>an operating cost of $4,000 per year and a salvage value of  $7,000 </a:t>
            </a:r>
            <a:r>
              <a:rPr lang="en-US" sz="2200" dirty="0" smtClean="0">
                <a:solidFill>
                  <a:srgbClr val="3946A4"/>
                </a:solidFill>
              </a:rPr>
              <a:t>after </a:t>
            </a:r>
            <a:r>
              <a:rPr lang="en-US" sz="2200" dirty="0">
                <a:solidFill>
                  <a:srgbClr val="3946A4"/>
                </a:solidFill>
              </a:rPr>
              <a:t>5 years. At an MARR of 12% per year, which should be selected</a:t>
            </a:r>
            <a:r>
              <a:rPr lang="en-US" sz="2200" dirty="0" smtClean="0">
                <a:solidFill>
                  <a:srgbClr val="3946A4"/>
                </a:solidFill>
              </a:rPr>
              <a:t>?</a:t>
            </a:r>
            <a:endParaRPr lang="en-US" sz="2200" dirty="0">
              <a:solidFill>
                <a:srgbClr val="3946A4"/>
              </a:solidFill>
            </a:endParaRPr>
          </a:p>
        </p:txBody>
      </p:sp>
      <mc:AlternateContent xmlns:mc="http://schemas.openxmlformats.org/markup-compatibility/2006">
        <mc:Choice xmlns:a14="http://schemas.microsoft.com/office/drawing/2010/main" xmlns="" Requires="a14">
          <p:sp>
            <p:nvSpPr>
              <p:cNvPr id="4" name="Content Placeholder 3"/>
              <p:cNvSpPr>
                <a:spLocks noGrp="1"/>
              </p:cNvSpPr>
              <p:nvPr>
                <p:ph sz="quarter" idx="18"/>
              </p:nvPr>
            </p:nvSpPr>
            <p:spPr>
              <a:xfrm>
                <a:off x="457200" y="3230880"/>
                <a:ext cx="8229600" cy="2362200"/>
              </a:xfrm>
            </p:spPr>
            <p:txBody>
              <a:bodyPr/>
              <a:lstStyle/>
              <a:p>
                <a:pPr marL="0" indent="0">
                  <a:buNone/>
                </a:pPr>
                <a:r>
                  <a:rPr lang="en-US" sz="2200" dirty="0" smtClean="0">
                    <a:solidFill>
                      <a:srgbClr val="A60A1B"/>
                    </a:solidFill>
                  </a:rPr>
                  <a:t>Solution: </a:t>
                </a:r>
                <a:r>
                  <a:rPr lang="en-US" sz="2200" dirty="0">
                    <a:solidFill>
                      <a:srgbClr val="006600"/>
                    </a:solidFill>
                  </a:rPr>
                  <a:t>Find PW at MARR and select numerically larger PW </a:t>
                </a:r>
                <a:r>
                  <a:rPr lang="en-US" sz="2200" dirty="0" smtClean="0">
                    <a:solidFill>
                      <a:srgbClr val="006600"/>
                    </a:solidFill>
                  </a:rPr>
                  <a:t>value</a:t>
                </a:r>
              </a:p>
              <a:p>
                <a:pPr marL="0" indent="0">
                  <a:spcBef>
                    <a:spcPts val="1800"/>
                  </a:spcBef>
                  <a:buNone/>
                </a:pPr>
                <a:r>
                  <a:rPr lang="en-US" sz="2200" b="0" dirty="0" smtClean="0"/>
                  <a:t>	</a:t>
                </a:r>
                <a14:m>
                  <m:oMath xmlns:m="http://schemas.openxmlformats.org/officeDocument/2006/math">
                    <m:r>
                      <m:rPr>
                        <m:sty m:val="p"/>
                      </m:rPr>
                      <a:rPr lang="en-US" sz="2200" b="0" i="0" dirty="0" smtClean="0">
                        <a:latin typeface="Cambria Math"/>
                      </a:rPr>
                      <m:t>PW</m:t>
                    </m:r>
                    <m:r>
                      <m:rPr>
                        <m:sty m:val="p"/>
                      </m:rPr>
                      <a:rPr lang="en-US" sz="2200" b="0" i="0" baseline="-25000" dirty="0" smtClean="0">
                        <a:latin typeface="Cambria Math"/>
                      </a:rPr>
                      <m:t>X</m:t>
                    </m:r>
                    <m:r>
                      <a:rPr lang="en-US" sz="2200" b="0" i="0" dirty="0">
                        <a:latin typeface="Cambria Math"/>
                      </a:rPr>
                      <m:t>=</m:t>
                    </m:r>
                    <m:r>
                      <a:rPr lang="en-US" sz="2200" b="0" i="0" dirty="0" smtClean="0">
                        <a:latin typeface="Cambria Math"/>
                      </a:rPr>
                      <m:t>−</m:t>
                    </m:r>
                    <m:r>
                      <a:rPr lang="en-US" sz="2200" b="0" i="0" dirty="0" smtClean="0">
                        <a:latin typeface="Cambria Math"/>
                      </a:rPr>
                      <m:t>20,000</m:t>
                    </m:r>
                    <m:r>
                      <a:rPr lang="en-US" sz="2200" b="0" i="0" dirty="0" smtClean="0">
                        <a:latin typeface="Cambria Math"/>
                      </a:rPr>
                      <m:t>−</m:t>
                    </m:r>
                    <m:r>
                      <a:rPr lang="en-US" sz="2200" b="0" i="0" dirty="0">
                        <a:latin typeface="Cambria Math"/>
                      </a:rPr>
                      <m:t>9000(</m:t>
                    </m:r>
                    <m:r>
                      <m:rPr>
                        <m:sty m:val="p"/>
                      </m:rPr>
                      <a:rPr lang="en-US" sz="2200" b="0" i="0" dirty="0">
                        <a:latin typeface="Cambria Math"/>
                      </a:rPr>
                      <m:t>P</m:t>
                    </m:r>
                    <m:r>
                      <a:rPr lang="en-US" sz="2200" b="0" i="0" dirty="0">
                        <a:latin typeface="Cambria Math"/>
                      </a:rPr>
                      <m:t>/</m:t>
                    </m:r>
                    <m:r>
                      <m:rPr>
                        <m:sty m:val="p"/>
                      </m:rPr>
                      <a:rPr lang="en-US" sz="2200" b="0" i="0" dirty="0">
                        <a:latin typeface="Cambria Math"/>
                      </a:rPr>
                      <m:t>A</m:t>
                    </m:r>
                    <m:r>
                      <a:rPr lang="en-US" sz="2200" b="0" i="0" dirty="0">
                        <a:latin typeface="Cambria Math"/>
                      </a:rPr>
                      <m:t>,12%,5)+5000(</m:t>
                    </m:r>
                    <m:r>
                      <m:rPr>
                        <m:sty m:val="p"/>
                      </m:rPr>
                      <a:rPr lang="en-US" sz="2200" b="0" i="0" dirty="0">
                        <a:latin typeface="Cambria Math"/>
                      </a:rPr>
                      <m:t>P</m:t>
                    </m:r>
                    <m:r>
                      <a:rPr lang="en-US" sz="2200" b="0" i="0" dirty="0">
                        <a:latin typeface="Cambria Math"/>
                      </a:rPr>
                      <m:t>/</m:t>
                    </m:r>
                    <m:r>
                      <m:rPr>
                        <m:sty m:val="p"/>
                      </m:rPr>
                      <a:rPr lang="en-US" sz="2200" b="0" i="0" dirty="0">
                        <a:latin typeface="Cambria Math"/>
                      </a:rPr>
                      <m:t>F</m:t>
                    </m:r>
                    <m:r>
                      <a:rPr lang="en-US" sz="2200" b="0" i="0" dirty="0">
                        <a:latin typeface="Cambria Math"/>
                      </a:rPr>
                      <m:t>,12%,5)</m:t>
                    </m:r>
                  </m:oMath>
                </a14:m>
                <a:endParaRPr lang="en-US" sz="2200" b="0" dirty="0"/>
              </a:p>
              <a:p>
                <a:pPr marL="0" indent="0">
                  <a:buNone/>
                </a:pPr>
                <a:r>
                  <a:rPr lang="en-US" sz="2200" b="0" dirty="0" smtClean="0"/>
                  <a:t>		</a:t>
                </a:r>
                <a:r>
                  <a:rPr lang="en-US" sz="2200" b="0" dirty="0" smtClean="0"/>
                  <a:t>  </a:t>
                </a:r>
                <a14:m>
                  <m:oMath xmlns:m="http://schemas.openxmlformats.org/officeDocument/2006/math">
                    <m:r>
                      <a:rPr lang="en-US" sz="2200" b="0" i="1" dirty="0" smtClean="0">
                        <a:latin typeface="Cambria Math"/>
                      </a:rPr>
                      <m:t>=−$</m:t>
                    </m:r>
                    <m:r>
                      <a:rPr lang="en-US" sz="2200" b="0" i="1" dirty="0">
                        <a:latin typeface="Cambria Math"/>
                      </a:rPr>
                      <m:t>49,606</m:t>
                    </m:r>
                  </m:oMath>
                </a14:m>
                <a:endParaRPr lang="en-US" sz="2200" b="0" dirty="0"/>
              </a:p>
              <a:p>
                <a:pPr marL="0" indent="0">
                  <a:spcBef>
                    <a:spcPts val="1800"/>
                  </a:spcBef>
                  <a:buNone/>
                </a:pPr>
                <a:r>
                  <a:rPr lang="en-US" sz="2200" b="0" dirty="0" smtClean="0"/>
                  <a:t>	</a:t>
                </a:r>
                <a14:m>
                  <m:oMath xmlns:m="http://schemas.openxmlformats.org/officeDocument/2006/math">
                    <m:r>
                      <m:rPr>
                        <m:sty m:val="p"/>
                      </m:rPr>
                      <a:rPr lang="en-US" sz="2200" b="0" i="0" dirty="0" smtClean="0">
                        <a:latin typeface="Cambria Math"/>
                      </a:rPr>
                      <m:t>PW</m:t>
                    </m:r>
                    <m:r>
                      <m:rPr>
                        <m:sty m:val="p"/>
                      </m:rPr>
                      <a:rPr lang="en-US" sz="2200" b="0" i="0" baseline="-25000" dirty="0" smtClean="0">
                        <a:latin typeface="Cambria Math"/>
                      </a:rPr>
                      <m:t>Y</m:t>
                    </m:r>
                    <m:r>
                      <a:rPr lang="en-US" sz="2200" b="0" i="0" dirty="0">
                        <a:latin typeface="Cambria Math"/>
                      </a:rPr>
                      <m:t>=</m:t>
                    </m:r>
                    <m:r>
                      <a:rPr lang="en-US" sz="2200" b="0" i="0" dirty="0" smtClean="0">
                        <a:latin typeface="Cambria Math"/>
                      </a:rPr>
                      <m:t>−</m:t>
                    </m:r>
                    <m:r>
                      <a:rPr lang="en-US" sz="2200" b="0" i="0" dirty="0" smtClean="0">
                        <a:latin typeface="Cambria Math"/>
                      </a:rPr>
                      <m:t>35,000</m:t>
                    </m:r>
                    <m:r>
                      <a:rPr lang="en-US" sz="2200" b="0" i="0" dirty="0" smtClean="0">
                        <a:latin typeface="Cambria Math"/>
                      </a:rPr>
                      <m:t>−</m:t>
                    </m:r>
                    <m:r>
                      <a:rPr lang="en-US" sz="2200" b="0" i="0" dirty="0">
                        <a:latin typeface="Cambria Math"/>
                      </a:rPr>
                      <m:t>4000(</m:t>
                    </m:r>
                    <m:r>
                      <m:rPr>
                        <m:sty m:val="p"/>
                      </m:rPr>
                      <a:rPr lang="en-US" sz="2200" b="0" i="0" dirty="0">
                        <a:latin typeface="Cambria Math"/>
                      </a:rPr>
                      <m:t>P</m:t>
                    </m:r>
                    <m:r>
                      <a:rPr lang="en-US" sz="2200" b="0" i="0" dirty="0">
                        <a:latin typeface="Cambria Math"/>
                      </a:rPr>
                      <m:t>/</m:t>
                    </m:r>
                    <m:r>
                      <m:rPr>
                        <m:sty m:val="p"/>
                      </m:rPr>
                      <a:rPr lang="en-US" sz="2200" b="0" i="0" dirty="0">
                        <a:latin typeface="Cambria Math"/>
                      </a:rPr>
                      <m:t>A</m:t>
                    </m:r>
                    <m:r>
                      <a:rPr lang="en-US" sz="2200" b="0" i="0" dirty="0">
                        <a:latin typeface="Cambria Math"/>
                      </a:rPr>
                      <m:t>,12%,5)+7000(</m:t>
                    </m:r>
                    <m:r>
                      <m:rPr>
                        <m:sty m:val="p"/>
                      </m:rPr>
                      <a:rPr lang="en-US" sz="2200" b="0" i="0" dirty="0">
                        <a:latin typeface="Cambria Math"/>
                      </a:rPr>
                      <m:t>P</m:t>
                    </m:r>
                    <m:r>
                      <a:rPr lang="en-US" sz="2200" b="0" i="0" dirty="0">
                        <a:latin typeface="Cambria Math"/>
                      </a:rPr>
                      <m:t>/</m:t>
                    </m:r>
                    <m:r>
                      <m:rPr>
                        <m:sty m:val="p"/>
                      </m:rPr>
                      <a:rPr lang="en-US" sz="2200" b="0" i="0" dirty="0">
                        <a:latin typeface="Cambria Math"/>
                      </a:rPr>
                      <m:t>F</m:t>
                    </m:r>
                    <m:r>
                      <a:rPr lang="en-US" sz="2200" b="0" i="0" dirty="0">
                        <a:latin typeface="Cambria Math"/>
                      </a:rPr>
                      <m:t>,12%,5)</m:t>
                    </m:r>
                  </m:oMath>
                </a14:m>
                <a:endParaRPr lang="en-US" sz="2200" b="0" dirty="0"/>
              </a:p>
              <a:p>
                <a:pPr marL="0" indent="0">
                  <a:buNone/>
                </a:pPr>
                <a:r>
                  <a:rPr lang="en-US" sz="2200" b="0" dirty="0" smtClean="0"/>
                  <a:t>		</a:t>
                </a:r>
                <a:r>
                  <a:rPr lang="en-US" sz="2200" b="0" dirty="0" smtClean="0"/>
                  <a:t>  </a:t>
                </a:r>
                <a14:m>
                  <m:oMath xmlns:m="http://schemas.openxmlformats.org/officeDocument/2006/math">
                    <m:r>
                      <a:rPr lang="en-US" sz="2200" b="0" i="1" dirty="0" smtClean="0">
                        <a:latin typeface="Cambria Math"/>
                      </a:rPr>
                      <m:t>=−$45,447</m:t>
                    </m:r>
                  </m:oMath>
                </a14:m>
                <a:endParaRPr lang="en-US" sz="2200" b="0" dirty="0"/>
              </a:p>
            </p:txBody>
          </p:sp>
        </mc:Choice>
        <mc:Fallback>
          <p:sp>
            <p:nvSpPr>
              <p:cNvPr id="4" name="Content Placeholder 3"/>
              <p:cNvSpPr>
                <a:spLocks noGrp="1" noRot="1" noChangeAspect="1" noMove="1" noResize="1" noEditPoints="1" noAdjustHandles="1" noChangeArrowheads="1" noChangeShapeType="1" noTextEdit="1"/>
              </p:cNvSpPr>
              <p:nvPr>
                <p:ph sz="quarter" idx="18"/>
              </p:nvPr>
            </p:nvSpPr>
            <p:spPr>
              <a:xfrm>
                <a:off x="457200" y="3230880"/>
                <a:ext cx="8229600" cy="2362200"/>
              </a:xfrm>
              <a:blipFill rotWithShape="1">
                <a:blip r:embed="rId2" cstate="print"/>
                <a:stretch>
                  <a:fillRect l="-889" t="-1546" b="-1031"/>
                </a:stretch>
              </a:blipFill>
            </p:spPr>
            <p:txBody>
              <a:bodyPr/>
              <a:lstStyle/>
              <a:p>
                <a:r>
                  <a:rPr lang="en-US">
                    <a:noFill/>
                  </a:rPr>
                  <a:t> </a:t>
                </a:r>
              </a:p>
            </p:txBody>
          </p:sp>
        </mc:Fallback>
      </mc:AlternateContent>
      <p:cxnSp>
        <p:nvCxnSpPr>
          <p:cNvPr id="10" name="Straight Arrow Connector 4"/>
          <p:cNvCxnSpPr/>
          <p:nvPr/>
        </p:nvCxnSpPr>
        <p:spPr bwMode="auto">
          <a:xfrm flipH="1" flipV="1">
            <a:off x="2772084" y="5593080"/>
            <a:ext cx="580716" cy="304800"/>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sp>
        <p:nvSpPr>
          <p:cNvPr id="5" name="Content Placeholder 5"/>
          <p:cNvSpPr>
            <a:spLocks noGrp="1"/>
          </p:cNvSpPr>
          <p:nvPr>
            <p:ph sz="quarter" idx="19"/>
          </p:nvPr>
        </p:nvSpPr>
        <p:spPr>
          <a:xfrm>
            <a:off x="2743200" y="5897880"/>
            <a:ext cx="2133600" cy="426720"/>
          </a:xfrm>
        </p:spPr>
        <p:txBody>
          <a:bodyPr/>
          <a:lstStyle/>
          <a:p>
            <a:pPr marL="0" indent="0" algn="ctr">
              <a:buNone/>
            </a:pPr>
            <a:r>
              <a:rPr lang="en-US" sz="2000" dirty="0">
                <a:solidFill>
                  <a:srgbClr val="A60A1B"/>
                </a:solidFill>
              </a:rPr>
              <a:t>Select alternative </a:t>
            </a:r>
            <a:r>
              <a:rPr lang="en-US" sz="2000" dirty="0" smtClean="0">
                <a:solidFill>
                  <a:srgbClr val="A60A1B"/>
                </a:solidFill>
              </a:rPr>
              <a:t>Y</a:t>
            </a:r>
            <a:endParaRPr lang="en-US" sz="2000" dirty="0">
              <a:solidFill>
                <a:srgbClr val="A60A1B"/>
              </a:solidFill>
            </a:endParaRPr>
          </a:p>
        </p:txBody>
      </p:sp>
      <p:sp>
        <p:nvSpPr>
          <p:cNvPr id="9" name="Content Placeholder 6"/>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1244387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PW of Different-Life Alternatives</a:t>
            </a:r>
          </a:p>
        </p:txBody>
      </p:sp>
      <p:sp>
        <p:nvSpPr>
          <p:cNvPr id="3" name="Content Placeholder 2" descr="For a PW analysis with different lives (n), either least common multiple is used or a study period which is typically defined by the analyst.  They both have advantages and disadvtages."/>
          <p:cNvSpPr>
            <a:spLocks noGrp="1"/>
          </p:cNvSpPr>
          <p:nvPr>
            <p:ph sz="quarter" idx="17"/>
          </p:nvPr>
        </p:nvSpPr>
        <p:spPr>
          <a:xfrm>
            <a:off x="685800" y="1422400"/>
            <a:ext cx="7772400" cy="1016000"/>
          </a:xfrm>
          <a:solidFill>
            <a:schemeClr val="bg1">
              <a:lumMod val="95000"/>
            </a:schemeClr>
          </a:solidFill>
          <a:ln>
            <a:solidFill>
              <a:schemeClr val="tx1"/>
            </a:solidFill>
          </a:ln>
          <a:effectLst>
            <a:outerShdw dist="127000" dir="18900000" algn="bl" rotWithShape="0">
              <a:schemeClr val="tx1">
                <a:lumMod val="65000"/>
                <a:lumOff val="35000"/>
              </a:schemeClr>
            </a:outerShdw>
          </a:effectLst>
        </p:spPr>
        <p:txBody>
          <a:bodyPr/>
          <a:lstStyle/>
          <a:p>
            <a:pPr marL="0" lvl="0" indent="0" algn="ctr" defTabSz="914400" eaLnBrk="0" fontAlgn="base" hangingPunct="0">
              <a:spcBef>
                <a:spcPct val="0"/>
              </a:spcBef>
              <a:spcAft>
                <a:spcPct val="0"/>
              </a:spcAft>
              <a:buNone/>
            </a:pPr>
            <a:r>
              <a:rPr lang="en-US" sz="2800" i="1" dirty="0">
                <a:solidFill>
                  <a:srgbClr val="000000"/>
                </a:solidFill>
              </a:rPr>
              <a:t>Must</a:t>
            </a:r>
            <a:r>
              <a:rPr lang="en-US" sz="2800" b="0" dirty="0">
                <a:solidFill>
                  <a:srgbClr val="000000"/>
                </a:solidFill>
              </a:rPr>
              <a:t> </a:t>
            </a:r>
            <a:r>
              <a:rPr lang="en-US" sz="2800" b="0" dirty="0">
                <a:solidFill>
                  <a:srgbClr val="3333CC"/>
                </a:solidFill>
              </a:rPr>
              <a:t>compare alternatives for </a:t>
            </a:r>
            <a:r>
              <a:rPr lang="en-US" sz="2800" i="1" dirty="0">
                <a:solidFill>
                  <a:srgbClr val="000000"/>
                </a:solidFill>
              </a:rPr>
              <a:t>equal service </a:t>
            </a:r>
          </a:p>
          <a:p>
            <a:pPr marL="0" lvl="0" indent="0" algn="ctr" defTabSz="914400" eaLnBrk="0" fontAlgn="base" hangingPunct="0">
              <a:spcBef>
                <a:spcPct val="0"/>
              </a:spcBef>
              <a:spcAft>
                <a:spcPct val="0"/>
              </a:spcAft>
              <a:buNone/>
            </a:pPr>
            <a:r>
              <a:rPr lang="en-US" sz="2800" b="0" dirty="0">
                <a:solidFill>
                  <a:srgbClr val="000000"/>
                </a:solidFill>
              </a:rPr>
              <a:t>(</a:t>
            </a:r>
            <a:r>
              <a:rPr lang="en-US" sz="2800" b="0" dirty="0">
                <a:solidFill>
                  <a:srgbClr val="3333CC"/>
                </a:solidFill>
              </a:rPr>
              <a:t>i.e., alternatives must </a:t>
            </a:r>
            <a:r>
              <a:rPr lang="en-US" sz="2800" dirty="0">
                <a:solidFill>
                  <a:srgbClr val="000000"/>
                </a:solidFill>
              </a:rPr>
              <a:t>end at the same time</a:t>
            </a:r>
            <a:r>
              <a:rPr lang="en-US" sz="2800" b="0" dirty="0" smtClean="0">
                <a:solidFill>
                  <a:srgbClr val="000000"/>
                </a:solidFill>
              </a:rPr>
              <a:t>)</a:t>
            </a:r>
            <a:endParaRPr lang="en-US" sz="2800" b="0" dirty="0">
              <a:solidFill>
                <a:srgbClr val="000000"/>
              </a:solidFill>
            </a:endParaRPr>
          </a:p>
        </p:txBody>
      </p:sp>
      <p:sp>
        <p:nvSpPr>
          <p:cNvPr id="4" name="Content Placeholder 3"/>
          <p:cNvSpPr>
            <a:spLocks noGrp="1"/>
          </p:cNvSpPr>
          <p:nvPr>
            <p:ph sz="quarter" idx="18"/>
          </p:nvPr>
        </p:nvSpPr>
        <p:spPr>
          <a:xfrm>
            <a:off x="990600" y="2743200"/>
            <a:ext cx="7086600" cy="2209800"/>
          </a:xfrm>
        </p:spPr>
        <p:txBody>
          <a:bodyPr/>
          <a:lstStyle/>
          <a:p>
            <a:pPr marL="0" lvl="0" indent="0" defTabSz="914400" eaLnBrk="0" fontAlgn="base" hangingPunct="0">
              <a:spcBef>
                <a:spcPts val="2400"/>
              </a:spcBef>
              <a:spcAft>
                <a:spcPct val="0"/>
              </a:spcAft>
              <a:buNone/>
            </a:pPr>
            <a:r>
              <a:rPr lang="en-US" sz="3600" b="0" dirty="0">
                <a:solidFill>
                  <a:srgbClr val="0033CC"/>
                </a:solidFill>
              </a:rPr>
              <a:t>Two ways to compare equal service</a:t>
            </a:r>
            <a:r>
              <a:rPr lang="en-US" sz="3600" b="0" dirty="0" smtClean="0">
                <a:solidFill>
                  <a:srgbClr val="0033CC"/>
                </a:solidFill>
              </a:rPr>
              <a:t>:</a:t>
            </a:r>
            <a:endParaRPr lang="en-US" dirty="0" smtClean="0"/>
          </a:p>
          <a:p>
            <a:pPr marL="731520" lvl="1" indent="-365760" defTabSz="914400" eaLnBrk="0" fontAlgn="base" hangingPunct="0">
              <a:spcBef>
                <a:spcPts val="2400"/>
              </a:spcBef>
              <a:spcAft>
                <a:spcPct val="0"/>
              </a:spcAft>
              <a:buClr>
                <a:srgbClr val="3333CC"/>
              </a:buClr>
              <a:buFont typeface="Arial" panose="020B0604020202020204" pitchFamily="34" charset="0"/>
              <a:buChar char="•"/>
            </a:pPr>
            <a:r>
              <a:rPr lang="en-US" b="1" dirty="0" smtClean="0">
                <a:solidFill>
                  <a:srgbClr val="000000"/>
                </a:solidFill>
                <a:latin typeface="Arial Narrow" panose="020B0606020202030204" pitchFamily="34" charset="0"/>
              </a:rPr>
              <a:t>Least </a:t>
            </a:r>
            <a:r>
              <a:rPr lang="en-US" b="1" dirty="0">
                <a:solidFill>
                  <a:srgbClr val="000000"/>
                </a:solidFill>
                <a:latin typeface="Arial Narrow" panose="020B0606020202030204" pitchFamily="34" charset="0"/>
              </a:rPr>
              <a:t>common multiple (LCM) of </a:t>
            </a:r>
            <a:r>
              <a:rPr lang="en-US" b="1" dirty="0" smtClean="0">
                <a:solidFill>
                  <a:srgbClr val="000000"/>
                </a:solidFill>
                <a:latin typeface="Arial Narrow" panose="020B0606020202030204" pitchFamily="34" charset="0"/>
              </a:rPr>
              <a:t>lives</a:t>
            </a:r>
          </a:p>
          <a:p>
            <a:pPr marL="731520" lvl="1" indent="-365760" defTabSz="914400" eaLnBrk="0" fontAlgn="base" hangingPunct="0">
              <a:spcBef>
                <a:spcPts val="2400"/>
              </a:spcBef>
              <a:spcAft>
                <a:spcPct val="0"/>
              </a:spcAft>
              <a:buClr>
                <a:srgbClr val="3333CC"/>
              </a:buClr>
              <a:buFont typeface="Arial" panose="020B0604020202020204" pitchFamily="34" charset="0"/>
              <a:buChar char="•"/>
            </a:pPr>
            <a:r>
              <a:rPr lang="en-US" sz="2800" b="1" dirty="0" smtClean="0">
                <a:latin typeface="Arial Narrow" panose="020B0606020202030204" pitchFamily="34" charset="0"/>
              </a:rPr>
              <a:t>Specified </a:t>
            </a:r>
            <a:r>
              <a:rPr lang="en-US" sz="2800" b="1" dirty="0">
                <a:latin typeface="Arial Narrow" panose="020B0606020202030204" pitchFamily="34" charset="0"/>
              </a:rPr>
              <a:t>study </a:t>
            </a:r>
            <a:r>
              <a:rPr lang="en-US" sz="2800" b="1" dirty="0" smtClean="0">
                <a:latin typeface="Arial Narrow" panose="020B0606020202030204" pitchFamily="34" charset="0"/>
              </a:rPr>
              <a:t>period</a:t>
            </a:r>
            <a:endParaRPr lang="en-US" sz="2800" b="1" dirty="0">
              <a:latin typeface="Arial Narrow" panose="020B0606020202030204" pitchFamily="34" charset="0"/>
            </a:endParaRPr>
          </a:p>
        </p:txBody>
      </p:sp>
      <p:sp>
        <p:nvSpPr>
          <p:cNvPr id="5" name="Content Placeholder 4"/>
          <p:cNvSpPr>
            <a:spLocks noGrp="1"/>
          </p:cNvSpPr>
          <p:nvPr>
            <p:ph sz="quarter" idx="19"/>
          </p:nvPr>
        </p:nvSpPr>
        <p:spPr>
          <a:xfrm>
            <a:off x="1524000" y="5440680"/>
            <a:ext cx="6096000" cy="502920"/>
          </a:xfrm>
        </p:spPr>
        <p:txBody>
          <a:bodyPr/>
          <a:lstStyle/>
          <a:p>
            <a:pPr marL="0" lvl="0" indent="0" algn="ctr" defTabSz="914400" eaLnBrk="0" fontAlgn="base" hangingPunct="0">
              <a:spcBef>
                <a:spcPct val="0"/>
              </a:spcBef>
              <a:spcAft>
                <a:spcPct val="0"/>
              </a:spcAft>
              <a:buNone/>
            </a:pPr>
            <a:r>
              <a:rPr lang="en-US" sz="2200" b="0" dirty="0">
                <a:solidFill>
                  <a:srgbClr val="000000"/>
                </a:solidFill>
              </a:rPr>
              <a:t>(The  LCM procedure is used unless otherwise specified</a:t>
            </a:r>
            <a:r>
              <a:rPr lang="en-US" sz="2200" b="0" dirty="0" smtClean="0">
                <a:solidFill>
                  <a:srgbClr val="000000"/>
                </a:solidFill>
              </a:rPr>
              <a:t>)</a:t>
            </a:r>
            <a:endParaRPr lang="en-US" sz="2200" b="0" dirty="0">
              <a:solidFill>
                <a:srgbClr val="000000"/>
              </a:solidFill>
            </a:endParaRPr>
          </a:p>
        </p:txBody>
      </p:sp>
      <p:sp>
        <p:nvSpPr>
          <p:cNvPr id="9" name="Content Placeholder 5"/>
          <p:cNvSpPr>
            <a:spLocks noGrp="1"/>
          </p:cNvSpPr>
          <p:nvPr>
            <p:ph sz="quarter" idx="23"/>
          </p:nvPr>
        </p:nvSpPr>
        <p:spPr/>
        <p:txBody>
          <a:bodyPr/>
          <a:lstStyle/>
          <a:p>
            <a:endParaRPr lang="en-US"/>
          </a:p>
        </p:txBody>
      </p:sp>
    </p:spTree>
    <p:extLst>
      <p:ext uri="{BB962C8B-B14F-4D97-AF65-F5344CB8AC3E}">
        <p14:creationId xmlns:p14="http://schemas.microsoft.com/office/powerpoint/2010/main" xmlns="" val="3726017616"/>
      </p:ext>
    </p:extLst>
  </p:cSld>
  <p:clrMapOvr>
    <a:masterClrMapping/>
  </p:clrMapOvr>
</p:sld>
</file>

<file path=ppt/theme/theme1.xml><?xml version="1.0" encoding="utf-8"?>
<a:theme xmlns:a="http://schemas.openxmlformats.org/drawingml/2006/main" name="MHHE_Accessible_PPT_Template-v3 (1)">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MHHE_Accessible_PPT_Template-v3 (1)</Template>
  <TotalTime>2206</TotalTime>
  <Words>625</Words>
  <Application>Microsoft Office PowerPoint</Application>
  <PresentationFormat>On-screen Show (4:3)</PresentationFormat>
  <Paragraphs>93</Paragraphs>
  <Slides>18</Slides>
  <Notes>0</Notes>
  <HiddenSlides>0</HiddenSlides>
  <MMClips>0</MMClips>
  <ScaleCrop>false</ScaleCrop>
  <HeadingPairs>
    <vt:vector size="4" baseType="variant">
      <vt:variant>
        <vt:lpstr>Theme</vt:lpstr>
      </vt:variant>
      <vt:variant>
        <vt:i4>9</vt:i4>
      </vt:variant>
      <vt:variant>
        <vt:lpstr>Slide Titles</vt:lpstr>
      </vt:variant>
      <vt:variant>
        <vt:i4>18</vt:i4>
      </vt:variant>
    </vt:vector>
  </HeadingPairs>
  <TitlesOfParts>
    <vt:vector size="27" baseType="lpstr">
      <vt:lpstr>MHHE_Accessible_PPT_Template-v3 (1)</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Lecture slides to accompany Engineering Economy, 8th edition</vt:lpstr>
      <vt:lpstr>Chapter 5</vt:lpstr>
      <vt:lpstr>LEARNING OUTCOMES</vt:lpstr>
      <vt:lpstr>Formulating Alternatives (1)</vt:lpstr>
      <vt:lpstr>Formulating Alternatives (2)</vt:lpstr>
      <vt:lpstr>PW Analysis of Alternatives</vt:lpstr>
      <vt:lpstr>Selection of Alternatives by PW</vt:lpstr>
      <vt:lpstr>Example: PW Evaluation of Equal-Life ME Alts.</vt:lpstr>
      <vt:lpstr>PW of Different-Life Alternatives</vt:lpstr>
      <vt:lpstr>Assumptions of LCM approach</vt:lpstr>
      <vt:lpstr>Example: Different-Life Alternatives</vt:lpstr>
      <vt:lpstr>PW Evaluation Using a Study Period</vt:lpstr>
      <vt:lpstr>Example: Study Period PW Evaluation</vt:lpstr>
      <vt:lpstr>Future Worth Analysis</vt:lpstr>
      <vt:lpstr>FW of Different-Life Alternatives</vt:lpstr>
      <vt:lpstr>Capitalized Cost (CC) Analysis</vt:lpstr>
      <vt:lpstr>Example: Capitalized Cost</vt:lpstr>
      <vt:lpstr>Summary of Important Points</vt:lpstr>
    </vt:vector>
  </TitlesOfParts>
  <Company>The McGraw-Hill Companies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Structural Analysis</dc:title>
  <dc:creator>Kilburg, Jolynn</dc:creator>
  <cp:lastModifiedBy>Ken Marefat</cp:lastModifiedBy>
  <cp:revision>210</cp:revision>
  <dcterms:created xsi:type="dcterms:W3CDTF">2017-02-27T15:23:48Z</dcterms:created>
  <dcterms:modified xsi:type="dcterms:W3CDTF">2017-08-23T22:41:31Z</dcterms:modified>
</cp:coreProperties>
</file>