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9"/>
  </p:notesMasterIdLst>
  <p:handoutMasterIdLst>
    <p:handoutMasterId r:id="rId30"/>
  </p:handoutMasterIdLst>
  <p:sldIdLst>
    <p:sldId id="256" r:id="rId10"/>
    <p:sldId id="257" r:id="rId11"/>
    <p:sldId id="258"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85858"/>
    <a:srgbClr val="FFF5DF"/>
    <a:srgbClr val="A60A1B"/>
    <a:srgbClr val="8D0917"/>
    <a:srgbClr val="C8E6DD"/>
    <a:srgbClr val="E4E4F8"/>
    <a:srgbClr val="006200"/>
    <a:srgbClr val="FFD98C"/>
    <a:srgbClr val="3946A4"/>
    <a:srgbClr val="C2FFF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1" autoAdjust="0"/>
    <p:restoredTop sz="94687" autoAdjust="0"/>
  </p:normalViewPr>
  <p:slideViewPr>
    <p:cSldViewPr>
      <p:cViewPr>
        <p:scale>
          <a:sx n="75" d="100"/>
          <a:sy n="75" d="100"/>
        </p:scale>
        <p:origin x="-2910" y="-852"/>
      </p:cViewPr>
      <p:guideLst>
        <p:guide orient="horz" pos="3408"/>
        <p:guide orient="horz" pos="3600"/>
        <p:guide orient="horz" pos="912"/>
        <p:guide orient="horz" pos="3360"/>
        <p:guide pos="5616"/>
        <p:guide pos="4320"/>
      </p:guideLst>
    </p:cSldViewPr>
  </p:slideViewPr>
  <p:outlineViewPr>
    <p:cViewPr>
      <p:scale>
        <a:sx n="33" d="100"/>
        <a:sy n="33" d="100"/>
      </p:scale>
      <p:origin x="0" y="3162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pPr/>
              <a:t>8/23/2017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pPr/>
              <a:t>‹#›</a:t>
            </a:fld>
            <a:endParaRPr lang="en-US"/>
          </a:p>
        </p:txBody>
      </p:sp>
    </p:spTree>
    <p:extLst>
      <p:ext uri="{BB962C8B-B14F-4D97-AF65-F5344CB8AC3E}">
        <p14:creationId xmlns:p14="http://schemas.microsoft.com/office/powerpoint/2010/main" xmlns=""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pPr/>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pPr/>
              <a:t>‹#›</a:t>
            </a:fld>
            <a:endParaRPr lang="en-US"/>
          </a:p>
        </p:txBody>
      </p:sp>
    </p:spTree>
    <p:extLst>
      <p:ext uri="{BB962C8B-B14F-4D97-AF65-F5344CB8AC3E}">
        <p14:creationId xmlns:p14="http://schemas.microsoft.com/office/powerpoint/2010/main" xmlns=""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rgbClr val="000000">
              <a:alpha val="56863"/>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mj-lt"/>
                <a:cs typeface="Arial" panose="020B0604020202020204" pitchFamily="34" charset="0"/>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457200" y="4191000"/>
            <a:ext cx="5105400" cy="685800"/>
          </a:xfrm>
          <a:prstGeom prst="rect">
            <a:avLst/>
          </a:prstGeom>
        </p:spPr>
        <p:txBody>
          <a:bodyPr anchor="b"/>
          <a:lstStyle>
            <a:lvl1pPr marL="0" indent="0">
              <a:buNone/>
              <a:defRPr sz="2000" b="1">
                <a:solidFill>
                  <a:schemeClr val="bg1"/>
                </a:solidFill>
                <a:latin typeface="ArumSans Bd" pitchFamily="34" charset="0"/>
                <a:cs typeface="Arial" panose="020B0604020202020204" pitchFamily="34" charset="0"/>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ntent Placeholder 4"/>
          <p:cNvSpPr>
            <a:spLocks noGrp="1"/>
          </p:cNvSpPr>
          <p:nvPr>
            <p:ph sz="quarter" idx="12" hasCustomPrompt="1"/>
          </p:nvPr>
        </p:nvSpPr>
        <p:spPr>
          <a:xfrm>
            <a:off x="0" y="6706639"/>
            <a:ext cx="9144000" cy="173736"/>
          </a:xfrm>
          <a:prstGeom prst="rect">
            <a:avLst/>
          </a:prstGeom>
        </p:spPr>
        <p:txBody>
          <a:bodyPr/>
          <a:lstStyle>
            <a:lvl1pPr algn="l">
              <a:defRPr sz="800">
                <a:solidFill>
                  <a:srgbClr val="585858"/>
                </a:solidFill>
              </a:defRPr>
            </a:lvl1pPr>
          </a:lstStyle>
          <a:p>
            <a:pPr lvl="0"/>
            <a:r>
              <a:rPr lang="en-US" dirty="0" smtClean="0"/>
              <a:t>Set Copyright Here</a:t>
            </a:r>
            <a:endParaRPr lang="en-US" dirty="0"/>
          </a:p>
        </p:txBody>
      </p:sp>
    </p:spTree>
    <p:extLst>
      <p:ext uri="{BB962C8B-B14F-4D97-AF65-F5344CB8AC3E}">
        <p14:creationId xmlns:p14="http://schemas.microsoft.com/office/powerpoint/2010/main" xmlns=""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8010410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118797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8740734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587377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9750495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49100426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326611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xmlns="" val="1987417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52120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862655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7"/>
          </p:nvPr>
        </p:nvSpPr>
        <p:spPr>
          <a:xfrm>
            <a:off x="457200" y="373380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309971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RedBar-Six Content Placeholders">
    <p:spTree>
      <p:nvGrpSpPr>
        <p:cNvPr id="1" name=""/>
        <p:cNvGrpSpPr/>
        <p:nvPr/>
      </p:nvGrpSpPr>
      <p:grpSpPr>
        <a:xfrm>
          <a:off x="0" y="0"/>
          <a:ext cx="0" cy="0"/>
          <a:chOff x="0" y="0"/>
          <a:chExt cx="0" cy="0"/>
        </a:xfrm>
      </p:grpSpPr>
      <p:sp>
        <p:nvSpPr>
          <p:cNvPr id="10" name="Oval 9"/>
          <p:cNvSpPr/>
          <p:nvPr userDrawn="1"/>
        </p:nvSpPr>
        <p:spPr bwMode="auto">
          <a:xfrm>
            <a:off x="685800" y="5486400"/>
            <a:ext cx="7772400" cy="838200"/>
          </a:xfrm>
          <a:prstGeom prst="ellipse">
            <a:avLst/>
          </a:prstGeom>
          <a:solidFill>
            <a:srgbClr val="CC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1" name="Oval 10"/>
          <p:cNvSpPr/>
          <p:nvPr userDrawn="1"/>
        </p:nvSpPr>
        <p:spPr bwMode="auto">
          <a:xfrm>
            <a:off x="685800" y="4534644"/>
            <a:ext cx="7772400" cy="723156"/>
          </a:xfrm>
          <a:prstGeom prst="ellipse">
            <a:avLst/>
          </a:prstGeom>
          <a:solidFill>
            <a:srgbClr val="E8E5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2" name="Oval 11"/>
          <p:cNvSpPr/>
          <p:nvPr userDrawn="1"/>
        </p:nvSpPr>
        <p:spPr bwMode="auto">
          <a:xfrm>
            <a:off x="685800" y="3429000"/>
            <a:ext cx="7772400" cy="877044"/>
          </a:xfrm>
          <a:prstGeom prst="ellipse">
            <a:avLst/>
          </a:prstGeom>
          <a:solidFill>
            <a:srgbClr val="D9D9D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3" name="Oval 12"/>
          <p:cNvSpPr/>
          <p:nvPr userDrawn="1"/>
        </p:nvSpPr>
        <p:spPr bwMode="auto">
          <a:xfrm>
            <a:off x="685800" y="2362200"/>
            <a:ext cx="7772400" cy="838200"/>
          </a:xfrm>
          <a:prstGeom prst="ellipse">
            <a:avLst/>
          </a:prstGeom>
          <a:solidFill>
            <a:srgbClr val="D6D6F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4" name="Oval 13"/>
          <p:cNvSpPr/>
          <p:nvPr userDrawn="1"/>
        </p:nvSpPr>
        <p:spPr bwMode="auto">
          <a:xfrm>
            <a:off x="685800" y="1295400"/>
            <a:ext cx="7772400" cy="8382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hidden="1"/>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hidden="1"/>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hidden="1"/>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hidden="1"/>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hidden="1"/>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hidden="1"/>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hidden="1"/>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124447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866468"/>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4" name="Photo Credit"/>
          <p:cNvSpPr>
            <a:spLocks noGrp="1"/>
          </p:cNvSpPr>
          <p:nvPr>
            <p:ph sz="quarter" idx="30"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32307901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528665"/>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648200"/>
            <a:ext cx="4038600" cy="467532"/>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257800"/>
            <a:ext cx="40386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6" name="Content Placeholder 5"/>
          <p:cNvSpPr>
            <a:spLocks noGrp="1"/>
          </p:cNvSpPr>
          <p:nvPr>
            <p:ph sz="quarter" idx="31"/>
          </p:nvPr>
        </p:nvSpPr>
        <p:spPr>
          <a:xfrm>
            <a:off x="4724400" y="5943600"/>
            <a:ext cx="39624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8" name="Photo Credit"/>
          <p:cNvSpPr>
            <a:spLocks noGrp="1"/>
          </p:cNvSpPr>
          <p:nvPr>
            <p:ph sz="quarter" idx="32"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6758810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3194019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803400"/>
            <a:ext cx="4040188"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803400"/>
            <a:ext cx="4041775"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7505567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7272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7272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3434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3434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hidden="1"/>
          <p:cNvSpPr>
            <a:spLocks noGrp="1"/>
          </p:cNvSpPr>
          <p:nvPr>
            <p:ph type="body" sz="quarter" idx="16" hasCustomPrompt="1"/>
          </p:nvPr>
        </p:nvSpPr>
        <p:spPr>
          <a:xfrm>
            <a:off x="3817620" y="655320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20792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485390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164351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hidden="1"/>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1579501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rgbClr val="3946A4"/>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xmlns="" val="2469297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©McGraw-Hill Education. All rights reserved. Authorized </a:t>
            </a:r>
            <a:r>
              <a:rPr lang="en-US" sz="3200" kern="1200" dirty="0" smtClean="0">
                <a:solidFill>
                  <a:srgbClr val="585858"/>
                </a:solidFill>
                <a:effectLst/>
                <a:latin typeface="+mn-lt"/>
                <a:ea typeface="+mn-ea"/>
                <a:cs typeface="+mn-cs"/>
              </a:rPr>
              <a:t>only </a:t>
            </a: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585858"/>
              </a:solidFill>
              <a:effectLst/>
              <a:uLnTx/>
              <a:uFillTx/>
              <a:latin typeface="Calibri"/>
              <a:ea typeface="+mn-ea"/>
              <a:cs typeface="+mn-cs"/>
            </a:endParaRPr>
          </a:p>
        </p:txBody>
      </p:sp>
    </p:spTree>
    <p:extLst>
      <p:ext uri="{BB962C8B-B14F-4D97-AF65-F5344CB8AC3E}">
        <p14:creationId xmlns:p14="http://schemas.microsoft.com/office/powerpoint/2010/main" xmlns="" val="3859920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3887237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705315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701755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9492145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6562608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2678369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10997478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1123782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75564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074104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sp>
        <p:nvSpPr>
          <p:cNvPr id="13" name="Red Bar"/>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xmlns=""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xmlns=""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1283304046"/>
      </p:ext>
    </p:extLst>
  </p:cSld>
  <p:clrMap bg1="lt1" tx1="dk1" bg2="lt2" tx2="dk2" accent1="accent1" accent2="accent2" accent3="accent3" accent4="accent4" accent5="accent5" accent6="accent6" hlink="hlink" folHlink="folHlink"/>
  <p:sldLayoutIdLst>
    <p:sldLayoutId id="2147483951" r:id="rId1"/>
    <p:sldLayoutId id="2147483964" r:id="rId2"/>
    <p:sldLayoutId id="2147483952" r:id="rId3"/>
    <p:sldLayoutId id="2147483967" r:id="rId4"/>
    <p:sldLayoutId id="2147483966"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xmlns=""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xmlns=""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p:nvPicPr>
        <p:blipFill rotWithShape="1">
          <a:blip r:embed="rId4" cstate="screen">
            <a:alphaModFix amt="25000"/>
            <a:extLst>
              <a:ext uri="{28A0092B-C50C-407E-A947-70E740481C1C}">
                <a14:useLocalDpi xmlns:a14="http://schemas.microsoft.com/office/drawing/2010/main" xmlns=""/>
              </a:ext>
            </a:extLst>
          </a:blip>
          <a:srcRect r="28644" b="27282"/>
          <a:stretch/>
        </p:blipFill>
        <p:spPr>
          <a:xfrm>
            <a:off x="461821" y="1943668"/>
            <a:ext cx="8682180" cy="4914333"/>
          </a:xfrm>
          <a:prstGeom prst="rect">
            <a:avLst/>
          </a:prstGeom>
        </p:spPr>
      </p:pic>
      <p:sp>
        <p:nvSpPr>
          <p:cNvPr id="8"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xmlns=""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9.xm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6.xml"/><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8.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5.xml"/><Relationship Id="rId5" Type="http://schemas.openxmlformats.org/officeDocument/2006/relationships/image" Target="../media/image35.png"/><Relationship Id="rId4" Type="http://schemas.openxmlformats.org/officeDocument/2006/relationships/image" Target="../media/image34.png"/></Relationships>
</file>

<file path=ppt/slides/_rels/slide1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6.xml"/><Relationship Id="rId5" Type="http://schemas.openxmlformats.org/officeDocument/2006/relationships/image" Target="../media/image39.png"/><Relationship Id="rId4" Type="http://schemas.openxmlformats.org/officeDocument/2006/relationships/image" Target="../media/image38.png"/></Relationships>
</file>

<file path=ppt/slides/_rels/slide1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6.xml"/><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8.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6.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6.xml"/><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3352800"/>
            <a:ext cx="5715000" cy="1066800"/>
          </a:xfrm>
        </p:spPr>
        <p:txBody>
          <a:bodyPr lIns="0" rIns="0"/>
          <a:lstStyle/>
          <a:p>
            <a:r>
              <a:rPr lang="en-US" sz="2400" b="1" dirty="0" smtClean="0"/>
              <a:t>Lecture slides to accompany</a:t>
            </a:r>
            <a:r>
              <a:rPr lang="en-US" sz="2600" dirty="0" smtClean="0"/>
              <a:t/>
            </a:r>
            <a:br>
              <a:rPr lang="en-US" sz="2600" dirty="0" smtClean="0"/>
            </a:br>
            <a:r>
              <a:rPr lang="en-US" sz="3400" b="1" dirty="0" smtClean="0"/>
              <a:t>Engineering Economy, </a:t>
            </a:r>
            <a:r>
              <a:rPr lang="en-US" sz="2400" b="1" dirty="0" smtClean="0"/>
              <a:t>8</a:t>
            </a:r>
            <a:r>
              <a:rPr lang="en-US" sz="2400" b="1" baseline="30000" dirty="0" smtClean="0"/>
              <a:t>th</a:t>
            </a:r>
            <a:r>
              <a:rPr lang="en-US" sz="2400" b="1" dirty="0" smtClean="0"/>
              <a:t> edition</a:t>
            </a:r>
            <a:endParaRPr lang="en-US" sz="2400" b="1" dirty="0"/>
          </a:p>
        </p:txBody>
      </p:sp>
      <p:sp>
        <p:nvSpPr>
          <p:cNvPr id="2" name="Text Placeholder 2"/>
          <p:cNvSpPr>
            <a:spLocks noGrp="1"/>
          </p:cNvSpPr>
          <p:nvPr>
            <p:ph type="body" sz="quarter" idx="10"/>
          </p:nvPr>
        </p:nvSpPr>
        <p:spPr>
          <a:xfrm>
            <a:off x="609600" y="4311501"/>
            <a:ext cx="5105400" cy="685800"/>
          </a:xfrm>
        </p:spPr>
        <p:txBody>
          <a:bodyPr anchor="b"/>
          <a:lstStyle/>
          <a:p>
            <a:r>
              <a:rPr lang="en-US" dirty="0"/>
              <a:t>Leland </a:t>
            </a:r>
            <a:r>
              <a:rPr lang="en-US" dirty="0" smtClean="0"/>
              <a:t>Blank, </a:t>
            </a:r>
            <a:r>
              <a:rPr lang="en-US" dirty="0"/>
              <a:t>Anthony </a:t>
            </a:r>
            <a:r>
              <a:rPr lang="en-US" dirty="0" smtClean="0"/>
              <a:t>Tarquin</a:t>
            </a:r>
            <a:endParaRPr lang="en-US" dirty="0"/>
          </a:p>
        </p:txBody>
      </p:sp>
      <p:sp>
        <p:nvSpPr>
          <p:cNvPr id="5" name="Content Placeholder 3"/>
          <p:cNvSpPr>
            <a:spLocks noGrp="1"/>
          </p:cNvSpPr>
          <p:nvPr>
            <p:ph sz="quarter" idx="12"/>
          </p:nvPr>
        </p:nvSpPr>
        <p:spPr>
          <a:xfrm>
            <a:off x="0" y="6706639"/>
            <a:ext cx="9144000" cy="173736"/>
          </a:xfrm>
        </p:spPr>
        <p:txBody>
          <a:bodyPr/>
          <a:lstStyle/>
          <a:p>
            <a:r>
              <a:rPr lang="en-US" dirty="0"/>
              <a:t>©McGraw-Hill Education. All rights reserved. Authorized only for instructor use in the classroom.  No reproduction or further distribution permitted without the prior written consent of McGraw-Hill Education</a:t>
            </a:r>
            <a:r>
              <a:rPr lang="en-US" dirty="0" smtClean="0"/>
              <a:t>.</a:t>
            </a:r>
            <a:endParaRPr lang="en-US" dirty="0"/>
          </a:p>
        </p:txBody>
      </p:sp>
    </p:spTree>
    <p:extLst>
      <p:ext uri="{BB962C8B-B14F-4D97-AF65-F5344CB8AC3E}">
        <p14:creationId xmlns:p14="http://schemas.microsoft.com/office/powerpoint/2010/main" xmlns="" val="2351059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Amounts with PP &gt; </a:t>
            </a:r>
            <a:r>
              <a:rPr lang="en-US" dirty="0" smtClean="0"/>
              <a:t>CP</a:t>
            </a:r>
            <a:endParaRPr lang="en-US" dirty="0"/>
          </a:p>
        </p:txBody>
      </p:sp>
      <p:sp>
        <p:nvSpPr>
          <p:cNvPr id="3" name="Content Placeholder 2" descr="There are two methods to address this to ensure that the appropriate interest rate is used. They are defined on this page and an example is shown on the next (Slide 10)"/>
          <p:cNvSpPr>
            <a:spLocks noGrp="1"/>
          </p:cNvSpPr>
          <p:nvPr>
            <p:ph sz="quarter" idx="17"/>
          </p:nvPr>
        </p:nvSpPr>
        <p:spPr>
          <a:xfrm>
            <a:off x="304800" y="1270000"/>
            <a:ext cx="8458200" cy="1097280"/>
          </a:xfrm>
          <a:solidFill>
            <a:srgbClr val="293376"/>
          </a:solidFill>
          <a:ln>
            <a:solidFill>
              <a:schemeClr val="tx1"/>
            </a:solidFill>
          </a:ln>
          <a:effectLst>
            <a:outerShdw dist="127000" dir="18900000" algn="bl" rotWithShape="0">
              <a:srgbClr val="7030A0"/>
            </a:outerShdw>
          </a:effectLst>
        </p:spPr>
        <p:txBody>
          <a:bodyPr anchor="ctr"/>
          <a:lstStyle/>
          <a:p>
            <a:pPr marL="0" indent="0">
              <a:buNone/>
            </a:pPr>
            <a:r>
              <a:rPr lang="en-US" sz="2000" dirty="0">
                <a:solidFill>
                  <a:srgbClr val="FFCC66"/>
                </a:solidFill>
              </a:rPr>
              <a:t>For problems involving single amounts, the payment period (PP) is </a:t>
            </a:r>
            <a:r>
              <a:rPr lang="en-US" sz="2000" dirty="0" smtClean="0">
                <a:solidFill>
                  <a:srgbClr val="FFCC66"/>
                </a:solidFill>
              </a:rPr>
              <a:t>usually longer </a:t>
            </a:r>
            <a:r>
              <a:rPr lang="en-US" sz="2000" dirty="0">
                <a:solidFill>
                  <a:srgbClr val="FFCC66"/>
                </a:solidFill>
              </a:rPr>
              <a:t>than the compounding period (CP). For these problems, there are an infinite </a:t>
            </a:r>
            <a:r>
              <a:rPr lang="en-US" sz="2000" dirty="0" smtClean="0">
                <a:solidFill>
                  <a:srgbClr val="FFCC66"/>
                </a:solidFill>
              </a:rPr>
              <a:t>number </a:t>
            </a:r>
            <a:r>
              <a:rPr lang="en-US" sz="2000" dirty="0">
                <a:solidFill>
                  <a:srgbClr val="FFCC66"/>
                </a:solidFill>
              </a:rPr>
              <a:t>of </a:t>
            </a:r>
            <a:r>
              <a:rPr lang="en-US" sz="2000" dirty="0" err="1">
                <a:solidFill>
                  <a:srgbClr val="FFCC66"/>
                </a:solidFill>
              </a:rPr>
              <a:t>i</a:t>
            </a:r>
            <a:r>
              <a:rPr lang="en-US" sz="2000" dirty="0">
                <a:solidFill>
                  <a:srgbClr val="FFCC66"/>
                </a:solidFill>
              </a:rPr>
              <a:t> and n combinations that can be used, with only two restrictions</a:t>
            </a:r>
            <a:r>
              <a:rPr lang="en-US" sz="2000" dirty="0" smtClean="0">
                <a:solidFill>
                  <a:srgbClr val="FFCC66"/>
                </a:solidFill>
              </a:rPr>
              <a:t>:</a:t>
            </a:r>
            <a:endParaRPr lang="en-US" sz="2000" dirty="0">
              <a:solidFill>
                <a:srgbClr val="FFCC66"/>
              </a:solidFill>
            </a:endParaRPr>
          </a:p>
        </p:txBody>
      </p:sp>
      <p:sp>
        <p:nvSpPr>
          <p:cNvPr id="4" name="Content Placeholder 3"/>
          <p:cNvSpPr>
            <a:spLocks noGrp="1"/>
          </p:cNvSpPr>
          <p:nvPr>
            <p:ph sz="quarter" idx="18"/>
          </p:nvPr>
        </p:nvSpPr>
        <p:spPr>
          <a:xfrm>
            <a:off x="609600" y="2514600"/>
            <a:ext cx="7924800" cy="1143000"/>
          </a:xfrm>
        </p:spPr>
        <p:txBody>
          <a:bodyPr/>
          <a:lstStyle/>
          <a:p>
            <a:pPr marL="0" indent="0">
              <a:buNone/>
            </a:pPr>
            <a:r>
              <a:rPr lang="en-US" sz="2000" dirty="0" smtClean="0"/>
              <a:t>(1)  The </a:t>
            </a:r>
            <a:r>
              <a:rPr lang="en-US" sz="2000" dirty="0" err="1"/>
              <a:t>i</a:t>
            </a:r>
            <a:r>
              <a:rPr lang="en-US" sz="2000" dirty="0"/>
              <a:t> must be an </a:t>
            </a:r>
            <a:r>
              <a:rPr lang="en-US" sz="2000" i="1" dirty="0">
                <a:solidFill>
                  <a:srgbClr val="FF0000"/>
                </a:solidFill>
              </a:rPr>
              <a:t>effective</a:t>
            </a:r>
            <a:r>
              <a:rPr lang="en-US" sz="2000" dirty="0"/>
              <a:t> interest rate, </a:t>
            </a:r>
            <a:r>
              <a:rPr lang="en-US" sz="2000" dirty="0" smtClean="0"/>
              <a:t>and</a:t>
            </a:r>
          </a:p>
          <a:p>
            <a:pPr marL="0" indent="0">
              <a:buNone/>
            </a:pPr>
            <a:r>
              <a:rPr lang="en-US" sz="2000" dirty="0" smtClean="0"/>
              <a:t>(2)  The </a:t>
            </a:r>
            <a:r>
              <a:rPr lang="en-US" sz="2000" dirty="0"/>
              <a:t>time units on n must be </a:t>
            </a:r>
            <a:r>
              <a:rPr lang="en-US" sz="2000" i="1" dirty="0">
                <a:solidFill>
                  <a:srgbClr val="FF0000"/>
                </a:solidFill>
              </a:rPr>
              <a:t>the same</a:t>
            </a:r>
            <a:r>
              <a:rPr lang="en-US" sz="2000" dirty="0">
                <a:solidFill>
                  <a:srgbClr val="FF0000"/>
                </a:solidFill>
              </a:rPr>
              <a:t> </a:t>
            </a:r>
            <a:r>
              <a:rPr lang="en-US" sz="2000" dirty="0"/>
              <a:t>as those of </a:t>
            </a:r>
            <a:r>
              <a:rPr lang="en-US" sz="1800" dirty="0" smtClean="0"/>
              <a:t>I</a:t>
            </a:r>
            <a:br>
              <a:rPr lang="en-US" sz="1800" dirty="0" smtClean="0"/>
            </a:br>
            <a:r>
              <a:rPr lang="en-US" sz="1800" dirty="0" smtClean="0"/>
              <a:t>       </a:t>
            </a:r>
            <a:r>
              <a:rPr lang="en-US" sz="2000" b="0" dirty="0" smtClean="0"/>
              <a:t>(</a:t>
            </a:r>
            <a:r>
              <a:rPr lang="en-US" sz="2000" b="0" dirty="0"/>
              <a:t>i.e., if </a:t>
            </a:r>
            <a:r>
              <a:rPr lang="en-US" sz="2000" b="0" dirty="0" err="1"/>
              <a:t>i</a:t>
            </a:r>
            <a:r>
              <a:rPr lang="en-US" sz="2000" b="0" dirty="0"/>
              <a:t> is a rate per quarter, then n is the number of quarters between P and F</a:t>
            </a:r>
            <a:r>
              <a:rPr lang="en-US" sz="2000" b="0" dirty="0" smtClean="0"/>
              <a:t>)</a:t>
            </a:r>
            <a:endParaRPr lang="en-US" sz="2000" b="0" dirty="0"/>
          </a:p>
        </p:txBody>
      </p:sp>
      <p:sp>
        <p:nvSpPr>
          <p:cNvPr id="5" name="Content Placeholder 4"/>
          <p:cNvSpPr>
            <a:spLocks noGrp="1"/>
          </p:cNvSpPr>
          <p:nvPr>
            <p:ph sz="quarter" idx="19"/>
          </p:nvPr>
        </p:nvSpPr>
        <p:spPr>
          <a:xfrm>
            <a:off x="1028702" y="3810000"/>
            <a:ext cx="7086600" cy="731520"/>
          </a:xfrm>
          <a:custGeom>
            <a:avLst/>
            <a:gdLst>
              <a:gd name="connsiteX0" fmla="*/ 0 w 7086599"/>
              <a:gd name="connsiteY0" fmla="*/ 457260 h 914519"/>
              <a:gd name="connsiteX1" fmla="*/ 3543300 w 7086599"/>
              <a:gd name="connsiteY1" fmla="*/ 0 h 914519"/>
              <a:gd name="connsiteX2" fmla="*/ 7086600 w 7086599"/>
              <a:gd name="connsiteY2" fmla="*/ 457260 h 914519"/>
              <a:gd name="connsiteX3" fmla="*/ 3543300 w 7086599"/>
              <a:gd name="connsiteY3" fmla="*/ 914520 h 914519"/>
              <a:gd name="connsiteX4" fmla="*/ 0 w 7086599"/>
              <a:gd name="connsiteY4" fmla="*/ 457260 h 914519"/>
              <a:gd name="connsiteX0" fmla="*/ 0 w 7086600"/>
              <a:gd name="connsiteY0" fmla="*/ 457260 h 914520"/>
              <a:gd name="connsiteX1" fmla="*/ 3543300 w 7086600"/>
              <a:gd name="connsiteY1" fmla="*/ 0 h 914520"/>
              <a:gd name="connsiteX2" fmla="*/ 7086600 w 7086600"/>
              <a:gd name="connsiteY2" fmla="*/ 457260 h 914520"/>
              <a:gd name="connsiteX3" fmla="*/ 3543300 w 7086600"/>
              <a:gd name="connsiteY3" fmla="*/ 914520 h 914520"/>
              <a:gd name="connsiteX4" fmla="*/ 0 w 7086600"/>
              <a:gd name="connsiteY4" fmla="*/ 457260 h 914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914520">
                <a:moveTo>
                  <a:pt x="0" y="457260"/>
                </a:moveTo>
                <a:cubicBezTo>
                  <a:pt x="0" y="204722"/>
                  <a:pt x="1586389" y="0"/>
                  <a:pt x="3543300" y="0"/>
                </a:cubicBezTo>
                <a:cubicBezTo>
                  <a:pt x="5500211" y="0"/>
                  <a:pt x="7086600" y="204722"/>
                  <a:pt x="7086600" y="457260"/>
                </a:cubicBezTo>
                <a:cubicBezTo>
                  <a:pt x="7086600" y="709798"/>
                  <a:pt x="5500211" y="914520"/>
                  <a:pt x="3543300" y="914520"/>
                </a:cubicBezTo>
                <a:cubicBezTo>
                  <a:pt x="1586389" y="914520"/>
                  <a:pt x="0" y="709798"/>
                  <a:pt x="0" y="457260"/>
                </a:cubicBezTo>
                <a:close/>
              </a:path>
            </a:pathLst>
          </a:custGeom>
          <a:solidFill>
            <a:srgbClr val="FFCC66"/>
          </a:solidFill>
          <a:ln>
            <a:solidFill>
              <a:schemeClr val="tx1"/>
            </a:solidFill>
          </a:ln>
        </p:spPr>
        <p:txBody>
          <a:bodyPr anchor="ctr"/>
          <a:lstStyle/>
          <a:p>
            <a:pPr marL="0" indent="0" algn="ctr">
              <a:buNone/>
            </a:pPr>
            <a:r>
              <a:rPr lang="en-US" sz="2200" dirty="0"/>
              <a:t>There are two equally correct ways to determine </a:t>
            </a:r>
            <a:r>
              <a:rPr lang="en-US" sz="2200" dirty="0" err="1" smtClean="0"/>
              <a:t>i</a:t>
            </a:r>
            <a:r>
              <a:rPr lang="en-US" sz="2200" dirty="0" smtClean="0"/>
              <a:t> </a:t>
            </a:r>
            <a:r>
              <a:rPr lang="en-US" sz="2200" dirty="0"/>
              <a:t>and </a:t>
            </a:r>
            <a:r>
              <a:rPr lang="en-US" sz="2200" dirty="0" smtClean="0"/>
              <a:t>n</a:t>
            </a:r>
            <a:endParaRPr lang="en-US" sz="2200" dirty="0"/>
          </a:p>
        </p:txBody>
      </p:sp>
      <p:sp>
        <p:nvSpPr>
          <p:cNvPr id="6" name="Content Placeholder 5"/>
          <p:cNvSpPr>
            <a:spLocks noGrp="1"/>
          </p:cNvSpPr>
          <p:nvPr>
            <p:ph sz="quarter" idx="20"/>
          </p:nvPr>
        </p:nvSpPr>
        <p:spPr>
          <a:xfrm>
            <a:off x="381000" y="4800600"/>
            <a:ext cx="8610600" cy="1676400"/>
          </a:xfrm>
        </p:spPr>
        <p:txBody>
          <a:bodyPr/>
          <a:lstStyle/>
          <a:p>
            <a:pPr marL="0" indent="0">
              <a:buNone/>
            </a:pPr>
            <a:r>
              <a:rPr lang="en-US" sz="2200" dirty="0">
                <a:solidFill>
                  <a:srgbClr val="0033CC"/>
                </a:solidFill>
              </a:rPr>
              <a:t>Method 1: </a:t>
            </a:r>
            <a:r>
              <a:rPr lang="en-US" sz="2200" b="0" dirty="0"/>
              <a:t>Determine effective interest rate over the compounding period </a:t>
            </a:r>
            <a:r>
              <a:rPr lang="en-US" sz="2200" b="0" dirty="0" smtClean="0"/>
              <a:t>CP, and  	           set </a:t>
            </a:r>
            <a:r>
              <a:rPr lang="en-US" sz="2200" b="0" dirty="0"/>
              <a:t>n equal to the number of compounding periods between P and </a:t>
            </a:r>
            <a:r>
              <a:rPr lang="en-US" sz="2200" b="0" dirty="0" smtClean="0"/>
              <a:t>F</a:t>
            </a:r>
            <a:endParaRPr lang="en-US" sz="2200" b="0" dirty="0"/>
          </a:p>
          <a:p>
            <a:pPr marL="0" indent="0">
              <a:spcBef>
                <a:spcPts val="1800"/>
              </a:spcBef>
              <a:buNone/>
            </a:pPr>
            <a:r>
              <a:rPr lang="en-US" sz="2200" dirty="0">
                <a:solidFill>
                  <a:srgbClr val="0033CC"/>
                </a:solidFill>
              </a:rPr>
              <a:t>Method 2:</a:t>
            </a:r>
            <a:r>
              <a:rPr lang="en-US" sz="2200" dirty="0"/>
              <a:t> </a:t>
            </a:r>
            <a:r>
              <a:rPr lang="en-US" sz="2200" b="0" dirty="0"/>
              <a:t>Determine the effective interest rate for any time period t, </a:t>
            </a:r>
            <a:r>
              <a:rPr lang="en-US" sz="2200" b="0" dirty="0" smtClean="0"/>
              <a:t>and                    	           set </a:t>
            </a:r>
            <a:r>
              <a:rPr lang="en-US" sz="2200" b="0" dirty="0"/>
              <a:t>n equal to the total number of those </a:t>
            </a:r>
            <a:r>
              <a:rPr lang="en-US" sz="2200" dirty="0"/>
              <a:t>same time periods</a:t>
            </a:r>
            <a:r>
              <a:rPr lang="en-US" sz="2200" dirty="0" smtClean="0"/>
              <a:t>.</a:t>
            </a:r>
            <a:endParaRPr lang="en-US" sz="2200" dirty="0"/>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49743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p:txBody>
          <a:bodyPr/>
          <a:lstStyle/>
          <a:p>
            <a:r>
              <a:rPr lang="en-US" dirty="0"/>
              <a:t>Example: Single Amounts with PP ≥ </a:t>
            </a:r>
            <a:r>
              <a:rPr lang="en-US" dirty="0" smtClean="0"/>
              <a:t>CP</a:t>
            </a:r>
            <a:endParaRPr lang="en-US" dirty="0"/>
          </a:p>
        </p:txBody>
      </p:sp>
      <p:sp>
        <p:nvSpPr>
          <p:cNvPr id="25" name="Content Placeholder 2"/>
          <p:cNvSpPr>
            <a:spLocks noGrp="1"/>
          </p:cNvSpPr>
          <p:nvPr>
            <p:ph sz="quarter" idx="17"/>
          </p:nvPr>
        </p:nvSpPr>
        <p:spPr>
          <a:xfrm>
            <a:off x="457200" y="1143000"/>
            <a:ext cx="8229600" cy="1168400"/>
          </a:xfrm>
          <a:solidFill>
            <a:srgbClr val="006200"/>
          </a:solidFill>
          <a:ln>
            <a:solidFill>
              <a:schemeClr val="tx1"/>
            </a:solidFill>
          </a:ln>
          <a:effectLst>
            <a:outerShdw dist="127000" dir="18900000" algn="bl" rotWithShape="0">
              <a:schemeClr val="tx1">
                <a:lumMod val="50000"/>
                <a:lumOff val="50000"/>
              </a:schemeClr>
            </a:outerShdw>
          </a:effectLst>
        </p:spPr>
        <p:txBody>
          <a:bodyPr/>
          <a:lstStyle/>
          <a:p>
            <a:pPr marL="0" indent="0">
              <a:buNone/>
            </a:pPr>
            <a:r>
              <a:rPr lang="en-US" sz="2200" dirty="0">
                <a:solidFill>
                  <a:schemeClr val="bg1"/>
                </a:solidFill>
              </a:rPr>
              <a:t> How much money will be in an account in 5 years if $10,000 is </a:t>
            </a:r>
            <a:r>
              <a:rPr lang="en-US" sz="2200" dirty="0" smtClean="0">
                <a:solidFill>
                  <a:schemeClr val="bg1"/>
                </a:solidFill>
              </a:rPr>
              <a:t>deposited now </a:t>
            </a:r>
            <a:r>
              <a:rPr lang="en-US" sz="2200" dirty="0">
                <a:solidFill>
                  <a:schemeClr val="bg1"/>
                </a:solidFill>
              </a:rPr>
              <a:t>at an interest rate of 1% per month? Use three different interest </a:t>
            </a:r>
            <a:r>
              <a:rPr lang="en-US" sz="2200" dirty="0" smtClean="0">
                <a:solidFill>
                  <a:schemeClr val="bg1"/>
                </a:solidFill>
              </a:rPr>
              <a:t>rates</a:t>
            </a:r>
            <a:r>
              <a:rPr lang="en-US" sz="2200" dirty="0">
                <a:solidFill>
                  <a:schemeClr val="bg1"/>
                </a:solidFill>
              </a:rPr>
              <a:t>: (a) monthly,  (b) quarterly , and (c) yearly</a:t>
            </a:r>
            <a:r>
              <a:rPr lang="en-US" sz="2200" dirty="0" smtClean="0">
                <a:solidFill>
                  <a:schemeClr val="bg1"/>
                </a:solidFill>
              </a:rPr>
              <a:t>.</a:t>
            </a:r>
            <a:endParaRPr lang="en-US" sz="2200" dirty="0"/>
          </a:p>
        </p:txBody>
      </p:sp>
      <mc:AlternateContent xmlns:mc="http://schemas.openxmlformats.org/markup-compatibility/2006">
        <mc:Choice xmlns:a14="http://schemas.microsoft.com/office/drawing/2010/main" xmlns="" Requires="a14">
          <p:sp>
            <p:nvSpPr>
              <p:cNvPr id="26" name="Content Placeholder 3"/>
              <p:cNvSpPr>
                <a:spLocks noGrp="1"/>
              </p:cNvSpPr>
              <p:nvPr>
                <p:ph sz="quarter" idx="18"/>
              </p:nvPr>
            </p:nvSpPr>
            <p:spPr>
              <a:xfrm>
                <a:off x="990600" y="2514600"/>
                <a:ext cx="7391400" cy="838200"/>
              </a:xfrm>
            </p:spPr>
            <p:txBody>
              <a:bodyPr/>
              <a:lstStyle/>
              <a:p>
                <a:pPr marL="0" indent="0">
                  <a:buNone/>
                </a:pPr>
                <a:r>
                  <a:rPr lang="en-US" sz="2000" b="0" dirty="0" smtClean="0"/>
                  <a:t>(a) For </a:t>
                </a:r>
                <a:r>
                  <a:rPr lang="en-US" sz="2000" b="0" dirty="0"/>
                  <a:t>monthly rate, 1% is effective  [n </a:t>
                </a:r>
                <a14:m>
                  <m:oMath xmlns:m="http://schemas.openxmlformats.org/officeDocument/2006/math">
                    <m:r>
                      <a:rPr lang="en-US" sz="2000" b="0" i="1" dirty="0" smtClean="0">
                        <a:latin typeface="Cambria Math"/>
                      </a:rPr>
                      <m:t>=</m:t>
                    </m:r>
                  </m:oMath>
                </a14:m>
                <a:r>
                  <a:rPr lang="en-US" sz="2000" b="0" dirty="0"/>
                  <a:t> (5 years)</a:t>
                </a:r>
                <a14:m>
                  <m:oMath xmlns:m="http://schemas.openxmlformats.org/officeDocument/2006/math">
                    <m:r>
                      <a:rPr lang="en-US" sz="2000" b="0" i="0" dirty="0" smtClean="0">
                        <a:latin typeface="Cambria Math"/>
                      </a:rPr>
                      <m:t> </m:t>
                    </m:r>
                    <m:r>
                      <a:rPr lang="en-US" sz="2000" b="0" i="1" dirty="0" smtClean="0">
                        <a:latin typeface="Cambria Math"/>
                      </a:rPr>
                      <m:t>×</m:t>
                    </m:r>
                  </m:oMath>
                </a14:m>
                <a:r>
                  <a:rPr lang="en-US" sz="2000" b="0" dirty="0" smtClean="0"/>
                  <a:t> </a:t>
                </a:r>
                <a:r>
                  <a:rPr lang="en-US" sz="2000" b="0" dirty="0"/>
                  <a:t>(12 CP per year </a:t>
                </a:r>
                <a14:m>
                  <m:oMath xmlns:m="http://schemas.openxmlformats.org/officeDocument/2006/math">
                    <m:r>
                      <a:rPr lang="en-US" sz="2000" b="0" i="1" dirty="0">
                        <a:latin typeface="Cambria Math"/>
                      </a:rPr>
                      <m:t>=</m:t>
                    </m:r>
                  </m:oMath>
                </a14:m>
                <a:r>
                  <a:rPr lang="en-US" sz="2000" b="0" dirty="0"/>
                  <a:t> 60</a:t>
                </a:r>
                <a:r>
                  <a:rPr lang="en-US" sz="2000" b="0" dirty="0" smtClean="0"/>
                  <a:t>]</a:t>
                </a:r>
              </a:p>
              <a:p>
                <a:pPr marL="0" indent="0">
                  <a:buNone/>
                </a:pPr>
                <a:r>
                  <a:rPr lang="en-US" sz="2000" b="0" dirty="0" smtClean="0"/>
                  <a:t>	F </a:t>
                </a:r>
                <a14:m>
                  <m:oMath xmlns:m="http://schemas.openxmlformats.org/officeDocument/2006/math">
                    <m:r>
                      <a:rPr lang="en-US" sz="2000" b="0" i="1" dirty="0">
                        <a:latin typeface="Cambria Math"/>
                      </a:rPr>
                      <m:t>=</m:t>
                    </m:r>
                  </m:oMath>
                </a14:m>
                <a:r>
                  <a:rPr lang="en-US" sz="2000" b="0" dirty="0"/>
                  <a:t> 10,000(F/P,1%,60) </a:t>
                </a:r>
                <a14:m>
                  <m:oMath xmlns:m="http://schemas.openxmlformats.org/officeDocument/2006/math">
                    <m:r>
                      <a:rPr lang="en-US" sz="2000" b="0" i="1" dirty="0">
                        <a:latin typeface="Cambria Math"/>
                      </a:rPr>
                      <m:t>=</m:t>
                    </m:r>
                  </m:oMath>
                </a14:m>
                <a:r>
                  <a:rPr lang="en-US" sz="2000" b="0" dirty="0"/>
                  <a:t> $</a:t>
                </a:r>
                <a:r>
                  <a:rPr lang="en-US" sz="2000" b="0" dirty="0" smtClean="0"/>
                  <a:t>18,167</a:t>
                </a:r>
                <a:endParaRPr lang="en-US" sz="2000" b="0" dirty="0"/>
              </a:p>
            </p:txBody>
          </p:sp>
        </mc:Choice>
        <mc:Fallback>
          <p:sp>
            <p:nvSpPr>
              <p:cNvPr id="26" name="Content Placeholder 3"/>
              <p:cNvSpPr>
                <a:spLocks noGrp="1" noRot="1" noChangeAspect="1" noMove="1" noResize="1" noEditPoints="1" noAdjustHandles="1" noChangeArrowheads="1" noChangeShapeType="1" noTextEdit="1"/>
              </p:cNvSpPr>
              <p:nvPr>
                <p:ph sz="quarter" idx="18"/>
              </p:nvPr>
            </p:nvSpPr>
            <p:spPr>
              <a:xfrm>
                <a:off x="990600" y="2514600"/>
                <a:ext cx="7391400" cy="838200"/>
              </a:xfrm>
              <a:blipFill rotWithShape="1">
                <a:blip r:embed="rId2" cstate="print"/>
                <a:stretch>
                  <a:fillRect l="-908" t="-3650" b="-3650"/>
                </a:stretch>
              </a:blipFill>
            </p:spPr>
            <p:txBody>
              <a:bodyPr/>
              <a:lstStyle/>
              <a:p>
                <a:r>
                  <a:rPr lang="en-US">
                    <a:noFill/>
                  </a:rPr>
                  <a:t> </a:t>
                </a:r>
              </a:p>
            </p:txBody>
          </p:sp>
        </mc:Fallback>
      </mc:AlternateContent>
      <p:grpSp>
        <p:nvGrpSpPr>
          <p:cNvPr id="39" name="Group 4"/>
          <p:cNvGrpSpPr/>
          <p:nvPr/>
        </p:nvGrpSpPr>
        <p:grpSpPr>
          <a:xfrm>
            <a:off x="3047999" y="3243939"/>
            <a:ext cx="1828800" cy="457200"/>
            <a:chOff x="2951974" y="3070298"/>
            <a:chExt cx="1606803" cy="306288"/>
          </a:xfrm>
        </p:grpSpPr>
        <p:cxnSp>
          <p:nvCxnSpPr>
            <p:cNvPr id="40" name="Straight Arrow Connector 39"/>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41" name="Straight Connector 40"/>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28" name="Content Placeholder 5"/>
          <p:cNvSpPr>
            <a:spLocks noGrp="1"/>
          </p:cNvSpPr>
          <p:nvPr>
            <p:ph sz="quarter" idx="20"/>
          </p:nvPr>
        </p:nvSpPr>
        <p:spPr>
          <a:xfrm>
            <a:off x="4876800" y="3535680"/>
            <a:ext cx="1600200" cy="274320"/>
          </a:xfrm>
        </p:spPr>
        <p:txBody>
          <a:bodyPr/>
          <a:lstStyle/>
          <a:p>
            <a:pPr marL="0" lvl="0" indent="0">
              <a:buNone/>
            </a:pPr>
            <a:r>
              <a:rPr lang="en-US" sz="1400" b="0" dirty="0">
                <a:solidFill>
                  <a:srgbClr val="A60A1B"/>
                </a:solidFill>
              </a:rPr>
              <a:t>effective </a:t>
            </a:r>
            <a:r>
              <a:rPr lang="en-US" sz="1400" b="0" dirty="0" err="1">
                <a:solidFill>
                  <a:srgbClr val="A60A1B"/>
                </a:solidFill>
              </a:rPr>
              <a:t>i</a:t>
            </a:r>
            <a:r>
              <a:rPr lang="en-US" sz="1400" b="0" dirty="0">
                <a:solidFill>
                  <a:srgbClr val="A60A1B"/>
                </a:solidFill>
              </a:rPr>
              <a:t> per </a:t>
            </a:r>
            <a:r>
              <a:rPr lang="en-US" sz="1400" b="0" dirty="0" smtClean="0">
                <a:solidFill>
                  <a:srgbClr val="A60A1B"/>
                </a:solidFill>
              </a:rPr>
              <a:t>month</a:t>
            </a:r>
            <a:endParaRPr lang="en-US" sz="1400" b="0" dirty="0">
              <a:solidFill>
                <a:srgbClr val="A60A1B"/>
              </a:solidFill>
            </a:endParaRPr>
          </a:p>
        </p:txBody>
      </p:sp>
      <p:grpSp>
        <p:nvGrpSpPr>
          <p:cNvPr id="42" name="Group 6"/>
          <p:cNvGrpSpPr/>
          <p:nvPr/>
        </p:nvGrpSpPr>
        <p:grpSpPr>
          <a:xfrm>
            <a:off x="3413760" y="3243939"/>
            <a:ext cx="1463040" cy="182880"/>
            <a:chOff x="2951974" y="3070298"/>
            <a:chExt cx="1606803" cy="306288"/>
          </a:xfrm>
        </p:grpSpPr>
        <p:cxnSp>
          <p:nvCxnSpPr>
            <p:cNvPr id="43" name="Straight Arrow Connector 42"/>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44" name="Straight Connector 43"/>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27" name="Content Placeholder 7"/>
          <p:cNvSpPr>
            <a:spLocks noGrp="1"/>
          </p:cNvSpPr>
          <p:nvPr>
            <p:ph sz="quarter" idx="19"/>
          </p:nvPr>
        </p:nvSpPr>
        <p:spPr>
          <a:xfrm>
            <a:off x="4876800" y="3250969"/>
            <a:ext cx="762000" cy="274320"/>
          </a:xfrm>
        </p:spPr>
        <p:txBody>
          <a:bodyPr/>
          <a:lstStyle/>
          <a:p>
            <a:pPr marL="0" indent="0">
              <a:buNone/>
            </a:pPr>
            <a:r>
              <a:rPr lang="en-US" sz="1400" b="0" dirty="0" smtClean="0">
                <a:solidFill>
                  <a:srgbClr val="A60A1B"/>
                </a:solidFill>
              </a:rPr>
              <a:t>months</a:t>
            </a:r>
            <a:endParaRPr lang="en-US" dirty="0">
              <a:solidFill>
                <a:srgbClr val="A60A1B"/>
              </a:solidFill>
            </a:endParaRPr>
          </a:p>
        </p:txBody>
      </p:sp>
      <p:sp>
        <p:nvSpPr>
          <p:cNvPr id="45" name="Right Brace 8"/>
          <p:cNvSpPr/>
          <p:nvPr/>
        </p:nvSpPr>
        <p:spPr bwMode="auto">
          <a:xfrm>
            <a:off x="6349498" y="3352800"/>
            <a:ext cx="203702" cy="457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9" name="Content Placeholder 9"/>
          <p:cNvSpPr>
            <a:spLocks noGrp="1"/>
          </p:cNvSpPr>
          <p:nvPr>
            <p:ph sz="quarter" idx="21"/>
          </p:nvPr>
        </p:nvSpPr>
        <p:spPr>
          <a:xfrm>
            <a:off x="6664036" y="3308004"/>
            <a:ext cx="1600200" cy="543560"/>
          </a:xfrm>
        </p:spPr>
        <p:txBody>
          <a:bodyPr/>
          <a:lstStyle/>
          <a:p>
            <a:pPr marL="0" lvl="0" indent="0">
              <a:buNone/>
            </a:pPr>
            <a:r>
              <a:rPr lang="en-US" sz="1400" b="0" dirty="0" err="1">
                <a:solidFill>
                  <a:srgbClr val="0033CC"/>
                </a:solidFill>
              </a:rPr>
              <a:t>i</a:t>
            </a:r>
            <a:r>
              <a:rPr lang="en-US" sz="1400" b="0" dirty="0">
                <a:solidFill>
                  <a:srgbClr val="0033CC"/>
                </a:solidFill>
              </a:rPr>
              <a:t> and n must </a:t>
            </a:r>
            <a:r>
              <a:rPr lang="en-US" sz="1400" b="0" i="1" dirty="0">
                <a:solidFill>
                  <a:srgbClr val="A60A1B"/>
                </a:solidFill>
              </a:rPr>
              <a:t>always</a:t>
            </a:r>
            <a:r>
              <a:rPr lang="en-US" sz="1400" b="0" i="1" dirty="0">
                <a:solidFill>
                  <a:srgbClr val="FF0000"/>
                </a:solidFill>
              </a:rPr>
              <a:t> </a:t>
            </a:r>
            <a:r>
              <a:rPr lang="en-US" sz="1400" b="0" dirty="0">
                <a:solidFill>
                  <a:srgbClr val="0033CC"/>
                </a:solidFill>
              </a:rPr>
              <a:t>have same time </a:t>
            </a:r>
            <a:r>
              <a:rPr lang="en-US" sz="1400" b="0" dirty="0" smtClean="0">
                <a:solidFill>
                  <a:srgbClr val="0033CC"/>
                </a:solidFill>
              </a:rPr>
              <a:t>units</a:t>
            </a:r>
            <a:endParaRPr lang="en-US" sz="1400" b="0" dirty="0">
              <a:solidFill>
                <a:srgbClr val="0033CC"/>
              </a:solidFill>
            </a:endParaRPr>
          </a:p>
        </p:txBody>
      </p:sp>
      <mc:AlternateContent xmlns:mc="http://schemas.openxmlformats.org/markup-compatibility/2006">
        <mc:Choice xmlns:a14="http://schemas.microsoft.com/office/drawing/2010/main" xmlns="" Requires="a14">
          <p:sp>
            <p:nvSpPr>
              <p:cNvPr id="30" name="Content Placeholder 10"/>
              <p:cNvSpPr>
                <a:spLocks noGrp="1"/>
              </p:cNvSpPr>
              <p:nvPr>
                <p:ph sz="quarter" idx="22"/>
              </p:nvPr>
            </p:nvSpPr>
            <p:spPr>
              <a:xfrm>
                <a:off x="990600" y="3886200"/>
                <a:ext cx="7159752" cy="841248"/>
              </a:xfrm>
            </p:spPr>
            <p:txBody>
              <a:bodyPr/>
              <a:lstStyle/>
              <a:p>
                <a:pPr marL="0" indent="0">
                  <a:buNone/>
                </a:pPr>
                <a:r>
                  <a:rPr lang="en-US" sz="2000" b="0" dirty="0" smtClean="0"/>
                  <a:t>(b) For a quarterly rate, effective </a:t>
                </a:r>
                <a:r>
                  <a:rPr lang="en-US" sz="2000" b="0" dirty="0" err="1"/>
                  <a:t>i</a:t>
                </a:r>
                <a:r>
                  <a:rPr lang="en-US" sz="2000" b="0" dirty="0"/>
                  <a:t>/quarter </a:t>
                </a:r>
                <a14:m>
                  <m:oMath xmlns:m="http://schemas.openxmlformats.org/officeDocument/2006/math">
                    <m:r>
                      <a:rPr lang="en-US" sz="2000" b="0" i="1" dirty="0" smtClean="0">
                        <a:latin typeface="Cambria Math"/>
                      </a:rPr>
                      <m:t>=</m:t>
                    </m:r>
                  </m:oMath>
                </a14:m>
                <a:r>
                  <a:rPr lang="en-US" sz="2000" b="0" dirty="0"/>
                  <a:t> (1 </a:t>
                </a:r>
                <a14:m>
                  <m:oMath xmlns:m="http://schemas.openxmlformats.org/officeDocument/2006/math">
                    <m:r>
                      <a:rPr lang="en-US" sz="2000" b="0" i="1" dirty="0" smtClean="0">
                        <a:latin typeface="Cambria Math"/>
                      </a:rPr>
                      <m:t>+</m:t>
                    </m:r>
                  </m:oMath>
                </a14:m>
                <a:r>
                  <a:rPr lang="en-US" sz="2000" b="0" dirty="0"/>
                  <a:t> 0.03/3)</a:t>
                </a:r>
                <a:r>
                  <a:rPr lang="en-US" sz="2000" b="0" baseline="30000" dirty="0"/>
                  <a:t>3</a:t>
                </a:r>
                <a:r>
                  <a:rPr lang="en-US" sz="2000" b="0" dirty="0"/>
                  <a:t> </a:t>
                </a:r>
                <a14:m>
                  <m:oMath xmlns:m="http://schemas.openxmlformats.org/officeDocument/2006/math">
                    <m:r>
                      <a:rPr lang="en-US" sz="2000" b="0" i="1" dirty="0" smtClean="0">
                        <a:latin typeface="Cambria Math"/>
                      </a:rPr>
                      <m:t>−</m:t>
                    </m:r>
                  </m:oMath>
                </a14:m>
                <a:r>
                  <a:rPr lang="en-US" sz="2000" b="0" dirty="0"/>
                  <a:t>1 </a:t>
                </a:r>
                <a14:m>
                  <m:oMath xmlns:m="http://schemas.openxmlformats.org/officeDocument/2006/math">
                    <m:r>
                      <a:rPr lang="en-US" sz="2000" b="0" i="1" dirty="0">
                        <a:latin typeface="Cambria Math"/>
                      </a:rPr>
                      <m:t>=</m:t>
                    </m:r>
                  </m:oMath>
                </a14:m>
                <a:r>
                  <a:rPr lang="en-US" sz="2000" b="0" dirty="0"/>
                  <a:t> 3.03</a:t>
                </a:r>
                <a:r>
                  <a:rPr lang="en-US" sz="2000" b="0" dirty="0" smtClean="0"/>
                  <a:t>%</a:t>
                </a:r>
              </a:p>
              <a:p>
                <a:pPr marL="0" indent="0">
                  <a:buNone/>
                </a:pPr>
                <a:r>
                  <a:rPr lang="en-US" sz="2000" b="0" dirty="0" smtClean="0"/>
                  <a:t>	F </a:t>
                </a:r>
                <a14:m>
                  <m:oMath xmlns:m="http://schemas.openxmlformats.org/officeDocument/2006/math">
                    <m:r>
                      <a:rPr lang="en-US" sz="2000" b="0" i="1" dirty="0">
                        <a:latin typeface="Cambria Math"/>
                      </a:rPr>
                      <m:t>=</m:t>
                    </m:r>
                  </m:oMath>
                </a14:m>
                <a:r>
                  <a:rPr lang="en-US" sz="2000" b="0" dirty="0"/>
                  <a:t> 10,000(F/P,3.03%,20) </a:t>
                </a:r>
                <a14:m>
                  <m:oMath xmlns:m="http://schemas.openxmlformats.org/officeDocument/2006/math">
                    <m:r>
                      <a:rPr lang="en-US" sz="2000" b="0" i="1" dirty="0">
                        <a:latin typeface="Cambria Math"/>
                      </a:rPr>
                      <m:t>=</m:t>
                    </m:r>
                  </m:oMath>
                </a14:m>
                <a:r>
                  <a:rPr lang="en-US" sz="2000" b="0" dirty="0"/>
                  <a:t> $</a:t>
                </a:r>
                <a:r>
                  <a:rPr lang="en-US" sz="2000" b="0" dirty="0" smtClean="0"/>
                  <a:t>18,167</a:t>
                </a:r>
                <a:endParaRPr lang="en-US" sz="2000" b="0" dirty="0"/>
              </a:p>
            </p:txBody>
          </p:sp>
        </mc:Choice>
        <mc:Fallback>
          <p:sp>
            <p:nvSpPr>
              <p:cNvPr id="30" name="Content Placeholder 10"/>
              <p:cNvSpPr>
                <a:spLocks noGrp="1" noRot="1" noChangeAspect="1" noMove="1" noResize="1" noEditPoints="1" noAdjustHandles="1" noChangeArrowheads="1" noChangeShapeType="1" noTextEdit="1"/>
              </p:cNvSpPr>
              <p:nvPr>
                <p:ph sz="quarter" idx="22"/>
              </p:nvPr>
            </p:nvSpPr>
            <p:spPr>
              <a:xfrm>
                <a:off x="990600" y="3886200"/>
                <a:ext cx="7159752" cy="841248"/>
              </a:xfrm>
              <a:blipFill rotWithShape="1">
                <a:blip r:embed="rId3" cstate="print"/>
                <a:stretch>
                  <a:fillRect l="-937" t="-3623" b="-2899"/>
                </a:stretch>
              </a:blipFill>
            </p:spPr>
            <p:txBody>
              <a:bodyPr/>
              <a:lstStyle/>
              <a:p>
                <a:r>
                  <a:rPr lang="en-US">
                    <a:noFill/>
                  </a:rPr>
                  <a:t> </a:t>
                </a:r>
              </a:p>
            </p:txBody>
          </p:sp>
        </mc:Fallback>
      </mc:AlternateContent>
      <p:grpSp>
        <p:nvGrpSpPr>
          <p:cNvPr id="46" name="Group 11"/>
          <p:cNvGrpSpPr/>
          <p:nvPr/>
        </p:nvGrpSpPr>
        <p:grpSpPr>
          <a:xfrm>
            <a:off x="3200400" y="4617027"/>
            <a:ext cx="1664208" cy="457200"/>
            <a:chOff x="2951974" y="3070298"/>
            <a:chExt cx="1606803" cy="306288"/>
          </a:xfrm>
        </p:grpSpPr>
        <p:cxnSp>
          <p:nvCxnSpPr>
            <p:cNvPr id="47" name="Straight Arrow Connector 46"/>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48" name="Straight Connector 47"/>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32" name="Content Placeholder 12"/>
          <p:cNvSpPr>
            <a:spLocks noGrp="1"/>
          </p:cNvSpPr>
          <p:nvPr>
            <p:ph sz="quarter" idx="25"/>
          </p:nvPr>
        </p:nvSpPr>
        <p:spPr>
          <a:xfrm>
            <a:off x="4876800" y="4901161"/>
            <a:ext cx="1600200" cy="346131"/>
          </a:xfrm>
        </p:spPr>
        <p:txBody>
          <a:bodyPr/>
          <a:lstStyle/>
          <a:p>
            <a:pPr marL="0" lvl="0" indent="0">
              <a:buNone/>
            </a:pPr>
            <a:r>
              <a:rPr lang="en-US" sz="1400" b="0" dirty="0">
                <a:solidFill>
                  <a:srgbClr val="A60A1B"/>
                </a:solidFill>
              </a:rPr>
              <a:t>effective </a:t>
            </a:r>
            <a:r>
              <a:rPr lang="en-US" sz="1400" b="0" dirty="0" err="1">
                <a:solidFill>
                  <a:srgbClr val="A60A1B"/>
                </a:solidFill>
              </a:rPr>
              <a:t>i</a:t>
            </a:r>
            <a:r>
              <a:rPr lang="en-US" sz="1400" b="0" dirty="0">
                <a:solidFill>
                  <a:srgbClr val="A60A1B"/>
                </a:solidFill>
              </a:rPr>
              <a:t> per </a:t>
            </a:r>
            <a:r>
              <a:rPr lang="en-US" sz="1400" b="0" dirty="0" smtClean="0">
                <a:solidFill>
                  <a:srgbClr val="A60A1B"/>
                </a:solidFill>
              </a:rPr>
              <a:t>quarter</a:t>
            </a:r>
            <a:endParaRPr lang="en-US" sz="1400" b="0" dirty="0">
              <a:solidFill>
                <a:srgbClr val="A60A1B"/>
              </a:solidFill>
            </a:endParaRPr>
          </a:p>
        </p:txBody>
      </p:sp>
      <p:grpSp>
        <p:nvGrpSpPr>
          <p:cNvPr id="49" name="Group 13"/>
          <p:cNvGrpSpPr/>
          <p:nvPr/>
        </p:nvGrpSpPr>
        <p:grpSpPr>
          <a:xfrm>
            <a:off x="3700272" y="4617027"/>
            <a:ext cx="1170432" cy="182880"/>
            <a:chOff x="2951974" y="3070298"/>
            <a:chExt cx="1606803" cy="306288"/>
          </a:xfrm>
        </p:grpSpPr>
        <p:cxnSp>
          <p:nvCxnSpPr>
            <p:cNvPr id="50" name="Straight Arrow Connector 49"/>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51" name="Straight Connector 50"/>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31" name="Content Placeholder 14"/>
          <p:cNvSpPr>
            <a:spLocks noGrp="1"/>
          </p:cNvSpPr>
          <p:nvPr>
            <p:ph sz="quarter" idx="24"/>
          </p:nvPr>
        </p:nvSpPr>
        <p:spPr>
          <a:xfrm>
            <a:off x="4876800" y="4602480"/>
            <a:ext cx="762000" cy="274320"/>
          </a:xfrm>
        </p:spPr>
        <p:txBody>
          <a:bodyPr/>
          <a:lstStyle/>
          <a:p>
            <a:pPr marL="0" indent="0">
              <a:buNone/>
            </a:pPr>
            <a:r>
              <a:rPr lang="en-US" sz="1400" b="0" dirty="0" smtClean="0">
                <a:solidFill>
                  <a:srgbClr val="A60A1B"/>
                </a:solidFill>
              </a:rPr>
              <a:t>quarters</a:t>
            </a:r>
            <a:endParaRPr lang="en-US" dirty="0">
              <a:solidFill>
                <a:srgbClr val="A60A1B"/>
              </a:solidFill>
            </a:endParaRPr>
          </a:p>
        </p:txBody>
      </p:sp>
      <p:sp>
        <p:nvSpPr>
          <p:cNvPr id="54" name="Right Brace 15"/>
          <p:cNvSpPr/>
          <p:nvPr/>
        </p:nvSpPr>
        <p:spPr bwMode="auto">
          <a:xfrm>
            <a:off x="6349498" y="4714009"/>
            <a:ext cx="203702" cy="457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33" name="Content Placeholder 16"/>
          <p:cNvSpPr>
            <a:spLocks noGrp="1"/>
          </p:cNvSpPr>
          <p:nvPr>
            <p:ph sz="quarter" idx="26"/>
          </p:nvPr>
        </p:nvSpPr>
        <p:spPr>
          <a:xfrm>
            <a:off x="6664036" y="4637809"/>
            <a:ext cx="1600200" cy="548640"/>
          </a:xfrm>
        </p:spPr>
        <p:txBody>
          <a:bodyPr/>
          <a:lstStyle/>
          <a:p>
            <a:pPr marL="0" lvl="0" indent="0">
              <a:buNone/>
            </a:pPr>
            <a:r>
              <a:rPr lang="en-US" sz="1400" b="0" dirty="0" err="1">
                <a:solidFill>
                  <a:srgbClr val="0033CC"/>
                </a:solidFill>
              </a:rPr>
              <a:t>i</a:t>
            </a:r>
            <a:r>
              <a:rPr lang="en-US" sz="1400" b="0" dirty="0">
                <a:solidFill>
                  <a:srgbClr val="0033CC"/>
                </a:solidFill>
              </a:rPr>
              <a:t> and n must </a:t>
            </a:r>
            <a:r>
              <a:rPr lang="en-US" sz="1400" b="0" i="1" dirty="0">
                <a:solidFill>
                  <a:srgbClr val="A60A1B"/>
                </a:solidFill>
              </a:rPr>
              <a:t>always</a:t>
            </a:r>
            <a:r>
              <a:rPr lang="en-US" sz="1400" b="0" i="1" dirty="0">
                <a:solidFill>
                  <a:srgbClr val="FF0000"/>
                </a:solidFill>
              </a:rPr>
              <a:t> </a:t>
            </a:r>
            <a:r>
              <a:rPr lang="en-US" sz="1400" b="0" dirty="0">
                <a:solidFill>
                  <a:srgbClr val="0033CC"/>
                </a:solidFill>
              </a:rPr>
              <a:t>have same time </a:t>
            </a:r>
            <a:r>
              <a:rPr lang="en-US" sz="1400" b="0" dirty="0" smtClean="0">
                <a:solidFill>
                  <a:srgbClr val="0033CC"/>
                </a:solidFill>
              </a:rPr>
              <a:t>units</a:t>
            </a:r>
            <a:endParaRPr lang="en-US" sz="1400" b="0" dirty="0">
              <a:solidFill>
                <a:srgbClr val="0033CC"/>
              </a:solidFill>
            </a:endParaRPr>
          </a:p>
        </p:txBody>
      </p:sp>
      <mc:AlternateContent xmlns:mc="http://schemas.openxmlformats.org/markup-compatibility/2006">
        <mc:Choice xmlns:a14="http://schemas.microsoft.com/office/drawing/2010/main" xmlns="" Requires="a14">
          <p:sp>
            <p:nvSpPr>
              <p:cNvPr id="34" name="Content Placeholder 17"/>
              <p:cNvSpPr>
                <a:spLocks noGrp="1"/>
              </p:cNvSpPr>
              <p:nvPr>
                <p:ph sz="quarter" idx="27"/>
              </p:nvPr>
            </p:nvSpPr>
            <p:spPr>
              <a:xfrm>
                <a:off x="990600" y="5313218"/>
                <a:ext cx="7159752" cy="841248"/>
              </a:xfrm>
            </p:spPr>
            <p:txBody>
              <a:bodyPr/>
              <a:lstStyle/>
              <a:p>
                <a:pPr marL="0" indent="0">
                  <a:buNone/>
                </a:pPr>
                <a:r>
                  <a:rPr lang="en-US" sz="2000" b="0" dirty="0" smtClean="0"/>
                  <a:t>(c) For an annual rate, effective </a:t>
                </a:r>
                <a:r>
                  <a:rPr lang="en-US" sz="2000" b="0" dirty="0" err="1"/>
                  <a:t>i</a:t>
                </a:r>
                <a:r>
                  <a:rPr lang="en-US" sz="2000" b="0" dirty="0"/>
                  <a:t>/year </a:t>
                </a:r>
                <a14:m>
                  <m:oMath xmlns:m="http://schemas.openxmlformats.org/officeDocument/2006/math">
                    <m:r>
                      <a:rPr lang="en-US" sz="2000" b="0" i="1" dirty="0">
                        <a:latin typeface="Cambria Math"/>
                      </a:rPr>
                      <m:t>=</m:t>
                    </m:r>
                  </m:oMath>
                </a14:m>
                <a:r>
                  <a:rPr lang="en-US" sz="2000" b="0" dirty="0"/>
                  <a:t> (1 </a:t>
                </a:r>
                <a14:m>
                  <m:oMath xmlns:m="http://schemas.openxmlformats.org/officeDocument/2006/math">
                    <m:r>
                      <a:rPr lang="en-US" sz="2000" b="0" i="1" dirty="0" smtClean="0">
                        <a:latin typeface="Cambria Math"/>
                      </a:rPr>
                      <m:t>+</m:t>
                    </m:r>
                  </m:oMath>
                </a14:m>
                <a:r>
                  <a:rPr lang="en-US" sz="2000" b="0" dirty="0"/>
                  <a:t> 0.12/12)</a:t>
                </a:r>
                <a:r>
                  <a:rPr lang="en-US" sz="2000" b="0" baseline="30000" dirty="0"/>
                  <a:t>12</a:t>
                </a:r>
                <a:r>
                  <a:rPr lang="en-US" sz="2000" b="0" dirty="0"/>
                  <a:t> </a:t>
                </a:r>
                <a14:m>
                  <m:oMath xmlns:m="http://schemas.openxmlformats.org/officeDocument/2006/math">
                    <m:r>
                      <a:rPr lang="en-US" sz="2000" b="0" i="1" dirty="0" smtClean="0">
                        <a:latin typeface="Cambria Math"/>
                      </a:rPr>
                      <m:t>−</m:t>
                    </m:r>
                  </m:oMath>
                </a14:m>
                <a:r>
                  <a:rPr lang="en-US" sz="2000" b="0" dirty="0"/>
                  <a:t>1 </a:t>
                </a:r>
                <a14:m>
                  <m:oMath xmlns:m="http://schemas.openxmlformats.org/officeDocument/2006/math">
                    <m:r>
                      <a:rPr lang="en-US" sz="2000" b="0" i="1" dirty="0">
                        <a:latin typeface="Cambria Math"/>
                      </a:rPr>
                      <m:t>=</m:t>
                    </m:r>
                  </m:oMath>
                </a14:m>
                <a:r>
                  <a:rPr lang="en-US" sz="2000" b="0" dirty="0"/>
                  <a:t> 12.683</a:t>
                </a:r>
                <a:r>
                  <a:rPr lang="en-US" sz="2000" b="0" dirty="0" smtClean="0"/>
                  <a:t>%</a:t>
                </a:r>
              </a:p>
              <a:p>
                <a:pPr marL="0" indent="0">
                  <a:buNone/>
                </a:pPr>
                <a:r>
                  <a:rPr lang="en-US" sz="2000" b="0" dirty="0" smtClean="0"/>
                  <a:t>	F </a:t>
                </a:r>
                <a14:m>
                  <m:oMath xmlns:m="http://schemas.openxmlformats.org/officeDocument/2006/math">
                    <m:r>
                      <a:rPr lang="en-US" sz="2000" b="0" i="1" dirty="0">
                        <a:latin typeface="Cambria Math"/>
                      </a:rPr>
                      <m:t>=</m:t>
                    </m:r>
                  </m:oMath>
                </a14:m>
                <a:r>
                  <a:rPr lang="en-US" sz="2000" b="0" dirty="0"/>
                  <a:t> 10,000(F/P,12.683%,5)</a:t>
                </a:r>
                <a:r>
                  <a:rPr lang="en-US" sz="2000" b="0" dirty="0" smtClean="0"/>
                  <a:t> </a:t>
                </a:r>
                <a14:m>
                  <m:oMath xmlns:m="http://schemas.openxmlformats.org/officeDocument/2006/math">
                    <m:r>
                      <a:rPr lang="en-US" sz="2000" b="0" i="1" dirty="0">
                        <a:latin typeface="Cambria Math"/>
                      </a:rPr>
                      <m:t>=</m:t>
                    </m:r>
                  </m:oMath>
                </a14:m>
                <a:r>
                  <a:rPr lang="en-US" sz="2000" b="0" dirty="0"/>
                  <a:t> $</a:t>
                </a:r>
                <a:r>
                  <a:rPr lang="en-US" sz="2000" b="0" dirty="0" smtClean="0"/>
                  <a:t>18,167</a:t>
                </a:r>
                <a:endParaRPr lang="en-US" sz="2000" b="0" dirty="0"/>
              </a:p>
            </p:txBody>
          </p:sp>
        </mc:Choice>
        <mc:Fallback>
          <p:sp>
            <p:nvSpPr>
              <p:cNvPr id="34" name="Content Placeholder 17"/>
              <p:cNvSpPr>
                <a:spLocks noGrp="1" noRot="1" noChangeAspect="1" noMove="1" noResize="1" noEditPoints="1" noAdjustHandles="1" noChangeArrowheads="1" noChangeShapeType="1" noTextEdit="1"/>
              </p:cNvSpPr>
              <p:nvPr>
                <p:ph sz="quarter" idx="27"/>
              </p:nvPr>
            </p:nvSpPr>
            <p:spPr>
              <a:xfrm>
                <a:off x="990600" y="5313218"/>
                <a:ext cx="7159752" cy="841248"/>
              </a:xfrm>
              <a:blipFill rotWithShape="1">
                <a:blip r:embed="rId4" cstate="print"/>
                <a:stretch>
                  <a:fillRect l="-937" t="-3623" b="-3623"/>
                </a:stretch>
              </a:blipFill>
            </p:spPr>
            <p:txBody>
              <a:bodyPr/>
              <a:lstStyle/>
              <a:p>
                <a:r>
                  <a:rPr lang="en-US">
                    <a:noFill/>
                  </a:rPr>
                  <a:t> </a:t>
                </a:r>
              </a:p>
            </p:txBody>
          </p:sp>
        </mc:Fallback>
      </mc:AlternateContent>
      <p:grpSp>
        <p:nvGrpSpPr>
          <p:cNvPr id="55" name="Group 18"/>
          <p:cNvGrpSpPr/>
          <p:nvPr/>
        </p:nvGrpSpPr>
        <p:grpSpPr>
          <a:xfrm>
            <a:off x="3369426" y="6030192"/>
            <a:ext cx="1508760" cy="457200"/>
            <a:chOff x="2951974" y="3070298"/>
            <a:chExt cx="1606803" cy="306288"/>
          </a:xfrm>
        </p:grpSpPr>
        <p:cxnSp>
          <p:nvCxnSpPr>
            <p:cNvPr id="56" name="Straight Arrow Connector 55"/>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57" name="Straight Connector 56"/>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36" name="Content Placeholder 19"/>
          <p:cNvSpPr>
            <a:spLocks noGrp="1"/>
          </p:cNvSpPr>
          <p:nvPr>
            <p:ph sz="quarter" idx="29"/>
          </p:nvPr>
        </p:nvSpPr>
        <p:spPr>
          <a:xfrm>
            <a:off x="4876800" y="6314209"/>
            <a:ext cx="1431758" cy="304800"/>
          </a:xfrm>
        </p:spPr>
        <p:txBody>
          <a:bodyPr/>
          <a:lstStyle/>
          <a:p>
            <a:pPr marL="0" indent="0">
              <a:buNone/>
            </a:pPr>
            <a:r>
              <a:rPr lang="en-US" sz="1400" b="0" dirty="0">
                <a:solidFill>
                  <a:srgbClr val="A60A1B"/>
                </a:solidFill>
              </a:rPr>
              <a:t>effective </a:t>
            </a:r>
            <a:r>
              <a:rPr lang="en-US" sz="1400" b="0" dirty="0" err="1">
                <a:solidFill>
                  <a:srgbClr val="A60A1B"/>
                </a:solidFill>
              </a:rPr>
              <a:t>i</a:t>
            </a:r>
            <a:r>
              <a:rPr lang="en-US" sz="1400" b="0" dirty="0">
                <a:solidFill>
                  <a:srgbClr val="A60A1B"/>
                </a:solidFill>
              </a:rPr>
              <a:t> per </a:t>
            </a:r>
            <a:r>
              <a:rPr lang="en-US" sz="1400" b="0" dirty="0" smtClean="0">
                <a:solidFill>
                  <a:srgbClr val="A60A1B"/>
                </a:solidFill>
              </a:rPr>
              <a:t>year</a:t>
            </a:r>
            <a:endParaRPr lang="en-US" sz="1400" b="0" dirty="0">
              <a:solidFill>
                <a:srgbClr val="A60A1B"/>
              </a:solidFill>
            </a:endParaRPr>
          </a:p>
        </p:txBody>
      </p:sp>
      <p:grpSp>
        <p:nvGrpSpPr>
          <p:cNvPr id="58" name="Group 20"/>
          <p:cNvGrpSpPr/>
          <p:nvPr/>
        </p:nvGrpSpPr>
        <p:grpSpPr>
          <a:xfrm>
            <a:off x="3870960" y="6030192"/>
            <a:ext cx="1005840" cy="182880"/>
            <a:chOff x="2951974" y="3070298"/>
            <a:chExt cx="1606803" cy="306288"/>
          </a:xfrm>
        </p:grpSpPr>
        <p:cxnSp>
          <p:nvCxnSpPr>
            <p:cNvPr id="59" name="Straight Arrow Connector 58"/>
            <p:cNvCxnSpPr/>
            <p:nvPr/>
          </p:nvCxnSpPr>
          <p:spPr bwMode="auto">
            <a:xfrm flipV="1">
              <a:off x="2951974" y="3070298"/>
              <a:ext cx="0" cy="304800"/>
            </a:xfrm>
            <a:prstGeom prst="straightConnector1">
              <a:avLst/>
            </a:prstGeom>
            <a:solidFill>
              <a:schemeClr val="accent1"/>
            </a:solidFill>
            <a:ln w="9525" cap="flat" cmpd="sng" algn="ctr">
              <a:solidFill>
                <a:srgbClr val="A60A1B"/>
              </a:solidFill>
              <a:prstDash val="solid"/>
              <a:round/>
              <a:headEnd type="none" w="med" len="med"/>
              <a:tailEnd type="arrow"/>
            </a:ln>
            <a:effectLst/>
          </p:spPr>
        </p:cxnSp>
        <p:cxnSp>
          <p:nvCxnSpPr>
            <p:cNvPr id="60" name="Straight Connector 59"/>
            <p:cNvCxnSpPr/>
            <p:nvPr/>
          </p:nvCxnSpPr>
          <p:spPr bwMode="auto">
            <a:xfrm>
              <a:off x="2951974" y="3375098"/>
              <a:ext cx="1606803" cy="1488"/>
            </a:xfrm>
            <a:prstGeom prst="line">
              <a:avLst/>
            </a:prstGeom>
            <a:solidFill>
              <a:schemeClr val="accent1"/>
            </a:solidFill>
            <a:ln w="9525" cap="flat" cmpd="sng" algn="ctr">
              <a:solidFill>
                <a:srgbClr val="A60A1B"/>
              </a:solidFill>
              <a:prstDash val="solid"/>
              <a:round/>
              <a:headEnd type="none" w="med" len="med"/>
              <a:tailEnd type="none" w="med" len="med"/>
            </a:ln>
            <a:effectLst/>
          </p:spPr>
        </p:cxnSp>
      </p:grpSp>
      <p:sp>
        <p:nvSpPr>
          <p:cNvPr id="35" name="Content Placeholder 21"/>
          <p:cNvSpPr>
            <a:spLocks noGrp="1"/>
          </p:cNvSpPr>
          <p:nvPr>
            <p:ph sz="quarter" idx="28"/>
          </p:nvPr>
        </p:nvSpPr>
        <p:spPr>
          <a:xfrm>
            <a:off x="4876800" y="6019800"/>
            <a:ext cx="589547" cy="274320"/>
          </a:xfrm>
        </p:spPr>
        <p:txBody>
          <a:bodyPr/>
          <a:lstStyle/>
          <a:p>
            <a:pPr marL="0" indent="0">
              <a:buNone/>
            </a:pPr>
            <a:r>
              <a:rPr lang="en-US" sz="1400" b="0" dirty="0" smtClean="0">
                <a:solidFill>
                  <a:srgbClr val="A60A1B"/>
                </a:solidFill>
              </a:rPr>
              <a:t>years</a:t>
            </a:r>
            <a:endParaRPr lang="en-US" sz="1400" b="0" dirty="0">
              <a:solidFill>
                <a:srgbClr val="A60A1B"/>
              </a:solidFill>
            </a:endParaRPr>
          </a:p>
        </p:txBody>
      </p:sp>
      <p:sp>
        <p:nvSpPr>
          <p:cNvPr id="61" name="Right Brace 22"/>
          <p:cNvSpPr/>
          <p:nvPr/>
        </p:nvSpPr>
        <p:spPr bwMode="auto">
          <a:xfrm>
            <a:off x="6349498" y="6121188"/>
            <a:ext cx="203702" cy="457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37" name="Content Placeholder 23"/>
          <p:cNvSpPr>
            <a:spLocks noGrp="1"/>
          </p:cNvSpPr>
          <p:nvPr>
            <p:ph sz="quarter" idx="31"/>
          </p:nvPr>
        </p:nvSpPr>
        <p:spPr>
          <a:xfrm>
            <a:off x="6664036" y="6064827"/>
            <a:ext cx="1600200" cy="533400"/>
          </a:xfrm>
        </p:spPr>
        <p:txBody>
          <a:bodyPr/>
          <a:lstStyle/>
          <a:p>
            <a:pPr marL="0" indent="0">
              <a:buNone/>
            </a:pPr>
            <a:r>
              <a:rPr lang="en-US" sz="1400" b="0" dirty="0" err="1">
                <a:solidFill>
                  <a:srgbClr val="0033CC"/>
                </a:solidFill>
              </a:rPr>
              <a:t>i</a:t>
            </a:r>
            <a:r>
              <a:rPr lang="en-US" sz="1400" b="0" dirty="0">
                <a:solidFill>
                  <a:srgbClr val="0033CC"/>
                </a:solidFill>
              </a:rPr>
              <a:t> and n must </a:t>
            </a:r>
            <a:r>
              <a:rPr lang="en-US" sz="1400" b="0" i="1" dirty="0" smtClean="0">
                <a:solidFill>
                  <a:srgbClr val="A60A1B"/>
                </a:solidFill>
              </a:rPr>
              <a:t>always </a:t>
            </a:r>
            <a:r>
              <a:rPr lang="en-US" sz="1400" b="0" dirty="0" smtClean="0">
                <a:solidFill>
                  <a:srgbClr val="0033CC"/>
                </a:solidFill>
              </a:rPr>
              <a:t>have </a:t>
            </a:r>
            <a:r>
              <a:rPr lang="en-US" sz="1400" b="0" dirty="0">
                <a:solidFill>
                  <a:srgbClr val="0033CC"/>
                </a:solidFill>
              </a:rPr>
              <a:t>same time </a:t>
            </a:r>
            <a:r>
              <a:rPr lang="en-US" sz="1400" b="0" dirty="0" smtClean="0">
                <a:solidFill>
                  <a:srgbClr val="0033CC"/>
                </a:solidFill>
              </a:rPr>
              <a:t>units</a:t>
            </a:r>
            <a:endParaRPr lang="en-US" sz="1400" b="0" dirty="0">
              <a:solidFill>
                <a:srgbClr val="0033CC"/>
              </a:solidFill>
            </a:endParaRPr>
          </a:p>
        </p:txBody>
      </p:sp>
      <p:sp>
        <p:nvSpPr>
          <p:cNvPr id="38" name="Content Placeholder 24"/>
          <p:cNvSpPr>
            <a:spLocks noGrp="1"/>
          </p:cNvSpPr>
          <p:nvPr>
            <p:ph sz="quarter" idx="32"/>
          </p:nvPr>
        </p:nvSpPr>
        <p:spPr/>
        <p:txBody>
          <a:bodyPr/>
          <a:lstStyle/>
          <a:p>
            <a:endParaRPr lang="en-US" dirty="0"/>
          </a:p>
        </p:txBody>
      </p:sp>
    </p:spTree>
    <p:extLst>
      <p:ext uri="{BB962C8B-B14F-4D97-AF65-F5344CB8AC3E}">
        <p14:creationId xmlns:p14="http://schemas.microsoft.com/office/powerpoint/2010/main" xmlns="" val="3467256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Series with PP ≥ CP</a:t>
            </a:r>
          </a:p>
        </p:txBody>
      </p:sp>
      <p:sp>
        <p:nvSpPr>
          <p:cNvPr id="17" name="Content Placeholder 2"/>
          <p:cNvSpPr>
            <a:spLocks noGrp="1"/>
          </p:cNvSpPr>
          <p:nvPr>
            <p:ph sz="quarter" idx="17"/>
          </p:nvPr>
        </p:nvSpPr>
        <p:spPr>
          <a:xfrm>
            <a:off x="457200" y="1270000"/>
            <a:ext cx="8229600" cy="548640"/>
          </a:xfrm>
          <a:solidFill>
            <a:srgbClr val="3946A4"/>
          </a:solidFill>
        </p:spPr>
        <p:txBody>
          <a:bodyPr anchor="ctr"/>
          <a:lstStyle/>
          <a:p>
            <a:pPr marL="0" indent="0">
              <a:buNone/>
            </a:pPr>
            <a:r>
              <a:rPr lang="en-US" sz="2000" dirty="0">
                <a:solidFill>
                  <a:srgbClr val="FFF5DF"/>
                </a:solidFill>
              </a:rPr>
              <a:t>For series cash flows,  </a:t>
            </a:r>
            <a:r>
              <a:rPr lang="en-US" sz="2000" i="1" dirty="0">
                <a:solidFill>
                  <a:srgbClr val="FFFF00"/>
                </a:solidFill>
              </a:rPr>
              <a:t>first step</a:t>
            </a:r>
            <a:r>
              <a:rPr lang="en-US" sz="2000" dirty="0">
                <a:solidFill>
                  <a:srgbClr val="FFFF00"/>
                </a:solidFill>
              </a:rPr>
              <a:t> </a:t>
            </a:r>
            <a:r>
              <a:rPr lang="en-US" sz="2000" dirty="0">
                <a:solidFill>
                  <a:srgbClr val="FFF5DF"/>
                </a:solidFill>
              </a:rPr>
              <a:t>is to determine </a:t>
            </a:r>
            <a:r>
              <a:rPr lang="en-US" sz="2000" i="1" dirty="0">
                <a:solidFill>
                  <a:srgbClr val="FFFF00"/>
                </a:solidFill>
              </a:rPr>
              <a:t>relationship</a:t>
            </a:r>
            <a:r>
              <a:rPr lang="en-US" sz="2000" dirty="0">
                <a:solidFill>
                  <a:srgbClr val="FFCC66"/>
                </a:solidFill>
              </a:rPr>
              <a:t> </a:t>
            </a:r>
            <a:r>
              <a:rPr lang="en-US" sz="2000" dirty="0">
                <a:solidFill>
                  <a:srgbClr val="FFF5DF"/>
                </a:solidFill>
              </a:rPr>
              <a:t>between PP and </a:t>
            </a:r>
            <a:r>
              <a:rPr lang="en-US" sz="2000" dirty="0" smtClean="0">
                <a:solidFill>
                  <a:srgbClr val="FFF5DF"/>
                </a:solidFill>
              </a:rPr>
              <a:t>CP</a:t>
            </a:r>
            <a:endParaRPr lang="en-US" sz="2000" dirty="0">
              <a:solidFill>
                <a:srgbClr val="FFF5DF"/>
              </a:solidFill>
            </a:endParaRPr>
          </a:p>
        </p:txBody>
      </p:sp>
      <mc:AlternateContent xmlns:mc="http://schemas.openxmlformats.org/markup-compatibility/2006">
        <mc:Choice xmlns:a14="http://schemas.microsoft.com/office/drawing/2010/main" xmlns="" Requires="a14">
          <p:sp>
            <p:nvSpPr>
              <p:cNvPr id="18" name="Content Placeholder 3"/>
              <p:cNvSpPr>
                <a:spLocks noGrp="1"/>
              </p:cNvSpPr>
              <p:nvPr>
                <p:ph sz="quarter" idx="18"/>
              </p:nvPr>
            </p:nvSpPr>
            <p:spPr>
              <a:xfrm>
                <a:off x="457200" y="2346960"/>
                <a:ext cx="8229600" cy="701040"/>
              </a:xfrm>
              <a:solidFill>
                <a:srgbClr val="780814"/>
              </a:solidFill>
            </p:spPr>
            <p:txBody>
              <a:bodyPr anchor="ctr"/>
              <a:lstStyle/>
              <a:p>
                <a:pPr marL="0" indent="0" algn="ctr">
                  <a:buNone/>
                </a:pPr>
                <a:r>
                  <a:rPr lang="en-US" sz="2000" dirty="0">
                    <a:solidFill>
                      <a:srgbClr val="FFCC66"/>
                    </a:solidFill>
                  </a:rPr>
                  <a:t>When PP </a:t>
                </a:r>
                <a14:m>
                  <m:oMath xmlns:m="http://schemas.openxmlformats.org/officeDocument/2006/math">
                    <m:r>
                      <a:rPr lang="en-US" sz="2000" i="1" dirty="0" smtClean="0">
                        <a:solidFill>
                          <a:srgbClr val="FFCC66"/>
                        </a:solidFill>
                        <a:latin typeface="Cambria Math"/>
                      </a:rPr>
                      <m:t>≥</m:t>
                    </m:r>
                  </m:oMath>
                </a14:m>
                <a:r>
                  <a:rPr lang="en-US" sz="2000" dirty="0">
                    <a:solidFill>
                      <a:srgbClr val="FFCC66"/>
                    </a:solidFill>
                  </a:rPr>
                  <a:t> CP, the </a:t>
                </a:r>
                <a:r>
                  <a:rPr lang="en-US" sz="2000" i="1" dirty="0">
                    <a:solidFill>
                      <a:srgbClr val="C8E6DD"/>
                    </a:solidFill>
                  </a:rPr>
                  <a:t>only</a:t>
                </a:r>
                <a:r>
                  <a:rPr lang="en-US" sz="2000" dirty="0">
                    <a:solidFill>
                      <a:srgbClr val="FFCC66"/>
                    </a:solidFill>
                  </a:rPr>
                  <a:t> procedure (2 steps) that can be used is as follows</a:t>
                </a:r>
                <a:r>
                  <a:rPr lang="en-US" sz="2000" dirty="0" smtClean="0">
                    <a:solidFill>
                      <a:srgbClr val="FFCC66"/>
                    </a:solidFill>
                  </a:rPr>
                  <a:t>:</a:t>
                </a:r>
                <a:endParaRPr lang="en-US" sz="2000" dirty="0">
                  <a:solidFill>
                    <a:srgbClr val="FFCC66"/>
                  </a:solidFill>
                </a:endParaRPr>
              </a:p>
            </p:txBody>
          </p:sp>
        </mc:Choice>
        <mc:Fallback>
          <p:sp>
            <p:nvSpPr>
              <p:cNvPr id="18" name="Content Placeholder 3"/>
              <p:cNvSpPr>
                <a:spLocks noGrp="1" noRot="1" noChangeAspect="1" noMove="1" noResize="1" noEditPoints="1" noAdjustHandles="1" noChangeArrowheads="1" noChangeShapeType="1" noTextEdit="1"/>
              </p:cNvSpPr>
              <p:nvPr>
                <p:ph sz="quarter" idx="18"/>
              </p:nvPr>
            </p:nvSpPr>
            <p:spPr>
              <a:xfrm>
                <a:off x="457200" y="2346960"/>
                <a:ext cx="8229600" cy="701040"/>
              </a:xfrm>
              <a:blipFill rotWithShape="1">
                <a:blip r:embed="rId2"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9" name="Content Placeholder 4"/>
              <p:cNvSpPr>
                <a:spLocks noGrp="1"/>
              </p:cNvSpPr>
              <p:nvPr>
                <p:ph sz="quarter" idx="19"/>
              </p:nvPr>
            </p:nvSpPr>
            <p:spPr>
              <a:xfrm>
                <a:off x="762000" y="3525520"/>
                <a:ext cx="7543800" cy="1656080"/>
              </a:xfrm>
            </p:spPr>
            <p:txBody>
              <a:bodyPr/>
              <a:lstStyle/>
              <a:p>
                <a:pPr marL="457200" indent="-457200">
                  <a:buFont typeface="Arial"/>
                  <a:buAutoNum type="arabicParenBoth"/>
                </a:pPr>
                <a:r>
                  <a:rPr lang="en-US" sz="2200" dirty="0" smtClean="0"/>
                  <a:t>First</a:t>
                </a:r>
                <a:r>
                  <a:rPr lang="en-US" sz="2200" dirty="0"/>
                  <a:t>, find effective </a:t>
                </a:r>
                <a:r>
                  <a:rPr lang="en-US" sz="2200" dirty="0" err="1"/>
                  <a:t>i</a:t>
                </a:r>
                <a:r>
                  <a:rPr lang="en-US" sz="2200" dirty="0"/>
                  <a:t> per PP </a:t>
                </a:r>
                <a:r>
                  <a:rPr lang="en-US" sz="2200" dirty="0" smtClean="0"/>
                  <a:t/>
                </a:r>
                <a:br>
                  <a:rPr lang="en-US" sz="2200" dirty="0" smtClean="0"/>
                </a:br>
                <a:r>
                  <a:rPr lang="en-US" sz="2200" dirty="0">
                    <a:solidFill>
                      <a:srgbClr val="006200"/>
                    </a:solidFill>
                  </a:rPr>
                  <a:t>Example: if PP is in quarters, </a:t>
                </a:r>
                <a:r>
                  <a:rPr lang="en-US" sz="2200" i="1" dirty="0">
                    <a:solidFill>
                      <a:srgbClr val="006200"/>
                    </a:solidFill>
                  </a:rPr>
                  <a:t>must</a:t>
                </a:r>
                <a:r>
                  <a:rPr lang="en-US" sz="2200" dirty="0">
                    <a:solidFill>
                      <a:srgbClr val="006200"/>
                    </a:solidFill>
                  </a:rPr>
                  <a:t> find effective </a:t>
                </a:r>
                <a:r>
                  <a:rPr lang="en-US" sz="2200" i="1" dirty="0" err="1" smtClean="0">
                    <a:solidFill>
                      <a:srgbClr val="006200"/>
                    </a:solidFill>
                  </a:rPr>
                  <a:t>i</a:t>
                </a:r>
                <a:r>
                  <a:rPr lang="en-US" sz="2200" i="1" dirty="0" smtClean="0">
                    <a:solidFill>
                      <a:srgbClr val="006200"/>
                    </a:solidFill>
                  </a:rPr>
                  <a:t>/quarter</a:t>
                </a:r>
                <a:endParaRPr lang="en-US" sz="2200" dirty="0" smtClean="0">
                  <a:solidFill>
                    <a:srgbClr val="006200"/>
                  </a:solidFill>
                </a:endParaRPr>
              </a:p>
              <a:p>
                <a:pPr marL="457200" indent="-457200">
                  <a:spcBef>
                    <a:spcPts val="1200"/>
                  </a:spcBef>
                  <a:buFont typeface="Arial"/>
                  <a:buAutoNum type="arabicParenBoth"/>
                </a:pPr>
                <a:r>
                  <a:rPr lang="en-US" sz="2200" dirty="0"/>
                  <a:t>Second, determine n, the number of A values involved </a:t>
                </a:r>
                <a:br>
                  <a:rPr lang="en-US" sz="2200" dirty="0"/>
                </a:br>
                <a:r>
                  <a:rPr lang="en-US" sz="2200" dirty="0" smtClean="0">
                    <a:solidFill>
                      <a:srgbClr val="006200"/>
                    </a:solidFill>
                  </a:rPr>
                  <a:t>Example</a:t>
                </a:r>
                <a:r>
                  <a:rPr lang="en-US" sz="2200" dirty="0">
                    <a:solidFill>
                      <a:srgbClr val="006200"/>
                    </a:solidFill>
                  </a:rPr>
                  <a:t>: quarterly payments for 6 years yields n </a:t>
                </a:r>
                <a14:m>
                  <m:oMath xmlns:m="http://schemas.openxmlformats.org/officeDocument/2006/math">
                    <m:r>
                      <a:rPr lang="en-US" sz="2200" i="1" dirty="0" smtClean="0">
                        <a:solidFill>
                          <a:srgbClr val="006200"/>
                        </a:solidFill>
                        <a:latin typeface="Cambria Math"/>
                      </a:rPr>
                      <m:t>=</m:t>
                    </m:r>
                  </m:oMath>
                </a14:m>
                <a:r>
                  <a:rPr lang="en-US" sz="2200" dirty="0">
                    <a:solidFill>
                      <a:srgbClr val="006200"/>
                    </a:solidFill>
                  </a:rPr>
                  <a:t> 4</a:t>
                </a:r>
                <a:r>
                  <a:rPr lang="en-US" sz="2200" dirty="0" smtClean="0">
                    <a:solidFill>
                      <a:srgbClr val="006200"/>
                    </a:solidFill>
                  </a:rPr>
                  <a:t> </a:t>
                </a:r>
                <a14:m>
                  <m:oMath xmlns:m="http://schemas.openxmlformats.org/officeDocument/2006/math">
                    <m:r>
                      <a:rPr lang="en-US" sz="2200" i="1" dirty="0" smtClean="0">
                        <a:solidFill>
                          <a:srgbClr val="006200"/>
                        </a:solidFill>
                        <a:latin typeface="Cambria Math"/>
                      </a:rPr>
                      <m:t>×</m:t>
                    </m:r>
                  </m:oMath>
                </a14:m>
                <a:r>
                  <a:rPr lang="en-US" sz="2200" dirty="0" smtClean="0">
                    <a:solidFill>
                      <a:srgbClr val="006200"/>
                    </a:solidFill>
                  </a:rPr>
                  <a:t> </a:t>
                </a:r>
                <a:r>
                  <a:rPr lang="en-US" sz="2200" dirty="0">
                    <a:solidFill>
                      <a:srgbClr val="006200"/>
                    </a:solidFill>
                  </a:rPr>
                  <a:t>6 </a:t>
                </a:r>
                <a14:m>
                  <m:oMath xmlns:m="http://schemas.openxmlformats.org/officeDocument/2006/math">
                    <m:r>
                      <a:rPr lang="en-US" sz="2200" i="1" dirty="0">
                        <a:solidFill>
                          <a:srgbClr val="006200"/>
                        </a:solidFill>
                        <a:latin typeface="Cambria Math"/>
                      </a:rPr>
                      <m:t>=</m:t>
                    </m:r>
                  </m:oMath>
                </a14:m>
                <a:r>
                  <a:rPr lang="en-US" sz="2200" dirty="0">
                    <a:solidFill>
                      <a:srgbClr val="006200"/>
                    </a:solidFill>
                  </a:rPr>
                  <a:t> </a:t>
                </a:r>
                <a:r>
                  <a:rPr lang="en-US" sz="2200" dirty="0" smtClean="0">
                    <a:solidFill>
                      <a:srgbClr val="006200"/>
                    </a:solidFill>
                  </a:rPr>
                  <a:t>24</a:t>
                </a:r>
                <a:endParaRPr lang="en-US" sz="2200" dirty="0">
                  <a:solidFill>
                    <a:srgbClr val="006200"/>
                  </a:solidFill>
                </a:endParaRPr>
              </a:p>
            </p:txBody>
          </p:sp>
        </mc:Choice>
        <mc:Fallback>
          <p:sp>
            <p:nvSpPr>
              <p:cNvPr id="19" name="Content Placeholder 4"/>
              <p:cNvSpPr>
                <a:spLocks noGrp="1" noRot="1" noChangeAspect="1" noMove="1" noResize="1" noEditPoints="1" noAdjustHandles="1" noChangeArrowheads="1" noChangeShapeType="1" noTextEdit="1"/>
              </p:cNvSpPr>
              <p:nvPr>
                <p:ph sz="quarter" idx="19"/>
              </p:nvPr>
            </p:nvSpPr>
            <p:spPr>
              <a:xfrm>
                <a:off x="762000" y="3525520"/>
                <a:ext cx="7543800" cy="1656080"/>
              </a:xfrm>
              <a:blipFill rotWithShape="1">
                <a:blip r:embed="rId3" cstate="print"/>
                <a:stretch>
                  <a:fillRect l="-889" t="-2206" b="-294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0" name="Content Placeholder 5"/>
              <p:cNvSpPr>
                <a:spLocks noGrp="1"/>
              </p:cNvSpPr>
              <p:nvPr>
                <p:ph sz="quarter" idx="20"/>
              </p:nvPr>
            </p:nvSpPr>
            <p:spPr>
              <a:xfrm>
                <a:off x="2247900" y="5867400"/>
                <a:ext cx="4648200" cy="426720"/>
              </a:xfrm>
            </p:spPr>
            <p:txBody>
              <a:bodyPr/>
              <a:lstStyle/>
              <a:p>
                <a:pPr marL="0" indent="0" algn="ctr">
                  <a:buNone/>
                </a:pPr>
                <a:r>
                  <a:rPr lang="en-US" sz="1800" dirty="0">
                    <a:solidFill>
                      <a:srgbClr val="002060"/>
                    </a:solidFill>
                  </a:rPr>
                  <a:t>Note: Procedure when PP </a:t>
                </a:r>
                <a14:m>
                  <m:oMath xmlns:m="http://schemas.openxmlformats.org/officeDocument/2006/math">
                    <m:r>
                      <a:rPr lang="en-US" sz="1800" i="1" dirty="0" smtClean="0">
                        <a:solidFill>
                          <a:srgbClr val="002060"/>
                        </a:solidFill>
                        <a:latin typeface="Cambria Math"/>
                      </a:rPr>
                      <m:t>&lt;</m:t>
                    </m:r>
                  </m:oMath>
                </a14:m>
                <a:r>
                  <a:rPr lang="en-US" sz="1800" dirty="0">
                    <a:solidFill>
                      <a:srgbClr val="002060"/>
                    </a:solidFill>
                  </a:rPr>
                  <a:t> CP is discussed </a:t>
                </a:r>
                <a:r>
                  <a:rPr lang="en-US" sz="1800" dirty="0" smtClean="0">
                    <a:solidFill>
                      <a:srgbClr val="002060"/>
                    </a:solidFill>
                  </a:rPr>
                  <a:t>later</a:t>
                </a:r>
                <a:endParaRPr lang="en-US" sz="1800" dirty="0">
                  <a:solidFill>
                    <a:schemeClr val="bg1"/>
                  </a:solidFill>
                </a:endParaRPr>
              </a:p>
            </p:txBody>
          </p:sp>
        </mc:Choice>
        <mc:Fallback>
          <p:sp>
            <p:nvSpPr>
              <p:cNvPr id="20" name="Content Placeholder 5"/>
              <p:cNvSpPr>
                <a:spLocks noGrp="1" noRot="1" noChangeAspect="1" noMove="1" noResize="1" noEditPoints="1" noAdjustHandles="1" noChangeArrowheads="1" noChangeShapeType="1" noTextEdit="1"/>
              </p:cNvSpPr>
              <p:nvPr>
                <p:ph sz="quarter" idx="20"/>
              </p:nvPr>
            </p:nvSpPr>
            <p:spPr>
              <a:xfrm>
                <a:off x="2247900" y="5867400"/>
                <a:ext cx="4648200" cy="426720"/>
              </a:xfrm>
              <a:blipFill rotWithShape="1">
                <a:blip r:embed="rId4" cstate="print"/>
                <a:stretch>
                  <a:fillRect l="-1181" t="-5714" r="-919" b="-8571"/>
                </a:stretch>
              </a:blipFill>
            </p:spPr>
            <p:txBody>
              <a:bodyPr/>
              <a:lstStyle/>
              <a:p>
                <a:r>
                  <a:rPr lang="en-US">
                    <a:noFill/>
                  </a:rPr>
                  <a:t> </a:t>
                </a:r>
              </a:p>
            </p:txBody>
          </p:sp>
        </mc:Fallback>
      </mc:AlternateContent>
      <p:sp>
        <p:nvSpPr>
          <p:cNvPr id="2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399923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Series with PP ≥ </a:t>
            </a:r>
            <a:r>
              <a:rPr lang="en-US" dirty="0" smtClean="0"/>
              <a:t>CP</a:t>
            </a:r>
            <a:endParaRPr lang="en-US" dirty="0"/>
          </a:p>
        </p:txBody>
      </p:sp>
      <p:sp>
        <p:nvSpPr>
          <p:cNvPr id="11" name="Content Placeholder 2"/>
          <p:cNvSpPr>
            <a:spLocks noGrp="1"/>
          </p:cNvSpPr>
          <p:nvPr>
            <p:ph sz="quarter" idx="17"/>
          </p:nvPr>
        </p:nvSpPr>
        <p:spPr>
          <a:xfrm>
            <a:off x="838200" y="1270000"/>
            <a:ext cx="7467600" cy="822960"/>
          </a:xfrm>
          <a:solidFill>
            <a:schemeClr val="accent1">
              <a:lumMod val="40000"/>
              <a:lumOff val="60000"/>
            </a:schemeClr>
          </a:solidFill>
          <a:ln>
            <a:solidFill>
              <a:schemeClr val="tx1"/>
            </a:solidFill>
          </a:ln>
        </p:spPr>
        <p:txBody>
          <a:bodyPr/>
          <a:lstStyle/>
          <a:p>
            <a:pPr marL="0" indent="0">
              <a:buNone/>
            </a:pPr>
            <a:r>
              <a:rPr lang="en-US" sz="2200" dirty="0"/>
              <a:t>How much money will be accumulated in 10 years from a deposit </a:t>
            </a:r>
            <a:r>
              <a:rPr lang="en-US" sz="2200" dirty="0" smtClean="0"/>
              <a:t>of </a:t>
            </a:r>
            <a:r>
              <a:rPr lang="en-US" sz="2200" dirty="0"/>
              <a:t>$500 every 6 months if the interest rate is 1% per month</a:t>
            </a:r>
            <a:r>
              <a:rPr lang="en-US" sz="2200" dirty="0" smtClean="0"/>
              <a:t>?</a:t>
            </a:r>
            <a:endParaRPr lang="en-US" sz="2200" dirty="0"/>
          </a:p>
        </p:txBody>
      </p:sp>
      <mc:AlternateContent xmlns:mc="http://schemas.openxmlformats.org/markup-compatibility/2006">
        <mc:Choice xmlns:a14="http://schemas.microsoft.com/office/drawing/2010/main" xmlns="" Requires="a14">
          <p:sp>
            <p:nvSpPr>
              <p:cNvPr id="12" name="Content Placeholder 3"/>
              <p:cNvSpPr>
                <a:spLocks noGrp="1"/>
              </p:cNvSpPr>
              <p:nvPr>
                <p:ph sz="quarter" idx="18"/>
              </p:nvPr>
            </p:nvSpPr>
            <p:spPr>
              <a:xfrm>
                <a:off x="838200" y="2233352"/>
                <a:ext cx="7086600" cy="731520"/>
              </a:xfrm>
            </p:spPr>
            <p:txBody>
              <a:bodyPr/>
              <a:lstStyle/>
              <a:p>
                <a:pPr marL="0" indent="0">
                  <a:buNone/>
                </a:pPr>
                <a:r>
                  <a:rPr lang="en-US" sz="2000" dirty="0" smtClean="0">
                    <a:solidFill>
                      <a:srgbClr val="A60A1B"/>
                    </a:solidFill>
                  </a:rPr>
                  <a:t>Solution:</a:t>
                </a:r>
                <a:r>
                  <a:rPr lang="en-US" sz="2000" dirty="0"/>
                  <a:t>	</a:t>
                </a:r>
                <a:r>
                  <a:rPr lang="en-US" sz="2000" dirty="0" smtClean="0"/>
                  <a:t>	</a:t>
                </a:r>
                <a:r>
                  <a:rPr lang="en-US" sz="2000" b="0" dirty="0" smtClean="0"/>
                  <a:t>First</a:t>
                </a:r>
                <a:r>
                  <a:rPr lang="en-US" sz="2000" b="0" dirty="0"/>
                  <a:t>, find relationship between PP and </a:t>
                </a:r>
                <a:r>
                  <a:rPr lang="en-US" sz="2000" b="0" dirty="0" smtClean="0"/>
                  <a:t>CP</a:t>
                </a:r>
                <a:br>
                  <a:rPr lang="en-US" sz="2000" b="0" dirty="0" smtClean="0"/>
                </a:br>
                <a:r>
                  <a:rPr lang="en-US" sz="2000" b="0" dirty="0" smtClean="0"/>
                  <a:t>			PP </a:t>
                </a:r>
                <a14:m>
                  <m:oMath xmlns:m="http://schemas.openxmlformats.org/officeDocument/2006/math">
                    <m:r>
                      <a:rPr lang="en-US" sz="2000" b="0" i="1" dirty="0" smtClean="0">
                        <a:latin typeface="Cambria Math"/>
                      </a:rPr>
                      <m:t>=</m:t>
                    </m:r>
                  </m:oMath>
                </a14:m>
                <a:r>
                  <a:rPr lang="en-US" sz="2000" b="0" dirty="0"/>
                  <a:t> </a:t>
                </a:r>
                <a:r>
                  <a:rPr lang="en-US" sz="2000" i="1" dirty="0">
                    <a:solidFill>
                      <a:srgbClr val="0033CC"/>
                    </a:solidFill>
                  </a:rPr>
                  <a:t>six months</a:t>
                </a:r>
                <a:r>
                  <a:rPr lang="en-US" sz="2000" b="0" dirty="0"/>
                  <a:t>, CP </a:t>
                </a:r>
                <a14:m>
                  <m:oMath xmlns:m="http://schemas.openxmlformats.org/officeDocument/2006/math">
                    <m:r>
                      <a:rPr lang="en-US" sz="2000" b="0" i="1" dirty="0" smtClean="0">
                        <a:latin typeface="Cambria Math"/>
                      </a:rPr>
                      <m:t>=</m:t>
                    </m:r>
                  </m:oMath>
                </a14:m>
                <a:r>
                  <a:rPr lang="en-US" sz="2000" b="0" dirty="0"/>
                  <a:t> </a:t>
                </a:r>
                <a:r>
                  <a:rPr lang="en-US" sz="2000" i="1" dirty="0">
                    <a:solidFill>
                      <a:srgbClr val="0033CC"/>
                    </a:solidFill>
                  </a:rPr>
                  <a:t>one month</a:t>
                </a:r>
                <a:r>
                  <a:rPr lang="en-US" sz="2000" b="0" dirty="0"/>
                  <a:t>; Therefore, </a:t>
                </a:r>
                <a:r>
                  <a:rPr lang="en-US" sz="2000" dirty="0">
                    <a:solidFill>
                      <a:srgbClr val="0033CC"/>
                    </a:solidFill>
                  </a:rPr>
                  <a:t>PP </a:t>
                </a:r>
                <a14:m>
                  <m:oMath xmlns:m="http://schemas.openxmlformats.org/officeDocument/2006/math">
                    <m:r>
                      <a:rPr lang="en-US" sz="2000" i="1" dirty="0" smtClean="0">
                        <a:solidFill>
                          <a:srgbClr val="0033CC"/>
                        </a:solidFill>
                        <a:latin typeface="Cambria Math"/>
                      </a:rPr>
                      <m:t>&gt;</m:t>
                    </m:r>
                  </m:oMath>
                </a14:m>
                <a:r>
                  <a:rPr lang="en-US" sz="2000" dirty="0">
                    <a:solidFill>
                      <a:srgbClr val="0033CC"/>
                    </a:solidFill>
                  </a:rPr>
                  <a:t> </a:t>
                </a:r>
                <a:r>
                  <a:rPr lang="en-US" sz="2000" dirty="0" smtClean="0">
                    <a:solidFill>
                      <a:srgbClr val="0033CC"/>
                    </a:solidFill>
                  </a:rPr>
                  <a:t>CP</a:t>
                </a:r>
                <a:endParaRPr lang="en-US" sz="2000" dirty="0">
                  <a:solidFill>
                    <a:srgbClr val="0033CC"/>
                  </a:solidFill>
                </a:endParaRPr>
              </a:p>
            </p:txBody>
          </p:sp>
        </mc:Choice>
        <mc:Fallback>
          <p:sp>
            <p:nvSpPr>
              <p:cNvPr id="12" name="Content Placeholder 3"/>
              <p:cNvSpPr>
                <a:spLocks noGrp="1" noRot="1" noChangeAspect="1" noMove="1" noResize="1" noEditPoints="1" noAdjustHandles="1" noChangeArrowheads="1" noChangeShapeType="1" noTextEdit="1"/>
              </p:cNvSpPr>
              <p:nvPr>
                <p:ph sz="quarter" idx="18"/>
              </p:nvPr>
            </p:nvSpPr>
            <p:spPr>
              <a:xfrm>
                <a:off x="838200" y="2233352"/>
                <a:ext cx="7086600" cy="731520"/>
              </a:xfrm>
              <a:blipFill rotWithShape="1">
                <a:blip r:embed="rId2" cstate="print"/>
                <a:stretch>
                  <a:fillRect l="-947" t="-4167" b="-108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3" name="Content Placeholder 4"/>
              <p:cNvSpPr>
                <a:spLocks noGrp="1"/>
              </p:cNvSpPr>
              <p:nvPr>
                <p:ph sz="quarter" idx="19"/>
              </p:nvPr>
            </p:nvSpPr>
            <p:spPr>
              <a:xfrm>
                <a:off x="1371600" y="2999508"/>
                <a:ext cx="6400800" cy="640080"/>
              </a:xfrm>
              <a:custGeom>
                <a:avLst/>
                <a:gdLst>
                  <a:gd name="connsiteX0" fmla="*/ 0 w 7406640"/>
                  <a:gd name="connsiteY0" fmla="*/ 320040 h 640080"/>
                  <a:gd name="connsiteX1" fmla="*/ 3703320 w 7406640"/>
                  <a:gd name="connsiteY1" fmla="*/ 0 h 640080"/>
                  <a:gd name="connsiteX2" fmla="*/ 7406640 w 7406640"/>
                  <a:gd name="connsiteY2" fmla="*/ 320040 h 640080"/>
                  <a:gd name="connsiteX3" fmla="*/ 3703320 w 7406640"/>
                  <a:gd name="connsiteY3" fmla="*/ 640080 h 640080"/>
                  <a:gd name="connsiteX4" fmla="*/ 0 w 7406640"/>
                  <a:gd name="connsiteY4" fmla="*/ 320040 h 640080"/>
                  <a:gd name="connsiteX0" fmla="*/ 0 w 7406640"/>
                  <a:gd name="connsiteY0" fmla="*/ 320040 h 640080"/>
                  <a:gd name="connsiteX1" fmla="*/ 3703320 w 7406640"/>
                  <a:gd name="connsiteY1" fmla="*/ 0 h 640080"/>
                  <a:gd name="connsiteX2" fmla="*/ 7406640 w 7406640"/>
                  <a:gd name="connsiteY2" fmla="*/ 320040 h 640080"/>
                  <a:gd name="connsiteX3" fmla="*/ 3703320 w 7406640"/>
                  <a:gd name="connsiteY3" fmla="*/ 640080 h 640080"/>
                  <a:gd name="connsiteX4" fmla="*/ 0 w 7406640"/>
                  <a:gd name="connsiteY4" fmla="*/ 320040 h 640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06640" h="640080">
                    <a:moveTo>
                      <a:pt x="0" y="320040"/>
                    </a:moveTo>
                    <a:cubicBezTo>
                      <a:pt x="0" y="143287"/>
                      <a:pt x="1658033" y="0"/>
                      <a:pt x="3703320" y="0"/>
                    </a:cubicBezTo>
                    <a:cubicBezTo>
                      <a:pt x="5748607" y="0"/>
                      <a:pt x="7406640" y="143287"/>
                      <a:pt x="7406640" y="320040"/>
                    </a:cubicBezTo>
                    <a:cubicBezTo>
                      <a:pt x="7406640" y="496793"/>
                      <a:pt x="5748607" y="640080"/>
                      <a:pt x="3703320" y="640080"/>
                    </a:cubicBezTo>
                    <a:cubicBezTo>
                      <a:pt x="1658033" y="640080"/>
                      <a:pt x="0" y="496793"/>
                      <a:pt x="0" y="320040"/>
                    </a:cubicBezTo>
                    <a:close/>
                  </a:path>
                </a:pathLst>
              </a:custGeom>
              <a:solidFill>
                <a:srgbClr val="FFFF99"/>
              </a:solidFill>
              <a:ln>
                <a:solidFill>
                  <a:schemeClr val="tx1"/>
                </a:solidFill>
              </a:ln>
            </p:spPr>
            <p:txBody>
              <a:bodyPr anchor="ctr"/>
              <a:lstStyle/>
              <a:p>
                <a:pPr marL="0" indent="0" algn="ctr">
                  <a:buNone/>
                </a:pPr>
                <a:r>
                  <a:rPr lang="en-US" sz="2000" dirty="0"/>
                  <a:t>Since PP </a:t>
                </a:r>
                <a14:m>
                  <m:oMath xmlns:m="http://schemas.openxmlformats.org/officeDocument/2006/math">
                    <m:r>
                      <a:rPr lang="en-US" sz="2000" i="1" dirty="0" smtClean="0">
                        <a:latin typeface="Cambria Math"/>
                      </a:rPr>
                      <m:t>&gt;</m:t>
                    </m:r>
                  </m:oMath>
                </a14:m>
                <a:r>
                  <a:rPr lang="en-US" sz="2000" dirty="0"/>
                  <a:t> CP, find effective </a:t>
                </a:r>
                <a:r>
                  <a:rPr lang="en-US" sz="2000" dirty="0" err="1"/>
                  <a:t>i</a:t>
                </a:r>
                <a:r>
                  <a:rPr lang="en-US" sz="2000" dirty="0"/>
                  <a:t> per PP of six </a:t>
                </a:r>
                <a:r>
                  <a:rPr lang="en-US" sz="2000" dirty="0" smtClean="0"/>
                  <a:t>months</a:t>
                </a:r>
                <a:endParaRPr lang="en-US" sz="2000" dirty="0"/>
              </a:p>
            </p:txBody>
          </p:sp>
        </mc:Choice>
        <mc:Fallback>
          <p:sp>
            <p:nvSpPr>
              <p:cNvPr id="13" name="Content Placeholder 4"/>
              <p:cNvSpPr>
                <a:spLocks noGrp="1" noRot="1" noChangeAspect="1" noMove="1" noResize="1" noEditPoints="1" noAdjustHandles="1" noChangeArrowheads="1" noChangeShapeType="1" noTextEdit="1"/>
              </p:cNvSpPr>
              <p:nvPr>
                <p:ph sz="quarter" idx="19"/>
              </p:nvPr>
            </p:nvSpPr>
            <p:spPr>
              <a:xfrm>
                <a:off x="1371600" y="2999508"/>
                <a:ext cx="6400800" cy="640080"/>
              </a:xfrm>
              <a:custGeom>
                <a:avLst/>
                <a:gdLst>
                  <a:gd name="connsiteX0" fmla="*/ 0 w 7406640"/>
                  <a:gd name="connsiteY0" fmla="*/ 320040 h 640080"/>
                  <a:gd name="connsiteX1" fmla="*/ 3703320 w 7406640"/>
                  <a:gd name="connsiteY1" fmla="*/ 0 h 640080"/>
                  <a:gd name="connsiteX2" fmla="*/ 7406640 w 7406640"/>
                  <a:gd name="connsiteY2" fmla="*/ 320040 h 640080"/>
                  <a:gd name="connsiteX3" fmla="*/ 3703320 w 7406640"/>
                  <a:gd name="connsiteY3" fmla="*/ 640080 h 640080"/>
                  <a:gd name="connsiteX4" fmla="*/ 0 w 7406640"/>
                  <a:gd name="connsiteY4" fmla="*/ 320040 h 640080"/>
                  <a:gd name="connsiteX0" fmla="*/ 0 w 7406640"/>
                  <a:gd name="connsiteY0" fmla="*/ 320040 h 640080"/>
                  <a:gd name="connsiteX1" fmla="*/ 3703320 w 7406640"/>
                  <a:gd name="connsiteY1" fmla="*/ 0 h 640080"/>
                  <a:gd name="connsiteX2" fmla="*/ 7406640 w 7406640"/>
                  <a:gd name="connsiteY2" fmla="*/ 320040 h 640080"/>
                  <a:gd name="connsiteX3" fmla="*/ 3703320 w 7406640"/>
                  <a:gd name="connsiteY3" fmla="*/ 640080 h 640080"/>
                  <a:gd name="connsiteX4" fmla="*/ 0 w 7406640"/>
                  <a:gd name="connsiteY4" fmla="*/ 320040 h 640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06640" h="640080">
                    <a:moveTo>
                      <a:pt x="0" y="320040"/>
                    </a:moveTo>
                    <a:cubicBezTo>
                      <a:pt x="0" y="143287"/>
                      <a:pt x="1658033" y="0"/>
                      <a:pt x="3703320" y="0"/>
                    </a:cubicBezTo>
                    <a:cubicBezTo>
                      <a:pt x="5748607" y="0"/>
                      <a:pt x="7406640" y="143287"/>
                      <a:pt x="7406640" y="320040"/>
                    </a:cubicBezTo>
                    <a:cubicBezTo>
                      <a:pt x="7406640" y="496793"/>
                      <a:pt x="5748607" y="640080"/>
                      <a:pt x="3703320" y="640080"/>
                    </a:cubicBezTo>
                    <a:cubicBezTo>
                      <a:pt x="1658033" y="640080"/>
                      <a:pt x="0" y="496793"/>
                      <a:pt x="0" y="320040"/>
                    </a:cubicBezTo>
                    <a:close/>
                  </a:path>
                </a:pathLst>
              </a:custGeom>
              <a:blipFill rotWithShape="1">
                <a:blip r:embed="rId3" cstate="print"/>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4" name="Content Placeholder 5"/>
              <p:cNvSpPr>
                <a:spLocks noGrp="1"/>
              </p:cNvSpPr>
              <p:nvPr>
                <p:ph sz="quarter" idx="20"/>
              </p:nvPr>
            </p:nvSpPr>
            <p:spPr>
              <a:xfrm>
                <a:off x="2209800" y="3740726"/>
                <a:ext cx="5181600" cy="411480"/>
              </a:xfrm>
            </p:spPr>
            <p:txBody>
              <a:bodyPr/>
              <a:lstStyle/>
              <a:p>
                <a:pPr marL="0" indent="0">
                  <a:buNone/>
                </a:pPr>
                <a:r>
                  <a:rPr lang="en-US" sz="2000" dirty="0" smtClean="0">
                    <a:solidFill>
                      <a:srgbClr val="0033CC"/>
                    </a:solidFill>
                  </a:rPr>
                  <a:t>Step 1.     </a:t>
                </a:r>
                <a:r>
                  <a:rPr lang="en-US" sz="2000" dirty="0" err="1">
                    <a:solidFill>
                      <a:srgbClr val="0033CC"/>
                    </a:solidFill>
                  </a:rPr>
                  <a:t>i</a:t>
                </a:r>
                <a:r>
                  <a:rPr lang="en-US" sz="2000" dirty="0">
                    <a:solidFill>
                      <a:srgbClr val="0033CC"/>
                    </a:solidFill>
                  </a:rPr>
                  <a:t> /6 months </a:t>
                </a:r>
                <a14:m>
                  <m:oMath xmlns:m="http://schemas.openxmlformats.org/officeDocument/2006/math">
                    <m:r>
                      <a:rPr lang="en-US" sz="2000" i="1" dirty="0" smtClean="0">
                        <a:solidFill>
                          <a:srgbClr val="0033CC"/>
                        </a:solidFill>
                        <a:latin typeface="Cambria Math"/>
                      </a:rPr>
                      <m:t>=</m:t>
                    </m:r>
                  </m:oMath>
                </a14:m>
                <a:r>
                  <a:rPr lang="en-US" sz="2000" dirty="0" smtClean="0">
                    <a:solidFill>
                      <a:srgbClr val="0033CC"/>
                    </a:solidFill>
                  </a:rPr>
                  <a:t> </a:t>
                </a:r>
                <a:r>
                  <a:rPr lang="en-US" sz="2000" dirty="0">
                    <a:solidFill>
                      <a:srgbClr val="0033CC"/>
                    </a:solidFill>
                  </a:rPr>
                  <a:t>(1 </a:t>
                </a:r>
                <a14:m>
                  <m:oMath xmlns:m="http://schemas.openxmlformats.org/officeDocument/2006/math">
                    <m:r>
                      <a:rPr lang="en-US" sz="2000" i="1" dirty="0" smtClean="0">
                        <a:solidFill>
                          <a:srgbClr val="0033CC"/>
                        </a:solidFill>
                        <a:latin typeface="Cambria Math"/>
                      </a:rPr>
                      <m:t>+</m:t>
                    </m:r>
                  </m:oMath>
                </a14:m>
                <a:r>
                  <a:rPr lang="en-US" sz="2000" dirty="0">
                    <a:solidFill>
                      <a:srgbClr val="0033CC"/>
                    </a:solidFill>
                  </a:rPr>
                  <a:t> 0.06/6)</a:t>
                </a:r>
                <a:r>
                  <a:rPr lang="en-US" sz="2000" baseline="30000" dirty="0">
                    <a:solidFill>
                      <a:srgbClr val="0033CC"/>
                    </a:solidFill>
                  </a:rPr>
                  <a:t>6</a:t>
                </a:r>
                <a:r>
                  <a:rPr lang="en-US" sz="2000" dirty="0">
                    <a:solidFill>
                      <a:srgbClr val="0033CC"/>
                    </a:solidFill>
                  </a:rPr>
                  <a:t> </a:t>
                </a:r>
                <a14:m>
                  <m:oMath xmlns:m="http://schemas.openxmlformats.org/officeDocument/2006/math">
                    <m:r>
                      <a:rPr lang="en-US" sz="2000" b="1" i="1" dirty="0" smtClean="0">
                        <a:solidFill>
                          <a:srgbClr val="0033CC"/>
                        </a:solidFill>
                        <a:latin typeface="Cambria Math"/>
                      </a:rPr>
                      <m:t>−</m:t>
                    </m:r>
                  </m:oMath>
                </a14:m>
                <a:r>
                  <a:rPr lang="en-US" sz="2000" dirty="0">
                    <a:solidFill>
                      <a:srgbClr val="0033CC"/>
                    </a:solidFill>
                  </a:rPr>
                  <a:t> 1 </a:t>
                </a:r>
                <a14:m>
                  <m:oMath xmlns:m="http://schemas.openxmlformats.org/officeDocument/2006/math">
                    <m:r>
                      <a:rPr lang="en-US" sz="2000" i="1" dirty="0">
                        <a:solidFill>
                          <a:srgbClr val="0033CC"/>
                        </a:solidFill>
                        <a:latin typeface="Cambria Math"/>
                      </a:rPr>
                      <m:t>=</m:t>
                    </m:r>
                  </m:oMath>
                </a14:m>
                <a:r>
                  <a:rPr lang="en-US" sz="2000" dirty="0">
                    <a:solidFill>
                      <a:srgbClr val="0033CC"/>
                    </a:solidFill>
                  </a:rPr>
                  <a:t> 6.15</a:t>
                </a:r>
                <a:r>
                  <a:rPr lang="en-US" sz="2000" dirty="0" smtClean="0">
                    <a:solidFill>
                      <a:srgbClr val="0033CC"/>
                    </a:solidFill>
                  </a:rPr>
                  <a:t>%</a:t>
                </a:r>
                <a:endParaRPr lang="en-US" sz="2000" dirty="0">
                  <a:solidFill>
                    <a:srgbClr val="0033CC"/>
                  </a:solidFill>
                </a:endParaRPr>
              </a:p>
            </p:txBody>
          </p:sp>
        </mc:Choice>
        <mc:Fallback>
          <p:sp>
            <p:nvSpPr>
              <p:cNvPr id="14" name="Content Placeholder 5"/>
              <p:cNvSpPr>
                <a:spLocks noGrp="1" noRot="1" noChangeAspect="1" noMove="1" noResize="1" noEditPoints="1" noAdjustHandles="1" noChangeArrowheads="1" noChangeShapeType="1" noTextEdit="1"/>
              </p:cNvSpPr>
              <p:nvPr>
                <p:ph sz="quarter" idx="20"/>
              </p:nvPr>
            </p:nvSpPr>
            <p:spPr>
              <a:xfrm>
                <a:off x="2209800" y="3740726"/>
                <a:ext cx="5181600" cy="411480"/>
              </a:xfrm>
              <a:blipFill rotWithShape="1">
                <a:blip r:embed="rId4" cstate="print"/>
                <a:stretch>
                  <a:fillRect l="-1294" t="-7463" b="-23881"/>
                </a:stretch>
              </a:blipFill>
            </p:spPr>
            <p:txBody>
              <a:bodyPr/>
              <a:lstStyle/>
              <a:p>
                <a:r>
                  <a:rPr lang="en-US">
                    <a:noFill/>
                  </a:rPr>
                  <a:t> </a:t>
                </a:r>
              </a:p>
            </p:txBody>
          </p:sp>
        </mc:Fallback>
      </mc:AlternateContent>
      <p:sp>
        <p:nvSpPr>
          <p:cNvPr id="15" name="Content Placeholder 6"/>
          <p:cNvSpPr>
            <a:spLocks noGrp="1"/>
          </p:cNvSpPr>
          <p:nvPr>
            <p:ph sz="quarter" idx="21"/>
          </p:nvPr>
        </p:nvSpPr>
        <p:spPr>
          <a:xfrm>
            <a:off x="1371600" y="4264428"/>
            <a:ext cx="6400800" cy="640080"/>
          </a:xfrm>
          <a:custGeom>
            <a:avLst/>
            <a:gdLst>
              <a:gd name="connsiteX0" fmla="*/ 0 w 6858000"/>
              <a:gd name="connsiteY0" fmla="*/ 320040 h 640080"/>
              <a:gd name="connsiteX1" fmla="*/ 3429000 w 6858000"/>
              <a:gd name="connsiteY1" fmla="*/ 0 h 640080"/>
              <a:gd name="connsiteX2" fmla="*/ 6858000 w 6858000"/>
              <a:gd name="connsiteY2" fmla="*/ 320040 h 640080"/>
              <a:gd name="connsiteX3" fmla="*/ 3429000 w 6858000"/>
              <a:gd name="connsiteY3" fmla="*/ 640080 h 640080"/>
              <a:gd name="connsiteX4" fmla="*/ 0 w 6858000"/>
              <a:gd name="connsiteY4" fmla="*/ 320040 h 640080"/>
              <a:gd name="connsiteX0" fmla="*/ 0 w 6858000"/>
              <a:gd name="connsiteY0" fmla="*/ 320040 h 640080"/>
              <a:gd name="connsiteX1" fmla="*/ 3429000 w 6858000"/>
              <a:gd name="connsiteY1" fmla="*/ 0 h 640080"/>
              <a:gd name="connsiteX2" fmla="*/ 6858000 w 6858000"/>
              <a:gd name="connsiteY2" fmla="*/ 320040 h 640080"/>
              <a:gd name="connsiteX3" fmla="*/ 3429000 w 6858000"/>
              <a:gd name="connsiteY3" fmla="*/ 640080 h 640080"/>
              <a:gd name="connsiteX4" fmla="*/ 0 w 6858000"/>
              <a:gd name="connsiteY4" fmla="*/ 320040 h 640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640080">
                <a:moveTo>
                  <a:pt x="0" y="320040"/>
                </a:moveTo>
                <a:cubicBezTo>
                  <a:pt x="0" y="143287"/>
                  <a:pt x="1535216" y="0"/>
                  <a:pt x="3429000" y="0"/>
                </a:cubicBezTo>
                <a:cubicBezTo>
                  <a:pt x="5322784" y="0"/>
                  <a:pt x="6858000" y="143287"/>
                  <a:pt x="6858000" y="320040"/>
                </a:cubicBezTo>
                <a:cubicBezTo>
                  <a:pt x="6858000" y="496793"/>
                  <a:pt x="5322784" y="640080"/>
                  <a:pt x="3429000" y="640080"/>
                </a:cubicBezTo>
                <a:cubicBezTo>
                  <a:pt x="1535216" y="640080"/>
                  <a:pt x="0" y="496793"/>
                  <a:pt x="0" y="320040"/>
                </a:cubicBezTo>
                <a:close/>
              </a:path>
            </a:pathLst>
          </a:custGeom>
          <a:solidFill>
            <a:srgbClr val="FFFF99"/>
          </a:solidFill>
          <a:ln>
            <a:solidFill>
              <a:schemeClr val="tx1"/>
            </a:solidFill>
          </a:ln>
        </p:spPr>
        <p:txBody>
          <a:bodyPr anchor="ctr"/>
          <a:lstStyle/>
          <a:p>
            <a:pPr marL="0" indent="0" algn="ctr">
              <a:buNone/>
            </a:pPr>
            <a:r>
              <a:rPr lang="en-US" sz="2000" dirty="0"/>
              <a:t>Next, determine n (number of 6-month periods</a:t>
            </a:r>
            <a:r>
              <a:rPr lang="en-US" sz="2000" dirty="0" smtClean="0"/>
              <a:t>)</a:t>
            </a:r>
            <a:endParaRPr lang="en-US" sz="2000" dirty="0"/>
          </a:p>
        </p:txBody>
      </p:sp>
      <mc:AlternateContent xmlns:mc="http://schemas.openxmlformats.org/markup-compatibility/2006">
        <mc:Choice xmlns:a14="http://schemas.microsoft.com/office/drawing/2010/main" xmlns="" Requires="a14">
          <p:sp>
            <p:nvSpPr>
              <p:cNvPr id="16" name="Content Placeholder 7"/>
              <p:cNvSpPr>
                <a:spLocks noGrp="1"/>
              </p:cNvSpPr>
              <p:nvPr>
                <p:ph sz="quarter" idx="22"/>
              </p:nvPr>
            </p:nvSpPr>
            <p:spPr>
              <a:xfrm>
                <a:off x="2209800" y="5008418"/>
                <a:ext cx="4648200" cy="411480"/>
              </a:xfrm>
            </p:spPr>
            <p:txBody>
              <a:bodyPr/>
              <a:lstStyle/>
              <a:p>
                <a:pPr marL="0" indent="0">
                  <a:buNone/>
                </a:pPr>
                <a:r>
                  <a:rPr lang="en-US" sz="2000" dirty="0">
                    <a:solidFill>
                      <a:srgbClr val="0033CC"/>
                    </a:solidFill>
                  </a:rPr>
                  <a:t>Step 2:    n </a:t>
                </a:r>
                <a14:m>
                  <m:oMath xmlns:m="http://schemas.openxmlformats.org/officeDocument/2006/math">
                    <m:r>
                      <a:rPr lang="en-US" sz="2000" i="1" dirty="0">
                        <a:solidFill>
                          <a:srgbClr val="0033CC"/>
                        </a:solidFill>
                        <a:latin typeface="Cambria Math"/>
                      </a:rPr>
                      <m:t>=</m:t>
                    </m:r>
                  </m:oMath>
                </a14:m>
                <a:r>
                  <a:rPr lang="en-US" sz="2000" dirty="0">
                    <a:solidFill>
                      <a:srgbClr val="0033CC"/>
                    </a:solidFill>
                  </a:rPr>
                  <a:t> 10(2) </a:t>
                </a:r>
                <a14:m>
                  <m:oMath xmlns:m="http://schemas.openxmlformats.org/officeDocument/2006/math">
                    <m:r>
                      <a:rPr lang="en-US" sz="2000" i="1" dirty="0">
                        <a:solidFill>
                          <a:srgbClr val="0033CC"/>
                        </a:solidFill>
                        <a:latin typeface="Cambria Math"/>
                      </a:rPr>
                      <m:t>=</m:t>
                    </m:r>
                  </m:oMath>
                </a14:m>
                <a:r>
                  <a:rPr lang="en-US" sz="2000" dirty="0">
                    <a:solidFill>
                      <a:srgbClr val="0033CC"/>
                    </a:solidFill>
                  </a:rPr>
                  <a:t> 20 six month </a:t>
                </a:r>
                <a:r>
                  <a:rPr lang="en-US" sz="2000" dirty="0" smtClean="0">
                    <a:solidFill>
                      <a:srgbClr val="0033CC"/>
                    </a:solidFill>
                  </a:rPr>
                  <a:t>periods</a:t>
                </a:r>
                <a:endParaRPr lang="en-US" sz="2000" dirty="0">
                  <a:solidFill>
                    <a:srgbClr val="0033CC"/>
                  </a:solidFill>
                </a:endParaRPr>
              </a:p>
            </p:txBody>
          </p:sp>
        </mc:Choice>
        <mc:Fallback>
          <p:sp>
            <p:nvSpPr>
              <p:cNvPr id="16" name="Content Placeholder 7"/>
              <p:cNvSpPr>
                <a:spLocks noGrp="1" noRot="1" noChangeAspect="1" noMove="1" noResize="1" noEditPoints="1" noAdjustHandles="1" noChangeArrowheads="1" noChangeShapeType="1" noTextEdit="1"/>
              </p:cNvSpPr>
              <p:nvPr>
                <p:ph sz="quarter" idx="22"/>
              </p:nvPr>
            </p:nvSpPr>
            <p:spPr>
              <a:xfrm>
                <a:off x="2209800" y="5008418"/>
                <a:ext cx="4648200" cy="411480"/>
              </a:xfrm>
              <a:blipFill rotWithShape="1">
                <a:blip r:embed="rId5" cstate="print"/>
                <a:stretch>
                  <a:fillRect l="-1444" t="-7463" b="-23881"/>
                </a:stretch>
              </a:blipFill>
            </p:spPr>
            <p:txBody>
              <a:bodyPr/>
              <a:lstStyle/>
              <a:p>
                <a:r>
                  <a:rPr lang="en-US">
                    <a:noFill/>
                  </a:rPr>
                  <a:t> </a:t>
                </a:r>
              </a:p>
            </p:txBody>
          </p:sp>
        </mc:Fallback>
      </mc:AlternateContent>
      <p:sp>
        <p:nvSpPr>
          <p:cNvPr id="17" name="Content Placeholder 8"/>
          <p:cNvSpPr>
            <a:spLocks noGrp="1"/>
          </p:cNvSpPr>
          <p:nvPr>
            <p:ph sz="quarter" idx="24"/>
          </p:nvPr>
        </p:nvSpPr>
        <p:spPr>
          <a:xfrm>
            <a:off x="1828800" y="5516187"/>
            <a:ext cx="5486400" cy="548640"/>
          </a:xfrm>
          <a:custGeom>
            <a:avLst/>
            <a:gdLst>
              <a:gd name="connsiteX0" fmla="*/ 0 w 5760720"/>
              <a:gd name="connsiteY0" fmla="*/ 274320 h 548640"/>
              <a:gd name="connsiteX1" fmla="*/ 2880360 w 5760720"/>
              <a:gd name="connsiteY1" fmla="*/ 0 h 548640"/>
              <a:gd name="connsiteX2" fmla="*/ 5760720 w 5760720"/>
              <a:gd name="connsiteY2" fmla="*/ 274320 h 548640"/>
              <a:gd name="connsiteX3" fmla="*/ 2880360 w 5760720"/>
              <a:gd name="connsiteY3" fmla="*/ 548640 h 548640"/>
              <a:gd name="connsiteX4" fmla="*/ 0 w 5760720"/>
              <a:gd name="connsiteY4" fmla="*/ 274320 h 548640"/>
              <a:gd name="connsiteX0" fmla="*/ 0 w 5760720"/>
              <a:gd name="connsiteY0" fmla="*/ 274320 h 548640"/>
              <a:gd name="connsiteX1" fmla="*/ 2880360 w 5760720"/>
              <a:gd name="connsiteY1" fmla="*/ 0 h 548640"/>
              <a:gd name="connsiteX2" fmla="*/ 5760720 w 5760720"/>
              <a:gd name="connsiteY2" fmla="*/ 274320 h 548640"/>
              <a:gd name="connsiteX3" fmla="*/ 2880360 w 5760720"/>
              <a:gd name="connsiteY3" fmla="*/ 548640 h 548640"/>
              <a:gd name="connsiteX4" fmla="*/ 0 w 5760720"/>
              <a:gd name="connsiteY4" fmla="*/ 27432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60720" h="548640">
                <a:moveTo>
                  <a:pt x="0" y="274320"/>
                </a:moveTo>
                <a:cubicBezTo>
                  <a:pt x="0" y="122817"/>
                  <a:pt x="1289581" y="0"/>
                  <a:pt x="2880360" y="0"/>
                </a:cubicBezTo>
                <a:cubicBezTo>
                  <a:pt x="4471139" y="0"/>
                  <a:pt x="5760720" y="122817"/>
                  <a:pt x="5760720" y="274320"/>
                </a:cubicBezTo>
                <a:cubicBezTo>
                  <a:pt x="5760720" y="425823"/>
                  <a:pt x="4471139" y="548640"/>
                  <a:pt x="2880360" y="548640"/>
                </a:cubicBezTo>
                <a:cubicBezTo>
                  <a:pt x="1289581" y="548640"/>
                  <a:pt x="0" y="425823"/>
                  <a:pt x="0" y="274320"/>
                </a:cubicBezTo>
                <a:close/>
              </a:path>
            </a:pathLst>
          </a:custGeom>
          <a:solidFill>
            <a:srgbClr val="FFFF99"/>
          </a:solidFill>
          <a:ln>
            <a:solidFill>
              <a:schemeClr val="tx1"/>
            </a:solidFill>
          </a:ln>
        </p:spPr>
        <p:txBody>
          <a:bodyPr anchor="ctr"/>
          <a:lstStyle/>
          <a:p>
            <a:pPr marL="0" indent="0" algn="ctr">
              <a:buNone/>
            </a:pPr>
            <a:r>
              <a:rPr lang="en-US" sz="2000" dirty="0"/>
              <a:t>Finally, set up equation and solve for </a:t>
            </a:r>
            <a:r>
              <a:rPr lang="en-US" sz="2000" dirty="0" smtClean="0"/>
              <a:t>F</a:t>
            </a:r>
            <a:endParaRPr lang="en-US" sz="2000" dirty="0"/>
          </a:p>
        </p:txBody>
      </p:sp>
      <mc:AlternateContent xmlns:mc="http://schemas.openxmlformats.org/markup-compatibility/2006">
        <mc:Choice xmlns:a14="http://schemas.microsoft.com/office/drawing/2010/main" xmlns="" Requires="a14">
          <p:sp>
            <p:nvSpPr>
              <p:cNvPr id="18" name="Content Placeholder 9"/>
              <p:cNvSpPr>
                <a:spLocks noGrp="1"/>
              </p:cNvSpPr>
              <p:nvPr>
                <p:ph sz="quarter" idx="25"/>
              </p:nvPr>
            </p:nvSpPr>
            <p:spPr>
              <a:xfrm>
                <a:off x="2667000" y="6172200"/>
                <a:ext cx="6096000" cy="396067"/>
              </a:xfrm>
            </p:spPr>
            <p:txBody>
              <a:bodyPr/>
              <a:lstStyle/>
              <a:p>
                <a:pPr marL="0" indent="0">
                  <a:buNone/>
                </a:pPr>
                <a:r>
                  <a:rPr lang="en-US" sz="2000" dirty="0">
                    <a:solidFill>
                      <a:srgbClr val="0033CC"/>
                    </a:solidFill>
                  </a:rPr>
                  <a:t>F </a:t>
                </a:r>
                <a14:m>
                  <m:oMath xmlns:m="http://schemas.openxmlformats.org/officeDocument/2006/math">
                    <m:r>
                      <a:rPr lang="en-US" sz="2000" i="1" dirty="0" smtClean="0">
                        <a:solidFill>
                          <a:srgbClr val="0033CC"/>
                        </a:solidFill>
                        <a:latin typeface="Cambria Math"/>
                      </a:rPr>
                      <m:t>=</m:t>
                    </m:r>
                  </m:oMath>
                </a14:m>
                <a:r>
                  <a:rPr lang="en-US" sz="2000" dirty="0">
                    <a:solidFill>
                      <a:srgbClr val="0033CC"/>
                    </a:solidFill>
                  </a:rPr>
                  <a:t> 500(F/A,6.15%,20) </a:t>
                </a:r>
                <a14:m>
                  <m:oMath xmlns:m="http://schemas.openxmlformats.org/officeDocument/2006/math">
                    <m:r>
                      <a:rPr lang="en-US" sz="2000" i="1" dirty="0" smtClean="0">
                        <a:solidFill>
                          <a:srgbClr val="0033CC"/>
                        </a:solidFill>
                        <a:latin typeface="Cambria Math"/>
                      </a:rPr>
                      <m:t>=</m:t>
                    </m:r>
                  </m:oMath>
                </a14:m>
                <a:r>
                  <a:rPr lang="en-US" sz="2000" dirty="0">
                    <a:solidFill>
                      <a:srgbClr val="0033CC"/>
                    </a:solidFill>
                  </a:rPr>
                  <a:t> $18,692   </a:t>
                </a:r>
                <a:r>
                  <a:rPr lang="en-US" sz="2000" b="0" dirty="0">
                    <a:solidFill>
                      <a:srgbClr val="002060"/>
                    </a:solidFill>
                  </a:rPr>
                  <a:t>(by factor or spreadsheet</a:t>
                </a:r>
                <a:r>
                  <a:rPr lang="en-US" sz="2000" b="0" dirty="0" smtClean="0"/>
                  <a:t>)</a:t>
                </a:r>
                <a:endParaRPr lang="en-US" sz="2000" b="0" dirty="0"/>
              </a:p>
            </p:txBody>
          </p:sp>
        </mc:Choice>
        <mc:Fallback>
          <p:sp>
            <p:nvSpPr>
              <p:cNvPr id="18" name="Content Placeholder 9"/>
              <p:cNvSpPr>
                <a:spLocks noGrp="1" noRot="1" noChangeAspect="1" noMove="1" noResize="1" noEditPoints="1" noAdjustHandles="1" noChangeArrowheads="1" noChangeShapeType="1" noTextEdit="1"/>
              </p:cNvSpPr>
              <p:nvPr>
                <p:ph sz="quarter" idx="25"/>
              </p:nvPr>
            </p:nvSpPr>
            <p:spPr>
              <a:xfrm>
                <a:off x="2667000" y="6172200"/>
                <a:ext cx="6096000" cy="396067"/>
              </a:xfrm>
              <a:blipFill rotWithShape="1">
                <a:blip r:embed="rId6" cstate="print"/>
                <a:stretch>
                  <a:fillRect l="-1100" t="-7813" b="-28125"/>
                </a:stretch>
              </a:blipFill>
            </p:spPr>
            <p:txBody>
              <a:bodyPr/>
              <a:lstStyle/>
              <a:p>
                <a:r>
                  <a:rPr lang="en-US">
                    <a:noFill/>
                  </a:rPr>
                  <a:t> </a:t>
                </a:r>
              </a:p>
            </p:txBody>
          </p:sp>
        </mc:Fallback>
      </mc:AlternateContent>
      <p:sp>
        <p:nvSpPr>
          <p:cNvPr id="23" name="Content Placeholder 10"/>
          <p:cNvSpPr>
            <a:spLocks noGrp="1"/>
          </p:cNvSpPr>
          <p:nvPr>
            <p:ph sz="quarter" idx="30"/>
          </p:nvPr>
        </p:nvSpPr>
        <p:spPr/>
        <p:txBody>
          <a:bodyPr/>
          <a:lstStyle/>
          <a:p>
            <a:endParaRPr lang="en-US"/>
          </a:p>
        </p:txBody>
      </p:sp>
    </p:spTree>
    <p:extLst>
      <p:ext uri="{BB962C8B-B14F-4D97-AF65-F5344CB8AC3E}">
        <p14:creationId xmlns:p14="http://schemas.microsoft.com/office/powerpoint/2010/main" xmlns="" val="3690034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Series with PP &lt; CP</a:t>
            </a:r>
          </a:p>
        </p:txBody>
      </p:sp>
      <p:sp>
        <p:nvSpPr>
          <p:cNvPr id="17" name="Content Placeholder 2"/>
          <p:cNvSpPr>
            <a:spLocks noGrp="1"/>
          </p:cNvSpPr>
          <p:nvPr>
            <p:ph sz="quarter" idx="17"/>
          </p:nvPr>
        </p:nvSpPr>
        <p:spPr>
          <a:xfrm>
            <a:off x="228601" y="1143000"/>
            <a:ext cx="8503228" cy="1280160"/>
          </a:xfrm>
          <a:custGeom>
            <a:avLst/>
            <a:gdLst>
              <a:gd name="connsiteX0" fmla="*/ 0 w 8503227"/>
              <a:gd name="connsiteY0" fmla="*/ 640080 h 1280160"/>
              <a:gd name="connsiteX1" fmla="*/ 4251614 w 8503227"/>
              <a:gd name="connsiteY1" fmla="*/ 0 h 1280160"/>
              <a:gd name="connsiteX2" fmla="*/ 8503228 w 8503227"/>
              <a:gd name="connsiteY2" fmla="*/ 640080 h 1280160"/>
              <a:gd name="connsiteX3" fmla="*/ 4251614 w 8503227"/>
              <a:gd name="connsiteY3" fmla="*/ 1280160 h 1280160"/>
              <a:gd name="connsiteX4" fmla="*/ 0 w 8503227"/>
              <a:gd name="connsiteY4" fmla="*/ 640080 h 1280160"/>
              <a:gd name="connsiteX0" fmla="*/ 0 w 8503228"/>
              <a:gd name="connsiteY0" fmla="*/ 640080 h 1280160"/>
              <a:gd name="connsiteX1" fmla="*/ 4251614 w 8503228"/>
              <a:gd name="connsiteY1" fmla="*/ 0 h 1280160"/>
              <a:gd name="connsiteX2" fmla="*/ 8503228 w 8503228"/>
              <a:gd name="connsiteY2" fmla="*/ 640080 h 1280160"/>
              <a:gd name="connsiteX3" fmla="*/ 4251614 w 8503228"/>
              <a:gd name="connsiteY3" fmla="*/ 1280160 h 1280160"/>
              <a:gd name="connsiteX4" fmla="*/ 0 w 8503228"/>
              <a:gd name="connsiteY4" fmla="*/ 640080 h 1280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3228" h="1280160">
                <a:moveTo>
                  <a:pt x="0" y="640080"/>
                </a:moveTo>
                <a:cubicBezTo>
                  <a:pt x="0" y="286574"/>
                  <a:pt x="1903512" y="0"/>
                  <a:pt x="4251614" y="0"/>
                </a:cubicBezTo>
                <a:cubicBezTo>
                  <a:pt x="6599716" y="0"/>
                  <a:pt x="8503228" y="286574"/>
                  <a:pt x="8503228" y="640080"/>
                </a:cubicBezTo>
                <a:cubicBezTo>
                  <a:pt x="8503228" y="993586"/>
                  <a:pt x="6599716" y="1280160"/>
                  <a:pt x="4251614" y="1280160"/>
                </a:cubicBezTo>
                <a:cubicBezTo>
                  <a:pt x="1903512" y="1280160"/>
                  <a:pt x="0" y="993586"/>
                  <a:pt x="0" y="640080"/>
                </a:cubicBezTo>
                <a:close/>
              </a:path>
            </a:pathLst>
          </a:custGeom>
          <a:solidFill>
            <a:srgbClr val="FFFF99"/>
          </a:solidFill>
          <a:ln>
            <a:solidFill>
              <a:schemeClr val="tx1"/>
            </a:solidFill>
          </a:ln>
        </p:spPr>
        <p:txBody>
          <a:bodyPr anchor="ctr"/>
          <a:lstStyle/>
          <a:p>
            <a:pPr marL="0" indent="0" algn="ctr">
              <a:buNone/>
            </a:pPr>
            <a:r>
              <a:rPr lang="en-US" sz="2000" dirty="0">
                <a:solidFill>
                  <a:srgbClr val="A60A1B"/>
                </a:solidFill>
              </a:rPr>
              <a:t>Two policies: </a:t>
            </a:r>
            <a:r>
              <a:rPr lang="en-US" sz="2000" dirty="0"/>
              <a:t>(1) </a:t>
            </a:r>
            <a:r>
              <a:rPr lang="en-US" sz="2000" dirty="0" err="1"/>
              <a:t>interperiod</a:t>
            </a:r>
            <a:r>
              <a:rPr lang="en-US" sz="2000" dirty="0"/>
              <a:t> cash flows earn </a:t>
            </a:r>
            <a:r>
              <a:rPr lang="en-US" sz="2000" i="1" dirty="0"/>
              <a:t>no interest </a:t>
            </a:r>
            <a:r>
              <a:rPr lang="en-US" sz="2000" dirty="0"/>
              <a:t>(most common)</a:t>
            </a:r>
          </a:p>
          <a:p>
            <a:pPr marL="0" indent="0" algn="ctr">
              <a:buNone/>
            </a:pPr>
            <a:r>
              <a:rPr lang="en-US" sz="2000" dirty="0"/>
              <a:t>        </a:t>
            </a:r>
            <a:r>
              <a:rPr lang="en-US" sz="2000" dirty="0" smtClean="0"/>
              <a:t> </a:t>
            </a:r>
            <a:r>
              <a:rPr lang="en-US" sz="2000" dirty="0"/>
              <a:t>(2) </a:t>
            </a:r>
            <a:r>
              <a:rPr lang="en-US" sz="2000" dirty="0" err="1"/>
              <a:t>interperiod</a:t>
            </a:r>
            <a:r>
              <a:rPr lang="en-US" sz="2000" dirty="0"/>
              <a:t> cash flows earn </a:t>
            </a:r>
            <a:r>
              <a:rPr lang="en-US" sz="2000" i="1" dirty="0"/>
              <a:t>compound </a:t>
            </a:r>
            <a:r>
              <a:rPr lang="en-US" sz="2000" i="1" dirty="0" smtClean="0"/>
              <a:t>interest</a:t>
            </a:r>
            <a:endParaRPr lang="en-US" sz="2000" i="1" dirty="0"/>
          </a:p>
        </p:txBody>
      </p:sp>
      <p:sp>
        <p:nvSpPr>
          <p:cNvPr id="18" name="Content Placeholder 3"/>
          <p:cNvSpPr>
            <a:spLocks noGrp="1"/>
          </p:cNvSpPr>
          <p:nvPr>
            <p:ph sz="quarter" idx="18"/>
          </p:nvPr>
        </p:nvSpPr>
        <p:spPr>
          <a:xfrm>
            <a:off x="1066800" y="2702560"/>
            <a:ext cx="7010400" cy="1183640"/>
          </a:xfrm>
          <a:solidFill>
            <a:srgbClr val="002060"/>
          </a:solidFill>
          <a:ln>
            <a:solidFill>
              <a:schemeClr val="tx1"/>
            </a:solidFill>
          </a:ln>
          <a:effectLst>
            <a:outerShdw dist="127000" dir="18900000" algn="bl" rotWithShape="0">
              <a:srgbClr val="00CC99"/>
            </a:outerShdw>
          </a:effectLst>
        </p:spPr>
        <p:txBody>
          <a:bodyPr/>
          <a:lstStyle/>
          <a:p>
            <a:pPr marL="0" indent="0">
              <a:buNone/>
            </a:pPr>
            <a:r>
              <a:rPr lang="en-US" sz="2000" dirty="0">
                <a:solidFill>
                  <a:srgbClr val="FFFFFF"/>
                </a:solidFill>
              </a:rPr>
              <a:t>For policy (1), </a:t>
            </a:r>
            <a:r>
              <a:rPr lang="en-US" sz="2000" i="1" dirty="0">
                <a:solidFill>
                  <a:srgbClr val="FFFF00"/>
                </a:solidFill>
              </a:rPr>
              <a:t>positive cash flows </a:t>
            </a:r>
            <a:r>
              <a:rPr lang="en-US" sz="2000" dirty="0">
                <a:solidFill>
                  <a:srgbClr val="FFFFFF"/>
                </a:solidFill>
              </a:rPr>
              <a:t>are moved </a:t>
            </a:r>
            <a:r>
              <a:rPr lang="en-US" sz="2000" i="1" dirty="0">
                <a:solidFill>
                  <a:srgbClr val="FFFFFF"/>
                </a:solidFill>
              </a:rPr>
              <a:t>to </a:t>
            </a:r>
            <a:r>
              <a:rPr lang="en-US" sz="2000" i="1" dirty="0">
                <a:solidFill>
                  <a:srgbClr val="FFFF00"/>
                </a:solidFill>
              </a:rPr>
              <a:t>beginning </a:t>
            </a:r>
          </a:p>
          <a:p>
            <a:pPr marL="0" indent="0">
              <a:buNone/>
            </a:pPr>
            <a:r>
              <a:rPr lang="en-US" sz="2000" i="1" dirty="0">
                <a:solidFill>
                  <a:srgbClr val="FFFF00"/>
                </a:solidFill>
              </a:rPr>
              <a:t>		of the interest period</a:t>
            </a:r>
            <a:r>
              <a:rPr lang="en-US" sz="2000" i="1" dirty="0">
                <a:solidFill>
                  <a:srgbClr val="FF0000"/>
                </a:solidFill>
              </a:rPr>
              <a:t> </a:t>
            </a:r>
            <a:r>
              <a:rPr lang="en-US" sz="2000" dirty="0">
                <a:solidFill>
                  <a:srgbClr val="FFFFFF"/>
                </a:solidFill>
              </a:rPr>
              <a:t>in which they occur </a:t>
            </a:r>
          </a:p>
          <a:p>
            <a:pPr marL="0" indent="0">
              <a:buNone/>
            </a:pPr>
            <a:r>
              <a:rPr lang="en-US" sz="2000" dirty="0">
                <a:solidFill>
                  <a:srgbClr val="FFFFFF"/>
                </a:solidFill>
              </a:rPr>
              <a:t>and </a:t>
            </a:r>
            <a:r>
              <a:rPr lang="en-US" sz="2000" i="1" dirty="0">
                <a:solidFill>
                  <a:srgbClr val="00CC66"/>
                </a:solidFill>
              </a:rPr>
              <a:t>negative cash flows</a:t>
            </a:r>
            <a:r>
              <a:rPr lang="en-US" sz="2000" i="1" dirty="0">
                <a:solidFill>
                  <a:srgbClr val="FFFFFF"/>
                </a:solidFill>
              </a:rPr>
              <a:t> are moved to the </a:t>
            </a:r>
            <a:r>
              <a:rPr lang="en-US" sz="2000" i="1" dirty="0">
                <a:solidFill>
                  <a:srgbClr val="00CC66"/>
                </a:solidFill>
              </a:rPr>
              <a:t>end of the interest </a:t>
            </a:r>
            <a:r>
              <a:rPr lang="en-US" sz="2000" i="1" dirty="0" smtClean="0">
                <a:solidFill>
                  <a:srgbClr val="00CC66"/>
                </a:solidFill>
              </a:rPr>
              <a:t>period</a:t>
            </a:r>
            <a:endParaRPr lang="en-US" sz="2000" dirty="0">
              <a:solidFill>
                <a:srgbClr val="00CC66"/>
              </a:solidFill>
            </a:endParaRPr>
          </a:p>
        </p:txBody>
      </p:sp>
      <p:sp>
        <p:nvSpPr>
          <p:cNvPr id="19" name="Content Placeholder 4"/>
          <p:cNvSpPr>
            <a:spLocks noGrp="1"/>
          </p:cNvSpPr>
          <p:nvPr>
            <p:ph sz="quarter" idx="19"/>
          </p:nvPr>
        </p:nvSpPr>
        <p:spPr>
          <a:xfrm>
            <a:off x="457200" y="4114800"/>
            <a:ext cx="8229600" cy="817880"/>
          </a:xfrm>
        </p:spPr>
        <p:txBody>
          <a:bodyPr/>
          <a:lstStyle/>
          <a:p>
            <a:pPr marL="0" indent="0">
              <a:buNone/>
            </a:pPr>
            <a:r>
              <a:rPr lang="en-US" sz="2000" dirty="0">
                <a:solidFill>
                  <a:srgbClr val="A60A1B"/>
                </a:solidFill>
              </a:rPr>
              <a:t>Note: </a:t>
            </a:r>
            <a:r>
              <a:rPr lang="en-US" sz="2000" dirty="0"/>
              <a:t>The condition of PP &lt; CP with no </a:t>
            </a:r>
            <a:r>
              <a:rPr lang="en-US" sz="2000" dirty="0" err="1"/>
              <a:t>interperiod</a:t>
            </a:r>
            <a:r>
              <a:rPr lang="en-US" sz="2000" dirty="0"/>
              <a:t> interest is the </a:t>
            </a:r>
            <a:r>
              <a:rPr lang="en-US" sz="2000" i="1" dirty="0"/>
              <a:t>only situation</a:t>
            </a:r>
          </a:p>
          <a:p>
            <a:pPr marL="0" indent="0">
              <a:buNone/>
            </a:pPr>
            <a:r>
              <a:rPr lang="en-US" sz="2000" i="1" dirty="0"/>
              <a:t>          in which</a:t>
            </a:r>
            <a:r>
              <a:rPr lang="en-US" sz="2000" dirty="0"/>
              <a:t> the actual cash flow diagram is </a:t>
            </a:r>
            <a:r>
              <a:rPr lang="en-US" sz="2000" dirty="0" smtClean="0"/>
              <a:t>changed</a:t>
            </a:r>
            <a:endParaRPr lang="en-US" sz="2000" dirty="0"/>
          </a:p>
        </p:txBody>
      </p:sp>
      <p:sp>
        <p:nvSpPr>
          <p:cNvPr id="20" name="Content Placeholder 5"/>
          <p:cNvSpPr>
            <a:spLocks noGrp="1"/>
          </p:cNvSpPr>
          <p:nvPr>
            <p:ph sz="quarter" idx="20"/>
          </p:nvPr>
        </p:nvSpPr>
        <p:spPr>
          <a:xfrm>
            <a:off x="457200" y="5029200"/>
            <a:ext cx="8229600" cy="822960"/>
          </a:xfrm>
          <a:solidFill>
            <a:srgbClr val="002060"/>
          </a:solidFill>
          <a:ln>
            <a:solidFill>
              <a:schemeClr val="tx1"/>
            </a:solidFill>
          </a:ln>
          <a:effectLst>
            <a:outerShdw dist="127000" dir="18900000" algn="bl" rotWithShape="0">
              <a:srgbClr val="00CC99"/>
            </a:outerShdw>
          </a:effectLst>
        </p:spPr>
        <p:txBody>
          <a:bodyPr/>
          <a:lstStyle/>
          <a:p>
            <a:pPr marL="0" indent="0">
              <a:buNone/>
            </a:pPr>
            <a:r>
              <a:rPr lang="en-US" sz="2000" dirty="0">
                <a:solidFill>
                  <a:srgbClr val="FFFFFF"/>
                </a:solidFill>
              </a:rPr>
              <a:t>For policy (2), cash flows are </a:t>
            </a:r>
            <a:r>
              <a:rPr lang="en-US" sz="2000" i="1" dirty="0">
                <a:solidFill>
                  <a:srgbClr val="FFFF00"/>
                </a:solidFill>
              </a:rPr>
              <a:t>not moved </a:t>
            </a:r>
            <a:r>
              <a:rPr lang="en-US" sz="2000" dirty="0">
                <a:solidFill>
                  <a:srgbClr val="FFFFFF"/>
                </a:solidFill>
              </a:rPr>
              <a:t>and equivalent P, F, and A values are</a:t>
            </a:r>
          </a:p>
          <a:p>
            <a:pPr marL="0" indent="0">
              <a:buNone/>
            </a:pPr>
            <a:r>
              <a:rPr lang="en-US" sz="2000" dirty="0">
                <a:solidFill>
                  <a:srgbClr val="FFFFFF"/>
                </a:solidFill>
              </a:rPr>
              <a:t>                        determined using the </a:t>
            </a:r>
            <a:r>
              <a:rPr lang="en-US" sz="2000" i="1" dirty="0">
                <a:solidFill>
                  <a:srgbClr val="FFFF00"/>
                </a:solidFill>
              </a:rPr>
              <a:t>effective interest rate per payment period</a:t>
            </a:r>
          </a:p>
        </p:txBody>
      </p:sp>
      <p:sp>
        <p:nvSpPr>
          <p:cNvPr id="2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547725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Series with PP &lt; </a:t>
            </a:r>
            <a:r>
              <a:rPr lang="en-US" dirty="0" smtClean="0"/>
              <a:t>CP</a:t>
            </a:r>
            <a:endParaRPr lang="en-US" dirty="0"/>
          </a:p>
        </p:txBody>
      </p:sp>
      <mc:AlternateContent xmlns:mc="http://schemas.openxmlformats.org/markup-compatibility/2006">
        <mc:Choice xmlns:a14="http://schemas.microsoft.com/office/drawing/2010/main" xmlns="" Requires="a14">
          <p:sp>
            <p:nvSpPr>
              <p:cNvPr id="11" name="Content Placeholder 2"/>
              <p:cNvSpPr>
                <a:spLocks noGrp="1"/>
              </p:cNvSpPr>
              <p:nvPr>
                <p:ph idx="1"/>
              </p:nvPr>
            </p:nvSpPr>
            <p:spPr>
              <a:xfrm>
                <a:off x="457200" y="1264920"/>
                <a:ext cx="8229600" cy="1783080"/>
              </a:xfrm>
              <a:solidFill>
                <a:srgbClr val="006200"/>
              </a:solidFill>
              <a:ln>
                <a:solidFill>
                  <a:schemeClr val="tx1"/>
                </a:solidFill>
              </a:ln>
              <a:effectLst>
                <a:outerShdw dist="127000" dir="18900000" algn="bl" rotWithShape="0">
                  <a:schemeClr val="tx1">
                    <a:lumMod val="50000"/>
                    <a:lumOff val="50000"/>
                  </a:schemeClr>
                </a:outerShdw>
              </a:effectLst>
            </p:spPr>
            <p:txBody>
              <a:bodyPr/>
              <a:lstStyle/>
              <a:p>
                <a:pPr marL="0" indent="0">
                  <a:buNone/>
                </a:pPr>
                <a:r>
                  <a:rPr lang="en-US" sz="2200" dirty="0">
                    <a:solidFill>
                      <a:srgbClr val="FFF5DF"/>
                    </a:solidFill>
                  </a:rPr>
                  <a:t>A person deposits $100 per month into a savings account for 2 years. If $75 is withdrawn in months 5, 7 and 8 (in addition to the deposits), construct the cash flow diagram to determine how much will be in the account after 2 years at </a:t>
                </a:r>
                <a:r>
                  <a:rPr lang="en-US" sz="2200" dirty="0" err="1">
                    <a:solidFill>
                      <a:srgbClr val="FFF5DF"/>
                    </a:solidFill>
                  </a:rPr>
                  <a:t>i</a:t>
                </a:r>
                <a:r>
                  <a:rPr lang="en-US" sz="2200" dirty="0">
                    <a:solidFill>
                      <a:srgbClr val="FFF5DF"/>
                    </a:solidFill>
                  </a:rPr>
                  <a:t> </a:t>
                </a:r>
                <a14:m>
                  <m:oMath xmlns:m="http://schemas.openxmlformats.org/officeDocument/2006/math">
                    <m:r>
                      <a:rPr lang="en-US" sz="2200" i="1" dirty="0" smtClean="0">
                        <a:solidFill>
                          <a:srgbClr val="FFF5DF"/>
                        </a:solidFill>
                        <a:latin typeface="Cambria Math"/>
                      </a:rPr>
                      <m:t>=</m:t>
                    </m:r>
                  </m:oMath>
                </a14:m>
                <a:r>
                  <a:rPr lang="en-US" sz="2200" dirty="0">
                    <a:solidFill>
                      <a:srgbClr val="FFF5DF"/>
                    </a:solidFill>
                  </a:rPr>
                  <a:t> 6% per year, compounded quarterly. Assume there is no </a:t>
                </a:r>
                <a:r>
                  <a:rPr lang="en-US" sz="2200" dirty="0" err="1">
                    <a:solidFill>
                      <a:srgbClr val="FFF5DF"/>
                    </a:solidFill>
                  </a:rPr>
                  <a:t>interperiod</a:t>
                </a:r>
                <a:r>
                  <a:rPr lang="en-US" sz="2200" dirty="0">
                    <a:solidFill>
                      <a:srgbClr val="FFF5DF"/>
                    </a:solidFill>
                  </a:rPr>
                  <a:t> interest. </a:t>
                </a:r>
              </a:p>
            </p:txBody>
          </p:sp>
        </mc:Choice>
        <mc:Fallback>
          <p:sp>
            <p:nvSpPr>
              <p:cNvPr id="11" name="Content Placeholder 2"/>
              <p:cNvSpPr>
                <a:spLocks noGrp="1" noRot="1" noChangeAspect="1" noMove="1" noResize="1" noEditPoints="1" noAdjustHandles="1" noChangeArrowheads="1" noChangeShapeType="1" noTextEdit="1"/>
              </p:cNvSpPr>
              <p:nvPr>
                <p:ph idx="1"/>
              </p:nvPr>
            </p:nvSpPr>
            <p:spPr>
              <a:xfrm>
                <a:off x="457200" y="1264920"/>
                <a:ext cx="8229600" cy="1783080"/>
              </a:xfrm>
              <a:blipFill rotWithShape="1">
                <a:blip r:embed="rId2" cstate="print"/>
                <a:stretch>
                  <a:fillRect l="-805" b="-4430"/>
                </a:stretch>
              </a:blipFill>
              <a:ln>
                <a:solidFill>
                  <a:schemeClr val="tx1"/>
                </a:solidFill>
              </a:ln>
              <a:effectLst>
                <a:outerShdw dist="127000" dir="18900000" algn="bl" rotWithShape="0">
                  <a:schemeClr val="tx1">
                    <a:lumMod val="50000"/>
                    <a:lumOff val="50000"/>
                  </a:schemeClr>
                </a:outerShdw>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4" name="Content Placeholder 3"/>
              <p:cNvSpPr>
                <a:spLocks noGrp="1"/>
              </p:cNvSpPr>
              <p:nvPr>
                <p:ph idx="17"/>
              </p:nvPr>
            </p:nvSpPr>
            <p:spPr>
              <a:xfrm>
                <a:off x="304800" y="3505200"/>
                <a:ext cx="8610600" cy="838200"/>
              </a:xfrm>
            </p:spPr>
            <p:txBody>
              <a:bodyPr/>
              <a:lstStyle/>
              <a:p>
                <a:pPr marL="0" indent="0">
                  <a:buNone/>
                </a:pPr>
                <a:r>
                  <a:rPr lang="en-US" sz="2200" dirty="0">
                    <a:solidFill>
                      <a:srgbClr val="A60A1B"/>
                    </a:solidFill>
                  </a:rPr>
                  <a:t>Solution</a:t>
                </a:r>
                <a:r>
                  <a:rPr lang="en-US" sz="2200" dirty="0" smtClean="0">
                    <a:solidFill>
                      <a:srgbClr val="A60A1B"/>
                    </a:solidFill>
                  </a:rPr>
                  <a:t>:  </a:t>
                </a:r>
                <a:r>
                  <a:rPr lang="en-US" sz="2000" b="0" dirty="0" smtClean="0"/>
                  <a:t>Since </a:t>
                </a:r>
                <a:r>
                  <a:rPr lang="en-US" sz="2000" b="0" dirty="0"/>
                  <a:t>PP </a:t>
                </a:r>
                <a14:m>
                  <m:oMath xmlns:m="http://schemas.openxmlformats.org/officeDocument/2006/math">
                    <m:r>
                      <a:rPr lang="en-US" sz="2000" b="0" i="1" dirty="0" smtClean="0">
                        <a:latin typeface="Cambria Math"/>
                      </a:rPr>
                      <m:t>&lt;</m:t>
                    </m:r>
                  </m:oMath>
                </a14:m>
                <a:r>
                  <a:rPr lang="en-US" sz="2000" b="0" dirty="0"/>
                  <a:t> CP with no </a:t>
                </a:r>
                <a:r>
                  <a:rPr lang="en-US" sz="2000" b="0" dirty="0" err="1"/>
                  <a:t>interperiod</a:t>
                </a:r>
                <a:r>
                  <a:rPr lang="en-US" sz="2000" b="0" dirty="0"/>
                  <a:t> interest, the cash flow diagram must be</a:t>
                </a:r>
                <a:r>
                  <a:rPr lang="en-US" sz="2000" dirty="0"/>
                  <a:t>    </a:t>
                </a:r>
                <a:r>
                  <a:rPr lang="en-US" sz="2000" dirty="0" smtClean="0"/>
                  <a:t>		   	   </a:t>
                </a:r>
                <a:r>
                  <a:rPr lang="en-US" sz="2000" i="1" dirty="0" smtClean="0">
                    <a:solidFill>
                      <a:srgbClr val="A60A1B"/>
                    </a:solidFill>
                  </a:rPr>
                  <a:t>changed </a:t>
                </a:r>
                <a:r>
                  <a:rPr lang="en-US" sz="2000" i="1" dirty="0">
                    <a:solidFill>
                      <a:srgbClr val="A60A1B"/>
                    </a:solidFill>
                  </a:rPr>
                  <a:t>using quarters as the time </a:t>
                </a:r>
                <a:r>
                  <a:rPr lang="en-US" sz="2000" i="1" dirty="0" smtClean="0">
                    <a:solidFill>
                      <a:srgbClr val="A60A1B"/>
                    </a:solidFill>
                  </a:rPr>
                  <a:t>periods</a:t>
                </a:r>
                <a:endParaRPr lang="en-US" sz="2000" dirty="0">
                  <a:solidFill>
                    <a:srgbClr val="A60A1B"/>
                  </a:solidFill>
                </a:endParaRPr>
              </a:p>
            </p:txBody>
          </p:sp>
        </mc:Choice>
        <mc:Fallback>
          <p:sp>
            <p:nvSpPr>
              <p:cNvPr id="14" name="Content Placeholder 3"/>
              <p:cNvSpPr>
                <a:spLocks noGrp="1" noRot="1" noChangeAspect="1" noMove="1" noResize="1" noEditPoints="1" noAdjustHandles="1" noChangeArrowheads="1" noChangeShapeType="1" noTextEdit="1"/>
              </p:cNvSpPr>
              <p:nvPr>
                <p:ph idx="17"/>
              </p:nvPr>
            </p:nvSpPr>
            <p:spPr>
              <a:xfrm>
                <a:off x="304800" y="3505200"/>
                <a:ext cx="8610600" cy="838200"/>
              </a:xfrm>
              <a:blipFill rotWithShape="1">
                <a:blip r:embed="rId3" cstate="print"/>
                <a:stretch>
                  <a:fillRect l="-849" t="-4348"/>
                </a:stretch>
              </a:blipFill>
            </p:spPr>
            <p:txBody>
              <a:bodyPr/>
              <a:lstStyle/>
              <a:p>
                <a:r>
                  <a:rPr lang="en-US">
                    <a:noFill/>
                  </a:rPr>
                  <a:t> </a:t>
                </a:r>
              </a:p>
            </p:txBody>
          </p:sp>
        </mc:Fallback>
      </mc:AlternateContent>
      <p:grpSp>
        <p:nvGrpSpPr>
          <p:cNvPr id="15" name="Group 4"/>
          <p:cNvGrpSpPr/>
          <p:nvPr/>
        </p:nvGrpSpPr>
        <p:grpSpPr>
          <a:xfrm>
            <a:off x="462727" y="4430502"/>
            <a:ext cx="8218546" cy="1665498"/>
            <a:chOff x="16952" y="3505200"/>
            <a:chExt cx="8218546" cy="1665498"/>
          </a:xfrm>
        </p:grpSpPr>
        <p:sp>
          <p:nvSpPr>
            <p:cNvPr id="16" name="Rounded Rectangle 15"/>
            <p:cNvSpPr/>
            <p:nvPr/>
          </p:nvSpPr>
          <p:spPr bwMode="auto">
            <a:xfrm>
              <a:off x="521683" y="3799098"/>
              <a:ext cx="3362142" cy="1371600"/>
            </a:xfrm>
            <a:prstGeom prst="roundRect">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anose="020B0606020202030204" pitchFamily="34" charset="0"/>
              </a:endParaRPr>
            </a:p>
          </p:txBody>
        </p:sp>
        <p:sp>
          <p:nvSpPr>
            <p:cNvPr id="17" name="Line 40"/>
            <p:cNvSpPr>
              <a:spLocks noChangeShapeType="1"/>
            </p:cNvSpPr>
            <p:nvPr/>
          </p:nvSpPr>
          <p:spPr bwMode="auto">
            <a:xfrm>
              <a:off x="4577406" y="4514392"/>
              <a:ext cx="3505201"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18" name="Line 43"/>
            <p:cNvSpPr>
              <a:spLocks noChangeShapeType="1"/>
            </p:cNvSpPr>
            <p:nvPr/>
          </p:nvSpPr>
          <p:spPr bwMode="auto">
            <a:xfrm>
              <a:off x="5034606" y="4514392"/>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19" name="Line 46"/>
            <p:cNvSpPr>
              <a:spLocks noChangeShapeType="1"/>
            </p:cNvSpPr>
            <p:nvPr/>
          </p:nvSpPr>
          <p:spPr bwMode="auto">
            <a:xfrm>
              <a:off x="5491806" y="4514392"/>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0" name="Line 49"/>
            <p:cNvSpPr>
              <a:spLocks noChangeShapeType="1"/>
            </p:cNvSpPr>
            <p:nvPr/>
          </p:nvSpPr>
          <p:spPr bwMode="auto">
            <a:xfrm>
              <a:off x="5949007" y="4514392"/>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1" name="Text Box 53"/>
            <p:cNvSpPr txBox="1">
              <a:spLocks noChangeArrowheads="1"/>
            </p:cNvSpPr>
            <p:nvPr/>
          </p:nvSpPr>
          <p:spPr bwMode="auto">
            <a:xfrm>
              <a:off x="4501206" y="4209591"/>
              <a:ext cx="1912703"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0 1  2  3  4  </a:t>
              </a:r>
              <a:r>
                <a:rPr lang="en-US" sz="1200" dirty="0" smtClean="0">
                  <a:latin typeface="Arial Narrow" panose="020B0606020202030204" pitchFamily="34" charset="0"/>
                </a:rPr>
                <a:t> 5   6  </a:t>
              </a:r>
              <a:r>
                <a:rPr lang="en-US" sz="1200" dirty="0">
                  <a:latin typeface="Arial Narrow" panose="020B0606020202030204" pitchFamily="34" charset="0"/>
                </a:rPr>
                <a:t>7  8 </a:t>
              </a:r>
              <a:r>
                <a:rPr lang="en-US" sz="1200" dirty="0" smtClean="0">
                  <a:latin typeface="Arial Narrow" panose="020B0606020202030204" pitchFamily="34" charset="0"/>
                </a:rPr>
                <a:t>  </a:t>
              </a:r>
              <a:r>
                <a:rPr lang="en-US" sz="1200" dirty="0">
                  <a:latin typeface="Arial Narrow" panose="020B0606020202030204" pitchFamily="34" charset="0"/>
                </a:rPr>
                <a:t>9 </a:t>
              </a:r>
              <a:r>
                <a:rPr lang="en-US" sz="1200" dirty="0" smtClean="0">
                  <a:latin typeface="Arial Narrow" panose="020B0606020202030204" pitchFamily="34" charset="0"/>
                </a:rPr>
                <a:t> 10   </a:t>
              </a:r>
              <a:endParaRPr lang="en-US" sz="1200" dirty="0">
                <a:latin typeface="Arial Narrow" panose="020B0606020202030204" pitchFamily="34" charset="0"/>
              </a:endParaRPr>
            </a:p>
          </p:txBody>
        </p:sp>
        <p:sp>
          <p:nvSpPr>
            <p:cNvPr id="22" name="Line 54"/>
            <p:cNvSpPr>
              <a:spLocks noChangeShapeType="1"/>
            </p:cNvSpPr>
            <p:nvPr/>
          </p:nvSpPr>
          <p:spPr bwMode="auto">
            <a:xfrm flipV="1">
              <a:off x="5491806" y="3980991"/>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3" name="Line 55"/>
            <p:cNvSpPr>
              <a:spLocks noChangeShapeType="1"/>
            </p:cNvSpPr>
            <p:nvPr/>
          </p:nvSpPr>
          <p:spPr bwMode="auto">
            <a:xfrm flipV="1">
              <a:off x="5034606" y="3980991"/>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4" name="Line 58"/>
            <p:cNvSpPr>
              <a:spLocks noChangeShapeType="1"/>
            </p:cNvSpPr>
            <p:nvPr/>
          </p:nvSpPr>
          <p:spPr bwMode="auto">
            <a:xfrm>
              <a:off x="7244407" y="4514392"/>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5" name="Text Box 59"/>
            <p:cNvSpPr txBox="1">
              <a:spLocks noChangeArrowheads="1"/>
            </p:cNvSpPr>
            <p:nvPr/>
          </p:nvSpPr>
          <p:spPr bwMode="auto">
            <a:xfrm>
              <a:off x="6558607" y="4209591"/>
              <a:ext cx="7905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200" dirty="0" smtClean="0">
                  <a:latin typeface="Arial Narrow" panose="020B0606020202030204" pitchFamily="34" charset="0"/>
                </a:rPr>
                <a:t> 21        24</a:t>
              </a:r>
              <a:endParaRPr lang="en-US" sz="1200" dirty="0">
                <a:latin typeface="Arial Narrow" panose="020B0606020202030204" pitchFamily="34" charset="0"/>
              </a:endParaRPr>
            </a:p>
          </p:txBody>
        </p:sp>
        <p:sp>
          <p:nvSpPr>
            <p:cNvPr id="26" name="Line 60"/>
            <p:cNvSpPr>
              <a:spLocks noChangeShapeType="1"/>
            </p:cNvSpPr>
            <p:nvPr/>
          </p:nvSpPr>
          <p:spPr bwMode="auto">
            <a:xfrm>
              <a:off x="6787207" y="4514392"/>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27" name="Text Box 62"/>
            <p:cNvSpPr txBox="1">
              <a:spLocks noChangeArrowheads="1"/>
            </p:cNvSpPr>
            <p:nvPr/>
          </p:nvSpPr>
          <p:spPr bwMode="auto">
            <a:xfrm>
              <a:off x="4806006" y="4742992"/>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300</a:t>
              </a:r>
            </a:p>
          </p:txBody>
        </p:sp>
        <p:sp>
          <p:nvSpPr>
            <p:cNvPr id="28" name="Rectangle 63"/>
            <p:cNvSpPr>
              <a:spLocks noChangeArrowheads="1"/>
            </p:cNvSpPr>
            <p:nvPr/>
          </p:nvSpPr>
          <p:spPr bwMode="auto">
            <a:xfrm>
              <a:off x="5263206" y="4742992"/>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300</a:t>
              </a:r>
            </a:p>
          </p:txBody>
        </p:sp>
        <p:sp>
          <p:nvSpPr>
            <p:cNvPr id="29" name="Rectangle 64"/>
            <p:cNvSpPr>
              <a:spLocks noChangeArrowheads="1"/>
            </p:cNvSpPr>
            <p:nvPr/>
          </p:nvSpPr>
          <p:spPr bwMode="auto">
            <a:xfrm>
              <a:off x="5720406" y="4742992"/>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300</a:t>
              </a:r>
            </a:p>
          </p:txBody>
        </p:sp>
        <p:sp>
          <p:nvSpPr>
            <p:cNvPr id="30" name="Rectangle 66"/>
            <p:cNvSpPr>
              <a:spLocks noChangeArrowheads="1"/>
            </p:cNvSpPr>
            <p:nvPr/>
          </p:nvSpPr>
          <p:spPr bwMode="auto">
            <a:xfrm>
              <a:off x="6558607" y="4742992"/>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300</a:t>
              </a:r>
            </a:p>
          </p:txBody>
        </p:sp>
        <p:sp>
          <p:nvSpPr>
            <p:cNvPr id="31" name="Rectangle 67"/>
            <p:cNvSpPr>
              <a:spLocks noChangeArrowheads="1"/>
            </p:cNvSpPr>
            <p:nvPr/>
          </p:nvSpPr>
          <p:spPr bwMode="auto">
            <a:xfrm>
              <a:off x="7092007" y="4742992"/>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300</a:t>
              </a:r>
            </a:p>
          </p:txBody>
        </p:sp>
        <p:sp>
          <p:nvSpPr>
            <p:cNvPr id="32" name="Text Box 68"/>
            <p:cNvSpPr txBox="1">
              <a:spLocks noChangeArrowheads="1"/>
            </p:cNvSpPr>
            <p:nvPr/>
          </p:nvSpPr>
          <p:spPr bwMode="auto">
            <a:xfrm>
              <a:off x="7457132" y="4220704"/>
              <a:ext cx="734496"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M</a:t>
              </a:r>
              <a:r>
                <a:rPr lang="en-US" sz="1600" dirty="0" smtClean="0">
                  <a:latin typeface="Arial Narrow" panose="020B0606020202030204" pitchFamily="34" charset="0"/>
                </a:rPr>
                <a:t>onths</a:t>
              </a:r>
              <a:endParaRPr lang="en-US" sz="1600" dirty="0">
                <a:latin typeface="Arial Narrow" panose="020B0606020202030204" pitchFamily="34" charset="0"/>
              </a:endParaRPr>
            </a:p>
          </p:txBody>
        </p:sp>
        <p:sp>
          <p:nvSpPr>
            <p:cNvPr id="33" name="Text Box 69"/>
            <p:cNvSpPr txBox="1">
              <a:spLocks noChangeArrowheads="1"/>
            </p:cNvSpPr>
            <p:nvPr/>
          </p:nvSpPr>
          <p:spPr bwMode="auto">
            <a:xfrm>
              <a:off x="7396807" y="4438192"/>
              <a:ext cx="838691"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Q</a:t>
              </a:r>
              <a:r>
                <a:rPr lang="en-US" sz="1600" dirty="0" smtClean="0">
                  <a:latin typeface="Arial Narrow" panose="020B0606020202030204" pitchFamily="34" charset="0"/>
                </a:rPr>
                <a:t>uarters</a:t>
              </a:r>
              <a:endParaRPr lang="en-US" sz="1600" dirty="0">
                <a:latin typeface="Arial Narrow" panose="020B0606020202030204" pitchFamily="34" charset="0"/>
              </a:endParaRPr>
            </a:p>
          </p:txBody>
        </p:sp>
        <p:sp>
          <p:nvSpPr>
            <p:cNvPr id="34" name="Text Box 70"/>
            <p:cNvSpPr txBox="1">
              <a:spLocks noChangeArrowheads="1"/>
            </p:cNvSpPr>
            <p:nvPr/>
          </p:nvSpPr>
          <p:spPr bwMode="auto">
            <a:xfrm>
              <a:off x="4856339" y="4465646"/>
              <a:ext cx="254749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1          2       </a:t>
              </a:r>
              <a:r>
                <a:rPr lang="en-US" sz="1200" dirty="0" smtClean="0">
                  <a:latin typeface="Arial Narrow" panose="020B0606020202030204" pitchFamily="34" charset="0"/>
                </a:rPr>
                <a:t>     </a:t>
              </a:r>
              <a:r>
                <a:rPr lang="en-US" sz="1200" dirty="0">
                  <a:latin typeface="Arial Narrow" panose="020B0606020202030204" pitchFamily="34" charset="0"/>
                </a:rPr>
                <a:t>3                 </a:t>
              </a:r>
              <a:r>
                <a:rPr lang="en-US" sz="1200" dirty="0" smtClean="0">
                  <a:latin typeface="Arial Narrow" panose="020B0606020202030204" pitchFamily="34" charset="0"/>
                </a:rPr>
                <a:t>     </a:t>
              </a:r>
              <a:r>
                <a:rPr lang="en-US" sz="1200" dirty="0">
                  <a:latin typeface="Arial Narrow" panose="020B0606020202030204" pitchFamily="34" charset="0"/>
                </a:rPr>
                <a:t>7           8</a:t>
              </a:r>
            </a:p>
          </p:txBody>
        </p:sp>
        <p:sp>
          <p:nvSpPr>
            <p:cNvPr id="35" name="Rectangle 73"/>
            <p:cNvSpPr>
              <a:spLocks noChangeArrowheads="1"/>
            </p:cNvSpPr>
            <p:nvPr/>
          </p:nvSpPr>
          <p:spPr bwMode="auto">
            <a:xfrm>
              <a:off x="4882206" y="3752391"/>
              <a:ext cx="325438"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75</a:t>
              </a:r>
            </a:p>
          </p:txBody>
        </p:sp>
        <p:sp>
          <p:nvSpPr>
            <p:cNvPr id="36" name="Rectangle 74"/>
            <p:cNvSpPr>
              <a:spLocks noChangeArrowheads="1"/>
            </p:cNvSpPr>
            <p:nvPr/>
          </p:nvSpPr>
          <p:spPr bwMode="auto">
            <a:xfrm>
              <a:off x="5339406" y="3752391"/>
              <a:ext cx="396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150</a:t>
              </a:r>
            </a:p>
          </p:txBody>
        </p:sp>
        <p:sp>
          <p:nvSpPr>
            <p:cNvPr id="37" name="Line 83"/>
            <p:cNvSpPr>
              <a:spLocks noChangeShapeType="1"/>
            </p:cNvSpPr>
            <p:nvPr/>
          </p:nvSpPr>
          <p:spPr bwMode="auto">
            <a:xfrm flipH="1" flipV="1">
              <a:off x="7239000" y="3733800"/>
              <a:ext cx="5407" cy="780591"/>
            </a:xfrm>
            <a:prstGeom prst="line">
              <a:avLst/>
            </a:prstGeom>
            <a:noFill/>
            <a:ln w="38100">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38" name="Text Box 84"/>
                <p:cNvSpPr txBox="1">
                  <a:spLocks noChangeArrowheads="1"/>
                </p:cNvSpPr>
                <p:nvPr/>
              </p:nvSpPr>
              <p:spPr bwMode="auto">
                <a:xfrm>
                  <a:off x="7010400" y="3505200"/>
                  <a:ext cx="524503" cy="27699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200" b="1" dirty="0">
                      <a:solidFill>
                        <a:srgbClr val="3946A4"/>
                      </a:solidFill>
                      <a:latin typeface="Arial Narrow" panose="020B0606020202030204" pitchFamily="34" charset="0"/>
                    </a:rPr>
                    <a:t>F </a:t>
                  </a:r>
                  <a14:m>
                    <m:oMath xmlns:m="http://schemas.openxmlformats.org/officeDocument/2006/math">
                      <m:r>
                        <a:rPr lang="en-US" sz="1200" b="1" i="1" dirty="0" smtClean="0">
                          <a:solidFill>
                            <a:srgbClr val="3946A4"/>
                          </a:solidFill>
                          <a:latin typeface="Cambria Math"/>
                        </a:rPr>
                        <m:t>=</m:t>
                      </m:r>
                    </m:oMath>
                  </a14:m>
                  <a:r>
                    <a:rPr lang="en-US" sz="1200" b="1" dirty="0">
                      <a:solidFill>
                        <a:srgbClr val="3946A4"/>
                      </a:solidFill>
                      <a:latin typeface="Arial Narrow" panose="020B0606020202030204" pitchFamily="34" charset="0"/>
                    </a:rPr>
                    <a:t> ?</a:t>
                  </a:r>
                </a:p>
              </p:txBody>
            </p:sp>
          </mc:Choice>
          <mc:Fallback>
            <p:sp>
              <p:nvSpPr>
                <p:cNvPr id="38" name="Text Box 84"/>
                <p:cNvSpPr txBox="1">
                  <a:spLocks noRot="1" noChangeAspect="1" noMove="1" noResize="1" noEditPoints="1" noAdjustHandles="1" noChangeArrowheads="1" noChangeShapeType="1" noTextEdit="1"/>
                </p:cNvSpPr>
                <p:nvPr/>
              </p:nvSpPr>
              <p:spPr bwMode="auto">
                <a:xfrm>
                  <a:off x="7010400" y="3505200"/>
                  <a:ext cx="524503" cy="276999"/>
                </a:xfrm>
                <a:prstGeom prst="rect">
                  <a:avLst/>
                </a:prstGeom>
                <a:blipFill rotWithShape="1">
                  <a:blip r:embed="rId4" cstate="print"/>
                  <a:stretch>
                    <a:fillRect t="-2222" r="-1163" b="-15556"/>
                  </a:stretch>
                </a:blip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39" name="Text Box 96"/>
            <p:cNvSpPr txBox="1">
              <a:spLocks noChangeArrowheads="1"/>
            </p:cNvSpPr>
            <p:nvPr/>
          </p:nvSpPr>
          <p:spPr bwMode="auto">
            <a:xfrm>
              <a:off x="3935397" y="4118185"/>
              <a:ext cx="428681"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400" dirty="0">
                  <a:latin typeface="Arial Narrow" panose="020B0606020202030204" pitchFamily="34" charset="0"/>
                </a:rPr>
                <a:t> to</a:t>
              </a:r>
            </a:p>
          </p:txBody>
        </p:sp>
        <p:sp>
          <p:nvSpPr>
            <p:cNvPr id="40" name="AutoShape 97"/>
            <p:cNvSpPr>
              <a:spLocks noChangeArrowheads="1"/>
            </p:cNvSpPr>
            <p:nvPr/>
          </p:nvSpPr>
          <p:spPr bwMode="auto">
            <a:xfrm>
              <a:off x="3935397" y="4361991"/>
              <a:ext cx="464981"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62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dirty="0">
                <a:latin typeface="Arial Narrow" panose="020B0606020202030204" pitchFamily="34" charset="0"/>
              </a:endParaRPr>
            </a:p>
          </p:txBody>
        </p:sp>
        <p:sp>
          <p:nvSpPr>
            <p:cNvPr id="41" name="Text Box 98"/>
            <p:cNvSpPr txBox="1">
              <a:spLocks noChangeArrowheads="1"/>
            </p:cNvSpPr>
            <p:nvPr/>
          </p:nvSpPr>
          <p:spPr bwMode="auto">
            <a:xfrm>
              <a:off x="3959237" y="4503747"/>
              <a:ext cx="41389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this</a:t>
              </a:r>
            </a:p>
          </p:txBody>
        </p:sp>
        <p:sp>
          <p:nvSpPr>
            <p:cNvPr id="42" name="Line 9"/>
            <p:cNvSpPr>
              <a:spLocks noChangeShapeType="1"/>
            </p:cNvSpPr>
            <p:nvPr/>
          </p:nvSpPr>
          <p:spPr bwMode="auto">
            <a:xfrm>
              <a:off x="895718" y="4561099"/>
              <a:ext cx="2692400" cy="0"/>
            </a:xfrm>
            <a:prstGeom prst="line">
              <a:avLst/>
            </a:prstGeom>
            <a:noFill/>
            <a:ln w="9525">
              <a:solidFill>
                <a:srgbClr val="3946A4"/>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3" name="Line 11"/>
            <p:cNvSpPr>
              <a:spLocks noChangeShapeType="1"/>
            </p:cNvSpPr>
            <p:nvPr/>
          </p:nvSpPr>
          <p:spPr bwMode="auto">
            <a:xfrm>
              <a:off x="10735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4" name="Line 12"/>
            <p:cNvSpPr>
              <a:spLocks noChangeShapeType="1"/>
            </p:cNvSpPr>
            <p:nvPr/>
          </p:nvSpPr>
          <p:spPr bwMode="auto">
            <a:xfrm>
              <a:off x="12259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5" name="Line 13"/>
            <p:cNvSpPr>
              <a:spLocks noChangeShapeType="1"/>
            </p:cNvSpPr>
            <p:nvPr/>
          </p:nvSpPr>
          <p:spPr bwMode="auto">
            <a:xfrm>
              <a:off x="13783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6" name="Line 14"/>
            <p:cNvSpPr>
              <a:spLocks noChangeShapeType="1"/>
            </p:cNvSpPr>
            <p:nvPr/>
          </p:nvSpPr>
          <p:spPr bwMode="auto">
            <a:xfrm>
              <a:off x="15307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7" name="Line 15"/>
            <p:cNvSpPr>
              <a:spLocks noChangeShapeType="1"/>
            </p:cNvSpPr>
            <p:nvPr/>
          </p:nvSpPr>
          <p:spPr bwMode="auto">
            <a:xfrm>
              <a:off x="16831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8" name="Line 16"/>
            <p:cNvSpPr>
              <a:spLocks noChangeShapeType="1"/>
            </p:cNvSpPr>
            <p:nvPr/>
          </p:nvSpPr>
          <p:spPr bwMode="auto">
            <a:xfrm>
              <a:off x="18355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49" name="Line 17"/>
            <p:cNvSpPr>
              <a:spLocks noChangeShapeType="1"/>
            </p:cNvSpPr>
            <p:nvPr/>
          </p:nvSpPr>
          <p:spPr bwMode="auto">
            <a:xfrm>
              <a:off x="19879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0" name="Line 18"/>
            <p:cNvSpPr>
              <a:spLocks noChangeShapeType="1"/>
            </p:cNvSpPr>
            <p:nvPr/>
          </p:nvSpPr>
          <p:spPr bwMode="auto">
            <a:xfrm>
              <a:off x="21403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1" name="Line 19"/>
            <p:cNvSpPr>
              <a:spLocks noChangeShapeType="1"/>
            </p:cNvSpPr>
            <p:nvPr/>
          </p:nvSpPr>
          <p:spPr bwMode="auto">
            <a:xfrm>
              <a:off x="22927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2" name="Line 20"/>
            <p:cNvSpPr>
              <a:spLocks noChangeShapeType="1"/>
            </p:cNvSpPr>
            <p:nvPr/>
          </p:nvSpPr>
          <p:spPr bwMode="auto">
            <a:xfrm>
              <a:off x="24451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3" name="Line 21"/>
            <p:cNvSpPr>
              <a:spLocks noChangeShapeType="1"/>
            </p:cNvSpPr>
            <p:nvPr/>
          </p:nvSpPr>
          <p:spPr bwMode="auto">
            <a:xfrm>
              <a:off x="25975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4" name="Line 22"/>
            <p:cNvSpPr>
              <a:spLocks noChangeShapeType="1"/>
            </p:cNvSpPr>
            <p:nvPr/>
          </p:nvSpPr>
          <p:spPr bwMode="auto">
            <a:xfrm>
              <a:off x="27499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5" name="Text Box 25"/>
            <p:cNvSpPr txBox="1">
              <a:spLocks noChangeArrowheads="1"/>
            </p:cNvSpPr>
            <p:nvPr/>
          </p:nvSpPr>
          <p:spPr bwMode="auto">
            <a:xfrm>
              <a:off x="731374" y="4369482"/>
              <a:ext cx="201854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900" dirty="0" smtClean="0">
                  <a:latin typeface="Arial Narrow" panose="020B0606020202030204" pitchFamily="34" charset="0"/>
                </a:rPr>
                <a:t>  0     </a:t>
              </a:r>
              <a:r>
                <a:rPr lang="en-US" sz="900" dirty="0">
                  <a:latin typeface="Arial Narrow" panose="020B0606020202030204" pitchFamily="34" charset="0"/>
                </a:rPr>
                <a:t>1 </a:t>
              </a:r>
              <a:r>
                <a:rPr lang="en-US" sz="900" dirty="0" smtClean="0">
                  <a:latin typeface="Arial Narrow" panose="020B0606020202030204" pitchFamily="34" charset="0"/>
                </a:rPr>
                <a:t>   2    </a:t>
              </a:r>
              <a:r>
                <a:rPr lang="en-US" sz="900" dirty="0">
                  <a:latin typeface="Arial Narrow" panose="020B0606020202030204" pitchFamily="34" charset="0"/>
                </a:rPr>
                <a:t>3  </a:t>
              </a:r>
              <a:r>
                <a:rPr lang="en-US" sz="900" dirty="0" smtClean="0">
                  <a:latin typeface="Arial Narrow" panose="020B0606020202030204" pitchFamily="34" charset="0"/>
                </a:rPr>
                <a:t>  4    </a:t>
              </a:r>
              <a:r>
                <a:rPr lang="en-US" sz="900" dirty="0">
                  <a:latin typeface="Arial Narrow" panose="020B0606020202030204" pitchFamily="34" charset="0"/>
                </a:rPr>
                <a:t>5 </a:t>
              </a:r>
              <a:r>
                <a:rPr lang="en-US" sz="900" dirty="0" smtClean="0">
                  <a:latin typeface="Arial Narrow" panose="020B0606020202030204" pitchFamily="34" charset="0"/>
                </a:rPr>
                <a:t>   6    </a:t>
              </a:r>
              <a:r>
                <a:rPr lang="en-US" sz="900" dirty="0">
                  <a:latin typeface="Arial Narrow" panose="020B0606020202030204" pitchFamily="34" charset="0"/>
                </a:rPr>
                <a:t>7 </a:t>
              </a:r>
              <a:r>
                <a:rPr lang="en-US" sz="900" dirty="0" smtClean="0">
                  <a:latin typeface="Arial Narrow" panose="020B0606020202030204" pitchFamily="34" charset="0"/>
                </a:rPr>
                <a:t>   </a:t>
              </a:r>
              <a:r>
                <a:rPr lang="en-US" sz="900" dirty="0">
                  <a:latin typeface="Arial Narrow" panose="020B0606020202030204" pitchFamily="34" charset="0"/>
                </a:rPr>
                <a:t>8  </a:t>
              </a:r>
              <a:r>
                <a:rPr lang="en-US" sz="900" dirty="0" smtClean="0">
                  <a:latin typeface="Arial Narrow" panose="020B0606020202030204" pitchFamily="34" charset="0"/>
                </a:rPr>
                <a:t>  9  10   </a:t>
              </a:r>
              <a:endParaRPr lang="en-US" sz="900" dirty="0">
                <a:latin typeface="Arial Narrow" panose="020B0606020202030204" pitchFamily="34" charset="0"/>
              </a:endParaRPr>
            </a:p>
          </p:txBody>
        </p:sp>
        <p:sp>
          <p:nvSpPr>
            <p:cNvPr id="56" name="Line 26"/>
            <p:cNvSpPr>
              <a:spLocks noChangeShapeType="1"/>
            </p:cNvSpPr>
            <p:nvPr/>
          </p:nvSpPr>
          <p:spPr bwMode="auto">
            <a:xfrm flipV="1">
              <a:off x="1987918" y="4103898"/>
              <a:ext cx="0" cy="3048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7" name="Line 27"/>
            <p:cNvSpPr>
              <a:spLocks noChangeShapeType="1"/>
            </p:cNvSpPr>
            <p:nvPr/>
          </p:nvSpPr>
          <p:spPr bwMode="auto">
            <a:xfrm flipV="1">
              <a:off x="1683118" y="4103898"/>
              <a:ext cx="0" cy="3048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8" name="Line 36"/>
            <p:cNvSpPr>
              <a:spLocks noChangeShapeType="1"/>
            </p:cNvSpPr>
            <p:nvPr/>
          </p:nvSpPr>
          <p:spPr bwMode="auto">
            <a:xfrm>
              <a:off x="32833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59" name="Line 37"/>
            <p:cNvSpPr>
              <a:spLocks noChangeShapeType="1"/>
            </p:cNvSpPr>
            <p:nvPr/>
          </p:nvSpPr>
          <p:spPr bwMode="auto">
            <a:xfrm>
              <a:off x="34357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60" name="Line 38"/>
            <p:cNvSpPr>
              <a:spLocks noChangeShapeType="1"/>
            </p:cNvSpPr>
            <p:nvPr/>
          </p:nvSpPr>
          <p:spPr bwMode="auto">
            <a:xfrm>
              <a:off x="3588118" y="4561099"/>
              <a:ext cx="0" cy="2286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sp>
          <p:nvSpPr>
            <p:cNvPr id="61" name="Text Box 39"/>
            <p:cNvSpPr txBox="1">
              <a:spLocks noChangeArrowheads="1"/>
            </p:cNvSpPr>
            <p:nvPr/>
          </p:nvSpPr>
          <p:spPr bwMode="auto">
            <a:xfrm>
              <a:off x="3178964" y="4369482"/>
              <a:ext cx="65696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900" dirty="0">
                  <a:latin typeface="Arial Narrow" panose="020B0606020202030204" pitchFamily="34" charset="0"/>
                </a:rPr>
                <a:t>     23 24</a:t>
              </a:r>
            </a:p>
          </p:txBody>
        </p:sp>
        <p:sp>
          <p:nvSpPr>
            <p:cNvPr id="62" name="Text Box 61"/>
            <p:cNvSpPr txBox="1">
              <a:spLocks noChangeArrowheads="1"/>
            </p:cNvSpPr>
            <p:nvPr/>
          </p:nvSpPr>
          <p:spPr bwMode="auto">
            <a:xfrm>
              <a:off x="1619156" y="4789699"/>
              <a:ext cx="416387"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000" dirty="0" smtClean="0">
                  <a:latin typeface="Arial Narrow" panose="020B0606020202030204" pitchFamily="34" charset="0"/>
                </a:rPr>
                <a:t>100</a:t>
              </a:r>
              <a:endParaRPr lang="en-US" sz="1000" dirty="0">
                <a:latin typeface="Arial Narrow" panose="020B0606020202030204" pitchFamily="34" charset="0"/>
              </a:endParaRPr>
            </a:p>
          </p:txBody>
        </p:sp>
        <p:sp>
          <p:nvSpPr>
            <p:cNvPr id="63" name="Text Box 71"/>
            <p:cNvSpPr txBox="1">
              <a:spLocks noChangeArrowheads="1"/>
            </p:cNvSpPr>
            <p:nvPr/>
          </p:nvSpPr>
          <p:spPr bwMode="auto">
            <a:xfrm>
              <a:off x="1537215" y="3857677"/>
              <a:ext cx="300082"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000" dirty="0">
                  <a:latin typeface="Arial Narrow" panose="020B0606020202030204" pitchFamily="34" charset="0"/>
                </a:rPr>
                <a:t>75</a:t>
              </a:r>
            </a:p>
          </p:txBody>
        </p:sp>
        <p:sp>
          <p:nvSpPr>
            <p:cNvPr id="64" name="Text Box 75"/>
            <p:cNvSpPr txBox="1">
              <a:spLocks noChangeArrowheads="1"/>
            </p:cNvSpPr>
            <p:nvPr/>
          </p:nvSpPr>
          <p:spPr bwMode="auto">
            <a:xfrm>
              <a:off x="16952" y="4082591"/>
              <a:ext cx="49169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400" dirty="0">
                  <a:latin typeface="Arial Narrow" panose="020B0606020202030204" pitchFamily="34" charset="0"/>
                </a:rPr>
                <a:t>from</a:t>
              </a:r>
            </a:p>
          </p:txBody>
        </p:sp>
        <p:sp>
          <p:nvSpPr>
            <p:cNvPr id="65" name="Line 80"/>
            <p:cNvSpPr>
              <a:spLocks noChangeShapeType="1"/>
            </p:cNvSpPr>
            <p:nvPr/>
          </p:nvSpPr>
          <p:spPr bwMode="auto">
            <a:xfrm flipV="1">
              <a:off x="3588117" y="4027698"/>
              <a:ext cx="1" cy="381000"/>
            </a:xfrm>
            <a:prstGeom prst="line">
              <a:avLst/>
            </a:prstGeom>
            <a:noFill/>
            <a:ln w="38100">
              <a:solidFill>
                <a:srgbClr val="00206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66" name="Text Box 82"/>
                <p:cNvSpPr txBox="1">
                  <a:spLocks noChangeArrowheads="1"/>
                </p:cNvSpPr>
                <p:nvPr/>
              </p:nvSpPr>
              <p:spPr bwMode="auto">
                <a:xfrm>
                  <a:off x="3282006" y="3752391"/>
                  <a:ext cx="524503" cy="27699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200" b="1" dirty="0">
                      <a:solidFill>
                        <a:srgbClr val="002060"/>
                      </a:solidFill>
                      <a:latin typeface="Arial Narrow" panose="020B0606020202030204" pitchFamily="34" charset="0"/>
                    </a:rPr>
                    <a:t>F </a:t>
                  </a:r>
                  <a14:m>
                    <m:oMath xmlns:m="http://schemas.openxmlformats.org/officeDocument/2006/math">
                      <m:r>
                        <a:rPr lang="en-US" sz="1200" b="1" i="1" dirty="0" smtClean="0">
                          <a:solidFill>
                            <a:srgbClr val="002060"/>
                          </a:solidFill>
                          <a:latin typeface="Cambria Math"/>
                        </a:rPr>
                        <m:t>=</m:t>
                      </m:r>
                    </m:oMath>
                  </a14:m>
                  <a:r>
                    <a:rPr lang="en-US" sz="1200" b="1" dirty="0">
                      <a:solidFill>
                        <a:srgbClr val="002060"/>
                      </a:solidFill>
                      <a:latin typeface="Arial Narrow" panose="020B0606020202030204" pitchFamily="34" charset="0"/>
                    </a:rPr>
                    <a:t> ?</a:t>
                  </a:r>
                </a:p>
              </p:txBody>
            </p:sp>
          </mc:Choice>
          <mc:Fallback>
            <p:sp>
              <p:nvSpPr>
                <p:cNvPr id="66" name="Text Box 82"/>
                <p:cNvSpPr txBox="1">
                  <a:spLocks noRot="1" noChangeAspect="1" noMove="1" noResize="1" noEditPoints="1" noAdjustHandles="1" noChangeArrowheads="1" noChangeShapeType="1" noTextEdit="1"/>
                </p:cNvSpPr>
                <p:nvPr/>
              </p:nvSpPr>
              <p:spPr bwMode="auto">
                <a:xfrm>
                  <a:off x="3282006" y="3752391"/>
                  <a:ext cx="524503" cy="276999"/>
                </a:xfrm>
                <a:prstGeom prst="rect">
                  <a:avLst/>
                </a:prstGeom>
                <a:blipFill rotWithShape="1">
                  <a:blip r:embed="rId5" cstate="print"/>
                  <a:stretch>
                    <a:fillRect l="-1163" t="-2174" b="-13043"/>
                  </a:stretch>
                </a:blip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67" name="AutoShape 94"/>
            <p:cNvSpPr>
              <a:spLocks noChangeArrowheads="1"/>
            </p:cNvSpPr>
            <p:nvPr/>
          </p:nvSpPr>
          <p:spPr bwMode="auto">
            <a:xfrm>
              <a:off x="20664" y="4354335"/>
              <a:ext cx="487978"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62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dirty="0">
                <a:latin typeface="Arial Narrow" panose="020B0606020202030204" pitchFamily="34" charset="0"/>
              </a:endParaRPr>
            </a:p>
          </p:txBody>
        </p:sp>
        <p:sp>
          <p:nvSpPr>
            <p:cNvPr id="68" name="Text Box 95"/>
            <p:cNvSpPr txBox="1">
              <a:spLocks noChangeArrowheads="1"/>
            </p:cNvSpPr>
            <p:nvPr/>
          </p:nvSpPr>
          <p:spPr bwMode="auto">
            <a:xfrm>
              <a:off x="45313" y="4514392"/>
              <a:ext cx="41389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this</a:t>
              </a:r>
            </a:p>
          </p:txBody>
        </p:sp>
        <p:sp>
          <p:nvSpPr>
            <p:cNvPr id="69" name="Line 106"/>
            <p:cNvSpPr>
              <a:spLocks noChangeShapeType="1"/>
            </p:cNvSpPr>
            <p:nvPr/>
          </p:nvSpPr>
          <p:spPr bwMode="auto">
            <a:xfrm flipV="1">
              <a:off x="2152271" y="4103898"/>
              <a:ext cx="0" cy="304800"/>
            </a:xfrm>
            <a:prstGeom prst="line">
              <a:avLst/>
            </a:prstGeom>
            <a:noFill/>
            <a:ln w="9525">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200" dirty="0">
                <a:latin typeface="Arial Narrow" panose="020B0606020202030204" pitchFamily="34" charset="0"/>
              </a:endParaRPr>
            </a:p>
          </p:txBody>
        </p:sp>
        <p:cxnSp>
          <p:nvCxnSpPr>
            <p:cNvPr id="70" name="Straight Connector 69"/>
            <p:cNvCxnSpPr/>
            <p:nvPr/>
          </p:nvCxnSpPr>
          <p:spPr bwMode="auto">
            <a:xfrm>
              <a:off x="3024555" y="4501374"/>
              <a:ext cx="0" cy="1194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a:off x="3054718" y="4501374"/>
              <a:ext cx="0" cy="1194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 name="Straight Connector 71"/>
            <p:cNvCxnSpPr>
              <a:stCxn id="43" idx="1"/>
            </p:cNvCxnSpPr>
            <p:nvPr/>
          </p:nvCxnSpPr>
          <p:spPr bwMode="auto">
            <a:xfrm>
              <a:off x="1073519" y="4789699"/>
              <a:ext cx="2514599"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73" name="Text Box 71"/>
            <p:cNvSpPr txBox="1">
              <a:spLocks noChangeArrowheads="1"/>
            </p:cNvSpPr>
            <p:nvPr/>
          </p:nvSpPr>
          <p:spPr bwMode="auto">
            <a:xfrm>
              <a:off x="1835518" y="3857677"/>
              <a:ext cx="300082"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000" dirty="0">
                  <a:latin typeface="Arial Narrow" panose="020B0606020202030204" pitchFamily="34" charset="0"/>
                </a:rPr>
                <a:t>75</a:t>
              </a:r>
            </a:p>
          </p:txBody>
        </p:sp>
        <p:sp>
          <p:nvSpPr>
            <p:cNvPr id="74" name="Text Box 71"/>
            <p:cNvSpPr txBox="1">
              <a:spLocks noChangeArrowheads="1"/>
            </p:cNvSpPr>
            <p:nvPr/>
          </p:nvSpPr>
          <p:spPr bwMode="auto">
            <a:xfrm>
              <a:off x="2040448" y="3857677"/>
              <a:ext cx="300082"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000" dirty="0">
                  <a:latin typeface="Arial Narrow" panose="020B0606020202030204" pitchFamily="34" charset="0"/>
                </a:rPr>
                <a:t>75</a:t>
              </a:r>
            </a:p>
          </p:txBody>
        </p:sp>
        <p:cxnSp>
          <p:nvCxnSpPr>
            <p:cNvPr id="75" name="Straight Connector 74"/>
            <p:cNvCxnSpPr/>
            <p:nvPr/>
          </p:nvCxnSpPr>
          <p:spPr bwMode="auto">
            <a:xfrm rot="5400000">
              <a:off x="6400800" y="44958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rot="5400000">
              <a:off x="6324600" y="44958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3" name="Text Placeholder 5"/>
          <p:cNvSpPr>
            <a:spLocks noGrp="1"/>
          </p:cNvSpPr>
          <p:nvPr>
            <p:ph type="body" sz="quarter" idx="16"/>
          </p:nvPr>
        </p:nvSpPr>
        <p:spPr/>
        <p:txBody>
          <a:bodyPr/>
          <a:lstStyle/>
          <a:p>
            <a:endParaRPr lang="en-US"/>
          </a:p>
        </p:txBody>
      </p:sp>
      <p:sp>
        <p:nvSpPr>
          <p:cNvPr id="12" name="Text Placeholder 6"/>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263725720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Continuous Compounding</a:t>
            </a:r>
          </a:p>
        </p:txBody>
      </p:sp>
      <mc:AlternateContent xmlns:mc="http://schemas.openxmlformats.org/markup-compatibility/2006">
        <mc:Choice xmlns:a14="http://schemas.microsoft.com/office/drawing/2010/main" xmlns="" Requires="a14">
          <p:sp>
            <p:nvSpPr>
              <p:cNvPr id="8" name="Content Placeholder 2"/>
              <p:cNvSpPr>
                <a:spLocks noGrp="1"/>
              </p:cNvSpPr>
              <p:nvPr>
                <p:ph sz="quarter" idx="17"/>
              </p:nvPr>
            </p:nvSpPr>
            <p:spPr>
              <a:xfrm>
                <a:off x="609600" y="1270000"/>
                <a:ext cx="7924800" cy="863600"/>
              </a:xfrm>
              <a:solidFill>
                <a:srgbClr val="4A410E"/>
              </a:solidFill>
              <a:ln>
                <a:solidFill>
                  <a:schemeClr val="tx1"/>
                </a:solidFill>
              </a:ln>
              <a:effectLst>
                <a:outerShdw dist="127000" dir="18900000" algn="bl" rotWithShape="0">
                  <a:schemeClr val="tx1">
                    <a:lumMod val="50000"/>
                    <a:lumOff val="50000"/>
                  </a:schemeClr>
                </a:outerShdw>
              </a:effectLst>
            </p:spPr>
            <p:txBody>
              <a:bodyPr/>
              <a:lstStyle/>
              <a:p>
                <a:pPr marL="0" indent="0" algn="ctr">
                  <a:buNone/>
                </a:pPr>
                <a:r>
                  <a:rPr lang="en-US" sz="2200" dirty="0">
                    <a:solidFill>
                      <a:srgbClr val="FFD98C"/>
                    </a:solidFill>
                  </a:rPr>
                  <a:t>When the interest period is infinitely small, interest </a:t>
                </a:r>
                <a:r>
                  <a:rPr lang="en-US" sz="2200" dirty="0" smtClean="0">
                    <a:solidFill>
                      <a:srgbClr val="FFD98C"/>
                    </a:solidFill>
                  </a:rPr>
                  <a:t>is</a:t>
                </a:r>
                <a:br>
                  <a:rPr lang="en-US" sz="2200" dirty="0" smtClean="0">
                    <a:solidFill>
                      <a:srgbClr val="FFD98C"/>
                    </a:solidFill>
                  </a:rPr>
                </a:br>
                <a:r>
                  <a:rPr lang="en-US" sz="2200" i="1" dirty="0" smtClean="0">
                    <a:solidFill>
                      <a:srgbClr val="FFD98C"/>
                    </a:solidFill>
                  </a:rPr>
                  <a:t>compounded </a:t>
                </a:r>
                <a:r>
                  <a:rPr lang="en-US" sz="2200" i="1" dirty="0">
                    <a:solidFill>
                      <a:srgbClr val="FFD98C"/>
                    </a:solidFill>
                  </a:rPr>
                  <a:t>continuously.  </a:t>
                </a:r>
                <a:r>
                  <a:rPr lang="en-US" sz="2200" dirty="0">
                    <a:solidFill>
                      <a:srgbClr val="FFD98C"/>
                    </a:solidFill>
                  </a:rPr>
                  <a:t>Therefore, PP </a:t>
                </a:r>
                <a14:m>
                  <m:oMath xmlns:m="http://schemas.openxmlformats.org/officeDocument/2006/math">
                    <m:r>
                      <a:rPr lang="en-US" sz="2200" i="1" dirty="0" smtClean="0">
                        <a:solidFill>
                          <a:srgbClr val="FFD98C"/>
                        </a:solidFill>
                        <a:latin typeface="Cambria Math"/>
                      </a:rPr>
                      <m:t>&gt;</m:t>
                    </m:r>
                  </m:oMath>
                </a14:m>
                <a:r>
                  <a:rPr lang="en-US" sz="2200" dirty="0">
                    <a:solidFill>
                      <a:srgbClr val="FFD98C"/>
                    </a:solidFill>
                  </a:rPr>
                  <a:t> CP and m increases</a:t>
                </a:r>
                <a:r>
                  <a:rPr lang="en-US" sz="2200" dirty="0" smtClean="0">
                    <a:solidFill>
                      <a:srgbClr val="FFCC66"/>
                    </a:solidFill>
                  </a:rPr>
                  <a:t>.</a:t>
                </a:r>
                <a:endParaRPr lang="en-US" sz="2200" dirty="0">
                  <a:solidFill>
                    <a:srgbClr val="FFCC66"/>
                  </a:solidFill>
                </a:endParaRPr>
              </a:p>
            </p:txBody>
          </p:sp>
        </mc:Choice>
        <mc:Fallback>
          <p:sp>
            <p:nvSpPr>
              <p:cNvPr id="8" name="Content Placeholder 2"/>
              <p:cNvSpPr>
                <a:spLocks noGrp="1" noRot="1" noChangeAspect="1" noMove="1" noResize="1" noEditPoints="1" noAdjustHandles="1" noChangeArrowheads="1" noChangeShapeType="1" noTextEdit="1"/>
              </p:cNvSpPr>
              <p:nvPr>
                <p:ph sz="quarter" idx="17"/>
              </p:nvPr>
            </p:nvSpPr>
            <p:spPr>
              <a:xfrm>
                <a:off x="609600" y="1270000"/>
                <a:ext cx="7924800" cy="863600"/>
              </a:xfrm>
              <a:blipFill rotWithShape="1">
                <a:blip r:embed="rId2" cstate="print"/>
                <a:stretch>
                  <a:fillRect b="-1227"/>
                </a:stretch>
              </a:blipFill>
              <a:ln>
                <a:solidFill>
                  <a:schemeClr val="tx1"/>
                </a:solidFill>
              </a:ln>
              <a:effectLst>
                <a:outerShdw dist="127000" dir="18900000" algn="bl" rotWithShape="0">
                  <a:schemeClr val="tx1">
                    <a:lumMod val="50000"/>
                    <a:lumOff val="50000"/>
                  </a:schemeClr>
                </a:outerShdw>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9" name="Content Placeholder 3"/>
              <p:cNvSpPr>
                <a:spLocks noGrp="1"/>
              </p:cNvSpPr>
              <p:nvPr>
                <p:ph sz="quarter" idx="18"/>
              </p:nvPr>
            </p:nvSpPr>
            <p:spPr>
              <a:xfrm>
                <a:off x="457200" y="2321560"/>
                <a:ext cx="8229600" cy="955040"/>
              </a:xfrm>
            </p:spPr>
            <p:txBody>
              <a:bodyPr/>
              <a:lstStyle/>
              <a:p>
                <a:pPr marL="0" indent="0" algn="ctr">
                  <a:buNone/>
                </a:pPr>
                <a:r>
                  <a:rPr lang="en-US" dirty="0" smtClean="0"/>
                  <a:t>Take limit as m → </a:t>
                </a:r>
                <a14:m>
                  <m:oMath xmlns:m="http://schemas.openxmlformats.org/officeDocument/2006/math">
                    <m:r>
                      <a:rPr lang="en-US" i="1" dirty="0" smtClean="0">
                        <a:latin typeface="Cambria Math"/>
                      </a:rPr>
                      <m:t>∞</m:t>
                    </m:r>
                  </m:oMath>
                </a14:m>
                <a:r>
                  <a:rPr lang="en-US" dirty="0"/>
                  <a:t> to find the effective interest rate </a:t>
                </a:r>
                <a:r>
                  <a:rPr lang="en-US" dirty="0" smtClean="0"/>
                  <a:t>equation</a:t>
                </a:r>
                <a:endParaRPr lang="en-US" sz="1100" dirty="0"/>
              </a:p>
              <a:p>
                <a:pPr marL="0" indent="0" algn="ctr">
                  <a:spcBef>
                    <a:spcPts val="1200"/>
                  </a:spcBef>
                  <a:buNone/>
                </a:pPr>
                <a14:m>
                  <m:oMathPara xmlns:m="http://schemas.openxmlformats.org/officeDocument/2006/math">
                    <m:oMathParaPr>
                      <m:jc m:val="centerGroup"/>
                    </m:oMathParaPr>
                    <m:oMath xmlns:m="http://schemas.openxmlformats.org/officeDocument/2006/math">
                      <m:r>
                        <a:rPr lang="en-US" sz="2800" b="1" i="0" dirty="0" smtClean="0">
                          <a:latin typeface="Cambria Math"/>
                        </a:rPr>
                        <m:t>𝐢</m:t>
                      </m:r>
                      <m:r>
                        <a:rPr lang="en-US" sz="2800" b="1" i="0" dirty="0" smtClean="0">
                          <a:latin typeface="Cambria Math"/>
                        </a:rPr>
                        <m:t>=</m:t>
                      </m:r>
                      <m:r>
                        <a:rPr lang="en-US" sz="2800" b="1" i="0" dirty="0" err="1">
                          <a:latin typeface="Cambria Math"/>
                        </a:rPr>
                        <m:t>𝐞</m:t>
                      </m:r>
                      <m:r>
                        <a:rPr lang="en-US" sz="2800" b="1" i="0" baseline="30000" dirty="0" err="1">
                          <a:latin typeface="Cambria Math"/>
                        </a:rPr>
                        <m:t>𝐫</m:t>
                      </m:r>
                      <m:r>
                        <a:rPr lang="en-US" sz="2800" b="1" i="0" dirty="0" smtClean="0">
                          <a:latin typeface="Cambria Math"/>
                        </a:rPr>
                        <m:t>−</m:t>
                      </m:r>
                      <m:r>
                        <a:rPr lang="en-US" sz="2800" b="1" i="0" dirty="0" smtClean="0">
                          <a:latin typeface="Cambria Math"/>
                        </a:rPr>
                        <m:t>𝟏</m:t>
                      </m:r>
                    </m:oMath>
                  </m:oMathPara>
                </a14:m>
                <a:endParaRPr lang="en-US" sz="2000" dirty="0"/>
              </a:p>
            </p:txBody>
          </p:sp>
        </mc:Choice>
        <mc:Fallback>
          <p:sp>
            <p:nvSpPr>
              <p:cNvPr id="9" name="Content Placeholder 3"/>
              <p:cNvSpPr>
                <a:spLocks noGrp="1" noRot="1" noChangeAspect="1" noMove="1" noResize="1" noEditPoints="1" noAdjustHandles="1" noChangeArrowheads="1" noChangeShapeType="1" noTextEdit="1"/>
              </p:cNvSpPr>
              <p:nvPr>
                <p:ph sz="quarter" idx="18"/>
              </p:nvPr>
            </p:nvSpPr>
            <p:spPr>
              <a:xfrm>
                <a:off x="457200" y="2321560"/>
                <a:ext cx="8229600" cy="955040"/>
              </a:xfrm>
              <a:blipFill rotWithShape="1">
                <a:blip r:embed="rId3" cstate="print"/>
                <a:stretch>
                  <a:fillRect t="-5096"/>
                </a:stretch>
              </a:blipFill>
            </p:spPr>
            <p:txBody>
              <a:bodyPr/>
              <a:lstStyle/>
              <a:p>
                <a:r>
                  <a:rPr lang="en-US">
                    <a:noFill/>
                  </a:rPr>
                  <a:t> </a:t>
                </a:r>
              </a:p>
            </p:txBody>
          </p:sp>
        </mc:Fallback>
      </mc:AlternateContent>
      <p:cxnSp>
        <p:nvCxnSpPr>
          <p:cNvPr id="15" name="Straight Connector 4"/>
          <p:cNvCxnSpPr/>
          <p:nvPr/>
        </p:nvCxnSpPr>
        <p:spPr bwMode="auto">
          <a:xfrm>
            <a:off x="365760" y="3505200"/>
            <a:ext cx="8412480" cy="0"/>
          </a:xfrm>
          <a:prstGeom prst="line">
            <a:avLst/>
          </a:prstGeom>
          <a:solidFill>
            <a:schemeClr val="accent1"/>
          </a:solidFill>
          <a:ln w="38100" cap="flat" cmpd="sng" algn="ctr">
            <a:solidFill>
              <a:srgbClr val="C00000"/>
            </a:solidFill>
            <a:prstDash val="dashDot"/>
            <a:round/>
            <a:headEnd type="none" w="med" len="med"/>
            <a:tailEnd type="none" w="med" len="med"/>
          </a:ln>
          <a:effectLst/>
        </p:spPr>
      </p:cxnSp>
      <p:sp>
        <p:nvSpPr>
          <p:cNvPr id="10" name="Content Placeholder 5"/>
          <p:cNvSpPr>
            <a:spLocks noGrp="1"/>
          </p:cNvSpPr>
          <p:nvPr>
            <p:ph sz="quarter" idx="19"/>
          </p:nvPr>
        </p:nvSpPr>
        <p:spPr>
          <a:xfrm>
            <a:off x="457200" y="3601720"/>
            <a:ext cx="8229600" cy="1122680"/>
          </a:xfrm>
        </p:spPr>
        <p:txBody>
          <a:bodyPr/>
          <a:lstStyle/>
          <a:p>
            <a:pPr marL="0" indent="0">
              <a:buNone/>
            </a:pPr>
            <a:r>
              <a:rPr lang="en-US" sz="2200" dirty="0">
                <a:solidFill>
                  <a:srgbClr val="3333CC"/>
                </a:solidFill>
              </a:rPr>
              <a:t>Example: </a:t>
            </a:r>
            <a:r>
              <a:rPr lang="en-US" sz="2200" dirty="0"/>
              <a:t>If a person deposits $500 into an account every 3 </a:t>
            </a:r>
            <a:r>
              <a:rPr lang="en-US" sz="2200" dirty="0" smtClean="0"/>
              <a:t>months at </a:t>
            </a:r>
            <a:r>
              <a:rPr lang="en-US" sz="2200" dirty="0"/>
              <a:t>an interest rate of 6% per year, compounded continuously</a:t>
            </a:r>
            <a:r>
              <a:rPr lang="en-US" sz="2200" dirty="0" smtClean="0"/>
              <a:t>, how </a:t>
            </a:r>
            <a:r>
              <a:rPr lang="en-US" sz="2200" dirty="0"/>
              <a:t>much will be in the account at the end of 5 years</a:t>
            </a:r>
            <a:r>
              <a:rPr lang="en-US" sz="2200" dirty="0" smtClean="0"/>
              <a:t>?</a:t>
            </a:r>
            <a:endParaRPr lang="en-US" sz="2200" dirty="0"/>
          </a:p>
        </p:txBody>
      </p:sp>
      <mc:AlternateContent xmlns:mc="http://schemas.openxmlformats.org/markup-compatibility/2006">
        <mc:Choice xmlns:a14="http://schemas.microsoft.com/office/drawing/2010/main" xmlns="" Requires="a14">
          <p:sp>
            <p:nvSpPr>
              <p:cNvPr id="11" name="Content Placeholder 6"/>
              <p:cNvSpPr>
                <a:spLocks noGrp="1"/>
              </p:cNvSpPr>
              <p:nvPr>
                <p:ph sz="quarter" idx="20"/>
              </p:nvPr>
            </p:nvSpPr>
            <p:spPr>
              <a:xfrm>
                <a:off x="457200" y="4770120"/>
                <a:ext cx="8229600" cy="1249680"/>
              </a:xfrm>
            </p:spPr>
            <p:txBody>
              <a:bodyPr/>
              <a:lstStyle/>
              <a:p>
                <a:pPr marL="0" indent="0">
                  <a:buNone/>
                </a:pPr>
                <a:r>
                  <a:rPr lang="en-US" sz="2200" dirty="0" smtClean="0">
                    <a:solidFill>
                      <a:srgbClr val="A60A1B"/>
                    </a:solidFill>
                  </a:rPr>
                  <a:t>Solution:</a:t>
                </a:r>
                <a:r>
                  <a:rPr lang="en-US" sz="2200" dirty="0" smtClean="0">
                    <a:solidFill>
                      <a:srgbClr val="FF0000"/>
                    </a:solidFill>
                  </a:rPr>
                  <a:t>		</a:t>
                </a:r>
                <a:r>
                  <a:rPr lang="en-US" sz="2200" b="0" dirty="0" smtClean="0">
                    <a:solidFill>
                      <a:srgbClr val="3333CC"/>
                    </a:solidFill>
                  </a:rPr>
                  <a:t>Payment </a:t>
                </a:r>
                <a:r>
                  <a:rPr lang="en-US" sz="2200" b="0" dirty="0">
                    <a:solidFill>
                      <a:srgbClr val="3333CC"/>
                    </a:solidFill>
                  </a:rPr>
                  <a:t>Period: PP </a:t>
                </a:r>
                <a14:m>
                  <m:oMath xmlns:m="http://schemas.openxmlformats.org/officeDocument/2006/math">
                    <m:r>
                      <a:rPr lang="en-US" sz="2200" b="0" i="1" dirty="0" smtClean="0">
                        <a:solidFill>
                          <a:srgbClr val="3333CC"/>
                        </a:solidFill>
                        <a:latin typeface="Cambria Math"/>
                      </a:rPr>
                      <m:t>=</m:t>
                    </m:r>
                  </m:oMath>
                </a14:m>
                <a:r>
                  <a:rPr lang="en-US" sz="2200" b="0" dirty="0">
                    <a:solidFill>
                      <a:srgbClr val="3333CC"/>
                    </a:solidFill>
                  </a:rPr>
                  <a:t> 3 months    </a:t>
                </a:r>
              </a:p>
              <a:p>
                <a:pPr marL="0" indent="0">
                  <a:buNone/>
                </a:pPr>
                <a:r>
                  <a:rPr lang="en-US" sz="2200" b="0" dirty="0" smtClean="0"/>
                  <a:t>				Nominal </a:t>
                </a:r>
                <a:r>
                  <a:rPr lang="en-US" sz="2200" b="0" dirty="0"/>
                  <a:t>rate per </a:t>
                </a:r>
                <a:r>
                  <a:rPr lang="en-US" sz="2200" b="0" i="1" dirty="0">
                    <a:solidFill>
                      <a:srgbClr val="0033CC"/>
                    </a:solidFill>
                  </a:rPr>
                  <a:t>three months</a:t>
                </a:r>
                <a:r>
                  <a:rPr lang="en-US" sz="2200" b="0" dirty="0"/>
                  <a:t>: r </a:t>
                </a:r>
                <a14:m>
                  <m:oMath xmlns:m="http://schemas.openxmlformats.org/officeDocument/2006/math">
                    <m:r>
                      <a:rPr lang="en-US" sz="2200" b="0" i="1" dirty="0" smtClean="0">
                        <a:latin typeface="Cambria Math"/>
                      </a:rPr>
                      <m:t>=</m:t>
                    </m:r>
                  </m:oMath>
                </a14:m>
                <a:r>
                  <a:rPr lang="en-US" sz="2200" b="0" dirty="0"/>
                  <a:t> 6%/4 </a:t>
                </a:r>
                <a14:m>
                  <m:oMath xmlns:m="http://schemas.openxmlformats.org/officeDocument/2006/math">
                    <m:r>
                      <a:rPr lang="en-US" sz="2200" b="0" i="1" dirty="0">
                        <a:latin typeface="Cambria Math"/>
                      </a:rPr>
                      <m:t>=</m:t>
                    </m:r>
                  </m:oMath>
                </a14:m>
                <a:r>
                  <a:rPr lang="en-US" sz="2200" b="0" dirty="0"/>
                  <a:t> 1.50</a:t>
                </a:r>
                <a:r>
                  <a:rPr lang="en-US" sz="2200" b="0" dirty="0" smtClean="0"/>
                  <a:t>%</a:t>
                </a:r>
              </a:p>
              <a:p>
                <a:pPr marL="0" indent="0">
                  <a:buNone/>
                </a:pPr>
                <a:r>
                  <a:rPr lang="en-US" sz="2200" b="0" dirty="0" smtClean="0">
                    <a:solidFill>
                      <a:srgbClr val="00CC66"/>
                    </a:solidFill>
                  </a:rPr>
                  <a:t>				</a:t>
                </a:r>
                <a:r>
                  <a:rPr lang="en-US" sz="2200" b="0" dirty="0" smtClean="0">
                    <a:solidFill>
                      <a:srgbClr val="006200"/>
                    </a:solidFill>
                  </a:rPr>
                  <a:t>Effective </a:t>
                </a:r>
                <a:r>
                  <a:rPr lang="en-US" sz="2200" b="0" dirty="0">
                    <a:solidFill>
                      <a:srgbClr val="006200"/>
                    </a:solidFill>
                  </a:rPr>
                  <a:t>rate per 3 months: </a:t>
                </a:r>
                <a:r>
                  <a:rPr lang="en-US" sz="2200" b="0" dirty="0" err="1"/>
                  <a:t>i</a:t>
                </a:r>
                <a:r>
                  <a:rPr lang="en-US" sz="2200" b="0" dirty="0"/>
                  <a:t> </a:t>
                </a:r>
                <a14:m>
                  <m:oMath xmlns:m="http://schemas.openxmlformats.org/officeDocument/2006/math">
                    <m:r>
                      <a:rPr lang="en-US" sz="2200" b="0" i="1" dirty="0">
                        <a:latin typeface="Cambria Math"/>
                      </a:rPr>
                      <m:t>=</m:t>
                    </m:r>
                  </m:oMath>
                </a14:m>
                <a:r>
                  <a:rPr lang="en-US" sz="2200" b="0" dirty="0"/>
                  <a:t> e</a:t>
                </a:r>
                <a:r>
                  <a:rPr lang="en-US" sz="2200" b="0" baseline="30000" dirty="0"/>
                  <a:t>0.015</a:t>
                </a:r>
                <a:r>
                  <a:rPr lang="en-US" sz="2200" b="0" dirty="0"/>
                  <a:t> </a:t>
                </a:r>
                <a14:m>
                  <m:oMath xmlns:m="http://schemas.openxmlformats.org/officeDocument/2006/math">
                    <m:r>
                      <a:rPr lang="en-US" sz="2200" b="0" i="1" dirty="0" smtClean="0">
                        <a:latin typeface="Cambria Math"/>
                      </a:rPr>
                      <m:t>−</m:t>
                    </m:r>
                  </m:oMath>
                </a14:m>
                <a:r>
                  <a:rPr lang="en-US" sz="2200" b="0" dirty="0"/>
                  <a:t> 1 </a:t>
                </a:r>
                <a14:m>
                  <m:oMath xmlns:m="http://schemas.openxmlformats.org/officeDocument/2006/math">
                    <m:r>
                      <a:rPr lang="en-US" sz="2200" b="0" i="1" dirty="0">
                        <a:latin typeface="Cambria Math"/>
                      </a:rPr>
                      <m:t>=</m:t>
                    </m:r>
                  </m:oMath>
                </a14:m>
                <a:r>
                  <a:rPr lang="en-US" sz="2200" b="0" dirty="0"/>
                  <a:t> 1.51</a:t>
                </a:r>
                <a:r>
                  <a:rPr lang="en-US" sz="2200" b="0" dirty="0" smtClean="0"/>
                  <a:t>%</a:t>
                </a:r>
                <a:endParaRPr lang="en-US" sz="2200" b="0" dirty="0"/>
              </a:p>
            </p:txBody>
          </p:sp>
        </mc:Choice>
        <mc:Fallback>
          <p:sp>
            <p:nvSpPr>
              <p:cNvPr id="11" name="Content Placeholder 6"/>
              <p:cNvSpPr>
                <a:spLocks noGrp="1" noRot="1" noChangeAspect="1" noMove="1" noResize="1" noEditPoints="1" noAdjustHandles="1" noChangeArrowheads="1" noChangeShapeType="1" noTextEdit="1"/>
              </p:cNvSpPr>
              <p:nvPr>
                <p:ph sz="quarter" idx="20"/>
              </p:nvPr>
            </p:nvSpPr>
            <p:spPr>
              <a:xfrm>
                <a:off x="457200" y="4770120"/>
                <a:ext cx="8229600" cy="1249680"/>
              </a:xfrm>
              <a:blipFill rotWithShape="1">
                <a:blip r:embed="rId4" cstate="print"/>
                <a:stretch>
                  <a:fillRect l="-889" t="-2927" b="-829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2" name="Content Placeholder 7"/>
              <p:cNvSpPr>
                <a:spLocks noGrp="1"/>
              </p:cNvSpPr>
              <p:nvPr>
                <p:ph sz="quarter" idx="21"/>
              </p:nvPr>
            </p:nvSpPr>
            <p:spPr>
              <a:xfrm>
                <a:off x="2057400" y="6126480"/>
                <a:ext cx="5029200" cy="502920"/>
              </a:xfrm>
            </p:spPr>
            <p:txBody>
              <a:bodyPr/>
              <a:lstStyle/>
              <a:p>
                <a:pPr marL="0" indent="0" algn="ctr">
                  <a:buNone/>
                </a:pPr>
                <a14:m>
                  <m:oMathPara xmlns:m="http://schemas.openxmlformats.org/officeDocument/2006/math">
                    <m:oMathParaPr>
                      <m:jc m:val="centerGroup"/>
                    </m:oMathParaPr>
                    <m:oMath xmlns:m="http://schemas.openxmlformats.org/officeDocument/2006/math">
                      <m:r>
                        <a:rPr lang="en-US" sz="2200" b="1" i="0" dirty="0" smtClean="0">
                          <a:solidFill>
                            <a:srgbClr val="7030A0"/>
                          </a:solidFill>
                          <a:latin typeface="Cambria Math"/>
                        </a:rPr>
                        <m:t>𝐅</m:t>
                      </m:r>
                      <m:r>
                        <a:rPr lang="en-US" sz="2200" b="1" i="0" dirty="0" smtClean="0">
                          <a:solidFill>
                            <a:srgbClr val="7030A0"/>
                          </a:solidFill>
                          <a:latin typeface="Cambria Math"/>
                        </a:rPr>
                        <m:t> = </m:t>
                      </m:r>
                      <m:r>
                        <a:rPr lang="en-US" sz="2200" b="1" i="0" dirty="0" smtClean="0">
                          <a:solidFill>
                            <a:srgbClr val="7030A0"/>
                          </a:solidFill>
                          <a:latin typeface="Cambria Math"/>
                        </a:rPr>
                        <m:t>𝟓𝟎𝟎</m:t>
                      </m:r>
                      <m:r>
                        <a:rPr lang="en-US" sz="2200" b="1" i="0" dirty="0" smtClean="0">
                          <a:solidFill>
                            <a:srgbClr val="7030A0"/>
                          </a:solidFill>
                          <a:latin typeface="Cambria Math"/>
                        </a:rPr>
                        <m:t>(</m:t>
                      </m:r>
                      <m:r>
                        <a:rPr lang="en-US" sz="2200" b="1" i="0" dirty="0" smtClean="0">
                          <a:solidFill>
                            <a:srgbClr val="7030A0"/>
                          </a:solidFill>
                          <a:latin typeface="Cambria Math"/>
                        </a:rPr>
                        <m:t>𝐅</m:t>
                      </m:r>
                      <m:r>
                        <a:rPr lang="en-US" sz="2200" b="1" i="0" dirty="0" smtClean="0">
                          <a:solidFill>
                            <a:srgbClr val="7030A0"/>
                          </a:solidFill>
                          <a:latin typeface="Cambria Math"/>
                        </a:rPr>
                        <m:t>/</m:t>
                      </m:r>
                      <m:r>
                        <a:rPr lang="en-US" sz="2200" b="1" i="0" dirty="0" smtClean="0">
                          <a:solidFill>
                            <a:srgbClr val="7030A0"/>
                          </a:solidFill>
                          <a:latin typeface="Cambria Math"/>
                        </a:rPr>
                        <m:t>𝐀</m:t>
                      </m:r>
                      <m:r>
                        <a:rPr lang="en-US" sz="2200" b="1" i="0" dirty="0" smtClean="0">
                          <a:solidFill>
                            <a:srgbClr val="7030A0"/>
                          </a:solidFill>
                          <a:latin typeface="Cambria Math"/>
                        </a:rPr>
                        <m:t>,</m:t>
                      </m:r>
                      <m:r>
                        <a:rPr lang="en-US" sz="2200" b="1" i="0" dirty="0" smtClean="0">
                          <a:solidFill>
                            <a:srgbClr val="7030A0"/>
                          </a:solidFill>
                          <a:latin typeface="Cambria Math"/>
                        </a:rPr>
                        <m:t>𝟏</m:t>
                      </m:r>
                      <m:r>
                        <a:rPr lang="en-US" sz="2200" b="1" i="0" dirty="0" smtClean="0">
                          <a:solidFill>
                            <a:srgbClr val="7030A0"/>
                          </a:solidFill>
                          <a:latin typeface="Cambria Math"/>
                        </a:rPr>
                        <m:t>.</m:t>
                      </m:r>
                      <m:r>
                        <a:rPr lang="en-US" sz="2200" b="1" i="0" dirty="0" smtClean="0">
                          <a:solidFill>
                            <a:srgbClr val="7030A0"/>
                          </a:solidFill>
                          <a:latin typeface="Cambria Math"/>
                        </a:rPr>
                        <m:t>𝟓𝟏</m:t>
                      </m:r>
                      <m:r>
                        <a:rPr lang="en-US" sz="2200" b="1" i="0" dirty="0" smtClean="0">
                          <a:solidFill>
                            <a:srgbClr val="7030A0"/>
                          </a:solidFill>
                          <a:latin typeface="Cambria Math"/>
                        </a:rPr>
                        <m:t>%,</m:t>
                      </m:r>
                      <m:r>
                        <a:rPr lang="en-US" sz="2200" b="1" i="0" dirty="0" smtClean="0">
                          <a:solidFill>
                            <a:srgbClr val="7030A0"/>
                          </a:solidFill>
                          <a:latin typeface="Cambria Math"/>
                        </a:rPr>
                        <m:t>𝟐𝟎</m:t>
                      </m:r>
                      <m:r>
                        <a:rPr lang="en-US" sz="2200" b="1" i="0" dirty="0" smtClean="0">
                          <a:solidFill>
                            <a:srgbClr val="7030A0"/>
                          </a:solidFill>
                          <a:latin typeface="Cambria Math"/>
                        </a:rPr>
                        <m:t>) = $</m:t>
                      </m:r>
                      <m:r>
                        <a:rPr lang="en-US" sz="2200" b="1" i="0" dirty="0" smtClean="0">
                          <a:solidFill>
                            <a:srgbClr val="7030A0"/>
                          </a:solidFill>
                          <a:latin typeface="Cambria Math"/>
                        </a:rPr>
                        <m:t>𝟏𝟏</m:t>
                      </m:r>
                      <m:r>
                        <a:rPr lang="en-US" sz="2200" b="1" i="0" dirty="0" smtClean="0">
                          <a:solidFill>
                            <a:srgbClr val="7030A0"/>
                          </a:solidFill>
                          <a:latin typeface="Cambria Math"/>
                        </a:rPr>
                        <m:t>,</m:t>
                      </m:r>
                      <m:r>
                        <a:rPr lang="en-US" sz="2200" b="1" i="0" dirty="0" smtClean="0">
                          <a:solidFill>
                            <a:srgbClr val="7030A0"/>
                          </a:solidFill>
                          <a:latin typeface="Cambria Math"/>
                        </a:rPr>
                        <m:t>𝟓𝟕𝟑</m:t>
                      </m:r>
                    </m:oMath>
                  </m:oMathPara>
                </a14:m>
                <a:endParaRPr lang="en-US" sz="2200" dirty="0">
                  <a:solidFill>
                    <a:srgbClr val="7030A0"/>
                  </a:solidFill>
                </a:endParaRPr>
              </a:p>
            </p:txBody>
          </p:sp>
        </mc:Choice>
        <mc:Fallback>
          <p:sp>
            <p:nvSpPr>
              <p:cNvPr id="12" name="Content Placeholder 7"/>
              <p:cNvSpPr>
                <a:spLocks noGrp="1" noRot="1" noChangeAspect="1" noMove="1" noResize="1" noEditPoints="1" noAdjustHandles="1" noChangeArrowheads="1" noChangeShapeType="1" noTextEdit="1"/>
              </p:cNvSpPr>
              <p:nvPr>
                <p:ph sz="quarter" idx="21"/>
              </p:nvPr>
            </p:nvSpPr>
            <p:spPr>
              <a:xfrm>
                <a:off x="2057400" y="6126480"/>
                <a:ext cx="5029200" cy="502920"/>
              </a:xfrm>
              <a:blipFill rotWithShape="1">
                <a:blip r:embed="rId5" cstate="print"/>
                <a:stretch>
                  <a:fillRect l="-485" b="-1205"/>
                </a:stretch>
              </a:blipFill>
            </p:spPr>
            <p:txBody>
              <a:bodyPr/>
              <a:lstStyle/>
              <a:p>
                <a:r>
                  <a:rPr lang="en-US">
                    <a:noFill/>
                  </a:rPr>
                  <a:t> </a:t>
                </a:r>
              </a:p>
            </p:txBody>
          </p:sp>
        </mc:Fallback>
      </mc:AlternateContent>
      <p:sp>
        <p:nvSpPr>
          <p:cNvPr id="14" name="Content Placeholder 8"/>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63335692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Varying </a:t>
            </a:r>
            <a:r>
              <a:rPr lang="en-US" dirty="0" smtClean="0"/>
              <a:t>Rates</a:t>
            </a:r>
            <a:endParaRPr lang="en-US" dirty="0"/>
          </a:p>
        </p:txBody>
      </p:sp>
      <p:sp>
        <p:nvSpPr>
          <p:cNvPr id="3" name="Content Placeholder 2"/>
          <p:cNvSpPr>
            <a:spLocks noGrp="1"/>
          </p:cNvSpPr>
          <p:nvPr>
            <p:ph sz="quarter" idx="17"/>
          </p:nvPr>
        </p:nvSpPr>
        <p:spPr>
          <a:xfrm>
            <a:off x="571500" y="1270000"/>
            <a:ext cx="8001000" cy="863600"/>
          </a:xfrm>
          <a:solidFill>
            <a:srgbClr val="C2FFF0"/>
          </a:solidFill>
          <a:ln>
            <a:solidFill>
              <a:schemeClr val="tx1"/>
            </a:solidFill>
          </a:ln>
        </p:spPr>
        <p:txBody>
          <a:bodyPr/>
          <a:lstStyle/>
          <a:p>
            <a:pPr marL="457200" indent="0">
              <a:buNone/>
            </a:pPr>
            <a:r>
              <a:rPr lang="en-US" dirty="0"/>
              <a:t>When interest rates vary over time, use the interest rates </a:t>
            </a:r>
            <a:r>
              <a:rPr lang="en-US" dirty="0" smtClean="0"/>
              <a:t>associated </a:t>
            </a:r>
            <a:r>
              <a:rPr lang="en-US" dirty="0"/>
              <a:t>with their respective time periods to find </a:t>
            </a:r>
            <a:r>
              <a:rPr lang="en-US" dirty="0" smtClean="0"/>
              <a:t>P</a:t>
            </a:r>
            <a:endParaRPr lang="en-US" dirty="0"/>
          </a:p>
        </p:txBody>
      </p:sp>
      <p:sp>
        <p:nvSpPr>
          <p:cNvPr id="4" name="Content Placeholder 3"/>
          <p:cNvSpPr>
            <a:spLocks noGrp="1"/>
          </p:cNvSpPr>
          <p:nvPr>
            <p:ph sz="quarter" idx="18"/>
          </p:nvPr>
        </p:nvSpPr>
        <p:spPr>
          <a:xfrm>
            <a:off x="228600" y="2438400"/>
            <a:ext cx="8686800" cy="822960"/>
          </a:xfrm>
          <a:solidFill>
            <a:srgbClr val="006200"/>
          </a:solidFill>
          <a:ln>
            <a:solidFill>
              <a:schemeClr val="tx1"/>
            </a:solidFill>
          </a:ln>
          <a:effectLst>
            <a:outerShdw dist="127000" dir="18900000" algn="bl" rotWithShape="0">
              <a:schemeClr val="tx1">
                <a:lumMod val="50000"/>
                <a:lumOff val="50000"/>
              </a:schemeClr>
            </a:outerShdw>
          </a:effectLst>
        </p:spPr>
        <p:txBody>
          <a:bodyPr/>
          <a:lstStyle/>
          <a:p>
            <a:pPr marL="0" indent="0">
              <a:buNone/>
            </a:pPr>
            <a:r>
              <a:rPr lang="en-US" sz="2200" dirty="0">
                <a:solidFill>
                  <a:srgbClr val="FFF5DF"/>
                </a:solidFill>
              </a:rPr>
              <a:t>Example: Find the present worth of $2500 deposits  in years 1 through 8 if </a:t>
            </a:r>
            <a:r>
              <a:rPr lang="en-US" sz="2200" dirty="0" smtClean="0">
                <a:solidFill>
                  <a:srgbClr val="FFF5DF"/>
                </a:solidFill>
              </a:rPr>
              <a:t>the interest </a:t>
            </a:r>
            <a:r>
              <a:rPr lang="en-US" sz="2200" dirty="0">
                <a:solidFill>
                  <a:srgbClr val="FFF5DF"/>
                </a:solidFill>
              </a:rPr>
              <a:t>rate is 7% per year for the first five years and 10% per year thereafter</a:t>
            </a:r>
            <a:r>
              <a:rPr lang="en-US" sz="2200" dirty="0" smtClean="0">
                <a:solidFill>
                  <a:srgbClr val="FFF5DF"/>
                </a:solidFill>
              </a:rPr>
              <a:t>.</a:t>
            </a:r>
            <a:endParaRPr lang="en-US" sz="2200" dirty="0">
              <a:solidFill>
                <a:srgbClr val="FFF5DF"/>
              </a:solidFill>
            </a:endParaRPr>
          </a:p>
        </p:txBody>
      </p:sp>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762000" y="3505200"/>
                <a:ext cx="7696200" cy="807720"/>
              </a:xfrm>
            </p:spPr>
            <p:txBody>
              <a:bodyPr/>
              <a:lstStyle/>
              <a:p>
                <a:pPr marL="0" indent="0">
                  <a:buNone/>
                </a:pPr>
                <a:r>
                  <a:rPr lang="en-US" sz="2200" dirty="0">
                    <a:solidFill>
                      <a:srgbClr val="A60A1B"/>
                    </a:solidFill>
                  </a:rPr>
                  <a:t>Solution</a:t>
                </a:r>
                <a:r>
                  <a:rPr lang="en-US" sz="2200" dirty="0" smtClean="0">
                    <a:solidFill>
                      <a:srgbClr val="A60A1B"/>
                    </a:solidFill>
                  </a:rPr>
                  <a:t>:</a:t>
                </a:r>
                <a:r>
                  <a:rPr lang="en-US" sz="2000" dirty="0">
                    <a:solidFill>
                      <a:srgbClr val="A60A1B"/>
                    </a:solidFill>
                  </a:rPr>
                  <a:t> </a:t>
                </a:r>
                <a:r>
                  <a:rPr lang="en-US" sz="2200" b="0" dirty="0"/>
                  <a:t>P </a:t>
                </a:r>
                <a14:m>
                  <m:oMath xmlns:m="http://schemas.openxmlformats.org/officeDocument/2006/math">
                    <m:r>
                      <a:rPr lang="en-US" sz="2200" b="0" i="1" dirty="0" smtClean="0">
                        <a:latin typeface="Cambria Math"/>
                      </a:rPr>
                      <m:t>=</m:t>
                    </m:r>
                  </m:oMath>
                </a14:m>
                <a:r>
                  <a:rPr lang="en-US" sz="2200" b="0" dirty="0"/>
                  <a:t> 2,500(P/A,7%,5) </a:t>
                </a:r>
                <a14:m>
                  <m:oMath xmlns:m="http://schemas.openxmlformats.org/officeDocument/2006/math">
                    <m:r>
                      <a:rPr lang="en-US" sz="2200" b="0" i="1" dirty="0" smtClean="0">
                        <a:latin typeface="Cambria Math"/>
                      </a:rPr>
                      <m:t>+</m:t>
                    </m:r>
                  </m:oMath>
                </a14:m>
                <a:r>
                  <a:rPr lang="en-US" sz="2200" b="0" dirty="0"/>
                  <a:t> 2,500(P/A,10%,3)(P/F,7%,5</a:t>
                </a:r>
                <a:r>
                  <a:rPr lang="en-US" sz="2200" b="0" dirty="0" smtClean="0"/>
                  <a:t>)</a:t>
                </a:r>
              </a:p>
              <a:p>
                <a:pPr marL="0" indent="0">
                  <a:buNone/>
                </a:pPr>
                <a:r>
                  <a:rPr lang="en-US" sz="2200" b="0" dirty="0" smtClean="0"/>
                  <a:t>		 </a:t>
                </a:r>
                <a:r>
                  <a:rPr lang="en-US" sz="2200" b="0" dirty="0" smtClean="0"/>
                  <a:t>    </a:t>
                </a:r>
                <a14:m>
                  <m:oMath xmlns:m="http://schemas.openxmlformats.org/officeDocument/2006/math">
                    <m:r>
                      <a:rPr lang="en-US" sz="2200" b="0" i="1" dirty="0">
                        <a:latin typeface="Cambria Math"/>
                      </a:rPr>
                      <m:t>=</m:t>
                    </m:r>
                  </m:oMath>
                </a14:m>
                <a:r>
                  <a:rPr lang="en-US" sz="2200" b="0" dirty="0" smtClean="0"/>
                  <a:t> </a:t>
                </a:r>
                <a:r>
                  <a:rPr lang="en-US" sz="2200" dirty="0">
                    <a:solidFill>
                      <a:srgbClr val="A60A1B"/>
                    </a:solidFill>
                  </a:rPr>
                  <a:t>$</a:t>
                </a:r>
                <a:r>
                  <a:rPr lang="en-US" sz="2200" dirty="0" smtClean="0">
                    <a:solidFill>
                      <a:srgbClr val="A60A1B"/>
                    </a:solidFill>
                  </a:rPr>
                  <a:t>14,683</a:t>
                </a:r>
                <a:endParaRPr lang="en-US" sz="2200" dirty="0">
                  <a:solidFill>
                    <a:srgbClr val="A60A1B"/>
                  </a:solidFill>
                </a:endParaRPr>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762000" y="3505200"/>
                <a:ext cx="7696200" cy="807720"/>
              </a:xfrm>
              <a:blipFill rotWithShape="1">
                <a:blip r:embed="rId2" cstate="print"/>
                <a:stretch>
                  <a:fillRect l="-950" t="-4511" b="-17293"/>
                </a:stretch>
              </a:blipFill>
            </p:spPr>
            <p:txBody>
              <a:bodyPr/>
              <a:lstStyle/>
              <a:p>
                <a:r>
                  <a:rPr lang="en-US">
                    <a:noFill/>
                  </a:rPr>
                  <a:t> </a:t>
                </a:r>
              </a:p>
            </p:txBody>
          </p:sp>
        </mc:Fallback>
      </mc:AlternateContent>
      <p:sp>
        <p:nvSpPr>
          <p:cNvPr id="6" name="Content Placeholder 5"/>
          <p:cNvSpPr>
            <a:spLocks noGrp="1"/>
          </p:cNvSpPr>
          <p:nvPr>
            <p:ph sz="quarter" idx="20"/>
          </p:nvPr>
        </p:nvSpPr>
        <p:spPr>
          <a:xfrm>
            <a:off x="228600" y="4495800"/>
            <a:ext cx="8686800" cy="1143000"/>
          </a:xfrm>
          <a:custGeom>
            <a:avLst/>
            <a:gdLst>
              <a:gd name="connsiteX0" fmla="*/ 0 w 8229600"/>
              <a:gd name="connsiteY0" fmla="*/ 571500 h 1143000"/>
              <a:gd name="connsiteX1" fmla="*/ 4114800 w 8229600"/>
              <a:gd name="connsiteY1" fmla="*/ 0 h 1143000"/>
              <a:gd name="connsiteX2" fmla="*/ 8229600 w 8229600"/>
              <a:gd name="connsiteY2" fmla="*/ 571500 h 1143000"/>
              <a:gd name="connsiteX3" fmla="*/ 4114800 w 8229600"/>
              <a:gd name="connsiteY3" fmla="*/ 1143000 h 1143000"/>
              <a:gd name="connsiteX4" fmla="*/ 0 w 8229600"/>
              <a:gd name="connsiteY4" fmla="*/ 571500 h 1143000"/>
              <a:gd name="connsiteX0" fmla="*/ 0 w 8229600"/>
              <a:gd name="connsiteY0" fmla="*/ 571500 h 1143000"/>
              <a:gd name="connsiteX1" fmla="*/ 4114800 w 8229600"/>
              <a:gd name="connsiteY1" fmla="*/ 0 h 1143000"/>
              <a:gd name="connsiteX2" fmla="*/ 8229600 w 8229600"/>
              <a:gd name="connsiteY2" fmla="*/ 571500 h 1143000"/>
              <a:gd name="connsiteX3" fmla="*/ 4114800 w 8229600"/>
              <a:gd name="connsiteY3" fmla="*/ 1143000 h 1143000"/>
              <a:gd name="connsiteX4" fmla="*/ 0 w 8229600"/>
              <a:gd name="connsiteY4" fmla="*/ 5715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143000">
                <a:moveTo>
                  <a:pt x="0" y="571500"/>
                </a:moveTo>
                <a:cubicBezTo>
                  <a:pt x="0" y="255869"/>
                  <a:pt x="1842259" y="0"/>
                  <a:pt x="4114800" y="0"/>
                </a:cubicBezTo>
                <a:cubicBezTo>
                  <a:pt x="6387341" y="0"/>
                  <a:pt x="8229600" y="255869"/>
                  <a:pt x="8229600" y="571500"/>
                </a:cubicBezTo>
                <a:cubicBezTo>
                  <a:pt x="8229600" y="887131"/>
                  <a:pt x="6387341" y="1143000"/>
                  <a:pt x="4114800" y="1143000"/>
                </a:cubicBezTo>
                <a:cubicBezTo>
                  <a:pt x="1842259" y="1143000"/>
                  <a:pt x="0" y="887131"/>
                  <a:pt x="0" y="571500"/>
                </a:cubicBezTo>
                <a:close/>
              </a:path>
            </a:pathLst>
          </a:custGeom>
          <a:solidFill>
            <a:srgbClr val="3946A4"/>
          </a:solidFill>
          <a:ln>
            <a:solidFill>
              <a:schemeClr val="tx1"/>
            </a:solidFill>
          </a:ln>
        </p:spPr>
        <p:txBody>
          <a:bodyPr anchor="ctr"/>
          <a:lstStyle/>
          <a:p>
            <a:pPr marL="0" indent="0" algn="ctr">
              <a:buNone/>
            </a:pPr>
            <a:r>
              <a:rPr lang="en-US" sz="2000" dirty="0">
                <a:solidFill>
                  <a:srgbClr val="FFF5DF"/>
                </a:solidFill>
              </a:rPr>
              <a:t>An equivalent  annual worth value can be obtained by replacing each cash </a:t>
            </a:r>
            <a:r>
              <a:rPr lang="en-US" sz="2000" dirty="0" smtClean="0">
                <a:solidFill>
                  <a:srgbClr val="FFF5DF"/>
                </a:solidFill>
              </a:rPr>
              <a:t>flow amount </a:t>
            </a:r>
            <a:r>
              <a:rPr lang="en-US" sz="2000" dirty="0">
                <a:solidFill>
                  <a:srgbClr val="FFF5DF"/>
                </a:solidFill>
              </a:rPr>
              <a:t>with ‘A’ and setting the equation equal to the calculated P </a:t>
            </a:r>
            <a:r>
              <a:rPr lang="en-US" sz="2000" dirty="0" smtClean="0">
                <a:solidFill>
                  <a:srgbClr val="FFF5DF"/>
                </a:solidFill>
              </a:rPr>
              <a:t>value</a:t>
            </a:r>
            <a:endParaRPr lang="en-US" sz="2000" dirty="0">
              <a:solidFill>
                <a:srgbClr val="FFF5DF"/>
              </a:solidFill>
            </a:endParaRPr>
          </a:p>
        </p:txBody>
      </p:sp>
      <mc:AlternateContent xmlns:mc="http://schemas.openxmlformats.org/markup-compatibility/2006">
        <mc:Choice xmlns:a14="http://schemas.microsoft.com/office/drawing/2010/main" xmlns="" Requires="a14">
          <p:sp>
            <p:nvSpPr>
              <p:cNvPr id="7" name="Content Placeholder 6"/>
              <p:cNvSpPr>
                <a:spLocks noGrp="1"/>
              </p:cNvSpPr>
              <p:nvPr>
                <p:ph sz="quarter" idx="21"/>
              </p:nvPr>
            </p:nvSpPr>
            <p:spPr>
              <a:xfrm>
                <a:off x="2133600" y="5745480"/>
                <a:ext cx="5486400" cy="807720"/>
              </a:xfrm>
            </p:spPr>
            <p:txBody>
              <a:bodyPr/>
              <a:lstStyle/>
              <a:p>
                <a:pPr marL="0" indent="0">
                  <a:buNone/>
                </a:pPr>
                <a:r>
                  <a:rPr lang="en-US" sz="2200" b="0" dirty="0"/>
                  <a:t>14,683 </a:t>
                </a:r>
                <a14:m>
                  <m:oMath xmlns:m="http://schemas.openxmlformats.org/officeDocument/2006/math">
                    <m:r>
                      <a:rPr lang="en-US" sz="2200" b="0" i="1" dirty="0">
                        <a:latin typeface="Cambria Math"/>
                      </a:rPr>
                      <m:t>=</m:t>
                    </m:r>
                  </m:oMath>
                </a14:m>
                <a:r>
                  <a:rPr lang="en-US" sz="2200" b="0" dirty="0"/>
                  <a:t> A(P/A,7%,5) </a:t>
                </a:r>
                <a14:m>
                  <m:oMath xmlns:m="http://schemas.openxmlformats.org/officeDocument/2006/math">
                    <m:r>
                      <a:rPr lang="en-US" sz="2200" b="0" i="1" dirty="0" smtClean="0">
                        <a:latin typeface="Cambria Math"/>
                      </a:rPr>
                      <m:t>+</m:t>
                    </m:r>
                  </m:oMath>
                </a14:m>
                <a:r>
                  <a:rPr lang="en-US" sz="2200" b="0" dirty="0"/>
                  <a:t> A(P/A,10%,3)(P/F,7%,5</a:t>
                </a:r>
                <a:r>
                  <a:rPr lang="en-US" sz="2200" b="0" dirty="0" smtClean="0"/>
                  <a:t>)</a:t>
                </a:r>
              </a:p>
              <a:p>
                <a:pPr marL="0" indent="0">
                  <a:buNone/>
                </a:pPr>
                <a:r>
                  <a:rPr lang="en-US" sz="2200" b="0" dirty="0" smtClean="0"/>
                  <a:t>	</a:t>
                </a:r>
                <a:r>
                  <a:rPr lang="en-US" sz="2200" b="0" dirty="0"/>
                  <a:t> </a:t>
                </a:r>
                <a:r>
                  <a:rPr lang="en-US" sz="2200" b="0" dirty="0" smtClean="0"/>
                  <a:t> </a:t>
                </a:r>
                <a:r>
                  <a:rPr lang="en-US" sz="2200" b="0" dirty="0" smtClean="0"/>
                  <a:t>A </a:t>
                </a:r>
                <a14:m>
                  <m:oMath xmlns:m="http://schemas.openxmlformats.org/officeDocument/2006/math">
                    <m:r>
                      <a:rPr lang="en-US" sz="2200" b="0" i="1" dirty="0">
                        <a:latin typeface="Cambria Math"/>
                      </a:rPr>
                      <m:t>=</m:t>
                    </m:r>
                  </m:oMath>
                </a14:m>
                <a:r>
                  <a:rPr lang="en-US" sz="2200" b="0" dirty="0"/>
                  <a:t> </a:t>
                </a:r>
                <a:r>
                  <a:rPr lang="en-US" sz="2200" dirty="0">
                    <a:solidFill>
                      <a:srgbClr val="A60A1B"/>
                    </a:solidFill>
                  </a:rPr>
                  <a:t>$2500 per </a:t>
                </a:r>
                <a:r>
                  <a:rPr lang="en-US" sz="2200" dirty="0" smtClean="0">
                    <a:solidFill>
                      <a:srgbClr val="A60A1B"/>
                    </a:solidFill>
                  </a:rPr>
                  <a:t>year</a:t>
                </a:r>
                <a:endParaRPr lang="en-US" sz="2200" dirty="0">
                  <a:solidFill>
                    <a:srgbClr val="A60A1B"/>
                  </a:solidFill>
                </a:endParaRPr>
              </a:p>
            </p:txBody>
          </p:sp>
        </mc:Choice>
        <mc:Fallback>
          <p:sp>
            <p:nvSpPr>
              <p:cNvPr id="7" name="Content Placeholder 6"/>
              <p:cNvSpPr>
                <a:spLocks noGrp="1" noRot="1" noChangeAspect="1" noMove="1" noResize="1" noEditPoints="1" noAdjustHandles="1" noChangeArrowheads="1" noChangeShapeType="1" noTextEdit="1"/>
              </p:cNvSpPr>
              <p:nvPr>
                <p:ph sz="quarter" idx="21"/>
              </p:nvPr>
            </p:nvSpPr>
            <p:spPr>
              <a:xfrm>
                <a:off x="2133600" y="5745480"/>
                <a:ext cx="5486400" cy="807720"/>
              </a:xfrm>
              <a:blipFill rotWithShape="1">
                <a:blip r:embed="rId3" cstate="print"/>
                <a:stretch>
                  <a:fillRect l="-1333" t="-3788" b="-18182"/>
                </a:stretch>
              </a:blipFill>
            </p:spPr>
            <p:txBody>
              <a:bodyPr/>
              <a:lstStyle/>
              <a:p>
                <a:r>
                  <a:rPr lang="en-US">
                    <a:noFill/>
                  </a:rPr>
                  <a:t> </a:t>
                </a:r>
              </a:p>
            </p:txBody>
          </p:sp>
        </mc:Fallback>
      </mc:AlternateContent>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371967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Important </a:t>
            </a:r>
            <a:r>
              <a:rPr lang="en-US" dirty="0" smtClean="0"/>
              <a:t>Points</a:t>
            </a:r>
            <a:r>
              <a:rPr lang="en-US" sz="1400" dirty="0" smtClean="0"/>
              <a:t> (1)</a:t>
            </a:r>
            <a:endParaRPr lang="en-US" sz="1400" dirty="0"/>
          </a:p>
        </p:txBody>
      </p:sp>
      <p:sp>
        <p:nvSpPr>
          <p:cNvPr id="3" name="Content Placeholder 2"/>
          <p:cNvSpPr>
            <a:spLocks noGrp="1"/>
          </p:cNvSpPr>
          <p:nvPr>
            <p:ph sz="quarter" idx="17"/>
          </p:nvPr>
        </p:nvSpPr>
        <p:spPr>
          <a:xfrm>
            <a:off x="493570" y="1097280"/>
            <a:ext cx="8156864" cy="1188720"/>
          </a:xfrm>
          <a:custGeom>
            <a:avLst/>
            <a:gdLst>
              <a:gd name="connsiteX0" fmla="*/ 0 w 8156863"/>
              <a:gd name="connsiteY0" fmla="*/ 594360 h 1188720"/>
              <a:gd name="connsiteX1" fmla="*/ 4078432 w 8156863"/>
              <a:gd name="connsiteY1" fmla="*/ 0 h 1188720"/>
              <a:gd name="connsiteX2" fmla="*/ 8156864 w 8156863"/>
              <a:gd name="connsiteY2" fmla="*/ 594360 h 1188720"/>
              <a:gd name="connsiteX3" fmla="*/ 4078432 w 8156863"/>
              <a:gd name="connsiteY3" fmla="*/ 1188720 h 1188720"/>
              <a:gd name="connsiteX4" fmla="*/ 0 w 8156863"/>
              <a:gd name="connsiteY4" fmla="*/ 594360 h 1188720"/>
              <a:gd name="connsiteX0" fmla="*/ 0 w 8156864"/>
              <a:gd name="connsiteY0" fmla="*/ 594360 h 1188720"/>
              <a:gd name="connsiteX1" fmla="*/ 4078432 w 8156864"/>
              <a:gd name="connsiteY1" fmla="*/ 0 h 1188720"/>
              <a:gd name="connsiteX2" fmla="*/ 8156864 w 8156864"/>
              <a:gd name="connsiteY2" fmla="*/ 594360 h 1188720"/>
              <a:gd name="connsiteX3" fmla="*/ 4078432 w 8156864"/>
              <a:gd name="connsiteY3" fmla="*/ 1188720 h 1188720"/>
              <a:gd name="connsiteX4" fmla="*/ 0 w 8156864"/>
              <a:gd name="connsiteY4" fmla="*/ 594360 h 1188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6864" h="1188720">
                <a:moveTo>
                  <a:pt x="0" y="594360"/>
                </a:moveTo>
                <a:cubicBezTo>
                  <a:pt x="0" y="266104"/>
                  <a:pt x="1825976" y="0"/>
                  <a:pt x="4078432" y="0"/>
                </a:cubicBezTo>
                <a:cubicBezTo>
                  <a:pt x="6330888" y="0"/>
                  <a:pt x="8156864" y="266104"/>
                  <a:pt x="8156864" y="594360"/>
                </a:cubicBezTo>
                <a:cubicBezTo>
                  <a:pt x="8156864" y="922616"/>
                  <a:pt x="6330888" y="1188720"/>
                  <a:pt x="4078432" y="1188720"/>
                </a:cubicBezTo>
                <a:cubicBezTo>
                  <a:pt x="1825976" y="1188720"/>
                  <a:pt x="0" y="922616"/>
                  <a:pt x="0" y="594360"/>
                </a:cubicBezTo>
                <a:close/>
              </a:path>
            </a:pathLst>
          </a:custGeom>
          <a:solidFill>
            <a:srgbClr val="E4E4F8"/>
          </a:solidFill>
          <a:ln>
            <a:solidFill>
              <a:schemeClr val="tx1"/>
            </a:solidFill>
          </a:ln>
        </p:spPr>
        <p:txBody>
          <a:bodyPr tIns="182880" anchor="ctr"/>
          <a:lstStyle/>
          <a:p>
            <a:pPr marL="457200" indent="0">
              <a:spcBef>
                <a:spcPts val="0"/>
              </a:spcBef>
              <a:buNone/>
            </a:pPr>
            <a:r>
              <a:rPr lang="en-US" sz="2000" dirty="0">
                <a:solidFill>
                  <a:srgbClr val="8D0917"/>
                </a:solidFill>
              </a:rPr>
              <a:t>Must understand:  </a:t>
            </a:r>
            <a:r>
              <a:rPr lang="en-US" sz="2000" dirty="0"/>
              <a:t>interest period, compounding period, compounding    </a:t>
            </a:r>
            <a:r>
              <a:rPr lang="en-US" sz="2000" dirty="0" smtClean="0"/>
              <a:t>						frequency</a:t>
            </a:r>
            <a:r>
              <a:rPr lang="en-US" sz="2000" dirty="0"/>
              <a:t>, and payment </a:t>
            </a:r>
            <a:r>
              <a:rPr lang="en-US" sz="2000" dirty="0" smtClean="0"/>
              <a:t>period</a:t>
            </a:r>
            <a:endParaRPr lang="en-US" sz="2000" dirty="0"/>
          </a:p>
        </p:txBody>
      </p:sp>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457200" y="2438400"/>
                <a:ext cx="8229600" cy="1371600"/>
              </a:xfrm>
              <a:prstGeom prst="horizontalScroll">
                <a:avLst/>
              </a:prstGeom>
              <a:solidFill>
                <a:srgbClr val="C8E6DD"/>
              </a:solidFill>
              <a:ln>
                <a:solidFill>
                  <a:srgbClr val="A60A1B"/>
                </a:solidFill>
              </a:ln>
            </p:spPr>
            <p:txBody>
              <a:bodyPr anchor="ctr"/>
              <a:lstStyle/>
              <a:p>
                <a:pPr marL="0" indent="0" algn="ctr">
                  <a:buNone/>
                </a:pPr>
                <a:r>
                  <a:rPr lang="en-US" sz="2200" dirty="0" smtClean="0"/>
                  <a:t>Always use </a:t>
                </a:r>
                <a:r>
                  <a:rPr lang="en-US" sz="2200" i="1" dirty="0">
                    <a:solidFill>
                      <a:srgbClr val="8D0917"/>
                    </a:solidFill>
                  </a:rPr>
                  <a:t>effective rates </a:t>
                </a:r>
                <a:r>
                  <a:rPr lang="en-US" sz="2200" dirty="0"/>
                  <a:t>in interest </a:t>
                </a:r>
                <a:r>
                  <a:rPr lang="en-US" sz="2200" dirty="0" smtClean="0"/>
                  <a:t>formulas</a:t>
                </a:r>
              </a:p>
              <a:p>
                <a:pPr marL="0" indent="0" algn="ctr">
                  <a:buNone/>
                </a:pPr>
                <a14:m>
                  <m:oMathPara xmlns:m="http://schemas.openxmlformats.org/officeDocument/2006/math">
                    <m:oMathParaPr>
                      <m:jc m:val="centerGroup"/>
                    </m:oMathParaPr>
                    <m:oMath xmlns:m="http://schemas.openxmlformats.org/officeDocument/2006/math">
                      <m:r>
                        <a:rPr lang="en-US" sz="3200" b="1" i="0" dirty="0" smtClean="0">
                          <a:latin typeface="Cambria Math"/>
                        </a:rPr>
                        <m:t>𝐢</m:t>
                      </m:r>
                      <m:r>
                        <a:rPr lang="en-US" sz="3200" b="1" i="0" dirty="0">
                          <a:latin typeface="Cambria Math"/>
                        </a:rPr>
                        <m:t>=</m:t>
                      </m:r>
                      <m:d>
                        <m:dPr>
                          <m:ctrlPr>
                            <a:rPr lang="en-US" sz="3200" b="1" i="0" dirty="0">
                              <a:latin typeface="Cambria Math"/>
                            </a:rPr>
                          </m:ctrlPr>
                        </m:dPr>
                        <m:e>
                          <m:r>
                            <a:rPr lang="en-US" sz="3200" b="1" i="0" dirty="0">
                              <a:latin typeface="Cambria Math"/>
                            </a:rPr>
                            <m:t>𝟏</m:t>
                          </m:r>
                          <m:r>
                            <a:rPr lang="en-US" sz="3200" b="1" i="0" dirty="0">
                              <a:latin typeface="Cambria Math"/>
                            </a:rPr>
                            <m:t>+</m:t>
                          </m:r>
                          <m:r>
                            <a:rPr lang="en-US" sz="3200" b="1" i="0" dirty="0" smtClean="0">
                              <a:latin typeface="Cambria Math"/>
                            </a:rPr>
                            <m:t>𝐫</m:t>
                          </m:r>
                          <m:r>
                            <a:rPr lang="en-US" sz="3200" b="1" i="0" dirty="0">
                              <a:latin typeface="Cambria Math"/>
                            </a:rPr>
                            <m:t>/</m:t>
                          </m:r>
                          <m:r>
                            <a:rPr lang="en-US" sz="3200" b="1" i="0" dirty="0">
                              <a:latin typeface="Cambria Math"/>
                            </a:rPr>
                            <m:t>𝐦</m:t>
                          </m:r>
                        </m:e>
                      </m:d>
                      <m:r>
                        <a:rPr lang="en-US" sz="3200" b="1" i="0" baseline="30000" dirty="0">
                          <a:latin typeface="Cambria Math"/>
                        </a:rPr>
                        <m:t>𝐦</m:t>
                      </m:r>
                      <m:r>
                        <a:rPr lang="en-US" sz="2800" b="0" i="1" dirty="0" smtClean="0">
                          <a:latin typeface="Cambria Math"/>
                        </a:rPr>
                        <m:t>−</m:t>
                      </m:r>
                      <m:r>
                        <a:rPr lang="en-US" sz="3200" b="1" i="0" dirty="0" smtClean="0">
                          <a:latin typeface="Cambria Math"/>
                        </a:rPr>
                        <m:t>𝟏</m:t>
                      </m:r>
                    </m:oMath>
                  </m:oMathPara>
                </a14:m>
                <a:endParaRPr lang="en-US" sz="2600" dirty="0"/>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457200" y="2438400"/>
                <a:ext cx="8229600" cy="1371600"/>
              </a:xfrm>
              <a:prstGeom prst="horizontalScroll">
                <a:avLst/>
              </a:prstGeom>
              <a:blipFill rotWithShape="1">
                <a:blip r:embed="rId2" cstate="print"/>
                <a:stretch>
                  <a:fillRect/>
                </a:stretch>
              </a:blipFill>
              <a:ln>
                <a:solidFill>
                  <a:srgbClr val="A60A1B"/>
                </a:solidFill>
              </a:ln>
            </p:spPr>
            <p:txBody>
              <a:bodyPr/>
              <a:lstStyle/>
              <a:p>
                <a:r>
                  <a:rPr lang="en-US">
                    <a:noFill/>
                  </a:rPr>
                  <a:t> </a:t>
                </a:r>
              </a:p>
            </p:txBody>
          </p:sp>
        </mc:Fallback>
      </mc:AlternateContent>
      <p:sp>
        <p:nvSpPr>
          <p:cNvPr id="5" name="Content Placeholder 4"/>
          <p:cNvSpPr>
            <a:spLocks noGrp="1"/>
          </p:cNvSpPr>
          <p:nvPr>
            <p:ph sz="quarter" idx="19"/>
          </p:nvPr>
        </p:nvSpPr>
        <p:spPr>
          <a:xfrm>
            <a:off x="228600" y="3977640"/>
            <a:ext cx="8686800" cy="822960"/>
          </a:xfrm>
          <a:custGeom>
            <a:avLst/>
            <a:gdLst>
              <a:gd name="connsiteX0" fmla="*/ 0 w 8046720"/>
              <a:gd name="connsiteY0" fmla="*/ 411480 h 822960"/>
              <a:gd name="connsiteX1" fmla="*/ 4023360 w 8046720"/>
              <a:gd name="connsiteY1" fmla="*/ 0 h 822960"/>
              <a:gd name="connsiteX2" fmla="*/ 8046720 w 8046720"/>
              <a:gd name="connsiteY2" fmla="*/ 411480 h 822960"/>
              <a:gd name="connsiteX3" fmla="*/ 4023360 w 8046720"/>
              <a:gd name="connsiteY3" fmla="*/ 822960 h 822960"/>
              <a:gd name="connsiteX4" fmla="*/ 0 w 8046720"/>
              <a:gd name="connsiteY4" fmla="*/ 411480 h 822960"/>
              <a:gd name="connsiteX0" fmla="*/ 0 w 8046720"/>
              <a:gd name="connsiteY0" fmla="*/ 411480 h 822960"/>
              <a:gd name="connsiteX1" fmla="*/ 4023360 w 8046720"/>
              <a:gd name="connsiteY1" fmla="*/ 0 h 822960"/>
              <a:gd name="connsiteX2" fmla="*/ 8046720 w 8046720"/>
              <a:gd name="connsiteY2" fmla="*/ 411480 h 822960"/>
              <a:gd name="connsiteX3" fmla="*/ 4023360 w 8046720"/>
              <a:gd name="connsiteY3" fmla="*/ 822960 h 822960"/>
              <a:gd name="connsiteX4" fmla="*/ 0 w 8046720"/>
              <a:gd name="connsiteY4" fmla="*/ 41148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6720" h="822960">
                <a:moveTo>
                  <a:pt x="0" y="411480"/>
                </a:moveTo>
                <a:cubicBezTo>
                  <a:pt x="0" y="184226"/>
                  <a:pt x="1801320" y="0"/>
                  <a:pt x="4023360" y="0"/>
                </a:cubicBezTo>
                <a:cubicBezTo>
                  <a:pt x="6245400" y="0"/>
                  <a:pt x="8046720" y="184226"/>
                  <a:pt x="8046720" y="411480"/>
                </a:cubicBezTo>
                <a:cubicBezTo>
                  <a:pt x="8046720" y="638734"/>
                  <a:pt x="6245400" y="822960"/>
                  <a:pt x="4023360" y="822960"/>
                </a:cubicBezTo>
                <a:cubicBezTo>
                  <a:pt x="1801320" y="822960"/>
                  <a:pt x="0" y="638734"/>
                  <a:pt x="0" y="411480"/>
                </a:cubicBezTo>
                <a:close/>
              </a:path>
            </a:pathLst>
          </a:custGeom>
          <a:solidFill>
            <a:srgbClr val="3946A4"/>
          </a:solidFill>
          <a:ln>
            <a:solidFill>
              <a:schemeClr val="tx1"/>
            </a:solidFill>
          </a:ln>
        </p:spPr>
        <p:txBody>
          <a:bodyPr anchor="ctr"/>
          <a:lstStyle/>
          <a:p>
            <a:pPr marL="0" indent="0" algn="ctr">
              <a:buNone/>
            </a:pPr>
            <a:r>
              <a:rPr lang="en-US" sz="2000" dirty="0">
                <a:solidFill>
                  <a:srgbClr val="FFFF00"/>
                </a:solidFill>
              </a:rPr>
              <a:t>Interest rates are stated different ways; must know how to get effective </a:t>
            </a:r>
            <a:r>
              <a:rPr lang="en-US" sz="2000" dirty="0" smtClean="0">
                <a:solidFill>
                  <a:srgbClr val="FFFF00"/>
                </a:solidFill>
              </a:rPr>
              <a:t>rates</a:t>
            </a:r>
            <a:endParaRPr lang="en-US" sz="2000" dirty="0">
              <a:solidFill>
                <a:srgbClr val="FFFF00"/>
              </a:solidFill>
            </a:endParaRPr>
          </a:p>
        </p:txBody>
      </p:sp>
      <p:sp>
        <p:nvSpPr>
          <p:cNvPr id="6" name="Content Placeholder 5"/>
          <p:cNvSpPr>
            <a:spLocks noGrp="1"/>
          </p:cNvSpPr>
          <p:nvPr>
            <p:ph sz="quarter" idx="20"/>
          </p:nvPr>
        </p:nvSpPr>
        <p:spPr>
          <a:xfrm>
            <a:off x="868680" y="5105400"/>
            <a:ext cx="7406640" cy="822960"/>
          </a:xfrm>
          <a:custGeom>
            <a:avLst/>
            <a:gdLst>
              <a:gd name="connsiteX0" fmla="*/ 0 w 7406640"/>
              <a:gd name="connsiteY0" fmla="*/ 411480 h 822960"/>
              <a:gd name="connsiteX1" fmla="*/ 3703320 w 7406640"/>
              <a:gd name="connsiteY1" fmla="*/ 0 h 822960"/>
              <a:gd name="connsiteX2" fmla="*/ 7406640 w 7406640"/>
              <a:gd name="connsiteY2" fmla="*/ 411480 h 822960"/>
              <a:gd name="connsiteX3" fmla="*/ 3703320 w 7406640"/>
              <a:gd name="connsiteY3" fmla="*/ 822960 h 822960"/>
              <a:gd name="connsiteX4" fmla="*/ 0 w 7406640"/>
              <a:gd name="connsiteY4" fmla="*/ 411480 h 822960"/>
              <a:gd name="connsiteX0" fmla="*/ 0 w 7406640"/>
              <a:gd name="connsiteY0" fmla="*/ 411480 h 822960"/>
              <a:gd name="connsiteX1" fmla="*/ 3703320 w 7406640"/>
              <a:gd name="connsiteY1" fmla="*/ 0 h 822960"/>
              <a:gd name="connsiteX2" fmla="*/ 7406640 w 7406640"/>
              <a:gd name="connsiteY2" fmla="*/ 411480 h 822960"/>
              <a:gd name="connsiteX3" fmla="*/ 3703320 w 7406640"/>
              <a:gd name="connsiteY3" fmla="*/ 822960 h 822960"/>
              <a:gd name="connsiteX4" fmla="*/ 0 w 7406640"/>
              <a:gd name="connsiteY4" fmla="*/ 41148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06640" h="822960">
                <a:moveTo>
                  <a:pt x="0" y="411480"/>
                </a:moveTo>
                <a:cubicBezTo>
                  <a:pt x="0" y="184226"/>
                  <a:pt x="1658033" y="0"/>
                  <a:pt x="3703320" y="0"/>
                </a:cubicBezTo>
                <a:cubicBezTo>
                  <a:pt x="5748607" y="0"/>
                  <a:pt x="7406640" y="184226"/>
                  <a:pt x="7406640" y="411480"/>
                </a:cubicBezTo>
                <a:cubicBezTo>
                  <a:pt x="7406640" y="638734"/>
                  <a:pt x="5748607" y="822960"/>
                  <a:pt x="3703320" y="822960"/>
                </a:cubicBezTo>
                <a:cubicBezTo>
                  <a:pt x="1658033" y="822960"/>
                  <a:pt x="0" y="638734"/>
                  <a:pt x="0" y="411480"/>
                </a:cubicBezTo>
                <a:close/>
              </a:path>
            </a:pathLst>
          </a:custGeom>
          <a:solidFill>
            <a:srgbClr val="C2FFF0"/>
          </a:solidFill>
          <a:ln>
            <a:solidFill>
              <a:schemeClr val="tx1"/>
            </a:solidFill>
          </a:ln>
        </p:spPr>
        <p:txBody>
          <a:bodyPr anchor="ctr"/>
          <a:lstStyle/>
          <a:p>
            <a:pPr marL="0" indent="0" algn="ctr">
              <a:buNone/>
            </a:pPr>
            <a:r>
              <a:rPr lang="en-US" sz="2000" dirty="0"/>
              <a:t>For single amounts, make sure units on </a:t>
            </a:r>
            <a:r>
              <a:rPr lang="en-US" sz="2000" dirty="0" err="1"/>
              <a:t>i</a:t>
            </a:r>
            <a:r>
              <a:rPr lang="en-US" sz="2000" dirty="0"/>
              <a:t> and n are the </a:t>
            </a:r>
            <a:r>
              <a:rPr lang="en-US" sz="2000" dirty="0" smtClean="0"/>
              <a:t>same</a:t>
            </a:r>
            <a:endParaRPr lang="en-US" sz="2000" dirty="0"/>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659113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Important </a:t>
            </a:r>
            <a:r>
              <a:rPr lang="en-US" dirty="0" smtClean="0"/>
              <a:t>Points</a:t>
            </a:r>
            <a:r>
              <a:rPr lang="en-US" sz="1400" dirty="0"/>
              <a:t> </a:t>
            </a:r>
            <a:r>
              <a:rPr lang="en-US" sz="1400" dirty="0" smtClean="0"/>
              <a:t>(2)</a:t>
            </a:r>
            <a:endParaRPr lang="en-US" dirty="0"/>
          </a:p>
        </p:txBody>
      </p:sp>
      <mc:AlternateContent xmlns:mc="http://schemas.openxmlformats.org/markup-compatibility/2006">
        <mc:Choice xmlns:a14="http://schemas.microsoft.com/office/drawing/2010/main" xmlns="" Requires="a14">
          <p:sp>
            <p:nvSpPr>
              <p:cNvPr id="3" name="Content Placeholder 2"/>
              <p:cNvSpPr>
                <a:spLocks noGrp="1"/>
              </p:cNvSpPr>
              <p:nvPr>
                <p:ph sz="quarter" idx="17"/>
              </p:nvPr>
            </p:nvSpPr>
            <p:spPr>
              <a:xfrm>
                <a:off x="685800" y="1270000"/>
                <a:ext cx="7772400" cy="822960"/>
              </a:xfrm>
              <a:custGeom>
                <a:avLst/>
                <a:gdLst>
                  <a:gd name="connsiteX0" fmla="*/ 0 w 8229600"/>
                  <a:gd name="connsiteY0" fmla="*/ 365760 h 731520"/>
                  <a:gd name="connsiteX1" fmla="*/ 4114800 w 8229600"/>
                  <a:gd name="connsiteY1" fmla="*/ 0 h 731520"/>
                  <a:gd name="connsiteX2" fmla="*/ 8229600 w 8229600"/>
                  <a:gd name="connsiteY2" fmla="*/ 365760 h 731520"/>
                  <a:gd name="connsiteX3" fmla="*/ 4114800 w 8229600"/>
                  <a:gd name="connsiteY3" fmla="*/ 731520 h 731520"/>
                  <a:gd name="connsiteX4" fmla="*/ 0 w 8229600"/>
                  <a:gd name="connsiteY4" fmla="*/ 365760 h 731520"/>
                  <a:gd name="connsiteX0" fmla="*/ 0 w 8229600"/>
                  <a:gd name="connsiteY0" fmla="*/ 365760 h 731520"/>
                  <a:gd name="connsiteX1" fmla="*/ 4114800 w 8229600"/>
                  <a:gd name="connsiteY1" fmla="*/ 0 h 731520"/>
                  <a:gd name="connsiteX2" fmla="*/ 8229600 w 8229600"/>
                  <a:gd name="connsiteY2" fmla="*/ 365760 h 731520"/>
                  <a:gd name="connsiteX3" fmla="*/ 4114800 w 8229600"/>
                  <a:gd name="connsiteY3" fmla="*/ 731520 h 731520"/>
                  <a:gd name="connsiteX4" fmla="*/ 0 w 8229600"/>
                  <a:gd name="connsiteY4" fmla="*/ 36576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731520">
                    <a:moveTo>
                      <a:pt x="0" y="365760"/>
                    </a:moveTo>
                    <a:cubicBezTo>
                      <a:pt x="0" y="163756"/>
                      <a:pt x="1842259" y="0"/>
                      <a:pt x="4114800" y="0"/>
                    </a:cubicBezTo>
                    <a:cubicBezTo>
                      <a:pt x="6387341" y="0"/>
                      <a:pt x="8229600" y="163756"/>
                      <a:pt x="8229600" y="365760"/>
                    </a:cubicBezTo>
                    <a:cubicBezTo>
                      <a:pt x="8229600" y="567764"/>
                      <a:pt x="6387341" y="731520"/>
                      <a:pt x="4114800" y="731520"/>
                    </a:cubicBezTo>
                    <a:cubicBezTo>
                      <a:pt x="1842259" y="731520"/>
                      <a:pt x="0" y="567764"/>
                      <a:pt x="0" y="365760"/>
                    </a:cubicBezTo>
                    <a:close/>
                  </a:path>
                </a:pathLst>
              </a:custGeom>
              <a:solidFill>
                <a:srgbClr val="C2FFF0"/>
              </a:solidFill>
              <a:ln>
                <a:solidFill>
                  <a:schemeClr val="tx1"/>
                </a:solidFill>
              </a:ln>
            </p:spPr>
            <p:txBody>
              <a:bodyPr anchor="ctr"/>
              <a:lstStyle/>
              <a:p>
                <a:pPr marL="0" indent="0" algn="ctr">
                  <a:buNone/>
                </a:pPr>
                <a:r>
                  <a:rPr lang="en-US" sz="2200" dirty="0"/>
                  <a:t>For uniform series with PP </a:t>
                </a:r>
                <a14:m>
                  <m:oMath xmlns:m="http://schemas.openxmlformats.org/officeDocument/2006/math">
                    <m:r>
                      <a:rPr lang="en-US" sz="2200" i="1" dirty="0" smtClean="0">
                        <a:latin typeface="Cambria Math"/>
                      </a:rPr>
                      <m:t>≥</m:t>
                    </m:r>
                  </m:oMath>
                </a14:m>
                <a:r>
                  <a:rPr lang="en-US" sz="2200" dirty="0"/>
                  <a:t> CP, find effective </a:t>
                </a:r>
                <a:r>
                  <a:rPr lang="en-US" sz="2200" dirty="0" err="1"/>
                  <a:t>i</a:t>
                </a:r>
                <a:r>
                  <a:rPr lang="en-US" sz="2200" dirty="0"/>
                  <a:t> over </a:t>
                </a:r>
                <a:r>
                  <a:rPr lang="en-US" sz="2200" dirty="0" smtClean="0"/>
                  <a:t>PP</a:t>
                </a:r>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sz="quarter" idx="17"/>
              </p:nvPr>
            </p:nvSpPr>
            <p:spPr>
              <a:xfrm>
                <a:off x="685800" y="1270000"/>
                <a:ext cx="7772400" cy="822960"/>
              </a:xfrm>
              <a:custGeom>
                <a:avLst/>
                <a:gdLst>
                  <a:gd name="connsiteX0" fmla="*/ 0 w 8229600"/>
                  <a:gd name="connsiteY0" fmla="*/ 365760 h 731520"/>
                  <a:gd name="connsiteX1" fmla="*/ 4114800 w 8229600"/>
                  <a:gd name="connsiteY1" fmla="*/ 0 h 731520"/>
                  <a:gd name="connsiteX2" fmla="*/ 8229600 w 8229600"/>
                  <a:gd name="connsiteY2" fmla="*/ 365760 h 731520"/>
                  <a:gd name="connsiteX3" fmla="*/ 4114800 w 8229600"/>
                  <a:gd name="connsiteY3" fmla="*/ 731520 h 731520"/>
                  <a:gd name="connsiteX4" fmla="*/ 0 w 8229600"/>
                  <a:gd name="connsiteY4" fmla="*/ 365760 h 731520"/>
                  <a:gd name="connsiteX0" fmla="*/ 0 w 8229600"/>
                  <a:gd name="connsiteY0" fmla="*/ 365760 h 731520"/>
                  <a:gd name="connsiteX1" fmla="*/ 4114800 w 8229600"/>
                  <a:gd name="connsiteY1" fmla="*/ 0 h 731520"/>
                  <a:gd name="connsiteX2" fmla="*/ 8229600 w 8229600"/>
                  <a:gd name="connsiteY2" fmla="*/ 365760 h 731520"/>
                  <a:gd name="connsiteX3" fmla="*/ 4114800 w 8229600"/>
                  <a:gd name="connsiteY3" fmla="*/ 731520 h 731520"/>
                  <a:gd name="connsiteX4" fmla="*/ 0 w 8229600"/>
                  <a:gd name="connsiteY4" fmla="*/ 36576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731520">
                    <a:moveTo>
                      <a:pt x="0" y="365760"/>
                    </a:moveTo>
                    <a:cubicBezTo>
                      <a:pt x="0" y="163756"/>
                      <a:pt x="1842259" y="0"/>
                      <a:pt x="4114800" y="0"/>
                    </a:cubicBezTo>
                    <a:cubicBezTo>
                      <a:pt x="6387341" y="0"/>
                      <a:pt x="8229600" y="163756"/>
                      <a:pt x="8229600" y="365760"/>
                    </a:cubicBezTo>
                    <a:cubicBezTo>
                      <a:pt x="8229600" y="567764"/>
                      <a:pt x="6387341" y="731520"/>
                      <a:pt x="4114800" y="731520"/>
                    </a:cubicBezTo>
                    <a:cubicBezTo>
                      <a:pt x="1842259" y="731520"/>
                      <a:pt x="0" y="567764"/>
                      <a:pt x="0" y="365760"/>
                    </a:cubicBezTo>
                    <a:close/>
                  </a:path>
                </a:pathLst>
              </a:custGeom>
              <a:blipFill rotWithShape="1">
                <a:blip r:embed="rId2" cstate="print"/>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640080" y="2514600"/>
                <a:ext cx="7863840" cy="1371600"/>
              </a:xfrm>
              <a:custGeom>
                <a:avLst/>
                <a:gdLst>
                  <a:gd name="connsiteX0" fmla="*/ 0 w 8229600"/>
                  <a:gd name="connsiteY0" fmla="*/ 502920 h 1005840"/>
                  <a:gd name="connsiteX1" fmla="*/ 4114800 w 8229600"/>
                  <a:gd name="connsiteY1" fmla="*/ 0 h 1005840"/>
                  <a:gd name="connsiteX2" fmla="*/ 8229600 w 8229600"/>
                  <a:gd name="connsiteY2" fmla="*/ 502920 h 1005840"/>
                  <a:gd name="connsiteX3" fmla="*/ 4114800 w 8229600"/>
                  <a:gd name="connsiteY3" fmla="*/ 1005840 h 1005840"/>
                  <a:gd name="connsiteX4" fmla="*/ 0 w 8229600"/>
                  <a:gd name="connsiteY4" fmla="*/ 502920 h 1005840"/>
                  <a:gd name="connsiteX0" fmla="*/ 0 w 8229600"/>
                  <a:gd name="connsiteY0" fmla="*/ 502920 h 1005840"/>
                  <a:gd name="connsiteX1" fmla="*/ 4114800 w 8229600"/>
                  <a:gd name="connsiteY1" fmla="*/ 0 h 1005840"/>
                  <a:gd name="connsiteX2" fmla="*/ 8229600 w 8229600"/>
                  <a:gd name="connsiteY2" fmla="*/ 502920 h 1005840"/>
                  <a:gd name="connsiteX3" fmla="*/ 4114800 w 8229600"/>
                  <a:gd name="connsiteY3" fmla="*/ 1005840 h 1005840"/>
                  <a:gd name="connsiteX4" fmla="*/ 0 w 8229600"/>
                  <a:gd name="connsiteY4" fmla="*/ 502920 h 1005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005840">
                    <a:moveTo>
                      <a:pt x="0" y="502920"/>
                    </a:moveTo>
                    <a:cubicBezTo>
                      <a:pt x="0" y="225165"/>
                      <a:pt x="1842259" y="0"/>
                      <a:pt x="4114800" y="0"/>
                    </a:cubicBezTo>
                    <a:cubicBezTo>
                      <a:pt x="6387341" y="0"/>
                      <a:pt x="8229600" y="225165"/>
                      <a:pt x="8229600" y="502920"/>
                    </a:cubicBezTo>
                    <a:cubicBezTo>
                      <a:pt x="8229600" y="780675"/>
                      <a:pt x="6387341" y="1005840"/>
                      <a:pt x="4114800" y="1005840"/>
                    </a:cubicBezTo>
                    <a:cubicBezTo>
                      <a:pt x="1842259" y="1005840"/>
                      <a:pt x="0" y="780675"/>
                      <a:pt x="0" y="502920"/>
                    </a:cubicBezTo>
                    <a:close/>
                  </a:path>
                </a:pathLst>
              </a:custGeom>
              <a:solidFill>
                <a:srgbClr val="3946A4"/>
              </a:solidFill>
              <a:ln>
                <a:solidFill>
                  <a:schemeClr val="tx1"/>
                </a:solidFill>
              </a:ln>
            </p:spPr>
            <p:txBody>
              <a:bodyPr tIns="182880" anchor="ctr"/>
              <a:lstStyle/>
              <a:p>
                <a:pPr marL="0" indent="0" algn="ctr">
                  <a:buNone/>
                </a:pPr>
                <a:r>
                  <a:rPr lang="en-US" sz="2200" dirty="0">
                    <a:solidFill>
                      <a:schemeClr val="tx2">
                        <a:lumMod val="40000"/>
                        <a:lumOff val="60000"/>
                      </a:schemeClr>
                    </a:solidFill>
                  </a:rPr>
                  <a:t>For uniform series with PP </a:t>
                </a:r>
                <a14:m>
                  <m:oMath xmlns:m="http://schemas.openxmlformats.org/officeDocument/2006/math">
                    <m:r>
                      <a:rPr lang="en-US" sz="2200" i="1" dirty="0" smtClean="0">
                        <a:solidFill>
                          <a:schemeClr val="tx2">
                            <a:lumMod val="40000"/>
                            <a:lumOff val="60000"/>
                          </a:schemeClr>
                        </a:solidFill>
                        <a:latin typeface="Cambria Math"/>
                      </a:rPr>
                      <m:t>&lt;</m:t>
                    </m:r>
                  </m:oMath>
                </a14:m>
                <a:r>
                  <a:rPr lang="en-US" sz="2200" dirty="0">
                    <a:solidFill>
                      <a:schemeClr val="tx2">
                        <a:lumMod val="40000"/>
                        <a:lumOff val="60000"/>
                      </a:schemeClr>
                    </a:solidFill>
                  </a:rPr>
                  <a:t> CP and no </a:t>
                </a:r>
                <a:r>
                  <a:rPr lang="en-US" sz="2200" dirty="0" err="1">
                    <a:solidFill>
                      <a:schemeClr val="tx2">
                        <a:lumMod val="40000"/>
                        <a:lumOff val="60000"/>
                      </a:schemeClr>
                    </a:solidFill>
                  </a:rPr>
                  <a:t>interperiod</a:t>
                </a:r>
                <a:r>
                  <a:rPr lang="en-US" sz="2200" dirty="0">
                    <a:solidFill>
                      <a:schemeClr val="tx2">
                        <a:lumMod val="40000"/>
                        <a:lumOff val="60000"/>
                      </a:schemeClr>
                    </a:solidFill>
                  </a:rPr>
                  <a:t> interest, move cash flows to match compounding </a:t>
                </a:r>
                <a:r>
                  <a:rPr lang="en-US" sz="2200" dirty="0" smtClean="0">
                    <a:solidFill>
                      <a:schemeClr val="tx2">
                        <a:lumMod val="40000"/>
                        <a:lumOff val="60000"/>
                      </a:schemeClr>
                    </a:solidFill>
                  </a:rPr>
                  <a:t>period</a:t>
                </a:r>
                <a:endParaRPr lang="en-US" sz="2200" dirty="0">
                  <a:solidFill>
                    <a:schemeClr val="tx2">
                      <a:lumMod val="40000"/>
                      <a:lumOff val="60000"/>
                    </a:schemeClr>
                  </a:solidFill>
                </a:endParaRPr>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640080" y="2514600"/>
                <a:ext cx="7863840" cy="1371600"/>
              </a:xfrm>
              <a:custGeom>
                <a:avLst/>
                <a:gdLst>
                  <a:gd name="connsiteX0" fmla="*/ 0 w 8229600"/>
                  <a:gd name="connsiteY0" fmla="*/ 502920 h 1005840"/>
                  <a:gd name="connsiteX1" fmla="*/ 4114800 w 8229600"/>
                  <a:gd name="connsiteY1" fmla="*/ 0 h 1005840"/>
                  <a:gd name="connsiteX2" fmla="*/ 8229600 w 8229600"/>
                  <a:gd name="connsiteY2" fmla="*/ 502920 h 1005840"/>
                  <a:gd name="connsiteX3" fmla="*/ 4114800 w 8229600"/>
                  <a:gd name="connsiteY3" fmla="*/ 1005840 h 1005840"/>
                  <a:gd name="connsiteX4" fmla="*/ 0 w 8229600"/>
                  <a:gd name="connsiteY4" fmla="*/ 502920 h 1005840"/>
                  <a:gd name="connsiteX0" fmla="*/ 0 w 8229600"/>
                  <a:gd name="connsiteY0" fmla="*/ 502920 h 1005840"/>
                  <a:gd name="connsiteX1" fmla="*/ 4114800 w 8229600"/>
                  <a:gd name="connsiteY1" fmla="*/ 0 h 1005840"/>
                  <a:gd name="connsiteX2" fmla="*/ 8229600 w 8229600"/>
                  <a:gd name="connsiteY2" fmla="*/ 502920 h 1005840"/>
                  <a:gd name="connsiteX3" fmla="*/ 4114800 w 8229600"/>
                  <a:gd name="connsiteY3" fmla="*/ 1005840 h 1005840"/>
                  <a:gd name="connsiteX4" fmla="*/ 0 w 8229600"/>
                  <a:gd name="connsiteY4" fmla="*/ 502920 h 1005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005840">
                    <a:moveTo>
                      <a:pt x="0" y="502920"/>
                    </a:moveTo>
                    <a:cubicBezTo>
                      <a:pt x="0" y="225165"/>
                      <a:pt x="1842259" y="0"/>
                      <a:pt x="4114800" y="0"/>
                    </a:cubicBezTo>
                    <a:cubicBezTo>
                      <a:pt x="6387341" y="0"/>
                      <a:pt x="8229600" y="225165"/>
                      <a:pt x="8229600" y="502920"/>
                    </a:cubicBezTo>
                    <a:cubicBezTo>
                      <a:pt x="8229600" y="780675"/>
                      <a:pt x="6387341" y="1005840"/>
                      <a:pt x="4114800" y="1005840"/>
                    </a:cubicBezTo>
                    <a:cubicBezTo>
                      <a:pt x="1842259" y="1005840"/>
                      <a:pt x="0" y="780675"/>
                      <a:pt x="0" y="502920"/>
                    </a:cubicBezTo>
                    <a:close/>
                  </a:path>
                </a:pathLst>
              </a:custGeom>
              <a:blipFill rotWithShape="1">
                <a:blip r:embed="rId3" cstate="print"/>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457200" y="4267200"/>
                <a:ext cx="8229600" cy="914400"/>
              </a:xfrm>
              <a:custGeom>
                <a:avLst/>
                <a:gdLst>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14400">
                    <a:moveTo>
                      <a:pt x="0" y="457200"/>
                    </a:moveTo>
                    <a:cubicBezTo>
                      <a:pt x="0" y="204695"/>
                      <a:pt x="1842259" y="0"/>
                      <a:pt x="4114800" y="0"/>
                    </a:cubicBezTo>
                    <a:cubicBezTo>
                      <a:pt x="6387341" y="0"/>
                      <a:pt x="8229600" y="204695"/>
                      <a:pt x="8229600" y="457200"/>
                    </a:cubicBezTo>
                    <a:cubicBezTo>
                      <a:pt x="8229600" y="709705"/>
                      <a:pt x="6387341" y="914400"/>
                      <a:pt x="4114800" y="914400"/>
                    </a:cubicBezTo>
                    <a:cubicBezTo>
                      <a:pt x="1842259" y="914400"/>
                      <a:pt x="0" y="709705"/>
                      <a:pt x="0" y="457200"/>
                    </a:cubicBezTo>
                    <a:close/>
                  </a:path>
                </a:pathLst>
              </a:custGeom>
              <a:solidFill>
                <a:schemeClr val="bg1">
                  <a:lumMod val="95000"/>
                </a:schemeClr>
              </a:solidFill>
              <a:ln>
                <a:solidFill>
                  <a:schemeClr val="tx1"/>
                </a:solidFill>
              </a:ln>
            </p:spPr>
            <p:txBody>
              <a:bodyPr anchor="ctr"/>
              <a:lstStyle/>
              <a:p>
                <a:pPr marL="0" indent="0" algn="ctr">
                  <a:buNone/>
                </a:pPr>
                <a:r>
                  <a:rPr lang="en-US" sz="2200" dirty="0" smtClean="0"/>
                  <a:t>For continuous compounding, use </a:t>
                </a:r>
                <a:r>
                  <a:rPr lang="en-US" sz="2200" dirty="0" err="1"/>
                  <a:t>i</a:t>
                </a:r>
                <a:r>
                  <a:rPr lang="en-US" sz="2200" dirty="0"/>
                  <a:t> </a:t>
                </a:r>
                <a14:m>
                  <m:oMath xmlns:m="http://schemas.openxmlformats.org/officeDocument/2006/math">
                    <m:r>
                      <a:rPr lang="en-US" sz="2200" i="1" dirty="0" smtClean="0">
                        <a:latin typeface="Cambria Math"/>
                      </a:rPr>
                      <m:t>=</m:t>
                    </m:r>
                  </m:oMath>
                </a14:m>
                <a:r>
                  <a:rPr lang="en-US" sz="2200" dirty="0"/>
                  <a:t> </a:t>
                </a:r>
                <a:r>
                  <a:rPr lang="en-US" sz="2200" dirty="0" err="1"/>
                  <a:t>e</a:t>
                </a:r>
                <a:r>
                  <a:rPr lang="en-US" sz="2200" baseline="30000" dirty="0" err="1"/>
                  <a:t>r</a:t>
                </a:r>
                <a:r>
                  <a:rPr lang="en-US" sz="2200" dirty="0"/>
                  <a:t> </a:t>
                </a:r>
                <a14:m>
                  <m:oMath xmlns:m="http://schemas.openxmlformats.org/officeDocument/2006/math">
                    <m:r>
                      <a:rPr lang="en-US" sz="2200" b="1" i="1" dirty="0" smtClean="0">
                        <a:latin typeface="Cambria Math"/>
                      </a:rPr>
                      <m:t>−</m:t>
                    </m:r>
                  </m:oMath>
                </a14:m>
                <a:r>
                  <a:rPr lang="en-US" sz="2200" dirty="0"/>
                  <a:t> 1 to get effective </a:t>
                </a:r>
                <a:r>
                  <a:rPr lang="en-US" sz="2200" dirty="0" smtClean="0"/>
                  <a:t>rate</a:t>
                </a:r>
                <a:endParaRPr lang="en-US" sz="2200" dirty="0"/>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457200" y="4267200"/>
                <a:ext cx="8229600" cy="914400"/>
              </a:xfrm>
              <a:custGeom>
                <a:avLst/>
                <a:gdLst>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14400">
                    <a:moveTo>
                      <a:pt x="0" y="457200"/>
                    </a:moveTo>
                    <a:cubicBezTo>
                      <a:pt x="0" y="204695"/>
                      <a:pt x="1842259" y="0"/>
                      <a:pt x="4114800" y="0"/>
                    </a:cubicBezTo>
                    <a:cubicBezTo>
                      <a:pt x="6387341" y="0"/>
                      <a:pt x="8229600" y="204695"/>
                      <a:pt x="8229600" y="457200"/>
                    </a:cubicBezTo>
                    <a:cubicBezTo>
                      <a:pt x="8229600" y="709705"/>
                      <a:pt x="6387341" y="914400"/>
                      <a:pt x="4114800" y="914400"/>
                    </a:cubicBezTo>
                    <a:cubicBezTo>
                      <a:pt x="1842259" y="914400"/>
                      <a:pt x="0" y="709705"/>
                      <a:pt x="0" y="457200"/>
                    </a:cubicBezTo>
                    <a:close/>
                  </a:path>
                </a:pathLst>
              </a:custGeom>
              <a:blipFill rotWithShape="1">
                <a:blip r:embed="rId4" cstate="print"/>
                <a:stretch>
                  <a:fillRect/>
                </a:stretch>
              </a:blipFill>
              <a:ln>
                <a:solidFill>
                  <a:schemeClr val="tx1"/>
                </a:solidFill>
              </a:ln>
            </p:spPr>
            <p:txBody>
              <a:bodyPr/>
              <a:lstStyle/>
              <a:p>
                <a:r>
                  <a:rPr lang="en-US">
                    <a:noFill/>
                  </a:rPr>
                  <a:t> </a:t>
                </a:r>
              </a:p>
            </p:txBody>
          </p:sp>
        </mc:Fallback>
      </mc:AlternateContent>
      <p:sp>
        <p:nvSpPr>
          <p:cNvPr id="6" name="Content Placeholder 5"/>
          <p:cNvSpPr>
            <a:spLocks noGrp="1"/>
          </p:cNvSpPr>
          <p:nvPr>
            <p:ph sz="quarter" idx="20"/>
          </p:nvPr>
        </p:nvSpPr>
        <p:spPr>
          <a:xfrm>
            <a:off x="457200" y="5638800"/>
            <a:ext cx="8229600" cy="731520"/>
          </a:xfrm>
          <a:solidFill>
            <a:srgbClr val="006200"/>
          </a:solidFill>
          <a:ln>
            <a:solidFill>
              <a:schemeClr val="tx1"/>
            </a:solidFill>
          </a:ln>
          <a:effectLst>
            <a:outerShdw dist="127000" dir="18900000" algn="bl" rotWithShape="0">
              <a:schemeClr val="tx1">
                <a:lumMod val="50000"/>
                <a:lumOff val="50000"/>
              </a:schemeClr>
            </a:outerShdw>
          </a:effectLst>
        </p:spPr>
        <p:txBody>
          <a:bodyPr anchor="ctr"/>
          <a:lstStyle/>
          <a:p>
            <a:pPr marL="0" indent="0" algn="ctr">
              <a:buNone/>
            </a:pPr>
            <a:r>
              <a:rPr lang="en-US" sz="2200" dirty="0">
                <a:solidFill>
                  <a:srgbClr val="FFF5DF"/>
                </a:solidFill>
              </a:rPr>
              <a:t>For varying rates, use stated </a:t>
            </a:r>
            <a:r>
              <a:rPr lang="en-US" sz="2200" dirty="0" err="1">
                <a:solidFill>
                  <a:srgbClr val="FFF5DF"/>
                </a:solidFill>
              </a:rPr>
              <a:t>i</a:t>
            </a:r>
            <a:r>
              <a:rPr lang="en-US" sz="2200" dirty="0">
                <a:solidFill>
                  <a:srgbClr val="FFF5DF"/>
                </a:solidFill>
              </a:rPr>
              <a:t> values for respective time </a:t>
            </a:r>
            <a:r>
              <a:rPr lang="en-US" sz="2200" dirty="0" smtClean="0">
                <a:solidFill>
                  <a:srgbClr val="FFF5DF"/>
                </a:solidFill>
              </a:rPr>
              <a:t>periods</a:t>
            </a:r>
            <a:endParaRPr lang="en-US" sz="2200" dirty="0">
              <a:solidFill>
                <a:srgbClr val="FFF5DF"/>
              </a:solidFill>
            </a:endParaRPr>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31654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A60A1B"/>
                </a:solidFill>
              </a:rPr>
              <a:t>Chapter 4</a:t>
            </a:r>
            <a:endParaRPr lang="en-US" dirty="0">
              <a:solidFill>
                <a:srgbClr val="A60A1B"/>
              </a:solidFill>
            </a:endParaRPr>
          </a:p>
        </p:txBody>
      </p:sp>
      <p:sp>
        <p:nvSpPr>
          <p:cNvPr id="3" name="Subtitle 2"/>
          <p:cNvSpPr>
            <a:spLocks noGrp="1"/>
          </p:cNvSpPr>
          <p:nvPr>
            <p:ph type="subTitle" idx="1"/>
          </p:nvPr>
        </p:nvSpPr>
        <p:spPr/>
        <p:txBody>
          <a:bodyPr/>
          <a:lstStyle/>
          <a:p>
            <a:r>
              <a:rPr lang="en-US" dirty="0">
                <a:solidFill>
                  <a:srgbClr val="444444"/>
                </a:solidFill>
                <a:latin typeface="ArumSans Rg" pitchFamily="34" charset="0"/>
              </a:rPr>
              <a:t>Nominal and Effective Interest Rates</a:t>
            </a:r>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955072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u="sng" dirty="0">
                <a:solidFill>
                  <a:srgbClr val="3946A4"/>
                </a:solidFill>
              </a:rPr>
              <a:t>LEARNING OUTCOMES</a:t>
            </a:r>
            <a:endParaRPr lang="en-US" dirty="0">
              <a:solidFill>
                <a:srgbClr val="3946A4"/>
              </a:solidFill>
            </a:endParaRPr>
          </a:p>
        </p:txBody>
      </p:sp>
      <mc:AlternateContent xmlns:mc="http://schemas.openxmlformats.org/markup-compatibility/2006">
        <mc:Choice xmlns:a14="http://schemas.microsoft.com/office/drawing/2010/main" xmlns="" Requires="a14">
          <p:sp>
            <p:nvSpPr>
              <p:cNvPr id="17" name="Content Placeholder 2"/>
              <p:cNvSpPr>
                <a:spLocks noGrp="1"/>
              </p:cNvSpPr>
              <p:nvPr>
                <p:ph idx="1"/>
              </p:nvPr>
            </p:nvSpPr>
            <p:spPr>
              <a:xfrm>
                <a:off x="685800" y="1219200"/>
                <a:ext cx="7848600" cy="5257800"/>
              </a:xfrm>
              <a:ln w="76200" cmpd="tri">
                <a:solidFill>
                  <a:schemeClr val="tx1"/>
                </a:solidFill>
              </a:ln>
            </p:spPr>
            <p:txBody>
              <a:bodyPr/>
              <a:lstStyle/>
              <a:p>
                <a:pPr marL="548640" indent="-457200" defTabSz="836613">
                  <a:spcBef>
                    <a:spcPts val="1680"/>
                  </a:spcBef>
                  <a:spcAft>
                    <a:spcPts val="0"/>
                  </a:spcAft>
                  <a:buClr>
                    <a:srgbClr val="3946A4"/>
                  </a:buClr>
                  <a:buFontTx/>
                  <a:buAutoNum type="arabicPeriod"/>
                </a:pPr>
                <a:r>
                  <a:rPr lang="en-US" sz="2000" dirty="0">
                    <a:latin typeface="Tahoma" pitchFamily="34" charset="0"/>
                  </a:rPr>
                  <a:t>Understand interest rate statements</a:t>
                </a:r>
              </a:p>
              <a:p>
                <a:pPr marL="548640" indent="-457200" defTabSz="836613">
                  <a:spcBef>
                    <a:spcPts val="1680"/>
                  </a:spcBef>
                  <a:spcAft>
                    <a:spcPts val="0"/>
                  </a:spcAft>
                  <a:buClr>
                    <a:srgbClr val="3946A4"/>
                  </a:buClr>
                  <a:buFontTx/>
                  <a:buAutoNum type="arabicPeriod"/>
                </a:pPr>
                <a:r>
                  <a:rPr lang="en-US" sz="2000" dirty="0">
                    <a:latin typeface="Tahoma" pitchFamily="34" charset="0"/>
                  </a:rPr>
                  <a:t>Use formula for effective interest rates</a:t>
                </a:r>
              </a:p>
              <a:p>
                <a:pPr marL="548640" indent="-457200" defTabSz="836613">
                  <a:spcBef>
                    <a:spcPts val="1680"/>
                  </a:spcBef>
                  <a:spcAft>
                    <a:spcPts val="0"/>
                  </a:spcAft>
                  <a:buClr>
                    <a:srgbClr val="3946A4"/>
                  </a:buClr>
                  <a:buFontTx/>
                  <a:buAutoNum type="arabicPeriod"/>
                </a:pPr>
                <a:r>
                  <a:rPr lang="en-US" sz="2000" dirty="0">
                    <a:latin typeface="Tahoma" pitchFamily="34" charset="0"/>
                  </a:rPr>
                  <a:t>Determine interest rate for any time period</a:t>
                </a:r>
              </a:p>
              <a:p>
                <a:pPr marL="548640" indent="-457200" defTabSz="836613">
                  <a:spcBef>
                    <a:spcPts val="1680"/>
                  </a:spcBef>
                  <a:spcAft>
                    <a:spcPts val="0"/>
                  </a:spcAft>
                  <a:buClr>
                    <a:srgbClr val="3946A4"/>
                  </a:buClr>
                  <a:buFontTx/>
                  <a:buAutoNum type="arabicPeriod"/>
                </a:pPr>
                <a:r>
                  <a:rPr lang="en-US" sz="2000" dirty="0">
                    <a:latin typeface="Tahoma" pitchFamily="34" charset="0"/>
                  </a:rPr>
                  <a:t>Determine payment period (PP) and compounding period (CP)  for equivalence calculations</a:t>
                </a:r>
              </a:p>
              <a:p>
                <a:pPr marL="548640" indent="-457200" defTabSz="836613">
                  <a:spcBef>
                    <a:spcPts val="1680"/>
                  </a:spcBef>
                  <a:spcAft>
                    <a:spcPts val="0"/>
                  </a:spcAft>
                  <a:buClr>
                    <a:srgbClr val="3946A4"/>
                  </a:buClr>
                  <a:buFontTx/>
                  <a:buAutoNum type="arabicPeriod"/>
                </a:pPr>
                <a:r>
                  <a:rPr lang="en-US" sz="2000" dirty="0">
                    <a:latin typeface="Tahoma" pitchFamily="34" charset="0"/>
                  </a:rPr>
                  <a:t>Make calculations for single cash flows</a:t>
                </a:r>
              </a:p>
              <a:p>
                <a:pPr marL="548640" indent="-457200" defTabSz="836613">
                  <a:spcBef>
                    <a:spcPts val="1680"/>
                  </a:spcBef>
                  <a:spcAft>
                    <a:spcPts val="0"/>
                  </a:spcAft>
                  <a:buClr>
                    <a:srgbClr val="3946A4"/>
                  </a:buClr>
                  <a:buFontTx/>
                  <a:buAutoNum type="arabicPeriod"/>
                </a:pPr>
                <a:r>
                  <a:rPr lang="en-US" sz="2000" dirty="0">
                    <a:latin typeface="Tahoma" pitchFamily="34" charset="0"/>
                  </a:rPr>
                  <a:t>Make calculations for series and gradient cash flows with PP </a:t>
                </a:r>
                <a14:m>
                  <m:oMath xmlns:m="http://schemas.openxmlformats.org/officeDocument/2006/math">
                    <m:r>
                      <a:rPr lang="en-US" sz="2000" i="1" dirty="0" smtClean="0">
                        <a:latin typeface="Cambria Math"/>
                      </a:rPr>
                      <m:t>≥</m:t>
                    </m:r>
                  </m:oMath>
                </a14:m>
                <a:r>
                  <a:rPr lang="en-US" sz="2000" dirty="0">
                    <a:latin typeface="Tahoma" pitchFamily="34" charset="0"/>
                  </a:rPr>
                  <a:t> CP</a:t>
                </a:r>
              </a:p>
              <a:p>
                <a:pPr marL="548640" indent="-457200" defTabSz="836613">
                  <a:spcBef>
                    <a:spcPts val="1680"/>
                  </a:spcBef>
                  <a:spcAft>
                    <a:spcPts val="0"/>
                  </a:spcAft>
                  <a:buClr>
                    <a:srgbClr val="3946A4"/>
                  </a:buClr>
                  <a:buFontTx/>
                  <a:buAutoNum type="arabicPeriod"/>
                </a:pPr>
                <a:r>
                  <a:rPr lang="en-US" sz="2000" dirty="0">
                    <a:latin typeface="Tahoma" pitchFamily="34" charset="0"/>
                  </a:rPr>
                  <a:t>Perform equivalence calculations when PP </a:t>
                </a:r>
                <a14:m>
                  <m:oMath xmlns:m="http://schemas.openxmlformats.org/officeDocument/2006/math">
                    <m:r>
                      <a:rPr lang="en-US" sz="2000" i="1" dirty="0" smtClean="0">
                        <a:latin typeface="Cambria Math"/>
                      </a:rPr>
                      <m:t>&lt;</m:t>
                    </m:r>
                  </m:oMath>
                </a14:m>
                <a:r>
                  <a:rPr lang="en-US" sz="2000" dirty="0">
                    <a:latin typeface="Tahoma" pitchFamily="34" charset="0"/>
                  </a:rPr>
                  <a:t> CP</a:t>
                </a:r>
              </a:p>
              <a:p>
                <a:pPr marL="548640" indent="-457200" defTabSz="836613">
                  <a:spcBef>
                    <a:spcPts val="1680"/>
                  </a:spcBef>
                  <a:spcAft>
                    <a:spcPts val="0"/>
                  </a:spcAft>
                  <a:buClr>
                    <a:srgbClr val="3946A4"/>
                  </a:buClr>
                  <a:buFontTx/>
                  <a:buAutoNum type="arabicPeriod"/>
                </a:pPr>
                <a:r>
                  <a:rPr lang="en-US" sz="2000" dirty="0">
                    <a:latin typeface="Tahoma" pitchFamily="34" charset="0"/>
                  </a:rPr>
                  <a:t>Use interest rate formula for continuous compounding</a:t>
                </a:r>
              </a:p>
              <a:p>
                <a:pPr marL="548640" indent="-457200" defTabSz="836613">
                  <a:spcBef>
                    <a:spcPts val="1680"/>
                  </a:spcBef>
                  <a:spcAft>
                    <a:spcPts val="0"/>
                  </a:spcAft>
                  <a:buClr>
                    <a:srgbClr val="3946A4"/>
                  </a:buClr>
                  <a:buFontTx/>
                  <a:buAutoNum type="arabicPeriod"/>
                </a:pPr>
                <a:r>
                  <a:rPr lang="en-US" sz="2000" dirty="0">
                    <a:latin typeface="Tahoma" pitchFamily="34" charset="0"/>
                  </a:rPr>
                  <a:t>Make calculations for varying interest rates</a:t>
                </a:r>
              </a:p>
            </p:txBody>
          </p:sp>
        </mc:Choice>
        <mc:Fallback>
          <p:sp>
            <p:nvSpPr>
              <p:cNvPr id="17" name="Content Placeholder 2"/>
              <p:cNvSpPr>
                <a:spLocks noGrp="1" noRot="1" noChangeAspect="1" noMove="1" noResize="1" noEditPoints="1" noAdjustHandles="1" noChangeArrowheads="1" noChangeShapeType="1" noTextEdit="1"/>
              </p:cNvSpPr>
              <p:nvPr>
                <p:ph idx="1"/>
              </p:nvPr>
            </p:nvSpPr>
            <p:spPr>
              <a:xfrm>
                <a:off x="685800" y="1219200"/>
                <a:ext cx="7848600" cy="5257800"/>
              </a:xfrm>
              <a:blipFill rotWithShape="1">
                <a:blip r:embed="rId2" cstate="print"/>
                <a:stretch>
                  <a:fillRect/>
                </a:stretch>
              </a:blipFill>
              <a:ln w="76200" cmpd="tri">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xmlns="" val="676373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Interest Rate Statements</a:t>
            </a:r>
          </a:p>
        </p:txBody>
      </p:sp>
      <p:sp>
        <p:nvSpPr>
          <p:cNvPr id="17" name="Content Placeholder 2"/>
          <p:cNvSpPr>
            <a:spLocks noGrp="1"/>
          </p:cNvSpPr>
          <p:nvPr>
            <p:ph sz="quarter" idx="17"/>
          </p:nvPr>
        </p:nvSpPr>
        <p:spPr>
          <a:xfrm>
            <a:off x="876300" y="1066800"/>
            <a:ext cx="7391400" cy="838200"/>
          </a:xfrm>
          <a:prstGeom prst="rect">
            <a:avLst/>
          </a:prstGeom>
          <a:solidFill>
            <a:srgbClr val="4A410E"/>
          </a:solidFill>
          <a:ln>
            <a:noFill/>
          </a:ln>
          <a:effectLst>
            <a:outerShdw dist="127000" dir="18900000" algn="bl" rotWithShape="0">
              <a:schemeClr val="accent6">
                <a:lumMod val="50000"/>
              </a:schemeClr>
            </a:outerShdw>
          </a:effectLst>
        </p:spPr>
        <p:txBody>
          <a:bodyPr/>
          <a:lstStyle/>
          <a:p>
            <a:pPr marL="457200" indent="0">
              <a:buNone/>
            </a:pPr>
            <a:r>
              <a:rPr lang="en-US" sz="2200" dirty="0">
                <a:solidFill>
                  <a:srgbClr val="FFFF99"/>
                </a:solidFill>
              </a:rPr>
              <a:t>The terms ‘nominal’ and ‘effective’ enter into </a:t>
            </a:r>
            <a:r>
              <a:rPr lang="en-US" sz="2200" dirty="0" smtClean="0">
                <a:solidFill>
                  <a:srgbClr val="FFFF99"/>
                </a:solidFill>
              </a:rPr>
              <a:t>consideration when the interest period is </a:t>
            </a:r>
            <a:r>
              <a:rPr lang="en-US" sz="2200" i="1" dirty="0" smtClean="0">
                <a:solidFill>
                  <a:srgbClr val="FFFF99"/>
                </a:solidFill>
              </a:rPr>
              <a:t>less than one year</a:t>
            </a:r>
            <a:r>
              <a:rPr lang="en-US" sz="2200" dirty="0" smtClean="0">
                <a:solidFill>
                  <a:srgbClr val="FFFF99"/>
                </a:solidFill>
              </a:rPr>
              <a:t>.</a:t>
            </a:r>
            <a:endParaRPr lang="en-US" sz="2200" dirty="0">
              <a:solidFill>
                <a:srgbClr val="FFFF99"/>
              </a:solidFill>
            </a:endParaRPr>
          </a:p>
        </p:txBody>
      </p:sp>
      <p:sp>
        <p:nvSpPr>
          <p:cNvPr id="18" name="Content Placeholder 3"/>
          <p:cNvSpPr>
            <a:spLocks noGrp="1"/>
          </p:cNvSpPr>
          <p:nvPr>
            <p:ph sz="quarter" idx="18"/>
          </p:nvPr>
        </p:nvSpPr>
        <p:spPr>
          <a:xfrm>
            <a:off x="594360" y="2057400"/>
            <a:ext cx="7955280" cy="822960"/>
          </a:xfrm>
          <a:custGeom>
            <a:avLst/>
            <a:gdLst>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 name="connsiteX0" fmla="*/ 0 w 8229600"/>
              <a:gd name="connsiteY0" fmla="*/ 457200 h 914400"/>
              <a:gd name="connsiteX1" fmla="*/ 4114800 w 8229600"/>
              <a:gd name="connsiteY1" fmla="*/ 0 h 914400"/>
              <a:gd name="connsiteX2" fmla="*/ 8229600 w 8229600"/>
              <a:gd name="connsiteY2" fmla="*/ 457200 h 914400"/>
              <a:gd name="connsiteX3" fmla="*/ 4114800 w 8229600"/>
              <a:gd name="connsiteY3" fmla="*/ 914400 h 914400"/>
              <a:gd name="connsiteX4" fmla="*/ 0 w 8229600"/>
              <a:gd name="connsiteY4" fmla="*/ 45720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14400">
                <a:moveTo>
                  <a:pt x="0" y="457200"/>
                </a:moveTo>
                <a:cubicBezTo>
                  <a:pt x="0" y="204695"/>
                  <a:pt x="1842259" y="0"/>
                  <a:pt x="4114800" y="0"/>
                </a:cubicBezTo>
                <a:cubicBezTo>
                  <a:pt x="6387341" y="0"/>
                  <a:pt x="8229600" y="204695"/>
                  <a:pt x="8229600" y="457200"/>
                </a:cubicBezTo>
                <a:cubicBezTo>
                  <a:pt x="8229600" y="709705"/>
                  <a:pt x="6387341" y="914400"/>
                  <a:pt x="4114800" y="914400"/>
                </a:cubicBezTo>
                <a:cubicBezTo>
                  <a:pt x="1842259" y="914400"/>
                  <a:pt x="0" y="709705"/>
                  <a:pt x="0" y="457200"/>
                </a:cubicBezTo>
                <a:close/>
              </a:path>
            </a:pathLst>
          </a:custGeom>
          <a:solidFill>
            <a:srgbClr val="C2FFF0"/>
          </a:solidFill>
          <a:ln>
            <a:solidFill>
              <a:schemeClr val="tx1"/>
            </a:solidFill>
          </a:ln>
        </p:spPr>
        <p:txBody>
          <a:bodyPr anchor="ctr"/>
          <a:lstStyle/>
          <a:p>
            <a:pPr marL="0" indent="0" algn="ctr">
              <a:spcBef>
                <a:spcPts val="0"/>
              </a:spcBef>
              <a:buNone/>
            </a:pPr>
            <a:r>
              <a:rPr lang="en-US" dirty="0"/>
              <a:t>New time-based definitions to understand and </a:t>
            </a:r>
            <a:r>
              <a:rPr lang="en-US" dirty="0" smtClean="0"/>
              <a:t>remember</a:t>
            </a:r>
            <a:endParaRPr lang="en-US" dirty="0"/>
          </a:p>
        </p:txBody>
      </p:sp>
      <p:sp>
        <p:nvSpPr>
          <p:cNvPr id="19" name="Content Placeholder 4"/>
          <p:cNvSpPr>
            <a:spLocks noGrp="1"/>
          </p:cNvSpPr>
          <p:nvPr>
            <p:ph sz="quarter" idx="19"/>
          </p:nvPr>
        </p:nvSpPr>
        <p:spPr>
          <a:xfrm>
            <a:off x="457200" y="3535680"/>
            <a:ext cx="8229600" cy="731520"/>
          </a:xfrm>
        </p:spPr>
        <p:txBody>
          <a:bodyPr/>
          <a:lstStyle/>
          <a:p>
            <a:pPr marL="0" indent="0">
              <a:buNone/>
            </a:pPr>
            <a:r>
              <a:rPr lang="en-US" sz="2000" b="0" dirty="0">
                <a:solidFill>
                  <a:srgbClr val="3946A4"/>
                </a:solidFill>
              </a:rPr>
              <a:t>Interest period (t</a:t>
            </a:r>
            <a:r>
              <a:rPr lang="en-US" sz="2000" b="0" dirty="0" smtClean="0">
                <a:solidFill>
                  <a:srgbClr val="3946A4"/>
                </a:solidFill>
              </a:rPr>
              <a:t>) </a:t>
            </a:r>
            <a:r>
              <a:rPr lang="en-US" sz="2000" b="0" dirty="0" smtClean="0"/>
              <a:t>– period </a:t>
            </a:r>
            <a:r>
              <a:rPr lang="en-US" sz="2000" b="0" dirty="0"/>
              <a:t>of time over which interest is expressed. For example, </a:t>
            </a:r>
          </a:p>
          <a:p>
            <a:pPr marL="0" indent="0">
              <a:buNone/>
            </a:pPr>
            <a:r>
              <a:rPr lang="en-US" sz="2000" b="0" dirty="0" smtClean="0"/>
              <a:t>				1</a:t>
            </a:r>
            <a:r>
              <a:rPr lang="en-US" sz="2000" b="0" dirty="0"/>
              <a:t>% </a:t>
            </a:r>
            <a:r>
              <a:rPr lang="en-US" sz="2000" b="0" i="1" dirty="0">
                <a:solidFill>
                  <a:srgbClr val="A60A1B"/>
                </a:solidFill>
              </a:rPr>
              <a:t>per month</a:t>
            </a:r>
            <a:r>
              <a:rPr lang="en-US" sz="2000" b="0" i="1" dirty="0" smtClean="0">
                <a:solidFill>
                  <a:srgbClr val="A60A1B"/>
                </a:solidFill>
              </a:rPr>
              <a:t>.</a:t>
            </a:r>
            <a:endParaRPr lang="en-US" sz="2000" b="0" i="1" dirty="0">
              <a:solidFill>
                <a:srgbClr val="A60A1B"/>
              </a:solidFill>
            </a:endParaRPr>
          </a:p>
        </p:txBody>
      </p:sp>
      <p:sp>
        <p:nvSpPr>
          <p:cNvPr id="20" name="Content Placeholder 5"/>
          <p:cNvSpPr>
            <a:spLocks noGrp="1"/>
          </p:cNvSpPr>
          <p:nvPr>
            <p:ph sz="quarter" idx="20"/>
          </p:nvPr>
        </p:nvSpPr>
        <p:spPr>
          <a:xfrm>
            <a:off x="457200" y="4419600"/>
            <a:ext cx="8458200" cy="731520"/>
          </a:xfrm>
        </p:spPr>
        <p:txBody>
          <a:bodyPr/>
          <a:lstStyle/>
          <a:p>
            <a:pPr marL="0" indent="0">
              <a:buNone/>
            </a:pPr>
            <a:r>
              <a:rPr lang="en-US" sz="2000" b="0" dirty="0">
                <a:solidFill>
                  <a:srgbClr val="3946A4"/>
                </a:solidFill>
              </a:rPr>
              <a:t>Compounding period (CP) </a:t>
            </a:r>
            <a:r>
              <a:rPr lang="en-US" sz="2000" b="0" dirty="0"/>
              <a:t>– Shortest time unit over which interest is charged or </a:t>
            </a:r>
            <a:r>
              <a:rPr lang="en-US" sz="2000" b="0" dirty="0" smtClean="0"/>
              <a:t>earned</a:t>
            </a:r>
            <a:r>
              <a:rPr lang="en-US" sz="2000" b="0" dirty="0"/>
              <a:t>. </a:t>
            </a:r>
            <a:r>
              <a:rPr lang="en-US" sz="2000" b="0" dirty="0" smtClean="0"/>
              <a:t>						      For </a:t>
            </a:r>
            <a:r>
              <a:rPr lang="en-US" sz="2000" b="0" dirty="0"/>
              <a:t>example,10% per year </a:t>
            </a:r>
            <a:r>
              <a:rPr lang="en-US" sz="2000" b="0" i="1" dirty="0">
                <a:solidFill>
                  <a:srgbClr val="A60A1B"/>
                </a:solidFill>
              </a:rPr>
              <a:t>compounded monthly</a:t>
            </a:r>
            <a:r>
              <a:rPr lang="en-US" sz="2000" b="0" i="1" dirty="0" smtClean="0">
                <a:solidFill>
                  <a:srgbClr val="A60A1B"/>
                </a:solidFill>
              </a:rPr>
              <a:t>.</a:t>
            </a:r>
            <a:endParaRPr lang="en-US" sz="2000" b="0" i="1" dirty="0">
              <a:solidFill>
                <a:srgbClr val="A60A1B"/>
              </a:solidFill>
            </a:endParaRPr>
          </a:p>
        </p:txBody>
      </p:sp>
      <mc:AlternateContent xmlns:mc="http://schemas.openxmlformats.org/markup-compatibility/2006">
        <mc:Choice xmlns:a14="http://schemas.microsoft.com/office/drawing/2010/main" xmlns="" Requires="a14">
          <p:sp>
            <p:nvSpPr>
              <p:cNvPr id="21" name="Content Placeholder 6"/>
              <p:cNvSpPr>
                <a:spLocks noGrp="1"/>
              </p:cNvSpPr>
              <p:nvPr>
                <p:ph sz="quarter" idx="21"/>
              </p:nvPr>
            </p:nvSpPr>
            <p:spPr>
              <a:xfrm>
                <a:off x="457200" y="5247640"/>
                <a:ext cx="8382000" cy="1305560"/>
              </a:xfrm>
            </p:spPr>
            <p:txBody>
              <a:bodyPr/>
              <a:lstStyle/>
              <a:p>
                <a:pPr marL="0" indent="0">
                  <a:buNone/>
                </a:pPr>
                <a:r>
                  <a:rPr lang="en-US" sz="2000" b="0" dirty="0">
                    <a:solidFill>
                      <a:srgbClr val="3946A4"/>
                    </a:solidFill>
                  </a:rPr>
                  <a:t>Compounding frequency (m) </a:t>
                </a:r>
                <a:r>
                  <a:rPr lang="en-US" sz="2000" b="0" dirty="0"/>
                  <a:t>– Number of times compounding occurs within the interest </a:t>
                </a:r>
                <a:r>
                  <a:rPr lang="en-US" sz="2000" b="0" dirty="0" smtClean="0"/>
                  <a:t>						  period </a:t>
                </a:r>
                <a:r>
                  <a:rPr lang="en-US" sz="2000" b="0" dirty="0"/>
                  <a:t>t. For example, at </a:t>
                </a:r>
                <a:r>
                  <a:rPr lang="en-US" sz="2000" b="0" dirty="0" err="1"/>
                  <a:t>i</a:t>
                </a:r>
                <a:r>
                  <a:rPr lang="en-US" sz="2000" b="0" dirty="0"/>
                  <a:t> </a:t>
                </a:r>
                <a14:m>
                  <m:oMath xmlns:m="http://schemas.openxmlformats.org/officeDocument/2006/math">
                    <m:r>
                      <a:rPr lang="en-US" sz="2000" b="0" i="1" dirty="0" smtClean="0">
                        <a:latin typeface="Cambria Math"/>
                      </a:rPr>
                      <m:t>=</m:t>
                    </m:r>
                  </m:oMath>
                </a14:m>
                <a:r>
                  <a:rPr lang="en-US" sz="2000" b="0" dirty="0"/>
                  <a:t> 10% per year, compounded </a:t>
                </a:r>
                <a:r>
                  <a:rPr lang="en-US" sz="2000" b="0" dirty="0" smtClean="0"/>
                  <a:t>						  monthly</a:t>
                </a:r>
                <a:r>
                  <a:rPr lang="en-US" sz="2000" b="0" dirty="0"/>
                  <a:t>, interest would be</a:t>
                </a:r>
                <a:r>
                  <a:rPr lang="en-US" sz="2000" b="0" i="1" dirty="0">
                    <a:solidFill>
                      <a:srgbClr val="FF0000"/>
                    </a:solidFill>
                  </a:rPr>
                  <a:t> </a:t>
                </a:r>
                <a:r>
                  <a:rPr lang="en-US" sz="2000" b="0" i="1" dirty="0">
                    <a:solidFill>
                      <a:srgbClr val="A60A1B"/>
                    </a:solidFill>
                  </a:rPr>
                  <a:t>compounded 12 times</a:t>
                </a:r>
                <a:r>
                  <a:rPr lang="en-US" sz="2000" b="0" i="1" dirty="0">
                    <a:solidFill>
                      <a:srgbClr val="FF0000"/>
                    </a:solidFill>
                  </a:rPr>
                  <a:t> </a:t>
                </a:r>
                <a:r>
                  <a:rPr lang="en-US" sz="2000" b="0" dirty="0"/>
                  <a:t>during </a:t>
                </a:r>
                <a:r>
                  <a:rPr lang="en-US" sz="2000" b="0" dirty="0" smtClean="0"/>
                  <a:t>						  the one </a:t>
                </a:r>
                <a:r>
                  <a:rPr lang="en-US" sz="2000" b="0" dirty="0"/>
                  <a:t>year interest period</a:t>
                </a:r>
                <a:r>
                  <a:rPr lang="en-US" sz="2000" b="0" dirty="0" smtClean="0"/>
                  <a:t>.</a:t>
                </a:r>
                <a:endParaRPr lang="en-US" sz="2000" b="0" dirty="0"/>
              </a:p>
            </p:txBody>
          </p:sp>
        </mc:Choice>
        <mc:Fallback>
          <p:sp>
            <p:nvSpPr>
              <p:cNvPr id="21" name="Content Placeholder 6"/>
              <p:cNvSpPr>
                <a:spLocks noGrp="1" noRot="1" noChangeAspect="1" noMove="1" noResize="1" noEditPoints="1" noAdjustHandles="1" noChangeArrowheads="1" noChangeShapeType="1" noTextEdit="1"/>
              </p:cNvSpPr>
              <p:nvPr>
                <p:ph sz="quarter" idx="21"/>
              </p:nvPr>
            </p:nvSpPr>
            <p:spPr>
              <a:xfrm>
                <a:off x="457200" y="5247640"/>
                <a:ext cx="8382000" cy="1305560"/>
              </a:xfrm>
              <a:blipFill rotWithShape="1">
                <a:blip r:embed="rId2" cstate="print"/>
                <a:stretch>
                  <a:fillRect l="-727" t="-2336" b="-8879"/>
                </a:stretch>
              </a:blipFill>
            </p:spPr>
            <p:txBody>
              <a:bodyPr/>
              <a:lstStyle/>
              <a:p>
                <a:r>
                  <a:rPr lang="en-US">
                    <a:noFill/>
                  </a:rPr>
                  <a:t> </a:t>
                </a:r>
              </a:p>
            </p:txBody>
          </p:sp>
        </mc:Fallback>
      </mc:AlternateContent>
      <p:sp>
        <p:nvSpPr>
          <p:cNvPr id="23"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78210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Interest Rate Terminology</a:t>
            </a:r>
          </a:p>
        </p:txBody>
      </p:sp>
      <mc:AlternateContent xmlns:mc="http://schemas.openxmlformats.org/markup-compatibility/2006">
        <mc:Choice xmlns:a14="http://schemas.microsoft.com/office/drawing/2010/main" xmlns="" Requires="a14">
          <p:sp>
            <p:nvSpPr>
              <p:cNvPr id="3" name="Content Placeholder 2"/>
              <p:cNvSpPr>
                <a:spLocks noGrp="1"/>
              </p:cNvSpPr>
              <p:nvPr>
                <p:ph sz="quarter" idx="17"/>
              </p:nvPr>
            </p:nvSpPr>
            <p:spPr>
              <a:xfrm>
                <a:off x="457200" y="1270000"/>
                <a:ext cx="8077200" cy="1625600"/>
              </a:xfrm>
            </p:spPr>
            <p:txBody>
              <a:bodyPr/>
              <a:lstStyle/>
              <a:p>
                <a:pPr marL="0" indent="0">
                  <a:buNone/>
                </a:pPr>
                <a:r>
                  <a:rPr lang="en-US" sz="2000" dirty="0" smtClean="0">
                    <a:solidFill>
                      <a:srgbClr val="A60A1B"/>
                    </a:solidFill>
                  </a:rPr>
                  <a:t>A </a:t>
                </a:r>
                <a:r>
                  <a:rPr lang="en-US" sz="2000" i="1" dirty="0">
                    <a:solidFill>
                      <a:srgbClr val="A60A1B"/>
                    </a:solidFill>
                  </a:rPr>
                  <a:t>nominal interest rate (r)</a:t>
                </a:r>
                <a:r>
                  <a:rPr lang="en-US" sz="2000" dirty="0">
                    <a:solidFill>
                      <a:srgbClr val="A60A1B"/>
                    </a:solidFill>
                  </a:rPr>
                  <a:t> </a:t>
                </a:r>
                <a:r>
                  <a:rPr lang="en-US" sz="2000" dirty="0"/>
                  <a:t>is obtained by multiplying an interest rate that is </a:t>
                </a:r>
              </a:p>
              <a:p>
                <a:pPr marL="0" indent="0">
                  <a:buNone/>
                </a:pPr>
                <a:r>
                  <a:rPr lang="en-US" sz="2000" dirty="0" smtClean="0"/>
                  <a:t>expressed </a:t>
                </a:r>
                <a:r>
                  <a:rPr lang="en-US" sz="2000" dirty="0"/>
                  <a:t>over a short time period by the number of compounding periods in a longer time period: That is</a:t>
                </a:r>
                <a:r>
                  <a:rPr lang="en-US" sz="2000" dirty="0" smtClean="0"/>
                  <a:t>:</a:t>
                </a:r>
                <a:endParaRPr lang="en-US" sz="2000" dirty="0"/>
              </a:p>
              <a:p>
                <a:pPr marL="0" indent="0">
                  <a:spcBef>
                    <a:spcPts val="1200"/>
                  </a:spcBef>
                  <a:buNone/>
                </a:pPr>
                <a:r>
                  <a:rPr lang="en-US" sz="2200" dirty="0"/>
                  <a:t>  r </a:t>
                </a:r>
                <a14:m>
                  <m:oMath xmlns:m="http://schemas.openxmlformats.org/officeDocument/2006/math">
                    <m:r>
                      <a:rPr lang="en-US" sz="2200" i="1" dirty="0" smtClean="0">
                        <a:latin typeface="Cambria Math"/>
                      </a:rPr>
                      <m:t>=</m:t>
                    </m:r>
                  </m:oMath>
                </a14:m>
                <a:r>
                  <a:rPr lang="en-US" sz="2200" dirty="0"/>
                  <a:t> </a:t>
                </a:r>
                <a:r>
                  <a:rPr lang="en-US" sz="2200" dirty="0">
                    <a:solidFill>
                      <a:srgbClr val="3946A4"/>
                    </a:solidFill>
                  </a:rPr>
                  <a:t>interest rate per period x number of compounding </a:t>
                </a:r>
                <a:r>
                  <a:rPr lang="en-US" sz="2200" dirty="0" smtClean="0">
                    <a:solidFill>
                      <a:srgbClr val="3946A4"/>
                    </a:solidFill>
                  </a:rPr>
                  <a:t>periods</a:t>
                </a:r>
                <a:endParaRPr lang="en-US" sz="2200" dirty="0">
                  <a:solidFill>
                    <a:srgbClr val="3946A4"/>
                  </a:solidFill>
                </a:endParaRPr>
              </a:p>
            </p:txBody>
          </p:sp>
        </mc:Choice>
        <mc:Fallback>
          <p:sp>
            <p:nvSpPr>
              <p:cNvPr id="3" name="Content Placeholder 2"/>
              <p:cNvSpPr>
                <a:spLocks noGrp="1" noRot="1" noChangeAspect="1" noMove="1" noResize="1" noEditPoints="1" noAdjustHandles="1" noChangeArrowheads="1" noChangeShapeType="1" noTextEdit="1"/>
              </p:cNvSpPr>
              <p:nvPr>
                <p:ph sz="quarter" idx="17"/>
              </p:nvPr>
            </p:nvSpPr>
            <p:spPr>
              <a:xfrm>
                <a:off x="457200" y="1270000"/>
                <a:ext cx="8077200" cy="1625600"/>
              </a:xfrm>
              <a:blipFill rotWithShape="1">
                <a:blip r:embed="rId2" cstate="print"/>
                <a:stretch>
                  <a:fillRect l="-755" t="-1873" r="-981" b="-299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457200" y="3048000"/>
                <a:ext cx="8229600" cy="731520"/>
              </a:xfrm>
            </p:spPr>
            <p:txBody>
              <a:bodyPr/>
              <a:lstStyle/>
              <a:p>
                <a:pPr marL="0" indent="0" algn="ctr">
                  <a:buNone/>
                </a:pPr>
                <a:r>
                  <a:rPr lang="en-US" sz="1800" b="0" dirty="0">
                    <a:solidFill>
                      <a:srgbClr val="7030A0"/>
                    </a:solidFill>
                  </a:rPr>
                  <a:t>Example: </a:t>
                </a:r>
                <a:r>
                  <a:rPr lang="en-US" sz="1800" b="0" dirty="0">
                    <a:solidFill>
                      <a:srgbClr val="3946A4"/>
                    </a:solidFill>
                  </a:rPr>
                  <a:t>If </a:t>
                </a:r>
                <a:r>
                  <a:rPr lang="en-US" sz="1800" b="0" dirty="0" err="1">
                    <a:solidFill>
                      <a:srgbClr val="3946A4"/>
                    </a:solidFill>
                  </a:rPr>
                  <a:t>i</a:t>
                </a:r>
                <a:r>
                  <a:rPr lang="en-US" sz="1800" b="0" dirty="0">
                    <a:solidFill>
                      <a:srgbClr val="3946A4"/>
                    </a:solidFill>
                  </a:rPr>
                  <a:t> </a:t>
                </a:r>
                <a14:m>
                  <m:oMath xmlns:m="http://schemas.openxmlformats.org/officeDocument/2006/math">
                    <m:r>
                      <a:rPr lang="en-US" sz="1800" b="0" i="1" dirty="0" smtClean="0">
                        <a:solidFill>
                          <a:srgbClr val="3946A4"/>
                        </a:solidFill>
                        <a:latin typeface="Cambria Math"/>
                      </a:rPr>
                      <m:t>=</m:t>
                    </m:r>
                  </m:oMath>
                </a14:m>
                <a:r>
                  <a:rPr lang="en-US" sz="1800" b="0" dirty="0">
                    <a:solidFill>
                      <a:srgbClr val="3946A4"/>
                    </a:solidFill>
                  </a:rPr>
                  <a:t> 1% per month, nominal rate per year is </a:t>
                </a:r>
              </a:p>
              <a:p>
                <a:pPr marL="0" indent="0" algn="ctr">
                  <a:buNone/>
                </a:pPr>
                <a:r>
                  <a:rPr lang="en-US" sz="1800" dirty="0">
                    <a:solidFill>
                      <a:srgbClr val="006200"/>
                    </a:solidFill>
                  </a:rPr>
                  <a:t>r </a:t>
                </a:r>
                <a14:m>
                  <m:oMath xmlns:m="http://schemas.openxmlformats.org/officeDocument/2006/math">
                    <m:r>
                      <a:rPr lang="en-US" sz="1800" i="1" dirty="0" smtClean="0">
                        <a:solidFill>
                          <a:srgbClr val="006200"/>
                        </a:solidFill>
                        <a:latin typeface="Cambria Math"/>
                      </a:rPr>
                      <m:t>=</m:t>
                    </m:r>
                  </m:oMath>
                </a14:m>
                <a:r>
                  <a:rPr lang="en-US" sz="1800" dirty="0">
                    <a:solidFill>
                      <a:srgbClr val="006200"/>
                    </a:solidFill>
                  </a:rPr>
                  <a:t> (1)(12) </a:t>
                </a:r>
                <a14:m>
                  <m:oMath xmlns:m="http://schemas.openxmlformats.org/officeDocument/2006/math">
                    <m:r>
                      <a:rPr lang="en-US" sz="1800" i="1" dirty="0">
                        <a:solidFill>
                          <a:srgbClr val="006200"/>
                        </a:solidFill>
                        <a:latin typeface="Cambria Math"/>
                      </a:rPr>
                      <m:t>=</m:t>
                    </m:r>
                  </m:oMath>
                </a14:m>
                <a:r>
                  <a:rPr lang="en-US" sz="1800" dirty="0">
                    <a:solidFill>
                      <a:srgbClr val="006200"/>
                    </a:solidFill>
                  </a:rPr>
                  <a:t> 12% per year</a:t>
                </a:r>
                <a:r>
                  <a:rPr lang="en-US" sz="1800" dirty="0" smtClean="0">
                    <a:solidFill>
                      <a:srgbClr val="006200"/>
                    </a:solidFill>
                  </a:rPr>
                  <a:t>)</a:t>
                </a:r>
                <a:endParaRPr lang="en-US" sz="1800" dirty="0">
                  <a:solidFill>
                    <a:srgbClr val="006200"/>
                  </a:solidFill>
                </a:endParaRPr>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457200" y="3048000"/>
                <a:ext cx="8229600" cy="731520"/>
              </a:xfrm>
              <a:blipFill rotWithShape="1">
                <a:blip r:embed="rId3" cstate="print"/>
                <a:stretch>
                  <a:fillRect t="-3333" b="-9167"/>
                </a:stretch>
              </a:blipFill>
            </p:spPr>
            <p:txBody>
              <a:bodyPr/>
              <a:lstStyle/>
              <a:p>
                <a:r>
                  <a:rPr lang="en-US">
                    <a:noFill/>
                  </a:rPr>
                  <a:t> </a:t>
                </a:r>
              </a:p>
            </p:txBody>
          </p:sp>
        </mc:Fallback>
      </mc:AlternateContent>
      <p:cxnSp>
        <p:nvCxnSpPr>
          <p:cNvPr id="10" name="Straight Connector 4"/>
          <p:cNvCxnSpPr/>
          <p:nvPr/>
        </p:nvCxnSpPr>
        <p:spPr bwMode="auto">
          <a:xfrm>
            <a:off x="457200" y="3962400"/>
            <a:ext cx="82296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5" name="Content Placeholder 5"/>
          <p:cNvSpPr>
            <a:spLocks noGrp="1"/>
          </p:cNvSpPr>
          <p:nvPr>
            <p:ph sz="quarter" idx="19"/>
          </p:nvPr>
        </p:nvSpPr>
        <p:spPr>
          <a:xfrm>
            <a:off x="457200" y="4038600"/>
            <a:ext cx="8229600" cy="731520"/>
          </a:xfrm>
        </p:spPr>
        <p:txBody>
          <a:bodyPr/>
          <a:lstStyle/>
          <a:p>
            <a:pPr marL="0" indent="0">
              <a:buNone/>
            </a:pPr>
            <a:r>
              <a:rPr lang="en-US" sz="2200" i="1" dirty="0">
                <a:solidFill>
                  <a:srgbClr val="FF0000"/>
                </a:solidFill>
              </a:rPr>
              <a:t> </a:t>
            </a:r>
            <a:r>
              <a:rPr lang="en-US" sz="2200" i="1" dirty="0">
                <a:solidFill>
                  <a:srgbClr val="A60A1B"/>
                </a:solidFill>
              </a:rPr>
              <a:t>Effective interest rates (</a:t>
            </a:r>
            <a:r>
              <a:rPr lang="en-US" sz="2200" i="1" dirty="0" err="1">
                <a:solidFill>
                  <a:srgbClr val="A60A1B"/>
                </a:solidFill>
              </a:rPr>
              <a:t>i</a:t>
            </a:r>
            <a:r>
              <a:rPr lang="en-US" sz="2200" i="1" dirty="0">
                <a:solidFill>
                  <a:srgbClr val="A60A1B"/>
                </a:solidFill>
              </a:rPr>
              <a:t>) </a:t>
            </a:r>
            <a:r>
              <a:rPr lang="en-US" sz="2000" dirty="0"/>
              <a:t>take compounding into account  (effective rates can be obtained from nominal rates via a formula to be discussed later</a:t>
            </a:r>
            <a:r>
              <a:rPr lang="en-US" sz="2000" dirty="0" smtClean="0"/>
              <a:t>).</a:t>
            </a:r>
            <a:endParaRPr lang="en-US" sz="2000" dirty="0"/>
          </a:p>
        </p:txBody>
      </p:sp>
      <p:sp>
        <p:nvSpPr>
          <p:cNvPr id="6" name="Content Placeholder 6" descr="This chapter gets into the different aspects of nominal and effective interest rates and how to convert nominal to effective.  This is important as the nominal rate cannot be used in the interest factors (i.e. the tables in the back of the book)."/>
          <p:cNvSpPr>
            <a:spLocks noGrp="1"/>
          </p:cNvSpPr>
          <p:nvPr>
            <p:ph sz="quarter" idx="20"/>
          </p:nvPr>
        </p:nvSpPr>
        <p:spPr>
          <a:xfrm>
            <a:off x="228600" y="5105400"/>
            <a:ext cx="8610600" cy="1295400"/>
          </a:xfrm>
          <a:prstGeom prst="foldedCorner">
            <a:avLst/>
          </a:prstGeom>
          <a:solidFill>
            <a:srgbClr val="C2FFF0"/>
          </a:solidFill>
          <a:ln>
            <a:solidFill>
              <a:schemeClr val="tx1"/>
            </a:solidFill>
          </a:ln>
        </p:spPr>
        <p:txBody>
          <a:bodyPr/>
          <a:lstStyle/>
          <a:p>
            <a:pPr marL="0" indent="0" algn="ctr">
              <a:buNone/>
            </a:pPr>
            <a:r>
              <a:rPr lang="en-US" sz="2200" dirty="0">
                <a:solidFill>
                  <a:srgbClr val="A60A1B"/>
                </a:solidFill>
              </a:rPr>
              <a:t>IMPORTANT: </a:t>
            </a:r>
            <a:r>
              <a:rPr lang="en-US" sz="2000" dirty="0">
                <a:solidFill>
                  <a:srgbClr val="0033CC"/>
                </a:solidFill>
              </a:rPr>
              <a:t>Nominal interest rates </a:t>
            </a:r>
            <a:r>
              <a:rPr lang="en-US" sz="2000" dirty="0"/>
              <a:t>are essentially </a:t>
            </a:r>
            <a:r>
              <a:rPr lang="en-US" sz="2000" dirty="0">
                <a:solidFill>
                  <a:srgbClr val="0033CC"/>
                </a:solidFill>
              </a:rPr>
              <a:t>simple interest rates</a:t>
            </a:r>
            <a:r>
              <a:rPr lang="en-US" sz="2000" dirty="0"/>
              <a:t>. Therefore, </a:t>
            </a:r>
          </a:p>
          <a:p>
            <a:pPr marL="0" indent="0" algn="ctr">
              <a:buNone/>
            </a:pPr>
            <a:r>
              <a:rPr lang="en-US" sz="2000" dirty="0" smtClean="0"/>
              <a:t>they </a:t>
            </a:r>
            <a:r>
              <a:rPr lang="en-US" sz="2000" dirty="0"/>
              <a:t>can </a:t>
            </a:r>
            <a:r>
              <a:rPr lang="en-US" sz="2000" i="1" dirty="0">
                <a:solidFill>
                  <a:srgbClr val="A60A1B"/>
                </a:solidFill>
              </a:rPr>
              <a:t>never</a:t>
            </a:r>
            <a:r>
              <a:rPr lang="en-US" sz="2000" i="1" dirty="0"/>
              <a:t> </a:t>
            </a:r>
            <a:r>
              <a:rPr lang="en-US" sz="2000" dirty="0"/>
              <a:t>be used in interest formulas. </a:t>
            </a:r>
          </a:p>
          <a:p>
            <a:pPr marL="0" indent="0" algn="ctr">
              <a:spcBef>
                <a:spcPts val="1200"/>
              </a:spcBef>
              <a:buNone/>
            </a:pPr>
            <a:r>
              <a:rPr lang="en-US" sz="2000" dirty="0" smtClean="0">
                <a:solidFill>
                  <a:srgbClr val="A60A1B"/>
                </a:solidFill>
              </a:rPr>
              <a:t>Effective </a:t>
            </a:r>
            <a:r>
              <a:rPr lang="en-US" sz="2000" dirty="0">
                <a:solidFill>
                  <a:srgbClr val="A60A1B"/>
                </a:solidFill>
              </a:rPr>
              <a:t>rates must </a:t>
            </a:r>
            <a:r>
              <a:rPr lang="en-US" sz="2000" i="1" dirty="0">
                <a:solidFill>
                  <a:srgbClr val="A60A1B"/>
                </a:solidFill>
              </a:rPr>
              <a:t>always</a:t>
            </a:r>
            <a:r>
              <a:rPr lang="en-US" sz="2000" dirty="0">
                <a:solidFill>
                  <a:srgbClr val="A60A1B"/>
                </a:solidFill>
              </a:rPr>
              <a:t> </a:t>
            </a:r>
            <a:r>
              <a:rPr lang="en-US" sz="2000" dirty="0"/>
              <a:t>be used hereafter in all interest formulas</a:t>
            </a:r>
            <a:r>
              <a:rPr lang="en-US" sz="2000" dirty="0" smtClean="0"/>
              <a:t>.</a:t>
            </a:r>
            <a:endParaRPr lang="en-US" sz="2000" dirty="0"/>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939955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More About Interest Rate </a:t>
            </a:r>
            <a:r>
              <a:rPr lang="en-US" dirty="0" smtClean="0"/>
              <a:t>Terminology</a:t>
            </a:r>
            <a:endParaRPr lang="en-US" dirty="0"/>
          </a:p>
        </p:txBody>
      </p:sp>
      <p:sp>
        <p:nvSpPr>
          <p:cNvPr id="11" name="Content Placeholder 2"/>
          <p:cNvSpPr>
            <a:spLocks noGrp="1"/>
          </p:cNvSpPr>
          <p:nvPr>
            <p:ph sz="quarter" idx="17"/>
          </p:nvPr>
        </p:nvSpPr>
        <p:spPr>
          <a:xfrm>
            <a:off x="647700" y="1219200"/>
            <a:ext cx="7848600" cy="640080"/>
          </a:xfrm>
          <a:prstGeom prst="rect">
            <a:avLst/>
          </a:prstGeom>
          <a:solidFill>
            <a:srgbClr val="006200"/>
          </a:solidFill>
          <a:effectLst>
            <a:outerShdw dist="127000" dir="18900000" algn="bl" rotWithShape="0">
              <a:srgbClr val="4A410E"/>
            </a:outerShdw>
          </a:effectLst>
        </p:spPr>
        <p:txBody>
          <a:bodyPr anchor="ctr"/>
          <a:lstStyle/>
          <a:p>
            <a:pPr marL="0" indent="0" algn="ctr">
              <a:buNone/>
            </a:pPr>
            <a:r>
              <a:rPr lang="en-US" sz="2200" dirty="0">
                <a:solidFill>
                  <a:srgbClr val="FFFFFF"/>
                </a:solidFill>
              </a:rPr>
              <a:t>There are 3 general ways to express interest rates as shown </a:t>
            </a:r>
            <a:r>
              <a:rPr lang="en-US" sz="2200" dirty="0" smtClean="0">
                <a:solidFill>
                  <a:srgbClr val="FFFFFF"/>
                </a:solidFill>
              </a:rPr>
              <a:t>below</a:t>
            </a:r>
            <a:endParaRPr lang="en-US" sz="2200" dirty="0">
              <a:solidFill>
                <a:srgbClr val="FFFFFF"/>
              </a:solidFill>
            </a:endParaRPr>
          </a:p>
        </p:txBody>
      </p:sp>
      <p:sp>
        <p:nvSpPr>
          <p:cNvPr id="12" name="Content Placeholder 3"/>
          <p:cNvSpPr>
            <a:spLocks noGrp="1"/>
          </p:cNvSpPr>
          <p:nvPr>
            <p:ph sz="quarter" idx="18"/>
          </p:nvPr>
        </p:nvSpPr>
        <p:spPr>
          <a:xfrm>
            <a:off x="457200" y="2148840"/>
            <a:ext cx="3810000" cy="421640"/>
          </a:xfrm>
        </p:spPr>
        <p:txBody>
          <a:bodyPr/>
          <a:lstStyle/>
          <a:p>
            <a:pPr marL="0" indent="0">
              <a:buNone/>
            </a:pPr>
            <a:r>
              <a:rPr lang="en-US" sz="2200" u="sng" dirty="0"/>
              <a:t>Sample Interest Rate Statements</a:t>
            </a:r>
            <a:endParaRPr lang="en-US" sz="2200" dirty="0"/>
          </a:p>
        </p:txBody>
      </p:sp>
      <p:sp>
        <p:nvSpPr>
          <p:cNvPr id="13" name="Content Placeholder 4"/>
          <p:cNvSpPr>
            <a:spLocks noGrp="1"/>
          </p:cNvSpPr>
          <p:nvPr>
            <p:ph sz="quarter" idx="19"/>
          </p:nvPr>
        </p:nvSpPr>
        <p:spPr>
          <a:xfrm>
            <a:off x="5410200" y="2133600"/>
            <a:ext cx="1295400" cy="436880"/>
          </a:xfrm>
        </p:spPr>
        <p:txBody>
          <a:bodyPr/>
          <a:lstStyle/>
          <a:p>
            <a:pPr marL="0" indent="0">
              <a:buNone/>
            </a:pPr>
            <a:r>
              <a:rPr lang="en-US" sz="2200" u="sng" dirty="0"/>
              <a:t>Comment</a:t>
            </a:r>
            <a:endParaRPr lang="en-US" sz="2200" dirty="0"/>
          </a:p>
        </p:txBody>
      </p:sp>
      <mc:AlternateContent xmlns:mc="http://schemas.openxmlformats.org/markup-compatibility/2006">
        <mc:Choice xmlns:a14="http://schemas.microsoft.com/office/drawing/2010/main" xmlns="" Requires="a14">
          <p:sp>
            <p:nvSpPr>
              <p:cNvPr id="14" name="Content Placeholder 5"/>
              <p:cNvSpPr>
                <a:spLocks noGrp="1"/>
              </p:cNvSpPr>
              <p:nvPr>
                <p:ph sz="quarter" idx="20"/>
              </p:nvPr>
            </p:nvSpPr>
            <p:spPr>
              <a:xfrm>
                <a:off x="457200" y="2590800"/>
                <a:ext cx="4038600" cy="731520"/>
              </a:xfrm>
            </p:spPr>
            <p:txBody>
              <a:bodyPr/>
              <a:lstStyle/>
              <a:p>
                <a:pPr marL="0" indent="0">
                  <a:buNone/>
                </a:pPr>
                <a:r>
                  <a:rPr lang="en-US" sz="2000" b="0" dirty="0" smtClean="0"/>
                  <a:t>(1)  </a:t>
                </a:r>
                <a:r>
                  <a:rPr lang="en-US" sz="2000" b="0" dirty="0" err="1" smtClean="0"/>
                  <a:t>i</a:t>
                </a:r>
                <a:r>
                  <a:rPr lang="en-US" sz="2000" b="0" dirty="0" smtClean="0"/>
                  <a:t> </a:t>
                </a:r>
                <a14:m>
                  <m:oMath xmlns:m="http://schemas.openxmlformats.org/officeDocument/2006/math">
                    <m:r>
                      <a:rPr lang="en-US" sz="2000" b="0" i="1" dirty="0" smtClean="0">
                        <a:latin typeface="Cambria Math"/>
                      </a:rPr>
                      <m:t>=</m:t>
                    </m:r>
                  </m:oMath>
                </a14:m>
                <a:r>
                  <a:rPr lang="en-US" sz="2000" b="0" dirty="0"/>
                  <a:t> </a:t>
                </a:r>
                <a:r>
                  <a:rPr lang="en-US" sz="2000" b="0" dirty="0" smtClean="0"/>
                  <a:t>2</a:t>
                </a:r>
                <a:r>
                  <a:rPr lang="en-US" sz="2000" b="0" dirty="0"/>
                  <a:t>% per </a:t>
                </a:r>
                <a:r>
                  <a:rPr lang="en-US" sz="2000" b="0" dirty="0" smtClean="0"/>
                  <a:t>month</a:t>
                </a:r>
                <a:endParaRPr lang="en-US" sz="2000" b="0" dirty="0"/>
              </a:p>
              <a:p>
                <a:pPr marL="0" indent="0">
                  <a:buNone/>
                </a:pPr>
                <a:r>
                  <a:rPr lang="en-US" sz="2000" b="0" dirty="0" smtClean="0"/>
                  <a:t>      </a:t>
                </a:r>
                <a:r>
                  <a:rPr lang="en-US" sz="2000" b="0" dirty="0" err="1" smtClean="0"/>
                  <a:t>i</a:t>
                </a:r>
                <a:r>
                  <a:rPr lang="en-US" sz="2000" b="0" dirty="0" smtClean="0"/>
                  <a:t> </a:t>
                </a:r>
                <a14:m>
                  <m:oMath xmlns:m="http://schemas.openxmlformats.org/officeDocument/2006/math">
                    <m:r>
                      <a:rPr lang="en-US" sz="2000" b="0" i="1" dirty="0">
                        <a:latin typeface="Cambria Math"/>
                      </a:rPr>
                      <m:t>=</m:t>
                    </m:r>
                  </m:oMath>
                </a14:m>
                <a:r>
                  <a:rPr lang="en-US" sz="2000" b="0" dirty="0"/>
                  <a:t> 12% per </a:t>
                </a:r>
                <a:r>
                  <a:rPr lang="en-US" sz="2000" b="0" dirty="0" smtClean="0"/>
                  <a:t>year</a:t>
                </a:r>
                <a:endParaRPr lang="en-US" sz="2000" b="0" dirty="0"/>
              </a:p>
            </p:txBody>
          </p:sp>
        </mc:Choice>
        <mc:Fallback>
          <p:sp>
            <p:nvSpPr>
              <p:cNvPr id="14" name="Content Placeholder 5"/>
              <p:cNvSpPr>
                <a:spLocks noGrp="1" noRot="1" noChangeAspect="1" noMove="1" noResize="1" noEditPoints="1" noAdjustHandles="1" noChangeArrowheads="1" noChangeShapeType="1" noTextEdit="1"/>
              </p:cNvSpPr>
              <p:nvPr>
                <p:ph sz="quarter" idx="20"/>
              </p:nvPr>
            </p:nvSpPr>
            <p:spPr>
              <a:xfrm>
                <a:off x="457200" y="2590800"/>
                <a:ext cx="4038600" cy="731520"/>
              </a:xfrm>
              <a:blipFill rotWithShape="1">
                <a:blip r:embed="rId2" cstate="print"/>
                <a:stretch>
                  <a:fillRect l="-1508" t="-4167" b="-19167"/>
                </a:stretch>
              </a:blipFill>
            </p:spPr>
            <p:txBody>
              <a:bodyPr/>
              <a:lstStyle/>
              <a:p>
                <a:r>
                  <a:rPr lang="en-US">
                    <a:noFill/>
                  </a:rPr>
                  <a:t> </a:t>
                </a:r>
              </a:p>
            </p:txBody>
          </p:sp>
        </mc:Fallback>
      </mc:AlternateContent>
      <p:sp>
        <p:nvSpPr>
          <p:cNvPr id="15" name="Content Placeholder 6"/>
          <p:cNvSpPr>
            <a:spLocks noGrp="1"/>
          </p:cNvSpPr>
          <p:nvPr>
            <p:ph sz="quarter" idx="21"/>
          </p:nvPr>
        </p:nvSpPr>
        <p:spPr>
          <a:xfrm>
            <a:off x="5410200" y="2590800"/>
            <a:ext cx="3048000" cy="731520"/>
          </a:xfrm>
        </p:spPr>
        <p:txBody>
          <a:bodyPr/>
          <a:lstStyle/>
          <a:p>
            <a:pPr marL="0" indent="0">
              <a:buNone/>
            </a:pPr>
            <a:r>
              <a:rPr lang="en-US" sz="2000" b="0" dirty="0"/>
              <a:t>When no compounding period </a:t>
            </a:r>
            <a:r>
              <a:rPr lang="en-US" sz="2000" b="0" dirty="0" smtClean="0"/>
              <a:t>is </a:t>
            </a:r>
            <a:r>
              <a:rPr lang="en-US" sz="2000" b="0" dirty="0"/>
              <a:t>given, rate is </a:t>
            </a:r>
            <a:r>
              <a:rPr lang="en-US" sz="2000" b="0" i="1" dirty="0" smtClean="0">
                <a:solidFill>
                  <a:srgbClr val="A60A1B"/>
                </a:solidFill>
              </a:rPr>
              <a:t>effective</a:t>
            </a:r>
            <a:endParaRPr lang="en-US" sz="2000" b="0" i="1" dirty="0">
              <a:solidFill>
                <a:srgbClr val="A60A1B"/>
              </a:solidFill>
            </a:endParaRPr>
          </a:p>
        </p:txBody>
      </p:sp>
      <p:sp>
        <p:nvSpPr>
          <p:cNvPr id="24" name="Line 7"/>
          <p:cNvSpPr>
            <a:spLocks noChangeShapeType="1"/>
          </p:cNvSpPr>
          <p:nvPr/>
        </p:nvSpPr>
        <p:spPr bwMode="auto">
          <a:xfrm>
            <a:off x="457200" y="3505200"/>
            <a:ext cx="8321040" cy="0"/>
          </a:xfrm>
          <a:prstGeom prst="line">
            <a:avLst/>
          </a:prstGeom>
          <a:noFill/>
          <a:ln w="158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p>
        </p:txBody>
      </p:sp>
      <mc:AlternateContent xmlns:mc="http://schemas.openxmlformats.org/markup-compatibility/2006">
        <mc:Choice xmlns:a14="http://schemas.microsoft.com/office/drawing/2010/main" xmlns="" Requires="a14">
          <p:sp>
            <p:nvSpPr>
              <p:cNvPr id="16" name="Content Placeholder 8"/>
              <p:cNvSpPr>
                <a:spLocks noGrp="1"/>
              </p:cNvSpPr>
              <p:nvPr>
                <p:ph sz="quarter" idx="22"/>
              </p:nvPr>
            </p:nvSpPr>
            <p:spPr>
              <a:xfrm>
                <a:off x="457200" y="3581400"/>
                <a:ext cx="4648200" cy="787400"/>
              </a:xfrm>
            </p:spPr>
            <p:txBody>
              <a:bodyPr/>
              <a:lstStyle/>
              <a:p>
                <a:pPr marL="0" indent="0">
                  <a:buNone/>
                </a:pPr>
                <a:r>
                  <a:rPr lang="en-US" sz="2000" b="0" dirty="0"/>
                  <a:t>(2</a:t>
                </a:r>
                <a:r>
                  <a:rPr lang="en-US" sz="2000" b="0" dirty="0" smtClean="0"/>
                  <a:t>)  </a:t>
                </a:r>
                <a:r>
                  <a:rPr lang="en-US" sz="2000" b="0" dirty="0" err="1"/>
                  <a:t>i</a:t>
                </a:r>
                <a:r>
                  <a:rPr lang="en-US" sz="2000" b="0" dirty="0"/>
                  <a:t> </a:t>
                </a:r>
                <a14:m>
                  <m:oMath xmlns:m="http://schemas.openxmlformats.org/officeDocument/2006/math">
                    <m:r>
                      <a:rPr lang="en-US" sz="2000" b="0" i="1" dirty="0">
                        <a:latin typeface="Cambria Math"/>
                      </a:rPr>
                      <m:t>=</m:t>
                    </m:r>
                  </m:oMath>
                </a14:m>
                <a:r>
                  <a:rPr lang="en-US" sz="2000" b="0" dirty="0"/>
                  <a:t> 10% per year, comp’d semiannually</a:t>
                </a:r>
              </a:p>
              <a:p>
                <a:pPr marL="0" indent="0">
                  <a:buNone/>
                </a:pPr>
                <a:r>
                  <a:rPr lang="en-US" sz="2000" b="0" dirty="0" smtClean="0"/>
                  <a:t>      </a:t>
                </a:r>
                <a:r>
                  <a:rPr lang="en-US" sz="2000" b="0" dirty="0" err="1" smtClean="0"/>
                  <a:t>i</a:t>
                </a:r>
                <a:r>
                  <a:rPr lang="en-US" sz="2000" b="0" dirty="0" smtClean="0"/>
                  <a:t> </a:t>
                </a:r>
                <a14:m>
                  <m:oMath xmlns:m="http://schemas.openxmlformats.org/officeDocument/2006/math">
                    <m:r>
                      <a:rPr lang="en-US" sz="2000" b="0" i="1" dirty="0">
                        <a:latin typeface="Cambria Math"/>
                      </a:rPr>
                      <m:t>=</m:t>
                    </m:r>
                  </m:oMath>
                </a14:m>
                <a:r>
                  <a:rPr lang="en-US" sz="2000" b="0" dirty="0"/>
                  <a:t> 3% per quarter, comp’d monthly</a:t>
                </a:r>
              </a:p>
            </p:txBody>
          </p:sp>
        </mc:Choice>
        <mc:Fallback>
          <p:sp>
            <p:nvSpPr>
              <p:cNvPr id="16" name="Content Placeholder 8"/>
              <p:cNvSpPr>
                <a:spLocks noGrp="1" noRot="1" noChangeAspect="1" noMove="1" noResize="1" noEditPoints="1" noAdjustHandles="1" noChangeArrowheads="1" noChangeShapeType="1" noTextEdit="1"/>
              </p:cNvSpPr>
              <p:nvPr>
                <p:ph sz="quarter" idx="22"/>
              </p:nvPr>
            </p:nvSpPr>
            <p:spPr>
              <a:xfrm>
                <a:off x="457200" y="3581400"/>
                <a:ext cx="4648200" cy="787400"/>
              </a:xfrm>
              <a:blipFill rotWithShape="1">
                <a:blip r:embed="rId3" cstate="print"/>
                <a:stretch>
                  <a:fillRect l="-1311" t="-3876" b="-10078"/>
                </a:stretch>
              </a:blipFill>
            </p:spPr>
            <p:txBody>
              <a:bodyPr/>
              <a:lstStyle/>
              <a:p>
                <a:r>
                  <a:rPr lang="en-US">
                    <a:noFill/>
                  </a:rPr>
                  <a:t> </a:t>
                </a:r>
              </a:p>
            </p:txBody>
          </p:sp>
        </mc:Fallback>
      </mc:AlternateContent>
      <p:sp>
        <p:nvSpPr>
          <p:cNvPr id="18" name="Content Placeholder 9"/>
          <p:cNvSpPr>
            <a:spLocks noGrp="1"/>
          </p:cNvSpPr>
          <p:nvPr>
            <p:ph sz="quarter" idx="24"/>
          </p:nvPr>
        </p:nvSpPr>
        <p:spPr>
          <a:xfrm>
            <a:off x="5410200" y="3581400"/>
            <a:ext cx="3505200" cy="1093064"/>
          </a:xfrm>
        </p:spPr>
        <p:txBody>
          <a:bodyPr/>
          <a:lstStyle/>
          <a:p>
            <a:pPr marL="0" indent="0">
              <a:buNone/>
            </a:pPr>
            <a:r>
              <a:rPr lang="en-US" sz="2000" b="0" dirty="0"/>
              <a:t>When compounding period is </a:t>
            </a:r>
            <a:r>
              <a:rPr lang="en-US" sz="2000" b="0" dirty="0" smtClean="0"/>
              <a:t>given and </a:t>
            </a:r>
            <a:r>
              <a:rPr lang="en-US" sz="2000" b="0" dirty="0"/>
              <a:t>it is </a:t>
            </a:r>
            <a:r>
              <a:rPr lang="en-US" sz="2000" b="0" i="1" dirty="0">
                <a:solidFill>
                  <a:srgbClr val="A60A1B"/>
                </a:solidFill>
              </a:rPr>
              <a:t>not the same </a:t>
            </a:r>
            <a:r>
              <a:rPr lang="en-US" sz="2000" b="0" dirty="0"/>
              <a:t>as </a:t>
            </a:r>
            <a:r>
              <a:rPr lang="en-US" sz="2000" b="0" dirty="0" smtClean="0"/>
              <a:t>interest  </a:t>
            </a:r>
            <a:r>
              <a:rPr lang="en-US" sz="2000" b="0" dirty="0"/>
              <a:t>period, it is</a:t>
            </a:r>
            <a:r>
              <a:rPr lang="en-US" sz="2000" b="0" dirty="0">
                <a:solidFill>
                  <a:srgbClr val="FF0000"/>
                </a:solidFill>
              </a:rPr>
              <a:t> </a:t>
            </a:r>
            <a:r>
              <a:rPr lang="en-US" sz="2000" b="0" i="1" dirty="0" smtClean="0">
                <a:solidFill>
                  <a:srgbClr val="A60A1B"/>
                </a:solidFill>
              </a:rPr>
              <a:t>nominal</a:t>
            </a:r>
            <a:endParaRPr lang="en-US" sz="2000" b="0" i="1" dirty="0">
              <a:solidFill>
                <a:srgbClr val="A60A1B"/>
              </a:solidFill>
            </a:endParaRPr>
          </a:p>
        </p:txBody>
      </p:sp>
      <p:sp>
        <p:nvSpPr>
          <p:cNvPr id="25" name="Line 10"/>
          <p:cNvSpPr>
            <a:spLocks noChangeShapeType="1"/>
          </p:cNvSpPr>
          <p:nvPr/>
        </p:nvSpPr>
        <p:spPr bwMode="auto">
          <a:xfrm>
            <a:off x="457200" y="4800600"/>
            <a:ext cx="8321040" cy="0"/>
          </a:xfrm>
          <a:prstGeom prst="line">
            <a:avLst/>
          </a:prstGeom>
          <a:noFill/>
          <a:ln w="158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p>
        </p:txBody>
      </p:sp>
      <mc:AlternateContent xmlns:mc="http://schemas.openxmlformats.org/markup-compatibility/2006">
        <mc:Choice xmlns:a14="http://schemas.microsoft.com/office/drawing/2010/main" xmlns="" Requires="a14">
          <p:sp>
            <p:nvSpPr>
              <p:cNvPr id="19" name="Content Placeholder 11"/>
              <p:cNvSpPr>
                <a:spLocks noGrp="1"/>
              </p:cNvSpPr>
              <p:nvPr>
                <p:ph sz="quarter" idx="25"/>
              </p:nvPr>
            </p:nvSpPr>
            <p:spPr>
              <a:xfrm>
                <a:off x="457200" y="4953000"/>
                <a:ext cx="4800600" cy="803332"/>
              </a:xfrm>
            </p:spPr>
            <p:txBody>
              <a:bodyPr/>
              <a:lstStyle/>
              <a:p>
                <a:pPr marL="0" indent="0">
                  <a:buNone/>
                </a:pPr>
                <a:r>
                  <a:rPr lang="en-US" sz="2000" b="0" dirty="0"/>
                  <a:t>(3</a:t>
                </a:r>
                <a:r>
                  <a:rPr lang="en-US" sz="2000" b="0" dirty="0" smtClean="0"/>
                  <a:t>)  </a:t>
                </a:r>
                <a:r>
                  <a:rPr lang="en-US" sz="2000" b="0" dirty="0" err="1" smtClean="0"/>
                  <a:t>i</a:t>
                </a:r>
                <a:r>
                  <a:rPr lang="en-US" sz="2000" b="0" dirty="0" smtClean="0"/>
                  <a:t> </a:t>
                </a:r>
                <a14:m>
                  <m:oMath xmlns:m="http://schemas.openxmlformats.org/officeDocument/2006/math">
                    <m:r>
                      <a:rPr lang="en-US" sz="2000" b="0" i="1" dirty="0">
                        <a:latin typeface="Cambria Math"/>
                      </a:rPr>
                      <m:t>=</m:t>
                    </m:r>
                  </m:oMath>
                </a14:m>
                <a:r>
                  <a:rPr lang="en-US" sz="2000" b="0" dirty="0"/>
                  <a:t> effective 9.4%/year, comp’d </a:t>
                </a:r>
                <a:r>
                  <a:rPr lang="en-US" sz="2000" b="0" dirty="0" smtClean="0"/>
                  <a:t>semiannually</a:t>
                </a:r>
              </a:p>
              <a:p>
                <a:pPr marL="0" indent="0">
                  <a:buNone/>
                </a:pPr>
                <a:r>
                  <a:rPr lang="en-US" sz="2000" b="0" dirty="0"/>
                  <a:t> </a:t>
                </a:r>
                <a:r>
                  <a:rPr lang="en-US" sz="2000" b="0" dirty="0" smtClean="0"/>
                  <a:t>     </a:t>
                </a:r>
                <a:r>
                  <a:rPr lang="en-US" sz="2000" b="0" dirty="0" err="1" smtClean="0"/>
                  <a:t>i</a:t>
                </a:r>
                <a:r>
                  <a:rPr lang="en-US" sz="2000" b="0" dirty="0" smtClean="0"/>
                  <a:t> </a:t>
                </a:r>
                <a14:m>
                  <m:oMath xmlns:m="http://schemas.openxmlformats.org/officeDocument/2006/math">
                    <m:r>
                      <a:rPr lang="en-US" sz="2000" b="0" i="1" dirty="0">
                        <a:latin typeface="Cambria Math"/>
                      </a:rPr>
                      <m:t>=</m:t>
                    </m:r>
                  </m:oMath>
                </a14:m>
                <a:r>
                  <a:rPr lang="en-US" sz="2000" b="0" dirty="0"/>
                  <a:t> effective 4% per quarter, comp’d </a:t>
                </a:r>
                <a:r>
                  <a:rPr lang="en-US" sz="2000" b="0" dirty="0" smtClean="0"/>
                  <a:t>monthly</a:t>
                </a:r>
                <a:endParaRPr lang="en-US" sz="2000" b="0" dirty="0"/>
              </a:p>
            </p:txBody>
          </p:sp>
        </mc:Choice>
        <mc:Fallback>
          <p:sp>
            <p:nvSpPr>
              <p:cNvPr id="19" name="Content Placeholder 11"/>
              <p:cNvSpPr>
                <a:spLocks noGrp="1" noRot="1" noChangeAspect="1" noMove="1" noResize="1" noEditPoints="1" noAdjustHandles="1" noChangeArrowheads="1" noChangeShapeType="1" noTextEdit="1"/>
              </p:cNvSpPr>
              <p:nvPr>
                <p:ph sz="quarter" idx="25"/>
              </p:nvPr>
            </p:nvSpPr>
            <p:spPr>
              <a:xfrm>
                <a:off x="457200" y="4953000"/>
                <a:ext cx="4800600" cy="803332"/>
              </a:xfrm>
              <a:blipFill rotWithShape="1">
                <a:blip r:embed="rId4" cstate="print"/>
                <a:stretch>
                  <a:fillRect l="-1269" t="-3817" b="-8397"/>
                </a:stretch>
              </a:blipFill>
            </p:spPr>
            <p:txBody>
              <a:bodyPr/>
              <a:lstStyle/>
              <a:p>
                <a:r>
                  <a:rPr lang="en-US">
                    <a:noFill/>
                  </a:rPr>
                  <a:t> </a:t>
                </a:r>
              </a:p>
            </p:txBody>
          </p:sp>
        </mc:Fallback>
      </mc:AlternateContent>
      <p:sp>
        <p:nvSpPr>
          <p:cNvPr id="20" name="Content Placeholder 12"/>
          <p:cNvSpPr>
            <a:spLocks noGrp="1"/>
          </p:cNvSpPr>
          <p:nvPr>
            <p:ph sz="quarter" idx="26"/>
          </p:nvPr>
        </p:nvSpPr>
        <p:spPr>
          <a:xfrm>
            <a:off x="5410200" y="4953000"/>
            <a:ext cx="3505200" cy="1046998"/>
          </a:xfrm>
        </p:spPr>
        <p:txBody>
          <a:bodyPr/>
          <a:lstStyle/>
          <a:p>
            <a:pPr marL="0" indent="0">
              <a:buNone/>
            </a:pPr>
            <a:r>
              <a:rPr lang="en-US" sz="2000" b="0" dirty="0"/>
              <a:t>When compounding period is </a:t>
            </a:r>
            <a:r>
              <a:rPr lang="en-US" sz="2000" b="0" dirty="0" smtClean="0"/>
              <a:t>given and </a:t>
            </a:r>
            <a:r>
              <a:rPr lang="en-US" sz="2000" b="0" dirty="0"/>
              <a:t>rate is </a:t>
            </a:r>
            <a:r>
              <a:rPr lang="en-US" sz="2000" b="0" i="1" dirty="0">
                <a:solidFill>
                  <a:srgbClr val="A60A1B"/>
                </a:solidFill>
              </a:rPr>
              <a:t>specified as effective</a:t>
            </a:r>
            <a:r>
              <a:rPr lang="en-US" sz="2000" b="0" dirty="0"/>
              <a:t>, </a:t>
            </a:r>
            <a:r>
              <a:rPr lang="en-US" sz="2000" b="0" dirty="0" smtClean="0"/>
              <a:t>rate </a:t>
            </a:r>
            <a:r>
              <a:rPr lang="en-US" sz="2000" b="0" i="1" dirty="0"/>
              <a:t>is effective</a:t>
            </a:r>
            <a:r>
              <a:rPr lang="en-US" sz="2000" b="0" dirty="0"/>
              <a:t> over stated </a:t>
            </a:r>
            <a:r>
              <a:rPr lang="en-US" sz="2000" b="0" dirty="0" smtClean="0"/>
              <a:t>period</a:t>
            </a:r>
            <a:endParaRPr lang="en-US" sz="2000" b="0" dirty="0"/>
          </a:p>
        </p:txBody>
      </p:sp>
      <p:sp>
        <p:nvSpPr>
          <p:cNvPr id="27" name="Content Placeholder 13"/>
          <p:cNvSpPr>
            <a:spLocks noGrp="1"/>
          </p:cNvSpPr>
          <p:nvPr>
            <p:ph sz="quarter" idx="30"/>
          </p:nvPr>
        </p:nvSpPr>
        <p:spPr/>
        <p:txBody>
          <a:bodyPr/>
          <a:lstStyle/>
          <a:p>
            <a:endParaRPr lang="en-US"/>
          </a:p>
        </p:txBody>
      </p:sp>
    </p:spTree>
    <p:extLst>
      <p:ext uri="{BB962C8B-B14F-4D97-AF65-F5344CB8AC3E}">
        <p14:creationId xmlns:p14="http://schemas.microsoft.com/office/powerpoint/2010/main" xmlns="" val="2860894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Effective Annual Interest </a:t>
            </a:r>
            <a:r>
              <a:rPr lang="en-US" dirty="0" smtClean="0"/>
              <a:t>Rates</a:t>
            </a:r>
            <a:r>
              <a:rPr lang="en-US" sz="1400" dirty="0"/>
              <a:t> (1)</a:t>
            </a:r>
            <a:endParaRPr lang="en-US" dirty="0"/>
          </a:p>
        </p:txBody>
      </p:sp>
      <p:sp>
        <p:nvSpPr>
          <p:cNvPr id="17" name="Content Placeholder 2"/>
          <p:cNvSpPr>
            <a:spLocks noGrp="1"/>
          </p:cNvSpPr>
          <p:nvPr>
            <p:ph sz="quarter" idx="17"/>
          </p:nvPr>
        </p:nvSpPr>
        <p:spPr>
          <a:xfrm>
            <a:off x="457200" y="1270000"/>
            <a:ext cx="7848600" cy="558800"/>
          </a:xfrm>
          <a:solidFill>
            <a:srgbClr val="780814"/>
          </a:solidFill>
          <a:ln>
            <a:solidFill>
              <a:schemeClr val="tx1"/>
            </a:solidFill>
          </a:ln>
          <a:effectLst>
            <a:outerShdw dist="127000" dir="18900000" algn="bl" rotWithShape="0">
              <a:schemeClr val="tx1">
                <a:lumMod val="50000"/>
                <a:lumOff val="50000"/>
              </a:schemeClr>
            </a:outerShdw>
          </a:effectLst>
        </p:spPr>
        <p:txBody>
          <a:bodyPr anchor="ctr"/>
          <a:lstStyle/>
          <a:p>
            <a:pPr marL="0" indent="0" algn="ctr">
              <a:buNone/>
            </a:pPr>
            <a:r>
              <a:rPr lang="en-US" sz="2000" dirty="0">
                <a:solidFill>
                  <a:srgbClr val="FFCC66"/>
                </a:solidFill>
              </a:rPr>
              <a:t>Nominal rates are converted into effective</a:t>
            </a:r>
            <a:r>
              <a:rPr lang="en-US" sz="2000" dirty="0">
                <a:solidFill>
                  <a:srgbClr val="00B050"/>
                </a:solidFill>
              </a:rPr>
              <a:t> </a:t>
            </a:r>
            <a:r>
              <a:rPr lang="en-US" sz="2000" dirty="0">
                <a:solidFill>
                  <a:srgbClr val="C8E6DD"/>
                </a:solidFill>
              </a:rPr>
              <a:t>annual</a:t>
            </a:r>
            <a:r>
              <a:rPr lang="en-US" sz="2000" dirty="0">
                <a:solidFill>
                  <a:srgbClr val="00B050"/>
                </a:solidFill>
              </a:rPr>
              <a:t> </a:t>
            </a:r>
            <a:r>
              <a:rPr lang="en-US" sz="2000" dirty="0">
                <a:solidFill>
                  <a:srgbClr val="FFCC66"/>
                </a:solidFill>
              </a:rPr>
              <a:t>rates via the equation</a:t>
            </a:r>
            <a:r>
              <a:rPr lang="en-US" sz="2000" dirty="0" smtClean="0">
                <a:solidFill>
                  <a:srgbClr val="FFCC66"/>
                </a:solidFill>
              </a:rPr>
              <a:t>:</a:t>
            </a:r>
            <a:endParaRPr lang="en-US" sz="2000" dirty="0">
              <a:solidFill>
                <a:srgbClr val="FFCC66"/>
              </a:solidFill>
            </a:endParaRPr>
          </a:p>
        </p:txBody>
      </p:sp>
      <mc:AlternateContent xmlns:mc="http://schemas.openxmlformats.org/markup-compatibility/2006">
        <mc:Choice xmlns:a14="http://schemas.microsoft.com/office/drawing/2010/main" xmlns="" Requires="a14">
          <p:sp>
            <p:nvSpPr>
              <p:cNvPr id="18" name="Content Placeholder 3"/>
              <p:cNvSpPr>
                <a:spLocks noGrp="1"/>
              </p:cNvSpPr>
              <p:nvPr>
                <p:ph sz="quarter" idx="18"/>
              </p:nvPr>
            </p:nvSpPr>
            <p:spPr>
              <a:xfrm>
                <a:off x="1752600" y="1925782"/>
                <a:ext cx="5638800" cy="1717040"/>
              </a:xfrm>
            </p:spPr>
            <p:txBody>
              <a:bodyPr/>
              <a:lstStyle/>
              <a:p>
                <a:pPr marL="0" indent="0" algn="ctr">
                  <a:buNone/>
                </a:pPr>
                <a14:m>
                  <m:oMathPara xmlns:m="http://schemas.openxmlformats.org/officeDocument/2006/math">
                    <m:oMathParaPr>
                      <m:jc m:val="centerGroup"/>
                    </m:oMathParaPr>
                    <m:oMath xmlns:m="http://schemas.openxmlformats.org/officeDocument/2006/math">
                      <m:r>
                        <a:rPr lang="en-US" sz="2800" b="1" i="0" dirty="0" smtClean="0">
                          <a:latin typeface="Cambria Math"/>
                        </a:rPr>
                        <m:t>𝐢</m:t>
                      </m:r>
                      <m:r>
                        <a:rPr lang="en-US" sz="2800" b="1" i="0" baseline="-25000" dirty="0" err="1">
                          <a:latin typeface="Cambria Math"/>
                        </a:rPr>
                        <m:t>𝐚</m:t>
                      </m:r>
                      <m:r>
                        <a:rPr lang="en-US" sz="2800" b="1" i="0" dirty="0">
                          <a:latin typeface="Cambria Math"/>
                        </a:rPr>
                        <m:t>=</m:t>
                      </m:r>
                      <m:d>
                        <m:dPr>
                          <m:ctrlPr>
                            <a:rPr lang="en-US" sz="2800" b="1" i="0" dirty="0">
                              <a:latin typeface="Cambria Math"/>
                            </a:rPr>
                          </m:ctrlPr>
                        </m:dPr>
                        <m:e>
                          <m:r>
                            <a:rPr lang="en-US" sz="2800" b="1" i="0" dirty="0">
                              <a:latin typeface="Cambria Math"/>
                            </a:rPr>
                            <m:t>𝟏</m:t>
                          </m:r>
                          <m:r>
                            <a:rPr lang="en-US" sz="2800" b="1" i="0" dirty="0">
                              <a:latin typeface="Cambria Math"/>
                            </a:rPr>
                            <m:t>+</m:t>
                          </m:r>
                          <m:r>
                            <a:rPr lang="en-US" sz="2800" b="1" i="0" dirty="0" err="1">
                              <a:latin typeface="Cambria Math"/>
                            </a:rPr>
                            <m:t>𝐢</m:t>
                          </m:r>
                        </m:e>
                      </m:d>
                      <m:r>
                        <a:rPr lang="en-US" sz="2800" b="1" i="0" baseline="30000" dirty="0">
                          <a:latin typeface="Cambria Math"/>
                        </a:rPr>
                        <m:t>𝐦</m:t>
                      </m:r>
                      <m:r>
                        <a:rPr lang="en-US" sz="2800" b="1" i="0" dirty="0" smtClean="0">
                          <a:latin typeface="Cambria Math"/>
                        </a:rPr>
                        <m:t>−</m:t>
                      </m:r>
                      <m:r>
                        <a:rPr lang="en-US" sz="2800" b="1" i="0" dirty="0" smtClean="0">
                          <a:latin typeface="Cambria Math"/>
                        </a:rPr>
                        <m:t>𝟏</m:t>
                      </m:r>
                    </m:oMath>
                  </m:oMathPara>
                </a14:m>
                <a:endParaRPr lang="en-US" sz="1800" dirty="0"/>
              </a:p>
              <a:p>
                <a:pPr marL="0" indent="0">
                  <a:spcBef>
                    <a:spcPts val="1800"/>
                  </a:spcBef>
                  <a:buNone/>
                </a:pPr>
                <a:r>
                  <a:rPr lang="en-US" sz="1800" b="0" dirty="0"/>
                  <a:t>    where      </a:t>
                </a:r>
                <a:r>
                  <a:rPr lang="en-US" sz="1800" b="0" dirty="0" err="1"/>
                  <a:t>i</a:t>
                </a:r>
                <a:r>
                  <a:rPr lang="en-US" sz="1800" b="0" baseline="-25000" dirty="0" err="1"/>
                  <a:t>a</a:t>
                </a:r>
                <a:r>
                  <a:rPr lang="en-US" sz="1800" b="0" dirty="0"/>
                  <a:t> </a:t>
                </a:r>
                <a14:m>
                  <m:oMath xmlns:m="http://schemas.openxmlformats.org/officeDocument/2006/math">
                    <m:r>
                      <a:rPr lang="en-US" sz="1800" b="0" i="1" dirty="0" smtClean="0">
                        <a:latin typeface="Cambria Math"/>
                      </a:rPr>
                      <m:t>=</m:t>
                    </m:r>
                  </m:oMath>
                </a14:m>
                <a:r>
                  <a:rPr lang="en-US" sz="1800" b="0" dirty="0"/>
                  <a:t> effective  annual interest rate</a:t>
                </a:r>
              </a:p>
              <a:p>
                <a:pPr marL="0" indent="0">
                  <a:buNone/>
                </a:pPr>
                <a:r>
                  <a:rPr lang="en-US" sz="1800" b="0" dirty="0"/>
                  <a:t>                     </a:t>
                </a:r>
                <a:r>
                  <a:rPr lang="en-US" sz="1800" b="0" dirty="0" err="1"/>
                  <a:t>i</a:t>
                </a:r>
                <a:r>
                  <a:rPr lang="en-US" sz="1800" b="0" dirty="0"/>
                  <a:t> </a:t>
                </a:r>
                <a14:m>
                  <m:oMath xmlns:m="http://schemas.openxmlformats.org/officeDocument/2006/math">
                    <m:r>
                      <a:rPr lang="en-US" sz="1800" b="0" i="1" dirty="0">
                        <a:latin typeface="Cambria Math"/>
                      </a:rPr>
                      <m:t>=</m:t>
                    </m:r>
                  </m:oMath>
                </a14:m>
                <a:r>
                  <a:rPr lang="en-US" sz="1800" b="0" dirty="0"/>
                  <a:t> effective rate for one compounding period</a:t>
                </a:r>
              </a:p>
              <a:p>
                <a:pPr marL="0" indent="0">
                  <a:buNone/>
                </a:pPr>
                <a:r>
                  <a:rPr lang="en-US" sz="1800" b="0" dirty="0"/>
                  <a:t>                   m </a:t>
                </a:r>
                <a14:m>
                  <m:oMath xmlns:m="http://schemas.openxmlformats.org/officeDocument/2006/math">
                    <m:r>
                      <a:rPr lang="en-US" sz="1800" b="0" i="1" dirty="0">
                        <a:latin typeface="Cambria Math"/>
                      </a:rPr>
                      <m:t>=</m:t>
                    </m:r>
                  </m:oMath>
                </a14:m>
                <a:r>
                  <a:rPr lang="en-US" sz="1800" b="0" dirty="0"/>
                  <a:t> number times interest is compounded per </a:t>
                </a:r>
                <a:r>
                  <a:rPr lang="en-US" sz="1800" b="0" dirty="0" smtClean="0"/>
                  <a:t>year</a:t>
                </a:r>
                <a:endParaRPr lang="en-US" sz="1800" b="0" dirty="0"/>
              </a:p>
            </p:txBody>
          </p:sp>
        </mc:Choice>
        <mc:Fallback>
          <p:sp>
            <p:nvSpPr>
              <p:cNvPr id="18" name="Content Placeholder 3"/>
              <p:cNvSpPr>
                <a:spLocks noGrp="1" noRot="1" noChangeAspect="1" noMove="1" noResize="1" noEditPoints="1" noAdjustHandles="1" noChangeArrowheads="1" noChangeShapeType="1" noTextEdit="1"/>
              </p:cNvSpPr>
              <p:nvPr>
                <p:ph sz="quarter" idx="18"/>
              </p:nvPr>
            </p:nvSpPr>
            <p:spPr>
              <a:xfrm>
                <a:off x="1752600" y="1925782"/>
                <a:ext cx="5638800" cy="1717040"/>
              </a:xfrm>
              <a:blipFill rotWithShape="1">
                <a:blip r:embed="rId2" cstate="print"/>
                <a:stretch>
                  <a:fillRect b="-3546"/>
                </a:stretch>
              </a:blipFill>
            </p:spPr>
            <p:txBody>
              <a:bodyPr/>
              <a:lstStyle/>
              <a:p>
                <a:r>
                  <a:rPr lang="en-US">
                    <a:noFill/>
                  </a:rPr>
                  <a:t> </a:t>
                </a:r>
              </a:p>
            </p:txBody>
          </p:sp>
        </mc:Fallback>
      </mc:AlternateContent>
      <p:sp>
        <p:nvSpPr>
          <p:cNvPr id="19" name="Content Placeholder 4"/>
          <p:cNvSpPr>
            <a:spLocks noGrp="1"/>
          </p:cNvSpPr>
          <p:nvPr>
            <p:ph sz="quarter" idx="19"/>
          </p:nvPr>
        </p:nvSpPr>
        <p:spPr>
          <a:xfrm>
            <a:off x="609600" y="3810000"/>
            <a:ext cx="7924800" cy="777240"/>
          </a:xfrm>
          <a:solidFill>
            <a:srgbClr val="006200"/>
          </a:solidFill>
          <a:ln>
            <a:solidFill>
              <a:schemeClr val="tx1"/>
            </a:solidFill>
          </a:ln>
          <a:effectLst>
            <a:outerShdw dist="127000" dir="18900000" algn="bl" rotWithShape="0">
              <a:schemeClr val="tx1">
                <a:lumMod val="50000"/>
                <a:lumOff val="50000"/>
              </a:schemeClr>
            </a:outerShdw>
          </a:effectLst>
        </p:spPr>
        <p:txBody>
          <a:bodyPr anchor="ctr"/>
          <a:lstStyle/>
          <a:p>
            <a:pPr marL="91440" indent="0">
              <a:buNone/>
            </a:pPr>
            <a:r>
              <a:rPr lang="en-US" sz="2000" dirty="0">
                <a:solidFill>
                  <a:srgbClr val="FFF5DF"/>
                </a:solidFill>
              </a:rPr>
              <a:t>Example: For a nominal interest rate of 12% per year, determine the nominal and effective rates per year for (a) quarterly, and (b) monthly </a:t>
            </a:r>
            <a:r>
              <a:rPr lang="en-US" sz="2000" dirty="0" smtClean="0">
                <a:solidFill>
                  <a:srgbClr val="FFF5DF"/>
                </a:solidFill>
              </a:rPr>
              <a:t>compounding</a:t>
            </a:r>
            <a:endParaRPr lang="en-US" sz="2000" dirty="0">
              <a:solidFill>
                <a:srgbClr val="FFF5DF"/>
              </a:solidFill>
            </a:endParaRPr>
          </a:p>
        </p:txBody>
      </p:sp>
      <mc:AlternateContent xmlns:mc="http://schemas.openxmlformats.org/markup-compatibility/2006">
        <mc:Choice xmlns:a14="http://schemas.microsoft.com/office/drawing/2010/main" xmlns="" Requires="a14">
          <p:sp>
            <p:nvSpPr>
              <p:cNvPr id="20" name="Content Placeholder 5"/>
              <p:cNvSpPr>
                <a:spLocks noGrp="1"/>
              </p:cNvSpPr>
              <p:nvPr>
                <p:ph sz="quarter" idx="20"/>
              </p:nvPr>
            </p:nvSpPr>
            <p:spPr>
              <a:xfrm>
                <a:off x="457200" y="4800600"/>
                <a:ext cx="7315200" cy="1752600"/>
              </a:xfrm>
            </p:spPr>
            <p:txBody>
              <a:bodyPr/>
              <a:lstStyle/>
              <a:p>
                <a:pPr marL="0" indent="0">
                  <a:spcBef>
                    <a:spcPts val="0"/>
                  </a:spcBef>
                  <a:buNone/>
                </a:pPr>
                <a:r>
                  <a:rPr lang="en-US" sz="2000" dirty="0" smtClean="0">
                    <a:solidFill>
                      <a:srgbClr val="A60A1B"/>
                    </a:solidFill>
                  </a:rPr>
                  <a:t>Solution</a:t>
                </a:r>
                <a:r>
                  <a:rPr lang="en-US" sz="2000" dirty="0" smtClean="0">
                    <a:solidFill>
                      <a:srgbClr val="A60A1B"/>
                    </a:solidFill>
                  </a:rPr>
                  <a:t>:    </a:t>
                </a:r>
                <a:r>
                  <a:rPr lang="en-US" sz="2000" b="0" dirty="0" smtClean="0"/>
                  <a:t>(a)</a:t>
                </a:r>
                <a:r>
                  <a:rPr lang="en-US" sz="2000" b="0" dirty="0"/>
                  <a:t> </a:t>
                </a:r>
                <a:r>
                  <a:rPr lang="en-US" sz="2000" b="0" dirty="0" smtClean="0"/>
                  <a:t>  Nominal </a:t>
                </a:r>
                <a:r>
                  <a:rPr lang="en-US" sz="2000" b="0" dirty="0"/>
                  <a:t>r / year </a:t>
                </a:r>
                <a14:m>
                  <m:oMath xmlns:m="http://schemas.openxmlformats.org/officeDocument/2006/math">
                    <m:r>
                      <a:rPr lang="en-US" sz="2000" b="0" i="1" dirty="0">
                        <a:latin typeface="Cambria Math"/>
                      </a:rPr>
                      <m:t>=</m:t>
                    </m:r>
                  </m:oMath>
                </a14:m>
                <a:r>
                  <a:rPr lang="en-US" sz="2000" b="0" dirty="0"/>
                  <a:t> 12% per </a:t>
                </a:r>
                <a:r>
                  <a:rPr lang="en-US" sz="2000" b="0" dirty="0" smtClean="0"/>
                  <a:t>year</a:t>
                </a:r>
              </a:p>
              <a:p>
                <a:pPr marL="0" indent="0">
                  <a:spcBef>
                    <a:spcPts val="0"/>
                  </a:spcBef>
                  <a:buNone/>
                </a:pPr>
                <a:r>
                  <a:rPr lang="en-US" sz="2000" dirty="0"/>
                  <a:t> </a:t>
                </a:r>
                <a:r>
                  <a:rPr lang="en-US" sz="2000" dirty="0" smtClean="0"/>
                  <a:t>			   </a:t>
                </a:r>
                <a:r>
                  <a:rPr lang="en-US" sz="2000" b="0" dirty="0" smtClean="0"/>
                  <a:t>Nominal </a:t>
                </a:r>
                <a:r>
                  <a:rPr lang="en-US" sz="2000" b="0" dirty="0"/>
                  <a:t>r / quarter </a:t>
                </a:r>
                <a14:m>
                  <m:oMath xmlns:m="http://schemas.openxmlformats.org/officeDocument/2006/math">
                    <m:r>
                      <a:rPr lang="en-US" sz="2000" b="0" i="1" dirty="0">
                        <a:latin typeface="Cambria Math"/>
                      </a:rPr>
                      <m:t>=</m:t>
                    </m:r>
                  </m:oMath>
                </a14:m>
                <a:r>
                  <a:rPr lang="en-US" sz="2000" b="0" dirty="0"/>
                  <a:t> 12/4 </a:t>
                </a:r>
                <a14:m>
                  <m:oMath xmlns:m="http://schemas.openxmlformats.org/officeDocument/2006/math">
                    <m:r>
                      <a:rPr lang="en-US" sz="2000" b="0" i="1" dirty="0">
                        <a:latin typeface="Cambria Math"/>
                      </a:rPr>
                      <m:t>=</m:t>
                    </m:r>
                  </m:oMath>
                </a14:m>
                <a:r>
                  <a:rPr lang="en-US" sz="2000" b="0" dirty="0"/>
                  <a:t> 3.0% per </a:t>
                </a:r>
                <a:r>
                  <a:rPr lang="en-US" sz="2000" b="0" dirty="0" smtClean="0"/>
                  <a:t>quarter</a:t>
                </a:r>
              </a:p>
              <a:p>
                <a:pPr marL="0" indent="0">
                  <a:spcBef>
                    <a:spcPts val="0"/>
                  </a:spcBef>
                  <a:buNone/>
                </a:pPr>
                <a:r>
                  <a:rPr lang="en-US" sz="2000" b="0" dirty="0" smtClean="0"/>
                  <a:t>			   Effective </a:t>
                </a:r>
                <a:r>
                  <a:rPr lang="en-US" sz="2000" b="0" dirty="0" err="1"/>
                  <a:t>i</a:t>
                </a:r>
                <a:r>
                  <a:rPr lang="en-US" sz="2000" b="0" dirty="0"/>
                  <a:t> / year </a:t>
                </a:r>
                <a14:m>
                  <m:oMath xmlns:m="http://schemas.openxmlformats.org/officeDocument/2006/math">
                    <m:r>
                      <a:rPr lang="en-US" sz="2000" b="0" i="1" dirty="0">
                        <a:latin typeface="Cambria Math"/>
                      </a:rPr>
                      <m:t>=</m:t>
                    </m:r>
                  </m:oMath>
                </a14:m>
                <a:r>
                  <a:rPr lang="en-US" sz="2000" b="0" dirty="0"/>
                  <a:t> (1 </a:t>
                </a:r>
                <a14:m>
                  <m:oMath xmlns:m="http://schemas.openxmlformats.org/officeDocument/2006/math">
                    <m:r>
                      <a:rPr lang="en-US" sz="2000" b="0" i="1" dirty="0" smtClean="0">
                        <a:latin typeface="Cambria Math"/>
                      </a:rPr>
                      <m:t>+</m:t>
                    </m:r>
                  </m:oMath>
                </a14:m>
                <a:r>
                  <a:rPr lang="en-US" sz="2000" b="0" dirty="0"/>
                  <a:t> 0.03)</a:t>
                </a:r>
                <a:r>
                  <a:rPr lang="en-US" sz="2000" b="0" baseline="30000" dirty="0"/>
                  <a:t>4</a:t>
                </a:r>
                <a:r>
                  <a:rPr lang="en-US" sz="2000" b="0" dirty="0"/>
                  <a:t> </a:t>
                </a:r>
                <a14:m>
                  <m:oMath xmlns:m="http://schemas.openxmlformats.org/officeDocument/2006/math">
                    <m:r>
                      <a:rPr lang="en-US" sz="2000" b="0" i="1" dirty="0" smtClean="0">
                        <a:latin typeface="Cambria Math"/>
                      </a:rPr>
                      <m:t>−</m:t>
                    </m:r>
                  </m:oMath>
                </a14:m>
                <a:r>
                  <a:rPr lang="en-US" sz="2000" b="0" dirty="0"/>
                  <a:t> 1 </a:t>
                </a:r>
                <a14:m>
                  <m:oMath xmlns:m="http://schemas.openxmlformats.org/officeDocument/2006/math">
                    <m:r>
                      <a:rPr lang="en-US" sz="2000" b="0" i="1" dirty="0">
                        <a:latin typeface="Cambria Math"/>
                      </a:rPr>
                      <m:t>=</m:t>
                    </m:r>
                  </m:oMath>
                </a14:m>
                <a:r>
                  <a:rPr lang="en-US" sz="2000" b="0" dirty="0"/>
                  <a:t> </a:t>
                </a:r>
                <a:r>
                  <a:rPr lang="en-US" sz="2000" b="0" dirty="0">
                    <a:solidFill>
                      <a:srgbClr val="A60A1B"/>
                    </a:solidFill>
                  </a:rPr>
                  <a:t>12.55% per </a:t>
                </a:r>
                <a:r>
                  <a:rPr lang="en-US" sz="2000" b="0" dirty="0" smtClean="0">
                    <a:solidFill>
                      <a:srgbClr val="A60A1B"/>
                    </a:solidFill>
                  </a:rPr>
                  <a:t>year</a:t>
                </a:r>
              </a:p>
              <a:p>
                <a:pPr marL="0" indent="0">
                  <a:spcBef>
                    <a:spcPts val="800"/>
                  </a:spcBef>
                  <a:buNone/>
                </a:pPr>
                <a:r>
                  <a:rPr lang="en-US" sz="2000" b="0" dirty="0" smtClean="0"/>
                  <a:t>        	   (b)</a:t>
                </a:r>
                <a:r>
                  <a:rPr lang="en-US" sz="2000" b="0" dirty="0"/>
                  <a:t> </a:t>
                </a:r>
                <a:r>
                  <a:rPr lang="en-US" sz="2000" b="0" dirty="0" smtClean="0"/>
                  <a:t>  Nominal </a:t>
                </a:r>
                <a:r>
                  <a:rPr lang="en-US" sz="2000" b="0" dirty="0"/>
                  <a:t>r /month </a:t>
                </a:r>
                <a14:m>
                  <m:oMath xmlns:m="http://schemas.openxmlformats.org/officeDocument/2006/math">
                    <m:r>
                      <a:rPr lang="en-US" sz="2000" b="0" i="1" dirty="0">
                        <a:latin typeface="Cambria Math"/>
                      </a:rPr>
                      <m:t>=</m:t>
                    </m:r>
                  </m:oMath>
                </a14:m>
                <a:r>
                  <a:rPr lang="en-US" sz="2000" b="0" dirty="0"/>
                  <a:t> 12/12 </a:t>
                </a:r>
                <a14:m>
                  <m:oMath xmlns:m="http://schemas.openxmlformats.org/officeDocument/2006/math">
                    <m:r>
                      <a:rPr lang="en-US" sz="2000" b="0" i="1" dirty="0">
                        <a:latin typeface="Cambria Math"/>
                      </a:rPr>
                      <m:t>=</m:t>
                    </m:r>
                  </m:oMath>
                </a14:m>
                <a:r>
                  <a:rPr lang="en-US" sz="2000" b="0" dirty="0"/>
                  <a:t> 1.0% per </a:t>
                </a:r>
                <a:r>
                  <a:rPr lang="en-US" sz="2000" b="0" dirty="0" smtClean="0"/>
                  <a:t>year</a:t>
                </a:r>
              </a:p>
              <a:p>
                <a:pPr marL="0" indent="0">
                  <a:spcBef>
                    <a:spcPts val="0"/>
                  </a:spcBef>
                  <a:buNone/>
                </a:pPr>
                <a:r>
                  <a:rPr lang="en-US" sz="2000" b="0" dirty="0" smtClean="0"/>
                  <a:t>			  Effective </a:t>
                </a:r>
                <a:r>
                  <a:rPr lang="en-US" sz="2000" b="0" dirty="0" err="1"/>
                  <a:t>i</a:t>
                </a:r>
                <a:r>
                  <a:rPr lang="en-US" sz="2000" b="0" dirty="0"/>
                  <a:t> / year </a:t>
                </a:r>
                <a14:m>
                  <m:oMath xmlns:m="http://schemas.openxmlformats.org/officeDocument/2006/math">
                    <m:r>
                      <a:rPr lang="en-US" sz="2000" b="0" i="1" dirty="0">
                        <a:latin typeface="Cambria Math"/>
                      </a:rPr>
                      <m:t>=</m:t>
                    </m:r>
                  </m:oMath>
                </a14:m>
                <a:r>
                  <a:rPr lang="en-US" sz="2000" b="0" dirty="0"/>
                  <a:t> (1 </a:t>
                </a:r>
                <a14:m>
                  <m:oMath xmlns:m="http://schemas.openxmlformats.org/officeDocument/2006/math">
                    <m:r>
                      <a:rPr lang="en-US" sz="2000" b="0" i="1" dirty="0">
                        <a:latin typeface="Cambria Math"/>
                      </a:rPr>
                      <m:t>+</m:t>
                    </m:r>
                  </m:oMath>
                </a14:m>
                <a:r>
                  <a:rPr lang="en-US" sz="2000" b="0" dirty="0"/>
                  <a:t> 0.01)</a:t>
                </a:r>
                <a:r>
                  <a:rPr lang="en-US" sz="2000" b="0" baseline="30000" dirty="0"/>
                  <a:t>12</a:t>
                </a:r>
                <a:r>
                  <a:rPr lang="en-US" sz="2000" b="0" dirty="0"/>
                  <a:t> </a:t>
                </a:r>
                <a14:m>
                  <m:oMath xmlns:m="http://schemas.openxmlformats.org/officeDocument/2006/math">
                    <m:r>
                      <a:rPr lang="en-US" sz="2000" b="0" i="1" dirty="0">
                        <a:latin typeface="Cambria Math"/>
                      </a:rPr>
                      <m:t>−</m:t>
                    </m:r>
                  </m:oMath>
                </a14:m>
                <a:r>
                  <a:rPr lang="en-US" sz="2000" b="0" dirty="0"/>
                  <a:t> 1 </a:t>
                </a:r>
                <a14:m>
                  <m:oMath xmlns:m="http://schemas.openxmlformats.org/officeDocument/2006/math">
                    <m:r>
                      <a:rPr lang="en-US" sz="2000" b="0" i="1" dirty="0">
                        <a:latin typeface="Cambria Math"/>
                      </a:rPr>
                      <m:t>=</m:t>
                    </m:r>
                  </m:oMath>
                </a14:m>
                <a:r>
                  <a:rPr lang="en-US" sz="2000" b="0" dirty="0"/>
                  <a:t> </a:t>
                </a:r>
                <a:r>
                  <a:rPr lang="en-US" sz="2000" b="0" dirty="0">
                    <a:solidFill>
                      <a:srgbClr val="A60A1B"/>
                    </a:solidFill>
                  </a:rPr>
                  <a:t>12.68% per </a:t>
                </a:r>
                <a:r>
                  <a:rPr lang="en-US" sz="2000" b="0" dirty="0" smtClean="0">
                    <a:solidFill>
                      <a:srgbClr val="A60A1B"/>
                    </a:solidFill>
                  </a:rPr>
                  <a:t>year</a:t>
                </a:r>
                <a:endParaRPr lang="en-US" sz="2000" b="0" dirty="0">
                  <a:solidFill>
                    <a:srgbClr val="A60A1B"/>
                  </a:solidFill>
                </a:endParaRPr>
              </a:p>
            </p:txBody>
          </p:sp>
        </mc:Choice>
        <mc:Fallback>
          <p:sp>
            <p:nvSpPr>
              <p:cNvPr id="20" name="Content Placeholder 5"/>
              <p:cNvSpPr>
                <a:spLocks noGrp="1" noRot="1" noChangeAspect="1" noMove="1" noResize="1" noEditPoints="1" noAdjustHandles="1" noChangeArrowheads="1" noChangeShapeType="1" noTextEdit="1"/>
              </p:cNvSpPr>
              <p:nvPr>
                <p:ph sz="quarter" idx="20"/>
              </p:nvPr>
            </p:nvSpPr>
            <p:spPr>
              <a:xfrm>
                <a:off x="457200" y="4800600"/>
                <a:ext cx="7315200" cy="1752600"/>
              </a:xfrm>
              <a:blipFill rotWithShape="1">
                <a:blip r:embed="rId3" cstate="print"/>
                <a:stretch>
                  <a:fillRect l="-833" t="-1742" b="-3833"/>
                </a:stretch>
              </a:blipFill>
            </p:spPr>
            <p:txBody>
              <a:bodyPr/>
              <a:lstStyle/>
              <a:p>
                <a:r>
                  <a:rPr lang="en-US">
                    <a:noFill/>
                  </a:rPr>
                  <a:t> </a:t>
                </a:r>
              </a:p>
            </p:txBody>
          </p:sp>
        </mc:Fallback>
      </mc:AlternateContent>
      <p:sp>
        <p:nvSpPr>
          <p:cNvPr id="2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32619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Effective Annual Interest </a:t>
            </a:r>
            <a:r>
              <a:rPr lang="en-US" dirty="0" smtClean="0"/>
              <a:t>Rates</a:t>
            </a:r>
            <a:r>
              <a:rPr lang="en-US" sz="1400" dirty="0"/>
              <a:t> </a:t>
            </a:r>
            <a:r>
              <a:rPr lang="en-US" sz="1400" dirty="0" smtClean="0"/>
              <a:t>(2)</a:t>
            </a:r>
            <a:endParaRPr lang="en-US" dirty="0"/>
          </a:p>
        </p:txBody>
      </p:sp>
      <p:sp>
        <p:nvSpPr>
          <p:cNvPr id="17" name="Content Placeholder 2"/>
          <p:cNvSpPr>
            <a:spLocks noGrp="1"/>
          </p:cNvSpPr>
          <p:nvPr>
            <p:ph sz="quarter" idx="17"/>
          </p:nvPr>
        </p:nvSpPr>
        <p:spPr>
          <a:xfrm>
            <a:off x="838200" y="1219200"/>
            <a:ext cx="7467600" cy="731520"/>
          </a:xfrm>
          <a:solidFill>
            <a:srgbClr val="780814"/>
          </a:solidFill>
          <a:ln>
            <a:solidFill>
              <a:schemeClr val="tx1"/>
            </a:solidFill>
          </a:ln>
          <a:effectLst>
            <a:outerShdw dist="127000" dir="18900000" algn="bl" rotWithShape="0">
              <a:schemeClr val="tx1">
                <a:lumMod val="50000"/>
                <a:lumOff val="50000"/>
              </a:schemeClr>
            </a:outerShdw>
          </a:effectLst>
        </p:spPr>
        <p:txBody>
          <a:bodyPr anchor="ctr"/>
          <a:lstStyle/>
          <a:p>
            <a:pPr marL="0" indent="0" algn="ctr">
              <a:buNone/>
            </a:pPr>
            <a:r>
              <a:rPr lang="en-US" sz="2000" dirty="0">
                <a:solidFill>
                  <a:srgbClr val="FFCC66"/>
                </a:solidFill>
              </a:rPr>
              <a:t>Nominal rates can be converted into effective rates </a:t>
            </a:r>
            <a:r>
              <a:rPr lang="en-US" sz="2000" dirty="0" smtClean="0">
                <a:solidFill>
                  <a:srgbClr val="C8E6DD"/>
                </a:solidFill>
              </a:rPr>
              <a:t>for </a:t>
            </a:r>
            <a:r>
              <a:rPr lang="en-US" sz="2000" dirty="0">
                <a:solidFill>
                  <a:srgbClr val="C8E6DD"/>
                </a:solidFill>
              </a:rPr>
              <a:t>any time period </a:t>
            </a:r>
            <a:r>
              <a:rPr lang="en-US" sz="2000" dirty="0">
                <a:solidFill>
                  <a:srgbClr val="FFCC66"/>
                </a:solidFill>
              </a:rPr>
              <a:t>via the following equation:</a:t>
            </a:r>
          </a:p>
        </p:txBody>
      </p:sp>
      <mc:AlternateContent xmlns:mc="http://schemas.openxmlformats.org/markup-compatibility/2006">
        <mc:Choice xmlns:a14="http://schemas.microsoft.com/office/drawing/2010/main" xmlns="" Requires="a14">
          <p:sp>
            <p:nvSpPr>
              <p:cNvPr id="18" name="Content Placeholder 3"/>
              <p:cNvSpPr>
                <a:spLocks noGrp="1"/>
              </p:cNvSpPr>
              <p:nvPr>
                <p:ph sz="quarter" idx="18"/>
              </p:nvPr>
            </p:nvSpPr>
            <p:spPr>
              <a:xfrm>
                <a:off x="1752600" y="2078182"/>
                <a:ext cx="5791200" cy="1579418"/>
              </a:xfrm>
            </p:spPr>
            <p:txBody>
              <a:bodyPr/>
              <a:lstStyle/>
              <a:p>
                <a:pPr marL="0" indent="0" algn="ctr">
                  <a:buNone/>
                </a:pPr>
                <a14:m>
                  <m:oMathPara xmlns:m="http://schemas.openxmlformats.org/officeDocument/2006/math">
                    <m:oMathParaPr>
                      <m:jc m:val="centerGroup"/>
                    </m:oMathParaPr>
                    <m:oMath xmlns:m="http://schemas.openxmlformats.org/officeDocument/2006/math">
                      <m:r>
                        <a:rPr lang="en-US" sz="2800" b="1" i="0" dirty="0" smtClean="0">
                          <a:latin typeface="Cambria Math"/>
                        </a:rPr>
                        <m:t>𝐢</m:t>
                      </m:r>
                      <m:r>
                        <a:rPr lang="en-US" sz="2800" b="1" i="0" dirty="0">
                          <a:latin typeface="Cambria Math"/>
                        </a:rPr>
                        <m:t>=</m:t>
                      </m:r>
                      <m:d>
                        <m:dPr>
                          <m:ctrlPr>
                            <a:rPr lang="en-US" sz="2800" b="1" i="0" dirty="0">
                              <a:latin typeface="Cambria Math"/>
                            </a:rPr>
                          </m:ctrlPr>
                        </m:dPr>
                        <m:e>
                          <m:r>
                            <a:rPr lang="en-US" sz="2800" b="1" i="0" dirty="0">
                              <a:latin typeface="Cambria Math"/>
                            </a:rPr>
                            <m:t>𝟏</m:t>
                          </m:r>
                          <m:r>
                            <a:rPr lang="en-US" sz="2800" b="1" i="0" dirty="0">
                              <a:latin typeface="Cambria Math"/>
                            </a:rPr>
                            <m:t>+</m:t>
                          </m:r>
                          <m:r>
                            <a:rPr lang="en-US" sz="2800" b="1" i="0" dirty="0">
                              <a:latin typeface="Cambria Math"/>
                            </a:rPr>
                            <m:t>𝐫</m:t>
                          </m:r>
                          <m:r>
                            <a:rPr lang="en-US" sz="2800" b="1" i="0" dirty="0" smtClean="0">
                              <a:latin typeface="Cambria Math"/>
                            </a:rPr>
                            <m:t>/</m:t>
                          </m:r>
                          <m:r>
                            <a:rPr lang="en-US" sz="2800" b="1" i="0" dirty="0">
                              <a:latin typeface="Cambria Math"/>
                            </a:rPr>
                            <m:t>𝐦</m:t>
                          </m:r>
                        </m:e>
                      </m:d>
                      <m:r>
                        <a:rPr lang="en-US" sz="2800" b="1" i="0" baseline="30000" dirty="0">
                          <a:latin typeface="Cambria Math"/>
                        </a:rPr>
                        <m:t>𝐦</m:t>
                      </m:r>
                      <m:r>
                        <a:rPr lang="en-US" sz="2800" b="1" i="0" dirty="0" smtClean="0">
                          <a:latin typeface="Cambria Math"/>
                        </a:rPr>
                        <m:t>−</m:t>
                      </m:r>
                      <m:r>
                        <a:rPr lang="en-US" sz="2800" b="1" i="0" dirty="0">
                          <a:latin typeface="Cambria Math"/>
                        </a:rPr>
                        <m:t>𝟏</m:t>
                      </m:r>
                    </m:oMath>
                  </m:oMathPara>
                </a14:m>
                <a:endParaRPr lang="en-US" sz="1800" dirty="0"/>
              </a:p>
              <a:p>
                <a:pPr marL="0" indent="0">
                  <a:buNone/>
                </a:pPr>
                <a:r>
                  <a:rPr lang="en-US" sz="1800" b="0" dirty="0"/>
                  <a:t>    where      </a:t>
                </a:r>
                <a:r>
                  <a:rPr lang="en-US" sz="1800" b="0" dirty="0" err="1"/>
                  <a:t>i</a:t>
                </a:r>
                <a:r>
                  <a:rPr lang="en-US" sz="1800" b="0" dirty="0"/>
                  <a:t> </a:t>
                </a:r>
                <a14:m>
                  <m:oMath xmlns:m="http://schemas.openxmlformats.org/officeDocument/2006/math">
                    <m:r>
                      <a:rPr lang="en-US" sz="1800" b="0" i="1" dirty="0" smtClean="0">
                        <a:latin typeface="Cambria Math"/>
                      </a:rPr>
                      <m:t>=</m:t>
                    </m:r>
                  </m:oMath>
                </a14:m>
                <a:r>
                  <a:rPr lang="en-US" sz="1800" b="0" dirty="0"/>
                  <a:t> effective interest rate for any time period</a:t>
                </a:r>
              </a:p>
              <a:p>
                <a:pPr marL="0" indent="0">
                  <a:buNone/>
                </a:pPr>
                <a:r>
                  <a:rPr lang="en-US" sz="1800" b="0" dirty="0"/>
                  <a:t>                   r </a:t>
                </a:r>
                <a14:m>
                  <m:oMath xmlns:m="http://schemas.openxmlformats.org/officeDocument/2006/math">
                    <m:r>
                      <a:rPr lang="en-US" sz="1800" b="0" i="1" dirty="0">
                        <a:latin typeface="Cambria Math"/>
                      </a:rPr>
                      <m:t>=</m:t>
                    </m:r>
                  </m:oMath>
                </a14:m>
                <a:r>
                  <a:rPr lang="en-US" sz="1800" b="0" dirty="0"/>
                  <a:t> nominal rate for same time period as </a:t>
                </a:r>
                <a:r>
                  <a:rPr lang="en-US" sz="1800" b="0" dirty="0" err="1"/>
                  <a:t>i</a:t>
                </a:r>
                <a:endParaRPr lang="en-US" sz="1800" b="0" dirty="0"/>
              </a:p>
              <a:p>
                <a:pPr marL="0" indent="0">
                  <a:buNone/>
                </a:pPr>
                <a:r>
                  <a:rPr lang="en-US" sz="1800" b="0" dirty="0"/>
                  <a:t>                 m </a:t>
                </a:r>
                <a14:m>
                  <m:oMath xmlns:m="http://schemas.openxmlformats.org/officeDocument/2006/math">
                    <m:r>
                      <a:rPr lang="en-US" sz="1800" b="0" i="1" dirty="0">
                        <a:latin typeface="Cambria Math"/>
                      </a:rPr>
                      <m:t>=</m:t>
                    </m:r>
                  </m:oMath>
                </a14:m>
                <a:r>
                  <a:rPr lang="en-US" sz="1800" b="0" dirty="0"/>
                  <a:t> no. times interest is comp’d in period specified for </a:t>
                </a:r>
                <a:r>
                  <a:rPr lang="en-US" sz="1800" b="0" dirty="0" err="1"/>
                  <a:t>i</a:t>
                </a:r>
                <a:endParaRPr lang="en-US" sz="1800" b="0" dirty="0"/>
              </a:p>
            </p:txBody>
          </p:sp>
        </mc:Choice>
        <mc:Fallback>
          <p:sp>
            <p:nvSpPr>
              <p:cNvPr id="18" name="Content Placeholder 3"/>
              <p:cNvSpPr>
                <a:spLocks noGrp="1" noRot="1" noChangeAspect="1" noMove="1" noResize="1" noEditPoints="1" noAdjustHandles="1" noChangeArrowheads="1" noChangeShapeType="1" noTextEdit="1"/>
              </p:cNvSpPr>
              <p:nvPr>
                <p:ph sz="quarter" idx="18"/>
              </p:nvPr>
            </p:nvSpPr>
            <p:spPr>
              <a:xfrm>
                <a:off x="1752600" y="2078182"/>
                <a:ext cx="5791200" cy="1579418"/>
              </a:xfrm>
              <a:blipFill rotWithShape="1">
                <a:blip r:embed="rId2" cstate="print"/>
                <a:stretch>
                  <a:fillRect b="-193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 name="Content Placeholder 4"/>
              <p:cNvSpPr>
                <a:spLocks noGrp="1"/>
              </p:cNvSpPr>
              <p:nvPr>
                <p:ph sz="quarter" idx="19"/>
              </p:nvPr>
            </p:nvSpPr>
            <p:spPr>
              <a:xfrm>
                <a:off x="320040" y="3601720"/>
                <a:ext cx="8503920" cy="436880"/>
              </a:xfrm>
            </p:spPr>
            <p:txBody>
              <a:bodyPr/>
              <a:lstStyle/>
              <a:p>
                <a:pPr marL="0" indent="0">
                  <a:buNone/>
                </a:pPr>
                <a:r>
                  <a:rPr lang="en-US" sz="1800" dirty="0"/>
                  <a:t>Spreadsheet function is  </a:t>
                </a:r>
                <a14:m>
                  <m:oMath xmlns:m="http://schemas.openxmlformats.org/officeDocument/2006/math">
                    <m:r>
                      <a:rPr lang="en-US" sz="1800" i="1" dirty="0" smtClean="0">
                        <a:latin typeface="Cambria Math"/>
                      </a:rPr>
                      <m:t>=</m:t>
                    </m:r>
                  </m:oMath>
                </a14:m>
                <a:r>
                  <a:rPr lang="en-US" sz="1800" dirty="0"/>
                  <a:t> EFFECT(</a:t>
                </a:r>
                <a:r>
                  <a:rPr lang="en-US" sz="1800" dirty="0" err="1"/>
                  <a:t>r%,m</a:t>
                </a:r>
                <a:r>
                  <a:rPr lang="en-US" sz="1800" dirty="0"/>
                  <a:t>)  where r</a:t>
                </a:r>
                <a:r>
                  <a:rPr lang="en-US" sz="1800" dirty="0"/>
                  <a:t> </a:t>
                </a:r>
                <a14:m>
                  <m:oMath xmlns:m="http://schemas.openxmlformats.org/officeDocument/2006/math">
                    <m:r>
                      <a:rPr lang="en-US" sz="1800" i="1" dirty="0">
                        <a:latin typeface="Cambria Math"/>
                      </a:rPr>
                      <m:t>= </m:t>
                    </m:r>
                  </m:oMath>
                </a14:m>
                <a:r>
                  <a:rPr lang="en-US" sz="1800" dirty="0" smtClean="0"/>
                  <a:t> </a:t>
                </a:r>
                <a:r>
                  <a:rPr lang="en-US" sz="1800" dirty="0"/>
                  <a:t>nominal rate per period specified for </a:t>
                </a:r>
                <a:r>
                  <a:rPr lang="en-US" sz="1800" dirty="0" err="1" smtClean="0"/>
                  <a:t>i</a:t>
                </a:r>
                <a:endParaRPr lang="en-US" sz="1800" dirty="0"/>
              </a:p>
            </p:txBody>
          </p:sp>
        </mc:Choice>
        <mc:Fallback>
          <p:sp>
            <p:nvSpPr>
              <p:cNvPr id="2" name="Content Placeholder 4"/>
              <p:cNvSpPr>
                <a:spLocks noGrp="1" noRot="1" noChangeAspect="1" noMove="1" noResize="1" noEditPoints="1" noAdjustHandles="1" noChangeArrowheads="1" noChangeShapeType="1" noTextEdit="1"/>
              </p:cNvSpPr>
              <p:nvPr>
                <p:ph sz="quarter" idx="19"/>
              </p:nvPr>
            </p:nvSpPr>
            <p:spPr>
              <a:xfrm>
                <a:off x="320040" y="3601720"/>
                <a:ext cx="8503920" cy="436880"/>
              </a:xfrm>
              <a:blipFill rotWithShape="1">
                <a:blip r:embed="rId3" cstate="print"/>
                <a:stretch>
                  <a:fillRect l="-645" t="-5556" b="-6944"/>
                </a:stretch>
              </a:blipFill>
            </p:spPr>
            <p:txBody>
              <a:bodyPr/>
              <a:lstStyle/>
              <a:p>
                <a:r>
                  <a:rPr lang="en-US">
                    <a:noFill/>
                  </a:rPr>
                  <a:t> </a:t>
                </a:r>
              </a:p>
            </p:txBody>
          </p:sp>
        </mc:Fallback>
      </mc:AlternateContent>
      <p:sp>
        <p:nvSpPr>
          <p:cNvPr id="3" name="Content Placeholder 5"/>
          <p:cNvSpPr>
            <a:spLocks noGrp="1"/>
          </p:cNvSpPr>
          <p:nvPr>
            <p:ph sz="quarter" idx="20"/>
          </p:nvPr>
        </p:nvSpPr>
        <p:spPr>
          <a:xfrm>
            <a:off x="457200" y="4190307"/>
            <a:ext cx="8153400" cy="731520"/>
          </a:xfrm>
          <a:solidFill>
            <a:srgbClr val="006200"/>
          </a:solidFill>
          <a:ln>
            <a:solidFill>
              <a:schemeClr val="tx1"/>
            </a:solidFill>
          </a:ln>
          <a:effectLst>
            <a:outerShdw dist="127000" dir="18900000" algn="bl" rotWithShape="0">
              <a:schemeClr val="tx1">
                <a:lumMod val="50000"/>
                <a:lumOff val="50000"/>
              </a:schemeClr>
            </a:outerShdw>
          </a:effectLst>
        </p:spPr>
        <p:txBody>
          <a:bodyPr/>
          <a:lstStyle/>
          <a:p>
            <a:pPr marL="274320" indent="0">
              <a:buNone/>
            </a:pPr>
            <a:r>
              <a:rPr lang="en-US" sz="2000" dirty="0">
                <a:solidFill>
                  <a:srgbClr val="FFF5DF"/>
                </a:solidFill>
              </a:rPr>
              <a:t>Example: For an interest rate of 1.2% per month, determine the </a:t>
            </a:r>
            <a:r>
              <a:rPr lang="en-US" sz="2000" dirty="0" smtClean="0">
                <a:solidFill>
                  <a:srgbClr val="FFF5DF"/>
                </a:solidFill>
              </a:rPr>
              <a:t>nominal and </a:t>
            </a:r>
            <a:r>
              <a:rPr lang="en-US" sz="2000" dirty="0">
                <a:solidFill>
                  <a:srgbClr val="FFF5DF"/>
                </a:solidFill>
              </a:rPr>
              <a:t>effective rates (a) per quarter, and (b) per </a:t>
            </a:r>
            <a:r>
              <a:rPr lang="en-US" sz="2000" dirty="0" smtClean="0">
                <a:solidFill>
                  <a:srgbClr val="FFF5DF"/>
                </a:solidFill>
              </a:rPr>
              <a:t>year</a:t>
            </a:r>
            <a:endParaRPr lang="en-US" sz="2000" dirty="0">
              <a:solidFill>
                <a:srgbClr val="FFF5DF"/>
              </a:solidFill>
            </a:endParaRPr>
          </a:p>
        </p:txBody>
      </p:sp>
      <mc:AlternateContent xmlns:mc="http://schemas.openxmlformats.org/markup-compatibility/2006">
        <mc:Choice xmlns:a14="http://schemas.microsoft.com/office/drawing/2010/main" xmlns="" Requires="a14">
          <p:sp>
            <p:nvSpPr>
              <p:cNvPr id="10" name="Content Placeholder 6"/>
              <p:cNvSpPr>
                <a:spLocks noGrp="1"/>
              </p:cNvSpPr>
              <p:nvPr>
                <p:ph sz="quarter" idx="21"/>
              </p:nvPr>
            </p:nvSpPr>
            <p:spPr>
              <a:xfrm>
                <a:off x="457200" y="5019040"/>
                <a:ext cx="8229600" cy="1534160"/>
              </a:xfrm>
            </p:spPr>
            <p:txBody>
              <a:bodyPr/>
              <a:lstStyle/>
              <a:p>
                <a:pPr marL="0" indent="0">
                  <a:buNone/>
                </a:pPr>
                <a:r>
                  <a:rPr lang="en-US" sz="2000" dirty="0" smtClean="0">
                    <a:solidFill>
                      <a:srgbClr val="A60A1B"/>
                    </a:solidFill>
                  </a:rPr>
                  <a:t>Solution</a:t>
                </a:r>
                <a:r>
                  <a:rPr lang="en-US" sz="2000" dirty="0" smtClean="0">
                    <a:solidFill>
                      <a:srgbClr val="A60A1B"/>
                    </a:solidFill>
                  </a:rPr>
                  <a:t>:	</a:t>
                </a:r>
                <a:r>
                  <a:rPr lang="en-US" sz="2000" dirty="0" smtClean="0">
                    <a:solidFill>
                      <a:srgbClr val="FF0000"/>
                    </a:solidFill>
                  </a:rPr>
                  <a:t>	</a:t>
                </a:r>
                <a:r>
                  <a:rPr lang="en-US" sz="2000" b="0" dirty="0" smtClean="0"/>
                  <a:t>(</a:t>
                </a:r>
                <a:r>
                  <a:rPr lang="en-US" sz="2000" b="0" dirty="0"/>
                  <a:t>a</a:t>
                </a:r>
                <a:r>
                  <a:rPr lang="en-US" sz="2000" b="0" dirty="0" smtClean="0"/>
                  <a:t>)   Nominal  </a:t>
                </a:r>
                <a:r>
                  <a:rPr lang="en-US" sz="2000" b="0" dirty="0"/>
                  <a:t>r / quarter </a:t>
                </a:r>
                <a14:m>
                  <m:oMath xmlns:m="http://schemas.openxmlformats.org/officeDocument/2006/math">
                    <m:r>
                      <a:rPr lang="en-US" sz="2000" i="1" dirty="0">
                        <a:latin typeface="Cambria Math"/>
                      </a:rPr>
                      <m:t>=</m:t>
                    </m:r>
                  </m:oMath>
                </a14:m>
                <a:r>
                  <a:rPr lang="en-US" sz="2000" b="0" dirty="0"/>
                  <a:t> (1.2)(3) </a:t>
                </a:r>
                <a14:m>
                  <m:oMath xmlns:m="http://schemas.openxmlformats.org/officeDocument/2006/math">
                    <m:r>
                      <a:rPr lang="en-US" sz="2000" i="1" dirty="0">
                        <a:latin typeface="Cambria Math"/>
                      </a:rPr>
                      <m:t>=</m:t>
                    </m:r>
                  </m:oMath>
                </a14:m>
                <a:r>
                  <a:rPr lang="en-US" sz="2000" b="0" dirty="0"/>
                  <a:t> 3.6% per </a:t>
                </a:r>
                <a:r>
                  <a:rPr lang="en-US" sz="2000" b="0" dirty="0" smtClean="0"/>
                  <a:t>quarter</a:t>
                </a:r>
                <a:endParaRPr lang="en-US" sz="2000" b="0" dirty="0" smtClean="0">
                  <a:solidFill>
                    <a:srgbClr val="FF0000"/>
                  </a:solidFill>
                </a:endParaRPr>
              </a:p>
              <a:p>
                <a:pPr marL="0" indent="0">
                  <a:buNone/>
                </a:pPr>
                <a:r>
                  <a:rPr lang="en-US" sz="2000" b="0" dirty="0" smtClean="0"/>
                  <a:t>			       Effective </a:t>
                </a:r>
                <a:r>
                  <a:rPr lang="en-US" sz="2000" b="0" dirty="0" err="1"/>
                  <a:t>i</a:t>
                </a:r>
                <a:r>
                  <a:rPr lang="en-US" sz="2000" b="0" dirty="0"/>
                  <a:t> / quarter </a:t>
                </a:r>
                <a14:m>
                  <m:oMath xmlns:m="http://schemas.openxmlformats.org/officeDocument/2006/math">
                    <m:r>
                      <a:rPr lang="en-US" sz="2000" i="1" dirty="0">
                        <a:latin typeface="Cambria Math"/>
                      </a:rPr>
                      <m:t>=</m:t>
                    </m:r>
                  </m:oMath>
                </a14:m>
                <a:r>
                  <a:rPr lang="en-US" sz="2000" b="0" dirty="0"/>
                  <a:t> (1 + 0.036/3)</a:t>
                </a:r>
                <a:r>
                  <a:rPr lang="en-US" sz="2000" b="0" baseline="30000" dirty="0"/>
                  <a:t>3</a:t>
                </a:r>
                <a:r>
                  <a:rPr lang="en-US" sz="2000" b="0" dirty="0"/>
                  <a:t> </a:t>
                </a:r>
                <a14:m>
                  <m:oMath xmlns:m="http://schemas.openxmlformats.org/officeDocument/2006/math">
                    <m:r>
                      <a:rPr lang="en-US" sz="2000" b="0" i="1" dirty="0" smtClean="0">
                        <a:latin typeface="Cambria Math"/>
                      </a:rPr>
                      <m:t>−</m:t>
                    </m:r>
                  </m:oMath>
                </a14:m>
                <a:r>
                  <a:rPr lang="en-US" sz="2000" b="0" dirty="0"/>
                  <a:t> 1 </a:t>
                </a:r>
                <a14:m>
                  <m:oMath xmlns:m="http://schemas.openxmlformats.org/officeDocument/2006/math">
                    <m:r>
                      <a:rPr lang="en-US" sz="2000" i="1" dirty="0">
                        <a:latin typeface="Cambria Math"/>
                      </a:rPr>
                      <m:t>=</m:t>
                    </m:r>
                  </m:oMath>
                </a14:m>
                <a:r>
                  <a:rPr lang="en-US" sz="2000" b="0" dirty="0"/>
                  <a:t> </a:t>
                </a:r>
                <a:r>
                  <a:rPr lang="en-US" sz="2000" b="0" dirty="0">
                    <a:solidFill>
                      <a:srgbClr val="A60A1B"/>
                    </a:solidFill>
                  </a:rPr>
                  <a:t>3.64% per </a:t>
                </a:r>
                <a:r>
                  <a:rPr lang="en-US" sz="2000" b="0" dirty="0" smtClean="0">
                    <a:solidFill>
                      <a:srgbClr val="A60A1B"/>
                    </a:solidFill>
                  </a:rPr>
                  <a:t>quarter</a:t>
                </a:r>
              </a:p>
              <a:p>
                <a:pPr marL="0" indent="0">
                  <a:buNone/>
                </a:pPr>
                <a:r>
                  <a:rPr lang="en-US" sz="2000" b="0" dirty="0" smtClean="0"/>
                  <a:t>			(b)   Nominal </a:t>
                </a:r>
                <a:r>
                  <a:rPr lang="en-US" sz="2000" b="0" dirty="0" err="1"/>
                  <a:t>i</a:t>
                </a:r>
                <a:r>
                  <a:rPr lang="en-US" sz="2000" b="0" dirty="0"/>
                  <a:t> /year </a:t>
                </a:r>
                <a14:m>
                  <m:oMath xmlns:m="http://schemas.openxmlformats.org/officeDocument/2006/math">
                    <m:r>
                      <a:rPr lang="en-US" sz="2000" i="1" dirty="0">
                        <a:latin typeface="Cambria Math"/>
                      </a:rPr>
                      <m:t>=</m:t>
                    </m:r>
                  </m:oMath>
                </a14:m>
                <a:r>
                  <a:rPr lang="en-US" sz="2000" b="0" dirty="0"/>
                  <a:t> (1.2)(12) </a:t>
                </a:r>
                <a14:m>
                  <m:oMath xmlns:m="http://schemas.openxmlformats.org/officeDocument/2006/math">
                    <m:r>
                      <a:rPr lang="en-US" sz="2000" i="1" dirty="0">
                        <a:latin typeface="Cambria Math"/>
                      </a:rPr>
                      <m:t>=</m:t>
                    </m:r>
                  </m:oMath>
                </a14:m>
                <a:r>
                  <a:rPr lang="en-US" sz="2000" b="0" dirty="0"/>
                  <a:t> 14.4% per </a:t>
                </a:r>
                <a:r>
                  <a:rPr lang="en-US" sz="2000" b="0" dirty="0" smtClean="0"/>
                  <a:t>year</a:t>
                </a:r>
                <a:endParaRPr lang="en-US" sz="2000" b="0" dirty="0" smtClean="0">
                  <a:solidFill>
                    <a:srgbClr val="FF0000"/>
                  </a:solidFill>
                </a:endParaRPr>
              </a:p>
              <a:p>
                <a:pPr marL="0" indent="0">
                  <a:buNone/>
                </a:pPr>
                <a:r>
                  <a:rPr lang="en-US" sz="2000" b="0" dirty="0" smtClean="0"/>
                  <a:t>			       Effective </a:t>
                </a:r>
                <a:r>
                  <a:rPr lang="en-US" sz="2000" b="0" dirty="0" err="1"/>
                  <a:t>i</a:t>
                </a:r>
                <a:r>
                  <a:rPr lang="en-US" sz="2000" b="0" dirty="0"/>
                  <a:t> / year </a:t>
                </a:r>
                <a14:m>
                  <m:oMath xmlns:m="http://schemas.openxmlformats.org/officeDocument/2006/math">
                    <m:r>
                      <a:rPr lang="en-US" sz="2000" i="1" dirty="0">
                        <a:latin typeface="Cambria Math"/>
                      </a:rPr>
                      <m:t>=</m:t>
                    </m:r>
                  </m:oMath>
                </a14:m>
                <a:r>
                  <a:rPr lang="en-US" sz="2000" b="0" dirty="0"/>
                  <a:t> (1 + 0.144 / 12)</a:t>
                </a:r>
                <a:r>
                  <a:rPr lang="en-US" sz="2000" b="0" baseline="30000" dirty="0"/>
                  <a:t>12</a:t>
                </a:r>
                <a:r>
                  <a:rPr lang="en-US" sz="2000" b="0" dirty="0"/>
                  <a:t> </a:t>
                </a:r>
                <a14:m>
                  <m:oMath xmlns:m="http://schemas.openxmlformats.org/officeDocument/2006/math">
                    <m:r>
                      <a:rPr lang="en-US" sz="2000" b="0" i="1" dirty="0">
                        <a:latin typeface="Cambria Math"/>
                      </a:rPr>
                      <m:t>−</m:t>
                    </m:r>
                  </m:oMath>
                </a14:m>
                <a:r>
                  <a:rPr lang="en-US" sz="2000" b="0" dirty="0"/>
                  <a:t> 1 </a:t>
                </a:r>
                <a14:m>
                  <m:oMath xmlns:m="http://schemas.openxmlformats.org/officeDocument/2006/math">
                    <m:r>
                      <a:rPr lang="en-US" sz="2000" i="1" dirty="0">
                        <a:latin typeface="Cambria Math"/>
                      </a:rPr>
                      <m:t>=</m:t>
                    </m:r>
                  </m:oMath>
                </a14:m>
                <a:r>
                  <a:rPr lang="en-US" sz="2000" b="0" dirty="0"/>
                  <a:t> </a:t>
                </a:r>
                <a:r>
                  <a:rPr lang="en-US" sz="2000" b="0" dirty="0">
                    <a:solidFill>
                      <a:srgbClr val="A60A1B"/>
                    </a:solidFill>
                  </a:rPr>
                  <a:t>15.39% per </a:t>
                </a:r>
                <a:r>
                  <a:rPr lang="en-US" sz="2000" b="0" dirty="0" smtClean="0">
                    <a:solidFill>
                      <a:srgbClr val="A60A1B"/>
                    </a:solidFill>
                  </a:rPr>
                  <a:t>year</a:t>
                </a:r>
                <a:endParaRPr lang="en-US" sz="2000" b="0" dirty="0">
                  <a:solidFill>
                    <a:srgbClr val="A60A1B"/>
                  </a:solidFill>
                </a:endParaRPr>
              </a:p>
            </p:txBody>
          </p:sp>
        </mc:Choice>
        <mc:Fallback>
          <p:sp>
            <p:nvSpPr>
              <p:cNvPr id="10" name="Content Placeholder 6"/>
              <p:cNvSpPr>
                <a:spLocks noGrp="1" noRot="1" noChangeAspect="1" noMove="1" noResize="1" noEditPoints="1" noAdjustHandles="1" noChangeArrowheads="1" noChangeShapeType="1" noTextEdit="1"/>
              </p:cNvSpPr>
              <p:nvPr>
                <p:ph sz="quarter" idx="21"/>
              </p:nvPr>
            </p:nvSpPr>
            <p:spPr>
              <a:xfrm>
                <a:off x="457200" y="5019040"/>
                <a:ext cx="8229600" cy="1534160"/>
              </a:xfrm>
              <a:blipFill rotWithShape="1">
                <a:blip r:embed="rId4" cstate="print"/>
                <a:stretch>
                  <a:fillRect l="-741" t="-1984" b="-4365"/>
                </a:stretch>
              </a:blipFill>
            </p:spPr>
            <p:txBody>
              <a:bodyPr/>
              <a:lstStyle/>
              <a:p>
                <a:r>
                  <a:rPr lang="en-US">
                    <a:noFill/>
                  </a:rPr>
                  <a:t> </a:t>
                </a:r>
              </a:p>
            </p:txBody>
          </p:sp>
        </mc:Fallback>
      </mc:AlternateContent>
      <p:sp>
        <p:nvSpPr>
          <p:cNvPr id="23"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40671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Relations: PP and CP</a:t>
            </a:r>
          </a:p>
        </p:txBody>
      </p:sp>
      <p:sp>
        <p:nvSpPr>
          <p:cNvPr id="3" name="Content Placeholder 2"/>
          <p:cNvSpPr>
            <a:spLocks noGrp="1"/>
          </p:cNvSpPr>
          <p:nvPr>
            <p:ph sz="quarter" idx="17"/>
          </p:nvPr>
        </p:nvSpPr>
        <p:spPr>
          <a:xfrm>
            <a:off x="457200" y="1219200"/>
            <a:ext cx="8229600" cy="482600"/>
          </a:xfrm>
        </p:spPr>
        <p:txBody>
          <a:bodyPr/>
          <a:lstStyle/>
          <a:p>
            <a:pPr marL="0" indent="0">
              <a:buNone/>
            </a:pPr>
            <a:r>
              <a:rPr lang="en-US" sz="2200" b="0" dirty="0">
                <a:solidFill>
                  <a:srgbClr val="A60A1B"/>
                </a:solidFill>
              </a:rPr>
              <a:t>New definition:  </a:t>
            </a:r>
            <a:r>
              <a:rPr lang="en-US" sz="2200" dirty="0"/>
              <a:t>Payment Period (PP) </a:t>
            </a:r>
            <a:r>
              <a:rPr lang="en-US" sz="2200" b="0" dirty="0"/>
              <a:t>– Length of time between cash flows </a:t>
            </a:r>
          </a:p>
        </p:txBody>
      </p:sp>
      <p:sp>
        <p:nvSpPr>
          <p:cNvPr id="4" name="Content Placeholder 3"/>
          <p:cNvSpPr>
            <a:spLocks noGrp="1"/>
          </p:cNvSpPr>
          <p:nvPr>
            <p:ph sz="quarter" idx="18"/>
          </p:nvPr>
        </p:nvSpPr>
        <p:spPr>
          <a:xfrm>
            <a:off x="304800" y="1752600"/>
            <a:ext cx="8534400" cy="421640"/>
          </a:xfrm>
        </p:spPr>
        <p:txBody>
          <a:bodyPr/>
          <a:lstStyle/>
          <a:p>
            <a:pPr marL="0" indent="0">
              <a:buNone/>
            </a:pPr>
            <a:r>
              <a:rPr lang="en-US" sz="1700" b="0" dirty="0"/>
              <a:t>In the diagram below, the </a:t>
            </a:r>
            <a:r>
              <a:rPr lang="en-US" sz="1700" b="0" dirty="0">
                <a:solidFill>
                  <a:srgbClr val="A60A1B"/>
                </a:solidFill>
              </a:rPr>
              <a:t>compounding period (CP) is semiannual </a:t>
            </a:r>
            <a:r>
              <a:rPr lang="en-US" sz="1700" b="0" dirty="0"/>
              <a:t>and the payment period (PP) is </a:t>
            </a:r>
            <a:r>
              <a:rPr lang="en-US" sz="1700" b="0" dirty="0" smtClean="0"/>
              <a:t>monthly</a:t>
            </a:r>
            <a:endParaRPr lang="en-US" sz="1700" b="0" dirty="0"/>
          </a:p>
        </p:txBody>
      </p:sp>
      <p:pic>
        <p:nvPicPr>
          <p:cNvPr id="10" name="Picture 4" descr="The payment period is the length of time between cash flows - note that it doesn't have to be annual.  It could be semi-annual, quarterly, monthly or even weekly or daily."/>
          <p:cNvPicPr>
            <a:picLocks noGrp="1" noChangeAspect="1" noChangeArrowheads="1"/>
          </p:cNvPicPr>
          <p:nvPr>
            <p:ph sz="quarter" idx="19"/>
          </p:nvPr>
        </p:nvPicPr>
        <p:blipFill rotWithShape="1">
          <a:blip r:embed="rId2" cstate="print">
            <a:extLst>
              <a:ext uri="{28A0092B-C50C-407E-A947-70E740481C1C}">
                <a14:useLocalDpi xmlns:a14="http://schemas.microsoft.com/office/drawing/2010/main" xmlns="" val="0"/>
              </a:ext>
            </a:extLst>
          </a:blip>
          <a:srcRect b="7277"/>
          <a:stretch/>
        </p:blipFill>
        <p:spPr bwMode="auto">
          <a:xfrm>
            <a:off x="990600" y="2428009"/>
            <a:ext cx="4895238" cy="19604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37" name="Straight Arrow Connector 5"/>
          <p:cNvCxnSpPr/>
          <p:nvPr/>
        </p:nvCxnSpPr>
        <p:spPr bwMode="auto">
          <a:xfrm rot="5400000">
            <a:off x="4814609" y="2180109"/>
            <a:ext cx="414288" cy="238143"/>
          </a:xfrm>
          <a:prstGeom prst="straightConnector1">
            <a:avLst/>
          </a:prstGeom>
          <a:solidFill>
            <a:schemeClr val="accent1"/>
          </a:solidFill>
          <a:ln w="19050" cap="flat" cmpd="sng" algn="ctr">
            <a:solidFill>
              <a:srgbClr val="3946A4"/>
            </a:solidFill>
            <a:prstDash val="solid"/>
            <a:round/>
            <a:headEnd type="none" w="med" len="med"/>
            <a:tailEnd type="arrow"/>
          </a:ln>
          <a:effectLst/>
        </p:spPr>
      </p:cxnSp>
      <p:cxnSp>
        <p:nvCxnSpPr>
          <p:cNvPr id="38" name="Straight Arrow Connector 6"/>
          <p:cNvCxnSpPr/>
          <p:nvPr/>
        </p:nvCxnSpPr>
        <p:spPr bwMode="auto">
          <a:xfrm flipH="1">
            <a:off x="5789169" y="2092036"/>
            <a:ext cx="2450986" cy="1260764"/>
          </a:xfrm>
          <a:prstGeom prst="straightConnector1">
            <a:avLst/>
          </a:prstGeom>
          <a:solidFill>
            <a:schemeClr val="accent1"/>
          </a:solidFill>
          <a:ln w="19050" cap="flat" cmpd="sng" algn="ctr">
            <a:solidFill>
              <a:srgbClr val="002060"/>
            </a:solidFill>
            <a:prstDash val="solid"/>
            <a:round/>
            <a:headEnd type="none" w="med" len="med"/>
            <a:tailEnd type="arrow"/>
          </a:ln>
          <a:effectLst/>
        </p:spPr>
      </p:cxnSp>
      <p:sp>
        <p:nvSpPr>
          <p:cNvPr id="6" name="Content Placeholder 7"/>
          <p:cNvSpPr>
            <a:spLocks noGrp="1"/>
          </p:cNvSpPr>
          <p:nvPr>
            <p:ph sz="quarter" idx="20"/>
          </p:nvPr>
        </p:nvSpPr>
        <p:spPr>
          <a:xfrm>
            <a:off x="457200" y="4419600"/>
            <a:ext cx="8229600" cy="426720"/>
          </a:xfrm>
        </p:spPr>
        <p:txBody>
          <a:bodyPr/>
          <a:lstStyle/>
          <a:p>
            <a:pPr marL="0" indent="0">
              <a:buNone/>
            </a:pPr>
            <a:r>
              <a:rPr lang="en-US" sz="1700" b="0" dirty="0"/>
              <a:t>Similarly, for the diagram below, the </a:t>
            </a:r>
            <a:r>
              <a:rPr lang="en-US" sz="1700" b="0" dirty="0">
                <a:solidFill>
                  <a:srgbClr val="A60A1B"/>
                </a:solidFill>
              </a:rPr>
              <a:t>CP is quarterly </a:t>
            </a:r>
            <a:r>
              <a:rPr lang="en-US" sz="1700" b="0" dirty="0"/>
              <a:t>and the payment period (PP) is </a:t>
            </a:r>
            <a:r>
              <a:rPr lang="en-US" sz="1700" b="0" dirty="0" smtClean="0"/>
              <a:t>semiannual</a:t>
            </a:r>
            <a:endParaRPr lang="en-US" sz="1700" b="0" dirty="0"/>
          </a:p>
        </p:txBody>
      </p:sp>
      <p:grpSp>
        <p:nvGrpSpPr>
          <p:cNvPr id="11" name="Group 8"/>
          <p:cNvGrpSpPr/>
          <p:nvPr/>
        </p:nvGrpSpPr>
        <p:grpSpPr>
          <a:xfrm>
            <a:off x="1156157" y="4879683"/>
            <a:ext cx="6405761" cy="1673517"/>
            <a:chOff x="1156157" y="4100652"/>
            <a:chExt cx="6405761" cy="1673517"/>
          </a:xfrm>
        </p:grpSpPr>
        <p:cxnSp>
          <p:nvCxnSpPr>
            <p:cNvPr id="12" name="Straight Connector 11"/>
            <p:cNvCxnSpPr/>
            <p:nvPr/>
          </p:nvCxnSpPr>
          <p:spPr bwMode="auto">
            <a:xfrm>
              <a:off x="1254552" y="4786452"/>
              <a:ext cx="628924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Arrow Connector 12"/>
            <p:cNvCxnSpPr/>
            <p:nvPr/>
          </p:nvCxnSpPr>
          <p:spPr bwMode="auto">
            <a:xfrm>
              <a:off x="25499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30071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Straight Arrow Connector 14"/>
            <p:cNvCxnSpPr/>
            <p:nvPr/>
          </p:nvCxnSpPr>
          <p:spPr bwMode="auto">
            <a:xfrm>
              <a:off x="34643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39215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4391329"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490268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a:off x="53693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5826552" y="4786452"/>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1" name="TextBox 20"/>
            <p:cNvSpPr txBox="1"/>
            <p:nvPr/>
          </p:nvSpPr>
          <p:spPr>
            <a:xfrm>
              <a:off x="1156157" y="4530244"/>
              <a:ext cx="4995910" cy="246221"/>
            </a:xfrm>
            <a:prstGeom prst="rect">
              <a:avLst/>
            </a:prstGeom>
            <a:noFill/>
          </p:spPr>
          <p:txBody>
            <a:bodyPr wrap="square" rtlCol="0">
              <a:spAutoFit/>
            </a:bodyPr>
            <a:lstStyle/>
            <a:p>
              <a:r>
                <a:rPr lang="en-US" sz="1000" dirty="0" smtClean="0">
                  <a:latin typeface="Arial Narrow" panose="020B0606020202030204" pitchFamily="34" charset="0"/>
                </a:rPr>
                <a:t>0                           1                             2                             3                                 4                             5      </a:t>
              </a:r>
              <a:endParaRPr lang="en-US" sz="1000" dirty="0">
                <a:latin typeface="Arial Narrow" panose="020B0606020202030204" pitchFamily="34" charset="0"/>
              </a:endParaRPr>
            </a:p>
          </p:txBody>
        </p:sp>
        <p:cxnSp>
          <p:nvCxnSpPr>
            <p:cNvPr id="22" name="Straight Connector 21"/>
            <p:cNvCxnSpPr/>
            <p:nvPr/>
          </p:nvCxnSpPr>
          <p:spPr bwMode="auto">
            <a:xfrm>
              <a:off x="2549952" y="5167452"/>
              <a:ext cx="32766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3" name="Straight Arrow Connector 22"/>
            <p:cNvCxnSpPr/>
            <p:nvPr/>
          </p:nvCxnSpPr>
          <p:spPr bwMode="auto">
            <a:xfrm flipV="1">
              <a:off x="5826552" y="4329252"/>
              <a:ext cx="0" cy="457200"/>
            </a:xfrm>
            <a:prstGeom prst="straightConnector1">
              <a:avLst/>
            </a:prstGeom>
            <a:solidFill>
              <a:schemeClr val="accent1"/>
            </a:solidFill>
            <a:ln w="25400" cap="flat" cmpd="sng" algn="ctr">
              <a:solidFill>
                <a:schemeClr val="tx1"/>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24" name="TextBox 23"/>
                <p:cNvSpPr txBox="1"/>
                <p:nvPr/>
              </p:nvSpPr>
              <p:spPr>
                <a:xfrm>
                  <a:off x="5536248" y="4100652"/>
                  <a:ext cx="636713" cy="338554"/>
                </a:xfrm>
                <a:prstGeom prst="rect">
                  <a:avLst/>
                </a:prstGeom>
                <a:noFill/>
              </p:spPr>
              <p:txBody>
                <a:bodyPr wrap="none" rtlCol="0">
                  <a:spAutoFit/>
                </a:bodyPr>
                <a:lstStyle/>
                <a:p>
                  <a:r>
                    <a:rPr lang="en-US" sz="1600" b="1" dirty="0" smtClean="0">
                      <a:solidFill>
                        <a:srgbClr val="A60A1B"/>
                      </a:solidFill>
                      <a:latin typeface="Arial Narrow" panose="020B0606020202030204" pitchFamily="34" charset="0"/>
                    </a:rPr>
                    <a:t>F </a:t>
                  </a:r>
                  <a14:m>
                    <m:oMath xmlns:m="http://schemas.openxmlformats.org/officeDocument/2006/math">
                      <m:r>
                        <a:rPr lang="en-US" sz="1600" b="1" i="1" dirty="0">
                          <a:latin typeface="Cambria Math"/>
                        </a:rPr>
                        <m:t>=</m:t>
                      </m:r>
                    </m:oMath>
                  </a14:m>
                  <a:r>
                    <a:rPr lang="en-US" sz="1600" b="1" dirty="0" smtClean="0">
                      <a:solidFill>
                        <a:srgbClr val="A60A1B"/>
                      </a:solidFill>
                      <a:latin typeface="Arial Narrow" panose="020B0606020202030204" pitchFamily="34" charset="0"/>
                    </a:rPr>
                    <a:t> ?</a:t>
                  </a:r>
                  <a:endParaRPr lang="en-US" sz="1600" b="1" dirty="0">
                    <a:solidFill>
                      <a:srgbClr val="A60A1B"/>
                    </a:solidFill>
                    <a:latin typeface="Arial Narrow" panose="020B0606020202030204" pitchFamily="34" charset="0"/>
                  </a:endParaRPr>
                </a:p>
              </p:txBody>
            </p:sp>
          </mc:Choice>
          <mc:Fallback>
            <p:sp>
              <p:nvSpPr>
                <p:cNvPr id="24" name="TextBox 23"/>
                <p:cNvSpPr txBox="1">
                  <a:spLocks noRot="1" noChangeAspect="1" noMove="1" noResize="1" noEditPoints="1" noAdjustHandles="1" noChangeArrowheads="1" noChangeShapeType="1" noTextEdit="1"/>
                </p:cNvSpPr>
                <p:nvPr/>
              </p:nvSpPr>
              <p:spPr>
                <a:xfrm>
                  <a:off x="5536248" y="4100652"/>
                  <a:ext cx="636713" cy="338554"/>
                </a:xfrm>
                <a:prstGeom prst="rect">
                  <a:avLst/>
                </a:prstGeom>
                <a:blipFill rotWithShape="1">
                  <a:blip r:embed="rId3" cstate="print"/>
                  <a:stretch>
                    <a:fillRect l="-4762" t="-5357" r="-4762" b="-2142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5" name="TextBox 24"/>
                <p:cNvSpPr txBox="1"/>
                <p:nvPr/>
              </p:nvSpPr>
              <p:spPr>
                <a:xfrm>
                  <a:off x="3530935" y="5171614"/>
                  <a:ext cx="1012137" cy="338554"/>
                </a:xfrm>
                <a:prstGeom prst="rect">
                  <a:avLst/>
                </a:prstGeom>
                <a:noFill/>
              </p:spPr>
              <p:txBody>
                <a:bodyPr wrap="none" rtlCol="0">
                  <a:spAutoFit/>
                </a:bodyPr>
                <a:lstStyle/>
                <a:p>
                  <a:r>
                    <a:rPr lang="en-US" sz="1600" b="1" dirty="0" smtClean="0">
                      <a:latin typeface="Arial Narrow" panose="020B0606020202030204" pitchFamily="34" charset="0"/>
                    </a:rPr>
                    <a:t>A </a:t>
                  </a:r>
                  <a14:m>
                    <m:oMath xmlns:m="http://schemas.openxmlformats.org/officeDocument/2006/math">
                      <m:r>
                        <a:rPr lang="en-US" sz="1600" b="1" i="1" dirty="0" smtClean="0">
                          <a:latin typeface="Cambria Math"/>
                        </a:rPr>
                        <m:t>=</m:t>
                      </m:r>
                    </m:oMath>
                  </a14:m>
                  <a:r>
                    <a:rPr lang="en-US" sz="1600" b="1" dirty="0" smtClean="0">
                      <a:latin typeface="Arial Narrow" panose="020B0606020202030204" pitchFamily="34" charset="0"/>
                    </a:rPr>
                    <a:t> $8000</a:t>
                  </a:r>
                  <a:endParaRPr lang="en-US" sz="1600" b="1" dirty="0">
                    <a:latin typeface="Arial Narrow" panose="020B0606020202030204" pitchFamily="34" charset="0"/>
                  </a:endParaRPr>
                </a:p>
              </p:txBody>
            </p:sp>
          </mc:Choice>
          <mc:Fallback>
            <p:sp>
              <p:nvSpPr>
                <p:cNvPr id="25" name="TextBox 24"/>
                <p:cNvSpPr txBox="1">
                  <a:spLocks noRot="1" noChangeAspect="1" noMove="1" noResize="1" noEditPoints="1" noAdjustHandles="1" noChangeArrowheads="1" noChangeShapeType="1" noTextEdit="1"/>
                </p:cNvSpPr>
                <p:nvPr/>
              </p:nvSpPr>
              <p:spPr>
                <a:xfrm>
                  <a:off x="3530935" y="5171614"/>
                  <a:ext cx="1012137" cy="338554"/>
                </a:xfrm>
                <a:prstGeom prst="rect">
                  <a:avLst/>
                </a:prstGeom>
                <a:blipFill rotWithShape="1">
                  <a:blip r:embed="rId4" cstate="print"/>
                  <a:stretch>
                    <a:fillRect l="-3012" t="-5357" r="-2410" b="-2142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6" name="TextBox 25"/>
                <p:cNvSpPr txBox="1"/>
                <p:nvPr/>
              </p:nvSpPr>
              <p:spPr>
                <a:xfrm>
                  <a:off x="1785655" y="4219298"/>
                  <a:ext cx="3413499" cy="338554"/>
                </a:xfrm>
                <a:prstGeom prst="rect">
                  <a:avLst/>
                </a:prstGeom>
                <a:noFill/>
              </p:spPr>
              <p:txBody>
                <a:bodyPr wrap="none" rtlCol="0">
                  <a:spAutoFit/>
                </a:bodyPr>
                <a:lstStyle/>
                <a:p>
                  <a:r>
                    <a:rPr lang="en-US" sz="1600" b="1" dirty="0">
                      <a:latin typeface="Arial Narrow" panose="020B0606020202030204" pitchFamily="34" charset="0"/>
                    </a:rPr>
                    <a:t>i</a:t>
                  </a:r>
                  <a:r>
                    <a:rPr lang="en-US" sz="1600" b="1" dirty="0" smtClean="0">
                      <a:latin typeface="Arial Narrow" panose="020B0606020202030204" pitchFamily="34" charset="0"/>
                    </a:rPr>
                    <a:t> </a:t>
                  </a:r>
                  <a14:m>
                    <m:oMath xmlns:m="http://schemas.openxmlformats.org/officeDocument/2006/math">
                      <m:r>
                        <a:rPr lang="en-US" sz="1600" b="1" i="1" dirty="0">
                          <a:latin typeface="Cambria Math"/>
                        </a:rPr>
                        <m:t>=</m:t>
                      </m:r>
                    </m:oMath>
                  </a14:m>
                  <a:r>
                    <a:rPr lang="en-US" sz="1600" b="1" dirty="0" smtClean="0">
                      <a:latin typeface="Arial Narrow" panose="020B0606020202030204" pitchFamily="34" charset="0"/>
                    </a:rPr>
                    <a:t> 10% per year, compounded quarterly</a:t>
                  </a:r>
                  <a:endParaRPr lang="en-US" sz="1600" b="1" dirty="0">
                    <a:latin typeface="Arial Narrow" panose="020B0606020202030204" pitchFamily="34" charset="0"/>
                  </a:endParaRPr>
                </a:p>
              </p:txBody>
            </p:sp>
          </mc:Choice>
          <mc:Fallback>
            <p:sp>
              <p:nvSpPr>
                <p:cNvPr id="26" name="TextBox 25"/>
                <p:cNvSpPr txBox="1">
                  <a:spLocks noRot="1" noChangeAspect="1" noMove="1" noResize="1" noEditPoints="1" noAdjustHandles="1" noChangeArrowheads="1" noChangeShapeType="1" noTextEdit="1"/>
                </p:cNvSpPr>
                <p:nvPr/>
              </p:nvSpPr>
              <p:spPr>
                <a:xfrm>
                  <a:off x="1785655" y="4219298"/>
                  <a:ext cx="3413499" cy="338554"/>
                </a:xfrm>
                <a:prstGeom prst="rect">
                  <a:avLst/>
                </a:prstGeom>
                <a:blipFill rotWithShape="1">
                  <a:blip r:embed="rId5" cstate="print"/>
                  <a:stretch>
                    <a:fillRect l="-1071" t="-5455" r="-179" b="-23636"/>
                  </a:stretch>
                </a:blipFill>
              </p:spPr>
              <p:txBody>
                <a:bodyPr/>
                <a:lstStyle/>
                <a:p>
                  <a:r>
                    <a:rPr lang="en-US">
                      <a:noFill/>
                    </a:rPr>
                    <a:t> </a:t>
                  </a:r>
                </a:p>
              </p:txBody>
            </p:sp>
          </mc:Fallback>
        </mc:AlternateContent>
        <p:sp>
          <p:nvSpPr>
            <p:cNvPr id="27" name="TextBox 26"/>
            <p:cNvSpPr txBox="1"/>
            <p:nvPr/>
          </p:nvSpPr>
          <p:spPr>
            <a:xfrm>
              <a:off x="1904999" y="4730733"/>
              <a:ext cx="4073954" cy="246221"/>
            </a:xfrm>
            <a:prstGeom prst="rect">
              <a:avLst/>
            </a:prstGeom>
            <a:noFill/>
          </p:spPr>
          <p:txBody>
            <a:bodyPr wrap="square" rtlCol="0">
              <a:spAutoFit/>
            </a:bodyPr>
            <a:lstStyle/>
            <a:p>
              <a:r>
                <a:rPr lang="en-US" sz="1000" dirty="0" smtClean="0">
                  <a:solidFill>
                    <a:srgbClr val="A60A1B"/>
                  </a:solidFill>
                  <a:latin typeface="Arial Narrow" panose="020B0606020202030204" pitchFamily="34" charset="0"/>
                </a:rPr>
                <a:t> 0              1              2              3              4              5                6               7              8                       </a:t>
              </a:r>
              <a:endParaRPr lang="en-US" sz="1000" dirty="0">
                <a:solidFill>
                  <a:srgbClr val="A60A1B"/>
                </a:solidFill>
                <a:latin typeface="Arial Narrow" panose="020B0606020202030204" pitchFamily="34" charset="0"/>
              </a:endParaRPr>
            </a:p>
          </p:txBody>
        </p:sp>
        <p:cxnSp>
          <p:nvCxnSpPr>
            <p:cNvPr id="28" name="Straight Connector 27"/>
            <p:cNvCxnSpPr/>
            <p:nvPr/>
          </p:nvCxnSpPr>
          <p:spPr bwMode="auto">
            <a:xfrm>
              <a:off x="1254552" y="4724897"/>
              <a:ext cx="0" cy="12311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2096108" y="4712505"/>
              <a:ext cx="0" cy="12311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1652225" y="4724897"/>
              <a:ext cx="0" cy="12311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1" name="TextBox 30"/>
            <p:cNvSpPr txBox="1"/>
            <p:nvPr/>
          </p:nvSpPr>
          <p:spPr>
            <a:xfrm>
              <a:off x="5978953" y="4473237"/>
              <a:ext cx="608436" cy="338554"/>
            </a:xfrm>
            <a:prstGeom prst="rect">
              <a:avLst/>
            </a:prstGeom>
            <a:noFill/>
          </p:spPr>
          <p:txBody>
            <a:bodyPr wrap="none" rtlCol="0">
              <a:spAutoFit/>
            </a:bodyPr>
            <a:lstStyle/>
            <a:p>
              <a:r>
                <a:rPr lang="en-US" sz="1600" dirty="0" smtClean="0">
                  <a:latin typeface="Arial Narrow" panose="020B0606020202030204" pitchFamily="34" charset="0"/>
                </a:rPr>
                <a:t>Years</a:t>
              </a:r>
              <a:endParaRPr lang="en-US" sz="1600" dirty="0">
                <a:latin typeface="Arial Narrow" panose="020B0606020202030204" pitchFamily="34" charset="0"/>
              </a:endParaRPr>
            </a:p>
          </p:txBody>
        </p:sp>
        <p:sp>
          <p:nvSpPr>
            <p:cNvPr id="32" name="TextBox 31"/>
            <p:cNvSpPr txBox="1"/>
            <p:nvPr/>
          </p:nvSpPr>
          <p:spPr>
            <a:xfrm>
              <a:off x="5926534" y="4780592"/>
              <a:ext cx="1635384" cy="307777"/>
            </a:xfrm>
            <a:prstGeom prst="rect">
              <a:avLst/>
            </a:prstGeom>
            <a:noFill/>
          </p:spPr>
          <p:txBody>
            <a:bodyPr wrap="none" rtlCol="0">
              <a:spAutoFit/>
            </a:bodyPr>
            <a:lstStyle/>
            <a:p>
              <a:r>
                <a:rPr lang="en-US" sz="1400" b="1" dirty="0" smtClean="0">
                  <a:solidFill>
                    <a:srgbClr val="A60A1B"/>
                  </a:solidFill>
                  <a:latin typeface="Arial Narrow" panose="020B0606020202030204" pitchFamily="34" charset="0"/>
                </a:rPr>
                <a:t>Semi-annual periods</a:t>
              </a:r>
              <a:endParaRPr lang="en-US" sz="1400" b="1" dirty="0">
                <a:solidFill>
                  <a:srgbClr val="A60A1B"/>
                </a:solidFill>
                <a:latin typeface="Arial Narrow" panose="020B0606020202030204" pitchFamily="34" charset="0"/>
              </a:endParaRPr>
            </a:p>
          </p:txBody>
        </p:sp>
        <p:sp>
          <p:nvSpPr>
            <p:cNvPr id="33" name="Left Brace 32"/>
            <p:cNvSpPr/>
            <p:nvPr/>
          </p:nvSpPr>
          <p:spPr bwMode="auto">
            <a:xfrm rot="16200000">
              <a:off x="2631212" y="5103451"/>
              <a:ext cx="257690" cy="49419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anose="020B0606020202030204" pitchFamily="34" charset="0"/>
              </a:endParaRPr>
            </a:p>
          </p:txBody>
        </p:sp>
        <p:sp>
          <p:nvSpPr>
            <p:cNvPr id="34" name="TextBox 33"/>
            <p:cNvSpPr txBox="1"/>
            <p:nvPr/>
          </p:nvSpPr>
          <p:spPr>
            <a:xfrm>
              <a:off x="2157789" y="5466392"/>
              <a:ext cx="1298753" cy="307777"/>
            </a:xfrm>
            <a:prstGeom prst="rect">
              <a:avLst/>
            </a:prstGeom>
            <a:noFill/>
          </p:spPr>
          <p:txBody>
            <a:bodyPr wrap="none" rtlCol="0">
              <a:spAutoFit/>
            </a:bodyPr>
            <a:lstStyle/>
            <a:p>
              <a:r>
                <a:rPr lang="en-US" sz="1400" b="1" dirty="0" smtClean="0">
                  <a:solidFill>
                    <a:srgbClr val="A60A1B"/>
                  </a:solidFill>
                  <a:latin typeface="Arial Narrow" panose="020B0606020202030204" pitchFamily="34" charset="0"/>
                </a:rPr>
                <a:t>Semi-annual PP</a:t>
              </a:r>
              <a:endParaRPr lang="en-US" sz="1400" b="1" dirty="0">
                <a:solidFill>
                  <a:srgbClr val="A60A1B"/>
                </a:solidFill>
                <a:latin typeface="Arial Narrow" panose="020B0606020202030204" pitchFamily="34" charset="0"/>
              </a:endParaRPr>
            </a:p>
          </p:txBody>
        </p:sp>
      </p:grpSp>
      <p:cxnSp>
        <p:nvCxnSpPr>
          <p:cNvPr id="40" name="Straight Arrow Connector 9"/>
          <p:cNvCxnSpPr/>
          <p:nvPr/>
        </p:nvCxnSpPr>
        <p:spPr bwMode="auto">
          <a:xfrm>
            <a:off x="4247093" y="4753319"/>
            <a:ext cx="324907" cy="295641"/>
          </a:xfrm>
          <a:prstGeom prst="straightConnector1">
            <a:avLst/>
          </a:prstGeom>
          <a:solidFill>
            <a:schemeClr val="accent1"/>
          </a:solidFill>
          <a:ln w="19050" cap="flat" cmpd="sng" algn="ctr">
            <a:solidFill>
              <a:srgbClr val="3946A4"/>
            </a:solidFill>
            <a:prstDash val="solid"/>
            <a:round/>
            <a:headEnd type="none" w="med" len="med"/>
            <a:tailEnd type="arrow"/>
          </a:ln>
          <a:effectLst/>
        </p:spPr>
      </p:cxnSp>
      <p:cxnSp>
        <p:nvCxnSpPr>
          <p:cNvPr id="43" name="Straight Arrow Connector 10"/>
          <p:cNvCxnSpPr/>
          <p:nvPr/>
        </p:nvCxnSpPr>
        <p:spPr bwMode="auto">
          <a:xfrm flipH="1">
            <a:off x="7014662" y="4753321"/>
            <a:ext cx="152400" cy="88547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9" name="Content Placeholder 11"/>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641132901"/>
      </p:ext>
    </p:extLst>
  </p:cSld>
  <p:clrMapOvr>
    <a:masterClrMapping/>
  </p:clrMapOvr>
</p:sld>
</file>

<file path=ppt/theme/theme1.xml><?xml version="1.0" encoding="utf-8"?>
<a:theme xmlns:a="http://schemas.openxmlformats.org/drawingml/2006/main" name="MHHE_Accessible_PPT_Template-v3 (1)">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 (1)</Template>
  <TotalTime>2064</TotalTime>
  <Words>1057</Words>
  <Application>Microsoft Office PowerPoint</Application>
  <PresentationFormat>On-screen Show (4:3)</PresentationFormat>
  <Paragraphs>148</Paragraphs>
  <Slides>19</Slides>
  <Notes>0</Notes>
  <HiddenSlides>0</HiddenSlides>
  <MMClips>0</MMClips>
  <ScaleCrop>false</ScaleCrop>
  <HeadingPairs>
    <vt:vector size="4" baseType="variant">
      <vt:variant>
        <vt:lpstr>Theme</vt:lpstr>
      </vt:variant>
      <vt:variant>
        <vt:i4>9</vt:i4>
      </vt:variant>
      <vt:variant>
        <vt:lpstr>Slide Titles</vt:lpstr>
      </vt:variant>
      <vt:variant>
        <vt:i4>19</vt:i4>
      </vt:variant>
    </vt:vector>
  </HeadingPairs>
  <TitlesOfParts>
    <vt:vector size="28" baseType="lpstr">
      <vt:lpstr>MHHE_Accessible_PPT_Template-v3 (1)</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Lecture slides to accompany Engineering Economy, 8th edition</vt:lpstr>
      <vt:lpstr>Chapter 4</vt:lpstr>
      <vt:lpstr>LEARNING OUTCOMES</vt:lpstr>
      <vt:lpstr>Interest Rate Statements</vt:lpstr>
      <vt:lpstr>Understanding Interest Rate Terminology</vt:lpstr>
      <vt:lpstr>More About Interest Rate Terminology</vt:lpstr>
      <vt:lpstr>Effective Annual Interest Rates (1)</vt:lpstr>
      <vt:lpstr>Effective Annual Interest Rates (2)</vt:lpstr>
      <vt:lpstr>Equivalence Relations: PP and CP</vt:lpstr>
      <vt:lpstr>Single Amounts with PP &gt; CP</vt:lpstr>
      <vt:lpstr>Example: Single Amounts with PP ≥ CP</vt:lpstr>
      <vt:lpstr>Series with PP ≥ CP</vt:lpstr>
      <vt:lpstr>Example: Series with PP ≥ CP</vt:lpstr>
      <vt:lpstr>Series with PP &lt; CP</vt:lpstr>
      <vt:lpstr>Example: Series with PP &lt; CP</vt:lpstr>
      <vt:lpstr>Continuous Compounding</vt:lpstr>
      <vt:lpstr>Varying Rates</vt:lpstr>
      <vt:lpstr>Summary of Important Points (1)</vt:lpstr>
      <vt:lpstr>Summary of Important Points (2)</vt:lpstr>
    </vt:vector>
  </TitlesOfParts>
  <Company>The McGraw-Hill Companies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Structural Analysis</dc:title>
  <dc:creator>Kilburg, Jolynn</dc:creator>
  <cp:lastModifiedBy>Ken Marefat</cp:lastModifiedBy>
  <cp:revision>192</cp:revision>
  <dcterms:created xsi:type="dcterms:W3CDTF">2017-02-27T15:23:48Z</dcterms:created>
  <dcterms:modified xsi:type="dcterms:W3CDTF">2017-08-23T22:41:15Z</dcterms:modified>
</cp:coreProperties>
</file>