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838" r:id="rId5"/>
    <p:sldMasterId id="2147483713" r:id="rId6"/>
    <p:sldMasterId id="2147483674" r:id="rId7"/>
    <p:sldMasterId id="2147483897" r:id="rId8"/>
    <p:sldMasterId id="2147483960" r:id="rId9"/>
  </p:sldMasterIdLst>
  <p:notesMasterIdLst>
    <p:notesMasterId r:id="rId29"/>
  </p:notesMasterIdLst>
  <p:handoutMasterIdLst>
    <p:handoutMasterId r:id="rId30"/>
  </p:handout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85858"/>
    <a:srgbClr val="CCCCCC"/>
    <a:srgbClr val="E8E56D"/>
    <a:srgbClr val="D9D9D9"/>
    <a:srgbClr val="D6D6F5"/>
    <a:srgbClr val="C2FFF0"/>
    <a:srgbClr val="85FFE0"/>
    <a:srgbClr val="6A0711"/>
    <a:srgbClr val="A60A1B"/>
    <a:srgbClr val="3946A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1" autoAdjust="0"/>
    <p:restoredTop sz="94687" autoAdjust="0"/>
  </p:normalViewPr>
  <p:slideViewPr>
    <p:cSldViewPr>
      <p:cViewPr>
        <p:scale>
          <a:sx n="75" d="100"/>
          <a:sy n="75" d="100"/>
        </p:scale>
        <p:origin x="-2910" y="-852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rgbClr val="000000">
              <a:alpha val="56863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4191000"/>
            <a:ext cx="5105400" cy="685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  <a:latin typeface="ArumSans Bd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0" y="6706639"/>
            <a:ext cx="9144000" cy="173736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585858"/>
                </a:solidFill>
              </a:defRPr>
            </a:lvl1pPr>
          </a:lstStyle>
          <a:p>
            <a:pPr lvl="0"/>
            <a:r>
              <a:rPr lang="en-US" dirty="0" smtClean="0"/>
              <a:t>Set Copyright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602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7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104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202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879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407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17620" y="59960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737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686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44512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5049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232727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100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508165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61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Video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741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52120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862655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23926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7"/>
          </p:nvPr>
        </p:nvSpPr>
        <p:spPr>
          <a:xfrm>
            <a:off x="457200" y="3733800"/>
            <a:ext cx="8229600" cy="23926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309971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9624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812444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10" name="Content Placeholder 20"/>
          <p:cNvSpPr>
            <a:spLocks noGrp="1"/>
          </p:cNvSpPr>
          <p:nvPr>
            <p:ph sz="quarter" idx="24"/>
          </p:nvPr>
        </p:nvSpPr>
        <p:spPr>
          <a:xfrm>
            <a:off x="4648200" y="1269136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25"/>
          </p:nvPr>
        </p:nvSpPr>
        <p:spPr>
          <a:xfrm>
            <a:off x="4648200" y="2168469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26"/>
          </p:nvPr>
        </p:nvSpPr>
        <p:spPr>
          <a:xfrm>
            <a:off x="4648200" y="3067802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Content Placeholder 20"/>
          <p:cNvSpPr>
            <a:spLocks noGrp="1"/>
          </p:cNvSpPr>
          <p:nvPr>
            <p:ph sz="quarter" idx="27"/>
          </p:nvPr>
        </p:nvSpPr>
        <p:spPr>
          <a:xfrm>
            <a:off x="4648200" y="3967135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Content Placeholder 20"/>
          <p:cNvSpPr>
            <a:spLocks noGrp="1"/>
          </p:cNvSpPr>
          <p:nvPr>
            <p:ph sz="quarter" idx="28"/>
          </p:nvPr>
        </p:nvSpPr>
        <p:spPr>
          <a:xfrm>
            <a:off x="4648200" y="4866468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Content Placeholder 20"/>
          <p:cNvSpPr>
            <a:spLocks noGrp="1"/>
          </p:cNvSpPr>
          <p:nvPr>
            <p:ph sz="quarter" idx="29"/>
          </p:nvPr>
        </p:nvSpPr>
        <p:spPr>
          <a:xfrm>
            <a:off x="4648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0790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871473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82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5105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5105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31940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1270000"/>
            <a:ext cx="4040188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803400"/>
            <a:ext cx="4040188" cy="464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1270000"/>
            <a:ext cx="4041775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803400"/>
            <a:ext cx="4041775" cy="464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2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75055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1270000"/>
            <a:ext cx="4040188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7272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1270000"/>
            <a:ext cx="4041775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7272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886200"/>
            <a:ext cx="4038600" cy="4572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3434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886200"/>
            <a:ext cx="4038600" cy="4572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3434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17620" y="655320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6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20792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544512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8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485390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232727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91643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508165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15795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3946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4692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hoto Credit3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503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213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585858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9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872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0531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0175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94921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65626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78369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109974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112378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56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410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05600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05600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2" name="MH Tagline" descr="Tagline: Because learning changes everything.™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81" y="6351925"/>
            <a:ext cx="3223119" cy="2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rgbClr val="6A6A6A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753" r:id="rId3"/>
    <p:sldLayoutId id="2147483908" r:id="rId4"/>
    <p:sldLayoutId id="2147483950" r:id="rId5"/>
    <p:sldLayoutId id="2147483757" r:id="rId6"/>
    <p:sldLayoutId id="2147483877" r:id="rId7"/>
    <p:sldLayoutId id="2147483761" r:id="rId8"/>
    <p:sldLayoutId id="2147483800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Copyright" descr="©McGraw-Hill Education&#10;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64" r:id="rId2"/>
    <p:sldLayoutId id="2147483952" r:id="rId3"/>
    <p:sldLayoutId id="2147483967" r:id="rId4"/>
    <p:sldLayoutId id="2147483966" r:id="rId5"/>
    <p:sldLayoutId id="2147483965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 descr="©McGraw-Hill Education&#10;"/>
          <p:cNvSpPr txBox="1"/>
          <p:nvPr/>
        </p:nvSpPr>
        <p:spPr>
          <a:xfrm>
            <a:off x="0" y="66425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6A6A6A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."/>
          <p:cNvSpPr txBox="1"/>
          <p:nvPr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©McGraw-Hill </a:t>
            </a:r>
            <a:r>
              <a:rPr lang="en-US" sz="800" dirty="0" err="1" smtClean="0">
                <a:solidFill>
                  <a:schemeClr val="bg1"/>
                </a:solidFill>
              </a:rPr>
              <a:t>EducationCopy</a:t>
            </a:r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8" name="Copyright" descr="©McGraw-Hill Education"/>
          <p:cNvSpPr txBox="1"/>
          <p:nvPr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rgbClr val="6A6A6A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3352800"/>
            <a:ext cx="5715000" cy="1066800"/>
          </a:xfrm>
        </p:spPr>
        <p:txBody>
          <a:bodyPr lIns="0" rIns="0"/>
          <a:lstStyle/>
          <a:p>
            <a:r>
              <a:rPr lang="en-US" sz="2400" b="1" dirty="0" smtClean="0"/>
              <a:t>Lecture slides to accompany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3400" b="1" dirty="0" smtClean="0"/>
              <a:t>Engineering Economy, </a:t>
            </a:r>
            <a:r>
              <a:rPr lang="en-US" sz="2400" b="1" dirty="0" smtClean="0"/>
              <a:t>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edition</a:t>
            </a:r>
            <a:endParaRPr lang="en-US" sz="2400" b="1" dirty="0"/>
          </a:p>
        </p:txBody>
      </p:sp>
      <p:sp>
        <p:nvSpPr>
          <p:cNvPr id="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4311501"/>
            <a:ext cx="5105400" cy="685800"/>
          </a:xfrm>
        </p:spPr>
        <p:txBody>
          <a:bodyPr anchor="b"/>
          <a:lstStyle/>
          <a:p>
            <a:r>
              <a:rPr lang="en-US" dirty="0"/>
              <a:t>Leland </a:t>
            </a:r>
            <a:r>
              <a:rPr lang="en-US" dirty="0" smtClean="0"/>
              <a:t>Blank, </a:t>
            </a:r>
            <a:r>
              <a:rPr lang="en-US" dirty="0"/>
              <a:t>Anthony </a:t>
            </a:r>
            <a:r>
              <a:rPr lang="en-US" dirty="0" smtClean="0"/>
              <a:t>Tarquin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2"/>
          </p:nvPr>
        </p:nvSpPr>
        <p:spPr>
          <a:xfrm>
            <a:off x="0" y="6706639"/>
            <a:ext cx="9144000" cy="173736"/>
          </a:xfrm>
        </p:spPr>
        <p:txBody>
          <a:bodyPr/>
          <a:lstStyle/>
          <a:p>
            <a:r>
              <a:rPr lang="en-US" dirty="0"/>
              <a:t>©McGraw-Hill Education. All rights reserved. Authorized only for instructor use in the classroom.  No reproduction or further distribution permitted without the prior written consent of McGraw-Hill Education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1059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Worked a Different Way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7"/>
          </p:nvPr>
        </p:nvSpPr>
        <p:spPr>
          <a:xfrm>
            <a:off x="2705100" y="838200"/>
            <a:ext cx="3733800" cy="33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(Using F/A instead of P/A for uniform series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685800" y="1295400"/>
            <a:ext cx="6675120" cy="421640"/>
          </a:xfrm>
        </p:spPr>
        <p:txBody>
          <a:bodyPr/>
          <a:lstStyle/>
          <a:p>
            <a:pPr marL="0" indent="0">
              <a:buNone/>
            </a:pPr>
            <a:r>
              <a:rPr lang="en-US" sz="2200" b="0" dirty="0"/>
              <a:t>The same re-numbered diagram from the previous slide is </a:t>
            </a:r>
            <a:r>
              <a:rPr lang="en-US" sz="2200" b="0" dirty="0" smtClean="0"/>
              <a:t>used</a:t>
            </a:r>
            <a:endParaRPr lang="en-US" sz="2200" b="0" dirty="0"/>
          </a:p>
        </p:txBody>
      </p:sp>
      <p:grpSp>
        <p:nvGrpSpPr>
          <p:cNvPr id="15" name="Group 4"/>
          <p:cNvGrpSpPr/>
          <p:nvPr/>
        </p:nvGrpSpPr>
        <p:grpSpPr>
          <a:xfrm>
            <a:off x="1093806" y="2056919"/>
            <a:ext cx="6671323" cy="1884696"/>
            <a:chOff x="838200" y="1752600"/>
            <a:chExt cx="6443669" cy="1649172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1758741" y="2664504"/>
              <a:ext cx="4572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3054141" y="2664504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3511341" y="2664504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3968541" y="2664504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4425741" y="2664504"/>
              <a:ext cx="3387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4895518" y="2664504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5406871" y="2664504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5873541" y="2664504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6330741" y="2664504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682141" y="2419796"/>
              <a:ext cx="4896838" cy="215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Arial Narrow" panose="020B0606020202030204" pitchFamily="34" charset="0"/>
                </a:rPr>
                <a:t> 0          1              2              3               4              5               6               7                 8               9          10    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3054141" y="2885891"/>
              <a:ext cx="3276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rot="16200000" flipV="1">
              <a:off x="1351623" y="2229777"/>
              <a:ext cx="808096" cy="6141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838200" y="1752600"/>
                  <a:ext cx="817814" cy="35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2000" b="1" baseline="-25000" dirty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T</a:t>
                  </a:r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20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1752600"/>
                  <a:ext cx="817814" cy="350110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l="-7194" t="-7576" r="-7194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658408" y="2922909"/>
                  <a:ext cx="880798" cy="269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latin typeface="Arial Narrow" panose="020B0606020202030204" pitchFamily="34" charset="0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sz="1400" b="1" i="1" dirty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latin typeface="Arial Narrow" panose="020B0606020202030204" pitchFamily="34" charset="0"/>
                    </a:rPr>
                    <a:t> $5000</a:t>
                  </a:r>
                  <a:endParaRPr lang="en-US" sz="14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8408" y="2922909"/>
                  <a:ext cx="880798" cy="269315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1333" t="-2000" r="-667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050659" y="2038027"/>
                  <a:ext cx="714077" cy="269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>
                      <a:latin typeface="Arial Narrow" panose="020B0606020202030204" pitchFamily="34" charset="0"/>
                    </a:rPr>
                    <a:t>i</a:t>
                  </a:r>
                  <a:r>
                    <a:rPr lang="en-US" sz="1400" b="1" dirty="0" smtClean="0"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b="1" i="1" dirty="0" smtClean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latin typeface="Arial Narrow" panose="020B0606020202030204" pitchFamily="34" charset="0"/>
                    </a:rPr>
                    <a:t> 10%</a:t>
                  </a:r>
                  <a:endParaRPr lang="en-US" sz="14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0659" y="2038027"/>
                  <a:ext cx="714077" cy="269315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1653" t="-2000" r="-1653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Straight Connector 30"/>
            <p:cNvCxnSpPr/>
            <p:nvPr/>
          </p:nvCxnSpPr>
          <p:spPr bwMode="auto">
            <a:xfrm>
              <a:off x="1758741" y="2602949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600297" y="2590557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156414" y="2602949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5406871" y="2885891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5110155" y="3093995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 Narrow" panose="020B0606020202030204" pitchFamily="34" charset="0"/>
                </a:rPr>
                <a:t>$2000</a:t>
              </a:r>
              <a:endParaRPr lang="en-US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38400" y="2667000"/>
              <a:ext cx="3908224" cy="2019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latin typeface="Arial Narrow" panose="020B0606020202030204" pitchFamily="34" charset="0"/>
                </a:rPr>
                <a:t>0             1                 2                3                 4                 5                   6                 7                8</a:t>
              </a:r>
              <a:endParaRPr lang="en-US" sz="900" dirty="0">
                <a:latin typeface="Arial Narrow" panose="020B0606020202030204" pitchFamily="34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rot="5400000" flipH="1" flipV="1">
              <a:off x="5867400" y="2209800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6477000" y="1752600"/>
                  <a:ext cx="804869" cy="35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F</a:t>
                  </a:r>
                  <a:r>
                    <a:rPr lang="en-US" sz="2000" b="1" baseline="-25000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A</a:t>
                  </a:r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1" i="1" dirty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20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7000" y="1752600"/>
                  <a:ext cx="804869" cy="350110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l="-7299" t="-7576" r="-6569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457200" y="3982720"/>
                <a:ext cx="8412480" cy="1732280"/>
              </a:xfrm>
            </p:spPr>
            <p:txBody>
              <a:bodyPr/>
              <a:lstStyle/>
              <a:p>
                <a:pPr marL="0" indent="0">
                  <a:lnSpc>
                    <a:spcPct val="130000"/>
                  </a:lnSpc>
                  <a:spcAft>
                    <a:spcPts val="600"/>
                  </a:spcAft>
                  <a:buNone/>
                </a:pPr>
                <a:r>
                  <a:rPr lang="en-US" sz="2000" dirty="0" smtClean="0">
                    <a:solidFill>
                      <a:srgbClr val="A60A1B"/>
                    </a:solidFill>
                  </a:rPr>
                  <a:t>Solution:    </a:t>
                </a:r>
                <a:r>
                  <a:rPr lang="en-US" sz="1600" b="0" dirty="0" smtClean="0"/>
                  <a:t>Use </a:t>
                </a:r>
                <a:r>
                  <a:rPr lang="en-US" sz="1600" b="0" dirty="0"/>
                  <a:t>F/A to get F</a:t>
                </a:r>
                <a:r>
                  <a:rPr lang="en-US" sz="1600" b="0" baseline="-25000" dirty="0"/>
                  <a:t>A</a:t>
                </a:r>
                <a:r>
                  <a:rPr lang="en-US" sz="1600" b="0" dirty="0"/>
                  <a:t> in actual year 10: 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F</a:t>
                </a:r>
                <a:r>
                  <a:rPr lang="en-US" sz="1600" b="0" baseline="-25000" dirty="0">
                    <a:solidFill>
                      <a:srgbClr val="00477A"/>
                    </a:solidFill>
                  </a:rPr>
                  <a:t>A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5000(F/A,10%,8)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5000(11.4359)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$57,180</a:t>
                </a:r>
              </a:p>
              <a:p>
                <a:pPr marL="0" indent="0">
                  <a:lnSpc>
                    <a:spcPct val="130000"/>
                  </a:lnSpc>
                  <a:spcAft>
                    <a:spcPts val="600"/>
                  </a:spcAft>
                  <a:buNone/>
                </a:pPr>
                <a:r>
                  <a:rPr lang="en-US" sz="1600" b="0" dirty="0" smtClean="0"/>
                  <a:t>		     Move </a:t>
                </a:r>
                <a:r>
                  <a:rPr lang="en-US" sz="1600" b="0" dirty="0"/>
                  <a:t>F</a:t>
                </a:r>
                <a:r>
                  <a:rPr lang="en-US" sz="1600" b="0" baseline="-25000" dirty="0"/>
                  <a:t>A</a:t>
                </a:r>
                <a:r>
                  <a:rPr lang="en-US" sz="1600" b="0" dirty="0"/>
                  <a:t> back to year 0 using P/F: 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P</a:t>
                </a:r>
                <a:r>
                  <a:rPr lang="en-US" sz="1600" b="0" baseline="-25000" dirty="0">
                    <a:solidFill>
                      <a:srgbClr val="00477A"/>
                    </a:solidFill>
                  </a:rPr>
                  <a:t>0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57,180(P/F,10%,10)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57,180(0.3855)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$22,043</a:t>
                </a:r>
                <a:r>
                  <a:rPr lang="en-US" sz="1600" b="0" dirty="0">
                    <a:solidFill>
                      <a:srgbClr val="0070C0"/>
                    </a:solidFill>
                  </a:rPr>
                  <a:t> </a:t>
                </a:r>
              </a:p>
              <a:p>
                <a:pPr marL="0" indent="0">
                  <a:lnSpc>
                    <a:spcPct val="130000"/>
                  </a:lnSpc>
                  <a:spcAft>
                    <a:spcPts val="600"/>
                  </a:spcAft>
                  <a:buNone/>
                </a:pPr>
                <a:r>
                  <a:rPr lang="en-US" sz="1600" b="0" dirty="0" smtClean="0"/>
                  <a:t>		     Move </a:t>
                </a:r>
                <a:r>
                  <a:rPr lang="en-US" sz="1600" b="0" dirty="0"/>
                  <a:t>$2000 single amount back to year 0: 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P</a:t>
                </a:r>
                <a:r>
                  <a:rPr lang="en-US" sz="1600" b="0" baseline="-25000" dirty="0">
                    <a:solidFill>
                      <a:srgbClr val="00477A"/>
                    </a:solidFill>
                  </a:rPr>
                  <a:t>2000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2000(P/F,10%,8)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2000(0.4665)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$933</a:t>
                </a:r>
              </a:p>
              <a:p>
                <a:pPr marL="0" indent="0">
                  <a:lnSpc>
                    <a:spcPct val="130000"/>
                  </a:lnSpc>
                  <a:spcAft>
                    <a:spcPts val="600"/>
                  </a:spcAft>
                  <a:buNone/>
                </a:pPr>
                <a:r>
                  <a:rPr lang="en-US" sz="1600" b="0" dirty="0"/>
                  <a:t>	    </a:t>
                </a:r>
                <a:r>
                  <a:rPr lang="en-US" sz="1600" b="0" dirty="0" smtClean="0"/>
                  <a:t>          </a:t>
                </a:r>
                <a:r>
                  <a:rPr lang="en-US" sz="1600" b="0" dirty="0"/>
                  <a:t>Now, add two P values to get P</a:t>
                </a:r>
                <a:r>
                  <a:rPr lang="en-US" sz="1600" b="0" baseline="-25000" dirty="0"/>
                  <a:t>T</a:t>
                </a:r>
                <a:r>
                  <a:rPr lang="en-US" sz="1600" b="0" dirty="0"/>
                  <a:t>: 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P</a:t>
                </a:r>
                <a:r>
                  <a:rPr lang="en-US" sz="1600" b="0" baseline="-25000" dirty="0">
                    <a:solidFill>
                      <a:srgbClr val="00477A"/>
                    </a:solidFill>
                  </a:rPr>
                  <a:t>T</a:t>
                </a:r>
                <a:r>
                  <a:rPr lang="en-US" sz="1600" b="0" dirty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22,043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rgbClr val="00477A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933 </a:t>
                </a:r>
                <a14:m>
                  <m:oMath xmlns:m="http://schemas.openxmlformats.org/officeDocument/2006/math">
                    <m:r>
                      <a:rPr lang="en-US" sz="16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b="0" dirty="0">
                    <a:solidFill>
                      <a:srgbClr val="00477A"/>
                    </a:solidFill>
                  </a:rPr>
                  <a:t> $22,976   </a:t>
                </a:r>
                <a:r>
                  <a:rPr lang="en-US" sz="1600" b="0" dirty="0">
                    <a:solidFill>
                      <a:srgbClr val="0070C0"/>
                    </a:solidFill>
                  </a:rPr>
                  <a:t>            </a:t>
                </a:r>
                <a:r>
                  <a:rPr lang="en-US" sz="1600" b="0" dirty="0" smtClean="0">
                    <a:solidFill>
                      <a:srgbClr val="0070C0"/>
                    </a:solidFill>
                  </a:rPr>
                  <a:t>         </a:t>
                </a:r>
                <a:r>
                  <a:rPr lang="en-US" sz="1600" dirty="0" smtClean="0">
                    <a:solidFill>
                      <a:srgbClr val="A60A1B"/>
                    </a:solidFill>
                  </a:rPr>
                  <a:t>Same </a:t>
                </a:r>
                <a:r>
                  <a:rPr lang="en-US" sz="1600" dirty="0">
                    <a:solidFill>
                      <a:srgbClr val="A60A1B"/>
                    </a:solidFill>
                  </a:rPr>
                  <a:t>as </a:t>
                </a:r>
                <a:r>
                  <a:rPr lang="en-US" sz="1600" dirty="0" smtClean="0">
                    <a:solidFill>
                      <a:srgbClr val="A60A1B"/>
                    </a:solidFill>
                  </a:rPr>
                  <a:t>before</a:t>
                </a:r>
                <a:endParaRPr lang="en-US" sz="1600" dirty="0">
                  <a:solidFill>
                    <a:srgbClr val="A60A1B"/>
                  </a:solidFill>
                </a:endParaRPr>
              </a:p>
            </p:txBody>
          </p:sp>
        </mc:Choice>
        <mc:Fallback>
          <p:sp>
            <p:nvSpPr>
              <p:cNvPr id="10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457200" y="3982720"/>
                <a:ext cx="8412480" cy="1732280"/>
              </a:xfrm>
              <a:blipFill rotWithShape="1">
                <a:blip r:embed="rId6" cstate="print"/>
                <a:stretch>
                  <a:fillRect l="-725" b="-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ontent Placeholder 6"/>
          <p:cNvSpPr>
            <a:spLocks noGrp="1"/>
          </p:cNvSpPr>
          <p:nvPr>
            <p:ph sz="quarter" idx="20"/>
          </p:nvPr>
        </p:nvSpPr>
        <p:spPr>
          <a:xfrm>
            <a:off x="777240" y="6019800"/>
            <a:ext cx="7589520" cy="640080"/>
          </a:xfrm>
          <a:custGeom>
            <a:avLst/>
            <a:gdLst>
              <a:gd name="connsiteX0" fmla="*/ 0 w 6858000"/>
              <a:gd name="connsiteY0" fmla="*/ 228600 h 457200"/>
              <a:gd name="connsiteX1" fmla="*/ 3429000 w 6858000"/>
              <a:gd name="connsiteY1" fmla="*/ 0 h 457200"/>
              <a:gd name="connsiteX2" fmla="*/ 6858000 w 6858000"/>
              <a:gd name="connsiteY2" fmla="*/ 228600 h 457200"/>
              <a:gd name="connsiteX3" fmla="*/ 3429000 w 6858000"/>
              <a:gd name="connsiteY3" fmla="*/ 457200 h 457200"/>
              <a:gd name="connsiteX4" fmla="*/ 0 w 6858000"/>
              <a:gd name="connsiteY4" fmla="*/ 228600 h 457200"/>
              <a:gd name="connsiteX0" fmla="*/ 0 w 6858000"/>
              <a:gd name="connsiteY0" fmla="*/ 228600 h 457200"/>
              <a:gd name="connsiteX1" fmla="*/ 3429000 w 6858000"/>
              <a:gd name="connsiteY1" fmla="*/ 0 h 457200"/>
              <a:gd name="connsiteX2" fmla="*/ 6858000 w 6858000"/>
              <a:gd name="connsiteY2" fmla="*/ 228600 h 457200"/>
              <a:gd name="connsiteX3" fmla="*/ 3429000 w 6858000"/>
              <a:gd name="connsiteY3" fmla="*/ 457200 h 457200"/>
              <a:gd name="connsiteX4" fmla="*/ 0 w 6858000"/>
              <a:gd name="connsiteY4" fmla="*/ 2286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457200">
                <a:moveTo>
                  <a:pt x="0" y="228600"/>
                </a:moveTo>
                <a:cubicBezTo>
                  <a:pt x="0" y="102348"/>
                  <a:pt x="1535216" y="0"/>
                  <a:pt x="3429000" y="0"/>
                </a:cubicBezTo>
                <a:cubicBezTo>
                  <a:pt x="5322784" y="0"/>
                  <a:pt x="6858000" y="102348"/>
                  <a:pt x="6858000" y="228600"/>
                </a:cubicBezTo>
                <a:cubicBezTo>
                  <a:pt x="6858000" y="354852"/>
                  <a:pt x="5322784" y="457200"/>
                  <a:pt x="3429000" y="457200"/>
                </a:cubicBezTo>
                <a:cubicBezTo>
                  <a:pt x="1535216" y="457200"/>
                  <a:pt x="0" y="354852"/>
                  <a:pt x="0" y="228600"/>
                </a:cubicBezTo>
                <a:close/>
              </a:path>
            </a:pathLst>
          </a:custGeom>
          <a:solidFill>
            <a:srgbClr val="E8E56D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000" b="0" dirty="0"/>
              <a:t>As shown, there are usually multiple ways to work equivalency </a:t>
            </a:r>
            <a:r>
              <a:rPr lang="en-US" sz="2000" b="0" dirty="0" smtClean="0"/>
              <a:t>problems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xmlns="" val="2372541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Series and  Random Amounts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sz="quarter" idx="17"/>
              </p:nvPr>
            </p:nvSpPr>
            <p:spPr>
              <a:xfrm>
                <a:off x="1181100" y="1193800"/>
                <a:ext cx="6781800" cy="124460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2200" dirty="0"/>
                  <a:t>Convert the cash flows shown below (black arrows) </a:t>
                </a:r>
                <a:r>
                  <a:rPr lang="en-US" sz="2200" dirty="0" smtClean="0"/>
                  <a:t>into an </a:t>
                </a:r>
                <a:r>
                  <a:rPr lang="en-US" sz="2200" dirty="0"/>
                  <a:t>equivalent  annual worth </a:t>
                </a:r>
                <a:r>
                  <a:rPr lang="en-US" sz="2200" dirty="0">
                    <a:solidFill>
                      <a:srgbClr val="A60A1B"/>
                    </a:solidFill>
                  </a:rPr>
                  <a:t>A</a:t>
                </a:r>
                <a:r>
                  <a:rPr lang="en-US" sz="2200" dirty="0"/>
                  <a:t> in years 1 through 8  (</a:t>
                </a:r>
                <a:r>
                  <a:rPr lang="en-US" sz="2200" dirty="0">
                    <a:solidFill>
                      <a:srgbClr val="A60A1B"/>
                    </a:solidFill>
                  </a:rPr>
                  <a:t>red arrows</a:t>
                </a:r>
                <a:r>
                  <a:rPr lang="en-US" sz="2200" dirty="0"/>
                  <a:t>) at </a:t>
                </a:r>
                <a:r>
                  <a:rPr lang="en-US" sz="2200" dirty="0" err="1"/>
                  <a:t>i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dirty="0"/>
                  <a:t> 10% per year</a:t>
                </a:r>
                <a:r>
                  <a:rPr lang="en-US" sz="2200" dirty="0" smtClean="0"/>
                  <a:t>.</a:t>
                </a:r>
                <a:endParaRPr lang="en-US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7"/>
              </p:nvPr>
            </p:nvSpPr>
            <p:spPr>
              <a:xfrm>
                <a:off x="1181100" y="1193800"/>
                <a:ext cx="6781800" cy="1244600"/>
              </a:xfrm>
              <a:blipFill rotWithShape="1">
                <a:blip r:embed="rId2" cstate="print"/>
                <a:stretch>
                  <a:fillRect l="-1079" t="-2941" r="-1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3"/>
          <p:cNvGrpSpPr/>
          <p:nvPr/>
        </p:nvGrpSpPr>
        <p:grpSpPr>
          <a:xfrm>
            <a:off x="1821206" y="2348685"/>
            <a:ext cx="5564107" cy="1461315"/>
            <a:chOff x="1447800" y="1930010"/>
            <a:chExt cx="5328743" cy="1214051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1643704" y="2521813"/>
              <a:ext cx="364813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3396304" y="2521813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3853504" y="2521813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4310704" y="2521813"/>
              <a:ext cx="3387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4780481" y="2521813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291834" y="2521813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1447800" y="2286000"/>
              <a:ext cx="3950274" cy="20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Arial Narrow" panose="020B0606020202030204" pitchFamily="34" charset="0"/>
                  <a:cs typeface="Adobe Arabic" pitchFamily="18" charset="-78"/>
                </a:rPr>
                <a:t> 0          1              2             3                4               5               6               7                8      </a:t>
              </a:r>
              <a:endParaRPr lang="en-US" sz="1000" dirty="0">
                <a:latin typeface="Arial Narrow" panose="020B0606020202030204" pitchFamily="34" charset="0"/>
                <a:cs typeface="Adobe Arabic" pitchFamily="18" charset="-78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3396304" y="2743200"/>
              <a:ext cx="189553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62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543371" y="2743200"/>
                  <a:ext cx="873342" cy="2556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latin typeface="Arial Narrow" panose="020B0606020202030204" pitchFamily="34" charset="0"/>
                      <a:cs typeface="Adobe Arabic" pitchFamily="18" charset="-78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sz="1400" b="1" i="1" dirty="0">
                          <a:latin typeface="Cambria Math"/>
                          <a:cs typeface="Adobe Arabic" pitchFamily="18" charset="-78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latin typeface="Arial Narrow" panose="020B0606020202030204" pitchFamily="34" charset="0"/>
                      <a:cs typeface="Adobe Arabic" pitchFamily="18" charset="-78"/>
                    </a:rPr>
                    <a:t> $3000</a:t>
                  </a:r>
                  <a:endParaRPr lang="en-US" sz="1400" b="1" dirty="0">
                    <a:latin typeface="Arial Narrow" panose="020B0606020202030204" pitchFamily="34" charset="0"/>
                    <a:cs typeface="Adobe Arabic" pitchFamily="18" charset="-78"/>
                  </a:endParaRPr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3371" y="2743200"/>
                  <a:ext cx="873342" cy="255699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2013" t="-2000" r="-671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867400" y="2133600"/>
                  <a:ext cx="909143" cy="3068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>
                      <a:latin typeface="Arial Narrow" panose="020B0606020202030204" pitchFamily="34" charset="0"/>
                      <a:cs typeface="Adobe Arabic" pitchFamily="18" charset="-78"/>
                    </a:rPr>
                    <a:t>i</a:t>
                  </a:r>
                  <a:r>
                    <a:rPr lang="en-US" sz="1800" b="1" dirty="0" smtClean="0">
                      <a:latin typeface="Arial Narrow" panose="020B0606020202030204" pitchFamily="34" charset="0"/>
                      <a:cs typeface="Adobe Arabic" pitchFamily="18" charset="-78"/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US" sz="1800" b="1" i="1" dirty="0" smtClean="0">
                          <a:latin typeface="Cambria Math"/>
                          <a:cs typeface="Adobe Arabic" pitchFamily="18" charset="-78"/>
                        </a:rPr>
                        <m:t>=</m:t>
                      </m:r>
                    </m:oMath>
                  </a14:m>
                  <a:r>
                    <a:rPr lang="en-US" sz="1800" b="1" dirty="0" smtClean="0">
                      <a:latin typeface="Arial Narrow" panose="020B0606020202030204" pitchFamily="34" charset="0"/>
                      <a:cs typeface="Adobe Arabic" pitchFamily="18" charset="-78"/>
                    </a:rPr>
                    <a:t> 10%</a:t>
                  </a:r>
                  <a:endParaRPr lang="en-US" sz="1800" b="1" dirty="0">
                    <a:latin typeface="Arial Narrow" panose="020B0606020202030204" pitchFamily="34" charset="0"/>
                    <a:cs typeface="Adobe Arabic" pitchFamily="18" charset="-78"/>
                  </a:endParaRPr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400" y="2133600"/>
                  <a:ext cx="909143" cy="306839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5769" t="-6557" r="-3846" b="-262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/>
            <p:cNvCxnSpPr/>
            <p:nvPr/>
          </p:nvCxnSpPr>
          <p:spPr bwMode="auto">
            <a:xfrm>
              <a:off x="1643704" y="2460258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2485260" y="2447866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2041377" y="2460258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4780481" y="2715457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459806" y="2888362"/>
              <a:ext cx="568330" cy="255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 Narrow" panose="020B0606020202030204" pitchFamily="34" charset="0"/>
                  <a:cs typeface="Adobe Arabic" pitchFamily="18" charset="-78"/>
                </a:rPr>
                <a:t>$1000</a:t>
              </a:r>
              <a:endParaRPr lang="en-US" sz="1400" b="1" dirty="0">
                <a:latin typeface="Arial Narrow" panose="020B0606020202030204" pitchFamily="34" charset="0"/>
                <a:cs typeface="Adobe Arabic" pitchFamily="18" charset="-7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34275" y="2489006"/>
              <a:ext cx="2652126" cy="19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Arial Narrow" panose="020B0606020202030204" pitchFamily="34" charset="0"/>
                  <a:cs typeface="Adobe Arabic" pitchFamily="18" charset="-78"/>
                </a:rPr>
                <a:t>0              1                2                 3                 4                   5             </a:t>
              </a:r>
              <a:endParaRPr lang="en-US" sz="900" dirty="0">
                <a:latin typeface="Arial Narrow" panose="020B0606020202030204" pitchFamily="34" charset="0"/>
                <a:cs typeface="Adobe Arabic" pitchFamily="18" charset="-78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2895600" y="2448791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2041377" y="2265605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2485260" y="2277106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2905470" y="2277106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393453" y="2277106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853504" y="2277106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4314091" y="2289901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4780481" y="2292272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283949" y="2285983"/>
              <a:ext cx="0" cy="2562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041377" y="2277106"/>
              <a:ext cx="3242572" cy="127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62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053628" y="1930010"/>
                  <a:ext cx="622369" cy="28126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dobe Arabic" pitchFamily="18" charset="-78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A60A1B"/>
                          </a:solidFill>
                          <a:latin typeface="Cambria Math"/>
                          <a:cs typeface="Adobe Arabic" pitchFamily="18" charset="-78"/>
                        </a:rPr>
                        <m:t>=</m:t>
                      </m:r>
                    </m:oMath>
                  </a14:m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dobe Arabic" pitchFamily="18" charset="-78"/>
                    </a:rPr>
                    <a:t> ?</a:t>
                  </a:r>
                  <a:endParaRPr lang="en-US" sz="1600" b="1" dirty="0">
                    <a:solidFill>
                      <a:srgbClr val="A60A1B"/>
                    </a:solidFill>
                    <a:latin typeface="Arial Narrow" panose="020B0606020202030204" pitchFamily="34" charset="0"/>
                    <a:cs typeface="Adobe Arabic" pitchFamily="18" charset="-78"/>
                  </a:endParaRPr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3628" y="1930010"/>
                  <a:ext cx="622369" cy="281268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l="-5660" t="-5357" r="-4717" b="-2142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4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457200" y="3840480"/>
                <a:ext cx="8229600" cy="73152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Approaches:      </a:t>
                </a:r>
                <a:r>
                  <a:rPr lang="en-US" sz="2000" dirty="0" smtClean="0">
                    <a:solidFill>
                      <a:srgbClr val="A60A1B"/>
                    </a:solidFill>
                  </a:rPr>
                  <a:t>    </a:t>
                </a:r>
                <a:r>
                  <a:rPr lang="en-US" sz="2000" dirty="0"/>
                  <a:t>1. Convert all cash flows into P in year 0 </a:t>
                </a:r>
                <a:r>
                  <a:rPr lang="en-US" sz="1800" b="0" dirty="0"/>
                  <a:t>and use A/P with n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b="0" dirty="0"/>
                  <a:t> 8</a:t>
                </a:r>
              </a:p>
              <a:p>
                <a:pPr marL="0" indent="0">
                  <a:buNone/>
                </a:pPr>
                <a:r>
                  <a:rPr lang="en-US" sz="2000" dirty="0"/>
                  <a:t> 	           </a:t>
                </a:r>
                <a:r>
                  <a:rPr lang="en-US" sz="2000" dirty="0" smtClean="0"/>
                  <a:t>		2</a:t>
                </a:r>
                <a:r>
                  <a:rPr lang="en-US" sz="2000" dirty="0"/>
                  <a:t>. Find F in year 8 </a:t>
                </a:r>
                <a:r>
                  <a:rPr lang="en-US" sz="1800" b="0" dirty="0"/>
                  <a:t>and use A/F with n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b="0" dirty="0"/>
                  <a:t> </a:t>
                </a:r>
                <a:r>
                  <a:rPr lang="en-US" sz="1800" b="0" dirty="0" smtClean="0"/>
                  <a:t>8</a:t>
                </a:r>
                <a:endParaRPr lang="en-US" sz="1800" b="0" dirty="0"/>
              </a:p>
            </p:txBody>
          </p:sp>
        </mc:Choice>
        <mc:Fallback>
          <p:sp>
            <p:nvSpPr>
              <p:cNvPr id="4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457200" y="3840480"/>
                <a:ext cx="8229600" cy="731520"/>
              </a:xfrm>
              <a:blipFill rotWithShape="1">
                <a:blip r:embed="rId6" cstate="print"/>
                <a:stretch>
                  <a:fillRect l="-741" t="-4167" b="-1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457200" y="4648200"/>
                <a:ext cx="8229600" cy="1920240"/>
              </a:xfrm>
            </p:spPr>
            <p:txBody>
              <a:bodyPr/>
              <a:lstStyle/>
              <a:p>
                <a:pPr marL="0" indent="0">
                  <a:lnSpc>
                    <a:spcPct val="85000"/>
                  </a:lnSpc>
                  <a:buNone/>
                </a:pPr>
                <a:r>
                  <a:rPr lang="en-US" sz="2200" dirty="0">
                    <a:solidFill>
                      <a:srgbClr val="A60A1B"/>
                    </a:solidFill>
                  </a:rPr>
                  <a:t>Solution: </a:t>
                </a:r>
                <a:r>
                  <a:rPr lang="en-US" sz="2200" dirty="0">
                    <a:solidFill>
                      <a:srgbClr val="FF0000"/>
                    </a:solidFill>
                  </a:rPr>
                  <a:t>	</a:t>
                </a:r>
                <a:r>
                  <a:rPr lang="en-US" sz="2200" dirty="0" smtClean="0">
                    <a:solidFill>
                      <a:srgbClr val="FF0000"/>
                    </a:solidFill>
                  </a:rPr>
                  <a:t> 	</a:t>
                </a:r>
                <a:r>
                  <a:rPr lang="en-US" sz="1800" b="0" dirty="0" smtClean="0">
                    <a:solidFill>
                      <a:srgbClr val="00477A"/>
                    </a:solidFill>
                  </a:rPr>
                  <a:t>Solve </a:t>
                </a:r>
                <a:r>
                  <a:rPr lang="en-US" sz="1800" b="0" dirty="0">
                    <a:solidFill>
                      <a:srgbClr val="00477A"/>
                    </a:solidFill>
                  </a:rPr>
                  <a:t>for F:    </a:t>
                </a:r>
                <a:r>
                  <a:rPr lang="en-US" sz="1800" dirty="0" smtClean="0"/>
                  <a:t>F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/>
                  <a:t> 3000(F/A,10%,5)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1800" dirty="0"/>
                  <a:t> 1000(F/P,10%,1)</a:t>
                </a:r>
              </a:p>
              <a:p>
                <a:pPr marL="0" indent="0">
                  <a:lnSpc>
                    <a:spcPct val="85000"/>
                  </a:lnSpc>
                  <a:buNone/>
                </a:pPr>
                <a:r>
                  <a:rPr lang="en-US" sz="1800" dirty="0"/>
                  <a:t>                        	 </a:t>
                </a:r>
                <a:r>
                  <a:rPr lang="en-US" sz="1800" dirty="0" smtClean="0"/>
                  <a:t>   			 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     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/>
                  <a:t>3000(6.1051)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+</m:t>
                    </m:r>
                  </m:oMath>
                </a14:m>
                <a:r>
                  <a:rPr lang="en-US" sz="1800" dirty="0"/>
                  <a:t> 1000(1.1000)</a:t>
                </a:r>
              </a:p>
              <a:p>
                <a:pPr marL="0" indent="0">
                  <a:lnSpc>
                    <a:spcPct val="85000"/>
                  </a:lnSpc>
                  <a:buNone/>
                </a:pPr>
                <a:r>
                  <a:rPr lang="en-US" sz="1800" dirty="0"/>
                  <a:t>                       		    	</a:t>
                </a:r>
                <a:r>
                  <a:rPr lang="en-US" sz="1800" dirty="0" smtClean="0"/>
                  <a:t>                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/>
                  <a:t> $19,415</a:t>
                </a:r>
              </a:p>
              <a:p>
                <a:pPr marL="0" indent="0">
                  <a:lnSpc>
                    <a:spcPct val="85000"/>
                  </a:lnSpc>
                  <a:spcBef>
                    <a:spcPts val="1200"/>
                  </a:spcBef>
                  <a:buNone/>
                </a:pPr>
                <a:r>
                  <a:rPr lang="en-US" sz="1800" dirty="0">
                    <a:solidFill>
                      <a:srgbClr val="0070C0"/>
                    </a:solidFill>
                  </a:rPr>
                  <a:t> 		      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		 </a:t>
                </a:r>
                <a:r>
                  <a:rPr lang="en-US" sz="1800" b="0" dirty="0">
                    <a:solidFill>
                      <a:srgbClr val="00477A"/>
                    </a:solidFill>
                  </a:rPr>
                  <a:t>Find A:   </a:t>
                </a:r>
                <a:r>
                  <a:rPr lang="en-US" sz="1800" b="0" dirty="0" smtClean="0"/>
                  <a:t>	     </a:t>
                </a:r>
                <a:r>
                  <a:rPr lang="en-US" sz="1800" dirty="0"/>
                  <a:t>A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/>
                  <a:t> 19,415(A/F,10%,8)</a:t>
                </a:r>
              </a:p>
              <a:p>
                <a:pPr marL="0" indent="0">
                  <a:lnSpc>
                    <a:spcPct val="85000"/>
                  </a:lnSpc>
                  <a:buNone/>
                </a:pPr>
                <a:r>
                  <a:rPr lang="en-US" sz="1800" dirty="0"/>
                  <a:t>                    		       </a:t>
                </a:r>
                <a:r>
                  <a:rPr lang="en-US" sz="1800" dirty="0" smtClean="0"/>
                  <a:t>                  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/>
                  <a:t>19,415(0.08744)</a:t>
                </a:r>
              </a:p>
              <a:p>
                <a:pPr marL="0" indent="0">
                  <a:lnSpc>
                    <a:spcPct val="85000"/>
                  </a:lnSpc>
                  <a:buNone/>
                </a:pPr>
                <a:r>
                  <a:rPr lang="en-US" sz="1800" dirty="0"/>
                  <a:t>              			</a:t>
                </a:r>
                <a:r>
                  <a:rPr lang="en-US" sz="1800" dirty="0" smtClean="0"/>
                  <a:t>                         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/>
                  <a:t>$</a:t>
                </a:r>
                <a:r>
                  <a:rPr lang="en-US" sz="1800" dirty="0" smtClean="0"/>
                  <a:t>1698</a:t>
                </a:r>
                <a:endParaRPr lang="en-US" sz="1800" dirty="0"/>
              </a:p>
            </p:txBody>
          </p:sp>
        </mc:Choice>
        <mc:Fallback>
          <p:sp>
            <p:nvSpPr>
              <p:cNvPr id="5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457200" y="4648200"/>
                <a:ext cx="8229600" cy="1920240"/>
              </a:xfrm>
              <a:blipFill rotWithShape="1">
                <a:blip r:embed="rId7" cstate="print"/>
                <a:stretch>
                  <a:fillRect l="-889" t="-4444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82667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Arithmetic Gradients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1645920"/>
            <a:ext cx="8229600" cy="640080"/>
          </a:xfrm>
          <a:solidFill>
            <a:srgbClr val="00477A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</a:rPr>
              <a:t>Shifted gradient begins at a time other than between periods 1 and </a:t>
            </a:r>
            <a:r>
              <a:rPr lang="en-US" sz="2200" dirty="0" smtClean="0">
                <a:solidFill>
                  <a:schemeClr val="bg1"/>
                </a:solidFill>
              </a:rPr>
              <a:t>2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1066800" y="2712720"/>
            <a:ext cx="7010400" cy="640080"/>
          </a:xfrm>
          <a:solidFill>
            <a:srgbClr val="00477A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</a:rPr>
              <a:t>Present worth P</a:t>
            </a:r>
            <a:r>
              <a:rPr lang="en-US" sz="2200" baseline="-25000" dirty="0">
                <a:solidFill>
                  <a:schemeClr val="bg1"/>
                </a:solidFill>
              </a:rPr>
              <a:t>G</a:t>
            </a:r>
            <a:r>
              <a:rPr lang="en-US" sz="2200" dirty="0">
                <a:solidFill>
                  <a:schemeClr val="bg1"/>
                </a:solidFill>
              </a:rPr>
              <a:t> is located 2 periods before gradient </a:t>
            </a:r>
            <a:r>
              <a:rPr lang="en-US" sz="2200" dirty="0" smtClean="0">
                <a:solidFill>
                  <a:schemeClr val="bg1"/>
                </a:solidFill>
              </a:rPr>
              <a:t>starts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1424473" y="3779520"/>
            <a:ext cx="6295054" cy="640080"/>
          </a:xfrm>
          <a:solidFill>
            <a:srgbClr val="00477A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</a:rPr>
              <a:t>Must use multiple factors to find P</a:t>
            </a:r>
            <a:r>
              <a:rPr lang="en-US" sz="2200" baseline="-25000" dirty="0">
                <a:solidFill>
                  <a:schemeClr val="bg1"/>
                </a:solidFill>
              </a:rPr>
              <a:t>T</a:t>
            </a:r>
            <a:r>
              <a:rPr lang="en-US" sz="2200" dirty="0">
                <a:solidFill>
                  <a:schemeClr val="bg1"/>
                </a:solidFill>
              </a:rPr>
              <a:t> in actual year </a:t>
            </a:r>
            <a:r>
              <a:rPr lang="en-US" sz="2200" dirty="0" smtClean="0">
                <a:solidFill>
                  <a:schemeClr val="bg1"/>
                </a:solidFill>
              </a:rPr>
              <a:t>0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0"/>
          </p:nvPr>
        </p:nvSpPr>
        <p:spPr>
          <a:xfrm>
            <a:off x="457200" y="4846320"/>
            <a:ext cx="8229600" cy="640080"/>
          </a:xfrm>
          <a:solidFill>
            <a:srgbClr val="00477A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</a:rPr>
              <a:t>To find equivalent A series, find P</a:t>
            </a:r>
            <a:r>
              <a:rPr lang="en-US" sz="2200" baseline="-25000" dirty="0">
                <a:solidFill>
                  <a:schemeClr val="bg1"/>
                </a:solidFill>
              </a:rPr>
              <a:t>T</a:t>
            </a:r>
            <a:r>
              <a:rPr lang="en-US" sz="2200" dirty="0">
                <a:solidFill>
                  <a:schemeClr val="bg1"/>
                </a:solidFill>
              </a:rPr>
              <a:t> at actual time 0 and apply (A/</a:t>
            </a:r>
            <a:r>
              <a:rPr lang="en-US" sz="2200" dirty="0" err="1">
                <a:solidFill>
                  <a:schemeClr val="bg1"/>
                </a:solidFill>
              </a:rPr>
              <a:t>P,i,n</a:t>
            </a:r>
            <a:r>
              <a:rPr lang="en-US" sz="2200" dirty="0" smtClean="0">
                <a:solidFill>
                  <a:schemeClr val="bg1"/>
                </a:solidFill>
              </a:rPr>
              <a:t>)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9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Shifted Arithmetic Gradient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1117600"/>
            <a:ext cx="8305800" cy="1092200"/>
          </a:xfrm>
          <a:solidFill>
            <a:srgbClr val="C2FFF0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John Deere expects the cost of a tractor part to increase by $5 per year beginning 4 years from now. If the cost in years 1-3 is $60, determine the </a:t>
            </a:r>
            <a:r>
              <a:rPr lang="en-US" sz="2000" b="0" i="1" dirty="0">
                <a:solidFill>
                  <a:srgbClr val="A60A1B"/>
                </a:solidFill>
              </a:rPr>
              <a:t>present worth in year 0</a:t>
            </a:r>
            <a:r>
              <a:rPr lang="en-US" sz="2000" b="0" i="1" dirty="0">
                <a:solidFill>
                  <a:srgbClr val="FF0000"/>
                </a:solidFill>
              </a:rPr>
              <a:t/>
            </a:r>
            <a:br>
              <a:rPr lang="en-US" sz="2000" b="0" i="1" dirty="0">
                <a:solidFill>
                  <a:srgbClr val="FF0000"/>
                </a:solidFill>
              </a:rPr>
            </a:br>
            <a:r>
              <a:rPr lang="en-US" sz="2000" b="0" dirty="0"/>
              <a:t>of the cost through year 10 at an interest rate of 12% per year</a:t>
            </a:r>
            <a:r>
              <a:rPr lang="en-US" sz="2000" b="0" dirty="0" smtClean="0"/>
              <a:t>.</a:t>
            </a:r>
            <a:endParaRPr lang="en-US" sz="2000" dirty="0"/>
          </a:p>
        </p:txBody>
      </p:sp>
      <p:grpSp>
        <p:nvGrpSpPr>
          <p:cNvPr id="24" name="Group 3"/>
          <p:cNvGrpSpPr/>
          <p:nvPr/>
        </p:nvGrpSpPr>
        <p:grpSpPr>
          <a:xfrm>
            <a:off x="1600200" y="2258368"/>
            <a:ext cx="5400730" cy="1780232"/>
            <a:chOff x="1600200" y="1804145"/>
            <a:chExt cx="5400730" cy="1780232"/>
          </a:xfrm>
        </p:grpSpPr>
        <p:sp>
          <p:nvSpPr>
            <p:cNvPr id="25" name="Line 11"/>
            <p:cNvSpPr>
              <a:spLocks noChangeShapeType="1"/>
            </p:cNvSpPr>
            <p:nvPr/>
          </p:nvSpPr>
          <p:spPr bwMode="auto">
            <a:xfrm>
              <a:off x="3584107" y="2361974"/>
              <a:ext cx="0" cy="3470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3971457" y="2350861"/>
              <a:ext cx="0" cy="479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>
              <a:off x="2803057" y="2336574"/>
              <a:ext cx="0" cy="120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2286000" y="2133600"/>
              <a:ext cx="228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 Narrow" panose="020B0606020202030204" pitchFamily="34" charset="0"/>
                </a:rPr>
                <a:t>0</a:t>
              </a:r>
            </a:p>
            <a:p>
              <a:pPr algn="ctr" eaLnBrk="0" hangingPunct="0"/>
              <a:endParaRPr lang="en-US" sz="1200" dirty="0">
                <a:latin typeface="Arial Narrow" panose="020B0606020202030204" pitchFamily="34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2660182" y="2122262"/>
              <a:ext cx="2603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 Narrow" panose="020B0606020202030204" pitchFamily="34" charset="0"/>
                </a:rPr>
                <a:t>1</a:t>
              </a: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3079282" y="2133374"/>
              <a:ext cx="2603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 Narrow" panose="020B0606020202030204" pitchFamily="34" charset="0"/>
                </a:rPr>
                <a:t>2</a:t>
              </a:r>
            </a:p>
          </p:txBody>
        </p:sp>
        <p:sp>
          <p:nvSpPr>
            <p:cNvPr id="31" name="Text Box 17"/>
            <p:cNvSpPr txBox="1">
              <a:spLocks noChangeArrowheads="1"/>
            </p:cNvSpPr>
            <p:nvPr/>
          </p:nvSpPr>
          <p:spPr bwMode="auto">
            <a:xfrm>
              <a:off x="3456508" y="2130199"/>
              <a:ext cx="25519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 Narrow" panose="020B0606020202030204" pitchFamily="34" charset="0"/>
                </a:rPr>
                <a:t>3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5027792" y="2122262"/>
              <a:ext cx="32573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 Narrow" panose="020B0606020202030204" pitchFamily="34" charset="0"/>
                </a:rPr>
                <a:t>10</a:t>
              </a: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4356774" y="2350861"/>
              <a:ext cx="0" cy="66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3848620" y="2133374"/>
              <a:ext cx="25519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Arial Narrow" panose="020B0606020202030204" pitchFamily="34" charset="0"/>
                </a:rPr>
                <a:t>4</a:t>
              </a: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5204945" y="2350861"/>
              <a:ext cx="0" cy="900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6" name="Text Box 22"/>
            <p:cNvSpPr txBox="1">
              <a:spLocks noChangeArrowheads="1"/>
            </p:cNvSpPr>
            <p:nvPr/>
          </p:nvSpPr>
          <p:spPr bwMode="auto">
            <a:xfrm>
              <a:off x="4222282" y="2133374"/>
              <a:ext cx="454025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Arial Narrow" panose="020B0606020202030204" pitchFamily="34" charset="0"/>
                </a:rPr>
                <a:t>5</a:t>
              </a: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3191995" y="2348666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2803057" y="2396900"/>
              <a:ext cx="0" cy="312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>
              <a:off x="2622082" y="2742974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60</a:t>
              </a: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3003082" y="2742974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60</a:t>
              </a:r>
            </a:p>
          </p:txBody>
        </p:sp>
        <p:sp>
          <p:nvSpPr>
            <p:cNvPr id="41" name="Rectangle 28"/>
            <p:cNvSpPr>
              <a:spLocks noChangeArrowheads="1"/>
            </p:cNvSpPr>
            <p:nvPr/>
          </p:nvSpPr>
          <p:spPr bwMode="auto">
            <a:xfrm>
              <a:off x="3384082" y="2742974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7030A0"/>
                  </a:solidFill>
                  <a:latin typeface="Arial Narrow" panose="020B0606020202030204" pitchFamily="34" charset="0"/>
                </a:rPr>
                <a:t>60</a:t>
              </a:r>
            </a:p>
          </p:txBody>
        </p:sp>
        <p:sp>
          <p:nvSpPr>
            <p:cNvPr id="42" name="Rectangle 29"/>
            <p:cNvSpPr>
              <a:spLocks noChangeArrowheads="1"/>
            </p:cNvSpPr>
            <p:nvPr/>
          </p:nvSpPr>
          <p:spPr bwMode="auto">
            <a:xfrm>
              <a:off x="3765082" y="2895374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65</a:t>
              </a:r>
            </a:p>
          </p:txBody>
        </p:sp>
        <p:sp>
          <p:nvSpPr>
            <p:cNvPr id="43" name="Rectangle 30"/>
            <p:cNvSpPr>
              <a:spLocks noChangeArrowheads="1"/>
            </p:cNvSpPr>
            <p:nvPr/>
          </p:nvSpPr>
          <p:spPr bwMode="auto">
            <a:xfrm>
              <a:off x="4222282" y="3047774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70</a:t>
              </a:r>
            </a:p>
          </p:txBody>
        </p:sp>
        <p:sp>
          <p:nvSpPr>
            <p:cNvPr id="44" name="Rectangle 31"/>
            <p:cNvSpPr>
              <a:spLocks noChangeArrowheads="1"/>
            </p:cNvSpPr>
            <p:nvPr/>
          </p:nvSpPr>
          <p:spPr bwMode="auto">
            <a:xfrm>
              <a:off x="5060482" y="3276374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95</a:t>
              </a: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2469682" y="2361974"/>
              <a:ext cx="2206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cxnSp>
          <p:nvCxnSpPr>
            <p:cNvPr id="46" name="Straight Connector 45"/>
            <p:cNvCxnSpPr>
              <a:stCxn id="36" idx="3"/>
            </p:cNvCxnSpPr>
            <p:nvPr/>
          </p:nvCxnSpPr>
          <p:spPr bwMode="auto">
            <a:xfrm>
              <a:off x="4676307" y="2275456"/>
              <a:ext cx="0" cy="1627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H="1" flipV="1">
              <a:off x="4762032" y="2275456"/>
              <a:ext cx="2" cy="16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1600200" y="1905000"/>
                  <a:ext cx="7825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1800" b="1" baseline="-25000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T</a:t>
                  </a:r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18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0200" y="1905000"/>
                  <a:ext cx="782587" cy="369332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l="-7031" t="-6557" r="-6250" b="-262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3384082" y="1804145"/>
                  <a:ext cx="73930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>
                      <a:latin typeface="Arial Narrow" panose="020B0606020202030204" pitchFamily="34" charset="0"/>
                    </a:rPr>
                    <a:t>i</a:t>
                  </a:r>
                  <a:r>
                    <a:rPr lang="en-US" sz="1400" b="1" dirty="0" smtClean="0"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b="1" i="1" dirty="0">
                          <a:latin typeface="Cambria Math"/>
                          <a:cs typeface="Adobe Arabic" pitchFamily="18" charset="-78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latin typeface="Arial Narrow" panose="020B0606020202030204" pitchFamily="34" charset="0"/>
                    </a:rPr>
                    <a:t> 12%</a:t>
                  </a:r>
                  <a:endParaRPr lang="en-US" sz="14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4082" y="1804145"/>
                  <a:ext cx="739305" cy="307777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1653" t="-1961" r="-1653" b="-176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/>
            <p:cNvCxnSpPr>
              <a:endCxn id="25" idx="1"/>
            </p:cNvCxnSpPr>
            <p:nvPr/>
          </p:nvCxnSpPr>
          <p:spPr bwMode="auto">
            <a:xfrm>
              <a:off x="2810995" y="2709029"/>
              <a:ext cx="7731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Left Brace 50"/>
            <p:cNvSpPr/>
            <p:nvPr/>
          </p:nvSpPr>
          <p:spPr bwMode="auto">
            <a:xfrm rot="17566913">
              <a:off x="3564558" y="2955480"/>
              <a:ext cx="235833" cy="429065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3352800" y="3276600"/>
                  <a:ext cx="59824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477A"/>
                      </a:solidFill>
                      <a:latin typeface="Arial Narrow" panose="020B0606020202030204" pitchFamily="34" charset="0"/>
                    </a:rPr>
                    <a:t>G </a:t>
                  </a:r>
                  <a14:m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477A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solidFill>
                        <a:srgbClr val="00477A"/>
                      </a:solidFill>
                      <a:latin typeface="Arial Narrow" panose="020B0606020202030204" pitchFamily="34" charset="0"/>
                    </a:rPr>
                    <a:t> 5</a:t>
                  </a:r>
                  <a:endParaRPr lang="en-US" sz="1400" b="1" dirty="0">
                    <a:solidFill>
                      <a:srgbClr val="00477A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2800" y="3276600"/>
                  <a:ext cx="598241" cy="30777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2041" t="-1961" r="-2041" b="-176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2895600" y="2362200"/>
              <a:ext cx="23855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820082"/>
                  </a:solidFill>
                  <a:latin typeface="Arial Narrow" panose="020B0606020202030204" pitchFamily="34" charset="0"/>
                </a:rPr>
                <a:t>  0        1        2      3                   8</a:t>
              </a:r>
              <a:endParaRPr lang="en-US" sz="1400" dirty="0">
                <a:solidFill>
                  <a:srgbClr val="820082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715001" y="2291353"/>
              <a:ext cx="12859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477A"/>
                  </a:solidFill>
                  <a:latin typeface="Arial Narrow" panose="020B0606020202030204" pitchFamily="34" charset="0"/>
                </a:rPr>
                <a:t>Gradient years</a:t>
              </a:r>
              <a:endParaRPr lang="en-US" sz="1600" dirty="0">
                <a:solidFill>
                  <a:srgbClr val="00477A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91200" y="1981200"/>
              <a:ext cx="110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477A"/>
                  </a:solidFill>
                  <a:latin typeface="Arial Narrow" panose="020B0606020202030204" pitchFamily="34" charset="0"/>
                </a:rPr>
                <a:t>Actual years</a:t>
              </a:r>
              <a:endParaRPr lang="en-US" sz="1600" dirty="0">
                <a:solidFill>
                  <a:srgbClr val="00477A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>
              <a:off x="4800600" y="2362200"/>
              <a:ext cx="2133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Arrow Connector 56"/>
            <p:cNvCxnSpPr>
              <a:stCxn id="28" idx="3"/>
            </p:cNvCxnSpPr>
            <p:nvPr/>
          </p:nvCxnSpPr>
          <p:spPr bwMode="auto">
            <a:xfrm flipV="1">
              <a:off x="2514600" y="1828800"/>
              <a:ext cx="1588" cy="5334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Content Placeholder 4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457200" y="4038600"/>
                <a:ext cx="8077200" cy="42164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Solution:         </a:t>
                </a:r>
                <a:r>
                  <a:rPr lang="en-US" sz="2000" dirty="0"/>
                  <a:t>First find P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for 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2000" dirty="0"/>
                  <a:t> $5 </a:t>
                </a:r>
                <a:r>
                  <a:rPr lang="en-US" sz="2000" i="1" dirty="0">
                    <a:solidFill>
                      <a:srgbClr val="00477A"/>
                    </a:solidFill>
                  </a:rPr>
                  <a:t>and</a:t>
                </a:r>
                <a:r>
                  <a:rPr lang="en-US" sz="2000" dirty="0"/>
                  <a:t> base amount (</a:t>
                </a:r>
                <a:r>
                  <a:rPr lang="en-US" sz="2000" dirty="0">
                    <a:solidFill>
                      <a:srgbClr val="7030A0"/>
                    </a:solidFill>
                  </a:rPr>
                  <a:t>$60</a:t>
                </a:r>
                <a:r>
                  <a:rPr lang="en-US" sz="2000" dirty="0"/>
                  <a:t>) in </a:t>
                </a:r>
                <a:r>
                  <a:rPr lang="en-US" sz="2000" dirty="0">
                    <a:solidFill>
                      <a:srgbClr val="00477A"/>
                    </a:solidFill>
                  </a:rPr>
                  <a:t>actual year 2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12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457200" y="4038600"/>
                <a:ext cx="8077200" cy="421640"/>
              </a:xfrm>
              <a:blipFill rotWithShape="1">
                <a:blip r:embed="rId5" cstate="print"/>
                <a:stretch>
                  <a:fillRect l="-755" t="-7246" b="-188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1066800" y="4592320"/>
                <a:ext cx="4754880" cy="436880"/>
              </a:xfrm>
              <a:solidFill>
                <a:srgbClr val="E8E56D"/>
              </a:solidFill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b="0" dirty="0"/>
                  <a:t>P</a:t>
                </a:r>
                <a:r>
                  <a:rPr lang="en-US" sz="2000" b="0" baseline="-25000" dirty="0"/>
                  <a:t>2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2000" b="0" dirty="0"/>
                  <a:t> 60(P/A,12%,8)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2000" b="0" dirty="0"/>
                  <a:t> 5(P/G,12%,8)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2000" b="0" dirty="0"/>
                  <a:t> $</a:t>
                </a:r>
                <a:r>
                  <a:rPr lang="en-US" sz="2000" b="0" dirty="0" smtClean="0"/>
                  <a:t>370.41</a:t>
                </a:r>
                <a:endParaRPr lang="en-US" sz="2000" b="0" dirty="0"/>
              </a:p>
            </p:txBody>
          </p:sp>
        </mc:Choice>
        <mc:Fallback>
          <p:sp>
            <p:nvSpPr>
              <p:cNvPr id="13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1066800" y="4592320"/>
                <a:ext cx="4754880" cy="436880"/>
              </a:xfrm>
              <a:blipFill rotWithShape="1">
                <a:blip r:embed="rId6" cstate="print"/>
                <a:stretch>
                  <a:fillRect l="-1282" t="-6944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6"/>
          <p:cNvSpPr>
            <a:spLocks noGrp="1"/>
          </p:cNvSpPr>
          <p:nvPr>
            <p:ph sz="quarter" idx="20"/>
          </p:nvPr>
        </p:nvSpPr>
        <p:spPr>
          <a:xfrm>
            <a:off x="1021773" y="5110480"/>
            <a:ext cx="3048000" cy="4521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Next, move P</a:t>
            </a:r>
            <a:r>
              <a:rPr lang="en-US" sz="2000" baseline="-25000" dirty="0"/>
              <a:t>2</a:t>
            </a:r>
            <a:r>
              <a:rPr lang="en-US" sz="2000" dirty="0"/>
              <a:t> back to year </a:t>
            </a:r>
            <a:r>
              <a:rPr lang="en-US" sz="2000" dirty="0" smtClean="0"/>
              <a:t>0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Content Placeholder 7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4648200" y="5140960"/>
                <a:ext cx="3124200" cy="391160"/>
              </a:xfrm>
              <a:solidFill>
                <a:srgbClr val="E8E56D"/>
              </a:solidFill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b="0" dirty="0"/>
                  <a:t>P</a:t>
                </a:r>
                <a:r>
                  <a:rPr lang="en-US" sz="2000" b="0" baseline="-25000" dirty="0"/>
                  <a:t>0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2000" b="0" dirty="0"/>
                  <a:t> P</a:t>
                </a:r>
                <a:r>
                  <a:rPr lang="en-US" sz="2000" b="0" baseline="-25000" dirty="0"/>
                  <a:t>2</a:t>
                </a:r>
                <a:r>
                  <a:rPr lang="en-US" sz="2000" b="0" dirty="0"/>
                  <a:t>(P/F,12%,2)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2000" b="0" dirty="0"/>
                  <a:t> $</a:t>
                </a:r>
                <a:r>
                  <a:rPr lang="en-US" sz="2000" b="0" dirty="0" smtClean="0"/>
                  <a:t>295.29</a:t>
                </a:r>
                <a:endParaRPr lang="en-US" sz="2000" b="0" dirty="0"/>
              </a:p>
            </p:txBody>
          </p:sp>
        </mc:Choice>
        <mc:Fallback>
          <p:sp>
            <p:nvSpPr>
              <p:cNvPr id="15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4648200" y="5140960"/>
                <a:ext cx="3124200" cy="391160"/>
              </a:xfrm>
              <a:blipFill rotWithShape="1">
                <a:blip r:embed="rId7" cstate="print"/>
                <a:stretch>
                  <a:fillRect l="-2148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8"/>
          <p:cNvSpPr>
            <a:spLocks noGrp="1"/>
          </p:cNvSpPr>
          <p:nvPr>
            <p:ph sz="quarter" idx="22"/>
          </p:nvPr>
        </p:nvSpPr>
        <p:spPr>
          <a:xfrm>
            <a:off x="838200" y="5613400"/>
            <a:ext cx="5181600" cy="482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Next, find P</a:t>
            </a:r>
            <a:r>
              <a:rPr lang="en-US" sz="2000" baseline="-25000" dirty="0"/>
              <a:t>A </a:t>
            </a:r>
            <a:r>
              <a:rPr lang="en-US" sz="2000" dirty="0"/>
              <a:t>for the $60 amounts of years 1 and  </a:t>
            </a:r>
            <a:r>
              <a:rPr lang="en-US" sz="2000" dirty="0" smtClean="0"/>
              <a:t>2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Content Placeholder 9"/>
              <p:cNvSpPr>
                <a:spLocks noGrp="1"/>
              </p:cNvSpPr>
              <p:nvPr>
                <p:ph sz="quarter" idx="24"/>
              </p:nvPr>
            </p:nvSpPr>
            <p:spPr>
              <a:xfrm>
                <a:off x="6096000" y="5651068"/>
                <a:ext cx="2895600" cy="407264"/>
              </a:xfrm>
              <a:solidFill>
                <a:srgbClr val="E8E56D"/>
              </a:solidFill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0" dirty="0"/>
                  <a:t>P</a:t>
                </a:r>
                <a:r>
                  <a:rPr lang="en-US" sz="1800" b="0" baseline="-25000" dirty="0"/>
                  <a:t>A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1800" b="0" dirty="0"/>
                  <a:t> 60(P/A,12%,2)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1800" b="0" dirty="0"/>
                  <a:t> $</a:t>
                </a:r>
                <a:r>
                  <a:rPr lang="en-US" sz="1800" b="0" dirty="0" smtClean="0"/>
                  <a:t>101.41</a:t>
                </a:r>
                <a:endParaRPr lang="en-US" sz="1800" b="0" baseline="-25000" dirty="0"/>
              </a:p>
            </p:txBody>
          </p:sp>
        </mc:Choice>
        <mc:Fallback>
          <p:sp>
            <p:nvSpPr>
              <p:cNvPr id="18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4"/>
              </p:nvPr>
            </p:nvSpPr>
            <p:spPr>
              <a:xfrm>
                <a:off x="6096000" y="5651068"/>
                <a:ext cx="2895600" cy="407264"/>
              </a:xfrm>
              <a:blipFill rotWithShape="1">
                <a:blip r:embed="rId8" cstate="print"/>
                <a:stretch>
                  <a:fillRect l="-1684" t="-5970"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ontent Placeholder 10"/>
          <p:cNvSpPr>
            <a:spLocks noGrp="1"/>
          </p:cNvSpPr>
          <p:nvPr>
            <p:ph sz="quarter" idx="25"/>
          </p:nvPr>
        </p:nvSpPr>
        <p:spPr>
          <a:xfrm>
            <a:off x="990600" y="6130869"/>
            <a:ext cx="4191000" cy="49853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Finally, add P</a:t>
            </a:r>
            <a:r>
              <a:rPr lang="en-US" sz="2000" baseline="-25000" dirty="0"/>
              <a:t>0</a:t>
            </a:r>
            <a:r>
              <a:rPr lang="en-US" sz="2000" dirty="0"/>
              <a:t> and  P</a:t>
            </a:r>
            <a:r>
              <a:rPr lang="en-US" sz="2000" baseline="-25000" dirty="0"/>
              <a:t>A</a:t>
            </a:r>
            <a:r>
              <a:rPr lang="en-US" sz="2000" dirty="0"/>
              <a:t> to get </a:t>
            </a:r>
            <a:r>
              <a:rPr lang="en-US" sz="2000" dirty="0">
                <a:solidFill>
                  <a:srgbClr val="A60A1B"/>
                </a:solidFill>
              </a:rPr>
              <a:t>P</a:t>
            </a:r>
            <a:r>
              <a:rPr lang="en-US" sz="2000" baseline="-25000" dirty="0">
                <a:solidFill>
                  <a:srgbClr val="A60A1B"/>
                </a:solidFill>
              </a:rPr>
              <a:t>T</a:t>
            </a:r>
            <a:r>
              <a:rPr lang="en-US" sz="2000" dirty="0"/>
              <a:t> in year </a:t>
            </a:r>
            <a:r>
              <a:rPr lang="en-US" sz="2000" dirty="0" smtClean="0"/>
              <a:t>0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Content Placeholder 11"/>
              <p:cNvSpPr>
                <a:spLocks noGrp="1"/>
              </p:cNvSpPr>
              <p:nvPr>
                <p:ph sz="quarter" idx="26"/>
              </p:nvPr>
            </p:nvSpPr>
            <p:spPr>
              <a:xfrm>
                <a:off x="6019800" y="6151534"/>
                <a:ext cx="2743200" cy="457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P</a:t>
                </a:r>
                <a:r>
                  <a:rPr lang="en-US" sz="2000" baseline="-25000" dirty="0">
                    <a:solidFill>
                      <a:srgbClr val="A60A1B"/>
                    </a:solidFill>
                  </a:rPr>
                  <a:t>T</a:t>
                </a:r>
                <a:r>
                  <a:rPr lang="en-US" sz="2000" baseline="-25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2000" dirty="0"/>
                  <a:t> P</a:t>
                </a:r>
                <a:r>
                  <a:rPr lang="en-US" sz="2000" baseline="-25000" dirty="0"/>
                  <a:t>0 </a:t>
                </a:r>
                <a:r>
                  <a:rPr lang="en-US" sz="2000" dirty="0"/>
                  <a:t>+ P</a:t>
                </a:r>
                <a:r>
                  <a:rPr lang="en-US" sz="2000" baseline="-25000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A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  <a:cs typeface="Adobe Arabic" pitchFamily="18" charset="-78"/>
                      </a:rPr>
                      <m:t>=</m:t>
                    </m:r>
                  </m:oMath>
                </a14:m>
                <a:r>
                  <a:rPr lang="en-US" sz="2000" dirty="0"/>
                  <a:t>  $</a:t>
                </a:r>
                <a:r>
                  <a:rPr lang="en-US" sz="2000" dirty="0" smtClean="0"/>
                  <a:t>396.70</a:t>
                </a:r>
                <a:endParaRPr lang="en-US" sz="2000" dirty="0"/>
              </a:p>
            </p:txBody>
          </p:sp>
        </mc:Choice>
        <mc:Fallback>
          <p:sp>
            <p:nvSpPr>
              <p:cNvPr id="20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6"/>
              </p:nvPr>
            </p:nvSpPr>
            <p:spPr>
              <a:xfrm>
                <a:off x="6019800" y="6151534"/>
                <a:ext cx="2743200" cy="457200"/>
              </a:xfrm>
              <a:blipFill rotWithShape="1">
                <a:blip r:embed="rId9" cstate="print"/>
                <a:stretch>
                  <a:fillRect l="-2444" t="-6667" b="-14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85520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Geometric Gradients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7"/>
          </p:nvPr>
        </p:nvSpPr>
        <p:spPr>
          <a:xfrm>
            <a:off x="990600" y="1478280"/>
            <a:ext cx="7162800" cy="502920"/>
          </a:xfrm>
          <a:solidFill>
            <a:srgbClr val="00477A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Shifted gradient begins at a time other than between periods 1 and 2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8"/>
          </p:nvPr>
        </p:nvSpPr>
        <p:spPr>
          <a:xfrm>
            <a:off x="990600" y="2518410"/>
            <a:ext cx="7162800" cy="502920"/>
          </a:xfrm>
          <a:solidFill>
            <a:srgbClr val="00477A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Equation yields </a:t>
            </a:r>
            <a:r>
              <a:rPr lang="en-US" sz="2000" dirty="0" err="1">
                <a:solidFill>
                  <a:schemeClr val="bg1"/>
                </a:solidFill>
              </a:rPr>
              <a:t>P</a:t>
            </a:r>
            <a:r>
              <a:rPr lang="en-US" sz="2000" baseline="-25000" dirty="0" err="1">
                <a:solidFill>
                  <a:schemeClr val="bg1"/>
                </a:solidFill>
              </a:rPr>
              <a:t>g</a:t>
            </a:r>
            <a:r>
              <a:rPr lang="en-US" sz="2000" dirty="0">
                <a:solidFill>
                  <a:schemeClr val="bg1"/>
                </a:solidFill>
              </a:rPr>
              <a:t> for</a:t>
            </a:r>
            <a:r>
              <a:rPr lang="en-US" sz="2000" dirty="0">
                <a:solidFill>
                  <a:srgbClr val="FF5050"/>
                </a:solidFill>
              </a:rPr>
              <a:t> </a:t>
            </a:r>
            <a:r>
              <a:rPr lang="en-US" sz="2000" i="1" dirty="0">
                <a:solidFill>
                  <a:srgbClr val="FFFF00"/>
                </a:solidFill>
              </a:rPr>
              <a:t>all</a:t>
            </a:r>
            <a:r>
              <a:rPr lang="en-US" sz="2000" dirty="0">
                <a:solidFill>
                  <a:srgbClr val="FF0066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cash flows (base amount A</a:t>
            </a:r>
            <a:r>
              <a:rPr lang="en-US" sz="2000" baseline="-25000" dirty="0">
                <a:solidFill>
                  <a:schemeClr val="bg1"/>
                </a:solidFill>
              </a:rPr>
              <a:t>1</a:t>
            </a:r>
            <a:r>
              <a:rPr lang="en-US" sz="2000" dirty="0">
                <a:solidFill>
                  <a:schemeClr val="bg1"/>
                </a:solidFill>
              </a:rPr>
              <a:t> is included) </a:t>
            </a:r>
          </a:p>
        </p:txBody>
      </p:sp>
      <p:sp>
        <p:nvSpPr>
          <p:cNvPr id="19" name="Content Placeholder 4"/>
          <p:cNvSpPr>
            <a:spLocks noGrp="1"/>
          </p:cNvSpPr>
          <p:nvPr>
            <p:ph sz="quarter" idx="19"/>
          </p:nvPr>
        </p:nvSpPr>
        <p:spPr>
          <a:xfrm>
            <a:off x="990600" y="3550227"/>
            <a:ext cx="1905000" cy="502920"/>
          </a:xfrm>
        </p:spPr>
        <p:txBody>
          <a:bodyPr anchor="ctr"/>
          <a:lstStyle/>
          <a:p>
            <a:pPr marL="0" indent="0">
              <a:buNone/>
            </a:pPr>
            <a:r>
              <a:rPr lang="en-US" sz="2000" dirty="0"/>
              <a:t>Equation (</a:t>
            </a:r>
            <a:r>
              <a:rPr lang="en-US" sz="2000" dirty="0" err="1"/>
              <a:t>i</a:t>
            </a:r>
            <a:r>
              <a:rPr lang="en-US" sz="2000" dirty="0"/>
              <a:t> ≠ g</a:t>
            </a:r>
            <a:r>
              <a:rPr lang="en-US" sz="2000" dirty="0" smtClean="0"/>
              <a:t>):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Content Placeholder 5"/>
              <p:cNvSpPr>
                <a:spLocks noGrp="1"/>
              </p:cNvSpPr>
              <p:nvPr>
                <p:ph sz="quarter" idx="20"/>
              </p:nvPr>
            </p:nvSpPr>
            <p:spPr>
              <a:xfrm>
                <a:off x="3048000" y="3558540"/>
                <a:ext cx="4876800" cy="502920"/>
              </a:xfrm>
              <a:solidFill>
                <a:srgbClr val="006262"/>
              </a:solidFill>
            </p:spPr>
            <p:txBody>
              <a:bodyPr anchor="ctr"/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2000" b="1" i="0" baseline="-25000" dirty="0" err="1">
                          <a:solidFill>
                            <a:schemeClr val="bg1"/>
                          </a:solidFill>
                          <a:latin typeface="Cambria Math"/>
                        </a:rPr>
                        <m:t>𝐠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𝐀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0" baseline="-25000" dirty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{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−[(</m:t>
                      </m:r>
                      <m:r>
                        <a:rPr lang="en-US" sz="2000" b="1" i="0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𝐠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)/(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𝐢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)]</m:t>
                      </m:r>
                      <m:r>
                        <a:rPr lang="en-US" sz="2000" b="1" i="0" baseline="30000" dirty="0">
                          <a:solidFill>
                            <a:schemeClr val="bg1"/>
                          </a:solidFill>
                          <a:latin typeface="Cambria Math"/>
                        </a:rPr>
                        <m:t>𝐧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/(</m:t>
                      </m:r>
                      <m:r>
                        <a:rPr lang="en-US" sz="2000" b="1" i="0" dirty="0" err="1">
                          <a:solidFill>
                            <a:schemeClr val="bg1"/>
                          </a:solidFill>
                          <a:latin typeface="Cambria Math"/>
                        </a:rPr>
                        <m:t>𝐢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0" dirty="0">
                          <a:solidFill>
                            <a:schemeClr val="bg1"/>
                          </a:solidFill>
                          <a:latin typeface="Cambria Math"/>
                        </a:rPr>
                        <m:t>𝐠</m:t>
                      </m:r>
                      <m:r>
                        <a:rPr lang="en-US" sz="2000" b="1" i="0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)}</m:t>
                      </m:r>
                    </m:oMath>
                  </m:oMathPara>
                </a14:m>
                <a:endParaRPr lang="en-US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0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0"/>
              </p:nvPr>
            </p:nvSpPr>
            <p:spPr>
              <a:xfrm>
                <a:off x="3048000" y="3558540"/>
                <a:ext cx="4876800" cy="502920"/>
              </a:xfrm>
              <a:blipFill rotWithShape="1">
                <a:blip r:embed="rId2" cstate="print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6"/>
          <p:cNvSpPr>
            <a:spLocks noGrp="1"/>
          </p:cNvSpPr>
          <p:nvPr>
            <p:ph sz="quarter" idx="21"/>
          </p:nvPr>
        </p:nvSpPr>
        <p:spPr>
          <a:xfrm>
            <a:off x="990600" y="4598670"/>
            <a:ext cx="7162800" cy="502920"/>
          </a:xfrm>
          <a:solidFill>
            <a:srgbClr val="00477A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For negative gradient, change signs on both g </a:t>
            </a:r>
            <a:r>
              <a:rPr lang="en-US" sz="2000" dirty="0" smtClean="0">
                <a:solidFill>
                  <a:schemeClr val="bg1"/>
                </a:solidFill>
              </a:rPr>
              <a:t>values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2" name="Content Placeholder 7"/>
          <p:cNvSpPr>
            <a:spLocks noGrp="1"/>
          </p:cNvSpPr>
          <p:nvPr>
            <p:ph sz="quarter" idx="22"/>
          </p:nvPr>
        </p:nvSpPr>
        <p:spPr>
          <a:xfrm>
            <a:off x="990600" y="5638800"/>
            <a:ext cx="7162800" cy="50292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000" dirty="0"/>
              <a:t>There are no tables for geometric gradient </a:t>
            </a:r>
            <a:r>
              <a:rPr lang="en-US" sz="2000" dirty="0" smtClean="0"/>
              <a:t>factors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52992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Shifted Geometric </a:t>
            </a:r>
            <a:r>
              <a:rPr lang="en-US" dirty="0" smtClean="0"/>
              <a:t>Gradient</a:t>
            </a:r>
            <a:r>
              <a:rPr lang="en-US" sz="1200" dirty="0" smtClean="0"/>
              <a:t> (</a:t>
            </a:r>
            <a:r>
              <a:rPr lang="en-US" sz="1200" dirty="0"/>
              <a:t>1)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4920"/>
                <a:ext cx="8229600" cy="18592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b="0" dirty="0"/>
                  <a:t>Weirton Steel signed a 5-year contract to purchase water treatment chemicals from a local distributor for $7000 per year. When the contract ends, the cost of the chemicals is expected to increase by 12% per year for the next 8 years. If an initial investment in storage tanks is $35,000, determine the equivalent present worth in year 0 of all of the cash flows at </a:t>
                </a:r>
                <a:r>
                  <a:rPr lang="en-US" sz="2200" b="0" dirty="0" err="1"/>
                  <a:t>i</a:t>
                </a:r>
                <a:r>
                  <a:rPr lang="en-US" sz="2200" b="0" dirty="0"/>
                  <a:t> 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15% per year</a:t>
                </a:r>
                <a:r>
                  <a:rPr lang="en-US" sz="2200" b="0" dirty="0" smtClean="0"/>
                  <a:t>.</a:t>
                </a:r>
                <a:endParaRPr lang="en-US" sz="2200" b="0" dirty="0"/>
              </a:p>
            </p:txBody>
          </p:sp>
        </mc:Choice>
        <mc:Fallback>
          <p:sp>
            <p:nvSpPr>
              <p:cNvPr id="1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4920"/>
                <a:ext cx="8229600" cy="1859280"/>
              </a:xfrm>
              <a:blipFill rotWithShape="1">
                <a:blip r:embed="rId2" cstate="print"/>
                <a:stretch>
                  <a:fillRect l="-889" t="-1639"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3" descr="This problem illustrates how one would address multiple types of cashflows in a problem.  Decompose the problem into a geometric gradient and an annual uniform payment.&#10;&#10;Calculate the two different problems and combine the answers to get the present value at year 0."/>
          <p:cNvPicPr>
            <a:picLocks noGrp="1" noChangeAspect="1" noChangeArrowheads="1"/>
          </p:cNvPicPr>
          <p:nvPr>
            <p:ph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611021" y="3105285"/>
            <a:ext cx="5921958" cy="337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4684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Shifted Geometric Gradient</a:t>
            </a:r>
            <a:r>
              <a:rPr lang="en-US" sz="1200" dirty="0"/>
              <a:t> </a:t>
            </a:r>
            <a:r>
              <a:rPr lang="en-US" sz="1200" dirty="0" smtClean="0"/>
              <a:t>(2)</a:t>
            </a:r>
            <a:endParaRPr lang="en-US" dirty="0"/>
          </a:p>
        </p:txBody>
      </p:sp>
      <p:pic>
        <p:nvPicPr>
          <p:cNvPr id="7" name="Picture 2" descr="This problem illustrates how one would address multiple types of cashflows in a problem.  Decompose the problem into a geometric gradient and an annual uniform payment.&#10;&#10;Calculate the two different problems and combine the answers to get the present value at year 0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133600" y="990600"/>
            <a:ext cx="5386617" cy="306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idx="17"/>
              </p:nvPr>
            </p:nvSpPr>
            <p:spPr>
              <a:xfrm>
                <a:off x="228600" y="4160520"/>
                <a:ext cx="8686800" cy="239268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2000" b="0" dirty="0" smtClean="0"/>
                  <a:t>Gradient starts between actual years 5 and 6; these are gradient years 1 and 2.</a:t>
                </a:r>
                <a:br>
                  <a:rPr lang="en-US" sz="2000" b="0" dirty="0" smtClean="0"/>
                </a:br>
                <a:r>
                  <a:rPr lang="en-US" sz="2000" b="0" dirty="0" err="1"/>
                  <a:t>P</a:t>
                </a:r>
                <a:r>
                  <a:rPr lang="en-US" sz="2000" b="0" baseline="-25000" dirty="0" err="1"/>
                  <a:t>g</a:t>
                </a:r>
                <a:r>
                  <a:rPr lang="en-US" sz="2000" b="0" dirty="0"/>
                  <a:t> is located in gradient year 0, which is actual year 4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0" dirty="0" smtClean="0">
                          <a:solidFill>
                            <a:srgbClr val="8D0917"/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2100" b="1" i="0" baseline="-25000" dirty="0" err="1">
                          <a:solidFill>
                            <a:srgbClr val="8D0917"/>
                          </a:solidFill>
                          <a:latin typeface="Cambria Math"/>
                        </a:rPr>
                        <m:t>𝐠</m:t>
                      </m:r>
                      <m:r>
                        <a:rPr lang="en-US" sz="2100" b="1" i="0" dirty="0" smtClean="0">
                          <a:solidFill>
                            <a:srgbClr val="8D0917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𝟕𝟎𝟎𝟎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{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−[(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𝟏𝟐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)/(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𝟏𝟓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)]</m:t>
                      </m:r>
                      <m:r>
                        <a:rPr lang="en-US" sz="2100" b="1" i="0" baseline="30000" dirty="0">
                          <a:solidFill>
                            <a:srgbClr val="8D0917"/>
                          </a:solidFill>
                          <a:latin typeface="Cambria Math"/>
                        </a:rPr>
                        <m:t>𝟗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/(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𝟏𝟓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𝟏𝟐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)}=$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𝟒𝟗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100" b="1" i="0" dirty="0">
                          <a:solidFill>
                            <a:srgbClr val="8D0917"/>
                          </a:solidFill>
                          <a:latin typeface="Cambria Math"/>
                        </a:rPr>
                        <m:t>𝟒𝟎𝟏</m:t>
                      </m:r>
                    </m:oMath>
                  </m:oMathPara>
                </a14:m>
                <a:endParaRPr lang="en-US" sz="2100" dirty="0">
                  <a:solidFill>
                    <a:srgbClr val="8D0917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400" b="0" dirty="0"/>
                  <a:t>Move </a:t>
                </a:r>
                <a:r>
                  <a:rPr lang="en-US" sz="2400" b="0" dirty="0" err="1"/>
                  <a:t>P</a:t>
                </a:r>
                <a:r>
                  <a:rPr lang="en-US" sz="2400" b="0" baseline="-25000" dirty="0" err="1"/>
                  <a:t>g</a:t>
                </a:r>
                <a:r>
                  <a:rPr lang="en-US" sz="2400" b="0" dirty="0"/>
                  <a:t> and other cash flows to year 0 to calculate P</a:t>
                </a:r>
                <a:r>
                  <a:rPr lang="en-US" sz="2400" b="0" baseline="-25000" dirty="0"/>
                  <a:t>T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𝐏</m:t>
                    </m:r>
                    <m:r>
                      <a:rPr lang="en-US" sz="2100" b="1" i="0" baseline="-25000" dirty="0" smtClean="0">
                        <a:solidFill>
                          <a:srgbClr val="A60A1B"/>
                        </a:solidFill>
                        <a:latin typeface="Cambria Math"/>
                      </a:rPr>
                      <m:t>𝐓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=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𝟑𝟓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,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𝟎𝟎𝟎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+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𝟕𝟎𝟎𝟎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(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𝐏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/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𝐀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,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𝟏𝟓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%,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𝟒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)+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𝟒𝟗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,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𝟒𝟎𝟏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(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𝐏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/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𝐅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,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𝟏𝟓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%,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𝟒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)= $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𝟖𝟑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,</m:t>
                    </m:r>
                    <m:r>
                      <a:rPr lang="en-US" sz="2100" b="1" i="0" dirty="0" smtClean="0">
                        <a:solidFill>
                          <a:srgbClr val="A60A1B"/>
                        </a:solidFill>
                        <a:latin typeface="Cambria Math"/>
                      </a:rPr>
                      <m:t>𝟐𝟑𝟐</m:t>
                    </m:r>
                  </m:oMath>
                </a14:m>
                <a:r>
                  <a:rPr lang="en-US" sz="2100" dirty="0" smtClean="0">
                    <a:solidFill>
                      <a:srgbClr val="A60A1B"/>
                    </a:solidFill>
                  </a:rPr>
                  <a:t> </a:t>
                </a:r>
                <a:endParaRPr lang="en-US" sz="2100" baseline="-25000" dirty="0">
                  <a:solidFill>
                    <a:srgbClr val="A60A1B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7"/>
              </p:nvPr>
            </p:nvSpPr>
            <p:spPr>
              <a:xfrm>
                <a:off x="228600" y="4160520"/>
                <a:ext cx="8686800" cy="2392680"/>
              </a:xfrm>
              <a:blipFill rotWithShape="1">
                <a:blip r:embed="rId3" cstate="print"/>
                <a:stretch>
                  <a:fillRect t="-1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6848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Shifted Gradients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2" descr="This is where the gradient decreases by a constant amount each period." title="Negative shifted gradients"/>
              <p:cNvSpPr>
                <a:spLocks noGrp="1"/>
              </p:cNvSpPr>
              <p:nvPr>
                <p:ph sz="quarter" idx="17"/>
              </p:nvPr>
            </p:nvSpPr>
            <p:spPr>
              <a:xfrm>
                <a:off x="457200" y="1270000"/>
                <a:ext cx="8229600" cy="731520"/>
              </a:xfrm>
              <a:custGeom>
                <a:avLst/>
                <a:gdLst>
                  <a:gd name="connsiteX0" fmla="*/ 0 w 7772400"/>
                  <a:gd name="connsiteY0" fmla="*/ 251460 h 502920"/>
                  <a:gd name="connsiteX1" fmla="*/ 3886200 w 7772400"/>
                  <a:gd name="connsiteY1" fmla="*/ 0 h 502920"/>
                  <a:gd name="connsiteX2" fmla="*/ 7772400 w 7772400"/>
                  <a:gd name="connsiteY2" fmla="*/ 251460 h 502920"/>
                  <a:gd name="connsiteX3" fmla="*/ 3886200 w 7772400"/>
                  <a:gd name="connsiteY3" fmla="*/ 502920 h 502920"/>
                  <a:gd name="connsiteX4" fmla="*/ 0 w 7772400"/>
                  <a:gd name="connsiteY4" fmla="*/ 251460 h 502920"/>
                  <a:gd name="connsiteX0" fmla="*/ 0 w 7772400"/>
                  <a:gd name="connsiteY0" fmla="*/ 251460 h 502920"/>
                  <a:gd name="connsiteX1" fmla="*/ 3886200 w 7772400"/>
                  <a:gd name="connsiteY1" fmla="*/ 0 h 502920"/>
                  <a:gd name="connsiteX2" fmla="*/ 7772400 w 7772400"/>
                  <a:gd name="connsiteY2" fmla="*/ 251460 h 502920"/>
                  <a:gd name="connsiteX3" fmla="*/ 3886200 w 7772400"/>
                  <a:gd name="connsiteY3" fmla="*/ 502920 h 502920"/>
                  <a:gd name="connsiteX4" fmla="*/ 0 w 7772400"/>
                  <a:gd name="connsiteY4" fmla="*/ 251460 h 502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2400" h="502920">
                    <a:moveTo>
                      <a:pt x="0" y="251460"/>
                    </a:moveTo>
                    <a:cubicBezTo>
                      <a:pt x="0" y="112582"/>
                      <a:pt x="1739911" y="0"/>
                      <a:pt x="3886200" y="0"/>
                    </a:cubicBezTo>
                    <a:cubicBezTo>
                      <a:pt x="6032489" y="0"/>
                      <a:pt x="7772400" y="112582"/>
                      <a:pt x="7772400" y="251460"/>
                    </a:cubicBezTo>
                    <a:cubicBezTo>
                      <a:pt x="7772400" y="390338"/>
                      <a:pt x="6032489" y="502920"/>
                      <a:pt x="3886200" y="502920"/>
                    </a:cubicBezTo>
                    <a:cubicBezTo>
                      <a:pt x="1739911" y="502920"/>
                      <a:pt x="0" y="390338"/>
                      <a:pt x="0" y="251460"/>
                    </a:cubicBezTo>
                    <a:close/>
                  </a:path>
                </a:pathLst>
              </a:custGeom>
              <a:solidFill>
                <a:srgbClr val="E8E56D"/>
              </a:solidFill>
              <a:ln>
                <a:solidFill>
                  <a:schemeClr val="tx1"/>
                </a:solidFill>
              </a:ln>
            </p:spPr>
            <p:txBody>
              <a:bodyPr anchor="ctr"/>
              <a:lstStyle/>
              <a:p>
                <a:pPr marL="0" indent="0" algn="ctr">
                  <a:buNone/>
                </a:pPr>
                <a:r>
                  <a:rPr lang="en-US" sz="2200" dirty="0"/>
                  <a:t>For negative</a:t>
                </a:r>
                <a:r>
                  <a:rPr lang="en-US" sz="2200" dirty="0">
                    <a:solidFill>
                      <a:srgbClr val="FF0000"/>
                    </a:solidFill>
                  </a:rPr>
                  <a:t> </a:t>
                </a:r>
                <a:r>
                  <a:rPr lang="en-US" sz="2200" dirty="0">
                    <a:solidFill>
                      <a:srgbClr val="8D0917"/>
                    </a:solidFill>
                  </a:rPr>
                  <a:t>arithmetic</a:t>
                </a:r>
                <a:r>
                  <a:rPr lang="en-US" sz="2200" dirty="0">
                    <a:solidFill>
                      <a:srgbClr val="FF0000"/>
                    </a:solidFill>
                  </a:rPr>
                  <a:t> </a:t>
                </a:r>
                <a:r>
                  <a:rPr lang="en-US" sz="2200" dirty="0"/>
                  <a:t>gradients, change sign on G term from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2200" dirty="0"/>
                  <a:t> to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−</m:t>
                    </m:r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8" name="Content Placeholder 2" descr="This is where the gradient decreases by a constant amount each period.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7"/>
              </p:nvPr>
            </p:nvSpPr>
            <p:spPr>
              <a:xfrm>
                <a:off x="457200" y="1270000"/>
                <a:ext cx="8229600" cy="731520"/>
              </a:xfrm>
              <a:custGeom>
                <a:avLst/>
                <a:gdLst>
                  <a:gd name="connsiteX0" fmla="*/ 0 w 7772400"/>
                  <a:gd name="connsiteY0" fmla="*/ 251460 h 502920"/>
                  <a:gd name="connsiteX1" fmla="*/ 3886200 w 7772400"/>
                  <a:gd name="connsiteY1" fmla="*/ 0 h 502920"/>
                  <a:gd name="connsiteX2" fmla="*/ 7772400 w 7772400"/>
                  <a:gd name="connsiteY2" fmla="*/ 251460 h 502920"/>
                  <a:gd name="connsiteX3" fmla="*/ 3886200 w 7772400"/>
                  <a:gd name="connsiteY3" fmla="*/ 502920 h 502920"/>
                  <a:gd name="connsiteX4" fmla="*/ 0 w 7772400"/>
                  <a:gd name="connsiteY4" fmla="*/ 251460 h 502920"/>
                  <a:gd name="connsiteX0" fmla="*/ 0 w 7772400"/>
                  <a:gd name="connsiteY0" fmla="*/ 251460 h 502920"/>
                  <a:gd name="connsiteX1" fmla="*/ 3886200 w 7772400"/>
                  <a:gd name="connsiteY1" fmla="*/ 0 h 502920"/>
                  <a:gd name="connsiteX2" fmla="*/ 7772400 w 7772400"/>
                  <a:gd name="connsiteY2" fmla="*/ 251460 h 502920"/>
                  <a:gd name="connsiteX3" fmla="*/ 3886200 w 7772400"/>
                  <a:gd name="connsiteY3" fmla="*/ 502920 h 502920"/>
                  <a:gd name="connsiteX4" fmla="*/ 0 w 7772400"/>
                  <a:gd name="connsiteY4" fmla="*/ 251460 h 502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2400" h="502920">
                    <a:moveTo>
                      <a:pt x="0" y="251460"/>
                    </a:moveTo>
                    <a:cubicBezTo>
                      <a:pt x="0" y="112582"/>
                      <a:pt x="1739911" y="0"/>
                      <a:pt x="3886200" y="0"/>
                    </a:cubicBezTo>
                    <a:cubicBezTo>
                      <a:pt x="6032489" y="0"/>
                      <a:pt x="7772400" y="112582"/>
                      <a:pt x="7772400" y="251460"/>
                    </a:cubicBezTo>
                    <a:cubicBezTo>
                      <a:pt x="7772400" y="390338"/>
                      <a:pt x="6032489" y="502920"/>
                      <a:pt x="3886200" y="502920"/>
                    </a:cubicBezTo>
                    <a:cubicBezTo>
                      <a:pt x="1739911" y="502920"/>
                      <a:pt x="0" y="390338"/>
                      <a:pt x="0" y="251460"/>
                    </a:cubicBezTo>
                    <a:close/>
                  </a:path>
                </a:pathLst>
              </a:custGeom>
              <a:blipFill rotWithShape="1">
                <a:blip r:embed="rId2" cstate="print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Content Placeholder 3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457200" y="2092960"/>
                <a:ext cx="8321040" cy="49784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b="0" dirty="0"/>
                  <a:t>General equation for determining P: </a:t>
                </a:r>
                <a:r>
                  <a:rPr lang="en-US" sz="2200" dirty="0">
                    <a:solidFill>
                      <a:srgbClr val="3946A4"/>
                    </a:solidFill>
                  </a:rPr>
                  <a:t>P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3946A4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200" dirty="0">
                    <a:solidFill>
                      <a:srgbClr val="3946A4"/>
                    </a:solidFill>
                  </a:rPr>
                  <a:t> present worth of base amount 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A60A1B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dirty="0">
                    <a:solidFill>
                      <a:srgbClr val="FF0000"/>
                    </a:solidFill>
                  </a:rPr>
                  <a:t> </a:t>
                </a:r>
                <a:r>
                  <a:rPr lang="en-US" sz="2200" dirty="0" smtClean="0">
                    <a:solidFill>
                      <a:srgbClr val="3946A4"/>
                    </a:solidFill>
                  </a:rPr>
                  <a:t>P</a:t>
                </a:r>
                <a:r>
                  <a:rPr lang="en-US" sz="2200" baseline="-25000" dirty="0" smtClean="0">
                    <a:solidFill>
                      <a:srgbClr val="3946A4"/>
                    </a:solidFill>
                  </a:rPr>
                  <a:t>G</a:t>
                </a:r>
                <a:endParaRPr lang="en-US" sz="2200" dirty="0">
                  <a:solidFill>
                    <a:srgbClr val="3946A4"/>
                  </a:solidFill>
                </a:endParaRPr>
              </a:p>
            </p:txBody>
          </p:sp>
        </mc:Choice>
        <mc:Fallback>
          <p:sp>
            <p:nvSpPr>
              <p:cNvPr id="9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457200" y="2092960"/>
                <a:ext cx="8321040" cy="497840"/>
              </a:xfrm>
              <a:blipFill rotWithShape="1">
                <a:blip r:embed="rId3" cstate="print"/>
                <a:stretch>
                  <a:fillRect l="-879" t="-7317" b="-10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4"/>
          <p:cNvCxnSpPr/>
          <p:nvPr/>
        </p:nvCxnSpPr>
        <p:spPr bwMode="auto">
          <a:xfrm rot="5400000" flipH="1" flipV="1">
            <a:off x="8014060" y="2628106"/>
            <a:ext cx="381000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A60A1B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6629400" y="2743200"/>
                <a:ext cx="2438400" cy="43688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Changed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A60A1B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en-US" sz="2000" dirty="0">
                    <a:solidFill>
                      <a:srgbClr val="A60A1B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A60A1B"/>
                        </a:solidFill>
                        <a:latin typeface="Cambria Math"/>
                      </a:rPr>
                      <m:t>−</m:t>
                    </m:r>
                  </m:oMath>
                </a14:m>
                <a:endParaRPr lang="en-US" sz="2000" dirty="0">
                  <a:solidFill>
                    <a:srgbClr val="A60A1B"/>
                  </a:solidFill>
                </a:endParaRPr>
              </a:p>
            </p:txBody>
          </p:sp>
        </mc:Choice>
        <mc:Fallback>
          <p:sp>
            <p:nvSpPr>
              <p:cNvPr id="10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6629400" y="2743200"/>
                <a:ext cx="2438400" cy="436880"/>
              </a:xfrm>
              <a:blipFill rotWithShape="1">
                <a:blip r:embed="rId4" cstate="print"/>
                <a:stretch>
                  <a:fillRect l="-750" t="-6944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ontent Placeholder 6" descr="This is where the geometric gradient is a negative percentage where the cashflows are reduced every period."/>
          <p:cNvSpPr>
            <a:spLocks noGrp="1"/>
          </p:cNvSpPr>
          <p:nvPr>
            <p:ph sz="quarter" idx="20"/>
          </p:nvPr>
        </p:nvSpPr>
        <p:spPr>
          <a:xfrm>
            <a:off x="640080" y="3434080"/>
            <a:ext cx="7863840" cy="731520"/>
          </a:xfrm>
          <a:custGeom>
            <a:avLst/>
            <a:gdLst>
              <a:gd name="connsiteX0" fmla="*/ 0 w 7315200"/>
              <a:gd name="connsiteY0" fmla="*/ 251460 h 502920"/>
              <a:gd name="connsiteX1" fmla="*/ 3657600 w 7315200"/>
              <a:gd name="connsiteY1" fmla="*/ 0 h 502920"/>
              <a:gd name="connsiteX2" fmla="*/ 7315200 w 7315200"/>
              <a:gd name="connsiteY2" fmla="*/ 251460 h 502920"/>
              <a:gd name="connsiteX3" fmla="*/ 3657600 w 7315200"/>
              <a:gd name="connsiteY3" fmla="*/ 502920 h 502920"/>
              <a:gd name="connsiteX4" fmla="*/ 0 w 7315200"/>
              <a:gd name="connsiteY4" fmla="*/ 251460 h 502920"/>
              <a:gd name="connsiteX0" fmla="*/ 0 w 7315200"/>
              <a:gd name="connsiteY0" fmla="*/ 251460 h 502920"/>
              <a:gd name="connsiteX1" fmla="*/ 3657600 w 7315200"/>
              <a:gd name="connsiteY1" fmla="*/ 0 h 502920"/>
              <a:gd name="connsiteX2" fmla="*/ 7315200 w 7315200"/>
              <a:gd name="connsiteY2" fmla="*/ 251460 h 502920"/>
              <a:gd name="connsiteX3" fmla="*/ 3657600 w 7315200"/>
              <a:gd name="connsiteY3" fmla="*/ 502920 h 502920"/>
              <a:gd name="connsiteX4" fmla="*/ 0 w 7315200"/>
              <a:gd name="connsiteY4" fmla="*/ 25146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5200" h="502920">
                <a:moveTo>
                  <a:pt x="0" y="251460"/>
                </a:moveTo>
                <a:cubicBezTo>
                  <a:pt x="0" y="112582"/>
                  <a:pt x="1637563" y="0"/>
                  <a:pt x="3657600" y="0"/>
                </a:cubicBezTo>
                <a:cubicBezTo>
                  <a:pt x="5677637" y="0"/>
                  <a:pt x="7315200" y="112582"/>
                  <a:pt x="7315200" y="251460"/>
                </a:cubicBezTo>
                <a:cubicBezTo>
                  <a:pt x="7315200" y="390338"/>
                  <a:pt x="5677637" y="502920"/>
                  <a:pt x="3657600" y="502920"/>
                </a:cubicBezTo>
                <a:cubicBezTo>
                  <a:pt x="1637563" y="502920"/>
                  <a:pt x="0" y="390338"/>
                  <a:pt x="0" y="251460"/>
                </a:cubicBezTo>
                <a:close/>
              </a:path>
            </a:pathLst>
          </a:custGeom>
          <a:solidFill>
            <a:srgbClr val="E8E56D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/>
              <a:t>For negative </a:t>
            </a:r>
            <a:r>
              <a:rPr lang="en-US" sz="2200" dirty="0">
                <a:solidFill>
                  <a:srgbClr val="8D0917"/>
                </a:solidFill>
              </a:rPr>
              <a:t>geometric</a:t>
            </a:r>
            <a:r>
              <a:rPr lang="en-US" sz="2200" dirty="0"/>
              <a:t> gradients, change signs on both g </a:t>
            </a:r>
            <a:r>
              <a:rPr lang="en-US" sz="2200" dirty="0" smtClean="0"/>
              <a:t>values</a:t>
            </a:r>
            <a:endParaRPr lang="en-US" sz="2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Content Placeholder 7"/>
              <p:cNvSpPr>
                <a:spLocks noGrp="1"/>
              </p:cNvSpPr>
              <p:nvPr>
                <p:ph sz="quarter" idx="22"/>
              </p:nvPr>
            </p:nvSpPr>
            <p:spPr>
              <a:xfrm>
                <a:off x="1433945" y="4791075"/>
                <a:ext cx="5715000" cy="482600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0" dirty="0" smtClean="0">
                          <a:latin typeface="Cambria Math"/>
                        </a:rPr>
                        <m:t>𝐏</m:t>
                      </m:r>
                      <m:r>
                        <a:rPr lang="en-US" sz="2200" b="1" i="0" baseline="-25000" dirty="0" err="1">
                          <a:latin typeface="Cambria Math"/>
                        </a:rPr>
                        <m:t>𝐠</m:t>
                      </m:r>
                      <m:r>
                        <a:rPr lang="en-US" sz="2200" b="1" i="0" dirty="0">
                          <a:latin typeface="Cambria Math"/>
                        </a:rPr>
                        <m:t>=</m:t>
                      </m:r>
                      <m:r>
                        <a:rPr lang="en-US" sz="2200" b="1" i="0" dirty="0">
                          <a:latin typeface="Cambria Math"/>
                        </a:rPr>
                        <m:t>𝐀𝟏</m:t>
                      </m:r>
                      <m:r>
                        <a:rPr lang="en-US" sz="2200" b="1" i="0" dirty="0">
                          <a:latin typeface="Cambria Math"/>
                        </a:rPr>
                        <m:t>{</m:t>
                      </m:r>
                      <m:r>
                        <a:rPr lang="en-US" sz="2200" b="1" i="0" dirty="0">
                          <a:latin typeface="Cambria Math"/>
                        </a:rPr>
                        <m:t>𝟏</m:t>
                      </m:r>
                      <m:r>
                        <a:rPr lang="en-US" sz="2200" b="1" i="0" dirty="0">
                          <a:latin typeface="Cambria Math"/>
                        </a:rPr>
                        <m:t>−[(</m:t>
                      </m:r>
                      <m:r>
                        <a:rPr lang="en-US" sz="2200" b="1" i="0" dirty="0">
                          <a:latin typeface="Cambria Math"/>
                        </a:rPr>
                        <m:t>𝟏</m:t>
                      </m:r>
                      <m:r>
                        <a:rPr lang="en-US" sz="2200" b="1" i="0" dirty="0">
                          <a:solidFill>
                            <a:srgbClr val="A60A1B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200" b="1" i="0" dirty="0">
                          <a:latin typeface="Cambria Math"/>
                        </a:rPr>
                        <m:t>𝐠</m:t>
                      </m:r>
                      <m:r>
                        <a:rPr lang="en-US" sz="2200" b="1" i="0" dirty="0">
                          <a:latin typeface="Cambria Math"/>
                        </a:rPr>
                        <m:t>)/(</m:t>
                      </m:r>
                      <m:r>
                        <a:rPr lang="en-US" sz="2200" b="1" i="0" dirty="0">
                          <a:latin typeface="Cambria Math"/>
                        </a:rPr>
                        <m:t>𝟏</m:t>
                      </m:r>
                      <m:r>
                        <a:rPr lang="en-US" sz="2200" b="1" i="0" dirty="0">
                          <a:latin typeface="Cambria Math"/>
                        </a:rPr>
                        <m:t>+</m:t>
                      </m:r>
                      <m:r>
                        <a:rPr lang="en-US" sz="2200" b="1" i="0" dirty="0">
                          <a:latin typeface="Cambria Math"/>
                        </a:rPr>
                        <m:t>𝐢</m:t>
                      </m:r>
                      <m:r>
                        <a:rPr lang="en-US" sz="2200" b="1" i="0" dirty="0">
                          <a:latin typeface="Cambria Math"/>
                        </a:rPr>
                        <m:t>)]</m:t>
                      </m:r>
                      <m:r>
                        <a:rPr lang="en-US" sz="2200" b="1" i="0" baseline="30000" dirty="0">
                          <a:latin typeface="Cambria Math"/>
                        </a:rPr>
                        <m:t>𝐧</m:t>
                      </m:r>
                      <m:r>
                        <a:rPr lang="en-US" sz="2200" b="1" i="0" dirty="0">
                          <a:latin typeface="Cambria Math"/>
                        </a:rPr>
                        <m:t>/(</m:t>
                      </m:r>
                      <m:r>
                        <a:rPr lang="en-US" sz="2200" b="1" i="0" dirty="0">
                          <a:latin typeface="Cambria Math"/>
                        </a:rPr>
                        <m:t>𝐢</m:t>
                      </m:r>
                      <m:r>
                        <a:rPr lang="en-US" sz="2200" b="1" i="0" dirty="0">
                          <a:solidFill>
                            <a:srgbClr val="A60A1B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200" b="1" i="0" dirty="0">
                          <a:latin typeface="Cambria Math"/>
                        </a:rPr>
                        <m:t>𝐠</m:t>
                      </m:r>
                      <m:r>
                        <a:rPr lang="en-US" sz="2200" b="1" i="0" dirty="0" smtClean="0">
                          <a:latin typeface="Cambria Math"/>
                        </a:rPr>
                        <m:t>)}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>
          <p:sp>
            <p:nvSpPr>
              <p:cNvPr id="13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2"/>
              </p:nvPr>
            </p:nvSpPr>
            <p:spPr>
              <a:xfrm>
                <a:off x="1433945" y="4791075"/>
                <a:ext cx="5715000" cy="482600"/>
              </a:xfrm>
              <a:blipFill rotWithShape="1">
                <a:blip r:embed="rId5" cstate="print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8"/>
          <p:cNvGrpSpPr/>
          <p:nvPr/>
        </p:nvGrpSpPr>
        <p:grpSpPr>
          <a:xfrm>
            <a:off x="3382121" y="4471710"/>
            <a:ext cx="613183" cy="500340"/>
            <a:chOff x="2815023" y="3613666"/>
            <a:chExt cx="613183" cy="500340"/>
          </a:xfrm>
        </p:grpSpPr>
        <p:cxnSp>
          <p:nvCxnSpPr>
            <p:cNvPr id="23" name="Straight Arrow Connector 8"/>
            <p:cNvCxnSpPr/>
            <p:nvPr/>
          </p:nvCxnSpPr>
          <p:spPr bwMode="auto">
            <a:xfrm rot="16200000" flipH="1">
              <a:off x="3162300" y="3848100"/>
              <a:ext cx="456406" cy="7540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2815023" y="3613666"/>
              <a:ext cx="537777" cy="4393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Content Placeholder 9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1004454" y="4257675"/>
                <a:ext cx="2409825" cy="39116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Changed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A60A1B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en-US" sz="2000" dirty="0">
                    <a:solidFill>
                      <a:srgbClr val="A60A1B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A60A1B"/>
                        </a:solidFill>
                        <a:latin typeface="Cambria Math"/>
                      </a:rPr>
                      <m:t>−</m:t>
                    </m:r>
                  </m:oMath>
                </a14:m>
                <a:endParaRPr lang="en-US" sz="2000" dirty="0">
                  <a:solidFill>
                    <a:srgbClr val="A60A1B"/>
                  </a:solidFill>
                </a:endParaRPr>
              </a:p>
            </p:txBody>
          </p:sp>
        </mc:Choice>
        <mc:Fallback>
          <p:sp>
            <p:nvSpPr>
              <p:cNvPr id="12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1004454" y="4257675"/>
                <a:ext cx="2409825" cy="391160"/>
              </a:xfrm>
              <a:blipFill rotWithShape="1">
                <a:blip r:embed="rId6" cstate="print"/>
                <a:stretch>
                  <a:fillRect l="-2785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10"/>
          <p:cNvGrpSpPr/>
          <p:nvPr/>
        </p:nvGrpSpPr>
        <p:grpSpPr>
          <a:xfrm>
            <a:off x="6080760" y="5165148"/>
            <a:ext cx="548640" cy="274320"/>
            <a:chOff x="4572000" y="4343400"/>
            <a:chExt cx="990600" cy="30480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rot="16200000" flipV="1">
              <a:off x="4533900" y="4381500"/>
              <a:ext cx="304800" cy="228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4800600" y="4648200"/>
              <a:ext cx="762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Content Placeholder 11"/>
              <p:cNvSpPr>
                <a:spLocks noGrp="1"/>
              </p:cNvSpPr>
              <p:nvPr>
                <p:ph sz="quarter" idx="24"/>
              </p:nvPr>
            </p:nvSpPr>
            <p:spPr>
              <a:xfrm>
                <a:off x="6629400" y="5231536"/>
                <a:ext cx="2377440" cy="4072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Changed from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A60A1B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000" dirty="0">
                    <a:solidFill>
                      <a:srgbClr val="A60A1B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A60A1B"/>
                        </a:solidFill>
                        <a:latin typeface="Cambria Math"/>
                      </a:rPr>
                      <m:t>+</m:t>
                    </m:r>
                  </m:oMath>
                </a14:m>
                <a:endParaRPr lang="en-US" sz="2000" dirty="0">
                  <a:solidFill>
                    <a:srgbClr val="A60A1B"/>
                  </a:solidFill>
                </a:endParaRPr>
              </a:p>
            </p:txBody>
          </p:sp>
        </mc:Choice>
        <mc:Fallback>
          <p:sp>
            <p:nvSpPr>
              <p:cNvPr id="15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4"/>
              </p:nvPr>
            </p:nvSpPr>
            <p:spPr>
              <a:xfrm>
                <a:off x="6629400" y="5231536"/>
                <a:ext cx="2377440" cy="407264"/>
              </a:xfrm>
              <a:blipFill rotWithShape="1">
                <a:blip r:embed="rId7" cstate="print"/>
                <a:stretch>
                  <a:fillRect l="-2821" t="-7463" b="-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12"/>
          <p:cNvSpPr>
            <a:spLocks noGrp="1"/>
          </p:cNvSpPr>
          <p:nvPr>
            <p:ph sz="quarter" idx="25"/>
          </p:nvPr>
        </p:nvSpPr>
        <p:spPr>
          <a:xfrm>
            <a:off x="868680" y="5867399"/>
            <a:ext cx="7406640" cy="640080"/>
          </a:xfrm>
          <a:custGeom>
            <a:avLst/>
            <a:gdLst>
              <a:gd name="connsiteX0" fmla="*/ 0 w 7010400"/>
              <a:gd name="connsiteY0" fmla="*/ 251460 h 502920"/>
              <a:gd name="connsiteX1" fmla="*/ 3505200 w 7010400"/>
              <a:gd name="connsiteY1" fmla="*/ 0 h 502920"/>
              <a:gd name="connsiteX2" fmla="*/ 7010400 w 7010400"/>
              <a:gd name="connsiteY2" fmla="*/ 251460 h 502920"/>
              <a:gd name="connsiteX3" fmla="*/ 3505200 w 7010400"/>
              <a:gd name="connsiteY3" fmla="*/ 502920 h 502920"/>
              <a:gd name="connsiteX4" fmla="*/ 0 w 7010400"/>
              <a:gd name="connsiteY4" fmla="*/ 251460 h 502920"/>
              <a:gd name="connsiteX0" fmla="*/ 0 w 7010400"/>
              <a:gd name="connsiteY0" fmla="*/ 251460 h 502920"/>
              <a:gd name="connsiteX1" fmla="*/ 3505200 w 7010400"/>
              <a:gd name="connsiteY1" fmla="*/ 0 h 502920"/>
              <a:gd name="connsiteX2" fmla="*/ 7010400 w 7010400"/>
              <a:gd name="connsiteY2" fmla="*/ 251460 h 502920"/>
              <a:gd name="connsiteX3" fmla="*/ 3505200 w 7010400"/>
              <a:gd name="connsiteY3" fmla="*/ 502920 h 502920"/>
              <a:gd name="connsiteX4" fmla="*/ 0 w 7010400"/>
              <a:gd name="connsiteY4" fmla="*/ 251460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10400" h="502920">
                <a:moveTo>
                  <a:pt x="0" y="251460"/>
                </a:moveTo>
                <a:cubicBezTo>
                  <a:pt x="0" y="112582"/>
                  <a:pt x="1569331" y="0"/>
                  <a:pt x="3505200" y="0"/>
                </a:cubicBezTo>
                <a:cubicBezTo>
                  <a:pt x="5441069" y="0"/>
                  <a:pt x="7010400" y="112582"/>
                  <a:pt x="7010400" y="251460"/>
                </a:cubicBezTo>
                <a:cubicBezTo>
                  <a:pt x="7010400" y="390338"/>
                  <a:pt x="5441069" y="502920"/>
                  <a:pt x="3505200" y="502920"/>
                </a:cubicBezTo>
                <a:cubicBezTo>
                  <a:pt x="1569331" y="502920"/>
                  <a:pt x="0" y="390338"/>
                  <a:pt x="0" y="251460"/>
                </a:cubicBezTo>
                <a:close/>
              </a:path>
            </a:pathLst>
          </a:custGeom>
          <a:solidFill>
            <a:srgbClr val="E8E56D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/>
              <a:t>All other procedures are the same as for positive </a:t>
            </a:r>
            <a:r>
              <a:rPr lang="en-US" sz="2200" dirty="0" smtClean="0"/>
              <a:t>gradients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69701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Negative Shifted Arithmetic Gradient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Content Placeholder 2"/>
              <p:cNvSpPr>
                <a:spLocks noGrp="1"/>
              </p:cNvSpPr>
              <p:nvPr>
                <p:ph sz="quarter" idx="17"/>
              </p:nvPr>
            </p:nvSpPr>
            <p:spPr>
              <a:xfrm>
                <a:off x="609600" y="1270000"/>
                <a:ext cx="7924800" cy="482600"/>
              </a:xfrm>
              <a:solidFill>
                <a:srgbClr val="C2FFF0"/>
              </a:solid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2000" dirty="0"/>
                  <a:t>For the cash flows shown, find the future worth in year 7 at </a:t>
                </a:r>
                <a:r>
                  <a:rPr lang="en-US" sz="2000" dirty="0" err="1"/>
                  <a:t>i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000" dirty="0"/>
                  <a:t> 10% per </a:t>
                </a:r>
                <a:r>
                  <a:rPr lang="en-US" sz="2000" dirty="0" smtClean="0"/>
                  <a:t>year</a:t>
                </a:r>
                <a:endParaRPr lang="en-US" sz="2000" dirty="0"/>
              </a:p>
            </p:txBody>
          </p:sp>
        </mc:Choice>
        <mc:Fallback>
          <p:sp>
            <p:nvSpPr>
              <p:cNvPr id="1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7"/>
              </p:nvPr>
            </p:nvSpPr>
            <p:spPr>
              <a:xfrm>
                <a:off x="609600" y="1270000"/>
                <a:ext cx="7924800" cy="482600"/>
              </a:xfrm>
              <a:blipFill rotWithShape="1">
                <a:blip r:embed="rId2" cstate="print"/>
                <a:stretch>
                  <a:fillRect t="-4878" b="-24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3"/>
          <p:cNvGrpSpPr/>
          <p:nvPr/>
        </p:nvGrpSpPr>
        <p:grpSpPr>
          <a:xfrm>
            <a:off x="1573137" y="1947446"/>
            <a:ext cx="6102501" cy="2580070"/>
            <a:chOff x="1845209" y="1600200"/>
            <a:chExt cx="5393791" cy="2280436"/>
          </a:xfrm>
        </p:grpSpPr>
        <p:cxnSp>
          <p:nvCxnSpPr>
            <p:cNvPr id="25" name="Straight Connector 24"/>
            <p:cNvCxnSpPr/>
            <p:nvPr/>
          </p:nvCxnSpPr>
          <p:spPr bwMode="auto">
            <a:xfrm>
              <a:off x="2133600" y="2438400"/>
              <a:ext cx="5105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3048000" y="24384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3505200" y="2438400"/>
              <a:ext cx="0" cy="762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962400" y="2438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419600" y="24384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4876800" y="2438400"/>
              <a:ext cx="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5334000" y="2438400"/>
              <a:ext cx="0" cy="419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590800" y="2438400"/>
              <a:ext cx="0" cy="76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133600" y="2438400"/>
              <a:ext cx="0" cy="76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rot="5400000" flipH="1" flipV="1">
              <a:off x="4915611" y="2017795"/>
              <a:ext cx="835984" cy="7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410200" y="1600200"/>
                  <a:ext cx="613775" cy="3264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F </a:t>
                  </a:r>
                  <a14:m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18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0200" y="1600200"/>
                  <a:ext cx="613775" cy="326440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7895" t="-6557" r="-6140" b="-262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TextBox 35"/>
            <p:cNvSpPr txBox="1"/>
            <p:nvPr/>
          </p:nvSpPr>
          <p:spPr>
            <a:xfrm>
              <a:off x="2004094" y="2197825"/>
              <a:ext cx="3342608" cy="24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 Narrow" panose="020B0606020202030204" pitchFamily="34" charset="0"/>
                </a:rPr>
                <a:t>0                1           2            3             4             5             6         7</a:t>
              </a:r>
              <a:endParaRPr lang="en-US" sz="1200" dirty="0">
                <a:latin typeface="Arial Narrow" panose="020B0606020202030204" pitchFamily="34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 flipV="1">
              <a:off x="3048000" y="2857500"/>
              <a:ext cx="2286000" cy="4191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2833037" y="3279577"/>
              <a:ext cx="377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Arial Narrow" panose="020B0606020202030204" pitchFamily="34" charset="0"/>
                </a:rPr>
                <a:t>700</a:t>
              </a:r>
              <a:endParaRPr lang="en-US" sz="1100" dirty="0">
                <a:latin typeface="Arial Narrow" panose="020B0606020202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303874" y="3201872"/>
              <a:ext cx="377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Arial Narrow" panose="020B0606020202030204" pitchFamily="34" charset="0"/>
                </a:rPr>
                <a:t>650</a:t>
              </a:r>
              <a:endParaRPr lang="en-US" sz="1100" dirty="0">
                <a:latin typeface="Arial Narrow" panose="020B0606020202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95511" y="2923100"/>
              <a:ext cx="377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Arial Narrow" panose="020B0606020202030204" pitchFamily="34" charset="0"/>
                </a:rPr>
                <a:t>500</a:t>
              </a:r>
              <a:endParaRPr lang="en-US" sz="1100" dirty="0">
                <a:latin typeface="Arial Narrow" panose="020B0606020202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152711" y="2827255"/>
              <a:ext cx="377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 Narrow" panose="020B0606020202030204" pitchFamily="34" charset="0"/>
                </a:rPr>
                <a:t>4</a:t>
              </a:r>
              <a:r>
                <a:rPr lang="en-US" sz="1100" dirty="0" smtClean="0">
                  <a:latin typeface="Arial Narrow" panose="020B0606020202030204" pitchFamily="34" charset="0"/>
                </a:rPr>
                <a:t>50</a:t>
              </a:r>
              <a:endParaRPr lang="en-US" sz="1100" dirty="0">
                <a:latin typeface="Arial Narrow" panose="020B060602020203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31380" y="2999057"/>
              <a:ext cx="377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 Narrow" panose="020B0606020202030204" pitchFamily="34" charset="0"/>
                </a:rPr>
                <a:t>5</a:t>
              </a:r>
              <a:r>
                <a:rPr lang="en-US" sz="1100" dirty="0" smtClean="0">
                  <a:latin typeface="Arial Narrow" panose="020B0606020202030204" pitchFamily="34" charset="0"/>
                </a:rPr>
                <a:t>50</a:t>
              </a:r>
              <a:endParaRPr lang="en-US" sz="1100" dirty="0">
                <a:latin typeface="Arial Narrow" panose="020B060602020203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76782" y="3082723"/>
              <a:ext cx="3770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Arial Narrow" panose="020B0606020202030204" pitchFamily="34" charset="0"/>
                </a:rPr>
                <a:t>600</a:t>
              </a:r>
              <a:endParaRPr lang="en-US" sz="1100" dirty="0">
                <a:latin typeface="Arial Narrow" panose="020B0606020202030204" pitchFamily="34" charset="0"/>
              </a:endParaRPr>
            </a:p>
          </p:txBody>
        </p:sp>
        <p:sp>
          <p:nvSpPr>
            <p:cNvPr id="44" name="Left Brace 43"/>
            <p:cNvSpPr/>
            <p:nvPr/>
          </p:nvSpPr>
          <p:spPr bwMode="auto">
            <a:xfrm rot="15422084">
              <a:off x="3218130" y="3320036"/>
              <a:ext cx="171487" cy="460013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2895600" y="3581400"/>
                  <a:ext cx="926695" cy="2992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G </a:t>
                  </a:r>
                  <a14:m>
                    <m:oMath xmlns:m="http://schemas.openxmlformats.org/officeDocument/2006/math">
                      <m:r>
                        <a:rPr lang="en-US" sz="1600" b="1" i="1" dirty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$</a:t>
                  </a:r>
                  <a14:m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−</m:t>
                      </m:r>
                    </m:oMath>
                  </a14:m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50</a:t>
                  </a:r>
                  <a:endParaRPr lang="en-US" sz="16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5600" y="3581400"/>
                  <a:ext cx="926695" cy="299236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2907" t="-5357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Box 45"/>
            <p:cNvSpPr txBox="1"/>
            <p:nvPr/>
          </p:nvSpPr>
          <p:spPr>
            <a:xfrm>
              <a:off x="2438400" y="2438400"/>
              <a:ext cx="3074052" cy="231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A60A1B"/>
                  </a:solidFill>
                  <a:latin typeface="Arial Narrow" panose="020B0606020202030204" pitchFamily="34" charset="0"/>
                </a:rPr>
                <a:t>0              1              2              3               4              5              6  </a:t>
              </a:r>
              <a:endParaRPr lang="en-US" sz="1100" dirty="0">
                <a:solidFill>
                  <a:srgbClr val="A60A1B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91200" y="2057400"/>
              <a:ext cx="1181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946A4"/>
                  </a:solidFill>
                  <a:latin typeface="Arial Narrow" panose="020B0606020202030204" pitchFamily="34" charset="0"/>
                </a:rPr>
                <a:t>Actual years</a:t>
              </a:r>
              <a:endParaRPr lang="en-US" sz="1600" b="1" dirty="0">
                <a:solidFill>
                  <a:srgbClr val="3946A4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715000" y="2438400"/>
              <a:ext cx="13596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946A4"/>
                  </a:solidFill>
                  <a:latin typeface="Arial Narrow" panose="020B0606020202030204" pitchFamily="34" charset="0"/>
                </a:rPr>
                <a:t>Gradient years</a:t>
              </a:r>
              <a:endParaRPr lang="en-US" sz="1600" b="1" dirty="0">
                <a:solidFill>
                  <a:srgbClr val="3946A4"/>
                </a:solidFill>
                <a:latin typeface="Arial Narrow" panose="020B060602020203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3581538" y="1839690"/>
                  <a:ext cx="829134" cy="3264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latin typeface="Arial Narrow" panose="020B0606020202030204" pitchFamily="34" charset="0"/>
                    </a:rPr>
                    <a:t>i</a:t>
                  </a:r>
                  <a:r>
                    <a:rPr lang="en-US" sz="1800" dirty="0" smtClean="0">
                      <a:latin typeface="Arial Narrow" panose="020B0606020202030204" pitchFamily="34" charset="0"/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US" sz="1800" i="1" dirty="0" smtClean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800" dirty="0" smtClean="0">
                      <a:latin typeface="Arial Narrow" panose="020B0606020202030204" pitchFamily="34" charset="0"/>
                    </a:rPr>
                    <a:t> 10%</a:t>
                  </a:r>
                  <a:endParaRPr lang="en-US" sz="1800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1538" y="1839690"/>
                  <a:ext cx="829134" cy="326440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l="-5195" t="-6667" r="-6494" b="-28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Arrow Connector 49"/>
            <p:cNvCxnSpPr/>
            <p:nvPr/>
          </p:nvCxnSpPr>
          <p:spPr bwMode="auto">
            <a:xfrm rot="5400000" flipH="1" flipV="1">
              <a:off x="2286000" y="21336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1845209" y="1752600"/>
                  <a:ext cx="710120" cy="3264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1800" b="1" baseline="-25000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G</a:t>
                  </a:r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8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18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5209" y="1752600"/>
                  <a:ext cx="710120" cy="326440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l="-6061" t="-6667" r="-6061" b="-28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Content Placeholder 4"/>
          <p:cNvSpPr>
            <a:spLocks noGrp="1"/>
          </p:cNvSpPr>
          <p:nvPr>
            <p:ph sz="quarter" idx="18"/>
          </p:nvPr>
        </p:nvSpPr>
        <p:spPr>
          <a:xfrm>
            <a:off x="457200" y="4572000"/>
            <a:ext cx="8229600" cy="7315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A60A1B"/>
                </a:solidFill>
              </a:rPr>
              <a:t>Solution:   </a:t>
            </a:r>
            <a:r>
              <a:rPr lang="en-US" sz="1600" b="0" dirty="0"/>
              <a:t>Gradient G first occurs between actual years 2 and 3; these are gradient years 1 and 2</a:t>
            </a:r>
          </a:p>
          <a:p>
            <a:pPr marL="0" indent="0">
              <a:buNone/>
            </a:pPr>
            <a:r>
              <a:rPr lang="en-US" sz="1600" b="0" dirty="0"/>
              <a:t>	   </a:t>
            </a:r>
            <a:r>
              <a:rPr lang="en-US" sz="1600" b="0" dirty="0" smtClean="0"/>
              <a:t>	    </a:t>
            </a:r>
            <a:r>
              <a:rPr lang="en-US" sz="1600" b="0" dirty="0"/>
              <a:t>P</a:t>
            </a:r>
            <a:r>
              <a:rPr lang="en-US" sz="1600" b="0" baseline="-25000" dirty="0"/>
              <a:t>G</a:t>
            </a:r>
            <a:r>
              <a:rPr lang="en-US" sz="1600" b="0" dirty="0"/>
              <a:t> is located in gradient year 0 (actual year 1); base amount of $700 is in gradient years </a:t>
            </a:r>
            <a:r>
              <a:rPr lang="en-US" sz="1600" b="0" dirty="0" smtClean="0"/>
              <a:t>1-6</a:t>
            </a:r>
            <a:endParaRPr lang="en-US" sz="1600" b="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274320" y="5593080"/>
                <a:ext cx="8595360" cy="960120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0" dirty="0" smtClean="0">
                          <a:latin typeface="Cambria Math"/>
                        </a:rPr>
                        <m:t>𝐏</m:t>
                      </m:r>
                      <m:r>
                        <a:rPr lang="en-US" sz="1800" b="1" i="0" baseline="-25000" dirty="0">
                          <a:latin typeface="Cambria Math"/>
                        </a:rPr>
                        <m:t>𝐆</m:t>
                      </m:r>
                      <m:r>
                        <a:rPr lang="en-US" sz="1800" b="1" i="0" dirty="0">
                          <a:latin typeface="Cambria Math"/>
                        </a:rPr>
                        <m:t>=</m:t>
                      </m:r>
                      <m:r>
                        <a:rPr lang="en-US" sz="1800" b="1" i="0" dirty="0">
                          <a:latin typeface="Cambria Math"/>
                        </a:rPr>
                        <m:t>𝟕𝟎𝟎</m:t>
                      </m:r>
                      <m:d>
                        <m:dPr>
                          <m:ctrlPr>
                            <a:rPr lang="en-US" sz="1800" b="1" i="0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0" dirty="0" smtClean="0">
                              <a:latin typeface="Cambria Math"/>
                            </a:rPr>
                            <m:t>𝐏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/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𝐀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,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𝟏𝟎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%,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𝟔</m:t>
                          </m:r>
                        </m:e>
                      </m:d>
                      <m:r>
                        <a:rPr lang="en-US" sz="1800" b="1" i="0" dirty="0" smtClean="0">
                          <a:latin typeface="Cambria Math"/>
                        </a:rPr>
                        <m:t>−</m:t>
                      </m:r>
                      <m:r>
                        <a:rPr lang="en-US" sz="1800" b="1" i="0" dirty="0">
                          <a:latin typeface="Cambria Math"/>
                        </a:rPr>
                        <m:t>𝟓𝟎</m:t>
                      </m:r>
                      <m:d>
                        <m:dPr>
                          <m:ctrlPr>
                            <a:rPr lang="en-US" sz="1800" b="1" i="0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0" dirty="0" smtClean="0">
                              <a:latin typeface="Cambria Math"/>
                            </a:rPr>
                            <m:t>𝐏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/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𝐆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,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𝟏𝟎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%,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𝟔</m:t>
                          </m:r>
                        </m:e>
                      </m:d>
                      <m:r>
                        <a:rPr lang="en-US" sz="1800" b="1" i="0" dirty="0">
                          <a:latin typeface="Cambria Math"/>
                        </a:rPr>
                        <m:t>=</m:t>
                      </m:r>
                      <m:r>
                        <a:rPr lang="en-US" sz="1800" b="1" i="0" dirty="0">
                          <a:latin typeface="Cambria Math"/>
                        </a:rPr>
                        <m:t>𝟕𝟎𝟎</m:t>
                      </m:r>
                      <m:d>
                        <m:dPr>
                          <m:ctrlPr>
                            <a:rPr lang="en-US" sz="1800" b="1" i="0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0" dirty="0">
                              <a:latin typeface="Cambria Math"/>
                            </a:rPr>
                            <m:t>𝟒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.</m:t>
                          </m:r>
                          <m:r>
                            <a:rPr lang="en-US" sz="1800" b="1" i="0" dirty="0">
                              <a:latin typeface="Cambria Math"/>
                            </a:rPr>
                            <m:t>𝟑𝟓𝟓𝟑</m:t>
                          </m:r>
                        </m:e>
                      </m:d>
                      <m:r>
                        <a:rPr lang="en-US" sz="1800" b="1" i="0" dirty="0" smtClean="0">
                          <a:latin typeface="Cambria Math"/>
                        </a:rPr>
                        <m:t>−</m:t>
                      </m:r>
                      <m:r>
                        <a:rPr lang="en-US" sz="1800" b="1" i="0" dirty="0">
                          <a:latin typeface="Cambria Math"/>
                        </a:rPr>
                        <m:t>𝟓𝟎</m:t>
                      </m:r>
                      <m:r>
                        <a:rPr lang="en-US" sz="1800" b="1" i="0" dirty="0">
                          <a:latin typeface="Cambria Math"/>
                        </a:rPr>
                        <m:t>(</m:t>
                      </m:r>
                      <m:r>
                        <a:rPr lang="en-US" sz="1800" b="1" i="0" dirty="0">
                          <a:latin typeface="Cambria Math"/>
                        </a:rPr>
                        <m:t>𝟗</m:t>
                      </m:r>
                      <m:r>
                        <a:rPr lang="en-US" sz="1800" b="1" i="0" dirty="0">
                          <a:latin typeface="Cambria Math"/>
                        </a:rPr>
                        <m:t>.</m:t>
                      </m:r>
                      <m:r>
                        <a:rPr lang="en-US" sz="1800" b="1" i="0" dirty="0">
                          <a:latin typeface="Cambria Math"/>
                        </a:rPr>
                        <m:t>𝟔𝟖𝟒𝟐</m:t>
                      </m:r>
                      <m:r>
                        <a:rPr lang="en-US" sz="1800" b="1" i="0" dirty="0" smtClean="0">
                          <a:latin typeface="Cambria Math"/>
                        </a:rPr>
                        <m:t>)</m:t>
                      </m:r>
                      <m:r>
                        <a:rPr lang="en-US" sz="1800" b="1" i="0" dirty="0">
                          <a:latin typeface="Cambria Math"/>
                        </a:rPr>
                        <m:t>=$</m:t>
                      </m:r>
                      <m:r>
                        <a:rPr lang="en-US" sz="1800" b="1" i="0" dirty="0">
                          <a:latin typeface="Cambria Math"/>
                        </a:rPr>
                        <m:t>𝟐𝟓𝟔𝟓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1800" b="1" dirty="0" smtClean="0"/>
                  <a:t>  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latin typeface="Cambria Math"/>
                      </a:rPr>
                      <m:t>𝐅</m:t>
                    </m:r>
                    <m:r>
                      <a:rPr lang="en-US" sz="1800" b="1" i="0" dirty="0" smtClean="0">
                        <a:latin typeface="Cambria Math"/>
                      </a:rPr>
                      <m:t>=</m:t>
                    </m:r>
                    <m:r>
                      <a:rPr lang="en-US" sz="1800" b="1" i="0" dirty="0" smtClean="0">
                        <a:latin typeface="Cambria Math"/>
                      </a:rPr>
                      <m:t>𝐏𝐆</m:t>
                    </m:r>
                    <m:r>
                      <a:rPr lang="en-US" sz="1800" b="1" i="0" dirty="0">
                        <a:latin typeface="Cambria Math"/>
                      </a:rPr>
                      <m:t>(</m:t>
                    </m:r>
                    <m:r>
                      <a:rPr lang="en-US" sz="1800" b="1" i="0" dirty="0">
                        <a:latin typeface="Cambria Math"/>
                      </a:rPr>
                      <m:t>𝐅</m:t>
                    </m:r>
                    <m:r>
                      <a:rPr lang="en-US" sz="1800" b="1" i="0" dirty="0">
                        <a:latin typeface="Cambria Math"/>
                      </a:rPr>
                      <m:t>/</m:t>
                    </m:r>
                    <m:r>
                      <a:rPr lang="en-US" sz="1800" b="1" i="0" dirty="0">
                        <a:latin typeface="Cambria Math"/>
                      </a:rPr>
                      <m:t>𝐏</m:t>
                    </m:r>
                    <m:r>
                      <a:rPr lang="en-US" sz="1800" b="1" i="0" dirty="0">
                        <a:latin typeface="Cambria Math"/>
                      </a:rPr>
                      <m:t>,</m:t>
                    </m:r>
                    <m:r>
                      <a:rPr lang="en-US" sz="1800" b="1" i="0" dirty="0">
                        <a:latin typeface="Cambria Math"/>
                      </a:rPr>
                      <m:t>𝟏𝟎</m:t>
                    </m:r>
                    <m:r>
                      <a:rPr lang="en-US" sz="1800" b="1" i="0" dirty="0">
                        <a:latin typeface="Cambria Math"/>
                      </a:rPr>
                      <m:t>%,</m:t>
                    </m:r>
                    <m:r>
                      <a:rPr lang="en-US" sz="1800" b="1" i="0" dirty="0">
                        <a:latin typeface="Cambria Math"/>
                      </a:rPr>
                      <m:t>𝟔</m:t>
                    </m:r>
                    <m:r>
                      <a:rPr lang="en-US" sz="1800" b="1" i="0" dirty="0">
                        <a:latin typeface="Cambria Math"/>
                      </a:rPr>
                      <m:t>)=</m:t>
                    </m:r>
                    <m:r>
                      <a:rPr lang="en-US" sz="1800" b="1" i="0" dirty="0">
                        <a:latin typeface="Cambria Math"/>
                      </a:rPr>
                      <m:t>𝟐𝟓𝟔𝟓</m:t>
                    </m:r>
                    <m:r>
                      <a:rPr lang="en-US" sz="1800" b="1" i="0" dirty="0">
                        <a:latin typeface="Cambria Math"/>
                      </a:rPr>
                      <m:t>(</m:t>
                    </m:r>
                    <m:r>
                      <a:rPr lang="en-US" sz="1800" b="1" i="0" dirty="0">
                        <a:latin typeface="Cambria Math"/>
                      </a:rPr>
                      <m:t>𝟏</m:t>
                    </m:r>
                    <m:r>
                      <a:rPr lang="en-US" sz="1800" b="1" i="0" dirty="0">
                        <a:latin typeface="Cambria Math"/>
                      </a:rPr>
                      <m:t>.</m:t>
                    </m:r>
                    <m:r>
                      <a:rPr lang="en-US" sz="1800" b="1" i="0" dirty="0">
                        <a:latin typeface="Cambria Math"/>
                      </a:rPr>
                      <m:t>𝟕𝟕𝟏𝟔</m:t>
                    </m:r>
                    <m:r>
                      <a:rPr lang="en-US" sz="1800" b="1" i="0" dirty="0">
                        <a:latin typeface="Cambria Math"/>
                      </a:rPr>
                      <m:t>)=$</m:t>
                    </m:r>
                    <m:r>
                      <a:rPr lang="en-US" sz="1800" b="1" i="0" dirty="0" smtClean="0">
                        <a:latin typeface="Cambria Math"/>
                      </a:rPr>
                      <m:t>𝟒𝟓𝟒𝟒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19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274320" y="5593080"/>
                <a:ext cx="8595360" cy="960120"/>
              </a:xfr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60809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Important Points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7"/>
          </p:nvPr>
        </p:nvSpPr>
        <p:spPr>
          <a:xfrm>
            <a:off x="685800" y="1219200"/>
            <a:ext cx="7863840" cy="914400"/>
          </a:xfrm>
          <a:custGeom>
            <a:avLst/>
            <a:gdLst>
              <a:gd name="connsiteX0" fmla="*/ 0 w 7162800"/>
              <a:gd name="connsiteY0" fmla="*/ 365760 h 731520"/>
              <a:gd name="connsiteX1" fmla="*/ 3581400 w 7162800"/>
              <a:gd name="connsiteY1" fmla="*/ 0 h 731520"/>
              <a:gd name="connsiteX2" fmla="*/ 7162800 w 7162800"/>
              <a:gd name="connsiteY2" fmla="*/ 365760 h 731520"/>
              <a:gd name="connsiteX3" fmla="*/ 3581400 w 7162800"/>
              <a:gd name="connsiteY3" fmla="*/ 731520 h 731520"/>
              <a:gd name="connsiteX4" fmla="*/ 0 w 7162800"/>
              <a:gd name="connsiteY4" fmla="*/ 365760 h 731520"/>
              <a:gd name="connsiteX0" fmla="*/ 0 w 7162800"/>
              <a:gd name="connsiteY0" fmla="*/ 365760 h 731520"/>
              <a:gd name="connsiteX1" fmla="*/ 3581400 w 7162800"/>
              <a:gd name="connsiteY1" fmla="*/ 0 h 731520"/>
              <a:gd name="connsiteX2" fmla="*/ 7162800 w 7162800"/>
              <a:gd name="connsiteY2" fmla="*/ 365760 h 731520"/>
              <a:gd name="connsiteX3" fmla="*/ 3581400 w 7162800"/>
              <a:gd name="connsiteY3" fmla="*/ 731520 h 731520"/>
              <a:gd name="connsiteX4" fmla="*/ 0 w 7162800"/>
              <a:gd name="connsiteY4" fmla="*/ 36576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62800" h="731520">
                <a:moveTo>
                  <a:pt x="0" y="365760"/>
                </a:moveTo>
                <a:cubicBezTo>
                  <a:pt x="0" y="163756"/>
                  <a:pt x="1603447" y="0"/>
                  <a:pt x="3581400" y="0"/>
                </a:cubicBezTo>
                <a:cubicBezTo>
                  <a:pt x="5559353" y="0"/>
                  <a:pt x="7162800" y="163756"/>
                  <a:pt x="7162800" y="365760"/>
                </a:cubicBezTo>
                <a:cubicBezTo>
                  <a:pt x="7162800" y="567764"/>
                  <a:pt x="5559353" y="731520"/>
                  <a:pt x="3581400" y="731520"/>
                </a:cubicBezTo>
                <a:cubicBezTo>
                  <a:pt x="1603447" y="731520"/>
                  <a:pt x="0" y="567764"/>
                  <a:pt x="0" y="365760"/>
                </a:cubicBezTo>
                <a:close/>
              </a:path>
            </a:pathLst>
          </a:custGeom>
          <a:solidFill>
            <a:srgbClr val="C2FFF0"/>
          </a:solidFill>
          <a:ln>
            <a:solidFill>
              <a:schemeClr val="tx1"/>
            </a:solidFill>
          </a:ln>
        </p:spPr>
        <p:txBody>
          <a:bodyPr anchor="b"/>
          <a:lstStyle/>
          <a:p>
            <a:pPr marL="0" indent="0" algn="ctr">
              <a:buNone/>
            </a:pPr>
            <a:r>
              <a:rPr lang="en-US" sz="2200" dirty="0">
                <a:solidFill>
                  <a:srgbClr val="A60A1B"/>
                </a:solidFill>
              </a:rPr>
              <a:t>P</a:t>
            </a:r>
            <a:r>
              <a:rPr lang="en-US" sz="2200" dirty="0"/>
              <a:t> for shifted uniform series is </a:t>
            </a:r>
            <a:r>
              <a:rPr lang="en-US" sz="2200" i="1" dirty="0">
                <a:solidFill>
                  <a:srgbClr val="6A0711"/>
                </a:solidFill>
              </a:rPr>
              <a:t>one period ahead </a:t>
            </a:r>
            <a:r>
              <a:rPr lang="en-US" sz="2200" dirty="0"/>
              <a:t>of first A;</a:t>
            </a:r>
            <a:br>
              <a:rPr lang="en-US" sz="2200" dirty="0"/>
            </a:br>
            <a:r>
              <a:rPr lang="en-US" sz="2200" dirty="0"/>
              <a:t>n is equal to number of A </a:t>
            </a:r>
            <a:r>
              <a:rPr lang="en-US" sz="2200" dirty="0" smtClean="0"/>
              <a:t>values</a:t>
            </a:r>
            <a:endParaRPr lang="en-US" sz="2200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8"/>
          </p:nvPr>
        </p:nvSpPr>
        <p:spPr>
          <a:xfrm>
            <a:off x="731520" y="2358390"/>
            <a:ext cx="7772400" cy="822960"/>
          </a:xfrm>
          <a:custGeom>
            <a:avLst/>
            <a:gdLst>
              <a:gd name="connsiteX0" fmla="*/ 0 w 7162800"/>
              <a:gd name="connsiteY0" fmla="*/ 365760 h 731520"/>
              <a:gd name="connsiteX1" fmla="*/ 3581400 w 7162800"/>
              <a:gd name="connsiteY1" fmla="*/ 0 h 731520"/>
              <a:gd name="connsiteX2" fmla="*/ 7162800 w 7162800"/>
              <a:gd name="connsiteY2" fmla="*/ 365760 h 731520"/>
              <a:gd name="connsiteX3" fmla="*/ 3581400 w 7162800"/>
              <a:gd name="connsiteY3" fmla="*/ 731520 h 731520"/>
              <a:gd name="connsiteX4" fmla="*/ 0 w 7162800"/>
              <a:gd name="connsiteY4" fmla="*/ 365760 h 731520"/>
              <a:gd name="connsiteX0" fmla="*/ 0 w 7162800"/>
              <a:gd name="connsiteY0" fmla="*/ 365760 h 731520"/>
              <a:gd name="connsiteX1" fmla="*/ 3581400 w 7162800"/>
              <a:gd name="connsiteY1" fmla="*/ 0 h 731520"/>
              <a:gd name="connsiteX2" fmla="*/ 7162800 w 7162800"/>
              <a:gd name="connsiteY2" fmla="*/ 365760 h 731520"/>
              <a:gd name="connsiteX3" fmla="*/ 3581400 w 7162800"/>
              <a:gd name="connsiteY3" fmla="*/ 731520 h 731520"/>
              <a:gd name="connsiteX4" fmla="*/ 0 w 7162800"/>
              <a:gd name="connsiteY4" fmla="*/ 36576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62800" h="731520">
                <a:moveTo>
                  <a:pt x="0" y="365760"/>
                </a:moveTo>
                <a:cubicBezTo>
                  <a:pt x="0" y="163756"/>
                  <a:pt x="1603447" y="0"/>
                  <a:pt x="3581400" y="0"/>
                </a:cubicBezTo>
                <a:cubicBezTo>
                  <a:pt x="5559353" y="0"/>
                  <a:pt x="7162800" y="163756"/>
                  <a:pt x="7162800" y="365760"/>
                </a:cubicBezTo>
                <a:cubicBezTo>
                  <a:pt x="7162800" y="567764"/>
                  <a:pt x="5559353" y="731520"/>
                  <a:pt x="3581400" y="731520"/>
                </a:cubicBezTo>
                <a:cubicBezTo>
                  <a:pt x="1603447" y="731520"/>
                  <a:pt x="0" y="567764"/>
                  <a:pt x="0" y="365760"/>
                </a:cubicBezTo>
                <a:close/>
              </a:path>
            </a:pathLst>
          </a:custGeom>
          <a:solidFill>
            <a:srgbClr val="D6D6F5"/>
          </a:solidFill>
          <a:ln>
            <a:solidFill>
              <a:schemeClr val="tx1"/>
            </a:solidFill>
          </a:ln>
        </p:spPr>
        <p:txBody>
          <a:bodyPr anchor="b"/>
          <a:lstStyle/>
          <a:p>
            <a:pPr marL="0" indent="0" algn="ctr">
              <a:buNone/>
            </a:pPr>
            <a:r>
              <a:rPr lang="en-US" sz="2200" dirty="0">
                <a:solidFill>
                  <a:srgbClr val="A60A1B"/>
                </a:solidFill>
              </a:rPr>
              <a:t>F</a:t>
            </a:r>
            <a:r>
              <a:rPr lang="en-US" sz="2200" dirty="0"/>
              <a:t> for shifted uniform series is in </a:t>
            </a:r>
            <a:r>
              <a:rPr lang="en-US" sz="2200" i="1" dirty="0">
                <a:solidFill>
                  <a:srgbClr val="6A0711"/>
                </a:solidFill>
              </a:rPr>
              <a:t>same period </a:t>
            </a:r>
            <a:r>
              <a:rPr lang="en-US" sz="2200" dirty="0"/>
              <a:t>as last A;</a:t>
            </a:r>
            <a:br>
              <a:rPr lang="en-US" sz="2200" dirty="0"/>
            </a:br>
            <a:r>
              <a:rPr lang="en-US" sz="2200" dirty="0"/>
              <a:t>n is equal to number of A </a:t>
            </a:r>
            <a:r>
              <a:rPr lang="en-US" sz="2200" dirty="0" smtClean="0"/>
              <a:t>values</a:t>
            </a:r>
            <a:endParaRPr lang="en-US" sz="2200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9"/>
          </p:nvPr>
        </p:nvSpPr>
        <p:spPr>
          <a:xfrm>
            <a:off x="731520" y="3406140"/>
            <a:ext cx="7772400" cy="914400"/>
          </a:xfrm>
          <a:custGeom>
            <a:avLst/>
            <a:gdLst>
              <a:gd name="connsiteX0" fmla="*/ 0 w 7162800"/>
              <a:gd name="connsiteY0" fmla="*/ 365760 h 731520"/>
              <a:gd name="connsiteX1" fmla="*/ 3581400 w 7162800"/>
              <a:gd name="connsiteY1" fmla="*/ 0 h 731520"/>
              <a:gd name="connsiteX2" fmla="*/ 7162800 w 7162800"/>
              <a:gd name="connsiteY2" fmla="*/ 365760 h 731520"/>
              <a:gd name="connsiteX3" fmla="*/ 3581400 w 7162800"/>
              <a:gd name="connsiteY3" fmla="*/ 731520 h 731520"/>
              <a:gd name="connsiteX4" fmla="*/ 0 w 7162800"/>
              <a:gd name="connsiteY4" fmla="*/ 365760 h 731520"/>
              <a:gd name="connsiteX0" fmla="*/ 0 w 7162800"/>
              <a:gd name="connsiteY0" fmla="*/ 365760 h 731520"/>
              <a:gd name="connsiteX1" fmla="*/ 3581400 w 7162800"/>
              <a:gd name="connsiteY1" fmla="*/ 0 h 731520"/>
              <a:gd name="connsiteX2" fmla="*/ 7162800 w 7162800"/>
              <a:gd name="connsiteY2" fmla="*/ 365760 h 731520"/>
              <a:gd name="connsiteX3" fmla="*/ 3581400 w 7162800"/>
              <a:gd name="connsiteY3" fmla="*/ 731520 h 731520"/>
              <a:gd name="connsiteX4" fmla="*/ 0 w 7162800"/>
              <a:gd name="connsiteY4" fmla="*/ 36576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62800" h="731520">
                <a:moveTo>
                  <a:pt x="0" y="365760"/>
                </a:moveTo>
                <a:cubicBezTo>
                  <a:pt x="0" y="163756"/>
                  <a:pt x="1603447" y="0"/>
                  <a:pt x="3581400" y="0"/>
                </a:cubicBezTo>
                <a:cubicBezTo>
                  <a:pt x="5559353" y="0"/>
                  <a:pt x="7162800" y="163756"/>
                  <a:pt x="7162800" y="365760"/>
                </a:cubicBezTo>
                <a:cubicBezTo>
                  <a:pt x="7162800" y="567764"/>
                  <a:pt x="5559353" y="731520"/>
                  <a:pt x="3581400" y="731520"/>
                </a:cubicBezTo>
                <a:cubicBezTo>
                  <a:pt x="1603447" y="731520"/>
                  <a:pt x="0" y="567764"/>
                  <a:pt x="0" y="365760"/>
                </a:cubicBezTo>
                <a:close/>
              </a:path>
            </a:pathLst>
          </a:custGeom>
          <a:solidFill>
            <a:srgbClr val="D9D9D9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/>
              <a:t>For gradients, </a:t>
            </a:r>
            <a:r>
              <a:rPr lang="en-US" sz="2200" i="1" dirty="0">
                <a:solidFill>
                  <a:srgbClr val="6A0711"/>
                </a:solidFill>
              </a:rPr>
              <a:t>first change </a:t>
            </a:r>
            <a:r>
              <a:rPr lang="en-US" sz="2200" dirty="0"/>
              <a:t>equal to G or g occurs</a:t>
            </a:r>
            <a:br>
              <a:rPr lang="en-US" sz="2200" dirty="0"/>
            </a:br>
            <a:r>
              <a:rPr lang="en-US" sz="2200" dirty="0"/>
              <a:t>between </a:t>
            </a:r>
            <a:r>
              <a:rPr lang="en-US" sz="2200" dirty="0">
                <a:solidFill>
                  <a:srgbClr val="6A0711"/>
                </a:solidFill>
              </a:rPr>
              <a:t>gradient years 1 and </a:t>
            </a:r>
            <a:r>
              <a:rPr lang="en-US" sz="2200" dirty="0" smtClean="0">
                <a:solidFill>
                  <a:srgbClr val="6A0711"/>
                </a:solidFill>
              </a:rPr>
              <a:t>2</a:t>
            </a:r>
            <a:endParaRPr lang="en-US" sz="2200" dirty="0">
              <a:solidFill>
                <a:srgbClr val="6A071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Content Placeholder 5"/>
              <p:cNvSpPr>
                <a:spLocks noGrp="1"/>
              </p:cNvSpPr>
              <p:nvPr>
                <p:ph sz="quarter" idx="20"/>
              </p:nvPr>
            </p:nvSpPr>
            <p:spPr>
              <a:xfrm>
                <a:off x="731520" y="4545330"/>
                <a:ext cx="7772400" cy="731520"/>
              </a:xfrm>
              <a:custGeom>
                <a:avLst/>
                <a:gdLst>
                  <a:gd name="connsiteX0" fmla="*/ 0 w 7162800"/>
                  <a:gd name="connsiteY0" fmla="*/ 238760 h 477520"/>
                  <a:gd name="connsiteX1" fmla="*/ 3581400 w 7162800"/>
                  <a:gd name="connsiteY1" fmla="*/ 0 h 477520"/>
                  <a:gd name="connsiteX2" fmla="*/ 7162800 w 7162800"/>
                  <a:gd name="connsiteY2" fmla="*/ 238760 h 477520"/>
                  <a:gd name="connsiteX3" fmla="*/ 3581400 w 7162800"/>
                  <a:gd name="connsiteY3" fmla="*/ 477520 h 477520"/>
                  <a:gd name="connsiteX4" fmla="*/ 0 w 7162800"/>
                  <a:gd name="connsiteY4" fmla="*/ 238760 h 477520"/>
                  <a:gd name="connsiteX0" fmla="*/ 0 w 7162800"/>
                  <a:gd name="connsiteY0" fmla="*/ 238760 h 477520"/>
                  <a:gd name="connsiteX1" fmla="*/ 3581400 w 7162800"/>
                  <a:gd name="connsiteY1" fmla="*/ 0 h 477520"/>
                  <a:gd name="connsiteX2" fmla="*/ 7162800 w 7162800"/>
                  <a:gd name="connsiteY2" fmla="*/ 238760 h 477520"/>
                  <a:gd name="connsiteX3" fmla="*/ 3581400 w 7162800"/>
                  <a:gd name="connsiteY3" fmla="*/ 477520 h 477520"/>
                  <a:gd name="connsiteX4" fmla="*/ 0 w 7162800"/>
                  <a:gd name="connsiteY4" fmla="*/ 238760 h 477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62800" h="477520">
                    <a:moveTo>
                      <a:pt x="0" y="238760"/>
                    </a:moveTo>
                    <a:cubicBezTo>
                      <a:pt x="0" y="106896"/>
                      <a:pt x="1603447" y="0"/>
                      <a:pt x="3581400" y="0"/>
                    </a:cubicBezTo>
                    <a:cubicBezTo>
                      <a:pt x="5559353" y="0"/>
                      <a:pt x="7162800" y="106896"/>
                      <a:pt x="7162800" y="238760"/>
                    </a:cubicBezTo>
                    <a:cubicBezTo>
                      <a:pt x="7162800" y="370624"/>
                      <a:pt x="5559353" y="477520"/>
                      <a:pt x="3581400" y="477520"/>
                    </a:cubicBezTo>
                    <a:cubicBezTo>
                      <a:pt x="1603447" y="477520"/>
                      <a:pt x="0" y="370624"/>
                      <a:pt x="0" y="238760"/>
                    </a:cubicBezTo>
                    <a:close/>
                  </a:path>
                </a:pathLst>
              </a:custGeom>
              <a:solidFill>
                <a:srgbClr val="E8E56D"/>
              </a:solidFill>
              <a:ln>
                <a:solidFill>
                  <a:schemeClr val="tx1"/>
                </a:solidFill>
              </a:ln>
            </p:spPr>
            <p:txBody>
              <a:bodyPr anchor="ctr"/>
              <a:lstStyle/>
              <a:p>
                <a:pPr marL="0" indent="0" algn="ctr">
                  <a:buNone/>
                </a:pPr>
                <a:r>
                  <a:rPr lang="en-US" sz="2200" dirty="0"/>
                  <a:t>For </a:t>
                </a:r>
                <a:r>
                  <a:rPr lang="en-US" sz="2200" dirty="0">
                    <a:solidFill>
                      <a:srgbClr val="6A0711"/>
                    </a:solidFill>
                  </a:rPr>
                  <a:t>negative arithmetic </a:t>
                </a:r>
                <a:r>
                  <a:rPr lang="en-US" sz="2200" dirty="0"/>
                  <a:t>gradients, change sign on G from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2200" dirty="0"/>
                  <a:t> to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−</m:t>
                    </m:r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14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0"/>
              </p:nvPr>
            </p:nvSpPr>
            <p:spPr>
              <a:xfrm>
                <a:off x="731520" y="4545330"/>
                <a:ext cx="7772400" cy="731520"/>
              </a:xfrm>
              <a:custGeom>
                <a:avLst/>
                <a:gdLst>
                  <a:gd name="connsiteX0" fmla="*/ 0 w 7162800"/>
                  <a:gd name="connsiteY0" fmla="*/ 238760 h 477520"/>
                  <a:gd name="connsiteX1" fmla="*/ 3581400 w 7162800"/>
                  <a:gd name="connsiteY1" fmla="*/ 0 h 477520"/>
                  <a:gd name="connsiteX2" fmla="*/ 7162800 w 7162800"/>
                  <a:gd name="connsiteY2" fmla="*/ 238760 h 477520"/>
                  <a:gd name="connsiteX3" fmla="*/ 3581400 w 7162800"/>
                  <a:gd name="connsiteY3" fmla="*/ 477520 h 477520"/>
                  <a:gd name="connsiteX4" fmla="*/ 0 w 7162800"/>
                  <a:gd name="connsiteY4" fmla="*/ 238760 h 477520"/>
                  <a:gd name="connsiteX0" fmla="*/ 0 w 7162800"/>
                  <a:gd name="connsiteY0" fmla="*/ 238760 h 477520"/>
                  <a:gd name="connsiteX1" fmla="*/ 3581400 w 7162800"/>
                  <a:gd name="connsiteY1" fmla="*/ 0 h 477520"/>
                  <a:gd name="connsiteX2" fmla="*/ 7162800 w 7162800"/>
                  <a:gd name="connsiteY2" fmla="*/ 238760 h 477520"/>
                  <a:gd name="connsiteX3" fmla="*/ 3581400 w 7162800"/>
                  <a:gd name="connsiteY3" fmla="*/ 477520 h 477520"/>
                  <a:gd name="connsiteX4" fmla="*/ 0 w 7162800"/>
                  <a:gd name="connsiteY4" fmla="*/ 238760 h 477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62800" h="477520">
                    <a:moveTo>
                      <a:pt x="0" y="238760"/>
                    </a:moveTo>
                    <a:cubicBezTo>
                      <a:pt x="0" y="106896"/>
                      <a:pt x="1603447" y="0"/>
                      <a:pt x="3581400" y="0"/>
                    </a:cubicBezTo>
                    <a:cubicBezTo>
                      <a:pt x="5559353" y="0"/>
                      <a:pt x="7162800" y="106896"/>
                      <a:pt x="7162800" y="238760"/>
                    </a:cubicBezTo>
                    <a:cubicBezTo>
                      <a:pt x="7162800" y="370624"/>
                      <a:pt x="5559353" y="477520"/>
                      <a:pt x="3581400" y="477520"/>
                    </a:cubicBezTo>
                    <a:cubicBezTo>
                      <a:pt x="1603447" y="477520"/>
                      <a:pt x="0" y="370624"/>
                      <a:pt x="0" y="238760"/>
                    </a:cubicBezTo>
                    <a:close/>
                  </a:path>
                </a:pathLst>
              </a:custGeom>
              <a:blipFill rotWithShape="1">
                <a:blip r:embed="rId2" cstate="print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Content Placeholder 6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731520" y="5501640"/>
                <a:ext cx="7772400" cy="822960"/>
              </a:xfrm>
              <a:custGeom>
                <a:avLst/>
                <a:gdLst>
                  <a:gd name="connsiteX0" fmla="*/ 0 w 7162800"/>
                  <a:gd name="connsiteY0" fmla="*/ 254000 h 508000"/>
                  <a:gd name="connsiteX1" fmla="*/ 3581400 w 7162800"/>
                  <a:gd name="connsiteY1" fmla="*/ 0 h 508000"/>
                  <a:gd name="connsiteX2" fmla="*/ 7162800 w 7162800"/>
                  <a:gd name="connsiteY2" fmla="*/ 254000 h 508000"/>
                  <a:gd name="connsiteX3" fmla="*/ 3581400 w 7162800"/>
                  <a:gd name="connsiteY3" fmla="*/ 508000 h 508000"/>
                  <a:gd name="connsiteX4" fmla="*/ 0 w 7162800"/>
                  <a:gd name="connsiteY4" fmla="*/ 254000 h 508000"/>
                  <a:gd name="connsiteX0" fmla="*/ 0 w 7162800"/>
                  <a:gd name="connsiteY0" fmla="*/ 254000 h 508000"/>
                  <a:gd name="connsiteX1" fmla="*/ 3581400 w 7162800"/>
                  <a:gd name="connsiteY1" fmla="*/ 0 h 508000"/>
                  <a:gd name="connsiteX2" fmla="*/ 7162800 w 7162800"/>
                  <a:gd name="connsiteY2" fmla="*/ 254000 h 508000"/>
                  <a:gd name="connsiteX3" fmla="*/ 3581400 w 7162800"/>
                  <a:gd name="connsiteY3" fmla="*/ 508000 h 508000"/>
                  <a:gd name="connsiteX4" fmla="*/ 0 w 7162800"/>
                  <a:gd name="connsiteY4" fmla="*/ 2540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62800" h="508000">
                    <a:moveTo>
                      <a:pt x="0" y="254000"/>
                    </a:moveTo>
                    <a:cubicBezTo>
                      <a:pt x="0" y="113720"/>
                      <a:pt x="1603447" y="0"/>
                      <a:pt x="3581400" y="0"/>
                    </a:cubicBezTo>
                    <a:cubicBezTo>
                      <a:pt x="5559353" y="0"/>
                      <a:pt x="7162800" y="113720"/>
                      <a:pt x="7162800" y="254000"/>
                    </a:cubicBezTo>
                    <a:cubicBezTo>
                      <a:pt x="7162800" y="394280"/>
                      <a:pt x="5559353" y="508000"/>
                      <a:pt x="3581400" y="508000"/>
                    </a:cubicBezTo>
                    <a:cubicBezTo>
                      <a:pt x="1603447" y="508000"/>
                      <a:pt x="0" y="394280"/>
                      <a:pt x="0" y="254000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solidFill>
                  <a:schemeClr val="tx1"/>
                </a:solidFill>
              </a:ln>
            </p:spPr>
            <p:txBody>
              <a:bodyPr anchor="ctr"/>
              <a:lstStyle/>
              <a:p>
                <a:pPr marL="0" indent="0" algn="ctr">
                  <a:buNone/>
                </a:pPr>
                <a:r>
                  <a:rPr lang="en-US" sz="2200" dirty="0"/>
                  <a:t>For </a:t>
                </a:r>
                <a:r>
                  <a:rPr lang="en-US" sz="2200" dirty="0">
                    <a:solidFill>
                      <a:srgbClr val="6A0711"/>
                    </a:solidFill>
                  </a:rPr>
                  <a:t>negative geometric </a:t>
                </a:r>
                <a:r>
                  <a:rPr lang="en-US" sz="2200" dirty="0"/>
                  <a:t>gradients, change sign on g from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/>
                      </a:rPr>
                      <m:t>+</m:t>
                    </m:r>
                  </m:oMath>
                </a14:m>
                <a:r>
                  <a:rPr lang="en-US" sz="2200" dirty="0"/>
                  <a:t> to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/>
                      </a:rPr>
                      <m:t>−</m:t>
                    </m:r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15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731520" y="5501640"/>
                <a:ext cx="7772400" cy="822960"/>
              </a:xfrm>
              <a:custGeom>
                <a:avLst/>
                <a:gdLst>
                  <a:gd name="connsiteX0" fmla="*/ 0 w 7162800"/>
                  <a:gd name="connsiteY0" fmla="*/ 254000 h 508000"/>
                  <a:gd name="connsiteX1" fmla="*/ 3581400 w 7162800"/>
                  <a:gd name="connsiteY1" fmla="*/ 0 h 508000"/>
                  <a:gd name="connsiteX2" fmla="*/ 7162800 w 7162800"/>
                  <a:gd name="connsiteY2" fmla="*/ 254000 h 508000"/>
                  <a:gd name="connsiteX3" fmla="*/ 3581400 w 7162800"/>
                  <a:gd name="connsiteY3" fmla="*/ 508000 h 508000"/>
                  <a:gd name="connsiteX4" fmla="*/ 0 w 7162800"/>
                  <a:gd name="connsiteY4" fmla="*/ 254000 h 508000"/>
                  <a:gd name="connsiteX0" fmla="*/ 0 w 7162800"/>
                  <a:gd name="connsiteY0" fmla="*/ 254000 h 508000"/>
                  <a:gd name="connsiteX1" fmla="*/ 3581400 w 7162800"/>
                  <a:gd name="connsiteY1" fmla="*/ 0 h 508000"/>
                  <a:gd name="connsiteX2" fmla="*/ 7162800 w 7162800"/>
                  <a:gd name="connsiteY2" fmla="*/ 254000 h 508000"/>
                  <a:gd name="connsiteX3" fmla="*/ 3581400 w 7162800"/>
                  <a:gd name="connsiteY3" fmla="*/ 508000 h 508000"/>
                  <a:gd name="connsiteX4" fmla="*/ 0 w 7162800"/>
                  <a:gd name="connsiteY4" fmla="*/ 254000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62800" h="508000">
                    <a:moveTo>
                      <a:pt x="0" y="254000"/>
                    </a:moveTo>
                    <a:cubicBezTo>
                      <a:pt x="0" y="113720"/>
                      <a:pt x="1603447" y="0"/>
                      <a:pt x="3581400" y="0"/>
                    </a:cubicBezTo>
                    <a:cubicBezTo>
                      <a:pt x="5559353" y="0"/>
                      <a:pt x="7162800" y="113720"/>
                      <a:pt x="7162800" y="254000"/>
                    </a:cubicBezTo>
                    <a:cubicBezTo>
                      <a:pt x="7162800" y="394280"/>
                      <a:pt x="5559353" y="508000"/>
                      <a:pt x="3581400" y="508000"/>
                    </a:cubicBezTo>
                    <a:cubicBezTo>
                      <a:pt x="1603447" y="508000"/>
                      <a:pt x="0" y="394280"/>
                      <a:pt x="0" y="254000"/>
                    </a:cubicBezTo>
                    <a:close/>
                  </a:path>
                </a:pathLst>
              </a:custGeom>
              <a:blipFill rotWithShape="1">
                <a:blip r:embed="rId3" cstate="print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0406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60A1B"/>
                </a:solidFill>
              </a:rPr>
              <a:t>Chapter 3</a:t>
            </a:r>
            <a:endParaRPr lang="en-US" dirty="0">
              <a:solidFill>
                <a:srgbClr val="A60A1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444444"/>
                </a:solidFill>
                <a:latin typeface="ArumSans Rg" pitchFamily="34" charset="0"/>
              </a:rPr>
              <a:t>Combining Factors and Spreadsheet Functions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072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3946A4"/>
                </a:solidFill>
              </a:rPr>
              <a:t>LEARNING OUTCOMES</a:t>
            </a:r>
            <a:endParaRPr lang="en-US" dirty="0">
              <a:solidFill>
                <a:srgbClr val="3946A4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874520" y="2011680"/>
            <a:ext cx="5394960" cy="2560320"/>
          </a:xfrm>
          <a:ln w="76200" cmpd="tri">
            <a:solidFill>
              <a:schemeClr val="tx1"/>
            </a:solidFill>
          </a:ln>
        </p:spPr>
        <p:txBody>
          <a:bodyPr/>
          <a:lstStyle/>
          <a:p>
            <a:pPr marL="640080" indent="-548640" defTabSz="836613">
              <a:spcBef>
                <a:spcPct val="50000"/>
              </a:spcBef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Shifted uniform series</a:t>
            </a:r>
          </a:p>
          <a:p>
            <a:pPr marL="640080" indent="-548640" defTabSz="836613">
              <a:spcBef>
                <a:spcPct val="50000"/>
              </a:spcBef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Shifted series and single cash flows</a:t>
            </a:r>
          </a:p>
          <a:p>
            <a:pPr marL="640080" indent="-548640" defTabSz="836613">
              <a:spcBef>
                <a:spcPct val="50000"/>
              </a:spcBef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Shifted gradients</a:t>
            </a:r>
          </a:p>
        </p:txBody>
      </p:sp>
    </p:spTree>
    <p:extLst>
      <p:ext uri="{BB962C8B-B14F-4D97-AF65-F5344CB8AC3E}">
        <p14:creationId xmlns:p14="http://schemas.microsoft.com/office/powerpoint/2010/main" xmlns="" val="676373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Uniform Series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1244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 shifted uniform series starts at a time </a:t>
            </a:r>
            <a:r>
              <a:rPr lang="en-US" i="1" dirty="0">
                <a:solidFill>
                  <a:srgbClr val="A60A1B"/>
                </a:solidFill>
              </a:rPr>
              <a:t>other than period 1</a:t>
            </a:r>
          </a:p>
          <a:p>
            <a:pPr marL="0" indent="0" algn="ctr">
              <a:buNone/>
            </a:pPr>
            <a:r>
              <a:rPr lang="en-US" b="0" dirty="0"/>
              <a:t>The cash flow diagram below is an example of a shifted series</a:t>
            </a:r>
          </a:p>
          <a:p>
            <a:pPr marL="0" indent="0" algn="ctr">
              <a:buNone/>
            </a:pPr>
            <a:r>
              <a:rPr lang="en-US" sz="1800" b="0" dirty="0">
                <a:solidFill>
                  <a:srgbClr val="3946A4"/>
                </a:solidFill>
              </a:rPr>
              <a:t>Series starts in period 2, not period </a:t>
            </a:r>
            <a:r>
              <a:rPr lang="en-US" sz="1800" b="0" dirty="0" smtClean="0">
                <a:solidFill>
                  <a:srgbClr val="3946A4"/>
                </a:solidFill>
              </a:rPr>
              <a:t>1</a:t>
            </a:r>
            <a:endParaRPr lang="en-US" sz="1800" b="0" dirty="0">
              <a:solidFill>
                <a:srgbClr val="3946A4"/>
              </a:solidFill>
            </a:endParaRPr>
          </a:p>
        </p:txBody>
      </p:sp>
      <p:grpSp>
        <p:nvGrpSpPr>
          <p:cNvPr id="35" name="Group 3"/>
          <p:cNvGrpSpPr/>
          <p:nvPr/>
        </p:nvGrpSpPr>
        <p:grpSpPr>
          <a:xfrm>
            <a:off x="990600" y="2743200"/>
            <a:ext cx="5486400" cy="2147574"/>
            <a:chOff x="838200" y="2729226"/>
            <a:chExt cx="5486400" cy="2147574"/>
          </a:xfrm>
        </p:grpSpPr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838200" y="2743200"/>
              <a:ext cx="5486400" cy="2133600"/>
            </a:xfrm>
            <a:prstGeom prst="rect">
              <a:avLst/>
            </a:prstGeom>
            <a:solidFill>
              <a:srgbClr val="C2FF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>
              <a:off x="1356198" y="3678296"/>
              <a:ext cx="4793304" cy="0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5558547" y="3678296"/>
              <a:ext cx="0" cy="0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 flipV="1">
              <a:off x="5675279" y="3204163"/>
              <a:ext cx="0" cy="474133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2134411" y="3656894"/>
              <a:ext cx="0" cy="632178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rgbClr val="3946A4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 flipV="1">
              <a:off x="4858155" y="3204163"/>
              <a:ext cx="0" cy="474133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4041032" y="3204163"/>
              <a:ext cx="0" cy="474133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 flipV="1">
              <a:off x="3223909" y="3204163"/>
              <a:ext cx="0" cy="474133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1370789" y="3810000"/>
              <a:ext cx="347764" cy="380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sz="1800" dirty="0">
                  <a:latin typeface="Arial Narrow" panose="020B060602020203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2209800" y="3810000"/>
              <a:ext cx="262647" cy="380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sz="1800" dirty="0">
                  <a:latin typeface="Arial Narrow" panose="020B060602020203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082857" y="3796830"/>
              <a:ext cx="29046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>
                  <a:latin typeface="Arial Narrow" panose="020B060602020203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899981" y="3796830"/>
              <a:ext cx="29046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>
                  <a:latin typeface="Arial Narrow" panose="020B060602020203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4661170" y="3788598"/>
              <a:ext cx="29046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>
                  <a:latin typeface="Arial Narrow" panose="020B060602020203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5485589" y="3810000"/>
              <a:ext cx="29046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>
                  <a:latin typeface="Arial Narrow" panose="020B060602020203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199589" y="2818930"/>
                  <a:ext cx="1157591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l"/>
                  <a:r>
                    <a:rPr lang="en-US" sz="1800" dirty="0" smtClean="0">
                      <a:latin typeface="Arial Narrow" panose="020B0606020202030204" pitchFamily="34" charset="0"/>
                      <a:cs typeface="Arial" panose="020B0604020202020204" pitchFamily="34" charset="0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sz="1800" i="1" dirty="0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a14:m>
                  <a:r>
                    <a:rPr lang="en-US" sz="1800" dirty="0" smtClean="0">
                      <a:latin typeface="Arial Narrow" panose="020B0606020202030204" pitchFamily="34" charset="0"/>
                      <a:cs typeface="Arial" panose="020B0604020202020204" pitchFamily="34" charset="0"/>
                    </a:rPr>
                    <a:t> Given</a:t>
                  </a:r>
                  <a:endParaRPr lang="en-US" sz="1800" dirty="0"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3" name="Text 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589" y="2818930"/>
                  <a:ext cx="1157591" cy="369332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l="-4737" t="-6667" b="-283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4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752600" y="4343400"/>
                  <a:ext cx="76020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P</a:t>
                  </a:r>
                  <a:r>
                    <a:rPr lang="en-US" baseline="-25000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A</a:t>
                  </a:r>
                  <a:r>
                    <a:rPr lang="en-US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i="1" dirty="0">
                          <a:solidFill>
                            <a:srgbClr val="A60A1B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a14:m>
                  <a:r>
                    <a:rPr lang="en-US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 ?</a:t>
                  </a:r>
                  <a:endParaRPr lang="en-US" dirty="0">
                    <a:solidFill>
                      <a:srgbClr val="A60A1B"/>
                    </a:solidFill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4" name="Text 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52600" y="4343400"/>
                  <a:ext cx="760208" cy="369332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7258" t="-6667" r="-5645" b="-283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Connector 13"/>
            <p:cNvCxnSpPr/>
            <p:nvPr/>
          </p:nvCxnSpPr>
          <p:spPr bwMode="auto">
            <a:xfrm rot="5400000" flipH="1" flipV="1">
              <a:off x="2057400" y="3567426"/>
              <a:ext cx="152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26" idx="1"/>
              <a:endCxn id="22" idx="1"/>
            </p:cNvCxnSpPr>
            <p:nvPr/>
          </p:nvCxnSpPr>
          <p:spPr bwMode="auto">
            <a:xfrm>
              <a:off x="3223910" y="3204163"/>
              <a:ext cx="245137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 flipH="1" flipV="1">
              <a:off x="1447801" y="3567427"/>
              <a:ext cx="15239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5791200" y="2805426"/>
              <a:ext cx="0" cy="838200"/>
            </a:xfrm>
            <a:prstGeom prst="line">
              <a:avLst/>
            </a:prstGeom>
            <a:gradFill>
              <a:gsLst>
                <a:gs pos="0">
                  <a:srgbClr val="6B9BFB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57150">
              <a:solidFill>
                <a:srgbClr val="3946A4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8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4953000" y="2729226"/>
                  <a:ext cx="75245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F</a:t>
                  </a:r>
                  <a:r>
                    <a:rPr lang="en-US" baseline="-25000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A</a:t>
                  </a:r>
                  <a:r>
                    <a:rPr lang="en-US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A60A1B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a14:m>
                  <a:r>
                    <a:rPr lang="en-US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 ?</a:t>
                  </a:r>
                  <a:endParaRPr lang="en-US" dirty="0">
                    <a:solidFill>
                      <a:srgbClr val="A60A1B"/>
                    </a:solidFill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18" name="Text 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53000" y="2729226"/>
                  <a:ext cx="752450" cy="369332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7317" t="-6557" r="-5691" b="-262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Content Placeholder 4"/>
          <p:cNvSpPr>
            <a:spLocks noGrp="1"/>
          </p:cNvSpPr>
          <p:nvPr>
            <p:ph sz="quarter" idx="18"/>
          </p:nvPr>
        </p:nvSpPr>
        <p:spPr>
          <a:xfrm>
            <a:off x="6553200" y="2895600"/>
            <a:ext cx="2209800" cy="1981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Shifted series usually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require the use of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>
                <a:solidFill>
                  <a:srgbClr val="A60A1B"/>
                </a:solidFill>
              </a:rPr>
              <a:t>multiple </a:t>
            </a:r>
            <a:r>
              <a:rPr lang="en-US" i="1" dirty="0" smtClean="0">
                <a:solidFill>
                  <a:srgbClr val="A60A1B"/>
                </a:solidFill>
              </a:rPr>
              <a:t>factors</a:t>
            </a:r>
            <a:endParaRPr lang="en-US" i="1" dirty="0">
              <a:solidFill>
                <a:srgbClr val="A60A1B"/>
              </a:solidFill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sz="quarter" idx="19"/>
          </p:nvPr>
        </p:nvSpPr>
        <p:spPr>
          <a:xfrm>
            <a:off x="838200" y="5105400"/>
            <a:ext cx="7543800" cy="135128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3946A4"/>
                </a:solidFill>
                <a:latin typeface="Albertus Extra Bold (W1)" pitchFamily="34" charset="0"/>
              </a:rPr>
              <a:t>Remember: </a:t>
            </a:r>
            <a:r>
              <a:rPr lang="en-US" sz="2000" dirty="0"/>
              <a:t>When using P/A or A/P factor, P</a:t>
            </a:r>
            <a:r>
              <a:rPr lang="en-US" sz="2000" baseline="-25000" dirty="0"/>
              <a:t>A</a:t>
            </a:r>
            <a:r>
              <a:rPr lang="en-US" sz="2000" dirty="0"/>
              <a:t> is always </a:t>
            </a:r>
            <a:r>
              <a:rPr lang="en-US" sz="2000" i="1" dirty="0">
                <a:solidFill>
                  <a:srgbClr val="A60A1B"/>
                </a:solidFill>
              </a:rPr>
              <a:t>one year ahead</a:t>
            </a:r>
            <a:r>
              <a:rPr lang="en-US" sz="2000" dirty="0">
                <a:solidFill>
                  <a:srgbClr val="A60A1B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 smtClean="0"/>
              <a:t>		of </a:t>
            </a:r>
            <a:r>
              <a:rPr lang="en-US" sz="2000" dirty="0"/>
              <a:t>first A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                           When using F/A or A/F factor, F</a:t>
            </a:r>
            <a:r>
              <a:rPr lang="en-US" sz="2000" baseline="-25000" dirty="0"/>
              <a:t>A</a:t>
            </a:r>
            <a:r>
              <a:rPr lang="en-US" sz="2000" dirty="0"/>
              <a:t> is in </a:t>
            </a:r>
            <a:r>
              <a:rPr lang="en-US" sz="2000" i="1" dirty="0">
                <a:solidFill>
                  <a:srgbClr val="A60A1B"/>
                </a:solidFill>
              </a:rPr>
              <a:t>same</a:t>
            </a:r>
            <a:r>
              <a:rPr lang="en-US" sz="2000" dirty="0">
                <a:solidFill>
                  <a:srgbClr val="A60A1B"/>
                </a:solidFill>
              </a:rPr>
              <a:t> </a:t>
            </a:r>
            <a:r>
              <a:rPr lang="en-US" sz="2000" i="1" dirty="0">
                <a:solidFill>
                  <a:srgbClr val="A60A1B"/>
                </a:solidFill>
              </a:rPr>
              <a:t>year </a:t>
            </a:r>
            <a:r>
              <a:rPr lang="en-US" sz="2000" i="1" dirty="0"/>
              <a:t>as last </a:t>
            </a:r>
            <a:r>
              <a:rPr lang="en-US" sz="2000" i="1" dirty="0" smtClean="0"/>
              <a:t>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730515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 Using P/A Factor: Shifted Uniform Series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sz="quarter" idx="17"/>
              </p:nvPr>
            </p:nvSpPr>
            <p:spPr>
              <a:xfrm>
                <a:off x="1005840" y="1219200"/>
                <a:ext cx="7132320" cy="914400"/>
              </a:xfrm>
              <a:solidFill>
                <a:srgbClr val="C2FFF0"/>
              </a:solidFill>
              <a:ln>
                <a:solidFill>
                  <a:schemeClr val="tx1"/>
                </a:solidFill>
              </a:ln>
              <a:effectLst>
                <a:outerShdw dist="127000" dir="18900000" algn="bl" rotWithShape="0">
                  <a:schemeClr val="bg1">
                    <a:lumMod val="50000"/>
                  </a:schemeClr>
                </a:outerShdw>
              </a:effectLst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2200" dirty="0"/>
                  <a:t>The present worth of the cash flow shown below at </a:t>
                </a:r>
                <a:r>
                  <a:rPr lang="en-US" sz="2200" dirty="0" err="1"/>
                  <a:t>i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dirty="0"/>
                  <a:t> 10% is:</a:t>
                </a:r>
              </a:p>
              <a:p>
                <a:pPr marL="0" indent="0" algn="ctr">
                  <a:buNone/>
                </a:pPr>
                <a:r>
                  <a:rPr lang="en-US" sz="2200" dirty="0">
                    <a:solidFill>
                      <a:srgbClr val="7030A0"/>
                    </a:solidFill>
                  </a:rPr>
                  <a:t>(a) $25,304         (b) $29,562         (c) $34,462         (d) $</a:t>
                </a:r>
                <a:r>
                  <a:rPr lang="en-US" sz="2200" dirty="0" smtClean="0">
                    <a:solidFill>
                      <a:srgbClr val="7030A0"/>
                    </a:solidFill>
                  </a:rPr>
                  <a:t>37,908</a:t>
                </a:r>
                <a:endParaRPr lang="en-US" sz="22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7"/>
              </p:nvPr>
            </p:nvSpPr>
            <p:spPr>
              <a:xfrm>
                <a:off x="1005840" y="1219200"/>
                <a:ext cx="7132320" cy="914400"/>
              </a:xfrm>
              <a:blipFill rotWithShape="1">
                <a:blip r:embed="rId2" cstate="print"/>
                <a:stretch>
                  <a:fillRect b="-2907"/>
                </a:stretch>
              </a:blipFill>
              <a:ln>
                <a:solidFill>
                  <a:schemeClr val="tx1"/>
                </a:solidFill>
              </a:ln>
              <a:effectLst>
                <a:outerShdw dist="127000" dir="18900000" algn="bl" rotWithShape="0">
                  <a:schemeClr val="bg1">
                    <a:lumMod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"/>
          <p:cNvGrpSpPr/>
          <p:nvPr/>
        </p:nvGrpSpPr>
        <p:grpSpPr>
          <a:xfrm>
            <a:off x="2722418" y="2209800"/>
            <a:ext cx="5334000" cy="3304675"/>
            <a:chOff x="2438400" y="2257925"/>
            <a:chExt cx="5334000" cy="3304675"/>
          </a:xfrm>
        </p:grpSpPr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4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438400" y="2257925"/>
                  <a:ext cx="9906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2000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2000" baseline="-25000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0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3946A4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2000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2000" dirty="0">
                    <a:solidFill>
                      <a:srgbClr val="3946A4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4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38400" y="2257925"/>
                  <a:ext cx="990600" cy="400050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6790" t="-7692" b="-2615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 Box 12"/>
            <p:cNvSpPr txBox="1">
              <a:spLocks noChangeArrowheads="1"/>
            </p:cNvSpPr>
            <p:nvPr/>
          </p:nvSpPr>
          <p:spPr bwMode="auto">
            <a:xfrm>
              <a:off x="5257800" y="4391527"/>
              <a:ext cx="13287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rgbClr val="3946A4"/>
                  </a:solidFill>
                  <a:latin typeface="Arial Narrow" panose="020B0606020202030204" pitchFamily="34" charset="0"/>
                </a:rPr>
                <a:t>A = $10,000</a:t>
              </a:r>
              <a:endParaRPr lang="en-US" sz="2000" b="1" dirty="0">
                <a:solidFill>
                  <a:srgbClr val="3946A4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>
              <a:off x="5486400" y="3669214"/>
              <a:ext cx="0" cy="630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6019800" y="3669214"/>
              <a:ext cx="0" cy="630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28" name="Line 11"/>
            <p:cNvSpPr>
              <a:spLocks noChangeShapeType="1"/>
            </p:cNvSpPr>
            <p:nvPr/>
          </p:nvSpPr>
          <p:spPr bwMode="auto">
            <a:xfrm flipV="1">
              <a:off x="2819400" y="2602413"/>
              <a:ext cx="0" cy="1050926"/>
            </a:xfrm>
            <a:prstGeom prst="line">
              <a:avLst/>
            </a:prstGeom>
            <a:noFill/>
            <a:ln w="57150">
              <a:solidFill>
                <a:srgbClr val="3946A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3886200" y="3669214"/>
              <a:ext cx="0" cy="630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19600" y="3669214"/>
              <a:ext cx="0" cy="630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953000" y="3669214"/>
              <a:ext cx="0" cy="630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2438400" y="3400926"/>
              <a:ext cx="4008438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3946A4"/>
                  </a:solidFill>
                  <a:latin typeface="Arial Narrow" panose="020B0606020202030204" pitchFamily="34" charset="0"/>
                </a:rPr>
                <a:t>     </a:t>
              </a:r>
              <a:r>
                <a:rPr lang="en-US" sz="1400" dirty="0" smtClean="0">
                  <a:solidFill>
                    <a:srgbClr val="3946A4"/>
                  </a:solidFill>
                  <a:latin typeface="Arial Narrow" panose="020B0606020202030204" pitchFamily="34" charset="0"/>
                </a:rPr>
                <a:t>0        1              2             3          </a:t>
              </a:r>
              <a:r>
                <a:rPr lang="en-US" sz="1400" dirty="0">
                  <a:solidFill>
                    <a:srgbClr val="3946A4"/>
                  </a:solidFill>
                  <a:latin typeface="Arial Narrow" panose="020B0606020202030204" pitchFamily="34" charset="0"/>
                </a:rPr>
                <a:t>4       </a:t>
              </a:r>
              <a:r>
                <a:rPr lang="en-US" sz="1400" dirty="0" smtClean="0">
                  <a:solidFill>
                    <a:srgbClr val="3946A4"/>
                  </a:solidFill>
                  <a:latin typeface="Arial Narrow" panose="020B0606020202030204" pitchFamily="34" charset="0"/>
                </a:rPr>
                <a:t>     </a:t>
              </a:r>
              <a:r>
                <a:rPr lang="en-US" sz="1400" dirty="0">
                  <a:solidFill>
                    <a:srgbClr val="3946A4"/>
                  </a:solidFill>
                  <a:latin typeface="Arial Narrow" panose="020B0606020202030204" pitchFamily="34" charset="0"/>
                </a:rPr>
                <a:t>5        </a:t>
              </a:r>
              <a:r>
                <a:rPr lang="en-US" sz="1400" dirty="0" smtClean="0">
                  <a:solidFill>
                    <a:srgbClr val="3946A4"/>
                  </a:solidFill>
                  <a:latin typeface="Arial Narrow" panose="020B0606020202030204" pitchFamily="34" charset="0"/>
                </a:rPr>
                <a:t>  6     </a:t>
              </a:r>
              <a:endParaRPr lang="en-US" sz="1400" dirty="0">
                <a:solidFill>
                  <a:srgbClr val="3946A4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5943600" y="3669214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34" name="Line 27"/>
            <p:cNvSpPr>
              <a:spLocks noChangeShapeType="1"/>
            </p:cNvSpPr>
            <p:nvPr/>
          </p:nvSpPr>
          <p:spPr bwMode="auto">
            <a:xfrm flipV="1">
              <a:off x="2819400" y="3629526"/>
              <a:ext cx="4572000" cy="39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Arial Narrow" panose="020B060602020203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495800" y="2715125"/>
                  <a:ext cx="971741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i </a:t>
                  </a:r>
                  <a14:m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3946A4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2000" b="1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 10</a:t>
                  </a:r>
                  <a:r>
                    <a:rPr lang="en-US" sz="2000" b="1" dirty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</mc:Choice>
          <mc:Fallback>
            <p:sp>
              <p:nvSpPr>
                <p:cNvPr id="35" name="Text 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495800" y="2715125"/>
                  <a:ext cx="971741" cy="400110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6289" t="-7692" r="-6918" b="-2615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Connector 11"/>
            <p:cNvCxnSpPr>
              <a:stCxn id="29" idx="1"/>
              <a:endCxn id="27" idx="1"/>
            </p:cNvCxnSpPr>
            <p:nvPr/>
          </p:nvCxnSpPr>
          <p:spPr bwMode="auto">
            <a:xfrm rot="5400000" flipH="1" flipV="1">
              <a:off x="4953000" y="3232652"/>
              <a:ext cx="0" cy="2133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3048000" y="3705725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 Narrow" panose="020B0606020202030204" pitchFamily="34" charset="0"/>
                </a:rPr>
                <a:t>0                1         2          3         4           5</a:t>
              </a:r>
              <a:endParaRPr lang="en-US" sz="1600" dirty="0">
                <a:latin typeface="Arial Narrow" panose="020B0606020202030204" pitchFamily="34" charset="0"/>
              </a:endParaRPr>
            </a:p>
          </p:txBody>
        </p:sp>
        <p:cxnSp>
          <p:nvCxnSpPr>
            <p:cNvPr id="14" name="Straight Arrow Connector 13"/>
            <p:cNvCxnSpPr>
              <a:stCxn id="22" idx="0"/>
              <a:endCxn id="21" idx="3"/>
            </p:cNvCxnSpPr>
            <p:nvPr/>
          </p:nvCxnSpPr>
          <p:spPr bwMode="auto">
            <a:xfrm flipV="1">
              <a:off x="4434840" y="3965888"/>
              <a:ext cx="1575715" cy="8066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62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rot="5400000" flipH="1">
              <a:off x="2948324" y="3348201"/>
              <a:ext cx="661034" cy="4482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895600" y="2638925"/>
                  <a:ext cx="84693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2000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2000" baseline="-25000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1 </a:t>
                  </a:r>
                  <a14:m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3946A4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2000" dirty="0" smtClean="0">
                      <a:solidFill>
                        <a:srgbClr val="3946A4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2000" dirty="0">
                    <a:solidFill>
                      <a:srgbClr val="3946A4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16" name="Text 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95600" y="2638925"/>
                  <a:ext cx="846930" cy="400110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l="-7914" t="-7576" r="-1439" b="-2575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Oval 16"/>
            <p:cNvSpPr/>
            <p:nvPr/>
          </p:nvSpPr>
          <p:spPr bwMode="auto">
            <a:xfrm>
              <a:off x="2971800" y="3400925"/>
              <a:ext cx="4572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cxnSp>
          <p:nvCxnSpPr>
            <p:cNvPr id="18" name="Straight Arrow Connector 17"/>
            <p:cNvCxnSpPr>
              <a:stCxn id="23" idx="1"/>
              <a:endCxn id="17" idx="5"/>
            </p:cNvCxnSpPr>
            <p:nvPr/>
          </p:nvCxnSpPr>
          <p:spPr bwMode="auto">
            <a:xfrm flipH="1" flipV="1">
              <a:off x="3362045" y="3661088"/>
              <a:ext cx="846493" cy="15763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62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6477000" y="3212068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Actual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7000" y="3629525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Series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5943600" y="3705725"/>
              <a:ext cx="4572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114800" y="4772525"/>
              <a:ext cx="64008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114800" y="5181600"/>
              <a:ext cx="64008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4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457200" y="4677199"/>
                <a:ext cx="8229600" cy="95504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rgbClr val="A60A1B"/>
                    </a:solidFill>
                  </a:rPr>
                  <a:t>Solution:    </a:t>
                </a:r>
                <a:r>
                  <a:rPr lang="en-US" dirty="0" smtClean="0">
                    <a:solidFill>
                      <a:srgbClr val="A60A1B"/>
                    </a:solidFill>
                  </a:rPr>
                  <a:t>   </a:t>
                </a:r>
                <a:r>
                  <a:rPr lang="en-US" sz="2200" b="0" dirty="0" smtClean="0"/>
                  <a:t>(</a:t>
                </a:r>
                <a:r>
                  <a:rPr lang="en-US" sz="2200" b="0" dirty="0"/>
                  <a:t>1) Use P/A factor with n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5 (for 5 arrows) to get P</a:t>
                </a:r>
                <a:r>
                  <a:rPr lang="en-US" sz="2200" b="0" baseline="-25000" dirty="0"/>
                  <a:t>1</a:t>
                </a:r>
                <a:r>
                  <a:rPr lang="en-US" sz="2200" b="0" dirty="0"/>
                  <a:t> </a:t>
                </a:r>
                <a:r>
                  <a:rPr lang="en-US" sz="2200" dirty="0">
                    <a:solidFill>
                      <a:srgbClr val="A60A1B"/>
                    </a:solidFill>
                  </a:rPr>
                  <a:t>in year 1</a:t>
                </a:r>
              </a:p>
              <a:p>
                <a:pPr marL="0" indent="0">
                  <a:buNone/>
                </a:pPr>
                <a:r>
                  <a:rPr lang="en-US" sz="2200" b="0" dirty="0"/>
                  <a:t>	        </a:t>
                </a:r>
                <a:r>
                  <a:rPr lang="en-US" sz="2200" b="0" dirty="0" smtClean="0"/>
                  <a:t>	   (</a:t>
                </a:r>
                <a:r>
                  <a:rPr lang="en-US" sz="2200" b="0" dirty="0"/>
                  <a:t>2) Use P/F factor with n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1 to move P</a:t>
                </a:r>
                <a:r>
                  <a:rPr lang="en-US" sz="2200" b="0" baseline="-25000" dirty="0"/>
                  <a:t>1</a:t>
                </a:r>
                <a:r>
                  <a:rPr lang="en-US" sz="2200" b="0" dirty="0"/>
                  <a:t> back for P</a:t>
                </a:r>
                <a:r>
                  <a:rPr lang="en-US" sz="2200" b="0" baseline="-25000" dirty="0"/>
                  <a:t>0</a:t>
                </a:r>
                <a:r>
                  <a:rPr lang="en-US" sz="2200" b="0" dirty="0"/>
                  <a:t> </a:t>
                </a:r>
                <a:r>
                  <a:rPr lang="en-US" sz="2200" dirty="0">
                    <a:solidFill>
                      <a:srgbClr val="A60A1B"/>
                    </a:solidFill>
                  </a:rPr>
                  <a:t>in year </a:t>
                </a:r>
                <a:r>
                  <a:rPr lang="en-US" sz="2200" dirty="0" smtClean="0">
                    <a:solidFill>
                      <a:srgbClr val="A60A1B"/>
                    </a:solidFill>
                  </a:rPr>
                  <a:t>0</a:t>
                </a:r>
                <a:endParaRPr lang="en-US" sz="2200" dirty="0">
                  <a:solidFill>
                    <a:srgbClr val="A60A1B"/>
                  </a:solidFill>
                </a:endParaRPr>
              </a:p>
            </p:txBody>
          </p:sp>
        </mc:Choice>
        <mc:Fallback>
          <p:sp>
            <p:nvSpPr>
              <p:cNvPr id="4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457200" y="4677199"/>
                <a:ext cx="8229600" cy="955040"/>
              </a:xfrm>
              <a:blipFill rotWithShape="1">
                <a:blip r:embed="rId6" cstate="print"/>
                <a:stretch>
                  <a:fillRect l="-1111" t="-5096" b="-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182880" y="5715000"/>
                <a:ext cx="8778240" cy="914400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2200" dirty="0"/>
                  <a:t> </a:t>
                </a:r>
                <a:r>
                  <a:rPr lang="en-US" sz="2100" dirty="0"/>
                  <a:t>P</a:t>
                </a:r>
                <a:r>
                  <a:rPr lang="en-US" sz="2100" baseline="-25000" dirty="0"/>
                  <a:t>0 </a:t>
                </a:r>
                <a14:m>
                  <m:oMath xmlns:m="http://schemas.openxmlformats.org/officeDocument/2006/math">
                    <m:r>
                      <a:rPr lang="en-US" sz="210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100" dirty="0"/>
                  <a:t> </a:t>
                </a:r>
                <a:r>
                  <a:rPr lang="en-US" sz="2100" dirty="0">
                    <a:solidFill>
                      <a:srgbClr val="7A3D17"/>
                    </a:solidFill>
                  </a:rPr>
                  <a:t>P</a:t>
                </a:r>
                <a:r>
                  <a:rPr lang="en-US" sz="2100" baseline="-25000" dirty="0">
                    <a:solidFill>
                      <a:srgbClr val="7A3D17"/>
                    </a:solidFill>
                  </a:rPr>
                  <a:t>1</a:t>
                </a:r>
                <a:r>
                  <a:rPr lang="en-US" sz="2100" dirty="0"/>
                  <a:t>(P/F,10%,1) </a:t>
                </a:r>
                <a14:m>
                  <m:oMath xmlns:m="http://schemas.openxmlformats.org/officeDocument/2006/math">
                    <m:r>
                      <a:rPr lang="en-US" sz="21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100" dirty="0"/>
                  <a:t> </a:t>
                </a:r>
                <a:r>
                  <a:rPr lang="en-US" sz="2100" dirty="0">
                    <a:solidFill>
                      <a:srgbClr val="7A3D17"/>
                    </a:solidFill>
                  </a:rPr>
                  <a:t>A(P/A,10%,5)</a:t>
                </a:r>
                <a:r>
                  <a:rPr lang="en-US" sz="2100" dirty="0"/>
                  <a:t>(P/F,10%,1) </a:t>
                </a:r>
                <a14:m>
                  <m:oMath xmlns:m="http://schemas.openxmlformats.org/officeDocument/2006/math">
                    <m:r>
                      <a:rPr lang="en-US" sz="21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100" dirty="0"/>
                  <a:t> </a:t>
                </a:r>
                <a:r>
                  <a:rPr lang="en-US" sz="2100" dirty="0">
                    <a:solidFill>
                      <a:srgbClr val="7A3D17"/>
                    </a:solidFill>
                  </a:rPr>
                  <a:t>10,000(3.7908)</a:t>
                </a:r>
                <a:r>
                  <a:rPr lang="en-US" sz="2100" dirty="0"/>
                  <a:t>(0.9091) </a:t>
                </a:r>
                <a14:m>
                  <m:oMath xmlns:m="http://schemas.openxmlformats.org/officeDocument/2006/math">
                    <m:r>
                      <a:rPr lang="en-US" sz="21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100" dirty="0"/>
                  <a:t> $</a:t>
                </a:r>
                <a:r>
                  <a:rPr lang="en-US" sz="2100" dirty="0" smtClean="0"/>
                  <a:t>34,462</a:t>
                </a:r>
              </a:p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2200" dirty="0" smtClean="0">
                    <a:solidFill>
                      <a:srgbClr val="006200"/>
                    </a:solidFill>
                  </a:rPr>
                  <a:t>Answer </a:t>
                </a:r>
                <a:r>
                  <a:rPr lang="en-US" sz="2200" dirty="0">
                    <a:solidFill>
                      <a:srgbClr val="006200"/>
                    </a:solidFill>
                  </a:rPr>
                  <a:t>is (c</a:t>
                </a:r>
                <a:r>
                  <a:rPr lang="en-US" sz="2200" dirty="0" smtClean="0">
                    <a:solidFill>
                      <a:srgbClr val="006200"/>
                    </a:solidFill>
                  </a:rPr>
                  <a:t>)</a:t>
                </a:r>
                <a:endParaRPr lang="en-US" sz="2200" dirty="0">
                  <a:solidFill>
                    <a:srgbClr val="006200"/>
                  </a:solidFill>
                </a:endParaRPr>
              </a:p>
            </p:txBody>
          </p:sp>
        </mc:Choice>
        <mc:Fallback>
          <p:sp>
            <p:nvSpPr>
              <p:cNvPr id="5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182880" y="5715000"/>
                <a:ext cx="8778240" cy="914400"/>
              </a:xfrm>
              <a:blipFill rotWithShape="1">
                <a:blip r:embed="rId7" cstate="print"/>
                <a:stretch>
                  <a:fillRect l="-833" t="-2667" b="-1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4850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 Using F/A Factor: Shifted Uniform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685800" y="1219200"/>
            <a:ext cx="7589520" cy="822960"/>
          </a:xfrm>
          <a:solidFill>
            <a:srgbClr val="C2FFF0"/>
          </a:solidFill>
          <a:ln>
            <a:solidFill>
              <a:schemeClr val="tx1"/>
            </a:solidFill>
          </a:ln>
          <a:effectLst>
            <a:outerShdw dist="127000" dir="18900000" algn="bl" rotWithShape="0">
              <a:schemeClr val="bg1">
                <a:lumMod val="50000"/>
              </a:schemeClr>
            </a:outerShdw>
          </a:effectLst>
        </p:spPr>
        <p:txBody>
          <a:bodyPr anchor="t"/>
          <a:lstStyle/>
          <a:p>
            <a:pPr marL="0" indent="0">
              <a:buNone/>
            </a:pPr>
            <a:r>
              <a:rPr lang="en-US" sz="2000" dirty="0"/>
              <a:t>How much money would be available in year 10 if $8000 is deposited each year in  years 3 through 10 at an interest rate of 10% per year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914400" y="2169160"/>
            <a:ext cx="2667000" cy="497840"/>
          </a:xfrm>
        </p:spPr>
        <p:txBody>
          <a:bodyPr/>
          <a:lstStyle/>
          <a:p>
            <a:pPr marL="0" indent="0">
              <a:buNone/>
            </a:pPr>
            <a:r>
              <a:rPr lang="en-US" sz="2200" b="0" i="1" dirty="0"/>
              <a:t>Cash flow diagram is</a:t>
            </a:r>
            <a:r>
              <a:rPr lang="en-US" sz="2200" b="0" i="1" dirty="0" smtClean="0"/>
              <a:t>:</a:t>
            </a:r>
            <a:endParaRPr lang="en-US" sz="2200" b="0" i="1" dirty="0"/>
          </a:p>
        </p:txBody>
      </p:sp>
      <p:grpSp>
        <p:nvGrpSpPr>
          <p:cNvPr id="10" name="Group 4"/>
          <p:cNvGrpSpPr/>
          <p:nvPr/>
        </p:nvGrpSpPr>
        <p:grpSpPr>
          <a:xfrm>
            <a:off x="838200" y="2578100"/>
            <a:ext cx="7086600" cy="2209800"/>
            <a:chOff x="457200" y="2286000"/>
            <a:chExt cx="6324600" cy="1752600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1812127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2269327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726527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3183727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3653504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164857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4631527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088727" y="3093313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57200" y="2971800"/>
              <a:ext cx="4995910" cy="195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Arial Narrow" panose="020B0606020202030204" pitchFamily="34" charset="0"/>
                </a:rPr>
                <a:t>0            1             2             3               4              5              6              7               8                9       10    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1812127" y="3474313"/>
              <a:ext cx="3276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5105400" y="2667000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800600" y="2286000"/>
                  <a:ext cx="743702" cy="3173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F</a:t>
                  </a:r>
                  <a:r>
                    <a:rPr lang="en-US" sz="2000" b="1" baseline="-25000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A</a:t>
                  </a:r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20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2286000"/>
                  <a:ext cx="743702" cy="317329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l="-8029" t="-7576" r="-5839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793110" y="3478475"/>
                  <a:ext cx="903305" cy="2685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latin typeface="Arial Narrow" panose="020B0606020202030204" pitchFamily="34" charset="0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sz="1600" b="1" i="1" dirty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600" b="1" dirty="0" smtClean="0">
                      <a:latin typeface="Arial Narrow" panose="020B0606020202030204" pitchFamily="34" charset="0"/>
                    </a:rPr>
                    <a:t> $8000</a:t>
                  </a:r>
                  <a:endParaRPr lang="en-US" sz="16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3110" y="3478475"/>
                  <a:ext cx="903305" cy="268508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3614" t="-5455" r="-1807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808645" y="2466836"/>
                  <a:ext cx="725619" cy="26850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>
                      <a:latin typeface="Arial Narrow" panose="020B0606020202030204" pitchFamily="34" charset="0"/>
                    </a:rPr>
                    <a:t>i</a:t>
                  </a:r>
                  <a:r>
                    <a:rPr lang="en-US" sz="1600" b="1" dirty="0" smtClean="0"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b="1" i="1" dirty="0" smtClean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600" b="1" dirty="0" smtClean="0">
                      <a:latin typeface="Arial Narrow" panose="020B0606020202030204" pitchFamily="34" charset="0"/>
                    </a:rPr>
                    <a:t> 10%</a:t>
                  </a:r>
                  <a:endParaRPr lang="en-US" sz="16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8645" y="2466836"/>
                  <a:ext cx="725619" cy="268508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4511" t="-5357" r="-3008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1243374" y="3093313"/>
              <a:ext cx="3997754" cy="244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A60A1B"/>
                  </a:solidFill>
                  <a:latin typeface="Arial Narrow" panose="020B0606020202030204" pitchFamily="34" charset="0"/>
                </a:rPr>
                <a:t>0        1        2         3          4         5           6        7         8           </a:t>
              </a:r>
              <a:endParaRPr lang="en-US" sz="1400" dirty="0">
                <a:solidFill>
                  <a:srgbClr val="A60A1B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rot="5400000" flipH="1" flipV="1">
              <a:off x="4533901" y="3619501"/>
              <a:ext cx="762000" cy="7619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62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516727" y="3031758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1358283" y="3019366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914400" y="3031758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533400" y="3124200"/>
              <a:ext cx="6019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5486400" y="2743200"/>
              <a:ext cx="1295400" cy="292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Actual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86400" y="3124200"/>
              <a:ext cx="1295400" cy="292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Series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1041400" y="4668520"/>
                <a:ext cx="7391400" cy="19608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dirty="0">
                    <a:solidFill>
                      <a:srgbClr val="A60A1B"/>
                    </a:solidFill>
                  </a:rPr>
                  <a:t>Solution:   </a:t>
                </a:r>
                <a:r>
                  <a:rPr lang="en-US" sz="2200" b="0" dirty="0"/>
                  <a:t>Re-number diagram to determine 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8 (number of arrows)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200" b="0" dirty="0"/>
                  <a:t>	         </a:t>
                </a:r>
                <a:r>
                  <a:rPr lang="en-US" sz="2200" b="0" dirty="0" smtClean="0"/>
                  <a:t>		    </a:t>
                </a:r>
                <a:r>
                  <a:rPr lang="en-US" sz="2200" b="0" dirty="0"/>
                  <a:t>F</a:t>
                </a:r>
                <a:r>
                  <a:rPr lang="en-US" sz="2200" b="0" baseline="-25000" dirty="0"/>
                  <a:t>A</a:t>
                </a:r>
                <a:r>
                  <a:rPr lang="en-US" sz="2200" b="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8000(F/A,10%,8)</a:t>
                </a:r>
              </a:p>
              <a:p>
                <a:pPr marL="0" indent="0">
                  <a:buNone/>
                </a:pPr>
                <a:r>
                  <a:rPr lang="en-US" sz="2200" b="0" dirty="0"/>
                  <a:t>     	               </a:t>
                </a:r>
                <a:r>
                  <a:rPr lang="en-US" sz="2200" b="0" dirty="0" smtClean="0"/>
                  <a:t>		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 smtClean="0"/>
                  <a:t> </a:t>
                </a:r>
                <a:r>
                  <a:rPr lang="en-US" sz="2200" b="0" dirty="0"/>
                  <a:t>8000(11.4359)</a:t>
                </a:r>
              </a:p>
              <a:p>
                <a:pPr marL="0" indent="0">
                  <a:buNone/>
                </a:pPr>
                <a:r>
                  <a:rPr lang="en-US" sz="2200" b="0" dirty="0"/>
                  <a:t>   	              </a:t>
                </a:r>
                <a:r>
                  <a:rPr lang="en-US" sz="2200" b="0" dirty="0" smtClean="0"/>
                  <a:t>			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</a:t>
                </a:r>
                <a:r>
                  <a:rPr lang="en-US" sz="2200" dirty="0"/>
                  <a:t>$</a:t>
                </a:r>
                <a:r>
                  <a:rPr lang="en-US" sz="2200" dirty="0" smtClean="0"/>
                  <a:t>91,487</a:t>
                </a:r>
                <a:endParaRPr 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1041400" y="4668520"/>
                <a:ext cx="7391400" cy="1960880"/>
              </a:xfrm>
              <a:blipFill rotWithShape="1">
                <a:blip r:embed="rId5" cstate="print"/>
                <a:stretch>
                  <a:fillRect l="-1073" t="-1863" r="-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8435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Series and Random Single Amounts</a:t>
            </a:r>
          </a:p>
        </p:txBody>
      </p:sp>
      <p:sp>
        <p:nvSpPr>
          <p:cNvPr id="11" name="Content Placeholder 2" descr="This method 'decomposes' a complex problem to resolve different types of cash flows."/>
          <p:cNvSpPr>
            <a:spLocks noGrp="1"/>
          </p:cNvSpPr>
          <p:nvPr>
            <p:ph sz="quarter" idx="17"/>
          </p:nvPr>
        </p:nvSpPr>
        <p:spPr>
          <a:xfrm>
            <a:off x="762000" y="1264920"/>
            <a:ext cx="7680960" cy="640080"/>
          </a:xfrm>
          <a:prstGeom prst="roundRect">
            <a:avLst/>
          </a:prstGeom>
          <a:solidFill>
            <a:srgbClr val="85FFE0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>
              <a:buNone/>
            </a:pPr>
            <a:r>
              <a:rPr lang="en-US" sz="2000" b="0" dirty="0"/>
              <a:t>For cash flows that include </a:t>
            </a:r>
            <a:r>
              <a:rPr lang="en-US" sz="2000" b="0" i="1" dirty="0">
                <a:solidFill>
                  <a:srgbClr val="8D0917"/>
                </a:solidFill>
              </a:rPr>
              <a:t>uniform series </a:t>
            </a:r>
            <a:r>
              <a:rPr lang="en-US" sz="2000" b="0" dirty="0"/>
              <a:t>and </a:t>
            </a:r>
            <a:r>
              <a:rPr lang="en-US" sz="2000" b="0" i="1" dirty="0"/>
              <a:t>randomly placed </a:t>
            </a:r>
            <a:r>
              <a:rPr lang="en-US" sz="2000" b="0" i="1" dirty="0">
                <a:solidFill>
                  <a:srgbClr val="7A0000"/>
                </a:solidFill>
              </a:rPr>
              <a:t>single amounts</a:t>
            </a:r>
            <a:r>
              <a:rPr lang="en-US" sz="2000" b="0" dirty="0" smtClean="0"/>
              <a:t>:</a:t>
            </a:r>
            <a:endParaRPr lang="en-US" sz="2000" b="0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8"/>
          </p:nvPr>
        </p:nvSpPr>
        <p:spPr>
          <a:xfrm>
            <a:off x="1219200" y="2311631"/>
            <a:ext cx="6934200" cy="457200"/>
          </a:xfrm>
        </p:spPr>
        <p:txBody>
          <a:bodyPr/>
          <a:lstStyle/>
          <a:p>
            <a:pPr marL="0" indent="0">
              <a:buClr>
                <a:srgbClr val="3946A4"/>
              </a:buClr>
              <a:buNone/>
            </a:pPr>
            <a:r>
              <a:rPr lang="en-US" sz="2000" i="1" dirty="0">
                <a:solidFill>
                  <a:srgbClr val="00477A"/>
                </a:solidFill>
              </a:rPr>
              <a:t>Uniform series procedures </a:t>
            </a:r>
            <a:r>
              <a:rPr lang="en-US" sz="2000" dirty="0"/>
              <a:t>are applied to the </a:t>
            </a:r>
            <a:r>
              <a:rPr lang="en-US" sz="2000" i="1" dirty="0">
                <a:solidFill>
                  <a:srgbClr val="00477A"/>
                </a:solidFill>
              </a:rPr>
              <a:t>series </a:t>
            </a:r>
            <a:r>
              <a:rPr lang="en-US" sz="2000" i="1" dirty="0" smtClean="0">
                <a:solidFill>
                  <a:srgbClr val="00477A"/>
                </a:solidFill>
              </a:rPr>
              <a:t>amounts</a:t>
            </a:r>
            <a:endParaRPr lang="en-US" sz="2000" dirty="0">
              <a:solidFill>
                <a:srgbClr val="00477A"/>
              </a:solidFill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19"/>
          </p:nvPr>
        </p:nvSpPr>
        <p:spPr>
          <a:xfrm>
            <a:off x="1219200" y="3002973"/>
            <a:ext cx="7086600" cy="457200"/>
          </a:xfrm>
        </p:spPr>
        <p:txBody>
          <a:bodyPr/>
          <a:lstStyle/>
          <a:p>
            <a:pPr marL="0" indent="0">
              <a:buClr>
                <a:srgbClr val="3946A4"/>
              </a:buClr>
              <a:buNone/>
            </a:pPr>
            <a:r>
              <a:rPr lang="en-US" sz="2000" i="1" dirty="0">
                <a:solidFill>
                  <a:srgbClr val="006200"/>
                </a:solidFill>
              </a:rPr>
              <a:t>Single amount formulas</a:t>
            </a:r>
            <a:r>
              <a:rPr lang="en-US" sz="2000" dirty="0">
                <a:solidFill>
                  <a:srgbClr val="006200"/>
                </a:solidFill>
              </a:rPr>
              <a:t> </a:t>
            </a:r>
            <a:r>
              <a:rPr lang="en-US" sz="2000" dirty="0"/>
              <a:t>are applied to the </a:t>
            </a:r>
            <a:r>
              <a:rPr lang="en-US" sz="2000" i="1" dirty="0">
                <a:solidFill>
                  <a:srgbClr val="006200"/>
                </a:solidFill>
              </a:rPr>
              <a:t>one-time cash </a:t>
            </a:r>
            <a:r>
              <a:rPr lang="en-US" sz="2000" i="1" dirty="0" smtClean="0">
                <a:solidFill>
                  <a:srgbClr val="006200"/>
                </a:solidFill>
              </a:rPr>
              <a:t>flows</a:t>
            </a:r>
            <a:endParaRPr lang="en-US" sz="2000" dirty="0">
              <a:solidFill>
                <a:srgbClr val="006200"/>
              </a:solidFill>
            </a:endParaRPr>
          </a:p>
        </p:txBody>
      </p:sp>
      <p:sp>
        <p:nvSpPr>
          <p:cNvPr id="14" name="Content Placeholder 5"/>
          <p:cNvSpPr>
            <a:spLocks noGrp="1"/>
          </p:cNvSpPr>
          <p:nvPr>
            <p:ph sz="quarter" idx="20"/>
          </p:nvPr>
        </p:nvSpPr>
        <p:spPr>
          <a:xfrm>
            <a:off x="990600" y="3733800"/>
            <a:ext cx="7132320" cy="731520"/>
          </a:xfrm>
          <a:solidFill>
            <a:srgbClr val="C2FFF0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000" dirty="0"/>
              <a:t>The resulting values are then </a:t>
            </a:r>
            <a:r>
              <a:rPr lang="en-US" sz="2000" i="1" dirty="0">
                <a:solidFill>
                  <a:srgbClr val="8D0917"/>
                </a:solidFill>
              </a:rPr>
              <a:t>combined</a:t>
            </a:r>
            <a:r>
              <a:rPr lang="en-US" sz="2000" dirty="0"/>
              <a:t> per the problem </a:t>
            </a:r>
            <a:r>
              <a:rPr lang="en-US" sz="2000" dirty="0" smtClean="0"/>
              <a:t>statement</a:t>
            </a:r>
            <a:endParaRPr lang="en-US" sz="2000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21"/>
          </p:nvPr>
        </p:nvSpPr>
        <p:spPr>
          <a:xfrm>
            <a:off x="762000" y="5029200"/>
            <a:ext cx="7589520" cy="914400"/>
          </a:xfrm>
          <a:custGeom>
            <a:avLst/>
            <a:gdLst>
              <a:gd name="connsiteX0" fmla="*/ 0 w 5562600"/>
              <a:gd name="connsiteY0" fmla="*/ 228600 h 457200"/>
              <a:gd name="connsiteX1" fmla="*/ 2781300 w 5562600"/>
              <a:gd name="connsiteY1" fmla="*/ 0 h 457200"/>
              <a:gd name="connsiteX2" fmla="*/ 5562600 w 5562600"/>
              <a:gd name="connsiteY2" fmla="*/ 228600 h 457200"/>
              <a:gd name="connsiteX3" fmla="*/ 2781300 w 5562600"/>
              <a:gd name="connsiteY3" fmla="*/ 457200 h 457200"/>
              <a:gd name="connsiteX4" fmla="*/ 0 w 5562600"/>
              <a:gd name="connsiteY4" fmla="*/ 228600 h 457200"/>
              <a:gd name="connsiteX0" fmla="*/ 0 w 5562600"/>
              <a:gd name="connsiteY0" fmla="*/ 228600 h 457200"/>
              <a:gd name="connsiteX1" fmla="*/ 2781300 w 5562600"/>
              <a:gd name="connsiteY1" fmla="*/ 0 h 457200"/>
              <a:gd name="connsiteX2" fmla="*/ 5562600 w 5562600"/>
              <a:gd name="connsiteY2" fmla="*/ 228600 h 457200"/>
              <a:gd name="connsiteX3" fmla="*/ 2781300 w 5562600"/>
              <a:gd name="connsiteY3" fmla="*/ 457200 h 457200"/>
              <a:gd name="connsiteX4" fmla="*/ 0 w 5562600"/>
              <a:gd name="connsiteY4" fmla="*/ 2286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2600" h="457200">
                <a:moveTo>
                  <a:pt x="0" y="228600"/>
                </a:moveTo>
                <a:cubicBezTo>
                  <a:pt x="0" y="102348"/>
                  <a:pt x="1245230" y="0"/>
                  <a:pt x="2781300" y="0"/>
                </a:cubicBezTo>
                <a:cubicBezTo>
                  <a:pt x="4317370" y="0"/>
                  <a:pt x="5562600" y="102348"/>
                  <a:pt x="5562600" y="228600"/>
                </a:cubicBezTo>
                <a:cubicBezTo>
                  <a:pt x="5562600" y="354852"/>
                  <a:pt x="4317370" y="457200"/>
                  <a:pt x="2781300" y="457200"/>
                </a:cubicBezTo>
                <a:cubicBezTo>
                  <a:pt x="1245230" y="457200"/>
                  <a:pt x="0" y="354852"/>
                  <a:pt x="0" y="228600"/>
                </a:cubicBezTo>
                <a:close/>
              </a:path>
            </a:pathLst>
          </a:custGeom>
          <a:solidFill>
            <a:srgbClr val="E8E56D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600" b="0" dirty="0"/>
              <a:t>The following slides illustrate the </a:t>
            </a:r>
            <a:r>
              <a:rPr lang="en-US" sz="2600" b="0" dirty="0" smtClean="0"/>
              <a:t>procedure</a:t>
            </a:r>
            <a:endParaRPr lang="en-US" sz="2600" b="0" dirty="0"/>
          </a:p>
        </p:txBody>
      </p:sp>
    </p:spTree>
    <p:extLst>
      <p:ext uri="{BB962C8B-B14F-4D97-AF65-F5344CB8AC3E}">
        <p14:creationId xmlns:p14="http://schemas.microsoft.com/office/powerpoint/2010/main" xmlns="" val="304636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Series and Random Single </a:t>
            </a:r>
            <a:r>
              <a:rPr lang="en-US" dirty="0" smtClean="0"/>
              <a:t>Amounts</a:t>
            </a:r>
            <a:r>
              <a:rPr lang="en-US" sz="1200" dirty="0" smtClean="0"/>
              <a:t> (</a:t>
            </a:r>
            <a:r>
              <a:rPr lang="en-US" sz="1200" dirty="0"/>
              <a:t>1)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371600" y="1264920"/>
            <a:ext cx="6400800" cy="868680"/>
          </a:xfrm>
          <a:prstGeom prst="roundRect">
            <a:avLst/>
          </a:prstGeom>
          <a:solidFill>
            <a:srgbClr val="E8E56D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400" b="0" dirty="0"/>
              <a:t>Find the present worth in year 0 for the cash flows</a:t>
            </a:r>
            <a:br>
              <a:rPr lang="en-US" sz="2400" b="0" dirty="0"/>
            </a:br>
            <a:r>
              <a:rPr lang="en-US" sz="2400" b="0" dirty="0"/>
              <a:t>shown using an interest rate of 10% per year</a:t>
            </a:r>
            <a:r>
              <a:rPr lang="en-US" sz="2400" b="0" dirty="0" smtClean="0"/>
              <a:t>.</a:t>
            </a:r>
            <a:endParaRPr lang="en-US" sz="2400" b="0" dirty="0"/>
          </a:p>
        </p:txBody>
      </p:sp>
      <p:grpSp>
        <p:nvGrpSpPr>
          <p:cNvPr id="15" name="Group 3"/>
          <p:cNvGrpSpPr/>
          <p:nvPr/>
        </p:nvGrpSpPr>
        <p:grpSpPr>
          <a:xfrm>
            <a:off x="2046614" y="2405553"/>
            <a:ext cx="5050773" cy="1480647"/>
            <a:chOff x="1099068" y="1417272"/>
            <a:chExt cx="5050773" cy="1480647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1425440" y="2209142"/>
              <a:ext cx="4572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2720840" y="2209142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3178040" y="2209142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3635240" y="2209142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4092440" y="2209142"/>
              <a:ext cx="3387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4562217" y="2209142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5073570" y="2209142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5540240" y="2209142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5997440" y="2209142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317862" y="1952934"/>
              <a:ext cx="48319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Arial Narrow" panose="020B0606020202030204" pitchFamily="34" charset="0"/>
                </a:rPr>
                <a:t>   0          1              2             3               4             5              6               7               8                9          10    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2720840" y="2430529"/>
              <a:ext cx="3276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1425440" y="1724334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099068" y="1417272"/>
                  <a:ext cx="71526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1600" b="1" baseline="-25000" dirty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T</a:t>
                  </a:r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16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9068" y="1417272"/>
                  <a:ext cx="715260" cy="338554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l="-5128" t="-5455" r="-4274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325107" y="2430529"/>
                  <a:ext cx="91191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latin typeface="Arial Narrow" panose="020B0606020202030204" pitchFamily="34" charset="0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sz="1400" b="1" i="1" dirty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latin typeface="Arial Narrow" panose="020B0606020202030204" pitchFamily="34" charset="0"/>
                    </a:rPr>
                    <a:t> $5000</a:t>
                  </a:r>
                  <a:endParaRPr lang="en-US" sz="14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5107" y="2430529"/>
                  <a:ext cx="911916" cy="307777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2013" t="-2000" r="-671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717358" y="1582665"/>
                  <a:ext cx="81304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>
                      <a:latin typeface="Arial Narrow" panose="020B0606020202030204" pitchFamily="34" charset="0"/>
                    </a:rPr>
                    <a:t>i</a:t>
                  </a:r>
                  <a:r>
                    <a:rPr lang="en-US" sz="1600" b="1" dirty="0" smtClean="0"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b="1" i="1" dirty="0" smtClean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600" b="1" dirty="0" smtClean="0">
                      <a:latin typeface="Arial Narrow" panose="020B0606020202030204" pitchFamily="34" charset="0"/>
                    </a:rPr>
                    <a:t> 10%</a:t>
                  </a:r>
                  <a:endParaRPr lang="en-US" sz="16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7358" y="1582665"/>
                  <a:ext cx="813043" cy="338554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3731" t="-5455" r="-298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Straight Connector 30"/>
            <p:cNvCxnSpPr/>
            <p:nvPr/>
          </p:nvCxnSpPr>
          <p:spPr bwMode="auto">
            <a:xfrm>
              <a:off x="1425440" y="2147587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266996" y="2135195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1823113" y="2147587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5073570" y="2430529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4776854" y="2590142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 Narrow" panose="020B0606020202030204" pitchFamily="34" charset="0"/>
                </a:rPr>
                <a:t>$2000</a:t>
              </a:r>
              <a:endParaRPr lang="en-US" sz="14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6" name="Group 4"/>
          <p:cNvGrpSpPr/>
          <p:nvPr/>
        </p:nvGrpSpPr>
        <p:grpSpPr>
          <a:xfrm>
            <a:off x="1350836" y="3886200"/>
            <a:ext cx="6421564" cy="1904730"/>
            <a:chOff x="1122236" y="3048270"/>
            <a:chExt cx="6421564" cy="1904730"/>
          </a:xfrm>
        </p:grpSpPr>
        <p:cxnSp>
          <p:nvCxnSpPr>
            <p:cNvPr id="37" name="Straight Connector 36"/>
            <p:cNvCxnSpPr/>
            <p:nvPr/>
          </p:nvCxnSpPr>
          <p:spPr bwMode="auto">
            <a:xfrm flipV="1">
              <a:off x="1448608" y="3810000"/>
              <a:ext cx="5790392" cy="301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2744008" y="384014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3201208" y="384014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658408" y="384014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4115608" y="3840140"/>
              <a:ext cx="3387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4585385" y="384014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096738" y="384014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5563408" y="384014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6020608" y="384014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1371600" y="3581400"/>
              <a:ext cx="48319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Arial Narrow" panose="020B0606020202030204" pitchFamily="34" charset="0"/>
                </a:rPr>
                <a:t> 0          1              2             3               4             5              6               7               8                9           10    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744008" y="4061527"/>
              <a:ext cx="3276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1448608" y="3355332"/>
              <a:ext cx="0" cy="4572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1122236" y="3048270"/>
                  <a:ext cx="71526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1600" b="1" baseline="-25000" dirty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T</a:t>
                  </a:r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6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16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2236" y="3048270"/>
                  <a:ext cx="715260" cy="338554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l="-5128" t="-5455" r="-4274" b="-21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348275" y="4061527"/>
                  <a:ext cx="91191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latin typeface="Arial Narrow" panose="020B0606020202030204" pitchFamily="34" charset="0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sz="1400" b="1" i="1" dirty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latin typeface="Arial Narrow" panose="020B0606020202030204" pitchFamily="34" charset="0"/>
                    </a:rPr>
                    <a:t> $5000</a:t>
                  </a:r>
                  <a:endParaRPr lang="en-US" sz="14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8275" y="4061527"/>
                  <a:ext cx="911916" cy="307777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2013" t="-2000" r="-671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3740526" y="3213663"/>
                  <a:ext cx="73930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>
                      <a:latin typeface="Arial Narrow" panose="020B0606020202030204" pitchFamily="34" charset="0"/>
                    </a:rPr>
                    <a:t>i</a:t>
                  </a:r>
                  <a:r>
                    <a:rPr lang="en-US" sz="1400" b="1" dirty="0" smtClean="0"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b="1" i="1" dirty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400" b="1" dirty="0" smtClean="0">
                      <a:latin typeface="Arial Narrow" panose="020B0606020202030204" pitchFamily="34" charset="0"/>
                    </a:rPr>
                    <a:t> 10%</a:t>
                  </a:r>
                  <a:endParaRPr lang="en-US" sz="14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0526" y="3213663"/>
                  <a:ext cx="739305" cy="307777"/>
                </a:xfrm>
                <a:prstGeom prst="rect">
                  <a:avLst/>
                </a:prstGeom>
                <a:blipFill rotWithShape="1">
                  <a:blip r:embed="rId6" cstate="print"/>
                  <a:stretch>
                    <a:fillRect l="-1653" t="-2000" r="-1653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Connector 51"/>
            <p:cNvCxnSpPr/>
            <p:nvPr/>
          </p:nvCxnSpPr>
          <p:spPr bwMode="auto">
            <a:xfrm>
              <a:off x="1448608" y="3778585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290164" y="3766193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1846281" y="3778585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5096738" y="4061527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2206445" y="3786279"/>
              <a:ext cx="389241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latin typeface="Arial Narrow" panose="020B0606020202030204" pitchFamily="34" charset="0"/>
                </a:rPr>
                <a:t>0             1               2                3                4                 5                  6                7               8</a:t>
              </a:r>
              <a:endParaRPr lang="en-US" sz="900" dirty="0">
                <a:latin typeface="Arial Narrow" panose="020B060602020203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48400" y="33528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Actual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48400" y="38100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Series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 rot="10800000">
              <a:off x="6096000" y="4038600"/>
              <a:ext cx="10668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62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Content Placeholder 5"/>
              <p:cNvSpPr>
                <a:spLocks noGrp="1"/>
              </p:cNvSpPr>
              <p:nvPr>
                <p:ph idx="17"/>
              </p:nvPr>
            </p:nvSpPr>
            <p:spPr>
              <a:xfrm>
                <a:off x="914400" y="5028930"/>
                <a:ext cx="7086600" cy="106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Solution: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000" b="0" dirty="0"/>
                  <a:t>         First, re-number cash flow diagram to get n for uniform series: </a:t>
                </a:r>
                <a:r>
                  <a:rPr lang="en-US" sz="2000" b="0" dirty="0">
                    <a:solidFill>
                      <a:srgbClr val="3946A4"/>
                    </a:solidFill>
                  </a:rPr>
                  <a:t>n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3946A4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3946A4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rgbClr val="3946A4"/>
                    </a:solidFill>
                  </a:rPr>
                  <a:t>8</a:t>
                </a:r>
                <a:endParaRPr lang="en-US" sz="2000" b="0" dirty="0">
                  <a:solidFill>
                    <a:srgbClr val="3946A4"/>
                  </a:solidFill>
                </a:endParaRPr>
              </a:p>
            </p:txBody>
          </p:sp>
        </mc:Choice>
        <mc:Fallback>
          <p:sp>
            <p:nvSpPr>
              <p:cNvPr id="14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7"/>
              </p:nvPr>
            </p:nvSpPr>
            <p:spPr>
              <a:xfrm>
                <a:off x="914400" y="5028930"/>
                <a:ext cx="7086600" cy="1066800"/>
              </a:xfrm>
              <a:blipFill rotWithShape="1">
                <a:blip r:embed="rId7" cstate="print"/>
                <a:stretch>
                  <a:fillRect l="-860" t="-2857" b="-6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0882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Series and Random Single Amounts</a:t>
            </a:r>
            <a:r>
              <a:rPr lang="en-US" sz="1200" dirty="0"/>
              <a:t> </a:t>
            </a:r>
            <a:r>
              <a:rPr lang="en-US" sz="1200" dirty="0" smtClean="0"/>
              <a:t>(2)</a:t>
            </a:r>
            <a:endParaRPr lang="en-US" dirty="0"/>
          </a:p>
        </p:txBody>
      </p:sp>
      <p:grpSp>
        <p:nvGrpSpPr>
          <p:cNvPr id="11" name="Group 2"/>
          <p:cNvGrpSpPr/>
          <p:nvPr/>
        </p:nvGrpSpPr>
        <p:grpSpPr>
          <a:xfrm>
            <a:off x="1104900" y="1459468"/>
            <a:ext cx="6934200" cy="1969532"/>
            <a:chOff x="990600" y="685800"/>
            <a:chExt cx="6934200" cy="1969532"/>
          </a:xfrm>
        </p:grpSpPr>
        <p:cxnSp>
          <p:nvCxnSpPr>
            <p:cNvPr id="12" name="Straight Connector 11"/>
            <p:cNvCxnSpPr/>
            <p:nvPr/>
          </p:nvCxnSpPr>
          <p:spPr bwMode="auto">
            <a:xfrm flipV="1">
              <a:off x="1447800" y="1905000"/>
              <a:ext cx="5790392" cy="301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3200400" y="190500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3657600" y="190500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4038600" y="190500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572000" y="1905000"/>
              <a:ext cx="3387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5029200" y="190500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562600" y="190500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6096000" y="190500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200400" y="2133600"/>
              <a:ext cx="3276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429000" y="2286000"/>
                  <a:ext cx="11219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 smtClean="0">
                      <a:latin typeface="Arial Narrow" panose="020B0606020202030204" pitchFamily="34" charset="0"/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b="1" i="1" dirty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800" b="1" dirty="0" smtClean="0">
                      <a:latin typeface="Arial Narrow" panose="020B0606020202030204" pitchFamily="34" charset="0"/>
                    </a:rPr>
                    <a:t> $5000</a:t>
                  </a:r>
                  <a:endParaRPr lang="en-US" sz="18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9000" y="2286000"/>
                  <a:ext cx="1121974" cy="369332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l="-4348" t="-6557" r="-3261" b="-262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0" y="1143000"/>
                  <a:ext cx="8963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>
                      <a:latin typeface="Arial Narrow" panose="020B0606020202030204" pitchFamily="34" charset="0"/>
                    </a:rPr>
                    <a:t>i</a:t>
                  </a:r>
                  <a:r>
                    <a:rPr lang="en-US" sz="1800" b="1" dirty="0" smtClean="0"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800" b="1" i="1" dirty="0" smtClean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1800" b="1" dirty="0" smtClean="0">
                      <a:latin typeface="Arial Narrow" panose="020B0606020202030204" pitchFamily="34" charset="0"/>
                    </a:rPr>
                    <a:t> 10%</a:t>
                  </a:r>
                  <a:endParaRPr lang="en-US" sz="1800" b="1" dirty="0"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0" y="1143000"/>
                  <a:ext cx="896399" cy="369332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6122" t="-6557" r="-4762" b="-262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/>
            <p:cNvCxnSpPr/>
            <p:nvPr/>
          </p:nvCxnSpPr>
          <p:spPr bwMode="auto">
            <a:xfrm>
              <a:off x="2286000" y="1828800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2819400" y="1905000"/>
              <a:ext cx="0" cy="123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590800" y="1905000"/>
              <a:ext cx="40463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latin typeface="Arial Narrow" panose="020B0606020202030204" pitchFamily="34" charset="0"/>
                </a:rPr>
                <a:t>0            1                2             3                   4                5                   6                   7             8</a:t>
              </a:r>
              <a:endParaRPr lang="en-US" sz="900" dirty="0">
                <a:latin typeface="Arial Narrow" panose="020B060602020203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53200" y="14478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Actual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29400" y="19812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Arial Narrow" panose="020B0606020202030204" pitchFamily="34" charset="0"/>
                </a:rPr>
                <a:t>Series year</a:t>
              </a:r>
              <a:endParaRPr lang="en-US" sz="1800" dirty="0">
                <a:latin typeface="Arial Narrow" panose="020B0606020202030204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6477000" y="1905000"/>
              <a:ext cx="0" cy="2213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1828800" y="1524000"/>
              <a:ext cx="48319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Arial Narrow" panose="020B0606020202030204" pitchFamily="34" charset="0"/>
                </a:rPr>
                <a:t> 0          1              2             3               4             5              6               7               8                9           10    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5562600" y="21336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5257800" y="2286000"/>
              <a:ext cx="7136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 Narrow" panose="020B0606020202030204" pitchFamily="34" charset="0"/>
                </a:rPr>
                <a:t>$2000</a:t>
              </a:r>
              <a:endParaRPr lang="en-US" sz="1800" b="1" dirty="0">
                <a:latin typeface="Arial Narrow" panose="020B060602020203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990600" y="990600"/>
                  <a:ext cx="84670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P</a:t>
                  </a:r>
                  <a:r>
                    <a:rPr lang="en-US" sz="2000" b="1" baseline="-25000" dirty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T</a:t>
                  </a:r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A60A1B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en-US" sz="2000" b="1" dirty="0" smtClean="0">
                      <a:solidFill>
                        <a:srgbClr val="A60A1B"/>
                      </a:solidFill>
                      <a:latin typeface="Arial Narrow" panose="020B0606020202030204" pitchFamily="34" charset="0"/>
                    </a:rPr>
                    <a:t> ?</a:t>
                  </a:r>
                  <a:endParaRPr lang="en-US" sz="2000" b="1" dirty="0">
                    <a:solidFill>
                      <a:srgbClr val="A60A1B"/>
                    </a:solidFill>
                    <a:latin typeface="Arial Narrow" panose="020B0606020202030204" pitchFamily="34" charset="0"/>
                  </a:endParaRPr>
                </a:p>
              </p:txBody>
            </p:sp>
          </mc:Choice>
          <mc:Fallback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0600" y="990600"/>
                  <a:ext cx="846707" cy="400110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7194" t="-7576" r="-7194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 bwMode="auto">
            <a:xfrm rot="16200000" flipV="1">
              <a:off x="1257299" y="1333501"/>
              <a:ext cx="1143796" cy="79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1767245" y="1966555"/>
              <a:ext cx="12311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rot="5400000" flipH="1" flipV="1">
              <a:off x="2340580" y="1469420"/>
              <a:ext cx="957640" cy="158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946A4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2667000" y="685800"/>
              <a:ext cx="4070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A60A1B"/>
                  </a:solidFill>
                  <a:latin typeface="Arial Narrow" panose="020B0606020202030204" pitchFamily="34" charset="0"/>
                </a:rPr>
                <a:t>P</a:t>
              </a:r>
              <a:r>
                <a:rPr lang="en-US" sz="1600" b="1" baseline="-25000" dirty="0">
                  <a:solidFill>
                    <a:srgbClr val="A60A1B"/>
                  </a:solidFill>
                  <a:latin typeface="Arial Narrow" panose="020B0606020202030204" pitchFamily="34" charset="0"/>
                </a:rPr>
                <a:t>A</a:t>
              </a:r>
              <a:r>
                <a:rPr lang="en-US" sz="1600" b="1" dirty="0" smtClean="0">
                  <a:solidFill>
                    <a:srgbClr val="A60A1B"/>
                  </a:solidFill>
                  <a:latin typeface="Arial Narrow" panose="020B0606020202030204" pitchFamily="34" charset="0"/>
                </a:rPr>
                <a:t> </a:t>
              </a:r>
              <a:endParaRPr lang="en-US" sz="1600" b="1" dirty="0">
                <a:solidFill>
                  <a:srgbClr val="A60A1B"/>
                </a:solidFill>
                <a:latin typeface="Arial Narrow" panose="020B0606020202030204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137160" y="3703320"/>
                <a:ext cx="8869680" cy="2697480"/>
              </a:xfrm>
            </p:spPr>
            <p:txBody>
              <a:bodyPr/>
              <a:lstStyle/>
              <a:p>
                <a:pPr marL="0" indent="0" algn="ctr">
                  <a:spcBef>
                    <a:spcPts val="2400"/>
                  </a:spcBef>
                  <a:buNone/>
                </a:pPr>
                <a:r>
                  <a:rPr lang="en-US" sz="2000" b="0" dirty="0" smtClean="0"/>
                  <a:t>Use P/A to get P</a:t>
                </a:r>
                <a:r>
                  <a:rPr lang="en-US" sz="2000" b="0" baseline="-25000" dirty="0"/>
                  <a:t>A</a:t>
                </a:r>
                <a:r>
                  <a:rPr lang="en-US" sz="2000" b="0" dirty="0"/>
                  <a:t> in year 2: </a:t>
                </a:r>
                <a:r>
                  <a:rPr lang="en-US" sz="2000" b="0" dirty="0" smtClean="0">
                    <a:solidFill>
                      <a:srgbClr val="00477A"/>
                    </a:solidFill>
                  </a:rPr>
                  <a:t>P</a:t>
                </a:r>
                <a:r>
                  <a:rPr lang="en-US" sz="2000" b="0" baseline="-25000" dirty="0" smtClean="0">
                    <a:solidFill>
                      <a:srgbClr val="00477A"/>
                    </a:solidFill>
                  </a:rPr>
                  <a:t>A</a:t>
                </a:r>
                <a:r>
                  <a:rPr lang="en-US" sz="2000" b="0" dirty="0" smtClean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 smtClean="0">
                    <a:solidFill>
                      <a:srgbClr val="00477A"/>
                    </a:solidFill>
                  </a:rPr>
                  <a:t> 5000(P/A,10%,8)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5000(5.3349)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0" dirty="0" smtClean="0">
                        <a:solidFill>
                          <a:srgbClr val="00477A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0" dirty="0" smtClean="0">
                    <a:solidFill>
                      <a:srgbClr val="00477A"/>
                    </a:solidFill>
                  </a:rPr>
                  <a:t>$26,675</a:t>
                </a:r>
                <a:endParaRPr lang="en-US" sz="2000" b="0" dirty="0">
                  <a:solidFill>
                    <a:srgbClr val="00477A"/>
                  </a:solidFill>
                </a:endParaRPr>
              </a:p>
              <a:p>
                <a:pPr marL="0" indent="0" algn="ctr">
                  <a:spcBef>
                    <a:spcPts val="2400"/>
                  </a:spcBef>
                  <a:buNone/>
                </a:pPr>
                <a:r>
                  <a:rPr lang="en-US" sz="2000" b="0" dirty="0"/>
                  <a:t>Move P</a:t>
                </a:r>
                <a:r>
                  <a:rPr lang="en-US" sz="2000" b="0" baseline="-25000" dirty="0"/>
                  <a:t>A</a:t>
                </a:r>
                <a:r>
                  <a:rPr lang="en-US" sz="2000" b="0" dirty="0"/>
                  <a:t> back to year 0 using P/F: </a:t>
                </a:r>
                <a:r>
                  <a:rPr lang="en-US" sz="2000" b="0" dirty="0">
                    <a:solidFill>
                      <a:srgbClr val="00477A"/>
                    </a:solidFill>
                  </a:rPr>
                  <a:t>P</a:t>
                </a:r>
                <a:r>
                  <a:rPr lang="en-US" sz="2000" b="0" baseline="-25000" dirty="0">
                    <a:solidFill>
                      <a:srgbClr val="00477A"/>
                    </a:solidFill>
                  </a:rPr>
                  <a:t>0</a:t>
                </a:r>
                <a:r>
                  <a:rPr lang="en-US" sz="2000" b="0" dirty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26,675(P/F,10%,2)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26,675(0.8264)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$22,044</a:t>
                </a:r>
              </a:p>
              <a:p>
                <a:pPr marL="0" indent="0" algn="ctr">
                  <a:spcBef>
                    <a:spcPts val="2400"/>
                  </a:spcBef>
                  <a:buNone/>
                </a:pPr>
                <a:r>
                  <a:rPr lang="en-US" sz="2000" b="0" dirty="0"/>
                  <a:t>Move $2000 single amount back to year 0: </a:t>
                </a:r>
                <a:r>
                  <a:rPr lang="en-US" sz="2000" b="0" dirty="0">
                    <a:solidFill>
                      <a:srgbClr val="00477A"/>
                    </a:solidFill>
                  </a:rPr>
                  <a:t>P</a:t>
                </a:r>
                <a:r>
                  <a:rPr lang="en-US" sz="2000" b="0" baseline="-25000" dirty="0">
                    <a:solidFill>
                      <a:srgbClr val="00477A"/>
                    </a:solidFill>
                  </a:rPr>
                  <a:t>2000</a:t>
                </a:r>
                <a:r>
                  <a:rPr lang="en-US" sz="2000" b="0" dirty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2000(P/F,10%,8)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2000(0.4665)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$933</a:t>
                </a:r>
              </a:p>
              <a:p>
                <a:pPr marL="0" indent="0" algn="ctr">
                  <a:spcBef>
                    <a:spcPts val="2400"/>
                  </a:spcBef>
                  <a:buNone/>
                </a:pPr>
                <a:r>
                  <a:rPr lang="en-US" sz="2000" b="0" dirty="0"/>
                  <a:t>Now, add P</a:t>
                </a:r>
                <a:r>
                  <a:rPr lang="en-US" sz="2000" b="0" baseline="-25000" dirty="0"/>
                  <a:t>0</a:t>
                </a:r>
                <a:r>
                  <a:rPr lang="en-US" sz="2000" b="0" dirty="0"/>
                  <a:t> and P</a:t>
                </a:r>
                <a:r>
                  <a:rPr lang="en-US" sz="2000" b="0" baseline="-25000" dirty="0"/>
                  <a:t>2000</a:t>
                </a:r>
                <a:r>
                  <a:rPr lang="en-US" sz="2000" b="0" dirty="0"/>
                  <a:t> to get P</a:t>
                </a:r>
                <a:r>
                  <a:rPr lang="en-US" sz="2000" b="0" baseline="-25000" dirty="0"/>
                  <a:t>T</a:t>
                </a:r>
                <a:r>
                  <a:rPr lang="en-US" sz="2000" b="0" dirty="0"/>
                  <a:t>: </a:t>
                </a:r>
                <a:r>
                  <a:rPr lang="en-US" sz="2000" b="0" dirty="0">
                    <a:solidFill>
                      <a:srgbClr val="00477A"/>
                    </a:solidFill>
                  </a:rPr>
                  <a:t>P</a:t>
                </a:r>
                <a:r>
                  <a:rPr lang="en-US" sz="2000" b="0" baseline="-25000" dirty="0">
                    <a:solidFill>
                      <a:srgbClr val="00477A"/>
                    </a:solidFill>
                  </a:rPr>
                  <a:t>T</a:t>
                </a:r>
                <a:r>
                  <a:rPr lang="en-US" sz="2000" b="0" dirty="0">
                    <a:solidFill>
                      <a:srgbClr val="00477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22,044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477A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933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rgbClr val="00477A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b="0" dirty="0">
                    <a:solidFill>
                      <a:srgbClr val="00477A"/>
                    </a:solidFill>
                  </a:rPr>
                  <a:t> $22,977 </a:t>
                </a:r>
              </a:p>
            </p:txBody>
          </p:sp>
        </mc:Choice>
        <mc:Fallback>
          <p:sp>
            <p:nvSpPr>
              <p:cNvPr id="8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" y="3703320"/>
                <a:ext cx="8869680" cy="2697480"/>
              </a:xfrm>
              <a:blipFill rotWithShape="1">
                <a:blip r:embed="rId5" cstate="print"/>
                <a:stretch>
                  <a:fillRect l="-275" t="-1131" r="-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97819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MHHE_Accessible_PPT_Template-v3 (1)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MHHE_Accessible_PPT_Template-v3 (1)</Template>
  <TotalTime>874</TotalTime>
  <Words>787</Words>
  <Application>Microsoft Office PowerPoint</Application>
  <PresentationFormat>On-screen Show (4:3)</PresentationFormat>
  <Paragraphs>184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MHHE_Accessible_PPT_Template-v3 (1)</vt:lpstr>
      <vt:lpstr>Alternate FIRST, BREAK, LAST slides</vt:lpstr>
      <vt:lpstr>Plain BODY/MAIN CONTENT</vt:lpstr>
      <vt:lpstr>Red bar footer BODY/MAIN CONTENT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Lecture slides to accompany Engineering Economy, 8th edition</vt:lpstr>
      <vt:lpstr>Chapter 3</vt:lpstr>
      <vt:lpstr>LEARNING OUTCOMES</vt:lpstr>
      <vt:lpstr>Shifted Uniform Series</vt:lpstr>
      <vt:lpstr>Example Using P/A Factor: Shifted Uniform Series</vt:lpstr>
      <vt:lpstr>Example Using F/A Factor: Shifted Uniform Series</vt:lpstr>
      <vt:lpstr>Shifted Series and Random Single Amounts</vt:lpstr>
      <vt:lpstr>Example: Series and Random Single Amounts (1)</vt:lpstr>
      <vt:lpstr>Example: Series and Random Single Amounts (2)</vt:lpstr>
      <vt:lpstr>Example Worked a Different Way</vt:lpstr>
      <vt:lpstr>Example: Series and  Random Amounts</vt:lpstr>
      <vt:lpstr>Shifted Arithmetic Gradients</vt:lpstr>
      <vt:lpstr>Example: Shifted Arithmetic Gradient</vt:lpstr>
      <vt:lpstr>Shifted Geometric Gradients</vt:lpstr>
      <vt:lpstr>Example: Shifted Geometric Gradient (1)</vt:lpstr>
      <vt:lpstr>Example: Shifted Geometric Gradient (2)</vt:lpstr>
      <vt:lpstr>Negative Shifted Gradients</vt:lpstr>
      <vt:lpstr>Example: Negative Shifted Arithmetic Gradient</vt:lpstr>
      <vt:lpstr>Summary of Important Points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Structural Analysis</dc:title>
  <dc:creator>Kilburg, Jolynn</dc:creator>
  <cp:lastModifiedBy>Ken Marefat</cp:lastModifiedBy>
  <cp:revision>87</cp:revision>
  <dcterms:created xsi:type="dcterms:W3CDTF">2017-02-27T15:23:48Z</dcterms:created>
  <dcterms:modified xsi:type="dcterms:W3CDTF">2017-08-23T22:40:56Z</dcterms:modified>
</cp:coreProperties>
</file>