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32"/>
  </p:notesMasterIdLst>
  <p:handoutMasterIdLst>
    <p:handoutMasterId r:id="rId33"/>
  </p:handoutMasterIdLst>
  <p:sldIdLst>
    <p:sldId id="256" r:id="rId10"/>
    <p:sldId id="257" r:id="rId11"/>
    <p:sldId id="258" r:id="rId12"/>
    <p:sldId id="259" r:id="rId13"/>
    <p:sldId id="260" r:id="rId14"/>
    <p:sldId id="261" r:id="rId15"/>
    <p:sldId id="263" r:id="rId16"/>
    <p:sldId id="262" r:id="rId17"/>
    <p:sldId id="264" r:id="rId18"/>
    <p:sldId id="266" r:id="rId19"/>
    <p:sldId id="265" r:id="rId20"/>
    <p:sldId id="267" r:id="rId21"/>
    <p:sldId id="268" r:id="rId22"/>
    <p:sldId id="269" r:id="rId23"/>
    <p:sldId id="270" r:id="rId24"/>
    <p:sldId id="271" r:id="rId25"/>
    <p:sldId id="272" r:id="rId26"/>
    <p:sldId id="273" r:id="rId27"/>
    <p:sldId id="274" r:id="rId28"/>
    <p:sldId id="275" r:id="rId29"/>
    <p:sldId id="276" r:id="rId30"/>
    <p:sldId id="27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85858"/>
    <a:srgbClr val="A60A1B"/>
    <a:srgbClr val="006200"/>
    <a:srgbClr val="7030A0"/>
    <a:srgbClr val="780814"/>
    <a:srgbClr val="005782"/>
    <a:srgbClr val="006699"/>
    <a:srgbClr val="3946A4"/>
    <a:srgbClr val="820082"/>
    <a:srgbClr val="00CC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23" autoAdjust="0"/>
    <p:restoredTop sz="94676" autoAdjust="0"/>
  </p:normalViewPr>
  <p:slideViewPr>
    <p:cSldViewPr>
      <p:cViewPr>
        <p:scale>
          <a:sx n="75" d="100"/>
          <a:sy n="75" d="100"/>
        </p:scale>
        <p:origin x="-2910" y="-852"/>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pPr/>
              <a:t>8/23/2017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pPr/>
              <a:t>‹#›</a:t>
            </a:fld>
            <a:endParaRPr lang="en-US"/>
          </a:p>
        </p:txBody>
      </p:sp>
    </p:spTree>
    <p:extLst>
      <p:ext uri="{BB962C8B-B14F-4D97-AF65-F5344CB8AC3E}">
        <p14:creationId xmlns:p14="http://schemas.microsoft.com/office/powerpoint/2010/main" xmlns=""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pPr/>
              <a:t>8/23/2017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pPr/>
              <a:t>‹#›</a:t>
            </a:fld>
            <a:endParaRPr lang="en-US"/>
          </a:p>
        </p:txBody>
      </p:sp>
    </p:spTree>
    <p:extLst>
      <p:ext uri="{BB962C8B-B14F-4D97-AF65-F5344CB8AC3E}">
        <p14:creationId xmlns:p14="http://schemas.microsoft.com/office/powerpoint/2010/main" xmlns=""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rgbClr val="000000">
              <a:alpha val="56863"/>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mj-lt"/>
                <a:cs typeface="Arial" panose="020B0604020202020204" pitchFamily="34" charset="0"/>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457200" y="4191000"/>
            <a:ext cx="5105400" cy="685800"/>
          </a:xfrm>
          <a:prstGeom prst="rect">
            <a:avLst/>
          </a:prstGeom>
        </p:spPr>
        <p:txBody>
          <a:bodyPr anchor="b"/>
          <a:lstStyle>
            <a:lvl1pPr marL="0" indent="0">
              <a:buNone/>
              <a:defRPr sz="2000" b="1">
                <a:solidFill>
                  <a:schemeClr val="bg1"/>
                </a:solidFill>
                <a:latin typeface="ArumSans Bd" pitchFamily="34" charset="0"/>
                <a:cs typeface="Arial" panose="020B0604020202020204" pitchFamily="34" charset="0"/>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ntent Placeholder 4"/>
          <p:cNvSpPr>
            <a:spLocks noGrp="1"/>
          </p:cNvSpPr>
          <p:nvPr>
            <p:ph sz="quarter" idx="12" hasCustomPrompt="1"/>
          </p:nvPr>
        </p:nvSpPr>
        <p:spPr>
          <a:xfrm>
            <a:off x="0" y="6706639"/>
            <a:ext cx="9144000" cy="173736"/>
          </a:xfrm>
          <a:prstGeom prst="rect">
            <a:avLst/>
          </a:prstGeom>
        </p:spPr>
        <p:txBody>
          <a:bodyPr/>
          <a:lstStyle>
            <a:lvl1pPr algn="l">
              <a:defRPr sz="800">
                <a:solidFill>
                  <a:srgbClr val="585858"/>
                </a:solidFill>
              </a:defRPr>
            </a:lvl1pPr>
          </a:lstStyle>
          <a:p>
            <a:pPr lvl="0"/>
            <a:r>
              <a:rPr lang="en-US" dirty="0" smtClean="0"/>
              <a:t>Set Copyright Here</a:t>
            </a:r>
            <a:endParaRPr lang="en-US" dirty="0"/>
          </a:p>
        </p:txBody>
      </p:sp>
    </p:spTree>
    <p:extLst>
      <p:ext uri="{BB962C8B-B14F-4D97-AF65-F5344CB8AC3E}">
        <p14:creationId xmlns:p14="http://schemas.microsoft.com/office/powerpoint/2010/main" xmlns=""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8010410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1187976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8740734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587377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9750495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49100426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326611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xmlns="" val="1987417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52120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86265536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idx="17"/>
          </p:nvPr>
        </p:nvSpPr>
        <p:spPr>
          <a:xfrm>
            <a:off x="457200" y="373380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309971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624449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RedBar-Six Content Placeholders">
    <p:spTree>
      <p:nvGrpSpPr>
        <p:cNvPr id="1" name=""/>
        <p:cNvGrpSpPr/>
        <p:nvPr/>
      </p:nvGrpSpPr>
      <p:grpSpPr>
        <a:xfrm>
          <a:off x="0" y="0"/>
          <a:ext cx="0" cy="0"/>
          <a:chOff x="0" y="0"/>
          <a:chExt cx="0" cy="0"/>
        </a:xfrm>
      </p:grpSpPr>
      <p:sp>
        <p:nvSpPr>
          <p:cNvPr id="10" name="Oval 9"/>
          <p:cNvSpPr/>
          <p:nvPr userDrawn="1"/>
        </p:nvSpPr>
        <p:spPr bwMode="auto">
          <a:xfrm>
            <a:off x="685800" y="5486400"/>
            <a:ext cx="7772400" cy="838200"/>
          </a:xfrm>
          <a:prstGeom prst="ellipse">
            <a:avLst/>
          </a:prstGeom>
          <a:solidFill>
            <a:srgbClr val="CC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1" name="Oval 10"/>
          <p:cNvSpPr/>
          <p:nvPr userDrawn="1"/>
        </p:nvSpPr>
        <p:spPr bwMode="auto">
          <a:xfrm>
            <a:off x="685800" y="4534644"/>
            <a:ext cx="7772400" cy="723156"/>
          </a:xfrm>
          <a:prstGeom prst="ellipse">
            <a:avLst/>
          </a:prstGeom>
          <a:solidFill>
            <a:srgbClr val="E8E5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2" name="Oval 11"/>
          <p:cNvSpPr/>
          <p:nvPr userDrawn="1"/>
        </p:nvSpPr>
        <p:spPr bwMode="auto">
          <a:xfrm>
            <a:off x="685800" y="3429000"/>
            <a:ext cx="7772400" cy="877044"/>
          </a:xfrm>
          <a:prstGeom prst="ellipse">
            <a:avLst/>
          </a:prstGeom>
          <a:solidFill>
            <a:srgbClr val="D9D9D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3" name="Oval 12"/>
          <p:cNvSpPr/>
          <p:nvPr userDrawn="1"/>
        </p:nvSpPr>
        <p:spPr bwMode="auto">
          <a:xfrm>
            <a:off x="685800" y="2362200"/>
            <a:ext cx="7772400" cy="838200"/>
          </a:xfrm>
          <a:prstGeom prst="ellipse">
            <a:avLst/>
          </a:prstGeom>
          <a:solidFill>
            <a:srgbClr val="D6D6F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4" name="Oval 13"/>
          <p:cNvSpPr/>
          <p:nvPr userDrawn="1"/>
        </p:nvSpPr>
        <p:spPr bwMode="auto">
          <a:xfrm>
            <a:off x="685800" y="1295400"/>
            <a:ext cx="7772400" cy="838200"/>
          </a:xfrm>
          <a:prstGeom prst="ellipse">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hidden="1"/>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hidden="1"/>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hidden="1"/>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hidden="1"/>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hidden="1"/>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hidden="1"/>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hidden="1"/>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8124447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866468"/>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Tree>
    <p:extLst>
      <p:ext uri="{BB962C8B-B14F-4D97-AF65-F5344CB8AC3E}">
        <p14:creationId xmlns:p14="http://schemas.microsoft.com/office/powerpoint/2010/main" xmlns="" val="323079012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RedBar-Six Content Placeholders">
    <p:spTree>
      <p:nvGrpSpPr>
        <p:cNvPr id="1" name=""/>
        <p:cNvGrpSpPr/>
        <p:nvPr/>
      </p:nvGrpSpPr>
      <p:grpSpPr>
        <a:xfrm>
          <a:off x="0" y="0"/>
          <a:ext cx="0" cy="0"/>
          <a:chOff x="0" y="0"/>
          <a:chExt cx="0" cy="0"/>
        </a:xfrm>
      </p:grpSpPr>
      <p:sp>
        <p:nvSpPr>
          <p:cNvPr id="16" name="Rectangle 15"/>
          <p:cNvSpPr/>
          <p:nvPr userDrawn="1"/>
        </p:nvSpPr>
        <p:spPr bwMode="auto">
          <a:xfrm>
            <a:off x="457200" y="1295400"/>
            <a:ext cx="7890552" cy="914400"/>
          </a:xfrm>
          <a:prstGeom prst="rect">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8" name="Oval 17"/>
          <p:cNvSpPr/>
          <p:nvPr userDrawn="1"/>
        </p:nvSpPr>
        <p:spPr bwMode="auto">
          <a:xfrm>
            <a:off x="744876" y="4038600"/>
            <a:ext cx="7315200" cy="1828800"/>
          </a:xfrm>
          <a:prstGeom prst="ellipse">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5" name="Content Placeholder 4"/>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8714735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3194019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803400"/>
            <a:ext cx="4040188"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803400"/>
            <a:ext cx="4041775"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7505567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7272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7272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3434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3434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hidden="1"/>
          <p:cNvSpPr>
            <a:spLocks noGrp="1"/>
          </p:cNvSpPr>
          <p:nvPr>
            <p:ph type="body" sz="quarter" idx="16" hasCustomPrompt="1"/>
          </p:nvPr>
        </p:nvSpPr>
        <p:spPr>
          <a:xfrm>
            <a:off x="3817620" y="655320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207924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485390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164351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hidden="1"/>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1579501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rgbClr val="3946A4"/>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xmlns="" val="24692979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©McGraw-Hill Education. All rights reserved. Authorized </a:t>
            </a:r>
            <a:r>
              <a:rPr lang="en-US" sz="3200" kern="1200" dirty="0" smtClean="0">
                <a:solidFill>
                  <a:srgbClr val="585858"/>
                </a:solidFill>
                <a:effectLst/>
                <a:latin typeface="+mn-lt"/>
                <a:ea typeface="+mn-ea"/>
                <a:cs typeface="+mn-cs"/>
              </a:rPr>
              <a:t>only </a:t>
            </a: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585858"/>
              </a:solidFill>
              <a:effectLst/>
              <a:uLnTx/>
              <a:uFillTx/>
              <a:latin typeface="Calibri"/>
              <a:ea typeface="+mn-ea"/>
              <a:cs typeface="+mn-cs"/>
            </a:endParaRPr>
          </a:p>
        </p:txBody>
      </p:sp>
    </p:spTree>
    <p:extLst>
      <p:ext uri="{BB962C8B-B14F-4D97-AF65-F5344CB8AC3E}">
        <p14:creationId xmlns:p14="http://schemas.microsoft.com/office/powerpoint/2010/main" xmlns="" val="3859920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3887237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2705315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701755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9492145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6562608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26783692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10997478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1123782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755641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074104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sp>
        <p:nvSpPr>
          <p:cNvPr id="13" name="Red Bar"/>
          <p:cNvSpPr/>
          <p:nvPr/>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xmlns=""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xmlns=""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1283304046"/>
      </p:ext>
    </p:extLst>
  </p:cSld>
  <p:clrMap bg1="lt1" tx1="dk1" bg2="lt2" tx2="dk2" accent1="accent1" accent2="accent2" accent3="accent3" accent4="accent4" accent5="accent5" accent6="accent6" hlink="hlink" folHlink="folHlink"/>
  <p:sldLayoutIdLst>
    <p:sldLayoutId id="2147483951" r:id="rId1"/>
    <p:sldLayoutId id="2147483964" r:id="rId2"/>
    <p:sldLayoutId id="2147483952" r:id="rId3"/>
    <p:sldLayoutId id="2147483967" r:id="rId4"/>
    <p:sldLayoutId id="2147483966" r:id="rId5"/>
    <p:sldLayoutId id="2147483965"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xmlns=""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xmlns=""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p:nvPicPr>
        <p:blipFill rotWithShape="1">
          <a:blip r:embed="rId4" cstate="screen">
            <a:alphaModFix amt="25000"/>
            <a:extLst>
              <a:ext uri="{28A0092B-C50C-407E-A947-70E740481C1C}">
                <a14:useLocalDpi xmlns:a14="http://schemas.microsoft.com/office/drawing/2010/main" xmlns=""/>
              </a:ext>
            </a:extLst>
          </a:blip>
          <a:srcRect r="28644" b="27282"/>
          <a:stretch/>
        </p:blipFill>
        <p:spPr>
          <a:xfrm>
            <a:off x="461821" y="1943668"/>
            <a:ext cx="8682180" cy="4914333"/>
          </a:xfrm>
          <a:prstGeom prst="rect">
            <a:avLst/>
          </a:prstGeom>
        </p:spPr>
      </p:pic>
      <p:sp>
        <p:nvSpPr>
          <p:cNvPr id="8"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xmlns=""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6.xml"/><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6.xml"/><Relationship Id="rId5" Type="http://schemas.openxmlformats.org/officeDocument/2006/relationships/image" Target="../media/image29.png"/><Relationship Id="rId4" Type="http://schemas.openxmlformats.org/officeDocument/2006/relationships/image" Target="../media/image2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8.xml"/><Relationship Id="rId5" Type="http://schemas.openxmlformats.org/officeDocument/2006/relationships/image" Target="../media/image33.png"/><Relationship Id="rId4" Type="http://schemas.openxmlformats.org/officeDocument/2006/relationships/image" Target="../media/image32.png"/></Relationships>
</file>

<file path=ppt/slides/_rels/slide1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36.png"/><Relationship Id="rId1" Type="http://schemas.openxmlformats.org/officeDocument/2006/relationships/slideLayout" Target="../slideLayouts/slideLayout26.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s/_rels/slide1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6.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1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26.xml"/><Relationship Id="rId5" Type="http://schemas.openxmlformats.org/officeDocument/2006/relationships/image" Target="../media/image52.png"/><Relationship Id="rId4" Type="http://schemas.openxmlformats.org/officeDocument/2006/relationships/image" Target="../media/image51.png"/></Relationships>
</file>

<file path=ppt/slides/_rels/slide18.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6.xml"/><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s>
</file>

<file path=ppt/slides/_rels/slide19.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26.xml"/><Relationship Id="rId5" Type="http://schemas.openxmlformats.org/officeDocument/2006/relationships/image" Target="../media/image61.png"/><Relationship Id="rId4" Type="http://schemas.openxmlformats.org/officeDocument/2006/relationships/image" Target="../media/image6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8.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6.xml"/><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6.xml"/><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0" y="3352800"/>
            <a:ext cx="5715000" cy="1066800"/>
          </a:xfrm>
        </p:spPr>
        <p:txBody>
          <a:bodyPr lIns="0" rIns="0"/>
          <a:lstStyle/>
          <a:p>
            <a:r>
              <a:rPr lang="en-US" sz="2400" b="1" dirty="0" smtClean="0"/>
              <a:t>Lecture slides to accompany</a:t>
            </a:r>
            <a:r>
              <a:rPr lang="en-US" sz="2600" dirty="0" smtClean="0"/>
              <a:t/>
            </a:r>
            <a:br>
              <a:rPr lang="en-US" sz="2600" dirty="0" smtClean="0"/>
            </a:br>
            <a:r>
              <a:rPr lang="en-US" sz="3400" b="1" dirty="0" smtClean="0"/>
              <a:t>Engineering Economy, </a:t>
            </a:r>
            <a:r>
              <a:rPr lang="en-US" sz="2400" b="1" dirty="0" smtClean="0"/>
              <a:t>8</a:t>
            </a:r>
            <a:r>
              <a:rPr lang="en-US" sz="2400" b="1" baseline="30000" dirty="0" smtClean="0"/>
              <a:t>th</a:t>
            </a:r>
            <a:r>
              <a:rPr lang="en-US" sz="2400" b="1" dirty="0" smtClean="0"/>
              <a:t> edition</a:t>
            </a:r>
            <a:endParaRPr lang="en-US" sz="2400" b="1" dirty="0"/>
          </a:p>
        </p:txBody>
      </p:sp>
      <p:sp>
        <p:nvSpPr>
          <p:cNvPr id="2" name="Text Placeholder 2"/>
          <p:cNvSpPr>
            <a:spLocks noGrp="1"/>
          </p:cNvSpPr>
          <p:nvPr>
            <p:ph type="body" sz="quarter" idx="10"/>
          </p:nvPr>
        </p:nvSpPr>
        <p:spPr>
          <a:xfrm>
            <a:off x="609600" y="4311501"/>
            <a:ext cx="5105400" cy="685800"/>
          </a:xfrm>
        </p:spPr>
        <p:txBody>
          <a:bodyPr anchor="b"/>
          <a:lstStyle/>
          <a:p>
            <a:r>
              <a:rPr lang="en-US" dirty="0"/>
              <a:t>Leland </a:t>
            </a:r>
            <a:r>
              <a:rPr lang="en-US" dirty="0" smtClean="0"/>
              <a:t>Blank, </a:t>
            </a:r>
            <a:r>
              <a:rPr lang="en-US" dirty="0"/>
              <a:t>Anthony </a:t>
            </a:r>
            <a:r>
              <a:rPr lang="en-US" dirty="0" smtClean="0"/>
              <a:t>Tarquin</a:t>
            </a:r>
            <a:endParaRPr lang="en-US" dirty="0"/>
          </a:p>
        </p:txBody>
      </p:sp>
      <p:sp>
        <p:nvSpPr>
          <p:cNvPr id="5" name="Content Placeholder 3"/>
          <p:cNvSpPr>
            <a:spLocks noGrp="1"/>
          </p:cNvSpPr>
          <p:nvPr>
            <p:ph sz="quarter" idx="12"/>
          </p:nvPr>
        </p:nvSpPr>
        <p:spPr>
          <a:xfrm>
            <a:off x="0" y="6706639"/>
            <a:ext cx="9144000" cy="173736"/>
          </a:xfrm>
        </p:spPr>
        <p:txBody>
          <a:bodyPr/>
          <a:lstStyle/>
          <a:p>
            <a:r>
              <a:rPr lang="en-US" dirty="0"/>
              <a:t>©McGraw-Hill Education. All rights reserved. Authorized only for instructor use in the classroom.  No reproduction or further distribution permitted without the prior written consent of McGraw-Hill Education</a:t>
            </a:r>
            <a:r>
              <a:rPr lang="en-US" dirty="0" smtClean="0"/>
              <a:t>.</a:t>
            </a:r>
            <a:endParaRPr lang="en-US" dirty="0"/>
          </a:p>
        </p:txBody>
      </p:sp>
    </p:spTree>
    <p:extLst>
      <p:ext uri="{BB962C8B-B14F-4D97-AF65-F5344CB8AC3E}">
        <p14:creationId xmlns:p14="http://schemas.microsoft.com/office/powerpoint/2010/main" xmlns="" val="2351059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Series Involving </a:t>
            </a:r>
            <a:r>
              <a:rPr lang="en-US" dirty="0" smtClean="0"/>
              <a:t>F/A </a:t>
            </a:r>
            <a:r>
              <a:rPr lang="en-US" dirty="0"/>
              <a:t>and </a:t>
            </a:r>
            <a:r>
              <a:rPr lang="en-US" dirty="0" smtClean="0"/>
              <a:t>A/F</a:t>
            </a:r>
            <a:endParaRPr lang="en-US" dirty="0"/>
          </a:p>
        </p:txBody>
      </p:sp>
      <p:sp>
        <p:nvSpPr>
          <p:cNvPr id="3" name="Content Placeholder 2"/>
          <p:cNvSpPr>
            <a:spLocks noGrp="1"/>
          </p:cNvSpPr>
          <p:nvPr>
            <p:ph sz="quarter" idx="17"/>
          </p:nvPr>
        </p:nvSpPr>
        <p:spPr>
          <a:xfrm>
            <a:off x="457200" y="1270000"/>
            <a:ext cx="8229600" cy="1244600"/>
          </a:xfrm>
        </p:spPr>
        <p:txBody>
          <a:bodyPr/>
          <a:lstStyle/>
          <a:p>
            <a:pPr marL="0" indent="0" algn="ctr">
              <a:buNone/>
            </a:pPr>
            <a:r>
              <a:rPr lang="en-US" sz="2200" b="0" dirty="0"/>
              <a:t>The uniform series factors that involve </a:t>
            </a:r>
            <a:r>
              <a:rPr lang="en-US" sz="2200" dirty="0" smtClean="0">
                <a:solidFill>
                  <a:srgbClr val="A60A1B"/>
                </a:solidFill>
              </a:rPr>
              <a:t>F </a:t>
            </a:r>
            <a:r>
              <a:rPr lang="en-US" sz="2200" dirty="0">
                <a:solidFill>
                  <a:srgbClr val="A60A1B"/>
                </a:solidFill>
              </a:rPr>
              <a:t>and A </a:t>
            </a:r>
            <a:r>
              <a:rPr lang="en-US" sz="2200" b="0" dirty="0"/>
              <a:t>are derived as follows</a:t>
            </a:r>
            <a:r>
              <a:rPr lang="en-US" sz="2200" b="0" dirty="0" smtClean="0"/>
              <a:t>:</a:t>
            </a:r>
          </a:p>
          <a:p>
            <a:pPr marL="0" indent="0" algn="ctr">
              <a:buNone/>
            </a:pPr>
            <a:r>
              <a:rPr lang="en-US" sz="2200" b="0" dirty="0" smtClean="0"/>
              <a:t>(</a:t>
            </a:r>
            <a:r>
              <a:rPr lang="en-US" sz="2200" b="0" dirty="0"/>
              <a:t>1) Cash flow occurs in </a:t>
            </a:r>
            <a:r>
              <a:rPr lang="en-US" sz="2200" i="1" dirty="0">
                <a:solidFill>
                  <a:srgbClr val="006200"/>
                </a:solidFill>
              </a:rPr>
              <a:t>consecutive</a:t>
            </a:r>
            <a:r>
              <a:rPr lang="en-US" sz="2200" dirty="0"/>
              <a:t> </a:t>
            </a:r>
            <a:r>
              <a:rPr lang="en-US" sz="2200" b="0" dirty="0"/>
              <a:t>interest </a:t>
            </a:r>
            <a:r>
              <a:rPr lang="en-US" sz="2200" b="0" dirty="0" smtClean="0"/>
              <a:t>periods</a:t>
            </a:r>
          </a:p>
          <a:p>
            <a:pPr marL="0" indent="0">
              <a:buNone/>
            </a:pPr>
            <a:r>
              <a:rPr lang="en-US" sz="2200" b="0" dirty="0" smtClean="0"/>
              <a:t>			(2) Last cash flow occurs in </a:t>
            </a:r>
            <a:r>
              <a:rPr lang="en-US" sz="2200" i="1" dirty="0" smtClean="0">
                <a:solidFill>
                  <a:srgbClr val="006200"/>
                </a:solidFill>
              </a:rPr>
              <a:t>same</a:t>
            </a:r>
            <a:r>
              <a:rPr lang="en-US" sz="2200" dirty="0" smtClean="0"/>
              <a:t> </a:t>
            </a:r>
            <a:r>
              <a:rPr lang="en-US" sz="2200" b="0" dirty="0" smtClean="0"/>
              <a:t>period as F</a:t>
            </a:r>
            <a:endParaRPr lang="en-US" sz="2200" b="0" dirty="0"/>
          </a:p>
        </p:txBody>
      </p:sp>
      <p:sp>
        <p:nvSpPr>
          <p:cNvPr id="4" name="Content Placeholder 3"/>
          <p:cNvSpPr>
            <a:spLocks noGrp="1"/>
          </p:cNvSpPr>
          <p:nvPr>
            <p:ph sz="quarter" idx="18"/>
          </p:nvPr>
        </p:nvSpPr>
        <p:spPr>
          <a:xfrm>
            <a:off x="3124200" y="2621280"/>
            <a:ext cx="2895600" cy="426720"/>
          </a:xfrm>
        </p:spPr>
        <p:txBody>
          <a:bodyPr/>
          <a:lstStyle/>
          <a:p>
            <a:pPr marL="0" indent="0" algn="ctr">
              <a:buNone/>
            </a:pPr>
            <a:r>
              <a:rPr lang="en-US" sz="2000" dirty="0" smtClean="0"/>
              <a:t>Cash </a:t>
            </a:r>
            <a:r>
              <a:rPr lang="en-US" sz="2000" dirty="0"/>
              <a:t>flow diagrams are</a:t>
            </a:r>
            <a:r>
              <a:rPr lang="en-US" sz="2000" dirty="0" smtClean="0"/>
              <a:t>:</a:t>
            </a:r>
            <a:endParaRPr lang="en-US" sz="2000" dirty="0"/>
          </a:p>
        </p:txBody>
      </p:sp>
      <p:grpSp>
        <p:nvGrpSpPr>
          <p:cNvPr id="10" name="Group 4" descr="This is how you would calculate the future value (F) given a uniform annual series (A)"/>
          <p:cNvGrpSpPr/>
          <p:nvPr/>
        </p:nvGrpSpPr>
        <p:grpSpPr>
          <a:xfrm>
            <a:off x="568036" y="3286991"/>
            <a:ext cx="3581400" cy="2057400"/>
            <a:chOff x="568036" y="3286991"/>
            <a:chExt cx="3581400" cy="2057400"/>
          </a:xfrm>
        </p:grpSpPr>
        <p:sp>
          <p:nvSpPr>
            <p:cNvPr id="56" name="Rectangle 4"/>
            <p:cNvSpPr>
              <a:spLocks noChangeArrowheads="1"/>
            </p:cNvSpPr>
            <p:nvPr/>
          </p:nvSpPr>
          <p:spPr bwMode="auto">
            <a:xfrm>
              <a:off x="568036" y="3286991"/>
              <a:ext cx="3581400" cy="2057400"/>
            </a:xfrm>
            <a:prstGeom prst="rect">
              <a:avLst/>
            </a:prstGeom>
            <a:solidFill>
              <a:srgbClr val="C2FFF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57" name="Line 5"/>
            <p:cNvSpPr>
              <a:spLocks noChangeShapeType="1"/>
            </p:cNvSpPr>
            <p:nvPr/>
          </p:nvSpPr>
          <p:spPr bwMode="auto">
            <a:xfrm>
              <a:off x="949036" y="4201391"/>
              <a:ext cx="2805113" cy="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58" name="Line 6"/>
            <p:cNvSpPr>
              <a:spLocks noChangeShapeType="1"/>
            </p:cNvSpPr>
            <p:nvPr/>
          </p:nvSpPr>
          <p:spPr bwMode="auto">
            <a:xfrm>
              <a:off x="3692236" y="4201391"/>
              <a:ext cx="0" cy="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59" name="Line 7"/>
            <p:cNvSpPr>
              <a:spLocks noChangeShapeType="1"/>
            </p:cNvSpPr>
            <p:nvPr/>
          </p:nvSpPr>
          <p:spPr bwMode="auto">
            <a:xfrm flipV="1">
              <a:off x="3768436" y="3744191"/>
              <a:ext cx="0" cy="45720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60" name="Line 9"/>
            <p:cNvSpPr>
              <a:spLocks noChangeShapeType="1"/>
            </p:cNvSpPr>
            <p:nvPr/>
          </p:nvSpPr>
          <p:spPr bwMode="auto">
            <a:xfrm flipV="1">
              <a:off x="3235036" y="3744191"/>
              <a:ext cx="0" cy="45720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61" name="Line 10"/>
            <p:cNvSpPr>
              <a:spLocks noChangeShapeType="1"/>
            </p:cNvSpPr>
            <p:nvPr/>
          </p:nvSpPr>
          <p:spPr bwMode="auto">
            <a:xfrm flipV="1">
              <a:off x="2701636" y="3744191"/>
              <a:ext cx="0" cy="45720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62" name="Line 11"/>
            <p:cNvSpPr>
              <a:spLocks noChangeShapeType="1"/>
            </p:cNvSpPr>
            <p:nvPr/>
          </p:nvSpPr>
          <p:spPr bwMode="auto">
            <a:xfrm flipV="1">
              <a:off x="2168236" y="3744191"/>
              <a:ext cx="0" cy="45720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63" name="Line 12"/>
            <p:cNvSpPr>
              <a:spLocks noChangeShapeType="1"/>
            </p:cNvSpPr>
            <p:nvPr/>
          </p:nvSpPr>
          <p:spPr bwMode="auto">
            <a:xfrm flipV="1">
              <a:off x="1558636" y="3744191"/>
              <a:ext cx="0" cy="45720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64" name="Text Box 13"/>
            <p:cNvSpPr txBox="1">
              <a:spLocks noChangeArrowheads="1"/>
            </p:cNvSpPr>
            <p:nvPr/>
          </p:nvSpPr>
          <p:spPr bwMode="auto">
            <a:xfrm>
              <a:off x="856961"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0</a:t>
              </a:r>
            </a:p>
          </p:txBody>
        </p:sp>
        <p:sp>
          <p:nvSpPr>
            <p:cNvPr id="65" name="Text Box 14"/>
            <p:cNvSpPr txBox="1">
              <a:spLocks noChangeArrowheads="1"/>
            </p:cNvSpPr>
            <p:nvPr/>
          </p:nvSpPr>
          <p:spPr bwMode="auto">
            <a:xfrm>
              <a:off x="1466561"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1</a:t>
              </a:r>
            </a:p>
          </p:txBody>
        </p:sp>
        <p:sp>
          <p:nvSpPr>
            <p:cNvPr id="66" name="Text Box 15"/>
            <p:cNvSpPr txBox="1">
              <a:spLocks noChangeArrowheads="1"/>
            </p:cNvSpPr>
            <p:nvPr/>
          </p:nvSpPr>
          <p:spPr bwMode="auto">
            <a:xfrm>
              <a:off x="2076161"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2</a:t>
              </a:r>
            </a:p>
          </p:txBody>
        </p:sp>
        <p:sp>
          <p:nvSpPr>
            <p:cNvPr id="67" name="Text Box 16"/>
            <p:cNvSpPr txBox="1">
              <a:spLocks noChangeArrowheads="1"/>
            </p:cNvSpPr>
            <p:nvPr/>
          </p:nvSpPr>
          <p:spPr bwMode="auto">
            <a:xfrm>
              <a:off x="2609561"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3</a:t>
              </a:r>
            </a:p>
          </p:txBody>
        </p:sp>
        <p:sp>
          <p:nvSpPr>
            <p:cNvPr id="68" name="Text Box 17"/>
            <p:cNvSpPr txBox="1">
              <a:spLocks noChangeArrowheads="1"/>
            </p:cNvSpPr>
            <p:nvPr/>
          </p:nvSpPr>
          <p:spPr bwMode="auto">
            <a:xfrm>
              <a:off x="3082636" y="432204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4</a:t>
              </a:r>
            </a:p>
          </p:txBody>
        </p:sp>
        <p:sp>
          <p:nvSpPr>
            <p:cNvPr id="69" name="Text Box 18"/>
            <p:cNvSpPr txBox="1">
              <a:spLocks noChangeArrowheads="1"/>
            </p:cNvSpPr>
            <p:nvPr/>
          </p:nvSpPr>
          <p:spPr bwMode="auto">
            <a:xfrm>
              <a:off x="3442999" y="4329979"/>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5</a:t>
              </a:r>
            </a:p>
          </p:txBody>
        </p:sp>
        <p:sp>
          <p:nvSpPr>
            <p:cNvPr id="70" name="Text Box 19"/>
            <p:cNvSpPr txBox="1">
              <a:spLocks noChangeArrowheads="1"/>
            </p:cNvSpPr>
            <p:nvPr/>
          </p:nvSpPr>
          <p:spPr bwMode="auto">
            <a:xfrm>
              <a:off x="3442999" y="4787179"/>
              <a:ext cx="668338" cy="400050"/>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smtClean="0">
                  <a:solidFill>
                    <a:srgbClr val="A60A1B"/>
                  </a:solidFill>
                  <a:latin typeface="Arial Narrow" panose="020B0606020202030204" pitchFamily="34" charset="0"/>
                </a:rPr>
                <a:t>F = ?</a:t>
              </a:r>
              <a:endParaRPr lang="en-US" sz="2000" dirty="0">
                <a:solidFill>
                  <a:srgbClr val="A60A1B"/>
                </a:solidFill>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71" name="Text Box 20"/>
                <p:cNvSpPr txBox="1">
                  <a:spLocks noChangeArrowheads="1"/>
                </p:cNvSpPr>
                <p:nvPr/>
              </p:nvSpPr>
              <p:spPr bwMode="auto">
                <a:xfrm>
                  <a:off x="2112674" y="3355254"/>
                  <a:ext cx="1075166" cy="369332"/>
                </a:xfrm>
                <a:prstGeom prst="rect">
                  <a:avLst/>
                </a:prstGeom>
                <a:no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800" dirty="0" smtClean="0">
                      <a:latin typeface="Arial Narrow" panose="020B0606020202030204" pitchFamily="34" charset="0"/>
                    </a:rPr>
                    <a:t>A </a:t>
                  </a:r>
                  <a14:m>
                    <m:oMath xmlns:m="http://schemas.openxmlformats.org/officeDocument/2006/math">
                      <m:r>
                        <a:rPr lang="en-US" i="1" dirty="0">
                          <a:latin typeface="Cambria Math"/>
                        </a:rPr>
                        <m:t>=</m:t>
                      </m:r>
                    </m:oMath>
                  </a14:m>
                  <a:r>
                    <a:rPr lang="en-US" sz="1800" dirty="0" smtClean="0">
                      <a:latin typeface="Arial Narrow" panose="020B0606020202030204" pitchFamily="34" charset="0"/>
                    </a:rPr>
                    <a:t> Given</a:t>
                  </a:r>
                  <a:endParaRPr lang="en-US" sz="1800" dirty="0">
                    <a:latin typeface="Arial Narrow" panose="020B0606020202030204" pitchFamily="34" charset="0"/>
                  </a:endParaRPr>
                </a:p>
              </p:txBody>
            </p:sp>
          </mc:Choice>
          <mc:Fallback>
            <p:sp>
              <p:nvSpPr>
                <p:cNvPr id="71" name="Text Box 20"/>
                <p:cNvSpPr txBox="1">
                  <a:spLocks noRot="1" noChangeAspect="1" noMove="1" noResize="1" noEditPoints="1" noAdjustHandles="1" noChangeArrowheads="1" noChangeShapeType="1" noTextEdit="1"/>
                </p:cNvSpPr>
                <p:nvPr/>
              </p:nvSpPr>
              <p:spPr bwMode="auto">
                <a:xfrm>
                  <a:off x="2112674" y="3355254"/>
                  <a:ext cx="1075166" cy="369332"/>
                </a:xfrm>
                <a:prstGeom prst="rect">
                  <a:avLst/>
                </a:prstGeom>
                <a:blipFill rotWithShape="1">
                  <a:blip r:embed="rId2" cstate="print"/>
                  <a:stretch>
                    <a:fillRect l="-5114" t="-6557" r="-3977" b="-26230"/>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cxnSp>
          <p:nvCxnSpPr>
            <p:cNvPr id="55" name="Straight Arrow Connector 54"/>
            <p:cNvCxnSpPr/>
            <p:nvPr/>
          </p:nvCxnSpPr>
          <p:spPr bwMode="auto">
            <a:xfrm rot="5400000">
              <a:off x="3444088" y="4482378"/>
              <a:ext cx="609600" cy="1588"/>
            </a:xfrm>
            <a:prstGeom prst="straightConnector1">
              <a:avLst/>
            </a:prstGeom>
            <a:solidFill>
              <a:schemeClr val="accent1"/>
            </a:solidFill>
            <a:ln w="50800" cap="flat" cmpd="sng" algn="ctr">
              <a:solidFill>
                <a:srgbClr val="006699"/>
              </a:solidFill>
              <a:prstDash val="solid"/>
              <a:round/>
              <a:headEnd type="none" w="med" len="med"/>
              <a:tailEnd type="arrow"/>
            </a:ln>
            <a:effectLst/>
          </p:spPr>
        </p:cxnSp>
      </p:grpSp>
      <p:grpSp>
        <p:nvGrpSpPr>
          <p:cNvPr id="11" name="Group 5" descr="This is how you would calculate A given a future value (F)"/>
          <p:cNvGrpSpPr/>
          <p:nvPr/>
        </p:nvGrpSpPr>
        <p:grpSpPr>
          <a:xfrm>
            <a:off x="5029200" y="3286991"/>
            <a:ext cx="3581400" cy="2057400"/>
            <a:chOff x="5029200" y="3286991"/>
            <a:chExt cx="3581400" cy="2057400"/>
          </a:xfrm>
        </p:grpSpPr>
        <p:sp>
          <p:nvSpPr>
            <p:cNvPr id="75" name="Rectangle 22"/>
            <p:cNvSpPr>
              <a:spLocks noChangeArrowheads="1"/>
            </p:cNvSpPr>
            <p:nvPr/>
          </p:nvSpPr>
          <p:spPr bwMode="auto">
            <a:xfrm>
              <a:off x="5029200" y="3286991"/>
              <a:ext cx="3581400" cy="2057400"/>
            </a:xfrm>
            <a:prstGeom prst="rect">
              <a:avLst/>
            </a:prstGeom>
            <a:solidFill>
              <a:srgbClr val="C2FFF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76" name="Line 23"/>
            <p:cNvSpPr>
              <a:spLocks noChangeShapeType="1"/>
            </p:cNvSpPr>
            <p:nvPr/>
          </p:nvSpPr>
          <p:spPr bwMode="auto">
            <a:xfrm>
              <a:off x="5410200" y="4201391"/>
              <a:ext cx="2819400" cy="0"/>
            </a:xfrm>
            <a:prstGeom prst="line">
              <a:avLst/>
            </a:prstGeom>
            <a:solidFill>
              <a:srgbClr val="C2FFF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77" name="Line 24"/>
            <p:cNvSpPr>
              <a:spLocks noChangeShapeType="1"/>
            </p:cNvSpPr>
            <p:nvPr/>
          </p:nvSpPr>
          <p:spPr bwMode="auto">
            <a:xfrm>
              <a:off x="8153400" y="4201391"/>
              <a:ext cx="0" cy="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78" name="Line 25"/>
            <p:cNvSpPr>
              <a:spLocks noChangeShapeType="1"/>
            </p:cNvSpPr>
            <p:nvPr/>
          </p:nvSpPr>
          <p:spPr bwMode="auto">
            <a:xfrm flipV="1">
              <a:off x="8229600" y="3744191"/>
              <a:ext cx="0" cy="457200"/>
            </a:xfrm>
            <a:prstGeom prst="line">
              <a:avLst/>
            </a:prstGeom>
            <a:solidFill>
              <a:srgbClr val="C2FFF0"/>
            </a:solidFill>
            <a:ln w="317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79" name="Line 26"/>
            <p:cNvSpPr>
              <a:spLocks noChangeShapeType="1"/>
            </p:cNvSpPr>
            <p:nvPr/>
          </p:nvSpPr>
          <p:spPr bwMode="auto">
            <a:xfrm>
              <a:off x="8229600" y="4201391"/>
              <a:ext cx="0" cy="60960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80" name="Line 27"/>
            <p:cNvSpPr>
              <a:spLocks noChangeShapeType="1"/>
            </p:cNvSpPr>
            <p:nvPr/>
          </p:nvSpPr>
          <p:spPr bwMode="auto">
            <a:xfrm flipV="1">
              <a:off x="7696200" y="3744191"/>
              <a:ext cx="0" cy="457200"/>
            </a:xfrm>
            <a:prstGeom prst="line">
              <a:avLst/>
            </a:prstGeom>
            <a:solidFill>
              <a:srgbClr val="C2FFF0"/>
            </a:solidFill>
            <a:ln w="317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81" name="Line 28"/>
            <p:cNvSpPr>
              <a:spLocks noChangeShapeType="1"/>
            </p:cNvSpPr>
            <p:nvPr/>
          </p:nvSpPr>
          <p:spPr bwMode="auto">
            <a:xfrm flipV="1">
              <a:off x="7162800" y="3744191"/>
              <a:ext cx="0" cy="457200"/>
            </a:xfrm>
            <a:prstGeom prst="line">
              <a:avLst/>
            </a:prstGeom>
            <a:solidFill>
              <a:srgbClr val="C2FFF0"/>
            </a:solidFill>
            <a:ln w="317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82" name="Line 29"/>
            <p:cNvSpPr>
              <a:spLocks noChangeShapeType="1"/>
            </p:cNvSpPr>
            <p:nvPr/>
          </p:nvSpPr>
          <p:spPr bwMode="auto">
            <a:xfrm flipV="1">
              <a:off x="6629400" y="3744191"/>
              <a:ext cx="0" cy="457200"/>
            </a:xfrm>
            <a:prstGeom prst="line">
              <a:avLst/>
            </a:prstGeom>
            <a:solidFill>
              <a:srgbClr val="C2FFF0"/>
            </a:solidFill>
            <a:ln w="317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83" name="Line 30"/>
            <p:cNvSpPr>
              <a:spLocks noChangeShapeType="1"/>
            </p:cNvSpPr>
            <p:nvPr/>
          </p:nvSpPr>
          <p:spPr bwMode="auto">
            <a:xfrm flipV="1">
              <a:off x="6019800" y="3744191"/>
              <a:ext cx="0" cy="457200"/>
            </a:xfrm>
            <a:prstGeom prst="line">
              <a:avLst/>
            </a:prstGeom>
            <a:solidFill>
              <a:srgbClr val="C2FFF0"/>
            </a:solidFill>
            <a:ln w="317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84" name="Text Box 31"/>
            <p:cNvSpPr txBox="1">
              <a:spLocks noChangeArrowheads="1"/>
            </p:cNvSpPr>
            <p:nvPr/>
          </p:nvSpPr>
          <p:spPr bwMode="auto">
            <a:xfrm>
              <a:off x="5318125"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0</a:t>
              </a:r>
            </a:p>
          </p:txBody>
        </p:sp>
        <p:sp>
          <p:nvSpPr>
            <p:cNvPr id="85" name="Text Box 32"/>
            <p:cNvSpPr txBox="1">
              <a:spLocks noChangeArrowheads="1"/>
            </p:cNvSpPr>
            <p:nvPr/>
          </p:nvSpPr>
          <p:spPr bwMode="auto">
            <a:xfrm>
              <a:off x="5927725"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1</a:t>
              </a:r>
            </a:p>
          </p:txBody>
        </p:sp>
        <p:sp>
          <p:nvSpPr>
            <p:cNvPr id="86" name="Text Box 33"/>
            <p:cNvSpPr txBox="1">
              <a:spLocks noChangeArrowheads="1"/>
            </p:cNvSpPr>
            <p:nvPr/>
          </p:nvSpPr>
          <p:spPr bwMode="auto">
            <a:xfrm>
              <a:off x="6537325"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2</a:t>
              </a:r>
            </a:p>
          </p:txBody>
        </p:sp>
        <p:sp>
          <p:nvSpPr>
            <p:cNvPr id="87" name="Text Box 34"/>
            <p:cNvSpPr txBox="1">
              <a:spLocks noChangeArrowheads="1"/>
            </p:cNvSpPr>
            <p:nvPr/>
          </p:nvSpPr>
          <p:spPr bwMode="auto">
            <a:xfrm>
              <a:off x="7070725"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3</a:t>
              </a:r>
            </a:p>
          </p:txBody>
        </p:sp>
        <p:sp>
          <p:nvSpPr>
            <p:cNvPr id="88" name="Text Box 35"/>
            <p:cNvSpPr txBox="1">
              <a:spLocks noChangeArrowheads="1"/>
            </p:cNvSpPr>
            <p:nvPr/>
          </p:nvSpPr>
          <p:spPr bwMode="auto">
            <a:xfrm>
              <a:off x="7543800" y="4315691"/>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4</a:t>
              </a:r>
            </a:p>
          </p:txBody>
        </p:sp>
        <p:sp>
          <p:nvSpPr>
            <p:cNvPr id="89" name="Text Box 36"/>
            <p:cNvSpPr txBox="1">
              <a:spLocks noChangeArrowheads="1"/>
            </p:cNvSpPr>
            <p:nvPr/>
          </p:nvSpPr>
          <p:spPr bwMode="auto">
            <a:xfrm>
              <a:off x="7999413" y="4298229"/>
              <a:ext cx="298450"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5</a:t>
              </a:r>
            </a:p>
          </p:txBody>
        </p:sp>
        <p:sp>
          <p:nvSpPr>
            <p:cNvPr id="90" name="Text Box 37"/>
            <p:cNvSpPr txBox="1">
              <a:spLocks noChangeArrowheads="1"/>
            </p:cNvSpPr>
            <p:nvPr/>
          </p:nvSpPr>
          <p:spPr bwMode="auto">
            <a:xfrm>
              <a:off x="7446963" y="4787179"/>
              <a:ext cx="1011238" cy="36988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smtClean="0">
                  <a:latin typeface="Arial Narrow" panose="020B0606020202030204" pitchFamily="34" charset="0"/>
                </a:rPr>
                <a:t>F = Given</a:t>
              </a:r>
              <a:endParaRPr lang="en-US" sz="1800" dirty="0">
                <a:latin typeface="Arial Narrow" panose="020B0606020202030204" pitchFamily="34" charset="0"/>
              </a:endParaRPr>
            </a:p>
          </p:txBody>
        </p:sp>
        <p:sp>
          <p:nvSpPr>
            <p:cNvPr id="91" name="Text Box 38"/>
            <p:cNvSpPr txBox="1">
              <a:spLocks noChangeArrowheads="1"/>
            </p:cNvSpPr>
            <p:nvPr/>
          </p:nvSpPr>
          <p:spPr bwMode="auto">
            <a:xfrm>
              <a:off x="6532563" y="3339379"/>
              <a:ext cx="696913" cy="400050"/>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b="1" dirty="0" smtClean="0">
                  <a:solidFill>
                    <a:srgbClr val="A60A1B"/>
                  </a:solidFill>
                  <a:latin typeface="Arial Narrow" panose="020B0606020202030204" pitchFamily="34" charset="0"/>
                </a:rPr>
                <a:t>A = ?</a:t>
              </a:r>
              <a:endParaRPr lang="en-US" sz="2000" b="1" dirty="0">
                <a:solidFill>
                  <a:srgbClr val="A60A1B"/>
                </a:solidFill>
                <a:latin typeface="Arial Narrow" panose="020B0606020202030204" pitchFamily="34" charset="0"/>
              </a:endParaRPr>
            </a:p>
          </p:txBody>
        </p:sp>
        <p:cxnSp>
          <p:nvCxnSpPr>
            <p:cNvPr id="74" name="Straight Arrow Connector 73"/>
            <p:cNvCxnSpPr>
              <a:stCxn id="79" idx="0"/>
              <a:endCxn id="79" idx="1"/>
            </p:cNvCxnSpPr>
            <p:nvPr/>
          </p:nvCxnSpPr>
          <p:spPr bwMode="auto">
            <a:xfrm>
              <a:off x="8229600" y="4201391"/>
              <a:ext cx="1" cy="609600"/>
            </a:xfrm>
            <a:prstGeom prst="straightConnector1">
              <a:avLst/>
            </a:prstGeom>
            <a:solidFill>
              <a:srgbClr val="C2FFF0"/>
            </a:solidFill>
            <a:ln w="9525" cap="flat" cmpd="sng" algn="ctr">
              <a:solidFill>
                <a:schemeClr val="tx1"/>
              </a:solidFill>
              <a:prstDash val="solid"/>
              <a:round/>
              <a:headEnd type="none" w="med" len="med"/>
              <a:tailEnd type="arrow"/>
            </a:ln>
            <a:effectLst/>
          </p:spPr>
        </p:cxnSp>
      </p:grpSp>
      <p:sp>
        <p:nvSpPr>
          <p:cNvPr id="5" name="Content Placeholder 6"/>
          <p:cNvSpPr>
            <a:spLocks noGrp="1"/>
          </p:cNvSpPr>
          <p:nvPr>
            <p:ph sz="quarter" idx="19"/>
          </p:nvPr>
        </p:nvSpPr>
        <p:spPr>
          <a:xfrm>
            <a:off x="3575050" y="5422557"/>
            <a:ext cx="2044700" cy="349593"/>
          </a:xfrm>
        </p:spPr>
        <p:txBody>
          <a:bodyPr/>
          <a:lstStyle/>
          <a:p>
            <a:pPr marL="0" indent="0">
              <a:buNone/>
            </a:pPr>
            <a:r>
              <a:rPr lang="en-US" sz="1600" b="0" dirty="0"/>
              <a:t>Standard Factor Notation </a:t>
            </a:r>
          </a:p>
        </p:txBody>
      </p:sp>
      <p:sp>
        <p:nvSpPr>
          <p:cNvPr id="51" name="Left Arrow 7"/>
          <p:cNvSpPr/>
          <p:nvPr/>
        </p:nvSpPr>
        <p:spPr>
          <a:xfrm>
            <a:off x="2811780" y="5496329"/>
            <a:ext cx="731520" cy="182880"/>
          </a:xfrm>
          <a:prstGeom prst="leftArrow">
            <a:avLst/>
          </a:prstGeom>
          <a:solidFill>
            <a:srgbClr val="0062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xmlns="" Requires="a14">
          <p:sp>
            <p:nvSpPr>
              <p:cNvPr id="6" name="Content Placeholder 8"/>
              <p:cNvSpPr>
                <a:spLocks noGrp="1"/>
              </p:cNvSpPr>
              <p:nvPr>
                <p:ph sz="quarter" idx="20"/>
              </p:nvPr>
            </p:nvSpPr>
            <p:spPr>
              <a:xfrm>
                <a:off x="914400" y="5364710"/>
                <a:ext cx="2057400" cy="502690"/>
              </a:xfrm>
            </p:spPr>
            <p:txBody>
              <a:bodyPr/>
              <a:lstStyle/>
              <a:p>
                <a:pPr marL="0" indent="0" algn="ctr">
                  <a:buNone/>
                </a:pPr>
                <a:r>
                  <a:rPr lang="en-US" b="0" dirty="0" smtClean="0"/>
                  <a:t>F </a:t>
                </a:r>
                <a14:m>
                  <m:oMath xmlns:m="http://schemas.openxmlformats.org/officeDocument/2006/math">
                    <m:r>
                      <a:rPr lang="en-US" i="1" dirty="0">
                        <a:latin typeface="Cambria Math"/>
                      </a:rPr>
                      <m:t>=</m:t>
                    </m:r>
                  </m:oMath>
                </a14:m>
                <a:r>
                  <a:rPr lang="en-US" b="0" dirty="0"/>
                  <a:t> </a:t>
                </a:r>
                <a:r>
                  <a:rPr lang="en-US" b="0" dirty="0" smtClean="0"/>
                  <a:t>A(F/</a:t>
                </a:r>
                <a:r>
                  <a:rPr lang="en-US" b="0" dirty="0" err="1" smtClean="0"/>
                  <a:t>A,i,n</a:t>
                </a:r>
                <a:r>
                  <a:rPr lang="en-US" b="0" dirty="0"/>
                  <a:t>)</a:t>
                </a:r>
              </a:p>
            </p:txBody>
          </p:sp>
        </mc:Choice>
        <mc:Fallback>
          <p:sp>
            <p:nvSpPr>
              <p:cNvPr id="6" name="Content Placeholder 8"/>
              <p:cNvSpPr>
                <a:spLocks noGrp="1" noRot="1" noChangeAspect="1" noMove="1" noResize="1" noEditPoints="1" noAdjustHandles="1" noChangeArrowheads="1" noChangeShapeType="1" noTextEdit="1"/>
              </p:cNvSpPr>
              <p:nvPr>
                <p:ph sz="quarter" idx="20"/>
              </p:nvPr>
            </p:nvSpPr>
            <p:spPr>
              <a:xfrm>
                <a:off x="914400" y="5364710"/>
                <a:ext cx="2057400" cy="502690"/>
              </a:xfrm>
              <a:blipFill rotWithShape="1">
                <a:blip r:embed="rId3" cstate="print"/>
                <a:stretch>
                  <a:fillRect t="-8434" b="-19277"/>
                </a:stretch>
              </a:blipFill>
            </p:spPr>
            <p:txBody>
              <a:bodyPr/>
              <a:lstStyle/>
              <a:p>
                <a:r>
                  <a:rPr lang="en-US">
                    <a:noFill/>
                  </a:rPr>
                  <a:t> </a:t>
                </a:r>
              </a:p>
            </p:txBody>
          </p:sp>
        </mc:Fallback>
      </mc:AlternateContent>
      <p:sp>
        <p:nvSpPr>
          <p:cNvPr id="49" name="Right Arrow 9"/>
          <p:cNvSpPr/>
          <p:nvPr/>
        </p:nvSpPr>
        <p:spPr bwMode="auto">
          <a:xfrm>
            <a:off x="5640705" y="5521033"/>
            <a:ext cx="731520" cy="182880"/>
          </a:xfrm>
          <a:prstGeom prst="righ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mc:AlternateContent xmlns:mc="http://schemas.openxmlformats.org/markup-compatibility/2006">
        <mc:Choice xmlns:a14="http://schemas.microsoft.com/office/drawing/2010/main" xmlns="" Requires="a14">
          <p:sp>
            <p:nvSpPr>
              <p:cNvPr id="7" name="Content Placeholder 10"/>
              <p:cNvSpPr>
                <a:spLocks noGrp="1"/>
              </p:cNvSpPr>
              <p:nvPr>
                <p:ph sz="quarter" idx="21"/>
              </p:nvPr>
            </p:nvSpPr>
            <p:spPr>
              <a:xfrm>
                <a:off x="6400799" y="5357091"/>
                <a:ext cx="1897063" cy="467360"/>
              </a:xfrm>
            </p:spPr>
            <p:txBody>
              <a:bodyPr/>
              <a:lstStyle/>
              <a:p>
                <a:pPr marL="0" indent="0" algn="ctr">
                  <a:buNone/>
                </a:pPr>
                <a:r>
                  <a:rPr lang="en-US" b="0" dirty="0"/>
                  <a:t>A </a:t>
                </a:r>
                <a14:m>
                  <m:oMath xmlns:m="http://schemas.openxmlformats.org/officeDocument/2006/math">
                    <m:r>
                      <a:rPr lang="en-US" i="1" dirty="0">
                        <a:latin typeface="Cambria Math"/>
                      </a:rPr>
                      <m:t>=</m:t>
                    </m:r>
                  </m:oMath>
                </a14:m>
                <a:r>
                  <a:rPr lang="en-US" b="0" dirty="0"/>
                  <a:t> </a:t>
                </a:r>
                <a:r>
                  <a:rPr lang="en-US" b="0" dirty="0" smtClean="0"/>
                  <a:t>F(A/F,i,n)</a:t>
                </a:r>
                <a:endParaRPr lang="en-US" b="0" dirty="0"/>
              </a:p>
            </p:txBody>
          </p:sp>
        </mc:Choice>
        <mc:Fallback>
          <p:sp>
            <p:nvSpPr>
              <p:cNvPr id="7" name="Content Placeholder 10"/>
              <p:cNvSpPr>
                <a:spLocks noGrp="1" noRot="1" noChangeAspect="1" noMove="1" noResize="1" noEditPoints="1" noAdjustHandles="1" noChangeArrowheads="1" noChangeShapeType="1" noTextEdit="1"/>
              </p:cNvSpPr>
              <p:nvPr>
                <p:ph sz="quarter" idx="21"/>
              </p:nvPr>
            </p:nvSpPr>
            <p:spPr>
              <a:xfrm>
                <a:off x="6400799" y="5357091"/>
                <a:ext cx="1897063" cy="467360"/>
              </a:xfrm>
              <a:blipFill rotWithShape="1">
                <a:blip r:embed="rId4" cstate="print"/>
                <a:stretch>
                  <a:fillRect t="-9211" b="-30263"/>
                </a:stretch>
              </a:blipFill>
            </p:spPr>
            <p:txBody>
              <a:bodyPr/>
              <a:lstStyle/>
              <a:p>
                <a:r>
                  <a:rPr lang="en-US">
                    <a:noFill/>
                  </a:rPr>
                  <a:t> </a:t>
                </a:r>
              </a:p>
            </p:txBody>
          </p:sp>
        </mc:Fallback>
      </mc:AlternateContent>
      <p:sp>
        <p:nvSpPr>
          <p:cNvPr id="8" name="Content Placeholder 11"/>
          <p:cNvSpPr>
            <a:spLocks noGrp="1"/>
          </p:cNvSpPr>
          <p:nvPr>
            <p:ph sz="quarter" idx="22"/>
          </p:nvPr>
        </p:nvSpPr>
        <p:spPr>
          <a:xfrm>
            <a:off x="1066800" y="6070600"/>
            <a:ext cx="7010400" cy="482600"/>
          </a:xfrm>
        </p:spPr>
        <p:txBody>
          <a:bodyPr/>
          <a:lstStyle/>
          <a:p>
            <a:pPr marL="0" indent="0" algn="ctr">
              <a:buNone/>
            </a:pPr>
            <a:r>
              <a:rPr lang="en-US" dirty="0"/>
              <a:t>Note:</a:t>
            </a:r>
            <a:r>
              <a:rPr lang="en-US" b="0" dirty="0"/>
              <a:t> F takes place in the </a:t>
            </a:r>
            <a:r>
              <a:rPr lang="en-US" b="0" i="1" dirty="0">
                <a:solidFill>
                  <a:srgbClr val="A60A1B"/>
                </a:solidFill>
              </a:rPr>
              <a:t>same</a:t>
            </a:r>
            <a:r>
              <a:rPr lang="en-US" b="0" dirty="0"/>
              <a:t> period as last </a:t>
            </a:r>
            <a:r>
              <a:rPr lang="en-US" b="0" dirty="0" smtClean="0"/>
              <a:t>A</a:t>
            </a:r>
            <a:endParaRPr lang="en-US" b="0" dirty="0"/>
          </a:p>
        </p:txBody>
      </p:sp>
      <p:sp>
        <p:nvSpPr>
          <p:cNvPr id="9" name="Content Placeholder 12"/>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479135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Uniform Series Involving F/A</a:t>
            </a:r>
          </a:p>
        </p:txBody>
      </p:sp>
      <p:sp>
        <p:nvSpPr>
          <p:cNvPr id="3" name="Content Placeholder 2"/>
          <p:cNvSpPr>
            <a:spLocks noGrp="1"/>
          </p:cNvSpPr>
          <p:nvPr>
            <p:ph sz="quarter" idx="17"/>
          </p:nvPr>
        </p:nvSpPr>
        <p:spPr>
          <a:xfrm>
            <a:off x="457200" y="1270000"/>
            <a:ext cx="8229600" cy="1645920"/>
          </a:xfrm>
          <a:solidFill>
            <a:srgbClr val="C2FFF0"/>
          </a:solidFill>
          <a:ln>
            <a:solidFill>
              <a:schemeClr val="tx1"/>
            </a:solidFill>
          </a:ln>
        </p:spPr>
        <p:txBody>
          <a:bodyPr/>
          <a:lstStyle/>
          <a:p>
            <a:pPr marL="0" indent="0">
              <a:buNone/>
            </a:pPr>
            <a:r>
              <a:rPr lang="en-US" sz="2000" dirty="0"/>
              <a:t>An industrial engineer made a modification to a chip manufacturing process </a:t>
            </a:r>
            <a:r>
              <a:rPr lang="en-US" sz="2000" dirty="0" smtClean="0"/>
              <a:t>that will </a:t>
            </a:r>
            <a:r>
              <a:rPr lang="en-US" sz="2000" dirty="0"/>
              <a:t>save her company $10,000 per year. At an interest rate of 8% per year, </a:t>
            </a:r>
            <a:r>
              <a:rPr lang="en-US" sz="2000" dirty="0" smtClean="0"/>
              <a:t>how much </a:t>
            </a:r>
            <a:r>
              <a:rPr lang="en-US" sz="2000" dirty="0"/>
              <a:t>will the savings amount to in 7 years</a:t>
            </a:r>
            <a:r>
              <a:rPr lang="en-US" sz="2000" dirty="0" smtClean="0"/>
              <a:t>?</a:t>
            </a:r>
          </a:p>
          <a:p>
            <a:pPr marL="0" indent="0" algn="ctr">
              <a:spcBef>
                <a:spcPts val="1800"/>
              </a:spcBef>
              <a:spcAft>
                <a:spcPts val="600"/>
              </a:spcAft>
              <a:buNone/>
            </a:pPr>
            <a:r>
              <a:rPr lang="en-US" sz="2000" dirty="0" smtClean="0">
                <a:solidFill>
                  <a:srgbClr val="7030A0"/>
                </a:solidFill>
              </a:rPr>
              <a:t>(A) $</a:t>
            </a:r>
            <a:r>
              <a:rPr lang="en-US" sz="2000" dirty="0">
                <a:solidFill>
                  <a:srgbClr val="7030A0"/>
                </a:solidFill>
              </a:rPr>
              <a:t>45,300           (B) $68,500           (C) $89,228           (D) $</a:t>
            </a:r>
            <a:r>
              <a:rPr lang="en-US" sz="2000" dirty="0" smtClean="0">
                <a:solidFill>
                  <a:srgbClr val="7030A0"/>
                </a:solidFill>
              </a:rPr>
              <a:t>151,500</a:t>
            </a:r>
            <a:endParaRPr lang="en-US" sz="2000" dirty="0">
              <a:solidFill>
                <a:srgbClr val="7030A0"/>
              </a:solidFill>
            </a:endParaRPr>
          </a:p>
        </p:txBody>
      </p:sp>
      <p:sp>
        <p:nvSpPr>
          <p:cNvPr id="4" name="Content Placeholder 3"/>
          <p:cNvSpPr>
            <a:spLocks noGrp="1"/>
          </p:cNvSpPr>
          <p:nvPr>
            <p:ph sz="quarter" idx="18"/>
          </p:nvPr>
        </p:nvSpPr>
        <p:spPr>
          <a:xfrm>
            <a:off x="457200" y="3200400"/>
            <a:ext cx="2667000" cy="381000"/>
          </a:xfrm>
        </p:spPr>
        <p:txBody>
          <a:bodyPr/>
          <a:lstStyle/>
          <a:p>
            <a:pPr marL="0" indent="0">
              <a:buNone/>
            </a:pPr>
            <a:r>
              <a:rPr lang="en-US" sz="1800" dirty="0"/>
              <a:t> The cash flow diagram is</a:t>
            </a:r>
            <a:r>
              <a:rPr lang="en-US" sz="1800" dirty="0" smtClean="0"/>
              <a:t>:</a:t>
            </a:r>
            <a:endParaRPr lang="en-US" sz="1800" dirty="0"/>
          </a:p>
        </p:txBody>
      </p:sp>
      <p:grpSp>
        <p:nvGrpSpPr>
          <p:cNvPr id="26" name="Group 4"/>
          <p:cNvGrpSpPr/>
          <p:nvPr/>
        </p:nvGrpSpPr>
        <p:grpSpPr>
          <a:xfrm>
            <a:off x="683637" y="3586162"/>
            <a:ext cx="5336163" cy="2661682"/>
            <a:chOff x="683637" y="3509962"/>
            <a:chExt cx="5336163" cy="2661682"/>
          </a:xfrm>
        </p:grpSpPr>
        <p:sp>
          <p:nvSpPr>
            <p:cNvPr id="13" name="Line 3"/>
            <p:cNvSpPr>
              <a:spLocks noChangeShapeType="1"/>
            </p:cNvSpPr>
            <p:nvPr/>
          </p:nvSpPr>
          <p:spPr bwMode="auto">
            <a:xfrm>
              <a:off x="4854262" y="5059362"/>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4" name="Line 4"/>
            <p:cNvSpPr>
              <a:spLocks noChangeShapeType="1"/>
            </p:cNvSpPr>
            <p:nvPr/>
          </p:nvSpPr>
          <p:spPr bwMode="auto">
            <a:xfrm>
              <a:off x="5490010" y="5059362"/>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5" name="Line 5"/>
            <p:cNvSpPr>
              <a:spLocks noChangeShapeType="1"/>
            </p:cNvSpPr>
            <p:nvPr/>
          </p:nvSpPr>
          <p:spPr bwMode="auto">
            <a:xfrm flipV="1">
              <a:off x="5490010" y="3967162"/>
              <a:ext cx="0" cy="1092200"/>
            </a:xfrm>
            <a:prstGeom prst="line">
              <a:avLst/>
            </a:prstGeom>
            <a:noFill/>
            <a:ln w="63500">
              <a:solidFill>
                <a:srgbClr val="3946A4"/>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16" name="Text Box 6"/>
                <p:cNvSpPr txBox="1">
                  <a:spLocks noChangeArrowheads="1"/>
                </p:cNvSpPr>
                <p:nvPr/>
              </p:nvSpPr>
              <p:spPr bwMode="auto">
                <a:xfrm>
                  <a:off x="2899925" y="5802312"/>
                  <a:ext cx="1267526" cy="369332"/>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800" dirty="0" smtClean="0">
                      <a:latin typeface="Arial Narrow" panose="020B0606020202030204" pitchFamily="34" charset="0"/>
                      <a:cs typeface="Times New Roman" pitchFamily="18" charset="0"/>
                    </a:rPr>
                    <a:t>A </a:t>
                  </a:r>
                  <a14:m>
                    <m:oMath xmlns:m="http://schemas.openxmlformats.org/officeDocument/2006/math">
                      <m:r>
                        <a:rPr lang="en-US" i="1" dirty="0">
                          <a:latin typeface="Cambria Math"/>
                        </a:rPr>
                        <m:t>=</m:t>
                      </m:r>
                    </m:oMath>
                  </a14:m>
                  <a:r>
                    <a:rPr lang="en-US" sz="1800" dirty="0" smtClean="0">
                      <a:latin typeface="Arial Narrow" panose="020B0606020202030204" pitchFamily="34" charset="0"/>
                      <a:cs typeface="Times New Roman" pitchFamily="18" charset="0"/>
                    </a:rPr>
                    <a:t> $10,000</a:t>
                  </a:r>
                  <a:endParaRPr lang="en-US" sz="1800" dirty="0">
                    <a:latin typeface="Arial Narrow" panose="020B0606020202030204" pitchFamily="34" charset="0"/>
                    <a:cs typeface="Times New Roman" pitchFamily="18" charset="0"/>
                  </a:endParaRPr>
                </a:p>
              </p:txBody>
            </p:sp>
          </mc:Choice>
          <mc:Fallback>
            <p:sp>
              <p:nvSpPr>
                <p:cNvPr id="16" name="Text Box 6"/>
                <p:cNvSpPr txBox="1">
                  <a:spLocks noRot="1" noChangeAspect="1" noMove="1" noResize="1" noEditPoints="1" noAdjustHandles="1" noChangeArrowheads="1" noChangeShapeType="1" noTextEdit="1"/>
                </p:cNvSpPr>
                <p:nvPr/>
              </p:nvSpPr>
              <p:spPr bwMode="auto">
                <a:xfrm>
                  <a:off x="2899925" y="5802312"/>
                  <a:ext cx="1267526" cy="369332"/>
                </a:xfrm>
                <a:prstGeom prst="rect">
                  <a:avLst/>
                </a:prstGeom>
                <a:blipFill rotWithShape="1">
                  <a:blip r:embed="rId2" cstate="print"/>
                  <a:stretch>
                    <a:fillRect l="-4327" t="-6557" r="-2404" b="-26230"/>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7" name="Text Box 7"/>
                <p:cNvSpPr txBox="1">
                  <a:spLocks noChangeArrowheads="1"/>
                </p:cNvSpPr>
                <p:nvPr/>
              </p:nvSpPr>
              <p:spPr bwMode="auto">
                <a:xfrm>
                  <a:off x="5182436" y="3509962"/>
                  <a:ext cx="837363" cy="400110"/>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l"/>
                  <a:r>
                    <a:rPr lang="en-US" sz="2000" b="1" dirty="0" smtClean="0">
                      <a:solidFill>
                        <a:srgbClr val="A60A1B"/>
                      </a:solidFill>
                      <a:latin typeface="Arial Narrow" panose="020B0606020202030204" pitchFamily="34" charset="0"/>
                    </a:rPr>
                    <a:t>F </a:t>
                  </a:r>
                  <a14:m>
                    <m:oMath xmlns:m="http://schemas.openxmlformats.org/officeDocument/2006/math">
                      <m:r>
                        <a:rPr lang="en-US" sz="2000" b="1" i="1" dirty="0" smtClean="0">
                          <a:solidFill>
                            <a:srgbClr val="A60A1B"/>
                          </a:solidFill>
                          <a:latin typeface="Cambria Math"/>
                        </a:rPr>
                        <m:t>=</m:t>
                      </m:r>
                    </m:oMath>
                  </a14:m>
                  <a:r>
                    <a:rPr lang="en-US" sz="2000" b="1" dirty="0" smtClean="0">
                      <a:solidFill>
                        <a:srgbClr val="A60A1B"/>
                      </a:solidFill>
                      <a:latin typeface="Arial Narrow" panose="020B0606020202030204" pitchFamily="34" charset="0"/>
                    </a:rPr>
                    <a:t> ?</a:t>
                  </a:r>
                  <a:endParaRPr lang="en-US" sz="2000" b="1" dirty="0">
                    <a:solidFill>
                      <a:srgbClr val="A60A1B"/>
                    </a:solidFill>
                    <a:latin typeface="Arial Narrow" panose="020B0606020202030204" pitchFamily="34" charset="0"/>
                  </a:endParaRPr>
                </a:p>
              </p:txBody>
            </p:sp>
          </mc:Choice>
          <mc:Fallback>
            <p:sp>
              <p:nvSpPr>
                <p:cNvPr id="17" name="Text Box 7"/>
                <p:cNvSpPr txBox="1">
                  <a:spLocks noRot="1" noChangeAspect="1" noMove="1" noResize="1" noEditPoints="1" noAdjustHandles="1" noChangeArrowheads="1" noChangeShapeType="1" noTextEdit="1"/>
                </p:cNvSpPr>
                <p:nvPr/>
              </p:nvSpPr>
              <p:spPr bwMode="auto">
                <a:xfrm>
                  <a:off x="5182436" y="3509962"/>
                  <a:ext cx="837363" cy="400110"/>
                </a:xfrm>
                <a:prstGeom prst="rect">
                  <a:avLst/>
                </a:prstGeom>
                <a:blipFill rotWithShape="1">
                  <a:blip r:embed="rId3" cstate="print"/>
                  <a:stretch>
                    <a:fillRect l="-7299" t="-7576" b="-25758"/>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8" name="Text Box 8"/>
                <p:cNvSpPr txBox="1">
                  <a:spLocks noChangeArrowheads="1"/>
                </p:cNvSpPr>
                <p:nvPr/>
              </p:nvSpPr>
              <p:spPr bwMode="auto">
                <a:xfrm>
                  <a:off x="3079465" y="4297362"/>
                  <a:ext cx="779381" cy="369332"/>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800" dirty="0" smtClean="0">
                      <a:latin typeface="Arial Narrow" panose="020B0606020202030204" pitchFamily="34" charset="0"/>
                      <a:cs typeface="Times New Roman" pitchFamily="18" charset="0"/>
                    </a:rPr>
                    <a:t>i </a:t>
                  </a:r>
                  <a14:m>
                    <m:oMath xmlns:m="http://schemas.openxmlformats.org/officeDocument/2006/math">
                      <m:r>
                        <a:rPr lang="en-US" i="1" dirty="0">
                          <a:latin typeface="Cambria Math"/>
                        </a:rPr>
                        <m:t>=</m:t>
                      </m:r>
                    </m:oMath>
                  </a14:m>
                  <a:r>
                    <a:rPr lang="en-US" sz="1800" dirty="0" smtClean="0">
                      <a:latin typeface="Arial Narrow" panose="020B0606020202030204" pitchFamily="34" charset="0"/>
                      <a:cs typeface="Times New Roman" pitchFamily="18" charset="0"/>
                    </a:rPr>
                    <a:t> 8</a:t>
                  </a:r>
                  <a:r>
                    <a:rPr lang="en-US" sz="1800" dirty="0">
                      <a:latin typeface="Arial Narrow" panose="020B0606020202030204" pitchFamily="34" charset="0"/>
                      <a:cs typeface="Times New Roman" pitchFamily="18" charset="0"/>
                    </a:rPr>
                    <a:t>%</a:t>
                  </a:r>
                </a:p>
              </p:txBody>
            </p:sp>
          </mc:Choice>
          <mc:Fallback>
            <p:sp>
              <p:nvSpPr>
                <p:cNvPr id="18" name="Text Box 8"/>
                <p:cNvSpPr txBox="1">
                  <a:spLocks noRot="1" noChangeAspect="1" noMove="1" noResize="1" noEditPoints="1" noAdjustHandles="1" noChangeArrowheads="1" noChangeShapeType="1" noTextEdit="1"/>
                </p:cNvSpPr>
                <p:nvPr/>
              </p:nvSpPr>
              <p:spPr bwMode="auto">
                <a:xfrm>
                  <a:off x="3079465" y="4297362"/>
                  <a:ext cx="779381" cy="369332"/>
                </a:xfrm>
                <a:prstGeom prst="rect">
                  <a:avLst/>
                </a:prstGeom>
                <a:blipFill rotWithShape="1">
                  <a:blip r:embed="rId4" cstate="print"/>
                  <a:stretch>
                    <a:fillRect l="-6250" t="-6557" r="-7813" b="-26230"/>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19" name="Line 9"/>
            <p:cNvSpPr>
              <a:spLocks noChangeShapeType="1"/>
            </p:cNvSpPr>
            <p:nvPr/>
          </p:nvSpPr>
          <p:spPr bwMode="auto">
            <a:xfrm>
              <a:off x="2947018" y="5059362"/>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0" name="Line 10"/>
            <p:cNvSpPr>
              <a:spLocks noChangeShapeType="1"/>
            </p:cNvSpPr>
            <p:nvPr/>
          </p:nvSpPr>
          <p:spPr bwMode="auto">
            <a:xfrm>
              <a:off x="3582766" y="5059362"/>
              <a:ext cx="16188"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1" name="Line 11"/>
            <p:cNvSpPr>
              <a:spLocks noChangeShapeType="1"/>
            </p:cNvSpPr>
            <p:nvPr/>
          </p:nvSpPr>
          <p:spPr bwMode="auto">
            <a:xfrm>
              <a:off x="2311270" y="5032375"/>
              <a:ext cx="0" cy="698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2" name="Line 12"/>
            <p:cNvSpPr>
              <a:spLocks noChangeShapeType="1"/>
            </p:cNvSpPr>
            <p:nvPr/>
          </p:nvSpPr>
          <p:spPr bwMode="auto">
            <a:xfrm>
              <a:off x="1675522" y="5059362"/>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3" name="Line 13"/>
            <p:cNvSpPr>
              <a:spLocks noChangeShapeType="1"/>
            </p:cNvSpPr>
            <p:nvPr/>
          </p:nvSpPr>
          <p:spPr bwMode="auto">
            <a:xfrm>
              <a:off x="4230287" y="5059362"/>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4" name="Line 14"/>
            <p:cNvSpPr>
              <a:spLocks noChangeShapeType="1"/>
            </p:cNvSpPr>
            <p:nvPr/>
          </p:nvSpPr>
          <p:spPr bwMode="auto">
            <a:xfrm flipH="1">
              <a:off x="966192" y="5059362"/>
              <a:ext cx="45238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5" name="Text Box 15"/>
            <p:cNvSpPr txBox="1">
              <a:spLocks noChangeArrowheads="1"/>
            </p:cNvSpPr>
            <p:nvPr/>
          </p:nvSpPr>
          <p:spPr bwMode="auto">
            <a:xfrm>
              <a:off x="683637" y="4724400"/>
              <a:ext cx="5336163" cy="307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400" dirty="0">
                  <a:latin typeface="Arial Narrow" panose="020B0606020202030204" pitchFamily="34" charset="0"/>
                </a:rPr>
                <a:t>    </a:t>
              </a:r>
              <a:r>
                <a:rPr lang="en-US" sz="1400" dirty="0" smtClean="0">
                  <a:latin typeface="Arial Narrow" panose="020B0606020202030204" pitchFamily="34" charset="0"/>
                </a:rPr>
                <a:t>0               </a:t>
              </a:r>
              <a:r>
                <a:rPr lang="en-US" sz="1400" dirty="0">
                  <a:latin typeface="Arial Narrow" panose="020B0606020202030204" pitchFamily="34" charset="0"/>
                </a:rPr>
                <a:t>1         </a:t>
              </a:r>
              <a:r>
                <a:rPr lang="en-US" sz="1400" dirty="0" smtClean="0">
                  <a:latin typeface="Arial Narrow" panose="020B0606020202030204" pitchFamily="34" charset="0"/>
                </a:rPr>
                <a:t>    </a:t>
              </a:r>
              <a:r>
                <a:rPr lang="en-US" sz="1400" dirty="0">
                  <a:latin typeface="Arial Narrow" panose="020B0606020202030204" pitchFamily="34" charset="0"/>
                </a:rPr>
                <a:t>2          </a:t>
              </a:r>
              <a:r>
                <a:rPr lang="en-US" sz="1400" dirty="0" smtClean="0">
                  <a:latin typeface="Arial Narrow" panose="020B0606020202030204" pitchFamily="34" charset="0"/>
                </a:rPr>
                <a:t>    </a:t>
              </a:r>
              <a:r>
                <a:rPr lang="en-US" sz="1400" dirty="0">
                  <a:latin typeface="Arial Narrow" panose="020B0606020202030204" pitchFamily="34" charset="0"/>
                </a:rPr>
                <a:t>3        </a:t>
              </a:r>
              <a:r>
                <a:rPr lang="en-US" sz="1400" dirty="0" smtClean="0">
                  <a:latin typeface="Arial Narrow" panose="020B0606020202030204" pitchFamily="34" charset="0"/>
                </a:rPr>
                <a:t>     </a:t>
              </a:r>
              <a:r>
                <a:rPr lang="en-US" sz="1400" dirty="0">
                  <a:latin typeface="Arial Narrow" panose="020B0606020202030204" pitchFamily="34" charset="0"/>
                </a:rPr>
                <a:t>4          </a:t>
              </a:r>
              <a:r>
                <a:rPr lang="en-US" sz="1400" dirty="0" smtClean="0">
                  <a:latin typeface="Arial Narrow" panose="020B0606020202030204" pitchFamily="34" charset="0"/>
                </a:rPr>
                <a:t>    </a:t>
              </a:r>
              <a:r>
                <a:rPr lang="en-US" sz="1400" dirty="0">
                  <a:latin typeface="Arial Narrow" panose="020B0606020202030204" pitchFamily="34" charset="0"/>
                </a:rPr>
                <a:t>5      </a:t>
              </a:r>
              <a:r>
                <a:rPr lang="en-US" sz="1400" dirty="0" smtClean="0">
                  <a:latin typeface="Arial Narrow" panose="020B0606020202030204" pitchFamily="34" charset="0"/>
                </a:rPr>
                <a:t>       </a:t>
              </a:r>
              <a:r>
                <a:rPr lang="en-US" sz="1400" dirty="0">
                  <a:latin typeface="Arial Narrow" panose="020B0606020202030204" pitchFamily="34" charset="0"/>
                </a:rPr>
                <a:t>6          </a:t>
              </a:r>
              <a:r>
                <a:rPr lang="en-US" sz="1400" dirty="0" smtClean="0">
                  <a:latin typeface="Arial Narrow" panose="020B0606020202030204" pitchFamily="34" charset="0"/>
                </a:rPr>
                <a:t>  </a:t>
              </a:r>
              <a:r>
                <a:rPr lang="en-US" sz="1400" dirty="0">
                  <a:latin typeface="Arial Narrow" panose="020B0606020202030204" pitchFamily="34" charset="0"/>
                </a:rPr>
                <a:t>7       </a:t>
              </a:r>
            </a:p>
          </p:txBody>
        </p:sp>
        <p:cxnSp>
          <p:nvCxnSpPr>
            <p:cNvPr id="12" name="Straight Connector 11"/>
            <p:cNvCxnSpPr/>
            <p:nvPr/>
          </p:nvCxnSpPr>
          <p:spPr bwMode="auto">
            <a:xfrm>
              <a:off x="966192" y="5000642"/>
              <a:ext cx="0" cy="11659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mc:AlternateContent xmlns:mc="http://schemas.openxmlformats.org/markup-compatibility/2006">
        <mc:Choice xmlns:a14="http://schemas.microsoft.com/office/drawing/2010/main" xmlns="" Requires="a14">
          <p:sp>
            <p:nvSpPr>
              <p:cNvPr id="5" name="Content Placeholder 5"/>
              <p:cNvSpPr>
                <a:spLocks noGrp="1"/>
              </p:cNvSpPr>
              <p:nvPr>
                <p:ph sz="quarter" idx="19"/>
              </p:nvPr>
            </p:nvSpPr>
            <p:spPr>
              <a:xfrm>
                <a:off x="6324600" y="3581400"/>
                <a:ext cx="2590800" cy="1732280"/>
              </a:xfrm>
            </p:spPr>
            <p:txBody>
              <a:bodyPr/>
              <a:lstStyle/>
              <a:p>
                <a:pPr marL="0" indent="0">
                  <a:buNone/>
                </a:pPr>
                <a:r>
                  <a:rPr lang="en-US" dirty="0" smtClean="0">
                    <a:solidFill>
                      <a:srgbClr val="FF0000"/>
                    </a:solidFill>
                  </a:rPr>
                  <a:t>       </a:t>
                </a:r>
                <a:r>
                  <a:rPr lang="en-US" dirty="0" smtClean="0">
                    <a:solidFill>
                      <a:srgbClr val="A60A1B"/>
                    </a:solidFill>
                  </a:rPr>
                  <a:t>Solution:</a:t>
                </a:r>
              </a:p>
              <a:p>
                <a:pPr marL="0" indent="0">
                  <a:spcBef>
                    <a:spcPts val="1200"/>
                  </a:spcBef>
                  <a:buNone/>
                </a:pPr>
                <a:r>
                  <a:rPr lang="en-US" sz="2200" b="0" dirty="0" smtClean="0">
                    <a:cs typeface="Times New Roman" pitchFamily="18" charset="0"/>
                  </a:rPr>
                  <a:t>F </a:t>
                </a:r>
                <a14:m>
                  <m:oMath xmlns:m="http://schemas.openxmlformats.org/officeDocument/2006/math">
                    <m:r>
                      <a:rPr lang="en-US" sz="2200" b="0" i="1" dirty="0" smtClean="0">
                        <a:latin typeface="Cambria Math"/>
                        <a:cs typeface="Times New Roman" pitchFamily="18" charset="0"/>
                      </a:rPr>
                      <m:t>=</m:t>
                    </m:r>
                  </m:oMath>
                </a14:m>
                <a:r>
                  <a:rPr lang="en-US" sz="2200" b="0" dirty="0">
                    <a:cs typeface="Times New Roman" pitchFamily="18" charset="0"/>
                  </a:rPr>
                  <a:t> 10,000(F/A,8%,7</a:t>
                </a:r>
                <a:r>
                  <a:rPr lang="en-US" sz="2200" b="0" dirty="0" smtClean="0">
                    <a:cs typeface="Times New Roman" pitchFamily="18" charset="0"/>
                  </a:rPr>
                  <a:t>)</a:t>
                </a:r>
              </a:p>
              <a:p>
                <a:pPr marL="0" indent="0">
                  <a:buNone/>
                </a:pPr>
                <a:r>
                  <a:rPr lang="en-US" sz="2200" b="0" dirty="0" smtClean="0">
                    <a:cs typeface="Times New Roman" pitchFamily="18" charset="0"/>
                  </a:rPr>
                  <a:t> </a:t>
                </a:r>
                <a:r>
                  <a:rPr lang="en-US" sz="2200" b="0" dirty="0" smtClean="0">
                    <a:cs typeface="Times New Roman" pitchFamily="18" charset="0"/>
                  </a:rPr>
                  <a:t>  </a:t>
                </a:r>
                <a14:m>
                  <m:oMath xmlns:m="http://schemas.openxmlformats.org/officeDocument/2006/math">
                    <m:r>
                      <a:rPr lang="en-US" sz="2000" i="1" dirty="0">
                        <a:latin typeface="Cambria Math"/>
                      </a:rPr>
                      <m:t>=</m:t>
                    </m:r>
                  </m:oMath>
                </a14:m>
                <a:r>
                  <a:rPr lang="en-US" sz="2200" b="0" dirty="0" smtClean="0">
                    <a:cs typeface="Times New Roman" pitchFamily="18" charset="0"/>
                  </a:rPr>
                  <a:t> </a:t>
                </a:r>
                <a:r>
                  <a:rPr lang="en-US" sz="2200" b="0" dirty="0">
                    <a:cs typeface="Times New Roman" pitchFamily="18" charset="0"/>
                  </a:rPr>
                  <a:t>10,000(8.9228</a:t>
                </a:r>
                <a:r>
                  <a:rPr lang="en-US" sz="2200" b="0" dirty="0" smtClean="0">
                    <a:cs typeface="Times New Roman" pitchFamily="18" charset="0"/>
                  </a:rPr>
                  <a:t>)</a:t>
                </a:r>
              </a:p>
              <a:p>
                <a:pPr marL="0" indent="0">
                  <a:buNone/>
                </a:pPr>
                <a:r>
                  <a:rPr lang="en-US" sz="2200" b="0" dirty="0" smtClean="0">
                    <a:cs typeface="Times New Roman" pitchFamily="18" charset="0"/>
                  </a:rPr>
                  <a:t>   </a:t>
                </a:r>
                <a14:m>
                  <m:oMath xmlns:m="http://schemas.openxmlformats.org/officeDocument/2006/math">
                    <m:r>
                      <a:rPr lang="en-US" sz="2000" i="1" dirty="0">
                        <a:latin typeface="Cambria Math"/>
                      </a:rPr>
                      <m:t>=</m:t>
                    </m:r>
                  </m:oMath>
                </a14:m>
                <a:r>
                  <a:rPr lang="en-US" sz="2200" b="0" dirty="0" smtClean="0">
                    <a:cs typeface="Times New Roman" pitchFamily="18" charset="0"/>
                  </a:rPr>
                  <a:t> </a:t>
                </a:r>
                <a:r>
                  <a:rPr lang="en-US" sz="2200" b="0" dirty="0">
                    <a:cs typeface="Times New Roman" pitchFamily="18" charset="0"/>
                  </a:rPr>
                  <a:t>$</a:t>
                </a:r>
                <a:r>
                  <a:rPr lang="en-US" sz="2200" b="0" dirty="0" smtClean="0">
                    <a:cs typeface="Times New Roman" pitchFamily="18" charset="0"/>
                  </a:rPr>
                  <a:t>89,228</a:t>
                </a:r>
                <a:endParaRPr lang="en-US" sz="2200" b="0" dirty="0">
                  <a:cs typeface="Times New Roman" pitchFamily="18" charset="0"/>
                </a:endParaRPr>
              </a:p>
            </p:txBody>
          </p:sp>
        </mc:Choice>
        <mc:Fallback>
          <p:sp>
            <p:nvSpPr>
              <p:cNvPr id="5" name="Content Placeholder 5"/>
              <p:cNvSpPr>
                <a:spLocks noGrp="1" noRot="1" noChangeAspect="1" noMove="1" noResize="1" noEditPoints="1" noAdjustHandles="1" noChangeArrowheads="1" noChangeShapeType="1" noTextEdit="1"/>
              </p:cNvSpPr>
              <p:nvPr>
                <p:ph sz="quarter" idx="19"/>
              </p:nvPr>
            </p:nvSpPr>
            <p:spPr>
              <a:xfrm>
                <a:off x="6324600" y="3581400"/>
                <a:ext cx="2590800" cy="1732280"/>
              </a:xfrm>
              <a:blipFill rotWithShape="1">
                <a:blip r:embed="rId5" cstate="print"/>
                <a:stretch>
                  <a:fillRect l="-3059" t="-2817" b="-8099"/>
                </a:stretch>
              </a:blipFill>
            </p:spPr>
            <p:txBody>
              <a:bodyPr/>
              <a:lstStyle/>
              <a:p>
                <a:r>
                  <a:rPr lang="en-US">
                    <a:noFill/>
                  </a:rPr>
                  <a:t> </a:t>
                </a:r>
              </a:p>
            </p:txBody>
          </p:sp>
        </mc:Fallback>
      </mc:AlternateContent>
      <p:sp>
        <p:nvSpPr>
          <p:cNvPr id="6" name="Content Placeholder 6"/>
          <p:cNvSpPr>
            <a:spLocks noGrp="1"/>
          </p:cNvSpPr>
          <p:nvPr>
            <p:ph sz="quarter" idx="20"/>
          </p:nvPr>
        </p:nvSpPr>
        <p:spPr>
          <a:xfrm>
            <a:off x="6644640" y="5562600"/>
            <a:ext cx="1905000" cy="528320"/>
          </a:xfrm>
          <a:solidFill>
            <a:srgbClr val="C2FFF0"/>
          </a:solidFill>
          <a:ln>
            <a:solidFill>
              <a:schemeClr val="tx1"/>
            </a:solidFill>
          </a:ln>
        </p:spPr>
        <p:txBody>
          <a:bodyPr/>
          <a:lstStyle/>
          <a:p>
            <a:pPr marL="0" indent="0">
              <a:buNone/>
            </a:pPr>
            <a:r>
              <a:rPr lang="en-US" dirty="0">
                <a:solidFill>
                  <a:srgbClr val="A60A1B"/>
                </a:solidFill>
                <a:cs typeface="Times New Roman" pitchFamily="18" charset="0"/>
              </a:rPr>
              <a:t>Answer is (C</a:t>
            </a:r>
            <a:r>
              <a:rPr lang="en-US" dirty="0" smtClean="0">
                <a:solidFill>
                  <a:srgbClr val="A60A1B"/>
                </a:solidFill>
                <a:cs typeface="Times New Roman" pitchFamily="18" charset="0"/>
              </a:rPr>
              <a:t>)</a:t>
            </a:r>
            <a:endParaRPr lang="en-US" dirty="0">
              <a:solidFill>
                <a:srgbClr val="A60A1B"/>
              </a:solidFill>
              <a:cs typeface="Times New Roman" pitchFamily="18" charset="0"/>
            </a:endParaRPr>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401843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Factor Values for Untabulated i or n</a:t>
            </a:r>
          </a:p>
        </p:txBody>
      </p:sp>
      <p:sp>
        <p:nvSpPr>
          <p:cNvPr id="11" name="Content Placeholder 2"/>
          <p:cNvSpPr>
            <a:spLocks noGrp="1"/>
          </p:cNvSpPr>
          <p:nvPr>
            <p:ph sz="quarter" idx="17"/>
          </p:nvPr>
        </p:nvSpPr>
        <p:spPr>
          <a:xfrm>
            <a:off x="467591" y="1474355"/>
            <a:ext cx="7863840" cy="558800"/>
          </a:xfrm>
        </p:spPr>
        <p:txBody>
          <a:bodyPr/>
          <a:lstStyle/>
          <a:p>
            <a:pPr marL="0" indent="0" algn="ctr">
              <a:buNone/>
            </a:pPr>
            <a:r>
              <a:rPr lang="en-US" sz="2600" b="0" dirty="0"/>
              <a:t>3 ways to find factor values for </a:t>
            </a:r>
            <a:r>
              <a:rPr lang="en-US" sz="2600" b="0" dirty="0" smtClean="0"/>
              <a:t>untabulated i </a:t>
            </a:r>
            <a:r>
              <a:rPr lang="en-US" sz="2600" b="0" dirty="0"/>
              <a:t>or n </a:t>
            </a:r>
            <a:r>
              <a:rPr lang="en-US" sz="2600" b="0" dirty="0" smtClean="0"/>
              <a:t>values</a:t>
            </a:r>
            <a:endParaRPr lang="en-US" sz="2600" b="0" dirty="0"/>
          </a:p>
        </p:txBody>
      </p:sp>
      <p:sp>
        <p:nvSpPr>
          <p:cNvPr id="12" name="Content Placeholder 3"/>
          <p:cNvSpPr>
            <a:spLocks noGrp="1"/>
          </p:cNvSpPr>
          <p:nvPr>
            <p:ph sz="quarter" idx="18"/>
          </p:nvPr>
        </p:nvSpPr>
        <p:spPr>
          <a:xfrm>
            <a:off x="457200" y="2468880"/>
            <a:ext cx="8229600" cy="1417320"/>
          </a:xfrm>
        </p:spPr>
        <p:txBody>
          <a:bodyPr/>
          <a:lstStyle/>
          <a:p>
            <a:pPr marL="0" indent="0">
              <a:spcBef>
                <a:spcPts val="1200"/>
              </a:spcBef>
              <a:buNone/>
            </a:pPr>
            <a:r>
              <a:rPr lang="en-US" sz="2200" dirty="0"/>
              <a:t>Use formula</a:t>
            </a:r>
          </a:p>
          <a:p>
            <a:pPr marL="0" indent="0">
              <a:spcBef>
                <a:spcPts val="1200"/>
              </a:spcBef>
              <a:buNone/>
            </a:pPr>
            <a:r>
              <a:rPr lang="en-US" sz="2200" dirty="0"/>
              <a:t>Use spreadsheet function with corresponding P, F, or A value set to 1</a:t>
            </a:r>
          </a:p>
          <a:p>
            <a:pPr marL="0" indent="0">
              <a:spcBef>
                <a:spcPts val="1200"/>
              </a:spcBef>
              <a:buNone/>
            </a:pPr>
            <a:r>
              <a:rPr lang="en-US" sz="2200" dirty="0"/>
              <a:t>Linearly interpolate in interest </a:t>
            </a:r>
            <a:r>
              <a:rPr lang="en-US" sz="2200" dirty="0" smtClean="0"/>
              <a:t>tables</a:t>
            </a:r>
            <a:endParaRPr lang="en-US" sz="2200" dirty="0"/>
          </a:p>
        </p:txBody>
      </p:sp>
      <p:sp>
        <p:nvSpPr>
          <p:cNvPr id="13" name="Content Placeholder 4"/>
          <p:cNvSpPr>
            <a:spLocks noGrp="1"/>
          </p:cNvSpPr>
          <p:nvPr>
            <p:ph sz="quarter" idx="19"/>
          </p:nvPr>
        </p:nvSpPr>
        <p:spPr>
          <a:xfrm>
            <a:off x="1143000" y="4485409"/>
            <a:ext cx="7010400" cy="960120"/>
          </a:xfrm>
        </p:spPr>
        <p:txBody>
          <a:bodyPr/>
          <a:lstStyle/>
          <a:p>
            <a:pPr marL="0" indent="0">
              <a:buNone/>
            </a:pPr>
            <a:r>
              <a:rPr lang="en-US" sz="2600" b="0" dirty="0"/>
              <a:t>Formula or spreadsheet function is fast and </a:t>
            </a:r>
            <a:r>
              <a:rPr lang="en-US" sz="2600" b="0" dirty="0" smtClean="0"/>
              <a:t>accurate Interpolation </a:t>
            </a:r>
            <a:r>
              <a:rPr lang="en-US" sz="2600" b="0" dirty="0"/>
              <a:t>is only </a:t>
            </a:r>
            <a:r>
              <a:rPr lang="en-US" sz="2600" b="0" dirty="0" smtClean="0"/>
              <a:t>approximate</a:t>
            </a:r>
            <a:endParaRPr lang="en-US" sz="2600" b="0" dirty="0"/>
          </a:p>
        </p:txBody>
      </p:sp>
      <p:sp>
        <p:nvSpPr>
          <p:cNvPr id="17"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36713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Untabulated i </a:t>
            </a:r>
          </a:p>
        </p:txBody>
      </p:sp>
      <p:sp>
        <p:nvSpPr>
          <p:cNvPr id="11" name="Content Placeholder 2"/>
          <p:cNvSpPr>
            <a:spLocks noGrp="1"/>
          </p:cNvSpPr>
          <p:nvPr>
            <p:ph sz="quarter" idx="17"/>
          </p:nvPr>
        </p:nvSpPr>
        <p:spPr>
          <a:xfrm>
            <a:off x="2400300" y="1270000"/>
            <a:ext cx="4343400" cy="482600"/>
          </a:xfrm>
          <a:solidFill>
            <a:srgbClr val="C2FFF0"/>
          </a:solidFill>
          <a:ln>
            <a:solidFill>
              <a:schemeClr val="tx1"/>
            </a:solidFill>
          </a:ln>
        </p:spPr>
        <p:txBody>
          <a:bodyPr/>
          <a:lstStyle/>
          <a:p>
            <a:pPr marL="0" indent="0" algn="ctr">
              <a:buNone/>
            </a:pPr>
            <a:r>
              <a:rPr lang="en-US" sz="2200" dirty="0">
                <a:cs typeface="Times New Roman" pitchFamily="18" charset="0"/>
              </a:rPr>
              <a:t>Determine the value for (F/P, 8.3%,10</a:t>
            </a:r>
            <a:r>
              <a:rPr lang="en-US" sz="2200" dirty="0" smtClean="0">
                <a:cs typeface="Times New Roman" pitchFamily="18" charset="0"/>
              </a:rPr>
              <a:t>)</a:t>
            </a:r>
            <a:endParaRPr lang="en-US" sz="2200" dirty="0">
              <a:cs typeface="Times New Roman" pitchFamily="18" charset="0"/>
            </a:endParaRPr>
          </a:p>
        </p:txBody>
      </p:sp>
      <mc:AlternateContent xmlns:mc="http://schemas.openxmlformats.org/markup-compatibility/2006">
        <mc:Choice xmlns:a14="http://schemas.microsoft.com/office/drawing/2010/main" xmlns="" Requires="a14">
          <p:sp>
            <p:nvSpPr>
              <p:cNvPr id="12" name="Content Placeholder 3"/>
              <p:cNvSpPr>
                <a:spLocks noGrp="1"/>
              </p:cNvSpPr>
              <p:nvPr>
                <p:ph sz="quarter" idx="18"/>
              </p:nvPr>
            </p:nvSpPr>
            <p:spPr>
              <a:xfrm>
                <a:off x="1356360" y="2123209"/>
                <a:ext cx="4663440" cy="421640"/>
              </a:xfrm>
            </p:spPr>
            <p:txBody>
              <a:bodyPr/>
              <a:lstStyle/>
              <a:p>
                <a:pPr marL="0" indent="0">
                  <a:buNone/>
                </a:pPr>
                <a:r>
                  <a:rPr lang="en-US" sz="2200" dirty="0">
                    <a:solidFill>
                      <a:srgbClr val="A60A1B"/>
                    </a:solidFill>
                  </a:rPr>
                  <a:t>Formula:</a:t>
                </a:r>
                <a:r>
                  <a:rPr lang="en-US" sz="2200" b="0" dirty="0">
                    <a:solidFill>
                      <a:srgbClr val="A60A1B"/>
                    </a:solidFill>
                  </a:rPr>
                  <a:t>  </a:t>
                </a:r>
                <a14:m>
                  <m:oMath xmlns:m="http://schemas.openxmlformats.org/officeDocument/2006/math">
                    <m:r>
                      <m:rPr>
                        <m:sty m:val="p"/>
                      </m:rPr>
                      <a:rPr lang="en-US" sz="2200" b="0" i="0" dirty="0" smtClean="0">
                        <a:latin typeface="Cambria Math"/>
                      </a:rPr>
                      <m:t>F</m:t>
                    </m:r>
                    <m:r>
                      <a:rPr lang="en-US" sz="2200" b="0" i="1" dirty="0" smtClean="0">
                        <a:latin typeface="Cambria Math"/>
                      </a:rPr>
                      <m:t>=(1+0.083)</m:t>
                    </m:r>
                    <m:r>
                      <a:rPr lang="en-US" sz="2200" b="0" i="1" baseline="30000" dirty="0">
                        <a:latin typeface="Cambria Math"/>
                      </a:rPr>
                      <m:t>10</m:t>
                    </m:r>
                    <m:r>
                      <a:rPr lang="en-US" sz="2200" b="0" i="1" dirty="0">
                        <a:latin typeface="Cambria Math"/>
                      </a:rPr>
                      <m:t>=</m:t>
                    </m:r>
                    <m:r>
                      <a:rPr lang="en-US" sz="2200" b="0" i="1" dirty="0" smtClean="0">
                        <a:latin typeface="Cambria Math"/>
                      </a:rPr>
                      <m:t>2.2197</m:t>
                    </m:r>
                  </m:oMath>
                </a14:m>
                <a:endParaRPr lang="en-US" sz="2200" b="0" baseline="30000" dirty="0"/>
              </a:p>
            </p:txBody>
          </p:sp>
        </mc:Choice>
        <mc:Fallback>
          <p:sp>
            <p:nvSpPr>
              <p:cNvPr id="12" name="Content Placeholder 3"/>
              <p:cNvSpPr>
                <a:spLocks noGrp="1" noRot="1" noChangeAspect="1" noMove="1" noResize="1" noEditPoints="1" noAdjustHandles="1" noChangeArrowheads="1" noChangeShapeType="1" noTextEdit="1"/>
              </p:cNvSpPr>
              <p:nvPr>
                <p:ph sz="quarter" idx="18"/>
              </p:nvPr>
            </p:nvSpPr>
            <p:spPr>
              <a:xfrm>
                <a:off x="1356360" y="2123209"/>
                <a:ext cx="4663440" cy="421640"/>
              </a:xfrm>
              <a:blipFill rotWithShape="1">
                <a:blip r:embed="rId2" cstate="print"/>
                <a:stretch>
                  <a:fillRect l="-1699" t="-8696" b="-30435"/>
                </a:stretch>
              </a:blipFill>
            </p:spPr>
            <p:txBody>
              <a:bodyPr/>
              <a:lstStyle/>
              <a:p>
                <a:r>
                  <a:rPr lang="en-US">
                    <a:noFill/>
                  </a:rPr>
                  <a:t> </a:t>
                </a:r>
              </a:p>
            </p:txBody>
          </p:sp>
        </mc:Fallback>
      </mc:AlternateContent>
      <p:sp>
        <p:nvSpPr>
          <p:cNvPr id="24" name="Left Arrow 4"/>
          <p:cNvSpPr/>
          <p:nvPr/>
        </p:nvSpPr>
        <p:spPr>
          <a:xfrm>
            <a:off x="6096000" y="2234045"/>
            <a:ext cx="640080" cy="182880"/>
          </a:xfrm>
          <a:prstGeom prst="leftArrow">
            <a:avLst/>
          </a:prstGeom>
          <a:solidFill>
            <a:srgbClr val="0062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Content Placeholder 5"/>
          <p:cNvSpPr>
            <a:spLocks noGrp="1"/>
          </p:cNvSpPr>
          <p:nvPr>
            <p:ph sz="quarter" idx="21"/>
          </p:nvPr>
        </p:nvSpPr>
        <p:spPr>
          <a:xfrm>
            <a:off x="6781800" y="2129905"/>
            <a:ext cx="609600" cy="391160"/>
          </a:xfrm>
        </p:spPr>
        <p:txBody>
          <a:bodyPr/>
          <a:lstStyle/>
          <a:p>
            <a:pPr marL="0" indent="0">
              <a:buNone/>
            </a:pPr>
            <a:r>
              <a:rPr lang="en-US" sz="2000" dirty="0" smtClean="0"/>
              <a:t>OK</a:t>
            </a:r>
            <a:endParaRPr lang="en-US" sz="2000" dirty="0"/>
          </a:p>
        </p:txBody>
      </p:sp>
      <mc:AlternateContent xmlns:mc="http://schemas.openxmlformats.org/markup-compatibility/2006">
        <mc:Choice xmlns:a14="http://schemas.microsoft.com/office/drawing/2010/main" xmlns="" Requires="a14">
          <p:sp>
            <p:nvSpPr>
              <p:cNvPr id="14" name="Content Placeholder 6"/>
              <p:cNvSpPr>
                <a:spLocks noGrp="1"/>
              </p:cNvSpPr>
              <p:nvPr>
                <p:ph sz="quarter" idx="20"/>
              </p:nvPr>
            </p:nvSpPr>
            <p:spPr>
              <a:xfrm>
                <a:off x="838200" y="2661689"/>
                <a:ext cx="5120640" cy="452120"/>
              </a:xfrm>
            </p:spPr>
            <p:txBody>
              <a:bodyPr/>
              <a:lstStyle/>
              <a:p>
                <a:pPr marL="0" indent="0">
                  <a:buNone/>
                </a:pPr>
                <a:r>
                  <a:rPr lang="en-US" sz="2200" dirty="0">
                    <a:solidFill>
                      <a:srgbClr val="A60A1B"/>
                    </a:solidFill>
                  </a:rPr>
                  <a:t>Spreadsheet:</a:t>
                </a:r>
                <a:r>
                  <a:rPr lang="en-US" sz="2200" b="0" dirty="0">
                    <a:solidFill>
                      <a:srgbClr val="A60A1B"/>
                    </a:solidFill>
                  </a:rPr>
                  <a:t> </a:t>
                </a:r>
                <a14:m>
                  <m:oMath xmlns:m="http://schemas.openxmlformats.org/officeDocument/2006/math">
                    <m:r>
                      <a:rPr lang="en-US" sz="2200" b="0" i="1" dirty="0" smtClean="0">
                        <a:latin typeface="Cambria Math"/>
                      </a:rPr>
                      <m:t>=</m:t>
                    </m:r>
                    <m:r>
                      <m:rPr>
                        <m:sty m:val="p"/>
                      </m:rPr>
                      <a:rPr lang="en-US" sz="2200" b="0" i="0" dirty="0" smtClean="0">
                        <a:latin typeface="Cambria Math"/>
                      </a:rPr>
                      <m:t>FV</m:t>
                    </m:r>
                    <m:r>
                      <a:rPr lang="en-US" sz="2200" b="0" i="1" dirty="0" smtClean="0">
                        <a:latin typeface="Cambria Math"/>
                      </a:rPr>
                      <m:t>(8.3%,10,,1)=</m:t>
                    </m:r>
                    <m:r>
                      <a:rPr lang="en-US" sz="2200" b="0" i="1" dirty="0" smtClean="0">
                        <a:latin typeface="Cambria Math"/>
                      </a:rPr>
                      <m:t>2.2197</m:t>
                    </m:r>
                  </m:oMath>
                </a14:m>
                <a:endParaRPr lang="en-US" sz="2200" b="0" dirty="0"/>
              </a:p>
            </p:txBody>
          </p:sp>
        </mc:Choice>
        <mc:Fallback>
          <p:sp>
            <p:nvSpPr>
              <p:cNvPr id="14" name="Content Placeholder 6"/>
              <p:cNvSpPr>
                <a:spLocks noGrp="1" noRot="1" noChangeAspect="1" noMove="1" noResize="1" noEditPoints="1" noAdjustHandles="1" noChangeArrowheads="1" noChangeShapeType="1" noTextEdit="1"/>
              </p:cNvSpPr>
              <p:nvPr>
                <p:ph sz="quarter" idx="20"/>
              </p:nvPr>
            </p:nvSpPr>
            <p:spPr>
              <a:xfrm>
                <a:off x="838200" y="2661689"/>
                <a:ext cx="5120640" cy="452120"/>
              </a:xfrm>
              <a:blipFill rotWithShape="1">
                <a:blip r:embed="rId3" cstate="print"/>
                <a:stretch>
                  <a:fillRect l="-1548" t="-8108" b="-21622"/>
                </a:stretch>
              </a:blipFill>
            </p:spPr>
            <p:txBody>
              <a:bodyPr/>
              <a:lstStyle/>
              <a:p>
                <a:r>
                  <a:rPr lang="en-US">
                    <a:noFill/>
                  </a:rPr>
                  <a:t> </a:t>
                </a:r>
              </a:p>
            </p:txBody>
          </p:sp>
        </mc:Fallback>
      </mc:AlternateContent>
      <p:sp>
        <p:nvSpPr>
          <p:cNvPr id="26" name="Left Arrow 7"/>
          <p:cNvSpPr/>
          <p:nvPr/>
        </p:nvSpPr>
        <p:spPr>
          <a:xfrm>
            <a:off x="6096000" y="2809009"/>
            <a:ext cx="640080" cy="182880"/>
          </a:xfrm>
          <a:prstGeom prst="leftArrow">
            <a:avLst/>
          </a:prstGeom>
          <a:solidFill>
            <a:srgbClr val="0062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Content Placeholder 8"/>
          <p:cNvSpPr>
            <a:spLocks noGrp="1"/>
          </p:cNvSpPr>
          <p:nvPr>
            <p:ph sz="quarter" idx="19"/>
          </p:nvPr>
        </p:nvSpPr>
        <p:spPr>
          <a:xfrm>
            <a:off x="6781800" y="2676929"/>
            <a:ext cx="609600" cy="436880"/>
          </a:xfrm>
        </p:spPr>
        <p:txBody>
          <a:bodyPr/>
          <a:lstStyle/>
          <a:p>
            <a:pPr marL="0" indent="0">
              <a:buNone/>
            </a:pPr>
            <a:r>
              <a:rPr lang="en-US" sz="2000" dirty="0" smtClean="0"/>
              <a:t>OK</a:t>
            </a:r>
            <a:endParaRPr lang="en-US" sz="2000" dirty="0"/>
          </a:p>
        </p:txBody>
      </p:sp>
      <mc:AlternateContent xmlns:mc="http://schemas.openxmlformats.org/markup-compatibility/2006">
        <mc:Choice xmlns:a14="http://schemas.microsoft.com/office/drawing/2010/main" xmlns="" Requires="a14">
          <p:sp>
            <p:nvSpPr>
              <p:cNvPr id="16" name="Content Placeholder 9"/>
              <p:cNvSpPr>
                <a:spLocks noGrp="1"/>
              </p:cNvSpPr>
              <p:nvPr>
                <p:ph sz="quarter" idx="22"/>
              </p:nvPr>
            </p:nvSpPr>
            <p:spPr>
              <a:xfrm>
                <a:off x="914400" y="3200400"/>
                <a:ext cx="7696200" cy="2438400"/>
              </a:xfrm>
            </p:spPr>
            <p:txBody>
              <a:bodyPr/>
              <a:lstStyle/>
              <a:p>
                <a:pPr marL="0" indent="0">
                  <a:buNone/>
                </a:pPr>
                <a:r>
                  <a:rPr lang="en-US" sz="2200" dirty="0" smtClean="0">
                    <a:solidFill>
                      <a:srgbClr val="A60A1B"/>
                    </a:solidFill>
                  </a:rPr>
                  <a:t>Interpolation:</a:t>
                </a:r>
                <a:r>
                  <a:rPr lang="en-US" sz="2200" b="0" dirty="0">
                    <a:solidFill>
                      <a:srgbClr val="A60A1B"/>
                    </a:solidFill>
                  </a:rPr>
                  <a:t> </a:t>
                </a:r>
                <a:r>
                  <a:rPr lang="en-US" sz="2200" b="0" dirty="0"/>
                  <a:t>8%    ------  2.1589</a:t>
                </a:r>
              </a:p>
              <a:p>
                <a:pPr marL="0" indent="0">
                  <a:buNone/>
                </a:pPr>
                <a:r>
                  <a:rPr lang="en-US" sz="2200" b="0" dirty="0"/>
                  <a:t>                        8.3% ------       </a:t>
                </a:r>
                <a:r>
                  <a:rPr lang="en-US" sz="2200" b="0" dirty="0">
                    <a:solidFill>
                      <a:srgbClr val="A60A1B"/>
                    </a:solidFill>
                  </a:rPr>
                  <a:t>x</a:t>
                </a:r>
              </a:p>
              <a:p>
                <a:pPr marL="0" indent="0">
                  <a:buNone/>
                </a:pPr>
                <a:r>
                  <a:rPr lang="en-US" sz="2200" b="0" dirty="0"/>
                  <a:t>                        9%    ------  2.3674</a:t>
                </a:r>
              </a:p>
              <a:p>
                <a:pPr marL="0" indent="0">
                  <a:buNone/>
                </a:pPr>
                <a:endParaRPr lang="en-US" sz="2200" b="0" dirty="0"/>
              </a:p>
              <a:p>
                <a:pPr marL="0" indent="0">
                  <a:buNone/>
                </a:pPr>
                <a14:m>
                  <m:oMathPara xmlns:m="http://schemas.openxmlformats.org/officeDocument/2006/math">
                    <m:oMathParaPr>
                      <m:jc m:val="left"/>
                    </m:oMathParaPr>
                    <m:oMath xmlns:m="http://schemas.openxmlformats.org/officeDocument/2006/math">
                      <m:r>
                        <a:rPr lang="en-US" sz="2200" b="0" i="1" dirty="0" smtClean="0">
                          <a:latin typeface="Cambria Math"/>
                        </a:rPr>
                        <m:t>𝑥</m:t>
                      </m:r>
                      <m:r>
                        <a:rPr lang="en-US" sz="2200" b="0" i="1" dirty="0" smtClean="0">
                          <a:latin typeface="Cambria Math"/>
                        </a:rPr>
                        <m:t>=2.1589+[(8.3−8.0)/(9.0−8.0)][2.3674−2.1589]</m:t>
                      </m:r>
                    </m:oMath>
                  </m:oMathPara>
                </a14:m>
                <a:endParaRPr lang="en-US" sz="2200" b="0" dirty="0" smtClean="0"/>
              </a:p>
              <a:p>
                <a:pPr marL="0" indent="0">
                  <a:buNone/>
                </a:pPr>
                <a:r>
                  <a:rPr lang="en-US" sz="2200" b="0" dirty="0" smtClean="0"/>
                  <a:t>    </a:t>
                </a:r>
                <a14:m>
                  <m:oMath xmlns:m="http://schemas.openxmlformats.org/officeDocument/2006/math">
                    <m:r>
                      <a:rPr lang="en-US" sz="2200" b="0" i="1" dirty="0">
                        <a:latin typeface="Cambria Math"/>
                      </a:rPr>
                      <m:t>= 2.2215</m:t>
                    </m:r>
                  </m:oMath>
                </a14:m>
                <a:endParaRPr lang="en-US" sz="2200" b="0" dirty="0"/>
              </a:p>
            </p:txBody>
          </p:sp>
        </mc:Choice>
        <mc:Fallback>
          <p:sp>
            <p:nvSpPr>
              <p:cNvPr id="16" name="Content Placeholder 9"/>
              <p:cNvSpPr>
                <a:spLocks noGrp="1" noRot="1" noChangeAspect="1" noMove="1" noResize="1" noEditPoints="1" noAdjustHandles="1" noChangeArrowheads="1" noChangeShapeType="1" noTextEdit="1"/>
              </p:cNvSpPr>
              <p:nvPr>
                <p:ph sz="quarter" idx="22"/>
              </p:nvPr>
            </p:nvSpPr>
            <p:spPr>
              <a:xfrm>
                <a:off x="914400" y="3200400"/>
                <a:ext cx="7696200" cy="2438400"/>
              </a:xfrm>
              <a:blipFill rotWithShape="1">
                <a:blip r:embed="rId4" cstate="print"/>
                <a:stretch>
                  <a:fillRect l="-950" t="-1500"/>
                </a:stretch>
              </a:blipFill>
            </p:spPr>
            <p:txBody>
              <a:bodyPr/>
              <a:lstStyle/>
              <a:p>
                <a:r>
                  <a:rPr lang="en-US">
                    <a:noFill/>
                  </a:rPr>
                  <a:t> </a:t>
                </a:r>
              </a:p>
            </p:txBody>
          </p:sp>
        </mc:Fallback>
      </mc:AlternateContent>
      <p:sp>
        <p:nvSpPr>
          <p:cNvPr id="27" name="Left Arrow 10"/>
          <p:cNvSpPr/>
          <p:nvPr/>
        </p:nvSpPr>
        <p:spPr>
          <a:xfrm>
            <a:off x="2590800" y="5334000"/>
            <a:ext cx="640080" cy="182880"/>
          </a:xfrm>
          <a:prstGeom prst="leftArrow">
            <a:avLst/>
          </a:prstGeom>
          <a:solidFill>
            <a:srgbClr val="0062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Content Placeholder 11"/>
          <p:cNvSpPr>
            <a:spLocks noGrp="1"/>
          </p:cNvSpPr>
          <p:nvPr>
            <p:ph sz="quarter" idx="24"/>
          </p:nvPr>
        </p:nvSpPr>
        <p:spPr>
          <a:xfrm>
            <a:off x="3307080" y="5231536"/>
            <a:ext cx="1219200" cy="407264"/>
          </a:xfrm>
        </p:spPr>
        <p:txBody>
          <a:bodyPr/>
          <a:lstStyle/>
          <a:p>
            <a:pPr marL="0" indent="0">
              <a:buNone/>
            </a:pPr>
            <a:r>
              <a:rPr lang="en-US" sz="2000" dirty="0"/>
              <a:t>(Too high</a:t>
            </a:r>
            <a:r>
              <a:rPr lang="en-US" sz="2000" dirty="0" smtClean="0"/>
              <a:t>)</a:t>
            </a:r>
            <a:endParaRPr lang="en-US" sz="2000" dirty="0"/>
          </a:p>
        </p:txBody>
      </p:sp>
      <mc:AlternateContent xmlns:mc="http://schemas.openxmlformats.org/markup-compatibility/2006">
        <mc:Choice xmlns:a14="http://schemas.microsoft.com/office/drawing/2010/main" xmlns="" Requires="a14">
          <p:sp>
            <p:nvSpPr>
              <p:cNvPr id="19" name="Content Placeholder 12"/>
              <p:cNvSpPr>
                <a:spLocks noGrp="1"/>
              </p:cNvSpPr>
              <p:nvPr>
                <p:ph sz="quarter" idx="25"/>
              </p:nvPr>
            </p:nvSpPr>
            <p:spPr>
              <a:xfrm>
                <a:off x="1714500" y="6019800"/>
                <a:ext cx="5715000" cy="457200"/>
              </a:xfrm>
              <a:solidFill>
                <a:srgbClr val="C2FFF0"/>
              </a:solidFill>
              <a:ln>
                <a:solidFill>
                  <a:schemeClr val="tx1"/>
                </a:solidFill>
              </a:ln>
            </p:spPr>
            <p:txBody>
              <a:bodyPr/>
              <a:lstStyle/>
              <a:p>
                <a:pPr marL="0" indent="0" algn="ctr">
                  <a:buNone/>
                </a:pPr>
                <a:r>
                  <a:rPr lang="en-US" sz="2200" dirty="0" smtClean="0">
                    <a:cs typeface="Times New Roman" pitchFamily="18" charset="0"/>
                  </a:rPr>
                  <a:t>Absolute Error </a:t>
                </a:r>
                <a14:m>
                  <m:oMath xmlns:m="http://schemas.openxmlformats.org/officeDocument/2006/math">
                    <m:r>
                      <a:rPr lang="en-US" sz="2200" b="1" i="1" dirty="0" smtClean="0">
                        <a:latin typeface="Cambria Math"/>
                        <a:cs typeface="Times New Roman" pitchFamily="18" charset="0"/>
                      </a:rPr>
                      <m:t>=</m:t>
                    </m:r>
                    <m:r>
                      <a:rPr lang="en-US" sz="2200" b="1" i="1" dirty="0" smtClean="0">
                        <a:latin typeface="Cambria Math"/>
                        <a:cs typeface="Times New Roman" pitchFamily="18" charset="0"/>
                      </a:rPr>
                      <m:t>𝟐</m:t>
                    </m:r>
                    <m:r>
                      <a:rPr lang="en-US" sz="2200" b="1" i="1" dirty="0" smtClean="0">
                        <a:latin typeface="Cambria Math"/>
                        <a:cs typeface="Times New Roman" pitchFamily="18" charset="0"/>
                      </a:rPr>
                      <m:t>.</m:t>
                    </m:r>
                    <m:r>
                      <a:rPr lang="en-US" sz="2200" b="1" i="1" dirty="0" smtClean="0">
                        <a:latin typeface="Cambria Math"/>
                        <a:cs typeface="Times New Roman" pitchFamily="18" charset="0"/>
                      </a:rPr>
                      <m:t>𝟐𝟐𝟏𝟓</m:t>
                    </m:r>
                    <m:r>
                      <a:rPr lang="en-US" sz="2200" b="1" i="1" dirty="0" smtClean="0">
                        <a:latin typeface="Cambria Math"/>
                        <a:cs typeface="Times New Roman" pitchFamily="18" charset="0"/>
                      </a:rPr>
                      <m:t>−</m:t>
                    </m:r>
                    <m:r>
                      <a:rPr lang="en-US" sz="2200" b="1" i="1" dirty="0" smtClean="0">
                        <a:latin typeface="Cambria Math"/>
                        <a:cs typeface="Times New Roman" pitchFamily="18" charset="0"/>
                      </a:rPr>
                      <m:t>𝟐</m:t>
                    </m:r>
                    <m:r>
                      <a:rPr lang="en-US" sz="2200" b="1" i="1" dirty="0" smtClean="0">
                        <a:latin typeface="Cambria Math"/>
                        <a:cs typeface="Times New Roman" pitchFamily="18" charset="0"/>
                      </a:rPr>
                      <m:t>.</m:t>
                    </m:r>
                    <m:r>
                      <a:rPr lang="en-US" sz="2200" b="1" i="1" dirty="0" smtClean="0">
                        <a:latin typeface="Cambria Math"/>
                        <a:cs typeface="Times New Roman" pitchFamily="18" charset="0"/>
                      </a:rPr>
                      <m:t>𝟐𝟏𝟗𝟕</m:t>
                    </m:r>
                    <m:r>
                      <a:rPr lang="en-US" sz="2200" b="1" i="1" dirty="0" smtClean="0">
                        <a:latin typeface="Cambria Math"/>
                        <a:cs typeface="Times New Roman" pitchFamily="18" charset="0"/>
                      </a:rPr>
                      <m:t>=</m:t>
                    </m:r>
                    <m:r>
                      <a:rPr lang="en-US" sz="2200" b="1" i="1" dirty="0" smtClean="0">
                        <a:latin typeface="Cambria Math"/>
                        <a:cs typeface="Times New Roman" pitchFamily="18" charset="0"/>
                      </a:rPr>
                      <m:t>𝟎</m:t>
                    </m:r>
                    <m:r>
                      <a:rPr lang="en-US" sz="2200" b="1" i="1" dirty="0" smtClean="0">
                        <a:latin typeface="Cambria Math"/>
                        <a:cs typeface="Times New Roman" pitchFamily="18" charset="0"/>
                      </a:rPr>
                      <m:t>.</m:t>
                    </m:r>
                    <m:r>
                      <a:rPr lang="en-US" sz="2200" b="1" i="1" dirty="0" smtClean="0">
                        <a:latin typeface="Cambria Math"/>
                        <a:cs typeface="Times New Roman" pitchFamily="18" charset="0"/>
                      </a:rPr>
                      <m:t>𝟎𝟎𝟏𝟖</m:t>
                    </m:r>
                  </m:oMath>
                </a14:m>
                <a:endParaRPr lang="en-US" sz="2200" dirty="0">
                  <a:cs typeface="Times New Roman" pitchFamily="18" charset="0"/>
                </a:endParaRPr>
              </a:p>
            </p:txBody>
          </p:sp>
        </mc:Choice>
        <mc:Fallback>
          <p:sp>
            <p:nvSpPr>
              <p:cNvPr id="19" name="Content Placeholder 12"/>
              <p:cNvSpPr>
                <a:spLocks noGrp="1" noRot="1" noChangeAspect="1" noMove="1" noResize="1" noEditPoints="1" noAdjustHandles="1" noChangeArrowheads="1" noChangeShapeType="1" noTextEdit="1"/>
              </p:cNvSpPr>
              <p:nvPr>
                <p:ph sz="quarter" idx="25"/>
              </p:nvPr>
            </p:nvSpPr>
            <p:spPr>
              <a:xfrm>
                <a:off x="1714500" y="6019800"/>
                <a:ext cx="5715000" cy="457200"/>
              </a:xfrm>
              <a:blipFill rotWithShape="1">
                <a:blip r:embed="rId5" cstate="print"/>
                <a:stretch>
                  <a:fillRect l="-532" t="-6494" b="-16883"/>
                </a:stretch>
              </a:blipFill>
              <a:ln>
                <a:solidFill>
                  <a:schemeClr val="tx1"/>
                </a:solidFill>
              </a:ln>
            </p:spPr>
            <p:txBody>
              <a:bodyPr/>
              <a:lstStyle/>
              <a:p>
                <a:r>
                  <a:rPr lang="en-US">
                    <a:noFill/>
                  </a:rPr>
                  <a:t> </a:t>
                </a:r>
              </a:p>
            </p:txBody>
          </p:sp>
        </mc:Fallback>
      </mc:AlternateContent>
      <p:sp>
        <p:nvSpPr>
          <p:cNvPr id="17" name="Content Placeholder 13"/>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692348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Arithmetic Gradients</a:t>
            </a:r>
          </a:p>
        </p:txBody>
      </p:sp>
      <p:sp>
        <p:nvSpPr>
          <p:cNvPr id="17" name="Content Placeholder 2"/>
          <p:cNvSpPr>
            <a:spLocks noGrp="1"/>
          </p:cNvSpPr>
          <p:nvPr>
            <p:ph sz="quarter" idx="17"/>
          </p:nvPr>
        </p:nvSpPr>
        <p:spPr>
          <a:xfrm>
            <a:off x="457200" y="1270000"/>
            <a:ext cx="8229600" cy="482600"/>
          </a:xfrm>
        </p:spPr>
        <p:txBody>
          <a:bodyPr/>
          <a:lstStyle/>
          <a:p>
            <a:pPr marL="0" indent="0">
              <a:buNone/>
            </a:pPr>
            <a:r>
              <a:rPr lang="en-US" dirty="0"/>
              <a:t>Arithmetic gradients </a:t>
            </a:r>
            <a:r>
              <a:rPr lang="en-US" i="1" dirty="0">
                <a:solidFill>
                  <a:srgbClr val="A60A1B"/>
                </a:solidFill>
              </a:rPr>
              <a:t>change</a:t>
            </a:r>
            <a:r>
              <a:rPr lang="en-US" dirty="0"/>
              <a:t> by the </a:t>
            </a:r>
            <a:r>
              <a:rPr lang="en-US" i="1" dirty="0">
                <a:solidFill>
                  <a:srgbClr val="A60A1B"/>
                </a:solidFill>
              </a:rPr>
              <a:t>same amount </a:t>
            </a:r>
            <a:r>
              <a:rPr lang="en-US" i="1" dirty="0"/>
              <a:t>e</a:t>
            </a:r>
            <a:r>
              <a:rPr lang="en-US" dirty="0"/>
              <a:t>ach </a:t>
            </a:r>
            <a:r>
              <a:rPr lang="en-US" dirty="0" smtClean="0"/>
              <a:t>period</a:t>
            </a:r>
            <a:endParaRPr lang="en-US" dirty="0"/>
          </a:p>
        </p:txBody>
      </p:sp>
      <p:sp>
        <p:nvSpPr>
          <p:cNvPr id="18" name="Content Placeholder 3"/>
          <p:cNvSpPr>
            <a:spLocks noGrp="1"/>
          </p:cNvSpPr>
          <p:nvPr>
            <p:ph sz="quarter" idx="18"/>
          </p:nvPr>
        </p:nvSpPr>
        <p:spPr>
          <a:xfrm>
            <a:off x="609600" y="1981200"/>
            <a:ext cx="3886200" cy="731520"/>
          </a:xfrm>
        </p:spPr>
        <p:txBody>
          <a:bodyPr/>
          <a:lstStyle/>
          <a:p>
            <a:pPr marL="0" indent="0" algn="ctr">
              <a:buNone/>
            </a:pPr>
            <a:r>
              <a:rPr lang="en-US" sz="2200" dirty="0"/>
              <a:t>The cash flow diagram for the </a:t>
            </a:r>
            <a:r>
              <a:rPr lang="en-US" sz="2200" dirty="0">
                <a:solidFill>
                  <a:srgbClr val="006200"/>
                </a:solidFill>
              </a:rPr>
              <a:t>P</a:t>
            </a:r>
            <a:r>
              <a:rPr lang="en-US" sz="2200" baseline="-25000" dirty="0">
                <a:solidFill>
                  <a:srgbClr val="006200"/>
                </a:solidFill>
              </a:rPr>
              <a:t>G</a:t>
            </a:r>
            <a:r>
              <a:rPr lang="en-US" sz="2200" dirty="0"/>
              <a:t> </a:t>
            </a:r>
            <a:r>
              <a:rPr lang="en-US" sz="2200" dirty="0" smtClean="0"/>
              <a:t>of </a:t>
            </a:r>
            <a:r>
              <a:rPr lang="en-US" sz="2200" dirty="0"/>
              <a:t>an arithmetic gradient is</a:t>
            </a:r>
            <a:r>
              <a:rPr lang="en-US" sz="2200" dirty="0" smtClean="0"/>
              <a:t>:</a:t>
            </a:r>
            <a:endParaRPr lang="en-US" sz="2200" dirty="0"/>
          </a:p>
        </p:txBody>
      </p:sp>
      <p:grpSp>
        <p:nvGrpSpPr>
          <p:cNvPr id="48" name="Group 4" descr="This is where a constant amount (G, for gradient) is either added or subtracted each period."/>
          <p:cNvGrpSpPr/>
          <p:nvPr/>
        </p:nvGrpSpPr>
        <p:grpSpPr>
          <a:xfrm>
            <a:off x="609600" y="2819370"/>
            <a:ext cx="3886200" cy="2438430"/>
            <a:chOff x="609600" y="2819370"/>
            <a:chExt cx="3886200" cy="2438430"/>
          </a:xfrm>
        </p:grpSpPr>
        <p:sp>
          <p:nvSpPr>
            <p:cNvPr id="28" name="Rectangle 27"/>
            <p:cNvSpPr>
              <a:spLocks noChangeArrowheads="1"/>
            </p:cNvSpPr>
            <p:nvPr/>
          </p:nvSpPr>
          <p:spPr bwMode="auto">
            <a:xfrm>
              <a:off x="609600" y="2819400"/>
              <a:ext cx="3886200" cy="2438400"/>
            </a:xfrm>
            <a:prstGeom prst="rect">
              <a:avLst/>
            </a:prstGeom>
            <a:solidFill>
              <a:srgbClr val="C2FFF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29" name="Line 10"/>
            <p:cNvSpPr>
              <a:spLocks noChangeShapeType="1"/>
            </p:cNvSpPr>
            <p:nvPr/>
          </p:nvSpPr>
          <p:spPr bwMode="auto">
            <a:xfrm>
              <a:off x="1066800" y="3810000"/>
              <a:ext cx="1981200" cy="0"/>
            </a:xfrm>
            <a:prstGeom prst="line">
              <a:avLst/>
            </a:prstGeom>
            <a:solidFill>
              <a:srgbClr val="C2FFF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0" name="Line 11"/>
            <p:cNvSpPr>
              <a:spLocks noChangeShapeType="1"/>
            </p:cNvSpPr>
            <p:nvPr/>
          </p:nvSpPr>
          <p:spPr bwMode="auto">
            <a:xfrm flipV="1">
              <a:off x="1066800" y="3200400"/>
              <a:ext cx="0" cy="609600"/>
            </a:xfrm>
            <a:prstGeom prst="line">
              <a:avLst/>
            </a:prstGeom>
            <a:solidFill>
              <a:srgbClr val="C2FFF0"/>
            </a:solidFill>
            <a:ln w="57150">
              <a:solidFill>
                <a:srgbClr val="3946A4"/>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1" name="Line 12"/>
            <p:cNvSpPr>
              <a:spLocks noChangeShapeType="1"/>
            </p:cNvSpPr>
            <p:nvPr/>
          </p:nvSpPr>
          <p:spPr bwMode="auto">
            <a:xfrm>
              <a:off x="1905000" y="3810000"/>
              <a:ext cx="0" cy="45720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2" name="Line 13"/>
            <p:cNvSpPr>
              <a:spLocks noChangeShapeType="1"/>
            </p:cNvSpPr>
            <p:nvPr/>
          </p:nvSpPr>
          <p:spPr bwMode="auto">
            <a:xfrm>
              <a:off x="2362200" y="3810000"/>
              <a:ext cx="0" cy="60960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3" name="Line 14"/>
            <p:cNvSpPr>
              <a:spLocks noChangeShapeType="1"/>
            </p:cNvSpPr>
            <p:nvPr/>
          </p:nvSpPr>
          <p:spPr bwMode="auto">
            <a:xfrm>
              <a:off x="1447800" y="3733800"/>
              <a:ext cx="0" cy="152400"/>
            </a:xfrm>
            <a:prstGeom prst="line">
              <a:avLst/>
            </a:prstGeom>
            <a:solidFill>
              <a:srgbClr val="C2FFF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4" name="Text Box 15"/>
            <p:cNvSpPr txBox="1">
              <a:spLocks noChangeArrowheads="1"/>
            </p:cNvSpPr>
            <p:nvPr/>
          </p:nvSpPr>
          <p:spPr bwMode="auto">
            <a:xfrm>
              <a:off x="914400" y="3856038"/>
              <a:ext cx="277813" cy="584200"/>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0</a:t>
              </a:r>
            </a:p>
            <a:p>
              <a:endParaRPr lang="en-US" sz="1600" dirty="0">
                <a:latin typeface="Arial Narrow" panose="020B0606020202030204" pitchFamily="34" charset="0"/>
              </a:endParaRPr>
            </a:p>
          </p:txBody>
        </p:sp>
        <p:sp>
          <p:nvSpPr>
            <p:cNvPr id="35" name="Text Box 16"/>
            <p:cNvSpPr txBox="1">
              <a:spLocks noChangeArrowheads="1"/>
            </p:cNvSpPr>
            <p:nvPr/>
          </p:nvSpPr>
          <p:spPr bwMode="auto">
            <a:xfrm>
              <a:off x="1295400" y="3429000"/>
              <a:ext cx="277813"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1</a:t>
              </a:r>
            </a:p>
          </p:txBody>
        </p:sp>
        <p:sp>
          <p:nvSpPr>
            <p:cNvPr id="36" name="Text Box 17"/>
            <p:cNvSpPr txBox="1">
              <a:spLocks noChangeArrowheads="1"/>
            </p:cNvSpPr>
            <p:nvPr/>
          </p:nvSpPr>
          <p:spPr bwMode="auto">
            <a:xfrm>
              <a:off x="1768475" y="3440113"/>
              <a:ext cx="277813"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2</a:t>
              </a:r>
            </a:p>
          </p:txBody>
        </p:sp>
        <p:sp>
          <p:nvSpPr>
            <p:cNvPr id="37" name="Text Box 18"/>
            <p:cNvSpPr txBox="1">
              <a:spLocks noChangeArrowheads="1"/>
            </p:cNvSpPr>
            <p:nvPr/>
          </p:nvSpPr>
          <p:spPr bwMode="auto">
            <a:xfrm>
              <a:off x="2225675" y="3440113"/>
              <a:ext cx="277813"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3</a:t>
              </a:r>
            </a:p>
          </p:txBody>
        </p:sp>
        <p:sp>
          <p:nvSpPr>
            <p:cNvPr id="38" name="Text Box 19"/>
            <p:cNvSpPr txBox="1">
              <a:spLocks noChangeArrowheads="1"/>
            </p:cNvSpPr>
            <p:nvPr/>
          </p:nvSpPr>
          <p:spPr bwMode="auto">
            <a:xfrm>
              <a:off x="3673475" y="3440113"/>
              <a:ext cx="277813"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n</a:t>
              </a:r>
            </a:p>
          </p:txBody>
        </p:sp>
        <p:sp>
          <p:nvSpPr>
            <p:cNvPr id="39" name="Text Box 20"/>
            <p:cNvSpPr txBox="1">
              <a:spLocks noChangeArrowheads="1"/>
            </p:cNvSpPr>
            <p:nvPr/>
          </p:nvSpPr>
          <p:spPr bwMode="auto">
            <a:xfrm>
              <a:off x="1749425" y="4278313"/>
              <a:ext cx="315913"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G</a:t>
              </a:r>
            </a:p>
          </p:txBody>
        </p:sp>
        <p:sp>
          <p:nvSpPr>
            <p:cNvPr id="40" name="Text Box 21"/>
            <p:cNvSpPr txBox="1">
              <a:spLocks noChangeArrowheads="1"/>
            </p:cNvSpPr>
            <p:nvPr/>
          </p:nvSpPr>
          <p:spPr bwMode="auto">
            <a:xfrm>
              <a:off x="2162175" y="4430713"/>
              <a:ext cx="409575"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2G</a:t>
              </a:r>
            </a:p>
          </p:txBody>
        </p:sp>
        <p:sp>
          <p:nvSpPr>
            <p:cNvPr id="41" name="Line 22"/>
            <p:cNvSpPr>
              <a:spLocks noChangeShapeType="1"/>
            </p:cNvSpPr>
            <p:nvPr/>
          </p:nvSpPr>
          <p:spPr bwMode="auto">
            <a:xfrm>
              <a:off x="2819400" y="3810000"/>
              <a:ext cx="0" cy="83820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42" name="Text Box 23"/>
            <p:cNvSpPr txBox="1">
              <a:spLocks noChangeArrowheads="1"/>
            </p:cNvSpPr>
            <p:nvPr/>
          </p:nvSpPr>
          <p:spPr bwMode="auto">
            <a:xfrm>
              <a:off x="2682875" y="3440113"/>
              <a:ext cx="277813"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smtClean="0">
                  <a:latin typeface="Arial Narrow" panose="020B0606020202030204" pitchFamily="34" charset="0"/>
                </a:rPr>
                <a:t>4</a:t>
              </a:r>
              <a:endParaRPr lang="en-US" sz="1600" dirty="0">
                <a:latin typeface="Arial Narrow" panose="020B0606020202030204" pitchFamily="34" charset="0"/>
              </a:endParaRPr>
            </a:p>
          </p:txBody>
        </p:sp>
        <p:sp>
          <p:nvSpPr>
            <p:cNvPr id="43" name="Text Box 24"/>
            <p:cNvSpPr txBox="1">
              <a:spLocks noChangeArrowheads="1"/>
            </p:cNvSpPr>
            <p:nvPr/>
          </p:nvSpPr>
          <p:spPr bwMode="auto">
            <a:xfrm>
              <a:off x="2611438" y="4635500"/>
              <a:ext cx="409575"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3G</a:t>
              </a:r>
            </a:p>
          </p:txBody>
        </p:sp>
        <p:sp>
          <p:nvSpPr>
            <p:cNvPr id="44" name="Text Box 25"/>
            <p:cNvSpPr txBox="1">
              <a:spLocks noChangeArrowheads="1"/>
            </p:cNvSpPr>
            <p:nvPr/>
          </p:nvSpPr>
          <p:spPr bwMode="auto">
            <a:xfrm>
              <a:off x="3505200" y="4898572"/>
              <a:ext cx="669925" cy="33813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600" dirty="0">
                  <a:latin typeface="Arial Narrow" panose="020B0606020202030204" pitchFamily="34" charset="0"/>
                </a:rPr>
                <a:t>(n-1)G</a:t>
              </a:r>
            </a:p>
          </p:txBody>
        </p:sp>
        <p:sp>
          <p:nvSpPr>
            <p:cNvPr id="45" name="Line 26"/>
            <p:cNvSpPr>
              <a:spLocks noChangeShapeType="1"/>
            </p:cNvSpPr>
            <p:nvPr/>
          </p:nvSpPr>
          <p:spPr bwMode="auto">
            <a:xfrm>
              <a:off x="3810000" y="3810000"/>
              <a:ext cx="0" cy="114300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46" name="Text Box 27"/>
                <p:cNvSpPr txBox="1">
                  <a:spLocks noChangeArrowheads="1"/>
                </p:cNvSpPr>
                <p:nvPr/>
              </p:nvSpPr>
              <p:spPr bwMode="auto">
                <a:xfrm>
                  <a:off x="695325" y="2819370"/>
                  <a:ext cx="840295" cy="400110"/>
                </a:xfrm>
                <a:prstGeom prst="rect">
                  <a:avLst/>
                </a:prstGeom>
                <a:no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nchor="ctr">
                  <a:spAutoFit/>
                </a:bodyPr>
                <a:lstStyle/>
                <a:p>
                  <a:r>
                    <a:rPr lang="en-US" sz="2000" dirty="0" smtClean="0">
                      <a:latin typeface="Arial Narrow" panose="020B0606020202030204" pitchFamily="34" charset="0"/>
                    </a:rPr>
                    <a:t>P</a:t>
                  </a:r>
                  <a:r>
                    <a:rPr lang="en-US" sz="2000" b="1" baseline="-25000" dirty="0" smtClean="0">
                      <a:latin typeface="Arial Narrow" panose="020B0606020202030204" pitchFamily="34" charset="0"/>
                    </a:rPr>
                    <a:t>G </a:t>
                  </a:r>
                  <a14:m>
                    <m:oMath xmlns:m="http://schemas.openxmlformats.org/officeDocument/2006/math">
                      <m:r>
                        <a:rPr lang="en-US" sz="2000" i="1" dirty="0" smtClean="0">
                          <a:latin typeface="Cambria Math"/>
                        </a:rPr>
                        <m:t>=</m:t>
                      </m:r>
                    </m:oMath>
                  </a14:m>
                  <a:r>
                    <a:rPr lang="en-US" sz="2000" dirty="0" smtClean="0">
                      <a:latin typeface="Arial Narrow" panose="020B0606020202030204" pitchFamily="34" charset="0"/>
                    </a:rPr>
                    <a:t> ?</a:t>
                  </a:r>
                  <a:endParaRPr lang="en-US" sz="2000" dirty="0">
                    <a:latin typeface="Arial Narrow" panose="020B0606020202030204" pitchFamily="34" charset="0"/>
                  </a:endParaRPr>
                </a:p>
              </p:txBody>
            </p:sp>
          </mc:Choice>
          <mc:Fallback>
            <p:sp>
              <p:nvSpPr>
                <p:cNvPr id="46" name="Text Box 27"/>
                <p:cNvSpPr txBox="1">
                  <a:spLocks noRot="1" noChangeAspect="1" noMove="1" noResize="1" noEditPoints="1" noAdjustHandles="1" noChangeArrowheads="1" noChangeShapeType="1" noTextEdit="1"/>
                </p:cNvSpPr>
                <p:nvPr/>
              </p:nvSpPr>
              <p:spPr bwMode="auto">
                <a:xfrm>
                  <a:off x="695325" y="2819370"/>
                  <a:ext cx="840295" cy="400110"/>
                </a:xfrm>
                <a:prstGeom prst="rect">
                  <a:avLst/>
                </a:prstGeom>
                <a:blipFill rotWithShape="1">
                  <a:blip r:embed="rId2" cstate="print"/>
                  <a:stretch>
                    <a:fillRect l="-7246" t="-6061" r="-6522" b="-27273"/>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cxnSp>
          <p:nvCxnSpPr>
            <p:cNvPr id="26" name="Straight Connector 25"/>
            <p:cNvCxnSpPr/>
            <p:nvPr/>
          </p:nvCxnSpPr>
          <p:spPr bwMode="auto">
            <a:xfrm>
              <a:off x="3352800" y="3810000"/>
              <a:ext cx="457200" cy="0"/>
            </a:xfrm>
            <a:prstGeom prst="line">
              <a:avLst/>
            </a:prstGeom>
            <a:solidFill>
              <a:srgbClr val="C2FFF0"/>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3124200" y="3810000"/>
              <a:ext cx="152400" cy="0"/>
            </a:xfrm>
            <a:prstGeom prst="line">
              <a:avLst/>
            </a:prstGeom>
            <a:solidFill>
              <a:srgbClr val="C2FFF0"/>
            </a:solidFill>
            <a:ln w="9525" cap="flat" cmpd="sng" algn="ctr">
              <a:solidFill>
                <a:schemeClr val="tx1"/>
              </a:solidFill>
              <a:prstDash val="dash"/>
              <a:round/>
              <a:headEnd type="none" w="med" len="med"/>
              <a:tailEnd type="none" w="med" len="med"/>
            </a:ln>
            <a:effectLst/>
          </p:spPr>
        </p:cxnSp>
      </p:grpSp>
      <p:sp>
        <p:nvSpPr>
          <p:cNvPr id="47" name="Up Arrow 5"/>
          <p:cNvSpPr/>
          <p:nvPr/>
        </p:nvSpPr>
        <p:spPr>
          <a:xfrm>
            <a:off x="2463338" y="5268191"/>
            <a:ext cx="182880" cy="402336"/>
          </a:xfrm>
          <a:prstGeom prst="upArrow">
            <a:avLst/>
          </a:prstGeom>
          <a:solidFill>
            <a:srgbClr val="3946A4"/>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mc:AlternateContent xmlns:mc="http://schemas.openxmlformats.org/markup-compatibility/2006">
        <mc:Choice xmlns:a14="http://schemas.microsoft.com/office/drawing/2010/main" xmlns="" Requires="a14">
          <p:sp>
            <p:nvSpPr>
              <p:cNvPr id="19" name="Content Placeholder 6"/>
              <p:cNvSpPr>
                <a:spLocks noGrp="1"/>
              </p:cNvSpPr>
              <p:nvPr>
                <p:ph sz="quarter" idx="19"/>
              </p:nvPr>
            </p:nvSpPr>
            <p:spPr>
              <a:xfrm>
                <a:off x="1274618" y="5715000"/>
                <a:ext cx="2590800" cy="731520"/>
              </a:xfrm>
            </p:spPr>
            <p:txBody>
              <a:bodyPr/>
              <a:lstStyle/>
              <a:p>
                <a:pPr marL="0" indent="0" algn="ctr">
                  <a:buNone/>
                </a:pPr>
                <a:r>
                  <a:rPr lang="en-US" sz="1800" dirty="0"/>
                  <a:t>Standard factor notation is </a:t>
                </a:r>
                <a14:m>
                  <m:oMath xmlns:m="http://schemas.openxmlformats.org/officeDocument/2006/math">
                    <m:r>
                      <m:rPr>
                        <m:sty m:val="p"/>
                      </m:rPr>
                      <a:rPr lang="en-US" sz="2200" i="0" dirty="0" smtClean="0">
                        <a:solidFill>
                          <a:srgbClr val="A60A1B"/>
                        </a:solidFill>
                        <a:latin typeface="Cambria Math"/>
                      </a:rPr>
                      <m:t>P</m:t>
                    </m:r>
                    <m:r>
                      <m:rPr>
                        <m:sty m:val="p"/>
                      </m:rPr>
                      <a:rPr lang="en-US" sz="2200" i="0" baseline="-25000" dirty="0" smtClean="0">
                        <a:solidFill>
                          <a:srgbClr val="A60A1B"/>
                        </a:solidFill>
                        <a:latin typeface="Cambria Math"/>
                      </a:rPr>
                      <m:t>G</m:t>
                    </m:r>
                    <m:r>
                      <a:rPr lang="en-US" sz="2200" i="0" dirty="0">
                        <a:solidFill>
                          <a:srgbClr val="A60A1B"/>
                        </a:solidFill>
                        <a:latin typeface="Cambria Math"/>
                      </a:rPr>
                      <m:t>=</m:t>
                    </m:r>
                    <m:r>
                      <m:rPr>
                        <m:sty m:val="p"/>
                      </m:rPr>
                      <a:rPr lang="en-US" sz="2200" i="0" dirty="0">
                        <a:solidFill>
                          <a:srgbClr val="A60A1B"/>
                        </a:solidFill>
                        <a:latin typeface="Cambria Math"/>
                      </a:rPr>
                      <m:t>G</m:t>
                    </m:r>
                    <m:r>
                      <a:rPr lang="en-US" sz="2200" i="0" dirty="0">
                        <a:solidFill>
                          <a:srgbClr val="A60A1B"/>
                        </a:solidFill>
                        <a:latin typeface="Cambria Math"/>
                      </a:rPr>
                      <m:t>(</m:t>
                    </m:r>
                    <m:r>
                      <m:rPr>
                        <m:sty m:val="p"/>
                      </m:rPr>
                      <a:rPr lang="en-US" sz="2200" i="0" dirty="0">
                        <a:solidFill>
                          <a:srgbClr val="A60A1B"/>
                        </a:solidFill>
                        <a:latin typeface="Cambria Math"/>
                      </a:rPr>
                      <m:t>P</m:t>
                    </m:r>
                    <m:r>
                      <a:rPr lang="en-US" sz="2200" i="0" dirty="0">
                        <a:solidFill>
                          <a:srgbClr val="A60A1B"/>
                        </a:solidFill>
                        <a:latin typeface="Cambria Math"/>
                      </a:rPr>
                      <m:t>/</m:t>
                    </m:r>
                    <m:r>
                      <m:rPr>
                        <m:sty m:val="p"/>
                      </m:rPr>
                      <a:rPr lang="en-US" sz="2200" i="0" dirty="0" err="1">
                        <a:solidFill>
                          <a:srgbClr val="A60A1B"/>
                        </a:solidFill>
                        <a:latin typeface="Cambria Math"/>
                      </a:rPr>
                      <m:t>G</m:t>
                    </m:r>
                    <m:r>
                      <a:rPr lang="en-US" sz="2200" i="0" dirty="0" err="1">
                        <a:solidFill>
                          <a:srgbClr val="A60A1B"/>
                        </a:solidFill>
                        <a:latin typeface="Cambria Math"/>
                      </a:rPr>
                      <m:t>,</m:t>
                    </m:r>
                    <m:r>
                      <m:rPr>
                        <m:sty m:val="p"/>
                      </m:rPr>
                      <a:rPr lang="en-US" sz="2200" i="0" dirty="0" err="1">
                        <a:solidFill>
                          <a:srgbClr val="A60A1B"/>
                        </a:solidFill>
                        <a:latin typeface="Cambria Math"/>
                      </a:rPr>
                      <m:t>i</m:t>
                    </m:r>
                    <m:r>
                      <a:rPr lang="en-US" sz="2200" i="0" dirty="0" err="1">
                        <a:solidFill>
                          <a:srgbClr val="A60A1B"/>
                        </a:solidFill>
                        <a:latin typeface="Cambria Math"/>
                      </a:rPr>
                      <m:t>,</m:t>
                    </m:r>
                    <m:r>
                      <m:rPr>
                        <m:sty m:val="p"/>
                      </m:rPr>
                      <a:rPr lang="en-US" sz="2200" i="0" dirty="0" err="1">
                        <a:solidFill>
                          <a:srgbClr val="A60A1B"/>
                        </a:solidFill>
                        <a:latin typeface="Cambria Math"/>
                      </a:rPr>
                      <m:t>n</m:t>
                    </m:r>
                  </m:oMath>
                </a14:m>
                <a:r>
                  <a:rPr lang="en-US" sz="2200" dirty="0" smtClean="0">
                    <a:solidFill>
                      <a:srgbClr val="A60A1B"/>
                    </a:solidFill>
                  </a:rPr>
                  <a:t>)</a:t>
                </a:r>
                <a:endParaRPr lang="en-US" sz="2200" dirty="0">
                  <a:solidFill>
                    <a:srgbClr val="A60A1B"/>
                  </a:solidFill>
                </a:endParaRPr>
              </a:p>
            </p:txBody>
          </p:sp>
        </mc:Choice>
        <mc:Fallback>
          <p:sp>
            <p:nvSpPr>
              <p:cNvPr id="19" name="Content Placeholder 6"/>
              <p:cNvSpPr>
                <a:spLocks noGrp="1" noRot="1" noChangeAspect="1" noMove="1" noResize="1" noEditPoints="1" noAdjustHandles="1" noChangeArrowheads="1" noChangeShapeType="1" noTextEdit="1"/>
              </p:cNvSpPr>
              <p:nvPr>
                <p:ph sz="quarter" idx="19"/>
              </p:nvPr>
            </p:nvSpPr>
            <p:spPr>
              <a:xfrm>
                <a:off x="1274618" y="5715000"/>
                <a:ext cx="2590800" cy="731520"/>
              </a:xfrm>
              <a:blipFill rotWithShape="1">
                <a:blip r:embed="rId3" cstate="print"/>
                <a:stretch>
                  <a:fillRect l="-1647" t="-3333" r="-3529" b="-11667"/>
                </a:stretch>
              </a:blipFill>
            </p:spPr>
            <p:txBody>
              <a:bodyPr/>
              <a:lstStyle/>
              <a:p>
                <a:r>
                  <a:rPr lang="en-US">
                    <a:noFill/>
                  </a:rPr>
                  <a:t> </a:t>
                </a:r>
              </a:p>
            </p:txBody>
          </p:sp>
        </mc:Fallback>
      </mc:AlternateContent>
      <p:sp>
        <p:nvSpPr>
          <p:cNvPr id="20" name="Content Placeholder 7"/>
          <p:cNvSpPr>
            <a:spLocks noGrp="1"/>
          </p:cNvSpPr>
          <p:nvPr>
            <p:ph sz="quarter" idx="20"/>
          </p:nvPr>
        </p:nvSpPr>
        <p:spPr>
          <a:xfrm>
            <a:off x="4876800" y="2438400"/>
            <a:ext cx="3810000" cy="2209800"/>
          </a:xfrm>
        </p:spPr>
        <p:txBody>
          <a:bodyPr/>
          <a:lstStyle/>
          <a:p>
            <a:pPr marL="0" indent="0" algn="ctr">
              <a:buNone/>
            </a:pPr>
            <a:r>
              <a:rPr lang="en-US" sz="2000" dirty="0"/>
              <a:t>G starts between </a:t>
            </a:r>
            <a:r>
              <a:rPr lang="en-US" sz="2000" dirty="0">
                <a:solidFill>
                  <a:srgbClr val="820082"/>
                </a:solidFill>
              </a:rPr>
              <a:t>periods 1 and </a:t>
            </a:r>
            <a:r>
              <a:rPr lang="en-US" sz="2000" dirty="0" smtClean="0">
                <a:solidFill>
                  <a:srgbClr val="820082"/>
                </a:solidFill>
              </a:rPr>
              <a:t>2 </a:t>
            </a:r>
            <a:r>
              <a:rPr lang="en-US" sz="2000" b="0" dirty="0" smtClean="0"/>
              <a:t>(not </a:t>
            </a:r>
            <a:r>
              <a:rPr lang="en-US" sz="2000" b="0" dirty="0"/>
              <a:t>between 0 and 1</a:t>
            </a:r>
            <a:r>
              <a:rPr lang="en-US" sz="2000" b="0" dirty="0" smtClean="0"/>
              <a:t>)</a:t>
            </a:r>
            <a:endParaRPr lang="en-US" sz="2000" dirty="0"/>
          </a:p>
          <a:p>
            <a:pPr marL="0" indent="0" algn="ctr">
              <a:spcBef>
                <a:spcPts val="1800"/>
              </a:spcBef>
              <a:buNone/>
            </a:pPr>
            <a:r>
              <a:rPr lang="en-US" sz="2000" b="0" dirty="0">
                <a:cs typeface="Times New Roman" pitchFamily="18" charset="0"/>
              </a:rPr>
              <a:t>This is because cash flow in year 1 is usually not equal to G and is handled separately as a </a:t>
            </a:r>
            <a:r>
              <a:rPr lang="en-US" sz="2000" b="0" i="1" dirty="0">
                <a:solidFill>
                  <a:srgbClr val="A60A1B"/>
                </a:solidFill>
                <a:cs typeface="Times New Roman" pitchFamily="18" charset="0"/>
              </a:rPr>
              <a:t>base amount </a:t>
            </a:r>
          </a:p>
          <a:p>
            <a:pPr marL="0" indent="0" algn="ctr">
              <a:buNone/>
            </a:pPr>
            <a:r>
              <a:rPr lang="en-US" sz="2000" b="0" dirty="0">
                <a:cs typeface="Times New Roman" pitchFamily="18" charset="0"/>
              </a:rPr>
              <a:t>(shown on next slide</a:t>
            </a:r>
            <a:r>
              <a:rPr lang="en-US" sz="2000" b="0" dirty="0" smtClean="0">
                <a:cs typeface="Times New Roman" pitchFamily="18" charset="0"/>
              </a:rPr>
              <a:t>)</a:t>
            </a:r>
            <a:endParaRPr lang="en-US" sz="2000" dirty="0"/>
          </a:p>
        </p:txBody>
      </p:sp>
      <p:sp>
        <p:nvSpPr>
          <p:cNvPr id="21" name="Content Placeholder 8"/>
          <p:cNvSpPr>
            <a:spLocks noGrp="1"/>
          </p:cNvSpPr>
          <p:nvPr>
            <p:ph sz="quarter" idx="21"/>
          </p:nvPr>
        </p:nvSpPr>
        <p:spPr>
          <a:xfrm>
            <a:off x="4800600" y="4800600"/>
            <a:ext cx="3962400" cy="1000760"/>
          </a:xfrm>
        </p:spPr>
        <p:txBody>
          <a:bodyPr/>
          <a:lstStyle/>
          <a:p>
            <a:pPr marL="0" indent="0" algn="ctr">
              <a:buNone/>
            </a:pPr>
            <a:r>
              <a:rPr lang="en-US" sz="2000" dirty="0"/>
              <a:t>Note that P</a:t>
            </a:r>
            <a:r>
              <a:rPr lang="en-US" sz="2000" baseline="-25000" dirty="0"/>
              <a:t>G</a:t>
            </a:r>
            <a:r>
              <a:rPr lang="en-US" sz="2000" dirty="0"/>
              <a:t> is</a:t>
            </a:r>
            <a:r>
              <a:rPr lang="en-US" sz="2000" dirty="0">
                <a:solidFill>
                  <a:srgbClr val="FFFF00"/>
                </a:solidFill>
              </a:rPr>
              <a:t> </a:t>
            </a:r>
            <a:r>
              <a:rPr lang="en-US" sz="2000" dirty="0"/>
              <a:t>located </a:t>
            </a:r>
            <a:r>
              <a:rPr lang="en-US" sz="2000" dirty="0">
                <a:solidFill>
                  <a:srgbClr val="820082"/>
                </a:solidFill>
              </a:rPr>
              <a:t>Two Periods Ahead</a:t>
            </a:r>
            <a:r>
              <a:rPr lang="en-US" sz="2000" dirty="0"/>
              <a:t> of the first change that is equal to </a:t>
            </a:r>
            <a:r>
              <a:rPr lang="en-US" sz="2000" dirty="0" smtClean="0"/>
              <a:t>G</a:t>
            </a:r>
            <a:endParaRPr lang="en-US" sz="2000" dirty="0"/>
          </a:p>
        </p:txBody>
      </p:sp>
      <p:sp>
        <p:nvSpPr>
          <p:cNvPr id="23" name="Content Placeholder 9"/>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893865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Arithmetic Gradient Cash Flow</a:t>
            </a:r>
          </a:p>
        </p:txBody>
      </p:sp>
      <p:grpSp>
        <p:nvGrpSpPr>
          <p:cNvPr id="10" name="Group 2"/>
          <p:cNvGrpSpPr/>
          <p:nvPr/>
        </p:nvGrpSpPr>
        <p:grpSpPr>
          <a:xfrm>
            <a:off x="2888339" y="1075294"/>
            <a:ext cx="3893461" cy="2353706"/>
            <a:chOff x="2082362" y="730125"/>
            <a:chExt cx="3893461" cy="2353706"/>
          </a:xfrm>
        </p:grpSpPr>
        <p:grpSp>
          <p:nvGrpSpPr>
            <p:cNvPr id="11" name="Group 2"/>
            <p:cNvGrpSpPr>
              <a:grpSpLocks/>
            </p:cNvGrpSpPr>
            <p:nvPr/>
          </p:nvGrpSpPr>
          <p:grpSpPr bwMode="auto">
            <a:xfrm>
              <a:off x="2082362" y="730125"/>
              <a:ext cx="3893461" cy="2108200"/>
              <a:chOff x="1056" y="976"/>
              <a:chExt cx="2801" cy="1552"/>
            </a:xfrm>
          </p:grpSpPr>
          <p:sp>
            <p:nvSpPr>
              <p:cNvPr id="18" name="Line 5"/>
              <p:cNvSpPr>
                <a:spLocks noChangeShapeType="1"/>
              </p:cNvSpPr>
              <p:nvPr/>
            </p:nvSpPr>
            <p:spPr bwMode="auto">
              <a:xfrm flipV="1">
                <a:off x="1248" y="1225"/>
                <a:ext cx="0" cy="647"/>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19" name="Text Box 7"/>
                  <p:cNvSpPr txBox="1">
                    <a:spLocks noChangeArrowheads="1"/>
                  </p:cNvSpPr>
                  <p:nvPr/>
                </p:nvSpPr>
                <p:spPr bwMode="auto">
                  <a:xfrm>
                    <a:off x="1061" y="976"/>
                    <a:ext cx="580" cy="249"/>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l"/>
                    <a:r>
                      <a:rPr lang="en-US" sz="1600" dirty="0" smtClean="0">
                        <a:solidFill>
                          <a:srgbClr val="A60A1B"/>
                        </a:solidFill>
                        <a:latin typeface="Arial Narrow" panose="020B0606020202030204" pitchFamily="34" charset="0"/>
                      </a:rPr>
                      <a:t>P</a:t>
                    </a:r>
                    <a:r>
                      <a:rPr lang="en-US" sz="1600" b="1" baseline="-25000" dirty="0" smtClean="0">
                        <a:solidFill>
                          <a:srgbClr val="A60A1B"/>
                        </a:solidFill>
                        <a:latin typeface="Arial Narrow" panose="020B0606020202030204" pitchFamily="34" charset="0"/>
                      </a:rPr>
                      <a:t>T  </a:t>
                    </a:r>
                    <a14:m>
                      <m:oMath xmlns:m="http://schemas.openxmlformats.org/officeDocument/2006/math">
                        <m:r>
                          <a:rPr lang="en-US" sz="1600" i="1" dirty="0" smtClean="0">
                            <a:solidFill>
                              <a:srgbClr val="A60A1B"/>
                            </a:solidFill>
                            <a:latin typeface="Cambria Math"/>
                          </a:rPr>
                          <m:t>=</m:t>
                        </m:r>
                      </m:oMath>
                    </a14:m>
                    <a:r>
                      <a:rPr lang="en-US" sz="1600" dirty="0" smtClean="0">
                        <a:solidFill>
                          <a:srgbClr val="A60A1B"/>
                        </a:solidFill>
                        <a:latin typeface="Arial Narrow" panose="020B0606020202030204" pitchFamily="34" charset="0"/>
                      </a:rPr>
                      <a:t> ?</a:t>
                    </a:r>
                    <a:endParaRPr lang="en-US" sz="1600" dirty="0">
                      <a:solidFill>
                        <a:srgbClr val="A60A1B"/>
                      </a:solidFill>
                      <a:latin typeface="Arial Narrow" panose="020B0606020202030204" pitchFamily="34" charset="0"/>
                    </a:endParaRPr>
                  </a:p>
                </p:txBody>
              </p:sp>
            </mc:Choice>
            <mc:Fallback>
              <p:sp>
                <p:nvSpPr>
                  <p:cNvPr id="19" name="Text Box 7"/>
                  <p:cNvSpPr txBox="1">
                    <a:spLocks noRot="1" noChangeAspect="1" noMove="1" noResize="1" noEditPoints="1" noAdjustHandles="1" noChangeArrowheads="1" noChangeShapeType="1" noTextEdit="1"/>
                  </p:cNvSpPr>
                  <p:nvPr/>
                </p:nvSpPr>
                <p:spPr bwMode="auto">
                  <a:xfrm>
                    <a:off x="1061" y="976"/>
                    <a:ext cx="580" cy="249"/>
                  </a:xfrm>
                  <a:prstGeom prst="rect">
                    <a:avLst/>
                  </a:prstGeom>
                  <a:blipFill rotWithShape="1">
                    <a:blip r:embed="rId2" cstate="print"/>
                    <a:stretch>
                      <a:fillRect l="-4545" t="-3571" b="-23214"/>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20" name="Text Box 8"/>
                  <p:cNvSpPr txBox="1">
                    <a:spLocks noChangeArrowheads="1"/>
                  </p:cNvSpPr>
                  <p:nvPr/>
                </p:nvSpPr>
                <p:spPr bwMode="auto">
                  <a:xfrm>
                    <a:off x="2013" y="1392"/>
                    <a:ext cx="637" cy="272"/>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lgn="l"/>
                    <a:r>
                      <a:rPr lang="en-US" sz="1800" dirty="0" smtClean="0">
                        <a:latin typeface="Arial Narrow" panose="020B0606020202030204" pitchFamily="34" charset="0"/>
                        <a:cs typeface="Times New Roman" pitchFamily="18" charset="0"/>
                      </a:rPr>
                      <a:t>i </a:t>
                    </a:r>
                    <a14:m>
                      <m:oMath xmlns:m="http://schemas.openxmlformats.org/officeDocument/2006/math">
                        <m:r>
                          <a:rPr lang="en-US" sz="1800" i="1" dirty="0" smtClean="0">
                            <a:latin typeface="Cambria Math"/>
                            <a:cs typeface="Times New Roman" pitchFamily="18" charset="0"/>
                          </a:rPr>
                          <m:t>=</m:t>
                        </m:r>
                      </m:oMath>
                    </a14:m>
                    <a:r>
                      <a:rPr lang="en-US" sz="1800" dirty="0" smtClean="0">
                        <a:latin typeface="Arial Narrow" panose="020B0606020202030204" pitchFamily="34" charset="0"/>
                        <a:cs typeface="Times New Roman" pitchFamily="18" charset="0"/>
                      </a:rPr>
                      <a:t> 10%</a:t>
                    </a:r>
                    <a:endParaRPr lang="en-US" sz="1800" dirty="0">
                      <a:latin typeface="Arial Narrow" panose="020B0606020202030204" pitchFamily="34" charset="0"/>
                      <a:cs typeface="Times New Roman" pitchFamily="18" charset="0"/>
                    </a:endParaRPr>
                  </a:p>
                </p:txBody>
              </p:sp>
            </mc:Choice>
            <mc:Fallback>
              <p:sp>
                <p:nvSpPr>
                  <p:cNvPr id="20" name="Text Box 8"/>
                  <p:cNvSpPr txBox="1">
                    <a:spLocks noRot="1" noChangeAspect="1" noMove="1" noResize="1" noEditPoints="1" noAdjustHandles="1" noChangeArrowheads="1" noChangeShapeType="1" noTextEdit="1"/>
                  </p:cNvSpPr>
                  <p:nvPr/>
                </p:nvSpPr>
                <p:spPr bwMode="auto">
                  <a:xfrm>
                    <a:off x="2013" y="1392"/>
                    <a:ext cx="637" cy="272"/>
                  </a:xfrm>
                  <a:prstGeom prst="rect">
                    <a:avLst/>
                  </a:prstGeom>
                  <a:blipFill rotWithShape="1">
                    <a:blip r:embed="rId3" cstate="print"/>
                    <a:stretch>
                      <a:fillRect l="-5517" t="-6557" r="-7586" b="-26230"/>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21" name="Line 9"/>
              <p:cNvSpPr>
                <a:spLocks noChangeShapeType="1"/>
              </p:cNvSpPr>
              <p:nvPr/>
            </p:nvSpPr>
            <p:spPr bwMode="auto">
              <a:xfrm>
                <a:off x="2594" y="1872"/>
                <a:ext cx="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2" name="Line 10"/>
              <p:cNvSpPr>
                <a:spLocks noChangeShapeType="1"/>
              </p:cNvSpPr>
              <p:nvPr/>
            </p:nvSpPr>
            <p:spPr bwMode="auto">
              <a:xfrm>
                <a:off x="3026" y="1872"/>
                <a:ext cx="0" cy="56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3" name="Line 11"/>
              <p:cNvSpPr>
                <a:spLocks noChangeShapeType="1"/>
              </p:cNvSpPr>
              <p:nvPr/>
            </p:nvSpPr>
            <p:spPr bwMode="auto">
              <a:xfrm>
                <a:off x="2162" y="1855"/>
                <a:ext cx="0" cy="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4" name="Line 12"/>
              <p:cNvSpPr>
                <a:spLocks noChangeShapeType="1"/>
              </p:cNvSpPr>
              <p:nvPr/>
            </p:nvSpPr>
            <p:spPr bwMode="auto">
              <a:xfrm>
                <a:off x="1730" y="1872"/>
                <a:ext cx="0" cy="2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5" name="Line 13"/>
              <p:cNvSpPr>
                <a:spLocks noChangeShapeType="1"/>
              </p:cNvSpPr>
              <p:nvPr/>
            </p:nvSpPr>
            <p:spPr bwMode="auto">
              <a:xfrm>
                <a:off x="3466" y="1872"/>
                <a:ext cx="0" cy="6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6" name="Line 14"/>
              <p:cNvSpPr>
                <a:spLocks noChangeShapeType="1"/>
              </p:cNvSpPr>
              <p:nvPr/>
            </p:nvSpPr>
            <p:spPr bwMode="auto">
              <a:xfrm flipH="1">
                <a:off x="1248" y="1872"/>
                <a:ext cx="22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7" name="Text Box 15"/>
              <p:cNvSpPr txBox="1">
                <a:spLocks noChangeArrowheads="1"/>
              </p:cNvSpPr>
              <p:nvPr/>
            </p:nvSpPr>
            <p:spPr bwMode="auto">
              <a:xfrm>
                <a:off x="1056" y="1661"/>
                <a:ext cx="2801" cy="2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400" dirty="0">
                    <a:latin typeface="Arial Narrow" panose="020B0606020202030204" pitchFamily="34" charset="0"/>
                  </a:rPr>
                  <a:t>    </a:t>
                </a:r>
                <a:r>
                  <a:rPr lang="en-US" sz="1400" dirty="0" smtClean="0">
                    <a:latin typeface="Arial Narrow" panose="020B0606020202030204" pitchFamily="34" charset="0"/>
                  </a:rPr>
                  <a:t>  </a:t>
                </a:r>
                <a:r>
                  <a:rPr lang="en-US" sz="1200" dirty="0" smtClean="0">
                    <a:latin typeface="Arial Narrow" panose="020B0606020202030204" pitchFamily="34" charset="0"/>
                  </a:rPr>
                  <a:t>0              </a:t>
                </a:r>
                <a:r>
                  <a:rPr lang="en-US" sz="1200" dirty="0">
                    <a:latin typeface="Arial Narrow" panose="020B0606020202030204" pitchFamily="34" charset="0"/>
                  </a:rPr>
                  <a:t>1         </a:t>
                </a:r>
                <a:r>
                  <a:rPr lang="en-US" sz="1200" dirty="0" smtClean="0">
                    <a:latin typeface="Arial Narrow" panose="020B0606020202030204" pitchFamily="34" charset="0"/>
                  </a:rPr>
                  <a:t>      </a:t>
                </a:r>
                <a:r>
                  <a:rPr lang="en-US" sz="1200" dirty="0">
                    <a:latin typeface="Arial Narrow" panose="020B0606020202030204" pitchFamily="34" charset="0"/>
                  </a:rPr>
                  <a:t>2          </a:t>
                </a:r>
                <a:r>
                  <a:rPr lang="en-US" sz="1200" dirty="0" smtClean="0">
                    <a:latin typeface="Arial Narrow" panose="020B0606020202030204" pitchFamily="34" charset="0"/>
                  </a:rPr>
                  <a:t>     </a:t>
                </a:r>
                <a:r>
                  <a:rPr lang="en-US" sz="1200" dirty="0">
                    <a:latin typeface="Arial Narrow" panose="020B0606020202030204" pitchFamily="34" charset="0"/>
                  </a:rPr>
                  <a:t>3        </a:t>
                </a:r>
                <a:r>
                  <a:rPr lang="en-US" sz="1200" dirty="0" smtClean="0">
                    <a:latin typeface="Arial Narrow" panose="020B0606020202030204" pitchFamily="34" charset="0"/>
                  </a:rPr>
                  <a:t>        </a:t>
                </a:r>
                <a:r>
                  <a:rPr lang="en-US" sz="1200" dirty="0">
                    <a:latin typeface="Arial Narrow" panose="020B0606020202030204" pitchFamily="34" charset="0"/>
                  </a:rPr>
                  <a:t>4         </a:t>
                </a:r>
                <a:r>
                  <a:rPr lang="en-US" sz="1200" dirty="0" smtClean="0">
                    <a:latin typeface="Arial Narrow" panose="020B0606020202030204" pitchFamily="34" charset="0"/>
                  </a:rPr>
                  <a:t>     </a:t>
                </a:r>
                <a:r>
                  <a:rPr lang="en-US" sz="1200" dirty="0">
                    <a:latin typeface="Arial Narrow" panose="020B0606020202030204" pitchFamily="34" charset="0"/>
                  </a:rPr>
                  <a:t>5      </a:t>
                </a:r>
                <a:r>
                  <a:rPr lang="en-US" sz="1200" dirty="0" smtClean="0">
                    <a:latin typeface="Arial Narrow" panose="020B0606020202030204" pitchFamily="34" charset="0"/>
                  </a:rPr>
                  <a:t>                          </a:t>
                </a:r>
                <a:endParaRPr lang="en-US" sz="1200" dirty="0">
                  <a:latin typeface="Arial Narrow" panose="020B0606020202030204" pitchFamily="34" charset="0"/>
                </a:endParaRPr>
              </a:p>
            </p:txBody>
          </p:sp>
        </p:grpSp>
        <p:sp>
          <p:nvSpPr>
            <p:cNvPr id="12" name="TextBox 11"/>
            <p:cNvSpPr txBox="1"/>
            <p:nvPr/>
          </p:nvSpPr>
          <p:spPr>
            <a:xfrm>
              <a:off x="2843974" y="2240639"/>
              <a:ext cx="396262" cy="276999"/>
            </a:xfrm>
            <a:prstGeom prst="rect">
              <a:avLst/>
            </a:prstGeom>
            <a:noFill/>
          </p:spPr>
          <p:txBody>
            <a:bodyPr wrap="none" rtlCol="0">
              <a:spAutoFit/>
            </a:bodyPr>
            <a:lstStyle/>
            <a:p>
              <a:r>
                <a:rPr lang="en-US" sz="1200" dirty="0" smtClean="0">
                  <a:latin typeface="Arial Narrow" panose="020B0606020202030204" pitchFamily="34" charset="0"/>
                </a:rPr>
                <a:t>400</a:t>
              </a:r>
              <a:endParaRPr lang="en-US" sz="1200" dirty="0">
                <a:latin typeface="Arial Narrow" panose="020B0606020202030204" pitchFamily="34" charset="0"/>
              </a:endParaRPr>
            </a:p>
          </p:txBody>
        </p:sp>
        <p:sp>
          <p:nvSpPr>
            <p:cNvPr id="13" name="TextBox 12"/>
            <p:cNvSpPr txBox="1"/>
            <p:nvPr/>
          </p:nvSpPr>
          <p:spPr>
            <a:xfrm>
              <a:off x="3408570" y="2378161"/>
              <a:ext cx="396262" cy="276999"/>
            </a:xfrm>
            <a:prstGeom prst="rect">
              <a:avLst/>
            </a:prstGeom>
            <a:noFill/>
          </p:spPr>
          <p:txBody>
            <a:bodyPr wrap="none" rtlCol="0">
              <a:spAutoFit/>
            </a:bodyPr>
            <a:lstStyle/>
            <a:p>
              <a:r>
                <a:rPr lang="en-US" sz="1200" dirty="0" smtClean="0">
                  <a:latin typeface="Arial Narrow" panose="020B0606020202030204" pitchFamily="34" charset="0"/>
                </a:rPr>
                <a:t>450</a:t>
              </a:r>
              <a:endParaRPr lang="en-US" sz="1200" dirty="0">
                <a:latin typeface="Arial Narrow" panose="020B0606020202030204" pitchFamily="34" charset="0"/>
              </a:endParaRPr>
            </a:p>
          </p:txBody>
        </p:sp>
        <p:sp>
          <p:nvSpPr>
            <p:cNvPr id="14" name="TextBox 13"/>
            <p:cNvSpPr txBox="1"/>
            <p:nvPr/>
          </p:nvSpPr>
          <p:spPr>
            <a:xfrm>
              <a:off x="4043043" y="2519868"/>
              <a:ext cx="396262" cy="276999"/>
            </a:xfrm>
            <a:prstGeom prst="rect">
              <a:avLst/>
            </a:prstGeom>
            <a:noFill/>
          </p:spPr>
          <p:txBody>
            <a:bodyPr wrap="none" rtlCol="0">
              <a:spAutoFit/>
            </a:bodyPr>
            <a:lstStyle/>
            <a:p>
              <a:r>
                <a:rPr lang="en-US" sz="1200" dirty="0" smtClean="0">
                  <a:latin typeface="Arial Narrow" panose="020B0606020202030204" pitchFamily="34" charset="0"/>
                </a:rPr>
                <a:t>500</a:t>
              </a:r>
              <a:endParaRPr lang="en-US" sz="1200" dirty="0">
                <a:latin typeface="Arial Narrow" panose="020B0606020202030204" pitchFamily="34" charset="0"/>
              </a:endParaRPr>
            </a:p>
          </p:txBody>
        </p:sp>
        <p:sp>
          <p:nvSpPr>
            <p:cNvPr id="15" name="TextBox 14"/>
            <p:cNvSpPr txBox="1"/>
            <p:nvPr/>
          </p:nvSpPr>
          <p:spPr>
            <a:xfrm>
              <a:off x="4625841" y="2677902"/>
              <a:ext cx="396262" cy="276999"/>
            </a:xfrm>
            <a:prstGeom prst="rect">
              <a:avLst/>
            </a:prstGeom>
            <a:noFill/>
          </p:spPr>
          <p:txBody>
            <a:bodyPr wrap="none" rtlCol="0">
              <a:spAutoFit/>
            </a:bodyPr>
            <a:lstStyle/>
            <a:p>
              <a:r>
                <a:rPr lang="en-US" sz="1200" dirty="0" smtClean="0">
                  <a:latin typeface="Arial Narrow" panose="020B0606020202030204" pitchFamily="34" charset="0"/>
                </a:rPr>
                <a:t>550</a:t>
              </a:r>
              <a:endParaRPr lang="en-US" sz="1200" dirty="0">
                <a:latin typeface="Arial Narrow" panose="020B0606020202030204" pitchFamily="34" charset="0"/>
              </a:endParaRPr>
            </a:p>
          </p:txBody>
        </p:sp>
        <p:sp>
          <p:nvSpPr>
            <p:cNvPr id="16" name="TextBox 15"/>
            <p:cNvSpPr txBox="1"/>
            <p:nvPr/>
          </p:nvSpPr>
          <p:spPr>
            <a:xfrm>
              <a:off x="5272260" y="2806832"/>
              <a:ext cx="396262" cy="276999"/>
            </a:xfrm>
            <a:prstGeom prst="rect">
              <a:avLst/>
            </a:prstGeom>
            <a:noFill/>
          </p:spPr>
          <p:txBody>
            <a:bodyPr wrap="none" rtlCol="0">
              <a:spAutoFit/>
            </a:bodyPr>
            <a:lstStyle/>
            <a:p>
              <a:r>
                <a:rPr lang="en-US" sz="1200" dirty="0">
                  <a:latin typeface="Arial Narrow" panose="020B0606020202030204" pitchFamily="34" charset="0"/>
                </a:rPr>
                <a:t>6</a:t>
              </a:r>
              <a:r>
                <a:rPr lang="en-US" sz="1200" dirty="0" smtClean="0">
                  <a:latin typeface="Arial Narrow" panose="020B0606020202030204" pitchFamily="34" charset="0"/>
                </a:rPr>
                <a:t>00</a:t>
              </a:r>
              <a:endParaRPr lang="en-US" sz="1200" dirty="0">
                <a:latin typeface="Arial Narrow" panose="020B0606020202030204" pitchFamily="34" charset="0"/>
              </a:endParaRPr>
            </a:p>
          </p:txBody>
        </p:sp>
        <p:cxnSp>
          <p:nvCxnSpPr>
            <p:cNvPr id="17" name="Straight Connector 16"/>
            <p:cNvCxnSpPr>
              <a:stCxn id="24" idx="1"/>
            </p:cNvCxnSpPr>
            <p:nvPr/>
          </p:nvCxnSpPr>
          <p:spPr bwMode="auto">
            <a:xfrm>
              <a:off x="3019240" y="2240639"/>
              <a:ext cx="2451151" cy="0"/>
            </a:xfrm>
            <a:prstGeom prst="line">
              <a:avLst/>
            </a:prstGeom>
            <a:solidFill>
              <a:schemeClr val="accent1"/>
            </a:solidFill>
            <a:ln w="9525" cap="flat" cmpd="sng" algn="ctr">
              <a:solidFill>
                <a:schemeClr val="tx1"/>
              </a:solidFill>
              <a:prstDash val="dash"/>
              <a:round/>
              <a:headEnd type="none" w="med" len="med"/>
              <a:tailEnd type="none" w="med" len="med"/>
            </a:ln>
            <a:effectLst/>
          </p:spPr>
        </p:cxnSp>
      </p:grpSp>
      <p:sp>
        <p:nvSpPr>
          <p:cNvPr id="3" name="Content Placeholder 3"/>
          <p:cNvSpPr>
            <a:spLocks noGrp="1"/>
          </p:cNvSpPr>
          <p:nvPr>
            <p:ph sz="quarter" idx="17"/>
          </p:nvPr>
        </p:nvSpPr>
        <p:spPr>
          <a:xfrm>
            <a:off x="1365972" y="2748828"/>
            <a:ext cx="1600200" cy="609600"/>
          </a:xfrm>
          <a:solidFill>
            <a:srgbClr val="FFFF99"/>
          </a:solidFill>
          <a:ln w="19050">
            <a:solidFill>
              <a:schemeClr val="tx1"/>
            </a:solidFill>
          </a:ln>
        </p:spPr>
        <p:txBody>
          <a:bodyPr/>
          <a:lstStyle/>
          <a:p>
            <a:pPr marL="0" indent="0" algn="ctr">
              <a:buNone/>
            </a:pPr>
            <a:r>
              <a:rPr lang="en-US" sz="1600" dirty="0"/>
              <a:t>Amount in year 1 </a:t>
            </a:r>
            <a:r>
              <a:rPr lang="en-US" sz="1600" dirty="0" smtClean="0"/>
              <a:t>is </a:t>
            </a:r>
            <a:r>
              <a:rPr lang="en-US" sz="1600" dirty="0"/>
              <a:t>base </a:t>
            </a:r>
            <a:r>
              <a:rPr lang="en-US" sz="1600" dirty="0" smtClean="0"/>
              <a:t>amount</a:t>
            </a:r>
            <a:endParaRPr lang="en-US" sz="1600" dirty="0"/>
          </a:p>
        </p:txBody>
      </p:sp>
      <p:cxnSp>
        <p:nvCxnSpPr>
          <p:cNvPr id="64" name="Straight Arrow Connector 4"/>
          <p:cNvCxnSpPr/>
          <p:nvPr/>
        </p:nvCxnSpPr>
        <p:spPr bwMode="auto">
          <a:xfrm flipV="1">
            <a:off x="2971800" y="2374612"/>
            <a:ext cx="717683" cy="6733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4" name="Content Placeholder 5"/>
          <p:cNvSpPr>
            <a:spLocks noGrp="1"/>
          </p:cNvSpPr>
          <p:nvPr>
            <p:ph sz="quarter" idx="18"/>
          </p:nvPr>
        </p:nvSpPr>
        <p:spPr>
          <a:xfrm>
            <a:off x="3200400" y="3464560"/>
            <a:ext cx="5029200" cy="421640"/>
          </a:xfrm>
        </p:spPr>
        <p:txBody>
          <a:bodyPr/>
          <a:lstStyle/>
          <a:p>
            <a:pPr marL="0" indent="0">
              <a:buNone/>
            </a:pPr>
            <a:r>
              <a:rPr lang="en-US" sz="2000" dirty="0">
                <a:solidFill>
                  <a:srgbClr val="006200"/>
                </a:solidFill>
              </a:rPr>
              <a:t>This</a:t>
            </a:r>
            <a:r>
              <a:rPr lang="en-US" sz="2000" b="0" dirty="0"/>
              <a:t> diagram </a:t>
            </a:r>
            <a:r>
              <a:rPr lang="en-US" sz="2000" b="0" dirty="0" smtClean="0"/>
              <a:t>= </a:t>
            </a:r>
            <a:r>
              <a:rPr lang="en-US" sz="2000" dirty="0" smtClean="0">
                <a:solidFill>
                  <a:srgbClr val="006200"/>
                </a:solidFill>
              </a:rPr>
              <a:t>this</a:t>
            </a:r>
            <a:r>
              <a:rPr lang="en-US" sz="2000" b="0" dirty="0" smtClean="0"/>
              <a:t> </a:t>
            </a:r>
            <a:r>
              <a:rPr lang="en-US" sz="2000" b="0" i="1" dirty="0" smtClean="0"/>
              <a:t>base </a:t>
            </a:r>
            <a:r>
              <a:rPr lang="en-US" sz="2000" b="0" i="1" dirty="0"/>
              <a:t>amount </a:t>
            </a:r>
            <a:r>
              <a:rPr lang="en-US" sz="2000" b="0" dirty="0" smtClean="0"/>
              <a:t>plus </a:t>
            </a:r>
            <a:r>
              <a:rPr lang="en-US" sz="2000" dirty="0" smtClean="0">
                <a:solidFill>
                  <a:srgbClr val="006200"/>
                </a:solidFill>
              </a:rPr>
              <a:t>this</a:t>
            </a:r>
            <a:r>
              <a:rPr lang="en-US" sz="2000" b="0" dirty="0" smtClean="0"/>
              <a:t> gradient</a:t>
            </a:r>
            <a:endParaRPr lang="en-US" sz="2000" b="0" dirty="0"/>
          </a:p>
        </p:txBody>
      </p:sp>
      <p:sp>
        <p:nvSpPr>
          <p:cNvPr id="67" name="Right Arrow 6"/>
          <p:cNvSpPr/>
          <p:nvPr/>
        </p:nvSpPr>
        <p:spPr bwMode="auto">
          <a:xfrm rot="19058526">
            <a:off x="3523810" y="3164741"/>
            <a:ext cx="625195" cy="234426"/>
          </a:xfrm>
          <a:prstGeom prst="rightArrow">
            <a:avLst/>
          </a:prstGeom>
          <a:solidFill>
            <a:srgbClr val="A60A1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grpSp>
        <p:nvGrpSpPr>
          <p:cNvPr id="28" name="Group 7"/>
          <p:cNvGrpSpPr/>
          <p:nvPr/>
        </p:nvGrpSpPr>
        <p:grpSpPr>
          <a:xfrm>
            <a:off x="772144" y="3972687"/>
            <a:ext cx="3342656" cy="1925492"/>
            <a:chOff x="469222" y="3567627"/>
            <a:chExt cx="3342656" cy="1925492"/>
          </a:xfrm>
        </p:grpSpPr>
        <p:grpSp>
          <p:nvGrpSpPr>
            <p:cNvPr id="29" name="Group 2"/>
            <p:cNvGrpSpPr>
              <a:grpSpLocks/>
            </p:cNvGrpSpPr>
            <p:nvPr/>
          </p:nvGrpSpPr>
          <p:grpSpPr bwMode="auto">
            <a:xfrm>
              <a:off x="469222" y="3567627"/>
              <a:ext cx="3342656" cy="1223897"/>
              <a:chOff x="1056" y="1260"/>
              <a:chExt cx="2644" cy="901"/>
            </a:xfrm>
          </p:grpSpPr>
          <p:sp>
            <p:nvSpPr>
              <p:cNvPr id="37" name="Line 5"/>
              <p:cNvSpPr>
                <a:spLocks noChangeShapeType="1"/>
              </p:cNvSpPr>
              <p:nvPr/>
            </p:nvSpPr>
            <p:spPr bwMode="auto">
              <a:xfrm flipV="1">
                <a:off x="1248" y="1508"/>
                <a:ext cx="10" cy="363"/>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38" name="Text Box 7"/>
                  <p:cNvSpPr txBox="1">
                    <a:spLocks noChangeArrowheads="1"/>
                  </p:cNvSpPr>
                  <p:nvPr/>
                </p:nvSpPr>
                <p:spPr bwMode="auto">
                  <a:xfrm>
                    <a:off x="1061" y="1260"/>
                    <a:ext cx="590" cy="249"/>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l"/>
                    <a:r>
                      <a:rPr lang="en-US" sz="1600" dirty="0" smtClean="0">
                        <a:solidFill>
                          <a:srgbClr val="A60A1B"/>
                        </a:solidFill>
                        <a:latin typeface="Arial Narrow" panose="020B0606020202030204" pitchFamily="34" charset="0"/>
                      </a:rPr>
                      <a:t>P</a:t>
                    </a:r>
                    <a:r>
                      <a:rPr lang="en-US" sz="1600" baseline="-25000" dirty="0" smtClean="0">
                        <a:solidFill>
                          <a:srgbClr val="A60A1B"/>
                        </a:solidFill>
                        <a:latin typeface="Arial Narrow" panose="020B0606020202030204" pitchFamily="34" charset="0"/>
                      </a:rPr>
                      <a:t>A </a:t>
                    </a:r>
                    <a14:m>
                      <m:oMath xmlns:m="http://schemas.openxmlformats.org/officeDocument/2006/math">
                        <m:r>
                          <a:rPr lang="en-US" sz="1600" i="1" dirty="0" smtClean="0">
                            <a:solidFill>
                              <a:srgbClr val="A60A1B"/>
                            </a:solidFill>
                            <a:latin typeface="Cambria Math"/>
                          </a:rPr>
                          <m:t>=</m:t>
                        </m:r>
                      </m:oMath>
                    </a14:m>
                    <a:r>
                      <a:rPr lang="en-US" sz="1600" dirty="0" smtClean="0">
                        <a:solidFill>
                          <a:srgbClr val="A60A1B"/>
                        </a:solidFill>
                        <a:latin typeface="Arial Narrow" panose="020B0606020202030204" pitchFamily="34" charset="0"/>
                      </a:rPr>
                      <a:t> ?</a:t>
                    </a:r>
                    <a:endParaRPr lang="en-US" sz="1600" dirty="0">
                      <a:solidFill>
                        <a:srgbClr val="A60A1B"/>
                      </a:solidFill>
                      <a:latin typeface="Arial Narrow" panose="020B0606020202030204" pitchFamily="34" charset="0"/>
                    </a:endParaRPr>
                  </a:p>
                </p:txBody>
              </p:sp>
            </mc:Choice>
            <mc:Fallback>
              <p:sp>
                <p:nvSpPr>
                  <p:cNvPr id="38" name="Text Box 7"/>
                  <p:cNvSpPr txBox="1">
                    <a:spLocks noRot="1" noChangeAspect="1" noMove="1" noResize="1" noEditPoints="1" noAdjustHandles="1" noChangeArrowheads="1" noChangeShapeType="1" noTextEdit="1"/>
                  </p:cNvSpPr>
                  <p:nvPr/>
                </p:nvSpPr>
                <p:spPr bwMode="auto">
                  <a:xfrm>
                    <a:off x="1061" y="1260"/>
                    <a:ext cx="590" cy="249"/>
                  </a:xfrm>
                  <a:prstGeom prst="rect">
                    <a:avLst/>
                  </a:prstGeom>
                  <a:blipFill rotWithShape="1">
                    <a:blip r:embed="rId4" cstate="print"/>
                    <a:stretch>
                      <a:fillRect l="-4918" t="-3636" b="-25455"/>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39" name="Text Box 8"/>
              <p:cNvSpPr txBox="1">
                <a:spLocks noChangeArrowheads="1"/>
              </p:cNvSpPr>
              <p:nvPr/>
            </p:nvSpPr>
            <p:spPr bwMode="auto">
              <a:xfrm>
                <a:off x="2013" y="1485"/>
                <a:ext cx="539" cy="22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400" dirty="0" smtClean="0">
                    <a:latin typeface="Arial Narrow" panose="020B0606020202030204" pitchFamily="34" charset="0"/>
                    <a:cs typeface="Times New Roman" pitchFamily="18" charset="0"/>
                  </a:rPr>
                  <a:t>i = 10%</a:t>
                </a:r>
                <a:endParaRPr lang="en-US" sz="1400" dirty="0">
                  <a:latin typeface="Arial Narrow" panose="020B0606020202030204" pitchFamily="34" charset="0"/>
                  <a:cs typeface="Times New Roman" pitchFamily="18" charset="0"/>
                </a:endParaRPr>
              </a:p>
            </p:txBody>
          </p:sp>
          <p:sp>
            <p:nvSpPr>
              <p:cNvPr id="40" name="Line 9"/>
              <p:cNvSpPr>
                <a:spLocks noChangeShapeType="1"/>
              </p:cNvSpPr>
              <p:nvPr/>
            </p:nvSpPr>
            <p:spPr bwMode="auto">
              <a:xfrm>
                <a:off x="2594" y="1872"/>
                <a:ext cx="0" cy="2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41" name="Line 10"/>
              <p:cNvSpPr>
                <a:spLocks noChangeShapeType="1"/>
              </p:cNvSpPr>
              <p:nvPr/>
            </p:nvSpPr>
            <p:spPr bwMode="auto">
              <a:xfrm>
                <a:off x="3026" y="1872"/>
                <a:ext cx="0" cy="2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42" name="Line 11"/>
              <p:cNvSpPr>
                <a:spLocks noChangeShapeType="1"/>
              </p:cNvSpPr>
              <p:nvPr/>
            </p:nvSpPr>
            <p:spPr bwMode="auto">
              <a:xfrm>
                <a:off x="2162" y="1855"/>
                <a:ext cx="0" cy="2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43" name="Line 12"/>
              <p:cNvSpPr>
                <a:spLocks noChangeShapeType="1"/>
              </p:cNvSpPr>
              <p:nvPr/>
            </p:nvSpPr>
            <p:spPr bwMode="auto">
              <a:xfrm>
                <a:off x="1730" y="1872"/>
                <a:ext cx="0" cy="2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44" name="Line 13"/>
              <p:cNvSpPr>
                <a:spLocks noChangeShapeType="1"/>
              </p:cNvSpPr>
              <p:nvPr/>
            </p:nvSpPr>
            <p:spPr bwMode="auto">
              <a:xfrm>
                <a:off x="3466" y="1872"/>
                <a:ext cx="0" cy="2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45" name="Line 14"/>
              <p:cNvSpPr>
                <a:spLocks noChangeShapeType="1"/>
              </p:cNvSpPr>
              <p:nvPr/>
            </p:nvSpPr>
            <p:spPr bwMode="auto">
              <a:xfrm flipH="1">
                <a:off x="1248" y="1872"/>
                <a:ext cx="22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46" name="Text Box 15"/>
              <p:cNvSpPr txBox="1">
                <a:spLocks noChangeArrowheads="1"/>
              </p:cNvSpPr>
              <p:nvPr/>
            </p:nvSpPr>
            <p:spPr bwMode="auto">
              <a:xfrm>
                <a:off x="1056" y="1661"/>
                <a:ext cx="2644" cy="2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400" dirty="0">
                    <a:latin typeface="Arial Narrow" panose="020B0606020202030204" pitchFamily="34" charset="0"/>
                  </a:rPr>
                  <a:t>    </a:t>
                </a:r>
                <a:r>
                  <a:rPr lang="en-US" sz="1400" dirty="0" smtClean="0">
                    <a:latin typeface="Arial Narrow" panose="020B0606020202030204" pitchFamily="34" charset="0"/>
                  </a:rPr>
                  <a:t>  0         </a:t>
                </a:r>
                <a:r>
                  <a:rPr lang="en-US" sz="1400" dirty="0">
                    <a:latin typeface="Arial Narrow" panose="020B0606020202030204" pitchFamily="34" charset="0"/>
                  </a:rPr>
                  <a:t>1     </a:t>
                </a:r>
                <a:r>
                  <a:rPr lang="en-US" sz="1400" dirty="0" smtClean="0">
                    <a:latin typeface="Arial Narrow" panose="020B0606020202030204" pitchFamily="34" charset="0"/>
                  </a:rPr>
                  <a:t>      </a:t>
                </a:r>
                <a:r>
                  <a:rPr lang="en-US" sz="1400" dirty="0">
                    <a:latin typeface="Arial Narrow" panose="020B0606020202030204" pitchFamily="34" charset="0"/>
                  </a:rPr>
                  <a:t>2        </a:t>
                </a:r>
                <a:r>
                  <a:rPr lang="en-US" sz="1400" dirty="0" smtClean="0">
                    <a:latin typeface="Arial Narrow" panose="020B0606020202030204" pitchFamily="34" charset="0"/>
                  </a:rPr>
                  <a:t>    </a:t>
                </a:r>
                <a:r>
                  <a:rPr lang="en-US" sz="1400" dirty="0">
                    <a:latin typeface="Arial Narrow" panose="020B0606020202030204" pitchFamily="34" charset="0"/>
                  </a:rPr>
                  <a:t>3        </a:t>
                </a:r>
                <a:r>
                  <a:rPr lang="en-US" sz="1400" dirty="0" smtClean="0">
                    <a:latin typeface="Arial Narrow" panose="020B0606020202030204" pitchFamily="34" charset="0"/>
                  </a:rPr>
                  <a:t>   </a:t>
                </a:r>
                <a:r>
                  <a:rPr lang="en-US" sz="1400" dirty="0">
                    <a:latin typeface="Arial Narrow" panose="020B0606020202030204" pitchFamily="34" charset="0"/>
                  </a:rPr>
                  <a:t>4    </a:t>
                </a:r>
                <a:r>
                  <a:rPr lang="en-US" sz="1400" dirty="0" smtClean="0">
                    <a:latin typeface="Arial Narrow" panose="020B0606020202030204" pitchFamily="34" charset="0"/>
                  </a:rPr>
                  <a:t>        </a:t>
                </a:r>
                <a:r>
                  <a:rPr lang="en-US" sz="1400" dirty="0">
                    <a:latin typeface="Arial Narrow" panose="020B0606020202030204" pitchFamily="34" charset="0"/>
                  </a:rPr>
                  <a:t>5      </a:t>
                </a:r>
                <a:r>
                  <a:rPr lang="en-US" sz="1400" dirty="0" smtClean="0">
                    <a:latin typeface="Arial Narrow" panose="020B0606020202030204" pitchFamily="34" charset="0"/>
                  </a:rPr>
                  <a:t>                          </a:t>
                </a:r>
                <a:endParaRPr lang="en-US" sz="1400" dirty="0">
                  <a:latin typeface="Arial Narrow" panose="020B0606020202030204" pitchFamily="34" charset="0"/>
                </a:endParaRPr>
              </a:p>
            </p:txBody>
          </p:sp>
        </p:grpSp>
        <p:sp>
          <p:nvSpPr>
            <p:cNvPr id="30" name="TextBox 29"/>
            <p:cNvSpPr txBox="1"/>
            <p:nvPr/>
          </p:nvSpPr>
          <p:spPr>
            <a:xfrm>
              <a:off x="1116263" y="4773737"/>
              <a:ext cx="429926" cy="307777"/>
            </a:xfrm>
            <a:prstGeom prst="rect">
              <a:avLst/>
            </a:prstGeom>
            <a:noFill/>
          </p:spPr>
          <p:txBody>
            <a:bodyPr wrap="none" rtlCol="0">
              <a:spAutoFit/>
            </a:bodyPr>
            <a:lstStyle/>
            <a:p>
              <a:r>
                <a:rPr lang="en-US" sz="1400" dirty="0" smtClean="0">
                  <a:latin typeface="Arial Narrow" panose="020B0606020202030204" pitchFamily="34" charset="0"/>
                </a:rPr>
                <a:t>400</a:t>
              </a:r>
              <a:endParaRPr lang="en-US" sz="1400" dirty="0">
                <a:latin typeface="Arial Narrow" panose="020B0606020202030204" pitchFamily="34" charset="0"/>
              </a:endParaRPr>
            </a:p>
          </p:txBody>
        </p:sp>
        <p:sp>
          <p:nvSpPr>
            <p:cNvPr id="31" name="TextBox 30"/>
            <p:cNvSpPr txBox="1"/>
            <p:nvPr/>
          </p:nvSpPr>
          <p:spPr>
            <a:xfrm>
              <a:off x="1693789" y="4771462"/>
              <a:ext cx="429926" cy="307777"/>
            </a:xfrm>
            <a:prstGeom prst="rect">
              <a:avLst/>
            </a:prstGeom>
            <a:noFill/>
          </p:spPr>
          <p:txBody>
            <a:bodyPr wrap="none" rtlCol="0">
              <a:spAutoFit/>
            </a:bodyPr>
            <a:lstStyle/>
            <a:p>
              <a:r>
                <a:rPr lang="en-US" sz="1400" dirty="0" smtClean="0">
                  <a:latin typeface="Arial Narrow" panose="020B0606020202030204" pitchFamily="34" charset="0"/>
                </a:rPr>
                <a:t>400</a:t>
              </a:r>
              <a:endParaRPr lang="en-US" sz="1400" dirty="0">
                <a:latin typeface="Arial Narrow" panose="020B0606020202030204" pitchFamily="34" charset="0"/>
              </a:endParaRPr>
            </a:p>
          </p:txBody>
        </p:sp>
        <p:sp>
          <p:nvSpPr>
            <p:cNvPr id="32" name="TextBox 31"/>
            <p:cNvSpPr txBox="1"/>
            <p:nvPr/>
          </p:nvSpPr>
          <p:spPr>
            <a:xfrm>
              <a:off x="2215495" y="4782017"/>
              <a:ext cx="429926" cy="307777"/>
            </a:xfrm>
            <a:prstGeom prst="rect">
              <a:avLst/>
            </a:prstGeom>
            <a:noFill/>
          </p:spPr>
          <p:txBody>
            <a:bodyPr wrap="none" rtlCol="0">
              <a:spAutoFit/>
            </a:bodyPr>
            <a:lstStyle/>
            <a:p>
              <a:r>
                <a:rPr lang="en-US" sz="1400" dirty="0">
                  <a:latin typeface="Arial Narrow" panose="020B0606020202030204" pitchFamily="34" charset="0"/>
                </a:rPr>
                <a:t>4</a:t>
              </a:r>
              <a:r>
                <a:rPr lang="en-US" sz="1400" dirty="0" smtClean="0">
                  <a:latin typeface="Arial Narrow" panose="020B0606020202030204" pitchFamily="34" charset="0"/>
                </a:rPr>
                <a:t>00</a:t>
              </a:r>
              <a:endParaRPr lang="en-US" sz="1400" dirty="0">
                <a:latin typeface="Arial Narrow" panose="020B0606020202030204" pitchFamily="34" charset="0"/>
              </a:endParaRPr>
            </a:p>
          </p:txBody>
        </p:sp>
        <p:sp>
          <p:nvSpPr>
            <p:cNvPr id="33" name="TextBox 32"/>
            <p:cNvSpPr txBox="1"/>
            <p:nvPr/>
          </p:nvSpPr>
          <p:spPr>
            <a:xfrm>
              <a:off x="2743522" y="4784732"/>
              <a:ext cx="429926" cy="307777"/>
            </a:xfrm>
            <a:prstGeom prst="rect">
              <a:avLst/>
            </a:prstGeom>
            <a:noFill/>
          </p:spPr>
          <p:txBody>
            <a:bodyPr wrap="none" rtlCol="0">
              <a:spAutoFit/>
            </a:bodyPr>
            <a:lstStyle/>
            <a:p>
              <a:r>
                <a:rPr lang="en-US" sz="1400" dirty="0" smtClean="0">
                  <a:latin typeface="Arial Narrow" panose="020B0606020202030204" pitchFamily="34" charset="0"/>
                </a:rPr>
                <a:t>400</a:t>
              </a:r>
              <a:endParaRPr lang="en-US" sz="1400" dirty="0">
                <a:latin typeface="Arial Narrow" panose="020B0606020202030204" pitchFamily="34" charset="0"/>
              </a:endParaRPr>
            </a:p>
          </p:txBody>
        </p:sp>
        <p:sp>
          <p:nvSpPr>
            <p:cNvPr id="34" name="TextBox 33"/>
            <p:cNvSpPr txBox="1"/>
            <p:nvPr/>
          </p:nvSpPr>
          <p:spPr>
            <a:xfrm>
              <a:off x="3317914" y="4792002"/>
              <a:ext cx="429926" cy="307777"/>
            </a:xfrm>
            <a:prstGeom prst="rect">
              <a:avLst/>
            </a:prstGeom>
            <a:noFill/>
          </p:spPr>
          <p:txBody>
            <a:bodyPr wrap="none" rtlCol="0">
              <a:spAutoFit/>
            </a:bodyPr>
            <a:lstStyle/>
            <a:p>
              <a:r>
                <a:rPr lang="en-US" sz="1400" dirty="0" smtClean="0">
                  <a:latin typeface="Arial Narrow" panose="020B0606020202030204" pitchFamily="34" charset="0"/>
                </a:rPr>
                <a:t>400</a:t>
              </a:r>
              <a:endParaRPr lang="en-US" sz="1400"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35" name="TextBox 34"/>
                <p:cNvSpPr txBox="1"/>
                <p:nvPr/>
              </p:nvSpPr>
              <p:spPr>
                <a:xfrm>
                  <a:off x="1321321" y="5185342"/>
                  <a:ext cx="1706398" cy="307777"/>
                </a:xfrm>
                <a:prstGeom prst="rect">
                  <a:avLst/>
                </a:prstGeom>
                <a:noFill/>
              </p:spPr>
              <p:txBody>
                <a:bodyPr wrap="square" rtlCol="0">
                  <a:spAutoFit/>
                </a:bodyPr>
                <a:lstStyle/>
                <a:p>
                  <a:r>
                    <a:rPr lang="en-US" sz="1400" b="1" dirty="0" smtClean="0">
                      <a:latin typeface="Arial Narrow" panose="020B0606020202030204" pitchFamily="34" charset="0"/>
                    </a:rPr>
                    <a:t>P</a:t>
                  </a:r>
                  <a:r>
                    <a:rPr lang="en-US" sz="1400" b="1" baseline="-25000" dirty="0" smtClean="0">
                      <a:latin typeface="Arial Narrow" panose="020B0606020202030204" pitchFamily="34" charset="0"/>
                    </a:rPr>
                    <a:t>A</a:t>
                  </a:r>
                  <a:r>
                    <a:rPr lang="en-US" sz="1400" b="1" dirty="0" smtClean="0">
                      <a:latin typeface="Arial Narrow" panose="020B0606020202030204" pitchFamily="34" charset="0"/>
                    </a:rPr>
                    <a:t> </a:t>
                  </a:r>
                  <a14:m>
                    <m:oMath xmlns:m="http://schemas.openxmlformats.org/officeDocument/2006/math">
                      <m:r>
                        <a:rPr lang="en-US" sz="1400" b="1" i="1" dirty="0" smtClean="0">
                          <a:latin typeface="Cambria Math"/>
                        </a:rPr>
                        <m:t>=</m:t>
                      </m:r>
                    </m:oMath>
                  </a14:m>
                  <a:r>
                    <a:rPr lang="en-US" sz="1400" b="1" dirty="0" smtClean="0">
                      <a:latin typeface="Arial Narrow" panose="020B0606020202030204" pitchFamily="34" charset="0"/>
                    </a:rPr>
                    <a:t> 400(P/A,10%,5)</a:t>
                  </a:r>
                  <a:endParaRPr lang="en-US" sz="1400" b="1" dirty="0">
                    <a:latin typeface="Arial Narrow" panose="020B0606020202030204" pitchFamily="34" charset="0"/>
                  </a:endParaRPr>
                </a:p>
              </p:txBody>
            </p:sp>
          </mc:Choice>
          <mc:Fallback>
            <p:sp>
              <p:nvSpPr>
                <p:cNvPr id="35" name="TextBox 34"/>
                <p:cNvSpPr txBox="1">
                  <a:spLocks noRot="1" noChangeAspect="1" noMove="1" noResize="1" noEditPoints="1" noAdjustHandles="1" noChangeArrowheads="1" noChangeShapeType="1" noTextEdit="1"/>
                </p:cNvSpPr>
                <p:nvPr/>
              </p:nvSpPr>
              <p:spPr>
                <a:xfrm>
                  <a:off x="1321321" y="5185342"/>
                  <a:ext cx="1706398" cy="307777"/>
                </a:xfrm>
                <a:prstGeom prst="rect">
                  <a:avLst/>
                </a:prstGeom>
                <a:blipFill rotWithShape="1">
                  <a:blip r:embed="rId5" cstate="print"/>
                  <a:stretch>
                    <a:fillRect l="-714" t="-1961" b="-17647"/>
                  </a:stretch>
                </a:blipFill>
              </p:spPr>
              <p:txBody>
                <a:bodyPr/>
                <a:lstStyle/>
                <a:p>
                  <a:r>
                    <a:rPr lang="en-US">
                      <a:noFill/>
                    </a:rPr>
                    <a:t> </a:t>
                  </a:r>
                </a:p>
              </p:txBody>
            </p:sp>
          </mc:Fallback>
        </mc:AlternateContent>
        <p:cxnSp>
          <p:nvCxnSpPr>
            <p:cNvPr id="36" name="Straight Connector 35"/>
            <p:cNvCxnSpPr>
              <a:stCxn id="30" idx="0"/>
              <a:endCxn id="44" idx="1"/>
            </p:cNvCxnSpPr>
            <p:nvPr/>
          </p:nvCxnSpPr>
          <p:spPr bwMode="auto">
            <a:xfrm>
              <a:off x="1331226" y="4773737"/>
              <a:ext cx="2184820" cy="10994"/>
            </a:xfrm>
            <a:prstGeom prst="line">
              <a:avLst/>
            </a:prstGeom>
            <a:solidFill>
              <a:schemeClr val="accent1"/>
            </a:solidFill>
            <a:ln w="9525" cap="flat" cmpd="sng" algn="ctr">
              <a:solidFill>
                <a:schemeClr val="tx1"/>
              </a:solidFill>
              <a:prstDash val="dash"/>
              <a:round/>
              <a:headEnd type="none" w="med" len="med"/>
              <a:tailEnd type="none" w="med" len="med"/>
            </a:ln>
            <a:effectLst/>
          </p:spPr>
        </p:cxnSp>
      </p:grpSp>
      <p:sp>
        <p:nvSpPr>
          <p:cNvPr id="5" name="Content Placeholder 8"/>
          <p:cNvSpPr>
            <a:spLocks noGrp="1"/>
          </p:cNvSpPr>
          <p:nvPr>
            <p:ph sz="quarter" idx="19"/>
          </p:nvPr>
        </p:nvSpPr>
        <p:spPr>
          <a:xfrm>
            <a:off x="152400" y="5207127"/>
            <a:ext cx="1066800" cy="1069848"/>
          </a:xfrm>
          <a:solidFill>
            <a:srgbClr val="FFFF99"/>
          </a:solidFill>
          <a:ln w="19050">
            <a:solidFill>
              <a:schemeClr val="tx1"/>
            </a:solidFill>
          </a:ln>
        </p:spPr>
        <p:txBody>
          <a:bodyPr/>
          <a:lstStyle/>
          <a:p>
            <a:pPr marL="0" lvl="0" indent="0" algn="ctr">
              <a:buNone/>
            </a:pPr>
            <a:r>
              <a:rPr lang="en-US" sz="1600" dirty="0">
                <a:solidFill>
                  <a:prstClr val="black"/>
                </a:solidFill>
              </a:rPr>
              <a:t>Amount in year 1 is base amount</a:t>
            </a:r>
          </a:p>
        </p:txBody>
      </p:sp>
      <p:cxnSp>
        <p:nvCxnSpPr>
          <p:cNvPr id="65" name="Straight Arrow Connector 9"/>
          <p:cNvCxnSpPr/>
          <p:nvPr/>
        </p:nvCxnSpPr>
        <p:spPr bwMode="auto">
          <a:xfrm flipV="1">
            <a:off x="876302" y="4876801"/>
            <a:ext cx="647697" cy="32213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68" name="Right Arrow 10"/>
          <p:cNvSpPr/>
          <p:nvPr/>
        </p:nvSpPr>
        <p:spPr bwMode="auto">
          <a:xfrm rot="8891725">
            <a:off x="3603287" y="4029016"/>
            <a:ext cx="1188720" cy="228600"/>
          </a:xfrm>
          <a:prstGeom prst="rightArrow">
            <a:avLst/>
          </a:prstGeom>
          <a:solidFill>
            <a:srgbClr val="A60A1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6" name="Content Placeholder 11"/>
          <p:cNvSpPr>
            <a:spLocks noGrp="1"/>
          </p:cNvSpPr>
          <p:nvPr>
            <p:ph sz="quarter" idx="20"/>
          </p:nvPr>
        </p:nvSpPr>
        <p:spPr>
          <a:xfrm>
            <a:off x="4495800" y="4953000"/>
            <a:ext cx="381000" cy="528320"/>
          </a:xfrm>
        </p:spPr>
        <p:txBody>
          <a:bodyPr/>
          <a:lstStyle/>
          <a:p>
            <a:pPr marL="0" indent="0">
              <a:buNone/>
            </a:pPr>
            <a:r>
              <a:rPr lang="en-US" sz="3600" b="0" kern="0" dirty="0" smtClean="0"/>
              <a:t>+</a:t>
            </a:r>
            <a:endParaRPr lang="en-US" sz="3600" b="0" kern="0" dirty="0"/>
          </a:p>
        </p:txBody>
      </p:sp>
      <p:grpSp>
        <p:nvGrpSpPr>
          <p:cNvPr id="47" name="Group 12"/>
          <p:cNvGrpSpPr/>
          <p:nvPr/>
        </p:nvGrpSpPr>
        <p:grpSpPr>
          <a:xfrm>
            <a:off x="4913011" y="3935647"/>
            <a:ext cx="3468989" cy="2038731"/>
            <a:chOff x="4226919" y="3592026"/>
            <a:chExt cx="3468989" cy="2038731"/>
          </a:xfrm>
        </p:grpSpPr>
        <p:grpSp>
          <p:nvGrpSpPr>
            <p:cNvPr id="48" name="Group 2"/>
            <p:cNvGrpSpPr>
              <a:grpSpLocks/>
            </p:cNvGrpSpPr>
            <p:nvPr/>
          </p:nvGrpSpPr>
          <p:grpSpPr bwMode="auto">
            <a:xfrm>
              <a:off x="4226919" y="3592026"/>
              <a:ext cx="3468989" cy="1774039"/>
              <a:chOff x="1022" y="1222"/>
              <a:chExt cx="2648" cy="1306"/>
            </a:xfrm>
          </p:grpSpPr>
          <p:sp>
            <p:nvSpPr>
              <p:cNvPr id="55" name="Line 5"/>
              <p:cNvSpPr>
                <a:spLocks noChangeShapeType="1"/>
              </p:cNvSpPr>
              <p:nvPr/>
            </p:nvSpPr>
            <p:spPr bwMode="auto">
              <a:xfrm flipV="1">
                <a:off x="1248" y="1452"/>
                <a:ext cx="0" cy="420"/>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56" name="Text Box 7"/>
                  <p:cNvSpPr txBox="1">
                    <a:spLocks noChangeArrowheads="1"/>
                  </p:cNvSpPr>
                  <p:nvPr/>
                </p:nvSpPr>
                <p:spPr bwMode="auto">
                  <a:xfrm>
                    <a:off x="1022" y="1222"/>
                    <a:ext cx="671" cy="249"/>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l"/>
                    <a:r>
                      <a:rPr lang="en-US" sz="1600" dirty="0" smtClean="0">
                        <a:solidFill>
                          <a:srgbClr val="A60A1B"/>
                        </a:solidFill>
                        <a:latin typeface="Arial Narrow" panose="020B0606020202030204" pitchFamily="34" charset="0"/>
                      </a:rPr>
                      <a:t>P</a:t>
                    </a:r>
                    <a:r>
                      <a:rPr lang="en-US" sz="1600" baseline="-25000" dirty="0" smtClean="0">
                        <a:solidFill>
                          <a:srgbClr val="A60A1B"/>
                        </a:solidFill>
                        <a:latin typeface="Arial Narrow" panose="020B0606020202030204" pitchFamily="34" charset="0"/>
                      </a:rPr>
                      <a:t>G </a:t>
                    </a:r>
                    <a14:m>
                      <m:oMath xmlns:m="http://schemas.openxmlformats.org/officeDocument/2006/math">
                        <m:r>
                          <a:rPr lang="en-US" sz="1600" i="1" dirty="0" smtClean="0">
                            <a:solidFill>
                              <a:srgbClr val="A60A1B"/>
                            </a:solidFill>
                            <a:latin typeface="Cambria Math"/>
                          </a:rPr>
                          <m:t>=</m:t>
                        </m:r>
                      </m:oMath>
                    </a14:m>
                    <a:r>
                      <a:rPr lang="en-US" sz="1600" dirty="0" smtClean="0">
                        <a:solidFill>
                          <a:srgbClr val="A60A1B"/>
                        </a:solidFill>
                        <a:latin typeface="Arial Narrow" panose="020B0606020202030204" pitchFamily="34" charset="0"/>
                      </a:rPr>
                      <a:t> ?</a:t>
                    </a:r>
                    <a:endParaRPr lang="en-US" sz="1600" dirty="0">
                      <a:solidFill>
                        <a:srgbClr val="A60A1B"/>
                      </a:solidFill>
                      <a:latin typeface="Arial Narrow" panose="020B0606020202030204" pitchFamily="34" charset="0"/>
                    </a:endParaRPr>
                  </a:p>
                </p:txBody>
              </p:sp>
            </mc:Choice>
            <mc:Fallback>
              <p:sp>
                <p:nvSpPr>
                  <p:cNvPr id="56" name="Text Box 7"/>
                  <p:cNvSpPr txBox="1">
                    <a:spLocks noRot="1" noChangeAspect="1" noMove="1" noResize="1" noEditPoints="1" noAdjustHandles="1" noChangeArrowheads="1" noChangeShapeType="1" noTextEdit="1"/>
                  </p:cNvSpPr>
                  <p:nvPr/>
                </p:nvSpPr>
                <p:spPr bwMode="auto">
                  <a:xfrm>
                    <a:off x="1022" y="1222"/>
                    <a:ext cx="671" cy="249"/>
                  </a:xfrm>
                  <a:prstGeom prst="rect">
                    <a:avLst/>
                  </a:prstGeom>
                  <a:blipFill rotWithShape="1">
                    <a:blip r:embed="rId6" cstate="print"/>
                    <a:stretch>
                      <a:fillRect l="-4167" t="-3636" b="-25455"/>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57" name="Text Box 8"/>
                  <p:cNvSpPr txBox="1">
                    <a:spLocks noChangeArrowheads="1"/>
                  </p:cNvSpPr>
                  <p:nvPr/>
                </p:nvSpPr>
                <p:spPr bwMode="auto">
                  <a:xfrm>
                    <a:off x="2029" y="1464"/>
                    <a:ext cx="557" cy="227"/>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lgn="l"/>
                    <a:r>
                      <a:rPr lang="en-US" sz="1400" dirty="0" smtClean="0">
                        <a:latin typeface="Arial Narrow" panose="020B0606020202030204" pitchFamily="34" charset="0"/>
                        <a:cs typeface="Times New Roman" pitchFamily="18" charset="0"/>
                      </a:rPr>
                      <a:t>i </a:t>
                    </a:r>
                    <a14:m>
                      <m:oMath xmlns:m="http://schemas.openxmlformats.org/officeDocument/2006/math">
                        <m:r>
                          <a:rPr lang="en-US" sz="1400" i="1" dirty="0" smtClean="0">
                            <a:latin typeface="Cambria Math"/>
                            <a:cs typeface="Times New Roman" pitchFamily="18" charset="0"/>
                          </a:rPr>
                          <m:t>=</m:t>
                        </m:r>
                      </m:oMath>
                    </a14:m>
                    <a:r>
                      <a:rPr lang="en-US" sz="1400" dirty="0" smtClean="0">
                        <a:latin typeface="Arial Narrow" panose="020B0606020202030204" pitchFamily="34" charset="0"/>
                        <a:cs typeface="Times New Roman" pitchFamily="18" charset="0"/>
                      </a:rPr>
                      <a:t> 10%</a:t>
                    </a:r>
                    <a:endParaRPr lang="en-US" sz="1400" dirty="0">
                      <a:latin typeface="Arial Narrow" panose="020B0606020202030204" pitchFamily="34" charset="0"/>
                      <a:cs typeface="Times New Roman" pitchFamily="18" charset="0"/>
                    </a:endParaRPr>
                  </a:p>
                </p:txBody>
              </p:sp>
            </mc:Choice>
            <mc:Fallback>
              <p:sp>
                <p:nvSpPr>
                  <p:cNvPr id="57" name="Text Box 8"/>
                  <p:cNvSpPr txBox="1">
                    <a:spLocks noRot="1" noChangeAspect="1" noMove="1" noResize="1" noEditPoints="1" noAdjustHandles="1" noChangeArrowheads="1" noChangeShapeType="1" noTextEdit="1"/>
                  </p:cNvSpPr>
                  <p:nvPr/>
                </p:nvSpPr>
                <p:spPr bwMode="auto">
                  <a:xfrm>
                    <a:off x="2029" y="1464"/>
                    <a:ext cx="557" cy="227"/>
                  </a:xfrm>
                  <a:prstGeom prst="rect">
                    <a:avLst/>
                  </a:prstGeom>
                  <a:blipFill rotWithShape="1">
                    <a:blip r:embed="rId7" cstate="print"/>
                    <a:stretch>
                      <a:fillRect l="-1667" t="-2000" r="-3333" b="-20000"/>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58" name="Line 9"/>
              <p:cNvSpPr>
                <a:spLocks noChangeShapeType="1"/>
              </p:cNvSpPr>
              <p:nvPr/>
            </p:nvSpPr>
            <p:spPr bwMode="auto">
              <a:xfrm>
                <a:off x="2594" y="1872"/>
                <a:ext cx="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59" name="Line 10"/>
              <p:cNvSpPr>
                <a:spLocks noChangeShapeType="1"/>
              </p:cNvSpPr>
              <p:nvPr/>
            </p:nvSpPr>
            <p:spPr bwMode="auto">
              <a:xfrm>
                <a:off x="3026" y="1872"/>
                <a:ext cx="0" cy="56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60" name="Line 11"/>
              <p:cNvSpPr>
                <a:spLocks noChangeShapeType="1"/>
              </p:cNvSpPr>
              <p:nvPr/>
            </p:nvSpPr>
            <p:spPr bwMode="auto">
              <a:xfrm>
                <a:off x="2162" y="1855"/>
                <a:ext cx="0" cy="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61" name="Line 13"/>
              <p:cNvSpPr>
                <a:spLocks noChangeShapeType="1"/>
              </p:cNvSpPr>
              <p:nvPr/>
            </p:nvSpPr>
            <p:spPr bwMode="auto">
              <a:xfrm>
                <a:off x="3466" y="1872"/>
                <a:ext cx="0" cy="6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62" name="Line 14"/>
              <p:cNvSpPr>
                <a:spLocks noChangeShapeType="1"/>
              </p:cNvSpPr>
              <p:nvPr/>
            </p:nvSpPr>
            <p:spPr bwMode="auto">
              <a:xfrm flipH="1">
                <a:off x="1248" y="1872"/>
                <a:ext cx="22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400" dirty="0">
                  <a:latin typeface="Arial Narrow" panose="020B0606020202030204" pitchFamily="34" charset="0"/>
                </a:endParaRPr>
              </a:p>
            </p:txBody>
          </p:sp>
          <p:sp>
            <p:nvSpPr>
              <p:cNvPr id="63" name="Text Box 15"/>
              <p:cNvSpPr txBox="1">
                <a:spLocks noChangeArrowheads="1"/>
              </p:cNvSpPr>
              <p:nvPr/>
            </p:nvSpPr>
            <p:spPr bwMode="auto">
              <a:xfrm>
                <a:off x="1056" y="1661"/>
                <a:ext cx="2614" cy="2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400" dirty="0">
                    <a:latin typeface="Arial Narrow" panose="020B0606020202030204" pitchFamily="34" charset="0"/>
                  </a:rPr>
                  <a:t>    </a:t>
                </a:r>
                <a:r>
                  <a:rPr lang="en-US" sz="1400" dirty="0" smtClean="0">
                    <a:latin typeface="Arial Narrow" panose="020B0606020202030204" pitchFamily="34" charset="0"/>
                  </a:rPr>
                  <a:t>  0        </a:t>
                </a:r>
                <a:r>
                  <a:rPr lang="en-US" sz="1400" dirty="0">
                    <a:latin typeface="Arial Narrow" panose="020B0606020202030204" pitchFamily="34" charset="0"/>
                  </a:rPr>
                  <a:t>1       </a:t>
                </a:r>
                <a:r>
                  <a:rPr lang="en-US" sz="1400" dirty="0" smtClean="0">
                    <a:latin typeface="Arial Narrow" panose="020B0606020202030204" pitchFamily="34" charset="0"/>
                  </a:rPr>
                  <a:t>       </a:t>
                </a:r>
                <a:r>
                  <a:rPr lang="en-US" sz="1400" dirty="0">
                    <a:latin typeface="Arial Narrow" panose="020B0606020202030204" pitchFamily="34" charset="0"/>
                  </a:rPr>
                  <a:t>2       </a:t>
                </a:r>
                <a:r>
                  <a:rPr lang="en-US" sz="1400" dirty="0" smtClean="0">
                    <a:latin typeface="Arial Narrow" panose="020B0606020202030204" pitchFamily="34" charset="0"/>
                  </a:rPr>
                  <a:t>    </a:t>
                </a:r>
                <a:r>
                  <a:rPr lang="en-US" sz="1400" dirty="0">
                    <a:latin typeface="Arial Narrow" panose="020B0606020202030204" pitchFamily="34" charset="0"/>
                  </a:rPr>
                  <a:t>3        </a:t>
                </a:r>
                <a:r>
                  <a:rPr lang="en-US" sz="1400" dirty="0" smtClean="0">
                    <a:latin typeface="Arial Narrow" panose="020B0606020202030204" pitchFamily="34" charset="0"/>
                  </a:rPr>
                  <a:t>    </a:t>
                </a:r>
                <a:r>
                  <a:rPr lang="en-US" sz="1400" dirty="0">
                    <a:latin typeface="Arial Narrow" panose="020B0606020202030204" pitchFamily="34" charset="0"/>
                  </a:rPr>
                  <a:t>4        </a:t>
                </a:r>
                <a:r>
                  <a:rPr lang="en-US" sz="1400" dirty="0" smtClean="0">
                    <a:latin typeface="Arial Narrow" panose="020B0606020202030204" pitchFamily="34" charset="0"/>
                  </a:rPr>
                  <a:t>    </a:t>
                </a:r>
                <a:r>
                  <a:rPr lang="en-US" sz="1400" dirty="0">
                    <a:latin typeface="Arial Narrow" panose="020B0606020202030204" pitchFamily="34" charset="0"/>
                  </a:rPr>
                  <a:t>5      </a:t>
                </a:r>
                <a:r>
                  <a:rPr lang="en-US" sz="1400" dirty="0" smtClean="0">
                    <a:latin typeface="Arial Narrow" panose="020B0606020202030204" pitchFamily="34" charset="0"/>
                  </a:rPr>
                  <a:t>                          </a:t>
                </a:r>
                <a:endParaRPr lang="en-US" sz="1400" dirty="0">
                  <a:latin typeface="Arial Narrow" panose="020B0606020202030204" pitchFamily="34" charset="0"/>
                </a:endParaRPr>
              </a:p>
            </p:txBody>
          </p:sp>
        </p:grpSp>
        <p:sp>
          <p:nvSpPr>
            <p:cNvPr id="49" name="TextBox 48"/>
            <p:cNvSpPr txBox="1"/>
            <p:nvPr/>
          </p:nvSpPr>
          <p:spPr>
            <a:xfrm>
              <a:off x="5557500" y="4884283"/>
              <a:ext cx="348172" cy="307777"/>
            </a:xfrm>
            <a:prstGeom prst="rect">
              <a:avLst/>
            </a:prstGeom>
            <a:noFill/>
          </p:spPr>
          <p:txBody>
            <a:bodyPr wrap="none" rtlCol="0">
              <a:spAutoFit/>
            </a:bodyPr>
            <a:lstStyle/>
            <a:p>
              <a:r>
                <a:rPr lang="en-US" sz="1400" dirty="0" smtClean="0">
                  <a:latin typeface="Arial Narrow" panose="020B0606020202030204" pitchFamily="34" charset="0"/>
                </a:rPr>
                <a:t>50</a:t>
              </a:r>
              <a:endParaRPr lang="en-US" sz="1400" dirty="0">
                <a:latin typeface="Arial Narrow" panose="020B0606020202030204" pitchFamily="34" charset="0"/>
              </a:endParaRPr>
            </a:p>
          </p:txBody>
        </p:sp>
        <p:sp>
          <p:nvSpPr>
            <p:cNvPr id="50" name="TextBox 49"/>
            <p:cNvSpPr txBox="1"/>
            <p:nvPr/>
          </p:nvSpPr>
          <p:spPr>
            <a:xfrm>
              <a:off x="6088172" y="5045982"/>
              <a:ext cx="429926" cy="307777"/>
            </a:xfrm>
            <a:prstGeom prst="rect">
              <a:avLst/>
            </a:prstGeom>
            <a:noFill/>
          </p:spPr>
          <p:txBody>
            <a:bodyPr wrap="none" rtlCol="0">
              <a:spAutoFit/>
            </a:bodyPr>
            <a:lstStyle/>
            <a:p>
              <a:r>
                <a:rPr lang="en-US" sz="1400" dirty="0" smtClean="0">
                  <a:latin typeface="Arial Narrow" panose="020B0606020202030204" pitchFamily="34" charset="0"/>
                </a:rPr>
                <a:t>100</a:t>
              </a:r>
              <a:endParaRPr lang="en-US" sz="1400" dirty="0">
                <a:latin typeface="Arial Narrow" panose="020B0606020202030204" pitchFamily="34" charset="0"/>
              </a:endParaRPr>
            </a:p>
          </p:txBody>
        </p:sp>
        <p:sp>
          <p:nvSpPr>
            <p:cNvPr id="51" name="TextBox 50"/>
            <p:cNvSpPr txBox="1"/>
            <p:nvPr/>
          </p:nvSpPr>
          <p:spPr>
            <a:xfrm>
              <a:off x="6654110" y="5184481"/>
              <a:ext cx="429926" cy="307777"/>
            </a:xfrm>
            <a:prstGeom prst="rect">
              <a:avLst/>
            </a:prstGeom>
            <a:noFill/>
          </p:spPr>
          <p:txBody>
            <a:bodyPr wrap="none" rtlCol="0">
              <a:spAutoFit/>
            </a:bodyPr>
            <a:lstStyle/>
            <a:p>
              <a:r>
                <a:rPr lang="en-US" sz="1400" dirty="0" smtClean="0">
                  <a:latin typeface="Arial Narrow" panose="020B0606020202030204" pitchFamily="34" charset="0"/>
                </a:rPr>
                <a:t>150</a:t>
              </a:r>
              <a:endParaRPr lang="en-US" sz="1400" dirty="0">
                <a:latin typeface="Arial Narrow" panose="020B0606020202030204" pitchFamily="34" charset="0"/>
              </a:endParaRPr>
            </a:p>
          </p:txBody>
        </p:sp>
        <p:sp>
          <p:nvSpPr>
            <p:cNvPr id="52" name="TextBox 51"/>
            <p:cNvSpPr txBox="1"/>
            <p:nvPr/>
          </p:nvSpPr>
          <p:spPr>
            <a:xfrm>
              <a:off x="7236460" y="5322980"/>
              <a:ext cx="429926" cy="307777"/>
            </a:xfrm>
            <a:prstGeom prst="rect">
              <a:avLst/>
            </a:prstGeom>
            <a:noFill/>
          </p:spPr>
          <p:txBody>
            <a:bodyPr wrap="none" rtlCol="0">
              <a:spAutoFit/>
            </a:bodyPr>
            <a:lstStyle/>
            <a:p>
              <a:r>
                <a:rPr lang="en-US" sz="1400" dirty="0" smtClean="0">
                  <a:latin typeface="Arial Narrow" panose="020B0606020202030204" pitchFamily="34" charset="0"/>
                </a:rPr>
                <a:t>200</a:t>
              </a:r>
              <a:endParaRPr lang="en-US" sz="1400" dirty="0">
                <a:latin typeface="Arial Narrow" panose="020B0606020202030204" pitchFamily="34" charset="0"/>
              </a:endParaRPr>
            </a:p>
          </p:txBody>
        </p:sp>
        <p:cxnSp>
          <p:nvCxnSpPr>
            <p:cNvPr id="53" name="Straight Connector 52"/>
            <p:cNvCxnSpPr/>
            <p:nvPr/>
          </p:nvCxnSpPr>
          <p:spPr bwMode="auto">
            <a:xfrm>
              <a:off x="5105400" y="4451877"/>
              <a:ext cx="0" cy="44826"/>
            </a:xfrm>
            <a:prstGeom prst="line">
              <a:avLst/>
            </a:prstGeom>
            <a:solidFill>
              <a:schemeClr val="accent1"/>
            </a:solidFill>
            <a:ln w="9525" cap="flat" cmpd="sng" algn="ctr">
              <a:solidFill>
                <a:schemeClr val="tx1"/>
              </a:solidFill>
              <a:prstDash val="solid"/>
              <a:round/>
              <a:headEnd type="none" w="med" len="med"/>
              <a:tailEnd type="none" w="med" len="med"/>
            </a:ln>
            <a:effectLst/>
          </p:spPr>
        </p:cxnSp>
        <mc:AlternateContent xmlns:mc="http://schemas.openxmlformats.org/markup-compatibility/2006">
          <mc:Choice xmlns:a14="http://schemas.microsoft.com/office/drawing/2010/main" xmlns="" Requires="a14">
            <p:sp>
              <p:nvSpPr>
                <p:cNvPr id="54" name="TextBox 53"/>
                <p:cNvSpPr txBox="1"/>
                <p:nvPr/>
              </p:nvSpPr>
              <p:spPr>
                <a:xfrm>
                  <a:off x="4771786" y="5295179"/>
                  <a:ext cx="1553630" cy="307777"/>
                </a:xfrm>
                <a:prstGeom prst="rect">
                  <a:avLst/>
                </a:prstGeom>
                <a:noFill/>
              </p:spPr>
              <p:txBody>
                <a:bodyPr wrap="none" rtlCol="0">
                  <a:spAutoFit/>
                </a:bodyPr>
                <a:lstStyle/>
                <a:p>
                  <a:r>
                    <a:rPr lang="en-US" sz="1400" b="1" dirty="0" smtClean="0">
                      <a:latin typeface="Arial Narrow" panose="020B0606020202030204" pitchFamily="34" charset="0"/>
                    </a:rPr>
                    <a:t>P</a:t>
                  </a:r>
                  <a:r>
                    <a:rPr lang="en-US" sz="1400" b="1" baseline="-25000" dirty="0">
                      <a:latin typeface="Arial Narrow" panose="020B0606020202030204" pitchFamily="34" charset="0"/>
                    </a:rPr>
                    <a:t>G</a:t>
                  </a:r>
                  <a:r>
                    <a:rPr lang="en-US" sz="1400" b="1" dirty="0" smtClean="0">
                      <a:latin typeface="Arial Narrow" panose="020B0606020202030204" pitchFamily="34" charset="0"/>
                    </a:rPr>
                    <a:t> </a:t>
                  </a:r>
                  <a14:m>
                    <m:oMath xmlns:m="http://schemas.openxmlformats.org/officeDocument/2006/math">
                      <m:r>
                        <a:rPr lang="en-US" sz="1400" b="1" i="1" dirty="0" smtClean="0">
                          <a:latin typeface="Cambria Math"/>
                        </a:rPr>
                        <m:t>=</m:t>
                      </m:r>
                    </m:oMath>
                  </a14:m>
                  <a:r>
                    <a:rPr lang="en-US" sz="1400" b="1" dirty="0" smtClean="0">
                      <a:latin typeface="Arial Narrow" panose="020B0606020202030204" pitchFamily="34" charset="0"/>
                    </a:rPr>
                    <a:t> 50(P/G,10%,5)</a:t>
                  </a:r>
                  <a:endParaRPr lang="en-US" sz="1400" b="1" dirty="0">
                    <a:latin typeface="Arial Narrow" panose="020B0606020202030204" pitchFamily="34" charset="0"/>
                  </a:endParaRPr>
                </a:p>
              </p:txBody>
            </p:sp>
          </mc:Choice>
          <mc:Fallback>
            <p:sp>
              <p:nvSpPr>
                <p:cNvPr id="54" name="TextBox 53"/>
                <p:cNvSpPr txBox="1">
                  <a:spLocks noRot="1" noChangeAspect="1" noMove="1" noResize="1" noEditPoints="1" noAdjustHandles="1" noChangeArrowheads="1" noChangeShapeType="1" noTextEdit="1"/>
                </p:cNvSpPr>
                <p:nvPr/>
              </p:nvSpPr>
              <p:spPr>
                <a:xfrm>
                  <a:off x="4771786" y="5295179"/>
                  <a:ext cx="1553630" cy="307777"/>
                </a:xfrm>
                <a:prstGeom prst="rect">
                  <a:avLst/>
                </a:prstGeom>
                <a:blipFill rotWithShape="1">
                  <a:blip r:embed="rId8" cstate="print"/>
                  <a:stretch>
                    <a:fillRect l="-784" t="-2000" r="-392" b="-20000"/>
                  </a:stretch>
                </a:blipFill>
              </p:spPr>
              <p:txBody>
                <a:bodyPr/>
                <a:lstStyle/>
                <a:p>
                  <a:r>
                    <a:rPr lang="en-US">
                      <a:noFill/>
                    </a:rPr>
                    <a:t> </a:t>
                  </a:r>
                </a:p>
              </p:txBody>
            </p:sp>
          </mc:Fallback>
        </mc:AlternateContent>
      </p:grpSp>
      <p:sp>
        <p:nvSpPr>
          <p:cNvPr id="69" name="Right Arrow 13"/>
          <p:cNvSpPr/>
          <p:nvPr/>
        </p:nvSpPr>
        <p:spPr bwMode="auto">
          <a:xfrm rot="4061430">
            <a:off x="6937265" y="4012753"/>
            <a:ext cx="640080" cy="236961"/>
          </a:xfrm>
          <a:prstGeom prst="rightArrow">
            <a:avLst/>
          </a:prstGeom>
          <a:solidFill>
            <a:srgbClr val="A60A1B"/>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mc:AlternateContent xmlns:mc="http://schemas.openxmlformats.org/markup-compatibility/2006">
        <mc:Choice xmlns:a14="http://schemas.microsoft.com/office/drawing/2010/main" xmlns="" Requires="a14">
          <p:sp>
            <p:nvSpPr>
              <p:cNvPr id="7" name="Content Placeholder 14"/>
              <p:cNvSpPr>
                <a:spLocks noGrp="1"/>
              </p:cNvSpPr>
              <p:nvPr>
                <p:ph sz="quarter" idx="21"/>
              </p:nvPr>
            </p:nvSpPr>
            <p:spPr>
              <a:xfrm>
                <a:off x="1295400" y="6085840"/>
                <a:ext cx="7162800" cy="467360"/>
              </a:xfrm>
            </p:spPr>
            <p:txBody>
              <a:bodyPr/>
              <a:lstStyle/>
              <a:p>
                <a:pPr marL="0" indent="0">
                  <a:buNone/>
                </a:pPr>
                <a14:m>
                  <m:oMathPara xmlns:m="http://schemas.openxmlformats.org/officeDocument/2006/math">
                    <m:oMathParaPr>
                      <m:jc m:val="center"/>
                    </m:oMathParaPr>
                    <m:oMath xmlns:m="http://schemas.openxmlformats.org/officeDocument/2006/math">
                      <m:r>
                        <a:rPr lang="en-US" sz="2200" b="1" i="0" dirty="0" smtClean="0">
                          <a:solidFill>
                            <a:srgbClr val="A60A1B"/>
                          </a:solidFill>
                          <a:latin typeface="Cambria Math"/>
                        </a:rPr>
                        <m:t>𝐏</m:t>
                      </m:r>
                      <m:r>
                        <a:rPr lang="en-US" sz="2200" b="1" i="0" baseline="-25000" dirty="0">
                          <a:solidFill>
                            <a:srgbClr val="A60A1B"/>
                          </a:solidFill>
                          <a:latin typeface="Cambria Math"/>
                        </a:rPr>
                        <m:t>𝐓</m:t>
                      </m:r>
                      <m:r>
                        <a:rPr lang="en-US" sz="2200" b="1" i="0" dirty="0">
                          <a:solidFill>
                            <a:srgbClr val="A60A1B"/>
                          </a:solidFill>
                          <a:latin typeface="Cambria Math"/>
                        </a:rPr>
                        <m:t>=</m:t>
                      </m:r>
                      <m:r>
                        <a:rPr lang="en-US" sz="2200" b="1" i="0" dirty="0">
                          <a:solidFill>
                            <a:srgbClr val="A60A1B"/>
                          </a:solidFill>
                          <a:latin typeface="Cambria Math"/>
                        </a:rPr>
                        <m:t>𝐏𝐀</m:t>
                      </m:r>
                      <m:r>
                        <a:rPr lang="en-US" sz="2200" b="1" i="0" dirty="0">
                          <a:solidFill>
                            <a:srgbClr val="A60A1B"/>
                          </a:solidFill>
                          <a:latin typeface="Cambria Math"/>
                        </a:rPr>
                        <m:t>+</m:t>
                      </m:r>
                      <m:r>
                        <a:rPr lang="en-US" sz="2200" b="1" i="0" dirty="0">
                          <a:solidFill>
                            <a:srgbClr val="A60A1B"/>
                          </a:solidFill>
                          <a:latin typeface="Cambria Math"/>
                        </a:rPr>
                        <m:t>𝐏𝐆</m:t>
                      </m:r>
                      <m:r>
                        <a:rPr lang="en-US" sz="2200" b="1" i="0" dirty="0">
                          <a:solidFill>
                            <a:srgbClr val="A60A1B"/>
                          </a:solidFill>
                          <a:latin typeface="Cambria Math"/>
                        </a:rPr>
                        <m:t>=</m:t>
                      </m:r>
                      <m:r>
                        <a:rPr lang="en-US" sz="2200" b="1" i="0" dirty="0">
                          <a:solidFill>
                            <a:srgbClr val="A60A1B"/>
                          </a:solidFill>
                          <a:latin typeface="Cambria Math"/>
                        </a:rPr>
                        <m:t>𝟒𝟎𝟎</m:t>
                      </m:r>
                      <m:r>
                        <a:rPr lang="en-US" sz="2200" b="1" i="0" dirty="0">
                          <a:solidFill>
                            <a:srgbClr val="A60A1B"/>
                          </a:solidFill>
                          <a:latin typeface="Cambria Math"/>
                        </a:rPr>
                        <m:t>(</m:t>
                      </m:r>
                      <m:r>
                        <a:rPr lang="en-US" sz="2200" b="1" i="0" dirty="0">
                          <a:solidFill>
                            <a:srgbClr val="A60A1B"/>
                          </a:solidFill>
                          <a:latin typeface="Cambria Math"/>
                        </a:rPr>
                        <m:t>𝐏</m:t>
                      </m:r>
                      <m:r>
                        <a:rPr lang="en-US" sz="2200" b="1" i="0" dirty="0">
                          <a:solidFill>
                            <a:srgbClr val="A60A1B"/>
                          </a:solidFill>
                          <a:latin typeface="Cambria Math"/>
                        </a:rPr>
                        <m:t>/</m:t>
                      </m:r>
                      <m:r>
                        <a:rPr lang="en-US" sz="2200" b="1" i="0" dirty="0">
                          <a:solidFill>
                            <a:srgbClr val="A60A1B"/>
                          </a:solidFill>
                          <a:latin typeface="Cambria Math"/>
                        </a:rPr>
                        <m:t>𝐀</m:t>
                      </m:r>
                      <m:r>
                        <a:rPr lang="en-US" sz="2200" b="1" i="0" dirty="0">
                          <a:solidFill>
                            <a:srgbClr val="A60A1B"/>
                          </a:solidFill>
                          <a:latin typeface="Cambria Math"/>
                        </a:rPr>
                        <m:t>,</m:t>
                      </m:r>
                      <m:r>
                        <a:rPr lang="en-US" sz="2200" b="1" i="0" dirty="0">
                          <a:solidFill>
                            <a:srgbClr val="A60A1B"/>
                          </a:solidFill>
                          <a:latin typeface="Cambria Math"/>
                        </a:rPr>
                        <m:t>𝟏𝟎</m:t>
                      </m:r>
                      <m:r>
                        <a:rPr lang="en-US" sz="2200" b="1" i="0" dirty="0">
                          <a:solidFill>
                            <a:srgbClr val="A60A1B"/>
                          </a:solidFill>
                          <a:latin typeface="Cambria Math"/>
                        </a:rPr>
                        <m:t>%,</m:t>
                      </m:r>
                      <m:r>
                        <a:rPr lang="en-US" sz="2200" b="1" i="0" dirty="0">
                          <a:solidFill>
                            <a:srgbClr val="A60A1B"/>
                          </a:solidFill>
                          <a:latin typeface="Cambria Math"/>
                        </a:rPr>
                        <m:t>𝟓</m:t>
                      </m:r>
                      <m:r>
                        <a:rPr lang="en-US" sz="2200" b="1" i="0" dirty="0">
                          <a:solidFill>
                            <a:srgbClr val="A60A1B"/>
                          </a:solidFill>
                          <a:latin typeface="Cambria Math"/>
                        </a:rPr>
                        <m:t>)+</m:t>
                      </m:r>
                      <m:r>
                        <a:rPr lang="en-US" sz="2200" b="1" i="0" dirty="0">
                          <a:solidFill>
                            <a:srgbClr val="A60A1B"/>
                          </a:solidFill>
                          <a:latin typeface="Cambria Math"/>
                        </a:rPr>
                        <m:t>𝟓𝟎</m:t>
                      </m:r>
                      <m:r>
                        <a:rPr lang="en-US" sz="2200" b="1" i="0" dirty="0">
                          <a:solidFill>
                            <a:srgbClr val="A60A1B"/>
                          </a:solidFill>
                          <a:latin typeface="Cambria Math"/>
                        </a:rPr>
                        <m:t>(</m:t>
                      </m:r>
                      <m:r>
                        <a:rPr lang="en-US" sz="2200" b="1" i="0" dirty="0">
                          <a:solidFill>
                            <a:srgbClr val="A60A1B"/>
                          </a:solidFill>
                          <a:latin typeface="Cambria Math"/>
                        </a:rPr>
                        <m:t>𝐏</m:t>
                      </m:r>
                      <m:r>
                        <a:rPr lang="en-US" sz="2200" b="1" i="0" dirty="0">
                          <a:solidFill>
                            <a:srgbClr val="A60A1B"/>
                          </a:solidFill>
                          <a:latin typeface="Cambria Math"/>
                        </a:rPr>
                        <m:t>/</m:t>
                      </m:r>
                      <m:r>
                        <a:rPr lang="en-US" sz="2200" b="1" i="0" dirty="0">
                          <a:solidFill>
                            <a:srgbClr val="A60A1B"/>
                          </a:solidFill>
                          <a:latin typeface="Cambria Math"/>
                        </a:rPr>
                        <m:t>𝐆</m:t>
                      </m:r>
                      <m:r>
                        <a:rPr lang="en-US" sz="2200" b="1" i="0" dirty="0">
                          <a:solidFill>
                            <a:srgbClr val="A60A1B"/>
                          </a:solidFill>
                          <a:latin typeface="Cambria Math"/>
                        </a:rPr>
                        <m:t>,</m:t>
                      </m:r>
                      <m:r>
                        <a:rPr lang="en-US" sz="2200" b="1" i="0" dirty="0">
                          <a:solidFill>
                            <a:srgbClr val="A60A1B"/>
                          </a:solidFill>
                          <a:latin typeface="Cambria Math"/>
                        </a:rPr>
                        <m:t>𝟏𝟎</m:t>
                      </m:r>
                      <m:r>
                        <a:rPr lang="en-US" sz="2200" b="1" i="0" dirty="0">
                          <a:solidFill>
                            <a:srgbClr val="A60A1B"/>
                          </a:solidFill>
                          <a:latin typeface="Cambria Math"/>
                        </a:rPr>
                        <m:t>%,</m:t>
                      </m:r>
                      <m:r>
                        <a:rPr lang="en-US" sz="2200" b="1" i="0" dirty="0">
                          <a:solidFill>
                            <a:srgbClr val="A60A1B"/>
                          </a:solidFill>
                          <a:latin typeface="Cambria Math"/>
                        </a:rPr>
                        <m:t>𝟓</m:t>
                      </m:r>
                      <m:r>
                        <a:rPr lang="en-US" sz="2200" b="1" i="0" dirty="0" smtClean="0">
                          <a:solidFill>
                            <a:srgbClr val="A60A1B"/>
                          </a:solidFill>
                          <a:latin typeface="Cambria Math"/>
                        </a:rPr>
                        <m:t>)</m:t>
                      </m:r>
                    </m:oMath>
                  </m:oMathPara>
                </a14:m>
                <a:endParaRPr lang="en-US" sz="2200" dirty="0">
                  <a:solidFill>
                    <a:srgbClr val="A60A1B"/>
                  </a:solidFill>
                </a:endParaRPr>
              </a:p>
            </p:txBody>
          </p:sp>
        </mc:Choice>
        <mc:Fallback>
          <p:sp>
            <p:nvSpPr>
              <p:cNvPr id="7" name="Content Placeholder 14"/>
              <p:cNvSpPr>
                <a:spLocks noGrp="1" noRot="1" noChangeAspect="1" noMove="1" noResize="1" noEditPoints="1" noAdjustHandles="1" noChangeArrowheads="1" noChangeShapeType="1" noTextEdit="1"/>
              </p:cNvSpPr>
              <p:nvPr>
                <p:ph sz="quarter" idx="21"/>
              </p:nvPr>
            </p:nvSpPr>
            <p:spPr>
              <a:xfrm>
                <a:off x="1295400" y="6085840"/>
                <a:ext cx="7162800" cy="467360"/>
              </a:xfrm>
              <a:blipFill rotWithShape="1">
                <a:blip r:embed="rId9" cstate="print"/>
                <a:stretch>
                  <a:fillRect b="-9091"/>
                </a:stretch>
              </a:blipFill>
            </p:spPr>
            <p:txBody>
              <a:bodyPr/>
              <a:lstStyle/>
              <a:p>
                <a:r>
                  <a:rPr lang="en-US">
                    <a:noFill/>
                  </a:rPr>
                  <a:t> </a:t>
                </a:r>
              </a:p>
            </p:txBody>
          </p:sp>
        </mc:Fallback>
      </mc:AlternateContent>
      <p:sp>
        <p:nvSpPr>
          <p:cNvPr id="9" name="Content Placeholder 1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57889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Arithmetic Gradient to A</a:t>
            </a:r>
          </a:p>
        </p:txBody>
      </p:sp>
      <p:sp>
        <p:nvSpPr>
          <p:cNvPr id="3" name="Content Placeholder 2"/>
          <p:cNvSpPr>
            <a:spLocks noGrp="1"/>
          </p:cNvSpPr>
          <p:nvPr>
            <p:ph sz="quarter" idx="17"/>
          </p:nvPr>
        </p:nvSpPr>
        <p:spPr>
          <a:xfrm>
            <a:off x="457200" y="1143000"/>
            <a:ext cx="8229600" cy="482600"/>
          </a:xfrm>
        </p:spPr>
        <p:txBody>
          <a:bodyPr/>
          <a:lstStyle/>
          <a:p>
            <a:pPr marL="0" indent="0">
              <a:buNone/>
            </a:pPr>
            <a:r>
              <a:rPr lang="en-US" sz="2200" b="0" dirty="0"/>
              <a:t>Arithmetic gradient can be converted into equivalent A value using G(A/G,i,n) </a:t>
            </a:r>
          </a:p>
        </p:txBody>
      </p:sp>
      <p:grpSp>
        <p:nvGrpSpPr>
          <p:cNvPr id="10" name="Group 3"/>
          <p:cNvGrpSpPr/>
          <p:nvPr/>
        </p:nvGrpSpPr>
        <p:grpSpPr>
          <a:xfrm>
            <a:off x="872212" y="1716876"/>
            <a:ext cx="3424449" cy="1788324"/>
            <a:chOff x="521065" y="1599808"/>
            <a:chExt cx="3424449" cy="1788324"/>
          </a:xfrm>
        </p:grpSpPr>
        <p:grpSp>
          <p:nvGrpSpPr>
            <p:cNvPr id="11" name="Group 2"/>
            <p:cNvGrpSpPr>
              <a:grpSpLocks/>
            </p:cNvGrpSpPr>
            <p:nvPr/>
          </p:nvGrpSpPr>
          <p:grpSpPr bwMode="auto">
            <a:xfrm>
              <a:off x="521065" y="1599808"/>
              <a:ext cx="3424449" cy="1492855"/>
              <a:chOff x="1058" y="1429"/>
              <a:chExt cx="2614" cy="1099"/>
            </a:xfrm>
          </p:grpSpPr>
          <mc:AlternateContent xmlns:mc="http://schemas.openxmlformats.org/markup-compatibility/2006">
            <mc:Choice xmlns:a14="http://schemas.microsoft.com/office/drawing/2010/main" xmlns="" Requires="a14">
              <p:sp>
                <p:nvSpPr>
                  <p:cNvPr id="18" name="Text Box 8"/>
                  <p:cNvSpPr txBox="1">
                    <a:spLocks noChangeArrowheads="1"/>
                  </p:cNvSpPr>
                  <p:nvPr/>
                </p:nvSpPr>
                <p:spPr bwMode="auto">
                  <a:xfrm>
                    <a:off x="2029" y="1429"/>
                    <a:ext cx="649" cy="249"/>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lgn="l"/>
                    <a:r>
                      <a:rPr lang="en-US" sz="1600" dirty="0" smtClean="0">
                        <a:latin typeface="Arial Narrow" panose="020B0606020202030204" pitchFamily="34" charset="0"/>
                        <a:cs typeface="Times New Roman" pitchFamily="18" charset="0"/>
                      </a:rPr>
                      <a:t>i  </a:t>
                    </a:r>
                    <a14:m>
                      <m:oMath xmlns:m="http://schemas.openxmlformats.org/officeDocument/2006/math">
                        <m:r>
                          <a:rPr lang="en-US" sz="1600" i="1" dirty="0" smtClean="0">
                            <a:latin typeface="Cambria Math"/>
                            <a:cs typeface="Times New Roman" pitchFamily="18" charset="0"/>
                          </a:rPr>
                          <m:t>=</m:t>
                        </m:r>
                      </m:oMath>
                    </a14:m>
                    <a:r>
                      <a:rPr lang="en-US" sz="1600" dirty="0" smtClean="0">
                        <a:latin typeface="Arial Narrow" panose="020B0606020202030204" pitchFamily="34" charset="0"/>
                        <a:cs typeface="Times New Roman" pitchFamily="18" charset="0"/>
                      </a:rPr>
                      <a:t> 10%</a:t>
                    </a:r>
                    <a:endParaRPr lang="en-US" sz="1600" dirty="0">
                      <a:latin typeface="Arial Narrow" panose="020B0606020202030204" pitchFamily="34" charset="0"/>
                      <a:cs typeface="Times New Roman" pitchFamily="18" charset="0"/>
                    </a:endParaRPr>
                  </a:p>
                </p:txBody>
              </p:sp>
            </mc:Choice>
            <mc:Fallback>
              <p:sp>
                <p:nvSpPr>
                  <p:cNvPr id="18" name="Text Box 8"/>
                  <p:cNvSpPr txBox="1">
                    <a:spLocks noRot="1" noChangeAspect="1" noMove="1" noResize="1" noEditPoints="1" noAdjustHandles="1" noChangeArrowheads="1" noChangeShapeType="1" noTextEdit="1"/>
                  </p:cNvSpPr>
                  <p:nvPr/>
                </p:nvSpPr>
                <p:spPr bwMode="auto">
                  <a:xfrm>
                    <a:off x="2029" y="1429"/>
                    <a:ext cx="649" cy="249"/>
                  </a:xfrm>
                  <a:prstGeom prst="rect">
                    <a:avLst/>
                  </a:prstGeom>
                  <a:blipFill rotWithShape="1">
                    <a:blip r:embed="rId2" cstate="print"/>
                    <a:stretch>
                      <a:fillRect l="-4317" t="-3636" r="-2158" b="-25455"/>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19" name="Line 9"/>
              <p:cNvSpPr>
                <a:spLocks noChangeShapeType="1"/>
              </p:cNvSpPr>
              <p:nvPr/>
            </p:nvSpPr>
            <p:spPr bwMode="auto">
              <a:xfrm>
                <a:off x="2594" y="1872"/>
                <a:ext cx="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20" name="Line 10"/>
              <p:cNvSpPr>
                <a:spLocks noChangeShapeType="1"/>
              </p:cNvSpPr>
              <p:nvPr/>
            </p:nvSpPr>
            <p:spPr bwMode="auto">
              <a:xfrm>
                <a:off x="3026" y="1872"/>
                <a:ext cx="0" cy="56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21" name="Line 11"/>
              <p:cNvSpPr>
                <a:spLocks noChangeShapeType="1"/>
              </p:cNvSpPr>
              <p:nvPr/>
            </p:nvSpPr>
            <p:spPr bwMode="auto">
              <a:xfrm>
                <a:off x="2162" y="1855"/>
                <a:ext cx="0" cy="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22" name="Line 13"/>
              <p:cNvSpPr>
                <a:spLocks noChangeShapeType="1"/>
              </p:cNvSpPr>
              <p:nvPr/>
            </p:nvSpPr>
            <p:spPr bwMode="auto">
              <a:xfrm>
                <a:off x="3466" y="1872"/>
                <a:ext cx="0" cy="6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23" name="Line 14"/>
              <p:cNvSpPr>
                <a:spLocks noChangeShapeType="1"/>
              </p:cNvSpPr>
              <p:nvPr/>
            </p:nvSpPr>
            <p:spPr bwMode="auto">
              <a:xfrm flipH="1">
                <a:off x="1340" y="1872"/>
                <a:ext cx="2126"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24" name="Text Box 15"/>
              <p:cNvSpPr txBox="1">
                <a:spLocks noChangeArrowheads="1"/>
              </p:cNvSpPr>
              <p:nvPr/>
            </p:nvSpPr>
            <p:spPr bwMode="auto">
              <a:xfrm>
                <a:off x="1058" y="1628"/>
                <a:ext cx="2614" cy="2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600" dirty="0">
                    <a:latin typeface="Arial Narrow" panose="020B0606020202030204" pitchFamily="34" charset="0"/>
                  </a:rPr>
                  <a:t>    </a:t>
                </a:r>
                <a:r>
                  <a:rPr lang="en-US" sz="1600" dirty="0" smtClean="0">
                    <a:latin typeface="Arial Narrow" panose="020B0606020202030204" pitchFamily="34" charset="0"/>
                  </a:rPr>
                  <a:t> 0        </a:t>
                </a:r>
                <a:r>
                  <a:rPr lang="en-US" sz="1600" dirty="0">
                    <a:latin typeface="Arial Narrow" panose="020B0606020202030204" pitchFamily="34" charset="0"/>
                  </a:rPr>
                  <a:t>1      </a:t>
                </a:r>
                <a:r>
                  <a:rPr lang="en-US" sz="1600" dirty="0" smtClean="0">
                    <a:latin typeface="Arial Narrow" panose="020B0606020202030204" pitchFamily="34" charset="0"/>
                  </a:rPr>
                  <a:t>      </a:t>
                </a:r>
                <a:r>
                  <a:rPr lang="en-US" sz="1600" dirty="0">
                    <a:latin typeface="Arial Narrow" panose="020B0606020202030204" pitchFamily="34" charset="0"/>
                  </a:rPr>
                  <a:t>2    </a:t>
                </a:r>
                <a:r>
                  <a:rPr lang="en-US" sz="1600" dirty="0" smtClean="0">
                    <a:latin typeface="Arial Narrow" panose="020B0606020202030204" pitchFamily="34" charset="0"/>
                  </a:rPr>
                  <a:t>      </a:t>
                </a:r>
                <a:r>
                  <a:rPr lang="en-US" sz="1600" dirty="0">
                    <a:latin typeface="Arial Narrow" panose="020B0606020202030204" pitchFamily="34" charset="0"/>
                  </a:rPr>
                  <a:t>3       </a:t>
                </a:r>
                <a:r>
                  <a:rPr lang="en-US" sz="1600" dirty="0" smtClean="0">
                    <a:latin typeface="Arial Narrow" panose="020B0606020202030204" pitchFamily="34" charset="0"/>
                  </a:rPr>
                  <a:t>   </a:t>
                </a:r>
                <a:r>
                  <a:rPr lang="en-US" sz="1600" dirty="0">
                    <a:latin typeface="Arial Narrow" panose="020B0606020202030204" pitchFamily="34" charset="0"/>
                  </a:rPr>
                  <a:t>4   </a:t>
                </a:r>
                <a:r>
                  <a:rPr lang="en-US" sz="1600" dirty="0" smtClean="0">
                    <a:latin typeface="Arial Narrow" panose="020B0606020202030204" pitchFamily="34" charset="0"/>
                  </a:rPr>
                  <a:t>        </a:t>
                </a:r>
                <a:r>
                  <a:rPr lang="en-US" sz="1600" dirty="0">
                    <a:latin typeface="Arial Narrow" panose="020B0606020202030204" pitchFamily="34" charset="0"/>
                  </a:rPr>
                  <a:t>5      </a:t>
                </a:r>
                <a:r>
                  <a:rPr lang="en-US" sz="1600" dirty="0" smtClean="0">
                    <a:latin typeface="Arial Narrow" panose="020B0606020202030204" pitchFamily="34" charset="0"/>
                  </a:rPr>
                  <a:t>                          </a:t>
                </a:r>
                <a:endParaRPr lang="en-US" sz="1600" dirty="0">
                  <a:latin typeface="Arial Narrow" panose="020B0606020202030204" pitchFamily="34" charset="0"/>
                </a:endParaRPr>
              </a:p>
            </p:txBody>
          </p:sp>
        </p:grpSp>
        <p:sp>
          <p:nvSpPr>
            <p:cNvPr id="12" name="TextBox 11"/>
            <p:cNvSpPr txBox="1"/>
            <p:nvPr/>
          </p:nvSpPr>
          <p:spPr>
            <a:xfrm>
              <a:off x="1804487" y="2610881"/>
              <a:ext cx="316112" cy="338554"/>
            </a:xfrm>
            <a:prstGeom prst="rect">
              <a:avLst/>
            </a:prstGeom>
            <a:noFill/>
          </p:spPr>
          <p:txBody>
            <a:bodyPr wrap="none" rtlCol="0">
              <a:spAutoFit/>
            </a:bodyPr>
            <a:lstStyle/>
            <a:p>
              <a:r>
                <a:rPr lang="en-US" sz="1600" dirty="0">
                  <a:latin typeface="Arial Narrow" panose="020B0606020202030204" pitchFamily="34" charset="0"/>
                </a:rPr>
                <a:t>G</a:t>
              </a:r>
            </a:p>
          </p:txBody>
        </p:sp>
        <p:sp>
          <p:nvSpPr>
            <p:cNvPr id="13" name="TextBox 12"/>
            <p:cNvSpPr txBox="1"/>
            <p:nvPr/>
          </p:nvSpPr>
          <p:spPr>
            <a:xfrm>
              <a:off x="2335159" y="2772580"/>
              <a:ext cx="409086" cy="338554"/>
            </a:xfrm>
            <a:prstGeom prst="rect">
              <a:avLst/>
            </a:prstGeom>
            <a:noFill/>
          </p:spPr>
          <p:txBody>
            <a:bodyPr wrap="none" rtlCol="0">
              <a:spAutoFit/>
            </a:bodyPr>
            <a:lstStyle/>
            <a:p>
              <a:r>
                <a:rPr lang="en-US" sz="1600" dirty="0" smtClean="0">
                  <a:latin typeface="Arial Narrow" panose="020B0606020202030204" pitchFamily="34" charset="0"/>
                </a:rPr>
                <a:t>2G</a:t>
              </a:r>
              <a:endParaRPr lang="en-US" sz="1600" dirty="0">
                <a:latin typeface="Arial Narrow" panose="020B0606020202030204" pitchFamily="34" charset="0"/>
              </a:endParaRPr>
            </a:p>
          </p:txBody>
        </p:sp>
        <p:sp>
          <p:nvSpPr>
            <p:cNvPr id="14" name="TextBox 13"/>
            <p:cNvSpPr txBox="1"/>
            <p:nvPr/>
          </p:nvSpPr>
          <p:spPr>
            <a:xfrm>
              <a:off x="2901097" y="2911079"/>
              <a:ext cx="409086" cy="338554"/>
            </a:xfrm>
            <a:prstGeom prst="rect">
              <a:avLst/>
            </a:prstGeom>
            <a:noFill/>
          </p:spPr>
          <p:txBody>
            <a:bodyPr wrap="none" rtlCol="0">
              <a:spAutoFit/>
            </a:bodyPr>
            <a:lstStyle/>
            <a:p>
              <a:r>
                <a:rPr lang="en-US" sz="1600" dirty="0" smtClean="0">
                  <a:latin typeface="Arial Narrow" panose="020B0606020202030204" pitchFamily="34" charset="0"/>
                </a:rPr>
                <a:t>3G</a:t>
              </a:r>
              <a:endParaRPr lang="en-US" sz="1600" dirty="0">
                <a:latin typeface="Arial Narrow" panose="020B0606020202030204" pitchFamily="34" charset="0"/>
              </a:endParaRPr>
            </a:p>
          </p:txBody>
        </p:sp>
        <p:sp>
          <p:nvSpPr>
            <p:cNvPr id="15" name="TextBox 14"/>
            <p:cNvSpPr txBox="1"/>
            <p:nvPr/>
          </p:nvSpPr>
          <p:spPr>
            <a:xfrm>
              <a:off x="3483447" y="3049578"/>
              <a:ext cx="409086" cy="338554"/>
            </a:xfrm>
            <a:prstGeom prst="rect">
              <a:avLst/>
            </a:prstGeom>
            <a:noFill/>
          </p:spPr>
          <p:txBody>
            <a:bodyPr wrap="none" rtlCol="0">
              <a:spAutoFit/>
            </a:bodyPr>
            <a:lstStyle/>
            <a:p>
              <a:r>
                <a:rPr lang="en-US" sz="1600" dirty="0" smtClean="0">
                  <a:latin typeface="Arial Narrow" panose="020B0606020202030204" pitchFamily="34" charset="0"/>
                </a:rPr>
                <a:t>4G</a:t>
              </a:r>
              <a:endParaRPr lang="en-US" sz="1600" dirty="0">
                <a:latin typeface="Arial Narrow" panose="020B0606020202030204" pitchFamily="34" charset="0"/>
              </a:endParaRPr>
            </a:p>
          </p:txBody>
        </p:sp>
        <p:cxnSp>
          <p:nvCxnSpPr>
            <p:cNvPr id="16" name="Straight Connector 15"/>
            <p:cNvCxnSpPr/>
            <p:nvPr/>
          </p:nvCxnSpPr>
          <p:spPr bwMode="auto">
            <a:xfrm>
              <a:off x="1352387" y="2178475"/>
              <a:ext cx="0" cy="4482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890636" y="2178476"/>
              <a:ext cx="0" cy="4482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 name="Right Arrow 4"/>
          <p:cNvSpPr/>
          <p:nvPr/>
        </p:nvSpPr>
        <p:spPr bwMode="auto">
          <a:xfrm>
            <a:off x="4299145" y="2217418"/>
            <a:ext cx="577655" cy="220982"/>
          </a:xfrm>
          <a:prstGeom prst="righ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grpSp>
        <p:nvGrpSpPr>
          <p:cNvPr id="25" name="Group 5"/>
          <p:cNvGrpSpPr/>
          <p:nvPr/>
        </p:nvGrpSpPr>
        <p:grpSpPr>
          <a:xfrm>
            <a:off x="4810744" y="1676400"/>
            <a:ext cx="3342656" cy="1055458"/>
            <a:chOff x="4459597" y="1566959"/>
            <a:chExt cx="3342656" cy="1055458"/>
          </a:xfrm>
        </p:grpSpPr>
        <p:grpSp>
          <p:nvGrpSpPr>
            <p:cNvPr id="26" name="Group 2"/>
            <p:cNvGrpSpPr>
              <a:grpSpLocks/>
            </p:cNvGrpSpPr>
            <p:nvPr/>
          </p:nvGrpSpPr>
          <p:grpSpPr bwMode="auto">
            <a:xfrm>
              <a:off x="4459597" y="1566959"/>
              <a:ext cx="3342656" cy="1055458"/>
              <a:chOff x="1092" y="1384"/>
              <a:chExt cx="2644" cy="777"/>
            </a:xfrm>
          </p:grpSpPr>
          <mc:AlternateContent xmlns:mc="http://schemas.openxmlformats.org/markup-compatibility/2006">
            <mc:Choice xmlns:a14="http://schemas.microsoft.com/office/drawing/2010/main" xmlns="" Requires="a14">
              <p:sp>
                <p:nvSpPr>
                  <p:cNvPr id="29" name="Text Box 8"/>
                  <p:cNvSpPr txBox="1">
                    <a:spLocks noChangeArrowheads="1"/>
                  </p:cNvSpPr>
                  <p:nvPr/>
                </p:nvSpPr>
                <p:spPr bwMode="auto">
                  <a:xfrm>
                    <a:off x="2060" y="1384"/>
                    <a:ext cx="672" cy="249"/>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lgn="l"/>
                    <a:r>
                      <a:rPr lang="en-US" sz="1600" dirty="0" smtClean="0">
                        <a:latin typeface="Arial Narrow" panose="020B0606020202030204" pitchFamily="34" charset="0"/>
                        <a:cs typeface="Times New Roman" pitchFamily="18" charset="0"/>
                      </a:rPr>
                      <a:t>i  </a:t>
                    </a:r>
                    <a14:m>
                      <m:oMath xmlns:m="http://schemas.openxmlformats.org/officeDocument/2006/math">
                        <m:r>
                          <a:rPr lang="en-US" sz="1600" i="1" dirty="0" smtClean="0">
                            <a:latin typeface="Cambria Math"/>
                            <a:cs typeface="Times New Roman" pitchFamily="18" charset="0"/>
                          </a:rPr>
                          <m:t>=</m:t>
                        </m:r>
                      </m:oMath>
                    </a14:m>
                    <a:r>
                      <a:rPr lang="en-US" sz="1600" dirty="0" smtClean="0">
                        <a:latin typeface="Arial Narrow" panose="020B0606020202030204" pitchFamily="34" charset="0"/>
                        <a:cs typeface="Times New Roman" pitchFamily="18" charset="0"/>
                      </a:rPr>
                      <a:t> 10%</a:t>
                    </a:r>
                    <a:endParaRPr lang="en-US" sz="1600" dirty="0">
                      <a:latin typeface="Arial Narrow" panose="020B0606020202030204" pitchFamily="34" charset="0"/>
                      <a:cs typeface="Times New Roman" pitchFamily="18" charset="0"/>
                    </a:endParaRPr>
                  </a:p>
                </p:txBody>
              </p:sp>
            </mc:Choice>
            <mc:Fallback>
              <p:sp>
                <p:nvSpPr>
                  <p:cNvPr id="29" name="Text Box 8"/>
                  <p:cNvSpPr txBox="1">
                    <a:spLocks noRot="1" noChangeAspect="1" noMove="1" noResize="1" noEditPoints="1" noAdjustHandles="1" noChangeArrowheads="1" noChangeShapeType="1" noTextEdit="1"/>
                  </p:cNvSpPr>
                  <p:nvPr/>
                </p:nvSpPr>
                <p:spPr bwMode="auto">
                  <a:xfrm>
                    <a:off x="2060" y="1384"/>
                    <a:ext cx="672" cy="249"/>
                  </a:xfrm>
                  <a:prstGeom prst="rect">
                    <a:avLst/>
                  </a:prstGeom>
                  <a:blipFill rotWithShape="1">
                    <a:blip r:embed="rId3" cstate="print"/>
                    <a:stretch>
                      <a:fillRect l="-4317" t="-3636" r="-2158" b="-25455"/>
                    </a:stretch>
                  </a:blip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30" name="Line 9"/>
              <p:cNvSpPr>
                <a:spLocks noChangeShapeType="1"/>
              </p:cNvSpPr>
              <p:nvPr/>
            </p:nvSpPr>
            <p:spPr bwMode="auto">
              <a:xfrm>
                <a:off x="2594" y="1872"/>
                <a:ext cx="0" cy="284"/>
              </a:xfrm>
              <a:prstGeom prst="line">
                <a:avLst/>
              </a:prstGeom>
              <a:noFill/>
              <a:ln w="38100">
                <a:solidFill>
                  <a:srgbClr val="0066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31" name="Line 10"/>
              <p:cNvSpPr>
                <a:spLocks noChangeShapeType="1"/>
              </p:cNvSpPr>
              <p:nvPr/>
            </p:nvSpPr>
            <p:spPr bwMode="auto">
              <a:xfrm>
                <a:off x="3026" y="1872"/>
                <a:ext cx="0" cy="284"/>
              </a:xfrm>
              <a:prstGeom prst="line">
                <a:avLst/>
              </a:prstGeom>
              <a:noFill/>
              <a:ln w="38100">
                <a:solidFill>
                  <a:srgbClr val="0066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32" name="Line 11"/>
              <p:cNvSpPr>
                <a:spLocks noChangeShapeType="1"/>
              </p:cNvSpPr>
              <p:nvPr/>
            </p:nvSpPr>
            <p:spPr bwMode="auto">
              <a:xfrm>
                <a:off x="2162" y="1855"/>
                <a:ext cx="0" cy="306"/>
              </a:xfrm>
              <a:prstGeom prst="line">
                <a:avLst/>
              </a:prstGeom>
              <a:noFill/>
              <a:ln w="38100">
                <a:solidFill>
                  <a:srgbClr val="0066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33" name="Line 12"/>
              <p:cNvSpPr>
                <a:spLocks noChangeShapeType="1"/>
              </p:cNvSpPr>
              <p:nvPr/>
            </p:nvSpPr>
            <p:spPr bwMode="auto">
              <a:xfrm>
                <a:off x="1730" y="1872"/>
                <a:ext cx="0" cy="289"/>
              </a:xfrm>
              <a:prstGeom prst="line">
                <a:avLst/>
              </a:prstGeom>
              <a:noFill/>
              <a:ln w="38100">
                <a:solidFill>
                  <a:srgbClr val="0066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34" name="Line 13"/>
              <p:cNvSpPr>
                <a:spLocks noChangeShapeType="1"/>
              </p:cNvSpPr>
              <p:nvPr/>
            </p:nvSpPr>
            <p:spPr bwMode="auto">
              <a:xfrm>
                <a:off x="3466" y="1872"/>
                <a:ext cx="0" cy="284"/>
              </a:xfrm>
              <a:prstGeom prst="line">
                <a:avLst/>
              </a:prstGeom>
              <a:noFill/>
              <a:ln w="38100">
                <a:solidFill>
                  <a:srgbClr val="006699"/>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35" name="Line 14"/>
              <p:cNvSpPr>
                <a:spLocks noChangeShapeType="1"/>
              </p:cNvSpPr>
              <p:nvPr/>
            </p:nvSpPr>
            <p:spPr bwMode="auto">
              <a:xfrm flipH="1" flipV="1">
                <a:off x="1362" y="1867"/>
                <a:ext cx="2104" cy="5"/>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36" name="Text Box 15"/>
              <p:cNvSpPr txBox="1">
                <a:spLocks noChangeArrowheads="1"/>
              </p:cNvSpPr>
              <p:nvPr/>
            </p:nvSpPr>
            <p:spPr bwMode="auto">
              <a:xfrm>
                <a:off x="1092" y="1610"/>
                <a:ext cx="2644" cy="2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600" dirty="0">
                    <a:latin typeface="Arial Narrow" panose="020B0606020202030204" pitchFamily="34" charset="0"/>
                  </a:rPr>
                  <a:t>   </a:t>
                </a:r>
                <a:r>
                  <a:rPr lang="en-US" sz="1600" dirty="0" smtClean="0">
                    <a:latin typeface="Arial Narrow" panose="020B0606020202030204" pitchFamily="34" charset="0"/>
                  </a:rPr>
                  <a:t> 0        </a:t>
                </a:r>
                <a:r>
                  <a:rPr lang="en-US" sz="1600" dirty="0">
                    <a:latin typeface="Arial Narrow" panose="020B0606020202030204" pitchFamily="34" charset="0"/>
                  </a:rPr>
                  <a:t>1        </a:t>
                </a:r>
                <a:r>
                  <a:rPr lang="en-US" sz="1600" dirty="0" smtClean="0">
                    <a:latin typeface="Arial Narrow" panose="020B0606020202030204" pitchFamily="34" charset="0"/>
                  </a:rPr>
                  <a:t>  </a:t>
                </a:r>
                <a:r>
                  <a:rPr lang="en-US" sz="1600" dirty="0">
                    <a:latin typeface="Arial Narrow" panose="020B0606020202030204" pitchFamily="34" charset="0"/>
                  </a:rPr>
                  <a:t>2   </a:t>
                </a:r>
                <a:r>
                  <a:rPr lang="en-US" sz="1600" dirty="0" smtClean="0">
                    <a:latin typeface="Arial Narrow" panose="020B0606020202030204" pitchFamily="34" charset="0"/>
                  </a:rPr>
                  <a:t>       </a:t>
                </a:r>
                <a:r>
                  <a:rPr lang="en-US" sz="1600" dirty="0">
                    <a:latin typeface="Arial Narrow" panose="020B0606020202030204" pitchFamily="34" charset="0"/>
                  </a:rPr>
                  <a:t>3   </a:t>
                </a:r>
                <a:r>
                  <a:rPr lang="en-US" sz="1600" dirty="0" smtClean="0">
                    <a:latin typeface="Arial Narrow" panose="020B0606020202030204" pitchFamily="34" charset="0"/>
                  </a:rPr>
                  <a:t>       </a:t>
                </a:r>
                <a:r>
                  <a:rPr lang="en-US" sz="1600" dirty="0">
                    <a:latin typeface="Arial Narrow" panose="020B0606020202030204" pitchFamily="34" charset="0"/>
                  </a:rPr>
                  <a:t>4      </a:t>
                </a:r>
                <a:r>
                  <a:rPr lang="en-US" sz="1600" dirty="0" smtClean="0">
                    <a:latin typeface="Arial Narrow" panose="020B0606020202030204" pitchFamily="34" charset="0"/>
                  </a:rPr>
                  <a:t>    </a:t>
                </a:r>
                <a:r>
                  <a:rPr lang="en-US" sz="1600" dirty="0">
                    <a:latin typeface="Arial Narrow" panose="020B0606020202030204" pitchFamily="34" charset="0"/>
                  </a:rPr>
                  <a:t>5      </a:t>
                </a:r>
                <a:r>
                  <a:rPr lang="en-US" sz="1600" dirty="0" smtClean="0">
                    <a:latin typeface="Arial Narrow" panose="020B0606020202030204" pitchFamily="34" charset="0"/>
                  </a:rPr>
                  <a:t>                          </a:t>
                </a:r>
                <a:endParaRPr lang="en-US" sz="1600" dirty="0">
                  <a:latin typeface="Arial Narrow" panose="020B0606020202030204" pitchFamily="34" charset="0"/>
                </a:endParaRPr>
              </a:p>
            </p:txBody>
          </p:sp>
        </p:grpSp>
        <p:cxnSp>
          <p:nvCxnSpPr>
            <p:cNvPr id="27" name="Straight Connector 26"/>
            <p:cNvCxnSpPr>
              <a:endCxn id="34" idx="1"/>
            </p:cNvCxnSpPr>
            <p:nvPr/>
          </p:nvCxnSpPr>
          <p:spPr bwMode="auto">
            <a:xfrm>
              <a:off x="5266183" y="2615625"/>
              <a:ext cx="2194725"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8" name="Straight Connector 27"/>
            <p:cNvCxnSpPr/>
            <p:nvPr/>
          </p:nvCxnSpPr>
          <p:spPr bwMode="auto">
            <a:xfrm>
              <a:off x="4800600" y="2178476"/>
              <a:ext cx="0" cy="7310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mc:AlternateContent xmlns:mc="http://schemas.openxmlformats.org/markup-compatibility/2006">
        <mc:Choice xmlns:a14="http://schemas.microsoft.com/office/drawing/2010/main" xmlns="" Requires="a14">
          <p:sp>
            <p:nvSpPr>
              <p:cNvPr id="4" name="Content Placeholder 6"/>
              <p:cNvSpPr>
                <a:spLocks noGrp="1"/>
              </p:cNvSpPr>
              <p:nvPr>
                <p:ph sz="quarter" idx="18"/>
              </p:nvPr>
            </p:nvSpPr>
            <p:spPr>
              <a:xfrm>
                <a:off x="6400800" y="2778760"/>
                <a:ext cx="854988" cy="421640"/>
              </a:xfrm>
            </p:spPr>
            <p:txBody>
              <a:bodyPr/>
              <a:lstStyle/>
              <a:p>
                <a:pPr marL="0" indent="0">
                  <a:buNone/>
                </a:pPr>
                <a:r>
                  <a:rPr lang="en-US" sz="2200" b="0" dirty="0"/>
                  <a:t>A </a:t>
                </a:r>
                <a14:m>
                  <m:oMath xmlns:m="http://schemas.openxmlformats.org/officeDocument/2006/math">
                    <m:r>
                      <a:rPr lang="en-US" sz="2200" b="0" i="1" dirty="0" smtClean="0">
                        <a:latin typeface="Cambria Math"/>
                      </a:rPr>
                      <m:t>=</m:t>
                    </m:r>
                  </m:oMath>
                </a14:m>
                <a:r>
                  <a:rPr lang="en-US" sz="2200" b="0" dirty="0"/>
                  <a:t> </a:t>
                </a:r>
                <a:r>
                  <a:rPr lang="en-US" sz="2200" b="0" dirty="0" smtClean="0"/>
                  <a:t>?</a:t>
                </a:r>
                <a:endParaRPr lang="en-US" sz="2200" b="0" dirty="0"/>
              </a:p>
            </p:txBody>
          </p:sp>
        </mc:Choice>
        <mc:Fallback>
          <p:sp>
            <p:nvSpPr>
              <p:cNvPr id="4" name="Content Placeholder 6"/>
              <p:cNvSpPr>
                <a:spLocks noGrp="1" noRot="1" noChangeAspect="1" noMove="1" noResize="1" noEditPoints="1" noAdjustHandles="1" noChangeArrowheads="1" noChangeShapeType="1" noTextEdit="1"/>
              </p:cNvSpPr>
              <p:nvPr>
                <p:ph sz="quarter" idx="18"/>
              </p:nvPr>
            </p:nvSpPr>
            <p:spPr>
              <a:xfrm>
                <a:off x="6400800" y="2778760"/>
                <a:ext cx="854988" cy="421640"/>
              </a:xfrm>
              <a:blipFill rotWithShape="1">
                <a:blip r:embed="rId4" cstate="print"/>
                <a:stretch>
                  <a:fillRect l="-8571" t="-7246" r="-1429" b="-3188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5" name="Content Placeholder 7"/>
              <p:cNvSpPr>
                <a:spLocks noGrp="1"/>
              </p:cNvSpPr>
              <p:nvPr>
                <p:ph sz="quarter" idx="19"/>
              </p:nvPr>
            </p:nvSpPr>
            <p:spPr>
              <a:xfrm>
                <a:off x="1905000" y="3581400"/>
                <a:ext cx="5334000" cy="914400"/>
              </a:xfrm>
              <a:solidFill>
                <a:srgbClr val="C2FFF0"/>
              </a:solidFill>
            </p:spPr>
            <p:txBody>
              <a:bodyPr/>
              <a:lstStyle/>
              <a:p>
                <a:pPr marL="0" indent="0">
                  <a:buNone/>
                </a:pPr>
                <a:r>
                  <a:rPr lang="en-US" sz="2200" b="0" dirty="0"/>
                  <a:t>General equation when base amount is involved is</a:t>
                </a:r>
              </a:p>
              <a:p>
                <a:pPr marL="0" indent="0" algn="ctr">
                  <a:spcBef>
                    <a:spcPts val="1200"/>
                  </a:spcBef>
                  <a:buNone/>
                </a:pPr>
                <a14:m>
                  <m:oMathPara xmlns:m="http://schemas.openxmlformats.org/officeDocument/2006/math">
                    <m:oMathParaPr>
                      <m:jc m:val="centerGroup"/>
                    </m:oMathParaPr>
                    <m:oMath xmlns:m="http://schemas.openxmlformats.org/officeDocument/2006/math">
                      <m:r>
                        <a:rPr lang="en-US" sz="2200" b="1" i="0" dirty="0" smtClean="0">
                          <a:latin typeface="Cambria Math"/>
                        </a:rPr>
                        <m:t>𝐀</m:t>
                      </m:r>
                      <m:r>
                        <a:rPr lang="en-US" sz="2200" b="1" i="0" dirty="0">
                          <a:latin typeface="Cambria Math"/>
                        </a:rPr>
                        <m:t>=</m:t>
                      </m:r>
                      <m:r>
                        <a:rPr lang="en-US" sz="2200" b="1" i="0" dirty="0">
                          <a:latin typeface="Cambria Math"/>
                        </a:rPr>
                        <m:t>𝐛𝐚𝐬𝐞</m:t>
                      </m:r>
                      <m:r>
                        <a:rPr lang="en-US" sz="2200" b="1" i="0" dirty="0">
                          <a:latin typeface="Cambria Math"/>
                        </a:rPr>
                        <m:t> </m:t>
                      </m:r>
                      <m:r>
                        <a:rPr lang="en-US" sz="2200" b="1" i="0" dirty="0">
                          <a:latin typeface="Cambria Math"/>
                        </a:rPr>
                        <m:t>𝐚𝐦𝐨𝐮𝐧𝐭</m:t>
                      </m:r>
                      <m:r>
                        <a:rPr lang="en-US" sz="2200" b="1" i="0" dirty="0">
                          <a:latin typeface="Cambria Math"/>
                        </a:rPr>
                        <m:t>+</m:t>
                      </m:r>
                      <m:r>
                        <a:rPr lang="en-US" sz="2200" b="1" i="0" dirty="0">
                          <a:latin typeface="Cambria Math"/>
                        </a:rPr>
                        <m:t>𝐆</m:t>
                      </m:r>
                      <m:r>
                        <a:rPr lang="en-US" sz="2200" b="1" i="0" dirty="0">
                          <a:latin typeface="Cambria Math"/>
                        </a:rPr>
                        <m:t>(</m:t>
                      </m:r>
                      <m:r>
                        <a:rPr lang="en-US" sz="2200" b="1" i="0" dirty="0">
                          <a:latin typeface="Cambria Math"/>
                        </a:rPr>
                        <m:t>𝐀</m:t>
                      </m:r>
                      <m:r>
                        <a:rPr lang="en-US" sz="2200" b="1" i="0" dirty="0">
                          <a:latin typeface="Cambria Math"/>
                        </a:rPr>
                        <m:t>/</m:t>
                      </m:r>
                      <m:r>
                        <a:rPr lang="en-US" sz="2200" b="1" i="0" dirty="0">
                          <a:latin typeface="Cambria Math"/>
                        </a:rPr>
                        <m:t>𝐆</m:t>
                      </m:r>
                      <m:r>
                        <a:rPr lang="en-US" sz="2200" b="1" i="0" dirty="0">
                          <a:latin typeface="Cambria Math"/>
                        </a:rPr>
                        <m:t>,</m:t>
                      </m:r>
                      <m:r>
                        <a:rPr lang="en-US" sz="2200" b="1" i="0" dirty="0">
                          <a:latin typeface="Cambria Math"/>
                        </a:rPr>
                        <m:t>𝐢</m:t>
                      </m:r>
                      <m:r>
                        <a:rPr lang="en-US" sz="2200" b="1" i="0" dirty="0">
                          <a:latin typeface="Cambria Math"/>
                        </a:rPr>
                        <m:t>,</m:t>
                      </m:r>
                      <m:r>
                        <a:rPr lang="en-US" sz="2200" b="1" i="0" dirty="0">
                          <a:latin typeface="Cambria Math"/>
                        </a:rPr>
                        <m:t>𝐧</m:t>
                      </m:r>
                      <m:r>
                        <a:rPr lang="en-US" sz="2200" b="1" i="0" dirty="0" smtClean="0">
                          <a:latin typeface="Cambria Math"/>
                        </a:rPr>
                        <m:t>)</m:t>
                      </m:r>
                    </m:oMath>
                  </m:oMathPara>
                </a14:m>
                <a:endParaRPr lang="en-US" sz="2200" dirty="0"/>
              </a:p>
            </p:txBody>
          </p:sp>
        </mc:Choice>
        <mc:Fallback>
          <p:sp>
            <p:nvSpPr>
              <p:cNvPr id="5" name="Content Placeholder 7"/>
              <p:cNvSpPr>
                <a:spLocks noGrp="1" noRot="1" noChangeAspect="1" noMove="1" noResize="1" noEditPoints="1" noAdjustHandles="1" noChangeArrowheads="1" noChangeShapeType="1" noTextEdit="1"/>
              </p:cNvSpPr>
              <p:nvPr>
                <p:ph sz="quarter" idx="19"/>
              </p:nvPr>
            </p:nvSpPr>
            <p:spPr>
              <a:xfrm>
                <a:off x="1905000" y="3581400"/>
                <a:ext cx="5334000" cy="914400"/>
              </a:xfrm>
              <a:blipFill rotWithShape="1">
                <a:blip r:embed="rId5" cstate="print"/>
                <a:stretch>
                  <a:fillRect l="-1486" t="-3333" r="-571"/>
                </a:stretch>
              </a:blipFill>
            </p:spPr>
            <p:txBody>
              <a:bodyPr/>
              <a:lstStyle/>
              <a:p>
                <a:r>
                  <a:rPr lang="en-US">
                    <a:noFill/>
                  </a:rPr>
                  <a:t> </a:t>
                </a:r>
              </a:p>
            </p:txBody>
          </p:sp>
        </mc:Fallback>
      </mc:AlternateContent>
      <p:grpSp>
        <p:nvGrpSpPr>
          <p:cNvPr id="38" name="Group 8"/>
          <p:cNvGrpSpPr/>
          <p:nvPr/>
        </p:nvGrpSpPr>
        <p:grpSpPr>
          <a:xfrm>
            <a:off x="918951" y="4897582"/>
            <a:ext cx="3424449" cy="1426431"/>
            <a:chOff x="560734" y="4267277"/>
            <a:chExt cx="3424449" cy="1426431"/>
          </a:xfrm>
        </p:grpSpPr>
        <p:grpSp>
          <p:nvGrpSpPr>
            <p:cNvPr id="39" name="Group 2"/>
            <p:cNvGrpSpPr>
              <a:grpSpLocks/>
            </p:cNvGrpSpPr>
            <p:nvPr/>
          </p:nvGrpSpPr>
          <p:grpSpPr bwMode="auto">
            <a:xfrm>
              <a:off x="560734" y="4267277"/>
              <a:ext cx="3424449" cy="1092135"/>
              <a:chOff x="1058" y="1628"/>
              <a:chExt cx="2614" cy="804"/>
            </a:xfrm>
          </p:grpSpPr>
          <p:sp>
            <p:nvSpPr>
              <p:cNvPr id="46" name="Line 9"/>
              <p:cNvSpPr>
                <a:spLocks noChangeShapeType="1"/>
              </p:cNvSpPr>
              <p:nvPr/>
            </p:nvSpPr>
            <p:spPr bwMode="auto">
              <a:xfrm>
                <a:off x="2594" y="1872"/>
                <a:ext cx="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47" name="Line 10"/>
              <p:cNvSpPr>
                <a:spLocks noChangeShapeType="1"/>
              </p:cNvSpPr>
              <p:nvPr/>
            </p:nvSpPr>
            <p:spPr bwMode="auto">
              <a:xfrm>
                <a:off x="3026" y="1872"/>
                <a:ext cx="0" cy="32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48" name="Line 11"/>
              <p:cNvSpPr>
                <a:spLocks noChangeShapeType="1"/>
              </p:cNvSpPr>
              <p:nvPr/>
            </p:nvSpPr>
            <p:spPr bwMode="auto">
              <a:xfrm>
                <a:off x="2162" y="1855"/>
                <a:ext cx="0" cy="57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49" name="Line 13"/>
              <p:cNvSpPr>
                <a:spLocks noChangeShapeType="1"/>
              </p:cNvSpPr>
              <p:nvPr/>
            </p:nvSpPr>
            <p:spPr bwMode="auto">
              <a:xfrm>
                <a:off x="3466" y="1872"/>
                <a:ext cx="0" cy="2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50" name="Line 14"/>
              <p:cNvSpPr>
                <a:spLocks noChangeShapeType="1"/>
              </p:cNvSpPr>
              <p:nvPr/>
            </p:nvSpPr>
            <p:spPr bwMode="auto">
              <a:xfrm flipH="1">
                <a:off x="1340" y="1872"/>
                <a:ext cx="2126"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1600" dirty="0">
                  <a:latin typeface="Arial Narrow" panose="020B0606020202030204" pitchFamily="34" charset="0"/>
                </a:endParaRPr>
              </a:p>
            </p:txBody>
          </p:sp>
          <p:sp>
            <p:nvSpPr>
              <p:cNvPr id="51" name="Text Box 15"/>
              <p:cNvSpPr txBox="1">
                <a:spLocks noChangeArrowheads="1"/>
              </p:cNvSpPr>
              <p:nvPr/>
            </p:nvSpPr>
            <p:spPr bwMode="auto">
              <a:xfrm>
                <a:off x="1058" y="1628"/>
                <a:ext cx="2614" cy="2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r>
                  <a:rPr lang="en-US" sz="1600" dirty="0">
                    <a:latin typeface="Arial Narrow" panose="020B0606020202030204" pitchFamily="34" charset="0"/>
                  </a:rPr>
                  <a:t>    </a:t>
                </a:r>
                <a:r>
                  <a:rPr lang="en-US" sz="1600" dirty="0" smtClean="0">
                    <a:latin typeface="Arial Narrow" panose="020B0606020202030204" pitchFamily="34" charset="0"/>
                  </a:rPr>
                  <a:t> 0        </a:t>
                </a:r>
                <a:r>
                  <a:rPr lang="en-US" sz="1600" dirty="0">
                    <a:latin typeface="Arial Narrow" panose="020B0606020202030204" pitchFamily="34" charset="0"/>
                  </a:rPr>
                  <a:t>1       </a:t>
                </a:r>
                <a:r>
                  <a:rPr lang="en-US" sz="1600" dirty="0" smtClean="0">
                    <a:latin typeface="Arial Narrow" panose="020B0606020202030204" pitchFamily="34" charset="0"/>
                  </a:rPr>
                  <a:t>     </a:t>
                </a:r>
                <a:r>
                  <a:rPr lang="en-US" sz="1600" dirty="0">
                    <a:latin typeface="Arial Narrow" panose="020B0606020202030204" pitchFamily="34" charset="0"/>
                  </a:rPr>
                  <a:t>2     </a:t>
                </a:r>
                <a:r>
                  <a:rPr lang="en-US" sz="1600" dirty="0" smtClean="0">
                    <a:latin typeface="Arial Narrow" panose="020B0606020202030204" pitchFamily="34" charset="0"/>
                  </a:rPr>
                  <a:t>     </a:t>
                </a:r>
                <a:r>
                  <a:rPr lang="en-US" sz="1600" dirty="0">
                    <a:latin typeface="Arial Narrow" panose="020B0606020202030204" pitchFamily="34" charset="0"/>
                  </a:rPr>
                  <a:t>3     </a:t>
                </a:r>
                <a:r>
                  <a:rPr lang="en-US" sz="1600" dirty="0" smtClean="0">
                    <a:latin typeface="Arial Narrow" panose="020B0606020202030204" pitchFamily="34" charset="0"/>
                  </a:rPr>
                  <a:t>     </a:t>
                </a:r>
                <a:r>
                  <a:rPr lang="en-US" sz="1600" dirty="0">
                    <a:latin typeface="Arial Narrow" panose="020B0606020202030204" pitchFamily="34" charset="0"/>
                  </a:rPr>
                  <a:t>4     </a:t>
                </a:r>
                <a:r>
                  <a:rPr lang="en-US" sz="1600" dirty="0" smtClean="0">
                    <a:latin typeface="Arial Narrow" panose="020B0606020202030204" pitchFamily="34" charset="0"/>
                  </a:rPr>
                  <a:t>      </a:t>
                </a:r>
                <a:r>
                  <a:rPr lang="en-US" sz="1600" dirty="0">
                    <a:latin typeface="Arial Narrow" panose="020B0606020202030204" pitchFamily="34" charset="0"/>
                  </a:rPr>
                  <a:t>5      </a:t>
                </a:r>
                <a:r>
                  <a:rPr lang="en-US" sz="1600" dirty="0" smtClean="0">
                    <a:latin typeface="Arial Narrow" panose="020B0606020202030204" pitchFamily="34" charset="0"/>
                  </a:rPr>
                  <a:t>                          </a:t>
                </a:r>
                <a:endParaRPr lang="en-US" sz="1600" dirty="0">
                  <a:latin typeface="Arial Narrow" panose="020B0606020202030204" pitchFamily="34" charset="0"/>
                </a:endParaRPr>
              </a:p>
            </p:txBody>
          </p:sp>
        </p:grpSp>
        <p:sp>
          <p:nvSpPr>
            <p:cNvPr id="40" name="TextBox 39"/>
            <p:cNvSpPr txBox="1"/>
            <p:nvPr/>
          </p:nvSpPr>
          <p:spPr>
            <a:xfrm>
              <a:off x="1869696" y="5355154"/>
              <a:ext cx="316112" cy="338554"/>
            </a:xfrm>
            <a:prstGeom prst="rect">
              <a:avLst/>
            </a:prstGeom>
            <a:noFill/>
          </p:spPr>
          <p:txBody>
            <a:bodyPr wrap="none" rtlCol="0">
              <a:spAutoFit/>
            </a:bodyPr>
            <a:lstStyle/>
            <a:p>
              <a:r>
                <a:rPr lang="en-US" sz="1600" dirty="0">
                  <a:latin typeface="Arial Narrow" panose="020B0606020202030204" pitchFamily="34" charset="0"/>
                </a:rPr>
                <a:t>G</a:t>
              </a:r>
            </a:p>
          </p:txBody>
        </p:sp>
        <p:sp>
          <p:nvSpPr>
            <p:cNvPr id="41" name="TextBox 40"/>
            <p:cNvSpPr txBox="1"/>
            <p:nvPr/>
          </p:nvSpPr>
          <p:spPr>
            <a:xfrm>
              <a:off x="2407809" y="5184817"/>
              <a:ext cx="409086" cy="338554"/>
            </a:xfrm>
            <a:prstGeom prst="rect">
              <a:avLst/>
            </a:prstGeom>
            <a:noFill/>
          </p:spPr>
          <p:txBody>
            <a:bodyPr wrap="none" rtlCol="0">
              <a:spAutoFit/>
            </a:bodyPr>
            <a:lstStyle/>
            <a:p>
              <a:r>
                <a:rPr lang="en-US" sz="1600" dirty="0" smtClean="0">
                  <a:latin typeface="Arial Narrow" panose="020B0606020202030204" pitchFamily="34" charset="0"/>
                </a:rPr>
                <a:t>2G</a:t>
              </a:r>
              <a:endParaRPr lang="en-US" sz="1600" dirty="0">
                <a:latin typeface="Arial Narrow" panose="020B0606020202030204" pitchFamily="34" charset="0"/>
              </a:endParaRPr>
            </a:p>
          </p:txBody>
        </p:sp>
        <p:sp>
          <p:nvSpPr>
            <p:cNvPr id="42" name="TextBox 41"/>
            <p:cNvSpPr txBox="1"/>
            <p:nvPr/>
          </p:nvSpPr>
          <p:spPr>
            <a:xfrm>
              <a:off x="2966306" y="4990802"/>
              <a:ext cx="409086" cy="338554"/>
            </a:xfrm>
            <a:prstGeom prst="rect">
              <a:avLst/>
            </a:prstGeom>
            <a:noFill/>
          </p:spPr>
          <p:txBody>
            <a:bodyPr wrap="none" rtlCol="0">
              <a:spAutoFit/>
            </a:bodyPr>
            <a:lstStyle/>
            <a:p>
              <a:r>
                <a:rPr lang="en-US" sz="1600" dirty="0" smtClean="0">
                  <a:latin typeface="Arial Narrow" panose="020B0606020202030204" pitchFamily="34" charset="0"/>
                </a:rPr>
                <a:t>3G</a:t>
              </a:r>
              <a:endParaRPr lang="en-US" sz="1600" dirty="0">
                <a:latin typeface="Arial Narrow" panose="020B0606020202030204" pitchFamily="34" charset="0"/>
              </a:endParaRPr>
            </a:p>
          </p:txBody>
        </p:sp>
        <p:sp>
          <p:nvSpPr>
            <p:cNvPr id="43" name="TextBox 42"/>
            <p:cNvSpPr txBox="1"/>
            <p:nvPr/>
          </p:nvSpPr>
          <p:spPr>
            <a:xfrm>
              <a:off x="3521506" y="4852302"/>
              <a:ext cx="409086" cy="338554"/>
            </a:xfrm>
            <a:prstGeom prst="rect">
              <a:avLst/>
            </a:prstGeom>
            <a:noFill/>
          </p:spPr>
          <p:txBody>
            <a:bodyPr wrap="none" rtlCol="0">
              <a:spAutoFit/>
            </a:bodyPr>
            <a:lstStyle/>
            <a:p>
              <a:r>
                <a:rPr lang="en-US" sz="1600" dirty="0">
                  <a:latin typeface="Arial Narrow" panose="020B0606020202030204" pitchFamily="34" charset="0"/>
                </a:rPr>
                <a:t>4</a:t>
              </a:r>
              <a:r>
                <a:rPr lang="en-US" sz="1600" dirty="0" smtClean="0">
                  <a:latin typeface="Arial Narrow" panose="020B0606020202030204" pitchFamily="34" charset="0"/>
                </a:rPr>
                <a:t>G</a:t>
              </a:r>
              <a:endParaRPr lang="en-US" sz="1600" dirty="0">
                <a:latin typeface="Arial Narrow" panose="020B0606020202030204" pitchFamily="34" charset="0"/>
              </a:endParaRPr>
            </a:p>
          </p:txBody>
        </p:sp>
        <p:cxnSp>
          <p:nvCxnSpPr>
            <p:cNvPr id="44" name="Straight Connector 43"/>
            <p:cNvCxnSpPr/>
            <p:nvPr/>
          </p:nvCxnSpPr>
          <p:spPr bwMode="auto">
            <a:xfrm>
              <a:off x="1393838" y="4575627"/>
              <a:ext cx="0" cy="848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930166" y="4575627"/>
              <a:ext cx="0" cy="8489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2" name="Bent Arrow 9"/>
          <p:cNvSpPr/>
          <p:nvPr/>
        </p:nvSpPr>
        <p:spPr bwMode="auto">
          <a:xfrm rot="10800000">
            <a:off x="4527432" y="5407339"/>
            <a:ext cx="882768" cy="321718"/>
          </a:xfrm>
          <a:prstGeom prst="ben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6" name="Content Placeholder 10"/>
          <p:cNvSpPr>
            <a:spLocks noGrp="1"/>
          </p:cNvSpPr>
          <p:nvPr>
            <p:ph sz="quarter" idx="20"/>
          </p:nvPr>
        </p:nvSpPr>
        <p:spPr>
          <a:xfrm>
            <a:off x="5181600" y="4648200"/>
            <a:ext cx="2895600" cy="756920"/>
          </a:xfrm>
        </p:spPr>
        <p:txBody>
          <a:bodyPr/>
          <a:lstStyle/>
          <a:p>
            <a:pPr marL="0" indent="0">
              <a:buNone/>
            </a:pPr>
            <a:r>
              <a:rPr lang="en-US" sz="2200" b="0" dirty="0"/>
              <a:t>For decreasing gradients, </a:t>
            </a:r>
            <a:r>
              <a:rPr lang="en-US" sz="2200" b="0" dirty="0" smtClean="0"/>
              <a:t>change </a:t>
            </a:r>
            <a:r>
              <a:rPr lang="en-US" sz="2200" b="0" dirty="0"/>
              <a:t>plus sign to </a:t>
            </a:r>
            <a:r>
              <a:rPr lang="en-US" sz="2200" b="0" dirty="0" smtClean="0"/>
              <a:t>minus</a:t>
            </a:r>
            <a:endParaRPr lang="en-US" sz="2200" b="0" dirty="0"/>
          </a:p>
        </p:txBody>
      </p:sp>
      <p:cxnSp>
        <p:nvCxnSpPr>
          <p:cNvPr id="53" name="Straight Arrow Connector 11"/>
          <p:cNvCxnSpPr/>
          <p:nvPr/>
        </p:nvCxnSpPr>
        <p:spPr bwMode="auto">
          <a:xfrm flipH="1">
            <a:off x="7225146" y="5396113"/>
            <a:ext cx="318654" cy="4401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mc:AlternateContent xmlns:mc="http://schemas.openxmlformats.org/markup-compatibility/2006">
        <mc:Choice xmlns:a14="http://schemas.microsoft.com/office/drawing/2010/main" xmlns="" Requires="a14">
          <p:sp>
            <p:nvSpPr>
              <p:cNvPr id="7" name="Content Placeholder 12"/>
              <p:cNvSpPr>
                <a:spLocks noGrp="1"/>
              </p:cNvSpPr>
              <p:nvPr>
                <p:ph sz="quarter" idx="21"/>
              </p:nvPr>
            </p:nvSpPr>
            <p:spPr>
              <a:xfrm>
                <a:off x="4596884" y="5715000"/>
                <a:ext cx="4394716" cy="467360"/>
              </a:xfrm>
            </p:spPr>
            <p:txBody>
              <a:bodyPr/>
              <a:lstStyle/>
              <a:p>
                <a:pPr marL="0" indent="0">
                  <a:buNone/>
                </a:pPr>
                <a14:m>
                  <m:oMathPara xmlns:m="http://schemas.openxmlformats.org/officeDocument/2006/math">
                    <m:oMathParaPr>
                      <m:jc m:val="centerGroup"/>
                    </m:oMathParaPr>
                    <m:oMath xmlns:m="http://schemas.openxmlformats.org/officeDocument/2006/math">
                      <m:r>
                        <a:rPr lang="en-US" sz="2200" b="1" i="0" dirty="0" smtClean="0">
                          <a:latin typeface="Cambria Math"/>
                        </a:rPr>
                        <m:t>𝐀</m:t>
                      </m:r>
                      <m:r>
                        <a:rPr lang="en-US" sz="2200" b="1" i="0" dirty="0" smtClean="0">
                          <a:latin typeface="Cambria Math"/>
                        </a:rPr>
                        <m:t>=</m:t>
                      </m:r>
                      <m:r>
                        <a:rPr lang="en-US" sz="2200" b="1" i="0" dirty="0" smtClean="0">
                          <a:latin typeface="Cambria Math"/>
                        </a:rPr>
                        <m:t>𝐛𝐚𝐬𝐞</m:t>
                      </m:r>
                      <m:r>
                        <a:rPr lang="en-US" sz="2200" b="1" i="0" dirty="0" smtClean="0">
                          <a:latin typeface="Cambria Math"/>
                        </a:rPr>
                        <m:t> </m:t>
                      </m:r>
                      <m:r>
                        <a:rPr lang="en-US" sz="2200" b="1" i="0" dirty="0" smtClean="0">
                          <a:latin typeface="Cambria Math"/>
                        </a:rPr>
                        <m:t>𝐚𝐦𝐨𝐮𝐧𝐭</m:t>
                      </m:r>
                      <m:r>
                        <a:rPr lang="en-US" sz="2200" b="1" i="0" dirty="0" smtClean="0">
                          <a:latin typeface="Cambria Math"/>
                        </a:rPr>
                        <m:t>−</m:t>
                      </m:r>
                      <m:r>
                        <a:rPr lang="en-US" sz="2200" b="1" i="0" dirty="0" smtClean="0">
                          <a:latin typeface="Cambria Math"/>
                        </a:rPr>
                        <m:t>𝐆</m:t>
                      </m:r>
                      <m:r>
                        <a:rPr lang="en-US" sz="2200" b="1" i="0" dirty="0" smtClean="0">
                          <a:latin typeface="Cambria Math"/>
                        </a:rPr>
                        <m:t>(</m:t>
                      </m:r>
                      <m:r>
                        <a:rPr lang="en-US" sz="2200" b="1" i="0" dirty="0" smtClean="0">
                          <a:latin typeface="Cambria Math"/>
                        </a:rPr>
                        <m:t>𝐀</m:t>
                      </m:r>
                      <m:r>
                        <a:rPr lang="en-US" sz="2200" b="1" i="0" dirty="0" smtClean="0">
                          <a:latin typeface="Cambria Math"/>
                        </a:rPr>
                        <m:t>/</m:t>
                      </m:r>
                      <m:r>
                        <a:rPr lang="en-US" sz="2200" b="1" i="0" dirty="0" smtClean="0">
                          <a:latin typeface="Cambria Math"/>
                        </a:rPr>
                        <m:t>𝐆</m:t>
                      </m:r>
                      <m:r>
                        <a:rPr lang="en-US" sz="2200" b="1" i="0" dirty="0" smtClean="0">
                          <a:latin typeface="Cambria Math"/>
                        </a:rPr>
                        <m:t>,</m:t>
                      </m:r>
                      <m:r>
                        <a:rPr lang="en-US" sz="2200" b="1" i="0" dirty="0" smtClean="0">
                          <a:latin typeface="Cambria Math"/>
                        </a:rPr>
                        <m:t>𝐢</m:t>
                      </m:r>
                      <m:r>
                        <a:rPr lang="en-US" sz="2200" b="1" i="0" dirty="0" smtClean="0">
                          <a:latin typeface="Cambria Math"/>
                        </a:rPr>
                        <m:t>,</m:t>
                      </m:r>
                      <m:r>
                        <a:rPr lang="en-US" sz="2200" b="1" i="0" dirty="0" smtClean="0">
                          <a:latin typeface="Cambria Math"/>
                        </a:rPr>
                        <m:t>𝐧</m:t>
                      </m:r>
                      <m:r>
                        <a:rPr lang="en-US" sz="2200" b="1" i="0" dirty="0" smtClean="0">
                          <a:latin typeface="Cambria Math"/>
                        </a:rPr>
                        <m:t>)</m:t>
                      </m:r>
                    </m:oMath>
                  </m:oMathPara>
                </a14:m>
                <a:endParaRPr lang="en-US" sz="2200" dirty="0"/>
              </a:p>
            </p:txBody>
          </p:sp>
        </mc:Choice>
        <mc:Fallback>
          <p:sp>
            <p:nvSpPr>
              <p:cNvPr id="7" name="Content Placeholder 12"/>
              <p:cNvSpPr>
                <a:spLocks noGrp="1" noRot="1" noChangeAspect="1" noMove="1" noResize="1" noEditPoints="1" noAdjustHandles="1" noChangeArrowheads="1" noChangeShapeType="1" noTextEdit="1"/>
              </p:cNvSpPr>
              <p:nvPr>
                <p:ph sz="quarter" idx="21"/>
              </p:nvPr>
            </p:nvSpPr>
            <p:spPr>
              <a:xfrm>
                <a:off x="4596884" y="5715000"/>
                <a:ext cx="4394716" cy="467360"/>
              </a:xfrm>
              <a:blipFill rotWithShape="1">
                <a:blip r:embed="rId6" cstate="print"/>
                <a:stretch>
                  <a:fillRect b="-9211"/>
                </a:stretch>
              </a:blipFill>
            </p:spPr>
            <p:txBody>
              <a:bodyPr/>
              <a:lstStyle/>
              <a:p>
                <a:r>
                  <a:rPr lang="en-US">
                    <a:noFill/>
                  </a:rPr>
                  <a:t> </a:t>
                </a:r>
              </a:p>
            </p:txBody>
          </p:sp>
        </mc:Fallback>
      </mc:AlternateContent>
      <p:sp>
        <p:nvSpPr>
          <p:cNvPr id="9" name="Content Placeholder 13"/>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43923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Arithmetic Gradient</a:t>
            </a:r>
          </a:p>
        </p:txBody>
      </p:sp>
      <p:sp>
        <p:nvSpPr>
          <p:cNvPr id="3" name="Content Placeholder 2"/>
          <p:cNvSpPr>
            <a:spLocks noGrp="1"/>
          </p:cNvSpPr>
          <p:nvPr>
            <p:ph sz="quarter" idx="17"/>
          </p:nvPr>
        </p:nvSpPr>
        <p:spPr>
          <a:xfrm>
            <a:off x="457200" y="1270000"/>
            <a:ext cx="8229600" cy="1397000"/>
          </a:xfrm>
          <a:solidFill>
            <a:srgbClr val="C2FFF0"/>
          </a:solidFill>
        </p:spPr>
        <p:txBody>
          <a:bodyPr/>
          <a:lstStyle/>
          <a:p>
            <a:pPr marL="0" indent="0">
              <a:buNone/>
            </a:pPr>
            <a:r>
              <a:rPr lang="en-US" sz="2200" dirty="0">
                <a:solidFill>
                  <a:schemeClr val="bg1"/>
                </a:solidFill>
              </a:rPr>
              <a:t> </a:t>
            </a:r>
            <a:r>
              <a:rPr lang="en-US" sz="2200" dirty="0"/>
              <a:t>The present worth of $400 in year 1 and amounts increasing by $30 per year through year 5 at an interest rate of 12% per year is closest to</a:t>
            </a:r>
            <a:r>
              <a:rPr lang="en-US" sz="2200" dirty="0" smtClean="0"/>
              <a:t>:</a:t>
            </a:r>
          </a:p>
          <a:p>
            <a:pPr marL="0" indent="0" algn="ctr">
              <a:spcBef>
                <a:spcPts val="1800"/>
              </a:spcBef>
              <a:buNone/>
            </a:pPr>
            <a:r>
              <a:rPr lang="en-US" sz="2000" dirty="0">
                <a:solidFill>
                  <a:srgbClr val="7030A0"/>
                </a:solidFill>
              </a:rPr>
              <a:t>(A) $1532          (B) $1,634          (C) $1,744          (D) $</a:t>
            </a:r>
            <a:r>
              <a:rPr lang="en-US" sz="2000" dirty="0" smtClean="0">
                <a:solidFill>
                  <a:srgbClr val="7030A0"/>
                </a:solidFill>
              </a:rPr>
              <a:t>1,829</a:t>
            </a:r>
            <a:endParaRPr lang="en-US" sz="2000" dirty="0">
              <a:solidFill>
                <a:srgbClr val="7030A0"/>
              </a:solidFill>
            </a:endParaRPr>
          </a:p>
        </p:txBody>
      </p:sp>
      <p:grpSp>
        <p:nvGrpSpPr>
          <p:cNvPr id="10" name="Group 3"/>
          <p:cNvGrpSpPr>
            <a:grpSpLocks/>
          </p:cNvGrpSpPr>
          <p:nvPr/>
        </p:nvGrpSpPr>
        <p:grpSpPr bwMode="auto">
          <a:xfrm>
            <a:off x="533400" y="2971800"/>
            <a:ext cx="4038600" cy="2514600"/>
            <a:chOff x="144" y="1488"/>
            <a:chExt cx="2544" cy="1584"/>
          </a:xfrm>
          <a:solidFill>
            <a:srgbClr val="C2FFF0"/>
          </a:solidFill>
        </p:grpSpPr>
        <p:sp>
          <p:nvSpPr>
            <p:cNvPr id="11" name="Rectangle 4"/>
            <p:cNvSpPr>
              <a:spLocks noChangeArrowheads="1"/>
            </p:cNvSpPr>
            <p:nvPr/>
          </p:nvSpPr>
          <p:spPr bwMode="auto">
            <a:xfrm>
              <a:off x="144" y="1488"/>
              <a:ext cx="2544" cy="1584"/>
            </a:xfrm>
            <a:prstGeom prst="rect">
              <a:avLst/>
            </a:prstGeom>
            <a:grp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12" name="Line 5"/>
            <p:cNvSpPr>
              <a:spLocks noChangeShapeType="1"/>
            </p:cNvSpPr>
            <p:nvPr/>
          </p:nvSpPr>
          <p:spPr bwMode="auto">
            <a:xfrm>
              <a:off x="480" y="2160"/>
              <a:ext cx="1776" cy="0"/>
            </a:xfrm>
            <a:prstGeom prst="line">
              <a:avLst/>
            </a:prstGeom>
            <a:grp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3" name="Line 6"/>
            <p:cNvSpPr>
              <a:spLocks noChangeShapeType="1"/>
            </p:cNvSpPr>
            <p:nvPr/>
          </p:nvSpPr>
          <p:spPr bwMode="auto">
            <a:xfrm flipV="1">
              <a:off x="480" y="1776"/>
              <a:ext cx="0" cy="384"/>
            </a:xfrm>
            <a:prstGeom prst="line">
              <a:avLst/>
            </a:prstGeom>
            <a:grpFill/>
            <a:ln w="25400">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4" name="Line 7"/>
            <p:cNvSpPr>
              <a:spLocks noChangeShapeType="1"/>
            </p:cNvSpPr>
            <p:nvPr/>
          </p:nvSpPr>
          <p:spPr bwMode="auto">
            <a:xfrm>
              <a:off x="1008" y="2160"/>
              <a:ext cx="0" cy="288"/>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5" name="Line 8"/>
            <p:cNvSpPr>
              <a:spLocks noChangeShapeType="1"/>
            </p:cNvSpPr>
            <p:nvPr/>
          </p:nvSpPr>
          <p:spPr bwMode="auto">
            <a:xfrm>
              <a:off x="1296" y="2160"/>
              <a:ext cx="0" cy="384"/>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6" name="Text Box 10"/>
            <p:cNvSpPr txBox="1">
              <a:spLocks noChangeArrowheads="1"/>
            </p:cNvSpPr>
            <p:nvPr/>
          </p:nvSpPr>
          <p:spPr bwMode="auto">
            <a:xfrm>
              <a:off x="322" y="1950"/>
              <a:ext cx="149" cy="330"/>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1400" dirty="0">
                  <a:latin typeface="Arial Narrow" panose="020B0606020202030204" pitchFamily="34" charset="0"/>
                </a:rPr>
                <a:t>0</a:t>
              </a:r>
            </a:p>
            <a:p>
              <a:endParaRPr lang="en-US" sz="1400" dirty="0">
                <a:latin typeface="Arial Narrow" panose="020B0606020202030204" pitchFamily="34" charset="0"/>
              </a:endParaRPr>
            </a:p>
          </p:txBody>
        </p:sp>
        <p:sp>
          <p:nvSpPr>
            <p:cNvPr id="17" name="Text Box 11"/>
            <p:cNvSpPr txBox="1">
              <a:spLocks noChangeArrowheads="1"/>
            </p:cNvSpPr>
            <p:nvPr/>
          </p:nvSpPr>
          <p:spPr bwMode="auto">
            <a:xfrm>
              <a:off x="624" y="1920"/>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1</a:t>
              </a:r>
            </a:p>
          </p:txBody>
        </p:sp>
        <p:sp>
          <p:nvSpPr>
            <p:cNvPr id="18" name="Text Box 12"/>
            <p:cNvSpPr txBox="1">
              <a:spLocks noChangeArrowheads="1"/>
            </p:cNvSpPr>
            <p:nvPr/>
          </p:nvSpPr>
          <p:spPr bwMode="auto">
            <a:xfrm>
              <a:off x="922" y="1927"/>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2</a:t>
              </a:r>
            </a:p>
          </p:txBody>
        </p:sp>
        <p:sp>
          <p:nvSpPr>
            <p:cNvPr id="19" name="Text Box 13"/>
            <p:cNvSpPr txBox="1">
              <a:spLocks noChangeArrowheads="1"/>
            </p:cNvSpPr>
            <p:nvPr/>
          </p:nvSpPr>
          <p:spPr bwMode="auto">
            <a:xfrm>
              <a:off x="1210" y="1927"/>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3</a:t>
              </a:r>
            </a:p>
          </p:txBody>
        </p:sp>
        <p:sp>
          <p:nvSpPr>
            <p:cNvPr id="20" name="Text Box 14"/>
            <p:cNvSpPr txBox="1">
              <a:spLocks noChangeArrowheads="1"/>
            </p:cNvSpPr>
            <p:nvPr/>
          </p:nvSpPr>
          <p:spPr bwMode="auto">
            <a:xfrm>
              <a:off x="2042" y="1927"/>
              <a:ext cx="304" cy="19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Year</a:t>
              </a:r>
            </a:p>
          </p:txBody>
        </p:sp>
        <p:sp>
          <p:nvSpPr>
            <p:cNvPr id="21" name="Text Box 15"/>
            <p:cNvSpPr txBox="1">
              <a:spLocks noChangeArrowheads="1"/>
            </p:cNvSpPr>
            <p:nvPr/>
          </p:nvSpPr>
          <p:spPr bwMode="auto">
            <a:xfrm>
              <a:off x="866" y="2455"/>
              <a:ext cx="271" cy="19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430</a:t>
              </a:r>
            </a:p>
          </p:txBody>
        </p:sp>
        <p:sp>
          <p:nvSpPr>
            <p:cNvPr id="22" name="Text Box 16"/>
            <p:cNvSpPr txBox="1">
              <a:spLocks noChangeArrowheads="1"/>
            </p:cNvSpPr>
            <p:nvPr/>
          </p:nvSpPr>
          <p:spPr bwMode="auto">
            <a:xfrm>
              <a:off x="1154" y="2551"/>
              <a:ext cx="271" cy="19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460</a:t>
              </a:r>
            </a:p>
          </p:txBody>
        </p:sp>
        <p:sp>
          <p:nvSpPr>
            <p:cNvPr id="23" name="Line 17"/>
            <p:cNvSpPr>
              <a:spLocks noChangeShapeType="1"/>
            </p:cNvSpPr>
            <p:nvPr/>
          </p:nvSpPr>
          <p:spPr bwMode="auto">
            <a:xfrm>
              <a:off x="1584" y="2160"/>
              <a:ext cx="0" cy="528"/>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4" name="Text Box 18"/>
            <p:cNvSpPr txBox="1">
              <a:spLocks noChangeArrowheads="1"/>
            </p:cNvSpPr>
            <p:nvPr/>
          </p:nvSpPr>
          <p:spPr bwMode="auto">
            <a:xfrm>
              <a:off x="1498" y="1927"/>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4</a:t>
              </a:r>
            </a:p>
          </p:txBody>
        </p:sp>
        <p:sp>
          <p:nvSpPr>
            <p:cNvPr id="25" name="Text Box 19"/>
            <p:cNvSpPr txBox="1">
              <a:spLocks noChangeArrowheads="1"/>
            </p:cNvSpPr>
            <p:nvPr/>
          </p:nvSpPr>
          <p:spPr bwMode="auto">
            <a:xfrm>
              <a:off x="1442" y="2681"/>
              <a:ext cx="271" cy="19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490</a:t>
              </a:r>
            </a:p>
          </p:txBody>
        </p:sp>
        <p:sp>
          <p:nvSpPr>
            <p:cNvPr id="26" name="Text Box 20"/>
            <p:cNvSpPr txBox="1">
              <a:spLocks noChangeArrowheads="1"/>
            </p:cNvSpPr>
            <p:nvPr/>
          </p:nvSpPr>
          <p:spPr bwMode="auto">
            <a:xfrm>
              <a:off x="1728" y="2832"/>
              <a:ext cx="271" cy="19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520</a:t>
              </a:r>
            </a:p>
          </p:txBody>
        </p:sp>
        <p:sp>
          <p:nvSpPr>
            <p:cNvPr id="27" name="Line 21"/>
            <p:cNvSpPr>
              <a:spLocks noChangeShapeType="1"/>
            </p:cNvSpPr>
            <p:nvPr/>
          </p:nvSpPr>
          <p:spPr bwMode="auto">
            <a:xfrm>
              <a:off x="1872" y="2160"/>
              <a:ext cx="0" cy="720"/>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8" name="Text Box 22"/>
            <p:cNvSpPr txBox="1">
              <a:spLocks noChangeArrowheads="1"/>
            </p:cNvSpPr>
            <p:nvPr/>
          </p:nvSpPr>
          <p:spPr bwMode="auto">
            <a:xfrm>
              <a:off x="288" y="1526"/>
              <a:ext cx="490" cy="25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2000" b="1" dirty="0" smtClean="0">
                  <a:latin typeface="Arial Narrow" panose="020B0606020202030204" pitchFamily="34" charset="0"/>
                </a:rPr>
                <a:t>P</a:t>
              </a:r>
              <a:r>
                <a:rPr lang="en-US" sz="2000" b="1" baseline="-25000" dirty="0" smtClean="0">
                  <a:latin typeface="Arial Narrow" panose="020B0606020202030204" pitchFamily="34" charset="0"/>
                </a:rPr>
                <a:t>T</a:t>
              </a:r>
              <a:r>
                <a:rPr lang="en-US" sz="2000" b="1" dirty="0" smtClean="0">
                  <a:latin typeface="Arial Narrow" panose="020B0606020202030204" pitchFamily="34" charset="0"/>
                </a:rPr>
                <a:t> = ?</a:t>
              </a:r>
              <a:endParaRPr lang="en-US" sz="2000" b="1" dirty="0">
                <a:latin typeface="Arial Narrow" panose="020B0606020202030204" pitchFamily="34" charset="0"/>
              </a:endParaRPr>
            </a:p>
          </p:txBody>
        </p:sp>
        <p:sp>
          <p:nvSpPr>
            <p:cNvPr id="29" name="Text Box 23"/>
            <p:cNvSpPr txBox="1">
              <a:spLocks noChangeArrowheads="1"/>
            </p:cNvSpPr>
            <p:nvPr/>
          </p:nvSpPr>
          <p:spPr bwMode="auto">
            <a:xfrm>
              <a:off x="1776" y="1920"/>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5</a:t>
              </a:r>
            </a:p>
          </p:txBody>
        </p:sp>
        <p:sp>
          <p:nvSpPr>
            <p:cNvPr id="30" name="Line 24"/>
            <p:cNvSpPr>
              <a:spLocks noChangeShapeType="1"/>
            </p:cNvSpPr>
            <p:nvPr/>
          </p:nvSpPr>
          <p:spPr bwMode="auto">
            <a:xfrm>
              <a:off x="720" y="2160"/>
              <a:ext cx="0" cy="192"/>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1" name="Text Box 25"/>
            <p:cNvSpPr txBox="1">
              <a:spLocks noChangeArrowheads="1"/>
            </p:cNvSpPr>
            <p:nvPr/>
          </p:nvSpPr>
          <p:spPr bwMode="auto">
            <a:xfrm>
              <a:off x="542" y="2395"/>
              <a:ext cx="274" cy="2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en-US" dirty="0">
                <a:latin typeface="Arial Narrow" panose="020B0606020202030204" pitchFamily="34" charset="0"/>
              </a:endParaRPr>
            </a:p>
          </p:txBody>
        </p:sp>
        <p:sp>
          <p:nvSpPr>
            <p:cNvPr id="32" name="Text Box 26"/>
            <p:cNvSpPr txBox="1">
              <a:spLocks noChangeArrowheads="1"/>
            </p:cNvSpPr>
            <p:nvPr/>
          </p:nvSpPr>
          <p:spPr bwMode="auto">
            <a:xfrm>
              <a:off x="576" y="2345"/>
              <a:ext cx="288"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lang="en-US" sz="1400" dirty="0">
                  <a:latin typeface="Arial Narrow" panose="020B0606020202030204" pitchFamily="34" charset="0"/>
                </a:rPr>
                <a:t>400</a:t>
              </a:r>
            </a:p>
          </p:txBody>
        </p:sp>
        <mc:AlternateContent xmlns:mc="http://schemas.openxmlformats.org/markup-compatibility/2006">
          <mc:Choice xmlns:a14="http://schemas.microsoft.com/office/drawing/2010/main" xmlns="" Requires="a14">
            <p:sp>
              <p:nvSpPr>
                <p:cNvPr id="33" name="Text Box 27"/>
                <p:cNvSpPr txBox="1">
                  <a:spLocks noChangeArrowheads="1"/>
                </p:cNvSpPr>
                <p:nvPr/>
              </p:nvSpPr>
              <p:spPr bwMode="auto">
                <a:xfrm>
                  <a:off x="1056" y="1680"/>
                  <a:ext cx="556" cy="233"/>
                </a:xfrm>
                <a:prstGeom prst="rect">
                  <a:avLst/>
                </a:prstGeom>
                <a:grp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800" dirty="0" smtClean="0">
                      <a:latin typeface="Arial Narrow" panose="020B0606020202030204" pitchFamily="34" charset="0"/>
                    </a:rPr>
                    <a:t>i</a:t>
                  </a:r>
                  <a14:m>
                    <m:oMath xmlns:m="http://schemas.openxmlformats.org/officeDocument/2006/math">
                      <m:r>
                        <a:rPr lang="en-US" sz="1800" i="1" dirty="0" smtClean="0">
                          <a:latin typeface="Cambria Math"/>
                        </a:rPr>
                        <m:t> = </m:t>
                      </m:r>
                    </m:oMath>
                  </a14:m>
                  <a:r>
                    <a:rPr lang="en-US" sz="1800" dirty="0" smtClean="0">
                      <a:latin typeface="Arial Narrow" panose="020B0606020202030204" pitchFamily="34" charset="0"/>
                    </a:rPr>
                    <a:t>12</a:t>
                  </a:r>
                  <a:r>
                    <a:rPr lang="en-US" sz="1800" dirty="0">
                      <a:latin typeface="Arial Narrow" panose="020B0606020202030204" pitchFamily="34" charset="0"/>
                    </a:rPr>
                    <a:t>%</a:t>
                  </a:r>
                </a:p>
              </p:txBody>
            </p:sp>
          </mc:Choice>
          <mc:Fallback>
            <p:sp>
              <p:nvSpPr>
                <p:cNvPr id="33" name="Text Box 27"/>
                <p:cNvSpPr txBox="1">
                  <a:spLocks noRot="1" noChangeAspect="1" noMove="1" noResize="1" noEditPoints="1" noAdjustHandles="1" noChangeArrowheads="1" noChangeShapeType="1" noTextEdit="1"/>
                </p:cNvSpPr>
                <p:nvPr/>
              </p:nvSpPr>
              <p:spPr bwMode="auto">
                <a:xfrm>
                  <a:off x="1056" y="1680"/>
                  <a:ext cx="556" cy="233"/>
                </a:xfrm>
                <a:prstGeom prst="rect">
                  <a:avLst/>
                </a:prstGeom>
                <a:blipFill rotWithShape="1">
                  <a:blip r:embed="rId2" cstate="print"/>
                  <a:stretch>
                    <a:fillRect l="-5517" t="-6667" r="-6207" b="-26667"/>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4" name="Text Box 28"/>
                <p:cNvSpPr txBox="1">
                  <a:spLocks noChangeArrowheads="1"/>
                </p:cNvSpPr>
                <p:nvPr/>
              </p:nvSpPr>
              <p:spPr bwMode="auto">
                <a:xfrm>
                  <a:off x="694" y="2732"/>
                  <a:ext cx="634" cy="252"/>
                </a:xfrm>
                <a:prstGeom prst="rect">
                  <a:avLst/>
                </a:prstGeom>
                <a:grp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2000" b="1" dirty="0">
                      <a:latin typeface="Arial Narrow" panose="020B0606020202030204" pitchFamily="34" charset="0"/>
                    </a:rPr>
                    <a:t>G </a:t>
                  </a:r>
                  <a14:m>
                    <m:oMath xmlns:m="http://schemas.openxmlformats.org/officeDocument/2006/math">
                      <m:r>
                        <a:rPr lang="en-US" sz="2000" b="1" i="1" dirty="0" smtClean="0">
                          <a:latin typeface="Cambria Math"/>
                        </a:rPr>
                        <m:t>=</m:t>
                      </m:r>
                    </m:oMath>
                  </a14:m>
                  <a:r>
                    <a:rPr lang="en-US" sz="2000" b="1" dirty="0">
                      <a:latin typeface="Arial Narrow" panose="020B0606020202030204" pitchFamily="34" charset="0"/>
                    </a:rPr>
                    <a:t> </a:t>
                  </a:r>
                  <a:r>
                    <a:rPr lang="en-US" sz="2000" b="1" dirty="0" smtClean="0">
                      <a:latin typeface="Arial Narrow" panose="020B0606020202030204" pitchFamily="34" charset="0"/>
                    </a:rPr>
                    <a:t>$30</a:t>
                  </a:r>
                  <a:endParaRPr lang="en-US" sz="2000" b="1" dirty="0">
                    <a:latin typeface="Arial Narrow" panose="020B0606020202030204" pitchFamily="34" charset="0"/>
                  </a:endParaRPr>
                </a:p>
              </p:txBody>
            </p:sp>
          </mc:Choice>
          <mc:Fallback>
            <p:sp>
              <p:nvSpPr>
                <p:cNvPr id="34" name="Text Box 28"/>
                <p:cNvSpPr txBox="1">
                  <a:spLocks noRot="1" noChangeAspect="1" noMove="1" noResize="1" noEditPoints="1" noAdjustHandles="1" noChangeArrowheads="1" noChangeShapeType="1" noTextEdit="1"/>
                </p:cNvSpPr>
                <p:nvPr/>
              </p:nvSpPr>
              <p:spPr bwMode="auto">
                <a:xfrm>
                  <a:off x="694" y="2732"/>
                  <a:ext cx="634" cy="252"/>
                </a:xfrm>
                <a:prstGeom prst="rect">
                  <a:avLst/>
                </a:prstGeom>
                <a:blipFill rotWithShape="1">
                  <a:blip r:embed="rId3" cstate="print"/>
                  <a:stretch>
                    <a:fillRect l="-6667" t="-7576" r="-5455" b="-25758"/>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grpSp>
      <mc:AlternateContent xmlns:mc="http://schemas.openxmlformats.org/markup-compatibility/2006">
        <mc:Choice xmlns:a14="http://schemas.microsoft.com/office/drawing/2010/main" xmlns="" Requires="a14">
          <p:sp>
            <p:nvSpPr>
              <p:cNvPr id="4" name="Content Placeholder 4"/>
              <p:cNvSpPr>
                <a:spLocks noGrp="1"/>
              </p:cNvSpPr>
              <p:nvPr>
                <p:ph sz="quarter" idx="18"/>
              </p:nvPr>
            </p:nvSpPr>
            <p:spPr>
              <a:xfrm>
                <a:off x="4876800" y="2788920"/>
                <a:ext cx="3962400" cy="1524000"/>
              </a:xfrm>
            </p:spPr>
            <p:txBody>
              <a:bodyPr/>
              <a:lstStyle/>
              <a:p>
                <a:pPr marL="0" indent="0">
                  <a:buNone/>
                </a:pPr>
                <a:r>
                  <a:rPr lang="en-US" sz="2000" dirty="0">
                    <a:solidFill>
                      <a:srgbClr val="A60A1B"/>
                    </a:solidFill>
                  </a:rPr>
                  <a:t>Solution</a:t>
                </a:r>
                <a:r>
                  <a:rPr lang="en-US" sz="2000" dirty="0" smtClean="0">
                    <a:solidFill>
                      <a:srgbClr val="A60A1B"/>
                    </a:solidFill>
                  </a:rPr>
                  <a:t>:</a:t>
                </a:r>
              </a:p>
              <a:p>
                <a:pPr marL="0" indent="0">
                  <a:buNone/>
                </a:pPr>
                <a:r>
                  <a:rPr lang="en-US" sz="2000" dirty="0" smtClean="0"/>
                  <a:t>P</a:t>
                </a:r>
                <a:r>
                  <a:rPr lang="en-US" sz="2000" baseline="-25000" dirty="0" smtClean="0"/>
                  <a:t>T</a:t>
                </a:r>
                <a:r>
                  <a:rPr lang="en-US" sz="2000" dirty="0" smtClean="0"/>
                  <a:t> </a:t>
                </a:r>
                <a14:m>
                  <m:oMath xmlns:m="http://schemas.openxmlformats.org/officeDocument/2006/math">
                    <m:r>
                      <a:rPr lang="en-US" sz="2000" i="1" dirty="0" smtClean="0">
                        <a:latin typeface="Cambria Math"/>
                      </a:rPr>
                      <m:t>=</m:t>
                    </m:r>
                  </m:oMath>
                </a14:m>
                <a:r>
                  <a:rPr lang="en-US" sz="2000" dirty="0" smtClean="0"/>
                  <a:t> 400(P/A,12%,5) </a:t>
                </a:r>
                <a14:m>
                  <m:oMath xmlns:m="http://schemas.openxmlformats.org/officeDocument/2006/math">
                    <m:r>
                      <a:rPr lang="en-US" sz="2000" i="1" dirty="0" smtClean="0">
                        <a:latin typeface="Cambria Math"/>
                      </a:rPr>
                      <m:t>+</m:t>
                    </m:r>
                  </m:oMath>
                </a14:m>
                <a:r>
                  <a:rPr lang="en-US" sz="2000" dirty="0" smtClean="0"/>
                  <a:t> 30(P/G,12%,5)</a:t>
                </a:r>
                <a:endParaRPr lang="en-US" sz="2000" dirty="0"/>
              </a:p>
              <a:p>
                <a:pPr marL="0" indent="0">
                  <a:buNone/>
                </a:pPr>
                <a:r>
                  <a:rPr lang="en-US" sz="2000" dirty="0"/>
                  <a:t> </a:t>
                </a:r>
                <a:r>
                  <a:rPr lang="en-US" sz="2000" dirty="0" smtClean="0"/>
                  <a:t>    </a:t>
                </a:r>
                <a14:m>
                  <m:oMath xmlns:m="http://schemas.openxmlformats.org/officeDocument/2006/math">
                    <m:r>
                      <a:rPr lang="en-US" sz="2000" i="1" dirty="0" smtClean="0">
                        <a:latin typeface="Cambria Math"/>
                      </a:rPr>
                      <m:t>=</m:t>
                    </m:r>
                  </m:oMath>
                </a14:m>
                <a:r>
                  <a:rPr lang="en-US" sz="2000" dirty="0"/>
                  <a:t> 400(3.6048) </a:t>
                </a:r>
                <a14:m>
                  <m:oMath xmlns:m="http://schemas.openxmlformats.org/officeDocument/2006/math">
                    <m:r>
                      <a:rPr lang="en-US" sz="2000" i="1" dirty="0">
                        <a:latin typeface="Cambria Math"/>
                      </a:rPr>
                      <m:t>+</m:t>
                    </m:r>
                  </m:oMath>
                </a14:m>
                <a:r>
                  <a:rPr lang="en-US" sz="2000" dirty="0"/>
                  <a:t> 30(6.3970)</a:t>
                </a:r>
              </a:p>
              <a:p>
                <a:pPr marL="0" indent="0">
                  <a:buNone/>
                </a:pPr>
                <a:r>
                  <a:rPr lang="en-US" sz="2000" dirty="0"/>
                  <a:t> </a:t>
                </a:r>
                <a:r>
                  <a:rPr lang="en-US" sz="2000" dirty="0" smtClean="0"/>
                  <a:t>    </a:t>
                </a:r>
                <a14:m>
                  <m:oMath xmlns:m="http://schemas.openxmlformats.org/officeDocument/2006/math">
                    <m:r>
                      <a:rPr lang="en-US" sz="2000" i="1" dirty="0">
                        <a:latin typeface="Cambria Math"/>
                      </a:rPr>
                      <m:t>=</m:t>
                    </m:r>
                  </m:oMath>
                </a14:m>
                <a:r>
                  <a:rPr lang="en-US" sz="2000" dirty="0"/>
                  <a:t> $</a:t>
                </a:r>
                <a:r>
                  <a:rPr lang="en-US" sz="2000" dirty="0" smtClean="0"/>
                  <a:t>1,633.83</a:t>
                </a:r>
                <a:endParaRPr lang="en-US" sz="2000" dirty="0"/>
              </a:p>
            </p:txBody>
          </p:sp>
        </mc:Choice>
        <mc:Fallback>
          <p:sp>
            <p:nvSpPr>
              <p:cNvPr id="4" name="Content Placeholder 4"/>
              <p:cNvSpPr>
                <a:spLocks noGrp="1" noRot="1" noChangeAspect="1" noMove="1" noResize="1" noEditPoints="1" noAdjustHandles="1" noChangeArrowheads="1" noChangeShapeType="1" noTextEdit="1"/>
              </p:cNvSpPr>
              <p:nvPr>
                <p:ph sz="quarter" idx="18"/>
              </p:nvPr>
            </p:nvSpPr>
            <p:spPr>
              <a:xfrm>
                <a:off x="4876800" y="2788920"/>
                <a:ext cx="3962400" cy="1524000"/>
              </a:xfrm>
              <a:blipFill rotWithShape="1">
                <a:blip r:embed="rId4" cstate="print"/>
                <a:stretch>
                  <a:fillRect l="-1538" t="-2000" b="-4800"/>
                </a:stretch>
              </a:blipFill>
            </p:spPr>
            <p:txBody>
              <a:bodyPr/>
              <a:lstStyle/>
              <a:p>
                <a:r>
                  <a:rPr lang="en-US">
                    <a:noFill/>
                  </a:rPr>
                  <a:t> </a:t>
                </a:r>
              </a:p>
            </p:txBody>
          </p:sp>
        </mc:Fallback>
      </mc:AlternateContent>
      <p:sp>
        <p:nvSpPr>
          <p:cNvPr id="5" name="Content Placeholder 5"/>
          <p:cNvSpPr>
            <a:spLocks noGrp="1"/>
          </p:cNvSpPr>
          <p:nvPr>
            <p:ph sz="quarter" idx="19"/>
          </p:nvPr>
        </p:nvSpPr>
        <p:spPr>
          <a:xfrm>
            <a:off x="5410200" y="4312920"/>
            <a:ext cx="1600200" cy="487680"/>
          </a:xfrm>
        </p:spPr>
        <p:txBody>
          <a:bodyPr/>
          <a:lstStyle/>
          <a:p>
            <a:pPr marL="0" indent="0">
              <a:buNone/>
            </a:pPr>
            <a:r>
              <a:rPr lang="en-US" sz="2200" b="0" dirty="0">
                <a:solidFill>
                  <a:srgbClr val="A60A1B"/>
                </a:solidFill>
              </a:rPr>
              <a:t>Answer is (B</a:t>
            </a:r>
            <a:r>
              <a:rPr lang="en-US" sz="2200" b="0" dirty="0" smtClean="0">
                <a:solidFill>
                  <a:srgbClr val="A60A1B"/>
                </a:solidFill>
              </a:rPr>
              <a:t>)</a:t>
            </a:r>
            <a:endParaRPr lang="en-US" sz="2200" b="0" dirty="0">
              <a:solidFill>
                <a:srgbClr val="A60A1B"/>
              </a:solidFill>
            </a:endParaRPr>
          </a:p>
        </p:txBody>
      </p:sp>
      <mc:AlternateContent xmlns:mc="http://schemas.openxmlformats.org/markup-compatibility/2006">
        <mc:Choice xmlns:a14="http://schemas.microsoft.com/office/drawing/2010/main" xmlns="" Requires="a14">
          <p:sp>
            <p:nvSpPr>
              <p:cNvPr id="6" name="Content Placeholder 6"/>
              <p:cNvSpPr>
                <a:spLocks noGrp="1"/>
              </p:cNvSpPr>
              <p:nvPr>
                <p:ph sz="quarter" idx="20"/>
              </p:nvPr>
            </p:nvSpPr>
            <p:spPr>
              <a:xfrm>
                <a:off x="4953000" y="4800600"/>
                <a:ext cx="3810000" cy="1676400"/>
              </a:xfrm>
            </p:spPr>
            <p:txBody>
              <a:bodyPr/>
              <a:lstStyle/>
              <a:p>
                <a:pPr marL="0" indent="0">
                  <a:spcBef>
                    <a:spcPts val="0"/>
                  </a:spcBef>
                  <a:buNone/>
                </a:pPr>
                <a:r>
                  <a:rPr lang="en-US" sz="2000" b="0" dirty="0" smtClean="0"/>
                  <a:t>The cash flow could also be converted </a:t>
                </a:r>
              </a:p>
              <a:p>
                <a:pPr marL="0" indent="0">
                  <a:spcBef>
                    <a:spcPts val="0"/>
                  </a:spcBef>
                  <a:buNone/>
                </a:pPr>
                <a:r>
                  <a:rPr lang="en-US" sz="2000" b="0" dirty="0"/>
                  <a:t>         into an </a:t>
                </a:r>
                <a:r>
                  <a:rPr lang="en-US" sz="2000" dirty="0"/>
                  <a:t>A</a:t>
                </a:r>
                <a:r>
                  <a:rPr lang="en-US" sz="2000" b="0" dirty="0"/>
                  <a:t> value as follows</a:t>
                </a:r>
                <a:r>
                  <a:rPr lang="en-US" sz="2000" b="0" dirty="0" smtClean="0"/>
                  <a:t>:</a:t>
                </a:r>
              </a:p>
              <a:p>
                <a:pPr marL="0" indent="0">
                  <a:spcBef>
                    <a:spcPts val="1200"/>
                  </a:spcBef>
                  <a:buNone/>
                </a:pPr>
                <a:r>
                  <a:rPr lang="en-US" sz="2000" dirty="0" smtClean="0"/>
                  <a:t>	A </a:t>
                </a:r>
                <a14:m>
                  <m:oMath xmlns:m="http://schemas.openxmlformats.org/officeDocument/2006/math">
                    <m:r>
                      <a:rPr lang="en-US" sz="2000" i="1" dirty="0">
                        <a:latin typeface="Cambria Math"/>
                      </a:rPr>
                      <m:t>=</m:t>
                    </m:r>
                  </m:oMath>
                </a14:m>
                <a:r>
                  <a:rPr lang="en-US" sz="2000" dirty="0"/>
                  <a:t> 400 </a:t>
                </a:r>
                <a14:m>
                  <m:oMath xmlns:m="http://schemas.openxmlformats.org/officeDocument/2006/math">
                    <m:r>
                      <a:rPr lang="en-US" sz="2000" i="1" dirty="0" smtClean="0">
                        <a:latin typeface="Cambria Math"/>
                      </a:rPr>
                      <m:t>+</m:t>
                    </m:r>
                  </m:oMath>
                </a14:m>
                <a:r>
                  <a:rPr lang="en-US" sz="2000" dirty="0"/>
                  <a:t> 30(A/G,12%,5</a:t>
                </a:r>
                <a:r>
                  <a:rPr lang="en-US" sz="2000" dirty="0" smtClean="0"/>
                  <a:t>)</a:t>
                </a:r>
              </a:p>
              <a:p>
                <a:pPr marL="0" indent="0">
                  <a:spcBef>
                    <a:spcPts val="0"/>
                  </a:spcBef>
                  <a:buNone/>
                </a:pPr>
                <a:r>
                  <a:rPr lang="en-US" sz="2000" dirty="0" smtClean="0"/>
                  <a:t>	</a:t>
                </a:r>
                <a:r>
                  <a:rPr lang="en-US" sz="2000" dirty="0" smtClean="0"/>
                  <a:t>   </a:t>
                </a:r>
                <a14:m>
                  <m:oMath xmlns:m="http://schemas.openxmlformats.org/officeDocument/2006/math">
                    <m:r>
                      <a:rPr lang="en-US" sz="2000" i="1" dirty="0">
                        <a:latin typeface="Cambria Math"/>
                      </a:rPr>
                      <m:t>=</m:t>
                    </m:r>
                  </m:oMath>
                </a14:m>
                <a:r>
                  <a:rPr lang="en-US" sz="2000" dirty="0" smtClean="0"/>
                  <a:t> </a:t>
                </a:r>
                <a:r>
                  <a:rPr lang="en-US" sz="2000" dirty="0"/>
                  <a:t>400 </a:t>
                </a:r>
                <a14:m>
                  <m:oMath xmlns:m="http://schemas.openxmlformats.org/officeDocument/2006/math">
                    <m:r>
                      <a:rPr lang="en-US" sz="2000" i="1" dirty="0">
                        <a:latin typeface="Cambria Math"/>
                      </a:rPr>
                      <m:t>+</m:t>
                    </m:r>
                  </m:oMath>
                </a14:m>
                <a:r>
                  <a:rPr lang="en-US" sz="2000" dirty="0"/>
                  <a:t> 30(1.7746)</a:t>
                </a:r>
              </a:p>
              <a:p>
                <a:pPr marL="0" indent="0">
                  <a:spcBef>
                    <a:spcPts val="0"/>
                  </a:spcBef>
                  <a:buNone/>
                </a:pPr>
                <a:r>
                  <a:rPr lang="en-US" sz="2000" dirty="0" smtClean="0"/>
                  <a:t>	 </a:t>
                </a:r>
                <a14:m>
                  <m:oMath xmlns:m="http://schemas.openxmlformats.org/officeDocument/2006/math">
                    <m:r>
                      <a:rPr lang="en-US" sz="2000" b="1" i="0" dirty="0" smtClean="0">
                        <a:latin typeface="Cambria Math"/>
                      </a:rPr>
                      <m:t>  </m:t>
                    </m:r>
                    <m:r>
                      <a:rPr lang="en-US" sz="2000" i="1" dirty="0">
                        <a:latin typeface="Cambria Math"/>
                      </a:rPr>
                      <m:t>=</m:t>
                    </m:r>
                  </m:oMath>
                </a14:m>
                <a:r>
                  <a:rPr lang="en-US" sz="2000" dirty="0" smtClean="0"/>
                  <a:t> </a:t>
                </a:r>
                <a:r>
                  <a:rPr lang="en-US" sz="2000" dirty="0"/>
                  <a:t>$</a:t>
                </a:r>
                <a:r>
                  <a:rPr lang="en-US" sz="2000" dirty="0" smtClean="0"/>
                  <a:t>453.24</a:t>
                </a:r>
                <a:endParaRPr lang="en-US" sz="2000" dirty="0"/>
              </a:p>
            </p:txBody>
          </p:sp>
        </mc:Choice>
        <mc:Fallback>
          <p:sp>
            <p:nvSpPr>
              <p:cNvPr id="6" name="Content Placeholder 6"/>
              <p:cNvSpPr>
                <a:spLocks noGrp="1" noRot="1" noChangeAspect="1" noMove="1" noResize="1" noEditPoints="1" noAdjustHandles="1" noChangeArrowheads="1" noChangeShapeType="1" noTextEdit="1"/>
              </p:cNvSpPr>
              <p:nvPr>
                <p:ph sz="quarter" idx="20"/>
              </p:nvPr>
            </p:nvSpPr>
            <p:spPr>
              <a:xfrm>
                <a:off x="4953000" y="4800600"/>
                <a:ext cx="3810000" cy="1676400"/>
              </a:xfrm>
              <a:blipFill rotWithShape="1">
                <a:blip r:embed="rId5" cstate="print"/>
                <a:stretch>
                  <a:fillRect l="-1760" t="-1818" r="-800" b="-11636"/>
                </a:stretch>
              </a:blipFill>
            </p:spPr>
            <p:txBody>
              <a:bodyPr/>
              <a:lstStyle/>
              <a:p>
                <a:r>
                  <a:rPr lang="en-US">
                    <a:noFill/>
                  </a:rPr>
                  <a:t> </a:t>
                </a:r>
              </a:p>
            </p:txBody>
          </p:sp>
        </mc:Fallback>
      </mc:AlternateContent>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65136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Geometric Gradients</a:t>
            </a:r>
          </a:p>
        </p:txBody>
      </p:sp>
      <p:sp>
        <p:nvSpPr>
          <p:cNvPr id="3" name="Content Placeholder 2"/>
          <p:cNvSpPr>
            <a:spLocks noGrp="1"/>
          </p:cNvSpPr>
          <p:nvPr>
            <p:ph sz="quarter" idx="17"/>
          </p:nvPr>
        </p:nvSpPr>
        <p:spPr>
          <a:xfrm>
            <a:off x="457200" y="1346200"/>
            <a:ext cx="8229600" cy="482600"/>
          </a:xfrm>
        </p:spPr>
        <p:txBody>
          <a:bodyPr/>
          <a:lstStyle/>
          <a:p>
            <a:pPr marL="0" indent="0">
              <a:buNone/>
            </a:pPr>
            <a:r>
              <a:rPr lang="en-US" sz="2200" i="1" dirty="0"/>
              <a:t>Geometric gradients</a:t>
            </a:r>
            <a:r>
              <a:rPr lang="en-US" sz="2200" dirty="0"/>
              <a:t> change by the </a:t>
            </a:r>
            <a:r>
              <a:rPr lang="en-US" sz="2200" i="1" dirty="0">
                <a:solidFill>
                  <a:srgbClr val="A60A1B"/>
                </a:solidFill>
              </a:rPr>
              <a:t>same percentage</a:t>
            </a:r>
            <a:r>
              <a:rPr lang="en-US" sz="2200" dirty="0">
                <a:solidFill>
                  <a:srgbClr val="A60A1B"/>
                </a:solidFill>
              </a:rPr>
              <a:t> </a:t>
            </a:r>
            <a:r>
              <a:rPr lang="en-US" sz="2200" dirty="0"/>
              <a:t>each </a:t>
            </a:r>
            <a:r>
              <a:rPr lang="en-US" sz="2200" dirty="0" smtClean="0"/>
              <a:t>period</a:t>
            </a:r>
            <a:endParaRPr lang="en-US" sz="2200" dirty="0"/>
          </a:p>
        </p:txBody>
      </p:sp>
      <p:grpSp>
        <p:nvGrpSpPr>
          <p:cNvPr id="32" name="Group 3" descr="A geometric gradient is where there is a constant percentage (not a constant amount), in a stream of cash flows.  This could be a positive (increasing) or negative (decreasing) percentage.  No tabular factors exist for the geometric grradient."/>
          <p:cNvGrpSpPr/>
          <p:nvPr/>
        </p:nvGrpSpPr>
        <p:grpSpPr>
          <a:xfrm>
            <a:off x="914400" y="2735262"/>
            <a:ext cx="3886200" cy="2751138"/>
            <a:chOff x="609600" y="2667000"/>
            <a:chExt cx="3886200" cy="2751138"/>
          </a:xfrm>
        </p:grpSpPr>
        <p:sp>
          <p:nvSpPr>
            <p:cNvPr id="13" name="Rectangle 5"/>
            <p:cNvSpPr>
              <a:spLocks noChangeArrowheads="1"/>
            </p:cNvSpPr>
            <p:nvPr/>
          </p:nvSpPr>
          <p:spPr bwMode="auto">
            <a:xfrm>
              <a:off x="609600" y="2667000"/>
              <a:ext cx="3886200" cy="2751138"/>
            </a:xfrm>
            <a:prstGeom prst="rect">
              <a:avLst/>
            </a:prstGeom>
            <a:solidFill>
              <a:srgbClr val="C2FFF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14" name="Line 6"/>
            <p:cNvSpPr>
              <a:spLocks noChangeShapeType="1"/>
            </p:cNvSpPr>
            <p:nvPr/>
          </p:nvSpPr>
          <p:spPr bwMode="auto">
            <a:xfrm>
              <a:off x="1066800" y="3784650"/>
              <a:ext cx="2819400" cy="0"/>
            </a:xfrm>
            <a:prstGeom prst="line">
              <a:avLst/>
            </a:prstGeom>
            <a:solidFill>
              <a:srgbClr val="C2FFF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5" name="Line 7"/>
            <p:cNvSpPr>
              <a:spLocks noChangeShapeType="1"/>
            </p:cNvSpPr>
            <p:nvPr/>
          </p:nvSpPr>
          <p:spPr bwMode="auto">
            <a:xfrm flipV="1">
              <a:off x="1066800" y="3096865"/>
              <a:ext cx="0" cy="687785"/>
            </a:xfrm>
            <a:prstGeom prst="line">
              <a:avLst/>
            </a:prstGeom>
            <a:solidFill>
              <a:srgbClr val="C2FFF0"/>
            </a:solidFill>
            <a:ln w="57150">
              <a:solidFill>
                <a:srgbClr val="3946A4"/>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6" name="Line 8"/>
            <p:cNvSpPr>
              <a:spLocks noChangeShapeType="1"/>
            </p:cNvSpPr>
            <p:nvPr/>
          </p:nvSpPr>
          <p:spPr bwMode="auto">
            <a:xfrm>
              <a:off x="1905000" y="3784650"/>
              <a:ext cx="11113" cy="410163"/>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7" name="Line 9"/>
            <p:cNvSpPr>
              <a:spLocks noChangeShapeType="1"/>
            </p:cNvSpPr>
            <p:nvPr/>
          </p:nvSpPr>
          <p:spPr bwMode="auto">
            <a:xfrm>
              <a:off x="2362200" y="3784650"/>
              <a:ext cx="0" cy="583900"/>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8" name="Line 10"/>
            <p:cNvSpPr>
              <a:spLocks noChangeShapeType="1"/>
            </p:cNvSpPr>
            <p:nvPr/>
          </p:nvSpPr>
          <p:spPr bwMode="auto">
            <a:xfrm>
              <a:off x="1447800" y="3698677"/>
              <a:ext cx="0" cy="171946"/>
            </a:xfrm>
            <a:prstGeom prst="line">
              <a:avLst/>
            </a:prstGeom>
            <a:solidFill>
              <a:srgbClr val="C2FFF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9" name="Text Box 11"/>
            <p:cNvSpPr txBox="1">
              <a:spLocks noChangeArrowheads="1"/>
            </p:cNvSpPr>
            <p:nvPr/>
          </p:nvSpPr>
          <p:spPr bwMode="auto">
            <a:xfrm>
              <a:off x="914400" y="3784650"/>
              <a:ext cx="266420" cy="523220"/>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0</a:t>
              </a:r>
            </a:p>
            <a:p>
              <a:endParaRPr lang="en-US" sz="1400" dirty="0">
                <a:latin typeface="Arial Narrow" panose="020B0606020202030204" pitchFamily="34" charset="0"/>
              </a:endParaRPr>
            </a:p>
          </p:txBody>
        </p:sp>
        <p:sp>
          <p:nvSpPr>
            <p:cNvPr id="20" name="Text Box 12"/>
            <p:cNvSpPr txBox="1">
              <a:spLocks noChangeArrowheads="1"/>
            </p:cNvSpPr>
            <p:nvPr/>
          </p:nvSpPr>
          <p:spPr bwMode="auto">
            <a:xfrm>
              <a:off x="1295400" y="3354785"/>
              <a:ext cx="266420" cy="30777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1</a:t>
              </a:r>
            </a:p>
          </p:txBody>
        </p:sp>
        <p:sp>
          <p:nvSpPr>
            <p:cNvPr id="21" name="Text Box 13"/>
            <p:cNvSpPr txBox="1">
              <a:spLocks noChangeArrowheads="1"/>
            </p:cNvSpPr>
            <p:nvPr/>
          </p:nvSpPr>
          <p:spPr bwMode="auto">
            <a:xfrm>
              <a:off x="1768475" y="3367322"/>
              <a:ext cx="266420" cy="30777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2</a:t>
              </a:r>
            </a:p>
          </p:txBody>
        </p:sp>
        <p:sp>
          <p:nvSpPr>
            <p:cNvPr id="22" name="Text Box 14"/>
            <p:cNvSpPr txBox="1">
              <a:spLocks noChangeArrowheads="1"/>
            </p:cNvSpPr>
            <p:nvPr/>
          </p:nvSpPr>
          <p:spPr bwMode="auto">
            <a:xfrm>
              <a:off x="2225675" y="3367322"/>
              <a:ext cx="266420" cy="30777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3</a:t>
              </a:r>
            </a:p>
          </p:txBody>
        </p:sp>
        <p:sp>
          <p:nvSpPr>
            <p:cNvPr id="23" name="Text Box 15"/>
            <p:cNvSpPr txBox="1">
              <a:spLocks noChangeArrowheads="1"/>
            </p:cNvSpPr>
            <p:nvPr/>
          </p:nvSpPr>
          <p:spPr bwMode="auto">
            <a:xfrm>
              <a:off x="3673475" y="3367322"/>
              <a:ext cx="266420" cy="30777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n</a:t>
              </a:r>
            </a:p>
          </p:txBody>
        </p:sp>
        <p:sp>
          <p:nvSpPr>
            <p:cNvPr id="24" name="Text Box 16"/>
            <p:cNvSpPr txBox="1">
              <a:spLocks noChangeArrowheads="1"/>
            </p:cNvSpPr>
            <p:nvPr/>
          </p:nvSpPr>
          <p:spPr bwMode="auto">
            <a:xfrm>
              <a:off x="1295400" y="3956596"/>
              <a:ext cx="336550" cy="308070"/>
            </a:xfrm>
            <a:prstGeom prst="rect">
              <a:avLst/>
            </a:prstGeom>
            <a:noFill/>
            <a:ln>
              <a:noFill/>
            </a:ln>
            <a:effectLst/>
            <a:extLst/>
          </p:spPr>
          <p:txBody>
            <a:bodyPr wrap="none">
              <a:spAutoFit/>
            </a:bodyPr>
            <a:lstStyle/>
            <a:p>
              <a:r>
                <a:rPr lang="en-US" sz="1400" dirty="0" smtClean="0">
                  <a:latin typeface="Arial Narrow" panose="020B0606020202030204" pitchFamily="34" charset="0"/>
                </a:rPr>
                <a:t>A</a:t>
              </a:r>
              <a:r>
                <a:rPr lang="en-US" sz="1400" baseline="-25000" dirty="0" smtClean="0">
                  <a:latin typeface="Arial Narrow" panose="020B0606020202030204" pitchFamily="34" charset="0"/>
                </a:rPr>
                <a:t>1</a:t>
              </a:r>
              <a:endParaRPr lang="en-US" sz="1400" baseline="-25000"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25" name="Text Box 17"/>
                <p:cNvSpPr txBox="1">
                  <a:spLocks noChangeArrowheads="1"/>
                </p:cNvSpPr>
                <p:nvPr/>
              </p:nvSpPr>
              <p:spPr bwMode="auto">
                <a:xfrm>
                  <a:off x="1538288" y="4128542"/>
                  <a:ext cx="822597" cy="307777"/>
                </a:xfrm>
                <a:prstGeom prst="rect">
                  <a:avLst/>
                </a:prstGeom>
                <a:noFill/>
                <a:ln>
                  <a:noFill/>
                </a:ln>
                <a:effectLst/>
                <a:extLst/>
              </p:spPr>
              <p:txBody>
                <a:bodyPr wrap="none">
                  <a:spAutoFit/>
                </a:bodyPr>
                <a:lstStyle/>
                <a:p>
                  <a:r>
                    <a:rPr lang="en-US" sz="1400" dirty="0" smtClean="0">
                      <a:latin typeface="Arial Narrow" panose="020B0606020202030204" pitchFamily="34" charset="0"/>
                    </a:rPr>
                    <a:t>A </a:t>
                  </a:r>
                  <a:r>
                    <a:rPr lang="en-US" sz="1400" baseline="-25000" dirty="0" smtClean="0">
                      <a:latin typeface="Arial Narrow" panose="020B0606020202030204" pitchFamily="34" charset="0"/>
                    </a:rPr>
                    <a:t>1</a:t>
                  </a:r>
                  <a:r>
                    <a:rPr lang="en-US" sz="1400" dirty="0" smtClean="0">
                      <a:latin typeface="Arial Narrow" panose="020B0606020202030204" pitchFamily="34" charset="0"/>
                    </a:rPr>
                    <a:t>(1</a:t>
                  </a:r>
                  <a14:m>
                    <m:oMath xmlns:m="http://schemas.openxmlformats.org/officeDocument/2006/math">
                      <m:r>
                        <a:rPr lang="en-US" sz="1400" i="1" dirty="0" smtClean="0">
                          <a:latin typeface="Cambria Math"/>
                        </a:rPr>
                        <m:t>+</m:t>
                      </m:r>
                    </m:oMath>
                  </a14:m>
                  <a:r>
                    <a:rPr lang="en-US" sz="1400" dirty="0" smtClean="0">
                      <a:latin typeface="Arial Narrow" panose="020B0606020202030204" pitchFamily="34" charset="0"/>
                    </a:rPr>
                    <a:t>g)</a:t>
                  </a:r>
                  <a:r>
                    <a:rPr lang="en-US" sz="1400" baseline="30000" dirty="0" smtClean="0">
                      <a:latin typeface="Arial Narrow" panose="020B0606020202030204" pitchFamily="34" charset="0"/>
                    </a:rPr>
                    <a:t>1</a:t>
                  </a:r>
                  <a:endParaRPr lang="en-US" sz="1400" dirty="0">
                    <a:latin typeface="Arial Narrow" panose="020B0606020202030204" pitchFamily="34" charset="0"/>
                  </a:endParaRPr>
                </a:p>
              </p:txBody>
            </p:sp>
          </mc:Choice>
          <mc:Fallback>
            <p:sp>
              <p:nvSpPr>
                <p:cNvPr id="25" name="Text Box 17"/>
                <p:cNvSpPr txBox="1">
                  <a:spLocks noRot="1" noChangeAspect="1" noMove="1" noResize="1" noEditPoints="1" noAdjustHandles="1" noChangeArrowheads="1" noChangeShapeType="1" noTextEdit="1"/>
                </p:cNvSpPr>
                <p:nvPr/>
              </p:nvSpPr>
              <p:spPr bwMode="auto">
                <a:xfrm>
                  <a:off x="1538288" y="4128542"/>
                  <a:ext cx="822597" cy="307777"/>
                </a:xfrm>
                <a:prstGeom prst="rect">
                  <a:avLst/>
                </a:prstGeom>
                <a:blipFill rotWithShape="1">
                  <a:blip r:embed="rId2" cstate="print"/>
                  <a:stretch>
                    <a:fillRect l="-1481" t="-1961" b="-17647"/>
                  </a:stretch>
                </a:blipFill>
                <a:ln>
                  <a:noFill/>
                </a:ln>
                <a:effectLst/>
                <a:extLst/>
              </p:spPr>
              <p:txBody>
                <a:bodyPr/>
                <a:lstStyle/>
                <a:p>
                  <a:r>
                    <a:rPr lang="en-US">
                      <a:noFill/>
                    </a:rPr>
                    <a:t> </a:t>
                  </a:r>
                </a:p>
              </p:txBody>
            </p:sp>
          </mc:Fallback>
        </mc:AlternateContent>
        <p:sp>
          <p:nvSpPr>
            <p:cNvPr id="26" name="Text Box 18"/>
            <p:cNvSpPr txBox="1">
              <a:spLocks noChangeArrowheads="1"/>
            </p:cNvSpPr>
            <p:nvPr/>
          </p:nvSpPr>
          <p:spPr bwMode="auto">
            <a:xfrm>
              <a:off x="2682875" y="3367322"/>
              <a:ext cx="266420" cy="30777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4</a:t>
              </a:r>
            </a:p>
          </p:txBody>
        </p:sp>
        <mc:AlternateContent xmlns:mc="http://schemas.openxmlformats.org/markup-compatibility/2006">
          <mc:Choice xmlns:a14="http://schemas.microsoft.com/office/drawing/2010/main" xmlns="" Requires="a14">
            <p:sp>
              <p:nvSpPr>
                <p:cNvPr id="27" name="Text Box 19"/>
                <p:cNvSpPr txBox="1">
                  <a:spLocks noChangeArrowheads="1"/>
                </p:cNvSpPr>
                <p:nvPr/>
              </p:nvSpPr>
              <p:spPr bwMode="auto">
                <a:xfrm>
                  <a:off x="2041525" y="4300488"/>
                  <a:ext cx="822597" cy="307777"/>
                </a:xfrm>
                <a:prstGeom prst="rect">
                  <a:avLst/>
                </a:prstGeom>
                <a:noFill/>
                <a:ln>
                  <a:noFill/>
                </a:ln>
                <a:effectLst/>
                <a:extLst/>
              </p:spPr>
              <p:txBody>
                <a:bodyPr wrap="none">
                  <a:spAutoFit/>
                </a:bodyPr>
                <a:lstStyle/>
                <a:p>
                  <a:r>
                    <a:rPr lang="en-US" sz="1400" dirty="0" smtClean="0">
                      <a:latin typeface="Arial Narrow" panose="020B0606020202030204" pitchFamily="34" charset="0"/>
                    </a:rPr>
                    <a:t>A </a:t>
                  </a:r>
                  <a:r>
                    <a:rPr lang="en-US" sz="1400" baseline="-25000" dirty="0" smtClean="0">
                      <a:latin typeface="Arial Narrow" panose="020B0606020202030204" pitchFamily="34" charset="0"/>
                    </a:rPr>
                    <a:t>1</a:t>
                  </a:r>
                  <a:r>
                    <a:rPr lang="en-US" sz="1400" dirty="0" smtClean="0">
                      <a:latin typeface="Arial Narrow" panose="020B0606020202030204" pitchFamily="34" charset="0"/>
                    </a:rPr>
                    <a:t>(1</a:t>
                  </a:r>
                  <a14:m>
                    <m:oMath xmlns:m="http://schemas.openxmlformats.org/officeDocument/2006/math">
                      <m:r>
                        <a:rPr lang="en-US" sz="1400" i="1" dirty="0">
                          <a:latin typeface="Cambria Math"/>
                        </a:rPr>
                        <m:t>+</m:t>
                      </m:r>
                    </m:oMath>
                  </a14:m>
                  <a:r>
                    <a:rPr lang="en-US" sz="1400" dirty="0" smtClean="0">
                      <a:latin typeface="Arial Narrow" panose="020B0606020202030204" pitchFamily="34" charset="0"/>
                    </a:rPr>
                    <a:t>g)</a:t>
                  </a:r>
                  <a:r>
                    <a:rPr lang="en-US" sz="1400" baseline="30000" dirty="0" smtClean="0">
                      <a:latin typeface="Arial Narrow" panose="020B0606020202030204" pitchFamily="34" charset="0"/>
                    </a:rPr>
                    <a:t>2</a:t>
                  </a:r>
                  <a:endParaRPr lang="en-US" sz="1400" dirty="0">
                    <a:latin typeface="Arial Narrow" panose="020B0606020202030204" pitchFamily="34" charset="0"/>
                  </a:endParaRPr>
                </a:p>
              </p:txBody>
            </p:sp>
          </mc:Choice>
          <mc:Fallback>
            <p:sp>
              <p:nvSpPr>
                <p:cNvPr id="27" name="Text Box 19"/>
                <p:cNvSpPr txBox="1">
                  <a:spLocks noRot="1" noChangeAspect="1" noMove="1" noResize="1" noEditPoints="1" noAdjustHandles="1" noChangeArrowheads="1" noChangeShapeType="1" noTextEdit="1"/>
                </p:cNvSpPr>
                <p:nvPr/>
              </p:nvSpPr>
              <p:spPr bwMode="auto">
                <a:xfrm>
                  <a:off x="2041525" y="4300488"/>
                  <a:ext cx="822597" cy="307777"/>
                </a:xfrm>
                <a:prstGeom prst="rect">
                  <a:avLst/>
                </a:prstGeom>
                <a:blipFill rotWithShape="1">
                  <a:blip r:embed="rId3" cstate="print"/>
                  <a:stretch>
                    <a:fillRect l="-2222" t="-2000" b="-20000"/>
                  </a:stretch>
                </a:blipFill>
                <a:ln>
                  <a:noFill/>
                </a:ln>
                <a:effectLs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28" name="Text Box 20"/>
                <p:cNvSpPr txBox="1">
                  <a:spLocks noChangeArrowheads="1"/>
                </p:cNvSpPr>
                <p:nvPr/>
              </p:nvSpPr>
              <p:spPr bwMode="auto">
                <a:xfrm>
                  <a:off x="3408363" y="4988273"/>
                  <a:ext cx="909160" cy="307777"/>
                </a:xfrm>
                <a:prstGeom prst="rect">
                  <a:avLst/>
                </a:prstGeom>
                <a:noFill/>
                <a:ln>
                  <a:noFill/>
                </a:ln>
                <a:effectLst/>
                <a:extLst/>
              </p:spPr>
              <p:txBody>
                <a:bodyPr wrap="none">
                  <a:spAutoFit/>
                </a:bodyPr>
                <a:lstStyle/>
                <a:p>
                  <a:r>
                    <a:rPr lang="en-US" sz="1400" dirty="0" smtClean="0">
                      <a:latin typeface="Arial Narrow" panose="020B0606020202030204" pitchFamily="34" charset="0"/>
                    </a:rPr>
                    <a:t>A </a:t>
                  </a:r>
                  <a:r>
                    <a:rPr lang="en-US" sz="1400" baseline="-25000" dirty="0" smtClean="0">
                      <a:latin typeface="Arial Narrow" panose="020B0606020202030204" pitchFamily="34" charset="0"/>
                    </a:rPr>
                    <a:t>1</a:t>
                  </a:r>
                  <a:r>
                    <a:rPr lang="en-US" sz="1400" dirty="0" smtClean="0">
                      <a:latin typeface="Arial Narrow" panose="020B0606020202030204" pitchFamily="34" charset="0"/>
                    </a:rPr>
                    <a:t>(1</a:t>
                  </a:r>
                  <a14:m>
                    <m:oMath xmlns:m="http://schemas.openxmlformats.org/officeDocument/2006/math">
                      <m:r>
                        <a:rPr lang="en-US" sz="1400" i="1" dirty="0">
                          <a:latin typeface="Cambria Math"/>
                        </a:rPr>
                        <m:t>+</m:t>
                      </m:r>
                    </m:oMath>
                  </a14:m>
                  <a:r>
                    <a:rPr lang="en-US" sz="1400" dirty="0" smtClean="0">
                      <a:latin typeface="Arial Narrow" panose="020B0606020202030204" pitchFamily="34" charset="0"/>
                    </a:rPr>
                    <a:t>g)</a:t>
                  </a:r>
                  <a:r>
                    <a:rPr lang="en-US" sz="1400" baseline="30000" dirty="0" smtClean="0">
                      <a:latin typeface="Arial Narrow" panose="020B0606020202030204" pitchFamily="34" charset="0"/>
                    </a:rPr>
                    <a:t>n-1</a:t>
                  </a:r>
                  <a:endParaRPr lang="en-US" sz="1400" dirty="0">
                    <a:latin typeface="Arial Narrow" panose="020B0606020202030204" pitchFamily="34" charset="0"/>
                  </a:endParaRPr>
                </a:p>
              </p:txBody>
            </p:sp>
          </mc:Choice>
          <mc:Fallback>
            <p:sp>
              <p:nvSpPr>
                <p:cNvPr id="28" name="Text Box 20"/>
                <p:cNvSpPr txBox="1">
                  <a:spLocks noRot="1" noChangeAspect="1" noMove="1" noResize="1" noEditPoints="1" noAdjustHandles="1" noChangeArrowheads="1" noChangeShapeType="1" noTextEdit="1"/>
                </p:cNvSpPr>
                <p:nvPr/>
              </p:nvSpPr>
              <p:spPr bwMode="auto">
                <a:xfrm>
                  <a:off x="3408363" y="4988273"/>
                  <a:ext cx="909160" cy="307777"/>
                </a:xfrm>
                <a:prstGeom prst="rect">
                  <a:avLst/>
                </a:prstGeom>
                <a:blipFill rotWithShape="1">
                  <a:blip r:embed="rId4" cstate="print"/>
                  <a:stretch>
                    <a:fillRect l="-1342" t="-1961" b="-17647"/>
                  </a:stretch>
                </a:blipFill>
                <a:ln>
                  <a:noFill/>
                </a:ln>
                <a:effectLst/>
                <a:extLst/>
              </p:spPr>
              <p:txBody>
                <a:bodyPr/>
                <a:lstStyle/>
                <a:p>
                  <a:r>
                    <a:rPr lang="en-US">
                      <a:noFill/>
                    </a:rPr>
                    <a:t> </a:t>
                  </a:r>
                </a:p>
              </p:txBody>
            </p:sp>
          </mc:Fallback>
        </mc:AlternateContent>
        <p:sp>
          <p:nvSpPr>
            <p:cNvPr id="29" name="Line 21"/>
            <p:cNvSpPr>
              <a:spLocks noChangeShapeType="1"/>
            </p:cNvSpPr>
            <p:nvPr/>
          </p:nvSpPr>
          <p:spPr bwMode="auto">
            <a:xfrm>
              <a:off x="3810000" y="3784650"/>
              <a:ext cx="0" cy="1289596"/>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30" name="Text Box 22"/>
                <p:cNvSpPr txBox="1">
                  <a:spLocks noChangeArrowheads="1"/>
                </p:cNvSpPr>
                <p:nvPr/>
              </p:nvSpPr>
              <p:spPr bwMode="auto">
                <a:xfrm>
                  <a:off x="762000" y="2674164"/>
                  <a:ext cx="825867" cy="400110"/>
                </a:xfrm>
                <a:prstGeom prst="rect">
                  <a:avLst/>
                </a:prstGeom>
                <a:noFill/>
                <a:ln>
                  <a:noFill/>
                </a:ln>
                <a:effectLst/>
                <a:extLst/>
              </p:spPr>
              <p:txBody>
                <a:bodyPr wrap="none">
                  <a:spAutoFit/>
                </a:bodyPr>
                <a:lstStyle/>
                <a:p>
                  <a:r>
                    <a:rPr lang="en-US" sz="2000" dirty="0" smtClean="0">
                      <a:latin typeface="Arial Narrow" panose="020B0606020202030204" pitchFamily="34" charset="0"/>
                    </a:rPr>
                    <a:t>P</a:t>
                  </a:r>
                  <a:r>
                    <a:rPr lang="en-US" sz="2000" baseline="-25000" dirty="0" smtClean="0">
                      <a:latin typeface="Arial Narrow" panose="020B0606020202030204" pitchFamily="34" charset="0"/>
                    </a:rPr>
                    <a:t>g</a:t>
                  </a:r>
                  <a14:m>
                    <m:oMath xmlns:m="http://schemas.openxmlformats.org/officeDocument/2006/math">
                      <m:r>
                        <a:rPr lang="en-US" sz="2000" i="1" dirty="0" smtClean="0">
                          <a:latin typeface="Cambria Math"/>
                        </a:rPr>
                        <m:t> = </m:t>
                      </m:r>
                    </m:oMath>
                  </a14:m>
                  <a:r>
                    <a:rPr lang="en-US" sz="2000" dirty="0" smtClean="0">
                      <a:latin typeface="Arial Narrow" panose="020B0606020202030204" pitchFamily="34" charset="0"/>
                    </a:rPr>
                    <a:t>?</a:t>
                  </a:r>
                  <a:endParaRPr lang="en-US" sz="2000" dirty="0">
                    <a:latin typeface="Arial Narrow" panose="020B0606020202030204" pitchFamily="34" charset="0"/>
                  </a:endParaRPr>
                </a:p>
              </p:txBody>
            </p:sp>
          </mc:Choice>
          <mc:Fallback>
            <p:sp>
              <p:nvSpPr>
                <p:cNvPr id="30" name="Text Box 22"/>
                <p:cNvSpPr txBox="1">
                  <a:spLocks noRot="1" noChangeAspect="1" noMove="1" noResize="1" noEditPoints="1" noAdjustHandles="1" noChangeArrowheads="1" noChangeShapeType="1" noTextEdit="1"/>
                </p:cNvSpPr>
                <p:nvPr/>
              </p:nvSpPr>
              <p:spPr bwMode="auto">
                <a:xfrm>
                  <a:off x="762000" y="2674164"/>
                  <a:ext cx="825867" cy="400110"/>
                </a:xfrm>
                <a:prstGeom prst="rect">
                  <a:avLst/>
                </a:prstGeom>
                <a:blipFill rotWithShape="1">
                  <a:blip r:embed="rId5" cstate="print"/>
                  <a:stretch>
                    <a:fillRect l="-7407" t="-7576" r="-5926" b="-25758"/>
                  </a:stretch>
                </a:blipFill>
                <a:ln>
                  <a:noFill/>
                </a:ln>
                <a:effectLst/>
                <a:extLst/>
              </p:spPr>
              <p:txBody>
                <a:bodyPr/>
                <a:lstStyle/>
                <a:p>
                  <a:r>
                    <a:rPr lang="en-US">
                      <a:noFill/>
                    </a:rPr>
                    <a:t> </a:t>
                  </a:r>
                </a:p>
              </p:txBody>
            </p:sp>
          </mc:Fallback>
        </mc:AlternateContent>
        <p:sp>
          <p:nvSpPr>
            <p:cNvPr id="31" name="Line 23"/>
            <p:cNvSpPr>
              <a:spLocks noChangeShapeType="1"/>
            </p:cNvSpPr>
            <p:nvPr/>
          </p:nvSpPr>
          <p:spPr bwMode="auto">
            <a:xfrm>
              <a:off x="1447800" y="3784650"/>
              <a:ext cx="0" cy="257919"/>
            </a:xfrm>
            <a:prstGeom prst="line">
              <a:avLst/>
            </a:prstGeom>
            <a:solidFill>
              <a:srgbClr val="C2FFF0"/>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2" name="TextBox 11"/>
            <p:cNvSpPr txBox="1"/>
            <p:nvPr/>
          </p:nvSpPr>
          <p:spPr>
            <a:xfrm>
              <a:off x="787810" y="4585900"/>
              <a:ext cx="2310248" cy="707886"/>
            </a:xfrm>
            <a:prstGeom prst="rect">
              <a:avLst/>
            </a:prstGeom>
            <a:solidFill>
              <a:srgbClr val="C2FFF0"/>
            </a:solidFill>
          </p:spPr>
          <p:txBody>
            <a:bodyPr wrap="none" rtlCol="0">
              <a:spAutoFit/>
            </a:bodyPr>
            <a:lstStyle/>
            <a:p>
              <a:pPr algn="ctr"/>
              <a:r>
                <a:rPr lang="en-US" sz="1800" b="1" dirty="0" smtClean="0">
                  <a:latin typeface="Arial Narrow" panose="020B0606020202030204" pitchFamily="34" charset="0"/>
                </a:rPr>
                <a:t>Note</a:t>
              </a:r>
              <a:r>
                <a:rPr lang="en-US" sz="1800" dirty="0" smtClean="0">
                  <a:latin typeface="Arial Narrow" panose="020B0606020202030204" pitchFamily="34" charset="0"/>
                </a:rPr>
                <a:t>: </a:t>
              </a:r>
              <a:r>
                <a:rPr lang="en-US" sz="2000" dirty="0" smtClean="0">
                  <a:latin typeface="Arial Narrow" panose="020B0606020202030204" pitchFamily="34" charset="0"/>
                </a:rPr>
                <a:t>g starts between </a:t>
              </a:r>
            </a:p>
            <a:p>
              <a:pPr algn="ctr"/>
              <a:r>
                <a:rPr lang="en-US" sz="2000" dirty="0" smtClean="0">
                  <a:latin typeface="Arial Narrow" panose="020B0606020202030204" pitchFamily="34" charset="0"/>
                </a:rPr>
                <a:t>periods 1 and 2</a:t>
              </a:r>
              <a:endParaRPr lang="en-US" sz="1200" dirty="0">
                <a:latin typeface="Arial Narrow" panose="020B0606020202030204" pitchFamily="34" charset="0"/>
              </a:endParaRPr>
            </a:p>
          </p:txBody>
        </p:sp>
      </p:grpSp>
      <p:sp>
        <p:nvSpPr>
          <p:cNvPr id="33" name="Bent Arrow 4"/>
          <p:cNvSpPr/>
          <p:nvPr/>
        </p:nvSpPr>
        <p:spPr bwMode="auto">
          <a:xfrm rot="5400000">
            <a:off x="2579859" y="2351114"/>
            <a:ext cx="292390" cy="434341"/>
          </a:xfrm>
          <a:prstGeom prst="ben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4" name="Content Placeholder 5"/>
          <p:cNvSpPr>
            <a:spLocks noGrp="1"/>
          </p:cNvSpPr>
          <p:nvPr>
            <p:ph sz="quarter" idx="18"/>
          </p:nvPr>
        </p:nvSpPr>
        <p:spPr>
          <a:xfrm>
            <a:off x="733425" y="2028680"/>
            <a:ext cx="2926080" cy="574040"/>
          </a:xfrm>
        </p:spPr>
        <p:txBody>
          <a:bodyPr/>
          <a:lstStyle/>
          <a:p>
            <a:pPr marL="0" indent="0">
              <a:buNone/>
            </a:pPr>
            <a:r>
              <a:rPr lang="en-US" sz="1600" b="0" dirty="0"/>
              <a:t>Cash flow diagram for present </a:t>
            </a:r>
            <a:r>
              <a:rPr lang="en-US" sz="1600" b="0" dirty="0" smtClean="0"/>
              <a:t>worth of </a:t>
            </a:r>
            <a:r>
              <a:rPr lang="en-US" sz="1600" b="0" dirty="0"/>
              <a:t>geometric </a:t>
            </a:r>
            <a:r>
              <a:rPr lang="en-US" sz="1600" b="0" dirty="0" smtClean="0"/>
              <a:t>gradient</a:t>
            </a:r>
            <a:endParaRPr lang="en-US" sz="1600" b="0" dirty="0"/>
          </a:p>
        </p:txBody>
      </p:sp>
      <mc:AlternateContent xmlns:mc="http://schemas.openxmlformats.org/markup-compatibility/2006">
        <mc:Choice xmlns:a14="http://schemas.microsoft.com/office/drawing/2010/main" xmlns="" Requires="a14">
          <p:sp>
            <p:nvSpPr>
              <p:cNvPr id="5" name="Content Placeholder 6"/>
              <p:cNvSpPr>
                <a:spLocks noGrp="1"/>
              </p:cNvSpPr>
              <p:nvPr>
                <p:ph sz="quarter" idx="19"/>
              </p:nvPr>
            </p:nvSpPr>
            <p:spPr>
              <a:xfrm>
                <a:off x="5181600" y="2667000"/>
                <a:ext cx="3840480" cy="2743200"/>
              </a:xfrm>
            </p:spPr>
            <p:txBody>
              <a:bodyPr/>
              <a:lstStyle/>
              <a:p>
                <a:pPr marL="0" indent="0">
                  <a:buNone/>
                </a:pPr>
                <a:r>
                  <a:rPr lang="en-US" sz="1800" b="0" dirty="0"/>
                  <a:t>There are </a:t>
                </a:r>
                <a:r>
                  <a:rPr lang="en-US" sz="1800" b="0" i="1" dirty="0">
                    <a:solidFill>
                      <a:srgbClr val="005782"/>
                    </a:solidFill>
                  </a:rPr>
                  <a:t>no tables </a:t>
                </a:r>
                <a:r>
                  <a:rPr lang="en-US" sz="1800" b="0" dirty="0"/>
                  <a:t>for geometric factors</a:t>
                </a:r>
              </a:p>
              <a:p>
                <a:pPr marL="0" indent="0" algn="ctr">
                  <a:spcBef>
                    <a:spcPts val="1200"/>
                  </a:spcBef>
                  <a:buNone/>
                </a:pPr>
                <a:r>
                  <a:rPr lang="en-US" sz="1800" b="0" dirty="0" smtClean="0"/>
                  <a:t>Use </a:t>
                </a:r>
                <a:r>
                  <a:rPr lang="en-US" sz="1800" b="0" dirty="0"/>
                  <a:t>following equation for g ≠ i</a:t>
                </a:r>
                <a:r>
                  <a:rPr lang="en-US" sz="1800" b="0" dirty="0" smtClean="0"/>
                  <a:t>:</a:t>
                </a:r>
              </a:p>
              <a:p>
                <a:pPr marL="0" indent="0" algn="ctr">
                  <a:spcBef>
                    <a:spcPts val="1200"/>
                  </a:spcBef>
                  <a:buNone/>
                </a:pPr>
                <a:r>
                  <a:rPr lang="en-US" sz="2200" dirty="0" err="1"/>
                  <a:t>P</a:t>
                </a:r>
                <a:r>
                  <a:rPr lang="en-US" sz="2200" baseline="-25000" dirty="0" err="1"/>
                  <a:t>g</a:t>
                </a:r>
                <a:r>
                  <a:rPr lang="en-US" sz="2200" dirty="0"/>
                  <a:t> </a:t>
                </a:r>
                <a14:m>
                  <m:oMath xmlns:m="http://schemas.openxmlformats.org/officeDocument/2006/math">
                    <m:r>
                      <a:rPr lang="en-US" sz="2200" i="1" dirty="0" smtClean="0">
                        <a:latin typeface="Cambria Math"/>
                      </a:rPr>
                      <m:t>=</m:t>
                    </m:r>
                  </m:oMath>
                </a14:m>
                <a:r>
                  <a:rPr lang="en-US" sz="2200" dirty="0"/>
                  <a:t> A</a:t>
                </a:r>
                <a:r>
                  <a:rPr lang="en-US" sz="2200" baseline="-25000" dirty="0"/>
                  <a:t>1</a:t>
                </a:r>
                <a:r>
                  <a:rPr lang="en-US" sz="2200" dirty="0"/>
                  <a:t>{1</a:t>
                </a:r>
                <a14:m>
                  <m:oMath xmlns:m="http://schemas.openxmlformats.org/officeDocument/2006/math">
                    <m:r>
                      <a:rPr lang="en-US" sz="2200" i="1" dirty="0" smtClean="0">
                        <a:latin typeface="Cambria Math"/>
                      </a:rPr>
                      <m:t>−</m:t>
                    </m:r>
                  </m:oMath>
                </a14:m>
                <a:r>
                  <a:rPr lang="en-US" sz="2200" dirty="0"/>
                  <a:t> [(1</a:t>
                </a:r>
                <a14:m>
                  <m:oMath xmlns:m="http://schemas.openxmlformats.org/officeDocument/2006/math">
                    <m:r>
                      <a:rPr lang="en-US" sz="2200" i="1" dirty="0" smtClean="0">
                        <a:latin typeface="Cambria Math"/>
                      </a:rPr>
                      <m:t>+</m:t>
                    </m:r>
                  </m:oMath>
                </a14:m>
                <a:r>
                  <a:rPr lang="en-US" sz="2200" dirty="0"/>
                  <a:t>g)/(1</a:t>
                </a:r>
                <a14:m>
                  <m:oMath xmlns:m="http://schemas.openxmlformats.org/officeDocument/2006/math">
                    <m:r>
                      <a:rPr lang="en-US" sz="2200" i="1" dirty="0">
                        <a:latin typeface="Cambria Math"/>
                      </a:rPr>
                      <m:t>+</m:t>
                    </m:r>
                  </m:oMath>
                </a14:m>
                <a:r>
                  <a:rPr lang="en-US" sz="2200" dirty="0"/>
                  <a:t>i)]</a:t>
                </a:r>
                <a:r>
                  <a:rPr lang="en-US" sz="2200" baseline="30000" dirty="0"/>
                  <a:t>n</a:t>
                </a:r>
                <a:r>
                  <a:rPr lang="en-US" sz="2200" dirty="0"/>
                  <a:t>}/(i</a:t>
                </a:r>
                <a:r>
                  <a:rPr lang="en-US" sz="2200" dirty="0"/>
                  <a:t> </a:t>
                </a:r>
                <a14:m>
                  <m:oMath xmlns:m="http://schemas.openxmlformats.org/officeDocument/2006/math">
                    <m:r>
                      <a:rPr lang="en-US" sz="2200" i="1" dirty="0">
                        <a:latin typeface="Cambria Math"/>
                      </a:rPr>
                      <m:t>− </m:t>
                    </m:r>
                  </m:oMath>
                </a14:m>
                <a:r>
                  <a:rPr lang="en-US" sz="2200" dirty="0"/>
                  <a:t>g)</a:t>
                </a:r>
              </a:p>
              <a:p>
                <a:pPr marL="0" indent="0">
                  <a:spcBef>
                    <a:spcPts val="1200"/>
                  </a:spcBef>
                  <a:buNone/>
                </a:pPr>
                <a:r>
                  <a:rPr lang="en-US" sz="2000" b="0" i="1" dirty="0"/>
                  <a:t>where: A</a:t>
                </a:r>
                <a:r>
                  <a:rPr lang="en-US" sz="2000" b="0" i="1" baseline="-25000" dirty="0"/>
                  <a:t>1</a:t>
                </a:r>
                <a:r>
                  <a:rPr lang="en-US" sz="2000" b="0" i="1" dirty="0"/>
                  <a:t> </a:t>
                </a:r>
                <a14:m>
                  <m:oMath xmlns:m="http://schemas.openxmlformats.org/officeDocument/2006/math">
                    <m:r>
                      <a:rPr lang="en-US" sz="2000" b="0" i="1" dirty="0" smtClean="0">
                        <a:latin typeface="Cambria Math"/>
                      </a:rPr>
                      <m:t>=</m:t>
                    </m:r>
                  </m:oMath>
                </a14:m>
                <a:r>
                  <a:rPr lang="en-US" sz="2000" b="0" i="1" dirty="0"/>
                  <a:t> cash flow in period 1</a:t>
                </a:r>
              </a:p>
              <a:p>
                <a:pPr marL="0" indent="0">
                  <a:buNone/>
                </a:pPr>
                <a:r>
                  <a:rPr lang="en-US" sz="2000" b="0" i="1" dirty="0"/>
                  <a:t>           </a:t>
                </a:r>
                <a:r>
                  <a:rPr lang="en-US" sz="2000" b="0" i="1" dirty="0" smtClean="0"/>
                  <a:t>  </a:t>
                </a:r>
                <a:r>
                  <a:rPr lang="en-US" sz="2000" b="0" i="1" dirty="0"/>
                  <a:t>g </a:t>
                </a:r>
                <a14:m>
                  <m:oMath xmlns:m="http://schemas.openxmlformats.org/officeDocument/2006/math">
                    <m:r>
                      <a:rPr lang="en-US" sz="2000" b="0" i="1" dirty="0">
                        <a:latin typeface="Cambria Math"/>
                      </a:rPr>
                      <m:t>=</m:t>
                    </m:r>
                  </m:oMath>
                </a14:m>
                <a:r>
                  <a:rPr lang="en-US" sz="2000" b="0" i="1" dirty="0"/>
                  <a:t> rate of </a:t>
                </a:r>
                <a:r>
                  <a:rPr lang="en-US" sz="2000" b="0" i="1" dirty="0" smtClean="0"/>
                  <a:t>increase</a:t>
                </a:r>
                <a:endParaRPr lang="en-US" sz="1800" b="0" dirty="0"/>
              </a:p>
              <a:p>
                <a:pPr marL="0" indent="0">
                  <a:spcBef>
                    <a:spcPts val="1200"/>
                  </a:spcBef>
                  <a:buNone/>
                </a:pPr>
                <a:r>
                  <a:rPr lang="en-US" sz="2200" dirty="0"/>
                  <a:t>If g </a:t>
                </a:r>
                <a14:m>
                  <m:oMath xmlns:m="http://schemas.openxmlformats.org/officeDocument/2006/math">
                    <m:r>
                      <a:rPr lang="en-US" sz="2200" i="1" dirty="0" smtClean="0">
                        <a:latin typeface="Cambria Math"/>
                      </a:rPr>
                      <m:t>=</m:t>
                    </m:r>
                  </m:oMath>
                </a14:m>
                <a:r>
                  <a:rPr lang="en-US" sz="2200" dirty="0"/>
                  <a:t> i, </a:t>
                </a:r>
                <a:r>
                  <a:rPr lang="en-US" sz="2200" dirty="0" err="1"/>
                  <a:t>P</a:t>
                </a:r>
                <a:r>
                  <a:rPr lang="en-US" sz="2200" baseline="-25000" dirty="0" err="1"/>
                  <a:t>g</a:t>
                </a:r>
                <a:r>
                  <a:rPr lang="en-US" sz="2200" dirty="0"/>
                  <a:t> </a:t>
                </a:r>
                <a14:m>
                  <m:oMath xmlns:m="http://schemas.openxmlformats.org/officeDocument/2006/math">
                    <m:r>
                      <a:rPr lang="en-US" sz="2200" i="1" dirty="0">
                        <a:latin typeface="Cambria Math"/>
                      </a:rPr>
                      <m:t>=</m:t>
                    </m:r>
                  </m:oMath>
                </a14:m>
                <a:r>
                  <a:rPr lang="en-US" sz="2200" dirty="0"/>
                  <a:t> A</a:t>
                </a:r>
                <a:r>
                  <a:rPr lang="en-US" sz="2200" baseline="-25000" dirty="0"/>
                  <a:t>1</a:t>
                </a:r>
                <a:r>
                  <a:rPr lang="en-US" sz="2200" dirty="0"/>
                  <a:t>n/(1</a:t>
                </a:r>
                <a14:m>
                  <m:oMath xmlns:m="http://schemas.openxmlformats.org/officeDocument/2006/math">
                    <m:r>
                      <a:rPr lang="en-US" sz="2200" i="1" dirty="0" smtClean="0">
                        <a:latin typeface="Cambria Math"/>
                      </a:rPr>
                      <m:t>+</m:t>
                    </m:r>
                  </m:oMath>
                </a14:m>
                <a:r>
                  <a:rPr lang="en-US" sz="2200" dirty="0"/>
                  <a:t>i</a:t>
                </a:r>
                <a:r>
                  <a:rPr lang="en-US" sz="2200" dirty="0" smtClean="0"/>
                  <a:t>)</a:t>
                </a:r>
                <a:endParaRPr lang="en-US" sz="2200" dirty="0"/>
              </a:p>
            </p:txBody>
          </p:sp>
        </mc:Choice>
        <mc:Fallback>
          <p:sp>
            <p:nvSpPr>
              <p:cNvPr id="5" name="Content Placeholder 6"/>
              <p:cNvSpPr>
                <a:spLocks noGrp="1" noRot="1" noChangeAspect="1" noMove="1" noResize="1" noEditPoints="1" noAdjustHandles="1" noChangeArrowheads="1" noChangeShapeType="1" noTextEdit="1"/>
              </p:cNvSpPr>
              <p:nvPr>
                <p:ph sz="quarter" idx="19"/>
              </p:nvPr>
            </p:nvSpPr>
            <p:spPr>
              <a:xfrm>
                <a:off x="5181600" y="2667000"/>
                <a:ext cx="3840480" cy="2743200"/>
              </a:xfrm>
              <a:blipFill rotWithShape="1">
                <a:blip r:embed="rId6" cstate="print"/>
                <a:stretch>
                  <a:fillRect l="-1905" t="-889" r="-1746"/>
                </a:stretch>
              </a:blipFill>
            </p:spPr>
            <p:txBody>
              <a:bodyPr/>
              <a:lstStyle/>
              <a:p>
                <a:r>
                  <a:rPr lang="en-US">
                    <a:noFill/>
                  </a:rPr>
                  <a:t> </a:t>
                </a:r>
              </a:p>
            </p:txBody>
          </p:sp>
        </mc:Fallback>
      </mc:AlternateContent>
      <p:sp>
        <p:nvSpPr>
          <p:cNvPr id="6" name="Content Placeholder 7"/>
          <p:cNvSpPr>
            <a:spLocks noGrp="1"/>
          </p:cNvSpPr>
          <p:nvPr>
            <p:ph sz="quarter" idx="20"/>
          </p:nvPr>
        </p:nvSpPr>
        <p:spPr>
          <a:xfrm>
            <a:off x="1447800" y="5867400"/>
            <a:ext cx="6248400" cy="502920"/>
          </a:xfrm>
        </p:spPr>
        <p:txBody>
          <a:bodyPr/>
          <a:lstStyle/>
          <a:p>
            <a:pPr marL="0" indent="0">
              <a:buNone/>
            </a:pPr>
            <a:r>
              <a:rPr lang="en-US" sz="2200" b="0" dirty="0">
                <a:solidFill>
                  <a:srgbClr val="A60A1B"/>
                </a:solidFill>
              </a:rPr>
              <a:t>Note</a:t>
            </a:r>
            <a:r>
              <a:rPr lang="en-US" sz="2200" b="0" dirty="0"/>
              <a:t>: If g is </a:t>
            </a:r>
            <a:r>
              <a:rPr lang="en-US" sz="2200" b="0" dirty="0">
                <a:solidFill>
                  <a:srgbClr val="A60A1B"/>
                </a:solidFill>
              </a:rPr>
              <a:t>negative, </a:t>
            </a:r>
            <a:r>
              <a:rPr lang="en-US" sz="2200" b="0" dirty="0"/>
              <a:t>change signs in front of both g </a:t>
            </a:r>
            <a:r>
              <a:rPr lang="en-US" sz="2200" b="0" dirty="0" smtClean="0"/>
              <a:t>values</a:t>
            </a:r>
            <a:endParaRPr lang="en-US" sz="2200" b="0" dirty="0"/>
          </a:p>
        </p:txBody>
      </p:sp>
      <p:sp>
        <p:nvSpPr>
          <p:cNvPr id="9" name="Content Placeholder 8"/>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87299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Geometric Gradient</a:t>
            </a:r>
          </a:p>
        </p:txBody>
      </p:sp>
      <p:sp>
        <p:nvSpPr>
          <p:cNvPr id="3" name="Content Placeholder 2"/>
          <p:cNvSpPr>
            <a:spLocks noGrp="1"/>
          </p:cNvSpPr>
          <p:nvPr>
            <p:ph sz="quarter" idx="17"/>
          </p:nvPr>
        </p:nvSpPr>
        <p:spPr>
          <a:xfrm>
            <a:off x="457200" y="1270000"/>
            <a:ext cx="8229600" cy="1397000"/>
          </a:xfrm>
          <a:solidFill>
            <a:srgbClr val="C2FFF0"/>
          </a:solidFill>
          <a:ln>
            <a:solidFill>
              <a:schemeClr val="tx1"/>
            </a:solidFill>
          </a:ln>
        </p:spPr>
        <p:txBody>
          <a:bodyPr/>
          <a:lstStyle/>
          <a:p>
            <a:pPr marL="0" indent="0">
              <a:buNone/>
            </a:pPr>
            <a:r>
              <a:rPr lang="en-US" sz="2200" b="0" dirty="0"/>
              <a:t>Find the present worth of $1,000 in year 1 and amounts </a:t>
            </a:r>
            <a:r>
              <a:rPr lang="en-US" sz="2200" b="0" dirty="0" smtClean="0"/>
              <a:t>increasing by </a:t>
            </a:r>
            <a:r>
              <a:rPr lang="en-US" sz="2200" b="0" dirty="0"/>
              <a:t>7% per year through year 10. Use an interest rate of 12% per year</a:t>
            </a:r>
            <a:r>
              <a:rPr lang="en-US" sz="2200" b="0" dirty="0" smtClean="0"/>
              <a:t>.</a:t>
            </a:r>
          </a:p>
          <a:p>
            <a:pPr marL="0" indent="0" algn="ctr">
              <a:spcBef>
                <a:spcPts val="1800"/>
              </a:spcBef>
              <a:buNone/>
            </a:pPr>
            <a:r>
              <a:rPr lang="en-US" sz="2000" dirty="0">
                <a:solidFill>
                  <a:srgbClr val="7030A0"/>
                </a:solidFill>
              </a:rPr>
              <a:t>(a) $5,670         (b) $7,333        (c) $12,670         (d) $</a:t>
            </a:r>
            <a:r>
              <a:rPr lang="en-US" sz="2000" dirty="0" smtClean="0">
                <a:solidFill>
                  <a:srgbClr val="7030A0"/>
                </a:solidFill>
              </a:rPr>
              <a:t>13,550</a:t>
            </a:r>
            <a:endParaRPr lang="en-US" sz="2000" dirty="0">
              <a:solidFill>
                <a:srgbClr val="7030A0"/>
              </a:solidFill>
            </a:endParaRPr>
          </a:p>
        </p:txBody>
      </p:sp>
      <p:grpSp>
        <p:nvGrpSpPr>
          <p:cNvPr id="10" name="Group 3"/>
          <p:cNvGrpSpPr/>
          <p:nvPr/>
        </p:nvGrpSpPr>
        <p:grpSpPr>
          <a:xfrm>
            <a:off x="457200" y="3200400"/>
            <a:ext cx="3886200" cy="2438400"/>
            <a:chOff x="381000" y="3048000"/>
            <a:chExt cx="3886200" cy="2438400"/>
          </a:xfrm>
          <a:solidFill>
            <a:srgbClr val="C2FFF0"/>
          </a:solidFill>
        </p:grpSpPr>
        <p:grpSp>
          <p:nvGrpSpPr>
            <p:cNvPr id="11" name="Group 10"/>
            <p:cNvGrpSpPr/>
            <p:nvPr/>
          </p:nvGrpSpPr>
          <p:grpSpPr>
            <a:xfrm>
              <a:off x="381000" y="3048000"/>
              <a:ext cx="3886200" cy="2438400"/>
              <a:chOff x="381000" y="3048000"/>
              <a:chExt cx="3886200" cy="2438400"/>
            </a:xfrm>
            <a:grpFill/>
          </p:grpSpPr>
          <p:grpSp>
            <p:nvGrpSpPr>
              <p:cNvPr id="14" name="Group 4"/>
              <p:cNvGrpSpPr>
                <a:grpSpLocks/>
              </p:cNvGrpSpPr>
              <p:nvPr/>
            </p:nvGrpSpPr>
            <p:grpSpPr bwMode="auto">
              <a:xfrm>
                <a:off x="381000" y="3048000"/>
                <a:ext cx="3886200" cy="2438400"/>
                <a:chOff x="3312" y="960"/>
                <a:chExt cx="2448" cy="1536"/>
              </a:xfrm>
              <a:grpFill/>
            </p:grpSpPr>
            <p:sp>
              <p:nvSpPr>
                <p:cNvPr id="18" name="Rectangle 5"/>
                <p:cNvSpPr>
                  <a:spLocks noChangeArrowheads="1"/>
                </p:cNvSpPr>
                <p:nvPr/>
              </p:nvSpPr>
              <p:spPr bwMode="auto">
                <a:xfrm>
                  <a:off x="3312" y="960"/>
                  <a:ext cx="2448" cy="1536"/>
                </a:xfrm>
                <a:prstGeom prst="rect">
                  <a:avLst/>
                </a:prstGeom>
                <a:grp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19" name="Line 6"/>
                <p:cNvSpPr>
                  <a:spLocks noChangeShapeType="1"/>
                </p:cNvSpPr>
                <p:nvPr/>
              </p:nvSpPr>
              <p:spPr bwMode="auto">
                <a:xfrm>
                  <a:off x="4992" y="1584"/>
                  <a:ext cx="336" cy="0"/>
                </a:xfrm>
                <a:prstGeom prst="line">
                  <a:avLst/>
                </a:prstGeom>
                <a:grp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0" name="Line 7"/>
                <p:cNvSpPr>
                  <a:spLocks noChangeShapeType="1"/>
                </p:cNvSpPr>
                <p:nvPr/>
              </p:nvSpPr>
              <p:spPr bwMode="auto">
                <a:xfrm flipV="1">
                  <a:off x="3600" y="1200"/>
                  <a:ext cx="0" cy="384"/>
                </a:xfrm>
                <a:prstGeom prst="line">
                  <a:avLst/>
                </a:prstGeom>
                <a:grpFill/>
                <a:ln w="25400">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1" name="Line 8"/>
                <p:cNvSpPr>
                  <a:spLocks noChangeShapeType="1"/>
                </p:cNvSpPr>
                <p:nvPr/>
              </p:nvSpPr>
              <p:spPr bwMode="auto">
                <a:xfrm>
                  <a:off x="4128" y="1584"/>
                  <a:ext cx="7" cy="229"/>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2" name="Line 9"/>
                <p:cNvSpPr>
                  <a:spLocks noChangeShapeType="1"/>
                </p:cNvSpPr>
                <p:nvPr/>
              </p:nvSpPr>
              <p:spPr bwMode="auto">
                <a:xfrm>
                  <a:off x="4416" y="1584"/>
                  <a:ext cx="0" cy="326"/>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3" name="Text Box 11"/>
                <p:cNvSpPr txBox="1">
                  <a:spLocks noChangeArrowheads="1"/>
                </p:cNvSpPr>
                <p:nvPr/>
              </p:nvSpPr>
              <p:spPr bwMode="auto">
                <a:xfrm>
                  <a:off x="3504" y="1584"/>
                  <a:ext cx="161" cy="310"/>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a:latin typeface="Arial Narrow" panose="020B0606020202030204" pitchFamily="34" charset="0"/>
                    </a:rPr>
                    <a:t>0</a:t>
                  </a:r>
                </a:p>
                <a:p>
                  <a:endParaRPr lang="en-US" sz="1400" dirty="0">
                    <a:latin typeface="Arial Narrow" panose="020B0606020202030204" pitchFamily="34" charset="0"/>
                  </a:endParaRPr>
                </a:p>
              </p:txBody>
            </p:sp>
            <p:sp>
              <p:nvSpPr>
                <p:cNvPr id="24" name="Text Box 12"/>
                <p:cNvSpPr txBox="1">
                  <a:spLocks noChangeArrowheads="1"/>
                </p:cNvSpPr>
                <p:nvPr/>
              </p:nvSpPr>
              <p:spPr bwMode="auto">
                <a:xfrm>
                  <a:off x="3696" y="1344"/>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1</a:t>
                  </a:r>
                </a:p>
              </p:txBody>
            </p:sp>
            <p:sp>
              <p:nvSpPr>
                <p:cNvPr id="25" name="Text Box 13"/>
                <p:cNvSpPr txBox="1">
                  <a:spLocks noChangeArrowheads="1"/>
                </p:cNvSpPr>
                <p:nvPr/>
              </p:nvSpPr>
              <p:spPr bwMode="auto">
                <a:xfrm>
                  <a:off x="4042" y="1351"/>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2</a:t>
                  </a:r>
                </a:p>
              </p:txBody>
            </p:sp>
            <p:sp>
              <p:nvSpPr>
                <p:cNvPr id="26" name="Text Box 14"/>
                <p:cNvSpPr txBox="1">
                  <a:spLocks noChangeArrowheads="1"/>
                </p:cNvSpPr>
                <p:nvPr/>
              </p:nvSpPr>
              <p:spPr bwMode="auto">
                <a:xfrm>
                  <a:off x="4330" y="1351"/>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3</a:t>
                  </a:r>
                </a:p>
              </p:txBody>
            </p:sp>
            <p:sp>
              <p:nvSpPr>
                <p:cNvPr id="27" name="Text Box 15"/>
                <p:cNvSpPr txBox="1">
                  <a:spLocks noChangeArrowheads="1"/>
                </p:cNvSpPr>
                <p:nvPr/>
              </p:nvSpPr>
              <p:spPr bwMode="auto">
                <a:xfrm>
                  <a:off x="5242" y="1351"/>
                  <a:ext cx="219" cy="19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smtClean="0">
                      <a:latin typeface="Arial Narrow" panose="020B0606020202030204" pitchFamily="34" charset="0"/>
                    </a:rPr>
                    <a:t>10</a:t>
                  </a:r>
                  <a:endParaRPr lang="en-US" sz="1400" dirty="0">
                    <a:latin typeface="Arial Narrow" panose="020B0606020202030204" pitchFamily="34" charset="0"/>
                  </a:endParaRPr>
                </a:p>
              </p:txBody>
            </p:sp>
            <p:sp>
              <p:nvSpPr>
                <p:cNvPr id="28" name="Text Box 16"/>
                <p:cNvSpPr txBox="1">
                  <a:spLocks noChangeArrowheads="1"/>
                </p:cNvSpPr>
                <p:nvPr/>
              </p:nvSpPr>
              <p:spPr bwMode="auto">
                <a:xfrm>
                  <a:off x="3648" y="1728"/>
                  <a:ext cx="294" cy="17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1200" dirty="0" smtClean="0">
                      <a:latin typeface="Arial Narrow" panose="020B0606020202030204" pitchFamily="34" charset="0"/>
                    </a:rPr>
                    <a:t>1000</a:t>
                  </a:r>
                  <a:endParaRPr lang="en-US" sz="1200" dirty="0">
                    <a:latin typeface="Arial Narrow" panose="020B0606020202030204" pitchFamily="34" charset="0"/>
                  </a:endParaRPr>
                </a:p>
              </p:txBody>
            </p:sp>
            <p:sp>
              <p:nvSpPr>
                <p:cNvPr id="29" name="Text Box 17"/>
                <p:cNvSpPr txBox="1">
                  <a:spLocks noChangeArrowheads="1"/>
                </p:cNvSpPr>
                <p:nvPr/>
              </p:nvSpPr>
              <p:spPr bwMode="auto">
                <a:xfrm>
                  <a:off x="3974" y="1777"/>
                  <a:ext cx="294" cy="17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smtClean="0">
                      <a:latin typeface="Arial Narrow" panose="020B0606020202030204" pitchFamily="34" charset="0"/>
                    </a:rPr>
                    <a:t>1070</a:t>
                  </a:r>
                  <a:endParaRPr lang="en-US" sz="1200" dirty="0">
                    <a:latin typeface="Arial Narrow" panose="020B0606020202030204" pitchFamily="34" charset="0"/>
                  </a:endParaRPr>
                </a:p>
              </p:txBody>
            </p:sp>
            <p:sp>
              <p:nvSpPr>
                <p:cNvPr id="30" name="Text Box 18"/>
                <p:cNvSpPr txBox="1">
                  <a:spLocks noChangeArrowheads="1"/>
                </p:cNvSpPr>
                <p:nvPr/>
              </p:nvSpPr>
              <p:spPr bwMode="auto">
                <a:xfrm>
                  <a:off x="4618" y="1351"/>
                  <a:ext cx="172" cy="192"/>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dirty="0">
                      <a:latin typeface="Arial Narrow" panose="020B0606020202030204" pitchFamily="34" charset="0"/>
                    </a:rPr>
                    <a:t>4</a:t>
                  </a:r>
                </a:p>
              </p:txBody>
            </p:sp>
            <p:sp>
              <p:nvSpPr>
                <p:cNvPr id="31" name="Text Box 19"/>
                <p:cNvSpPr txBox="1">
                  <a:spLocks noChangeArrowheads="1"/>
                </p:cNvSpPr>
                <p:nvPr/>
              </p:nvSpPr>
              <p:spPr bwMode="auto">
                <a:xfrm>
                  <a:off x="4258" y="1872"/>
                  <a:ext cx="288" cy="17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smtClean="0">
                      <a:latin typeface="Arial Narrow" panose="020B0606020202030204" pitchFamily="34" charset="0"/>
                    </a:rPr>
                    <a:t>1145</a:t>
                  </a:r>
                  <a:endParaRPr lang="en-US" sz="1200" dirty="0">
                    <a:latin typeface="Arial Narrow" panose="020B0606020202030204" pitchFamily="34" charset="0"/>
                  </a:endParaRPr>
                </a:p>
              </p:txBody>
            </p:sp>
            <p:sp>
              <p:nvSpPr>
                <p:cNvPr id="32" name="Text Box 20"/>
                <p:cNvSpPr txBox="1">
                  <a:spLocks noChangeArrowheads="1"/>
                </p:cNvSpPr>
                <p:nvPr/>
              </p:nvSpPr>
              <p:spPr bwMode="auto">
                <a:xfrm>
                  <a:off x="5167" y="2262"/>
                  <a:ext cx="294" cy="174"/>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dirty="0" smtClean="0">
                      <a:latin typeface="Arial Narrow" panose="020B0606020202030204" pitchFamily="34" charset="0"/>
                    </a:rPr>
                    <a:t>1838</a:t>
                  </a:r>
                  <a:endParaRPr lang="en-US" sz="1200" dirty="0">
                    <a:latin typeface="Arial Narrow" panose="020B0606020202030204" pitchFamily="34" charset="0"/>
                  </a:endParaRPr>
                </a:p>
              </p:txBody>
            </p:sp>
            <p:sp>
              <p:nvSpPr>
                <p:cNvPr id="33" name="Line 21"/>
                <p:cNvSpPr>
                  <a:spLocks noChangeShapeType="1"/>
                </p:cNvSpPr>
                <p:nvPr/>
              </p:nvSpPr>
              <p:spPr bwMode="auto">
                <a:xfrm>
                  <a:off x="5328" y="1584"/>
                  <a:ext cx="0" cy="720"/>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34" name="Text Box 22"/>
                    <p:cNvSpPr txBox="1">
                      <a:spLocks noChangeArrowheads="1"/>
                    </p:cNvSpPr>
                    <p:nvPr/>
                  </p:nvSpPr>
                  <p:spPr bwMode="auto">
                    <a:xfrm>
                      <a:off x="3368" y="975"/>
                      <a:ext cx="522" cy="252"/>
                    </a:xfrm>
                    <a:prstGeom prst="rect">
                      <a:avLst/>
                    </a:prstGeom>
                    <a:grp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2000" dirty="0" smtClean="0">
                          <a:latin typeface="Arial Narrow" panose="020B0606020202030204" pitchFamily="34" charset="0"/>
                        </a:rPr>
                        <a:t>P</a:t>
                      </a:r>
                      <a:r>
                        <a:rPr lang="en-US" sz="2000" baseline="-25000" dirty="0" smtClean="0">
                          <a:latin typeface="Arial Narrow" panose="020B0606020202030204" pitchFamily="34" charset="0"/>
                        </a:rPr>
                        <a:t>g</a:t>
                      </a:r>
                      <a:r>
                        <a:rPr lang="en-US" sz="2000" dirty="0" smtClean="0">
                          <a:latin typeface="Arial Narrow" panose="020B0606020202030204" pitchFamily="34" charset="0"/>
                        </a:rPr>
                        <a:t> </a:t>
                      </a:r>
                      <a14:m>
                        <m:oMath xmlns:m="http://schemas.openxmlformats.org/officeDocument/2006/math">
                          <m:r>
                            <a:rPr lang="en-US" sz="2000" i="1" dirty="0" smtClean="0">
                              <a:latin typeface="Cambria Math"/>
                            </a:rPr>
                            <m:t>=</m:t>
                          </m:r>
                        </m:oMath>
                      </a14:m>
                      <a:r>
                        <a:rPr lang="en-US" sz="2000" dirty="0" smtClean="0">
                          <a:latin typeface="Arial Narrow" panose="020B0606020202030204" pitchFamily="34" charset="0"/>
                        </a:rPr>
                        <a:t> ?</a:t>
                      </a:r>
                      <a:endParaRPr lang="en-US" sz="2000" dirty="0">
                        <a:latin typeface="Arial Narrow" panose="020B0606020202030204" pitchFamily="34" charset="0"/>
                      </a:endParaRPr>
                    </a:p>
                  </p:txBody>
                </p:sp>
              </mc:Choice>
              <mc:Fallback>
                <p:sp>
                  <p:nvSpPr>
                    <p:cNvPr id="34" name="Text Box 22"/>
                    <p:cNvSpPr txBox="1">
                      <a:spLocks noRot="1" noChangeAspect="1" noMove="1" noResize="1" noEditPoints="1" noAdjustHandles="1" noChangeArrowheads="1" noChangeShapeType="1" noTextEdit="1"/>
                    </p:cNvSpPr>
                    <p:nvPr/>
                  </p:nvSpPr>
                  <p:spPr bwMode="auto">
                    <a:xfrm>
                      <a:off x="3368" y="975"/>
                      <a:ext cx="522" cy="252"/>
                    </a:xfrm>
                    <a:prstGeom prst="rect">
                      <a:avLst/>
                    </a:prstGeom>
                    <a:blipFill rotWithShape="1">
                      <a:blip r:embed="rId2" cstate="print"/>
                      <a:stretch>
                        <a:fillRect l="-8088" t="-7576" r="-5882" b="-25758"/>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35" name="Line 23"/>
                <p:cNvSpPr>
                  <a:spLocks noChangeShapeType="1"/>
                </p:cNvSpPr>
                <p:nvPr/>
              </p:nvSpPr>
              <p:spPr bwMode="auto">
                <a:xfrm>
                  <a:off x="3792" y="1584"/>
                  <a:ext cx="0" cy="144"/>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grpSp>
          <mc:AlternateContent xmlns:mc="http://schemas.openxmlformats.org/markup-compatibility/2006">
            <mc:Choice xmlns:a14="http://schemas.microsoft.com/office/drawing/2010/main" xmlns="" Requires="a14">
              <p:sp>
                <p:nvSpPr>
                  <p:cNvPr id="15" name="TextBox 14"/>
                  <p:cNvSpPr txBox="1"/>
                  <p:nvPr/>
                </p:nvSpPr>
                <p:spPr>
                  <a:xfrm>
                    <a:off x="1269133" y="4713956"/>
                    <a:ext cx="697627" cy="307777"/>
                  </a:xfrm>
                  <a:prstGeom prst="rect">
                    <a:avLst/>
                  </a:prstGeom>
                  <a:grpFill/>
                </p:spPr>
                <p:txBody>
                  <a:bodyPr wrap="none" rtlCol="0">
                    <a:spAutoFit/>
                  </a:bodyPr>
                  <a:lstStyle/>
                  <a:p>
                    <a:r>
                      <a:rPr lang="en-US" sz="1400" dirty="0" smtClean="0">
                        <a:latin typeface="Arial Narrow" panose="020B0606020202030204" pitchFamily="34" charset="0"/>
                      </a:rPr>
                      <a:t>g </a:t>
                    </a:r>
                    <a14:m>
                      <m:oMath xmlns:m="http://schemas.openxmlformats.org/officeDocument/2006/math">
                        <m:r>
                          <a:rPr lang="en-US" sz="1400" i="1" dirty="0">
                            <a:latin typeface="Cambria Math"/>
                          </a:rPr>
                          <m:t>=</m:t>
                        </m:r>
                      </m:oMath>
                    </a14:m>
                    <a:r>
                      <a:rPr lang="en-US" sz="1400" dirty="0" smtClean="0">
                        <a:latin typeface="Arial Narrow" panose="020B0606020202030204" pitchFamily="34" charset="0"/>
                      </a:rPr>
                      <a:t> 7%</a:t>
                    </a:r>
                    <a:endParaRPr lang="en-US" sz="1400" dirty="0">
                      <a:latin typeface="Arial Narrow" panose="020B0606020202030204" pitchFamily="34" charset="0"/>
                    </a:endParaRPr>
                  </a:p>
                </p:txBody>
              </p:sp>
            </mc:Choice>
            <mc:Fallback>
              <p:sp>
                <p:nvSpPr>
                  <p:cNvPr id="15" name="TextBox 14"/>
                  <p:cNvSpPr txBox="1">
                    <a:spLocks noRot="1" noChangeAspect="1" noMove="1" noResize="1" noEditPoints="1" noAdjustHandles="1" noChangeArrowheads="1" noChangeShapeType="1" noTextEdit="1"/>
                  </p:cNvSpPr>
                  <p:nvPr/>
                </p:nvSpPr>
                <p:spPr>
                  <a:xfrm>
                    <a:off x="1269133" y="4713956"/>
                    <a:ext cx="697627" cy="307777"/>
                  </a:xfrm>
                  <a:prstGeom prst="rect">
                    <a:avLst/>
                  </a:prstGeom>
                  <a:blipFill rotWithShape="1">
                    <a:blip r:embed="rId3" cstate="print"/>
                    <a:stretch>
                      <a:fillRect l="-2632" t="-1961" r="-3509" b="-1764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6" name="Rectangle 15"/>
                  <p:cNvSpPr/>
                  <p:nvPr/>
                </p:nvSpPr>
                <p:spPr>
                  <a:xfrm>
                    <a:off x="1748865" y="3417986"/>
                    <a:ext cx="729687" cy="307777"/>
                  </a:xfrm>
                  <a:prstGeom prst="rect">
                    <a:avLst/>
                  </a:prstGeom>
                  <a:grpFill/>
                </p:spPr>
                <p:txBody>
                  <a:bodyPr wrap="none">
                    <a:spAutoFit/>
                  </a:bodyPr>
                  <a:lstStyle/>
                  <a:p>
                    <a:r>
                      <a:rPr lang="en-US" sz="1400" dirty="0" smtClean="0">
                        <a:latin typeface="Arial Narrow" panose="020B0606020202030204" pitchFamily="34" charset="0"/>
                      </a:rPr>
                      <a:t>i </a:t>
                    </a:r>
                    <a14:m>
                      <m:oMath xmlns:m="http://schemas.openxmlformats.org/officeDocument/2006/math">
                        <m:r>
                          <a:rPr lang="en-US" sz="1400" i="1" dirty="0">
                            <a:latin typeface="Cambria Math"/>
                          </a:rPr>
                          <m:t>=</m:t>
                        </m:r>
                      </m:oMath>
                    </a14:m>
                    <a:r>
                      <a:rPr lang="en-US" sz="1400" dirty="0" smtClean="0">
                        <a:latin typeface="Arial Narrow" panose="020B0606020202030204" pitchFamily="34" charset="0"/>
                      </a:rPr>
                      <a:t> 12%</a:t>
                    </a:r>
                    <a:endParaRPr lang="en-US" sz="1400" dirty="0">
                      <a:latin typeface="Arial Narrow" panose="020B0606020202030204" pitchFamily="34" charset="0"/>
                    </a:endParaRPr>
                  </a:p>
                </p:txBody>
              </p:sp>
            </mc:Choice>
            <mc:Fallback>
              <p:sp>
                <p:nvSpPr>
                  <p:cNvPr id="16" name="Rectangle 15"/>
                  <p:cNvSpPr>
                    <a:spLocks noRot="1" noChangeAspect="1" noMove="1" noResize="1" noEditPoints="1" noAdjustHandles="1" noChangeArrowheads="1" noChangeShapeType="1" noTextEdit="1"/>
                  </p:cNvSpPr>
                  <p:nvPr/>
                </p:nvSpPr>
                <p:spPr>
                  <a:xfrm>
                    <a:off x="1748865" y="3417986"/>
                    <a:ext cx="729687" cy="307777"/>
                  </a:xfrm>
                  <a:prstGeom prst="rect">
                    <a:avLst/>
                  </a:prstGeom>
                  <a:blipFill rotWithShape="1">
                    <a:blip r:embed="rId4" cstate="print"/>
                    <a:stretch>
                      <a:fillRect l="-1667" t="-2000" r="-3333" b="-20000"/>
                    </a:stretch>
                  </a:blipFill>
                </p:spPr>
                <p:txBody>
                  <a:bodyPr/>
                  <a:lstStyle/>
                  <a:p>
                    <a:r>
                      <a:rPr lang="en-US">
                        <a:noFill/>
                      </a:rPr>
                      <a:t> </a:t>
                    </a:r>
                  </a:p>
                </p:txBody>
              </p:sp>
            </mc:Fallback>
          </mc:AlternateContent>
          <p:cxnSp>
            <p:nvCxnSpPr>
              <p:cNvPr id="17" name="Straight Connector 16"/>
              <p:cNvCxnSpPr/>
              <p:nvPr/>
            </p:nvCxnSpPr>
            <p:spPr bwMode="auto">
              <a:xfrm rot="10800000">
                <a:off x="2667000" y="4038600"/>
                <a:ext cx="381000" cy="0"/>
              </a:xfrm>
              <a:prstGeom prst="line">
                <a:avLst/>
              </a:prstGeom>
              <a:grpFill/>
              <a:ln w="9525" cap="flat" cmpd="sng" algn="ctr">
                <a:solidFill>
                  <a:schemeClr val="tx1"/>
                </a:solidFill>
                <a:prstDash val="dash"/>
                <a:round/>
                <a:headEnd type="none" w="med" len="med"/>
                <a:tailEnd type="none" w="med" len="med"/>
              </a:ln>
              <a:effectLst/>
            </p:spPr>
          </p:cxnSp>
        </p:grpSp>
        <p:cxnSp>
          <p:nvCxnSpPr>
            <p:cNvPr id="12" name="Straight Connector 11"/>
            <p:cNvCxnSpPr>
              <a:endCxn id="20" idx="0"/>
            </p:cNvCxnSpPr>
            <p:nvPr/>
          </p:nvCxnSpPr>
          <p:spPr bwMode="auto">
            <a:xfrm rot="10800000">
              <a:off x="838200" y="4038600"/>
              <a:ext cx="1752600" cy="0"/>
            </a:xfrm>
            <a:prstGeom prst="line">
              <a:avLst/>
            </a:prstGeom>
            <a:grpFill/>
            <a:ln w="9525" cap="flat" cmpd="sng" algn="ctr">
              <a:solidFill>
                <a:schemeClr val="tx1"/>
              </a:solidFill>
              <a:prstDash val="solid"/>
              <a:round/>
              <a:headEnd type="none" w="med" len="med"/>
              <a:tailEnd type="none" w="med" len="med"/>
            </a:ln>
            <a:effectLst/>
          </p:spPr>
        </p:cxnSp>
        <p:sp>
          <p:nvSpPr>
            <p:cNvPr id="13" name="Line 9"/>
            <p:cNvSpPr>
              <a:spLocks noChangeShapeType="1"/>
            </p:cNvSpPr>
            <p:nvPr/>
          </p:nvSpPr>
          <p:spPr bwMode="auto">
            <a:xfrm>
              <a:off x="2590800" y="4038600"/>
              <a:ext cx="0" cy="685800"/>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grpSp>
      <mc:AlternateContent xmlns:mc="http://schemas.openxmlformats.org/markup-compatibility/2006">
        <mc:Choice xmlns:a14="http://schemas.microsoft.com/office/drawing/2010/main" xmlns="" Requires="a14">
          <p:sp>
            <p:nvSpPr>
              <p:cNvPr id="4" name="Content Placeholder 4"/>
              <p:cNvSpPr>
                <a:spLocks noGrp="1"/>
              </p:cNvSpPr>
              <p:nvPr>
                <p:ph sz="quarter" idx="18"/>
              </p:nvPr>
            </p:nvSpPr>
            <p:spPr>
              <a:xfrm>
                <a:off x="4572000" y="3093720"/>
                <a:ext cx="4389120" cy="1097280"/>
              </a:xfrm>
            </p:spPr>
            <p:txBody>
              <a:bodyPr/>
              <a:lstStyle/>
              <a:p>
                <a:pPr marL="0" indent="0">
                  <a:buNone/>
                </a:pPr>
                <a:r>
                  <a:rPr lang="en-US" sz="2200" dirty="0" smtClean="0">
                    <a:solidFill>
                      <a:srgbClr val="A60A1B"/>
                    </a:solidFill>
                  </a:rPr>
                  <a:t>Solution</a:t>
                </a:r>
                <a:r>
                  <a:rPr lang="en-US" sz="2200" dirty="0" smtClean="0">
                    <a:solidFill>
                      <a:srgbClr val="A60A1B"/>
                    </a:solidFill>
                  </a:rPr>
                  <a:t>:</a:t>
                </a:r>
              </a:p>
              <a:p>
                <a:pPr marL="0" indent="0">
                  <a:buNone/>
                </a:pPr>
                <a:r>
                  <a:rPr lang="en-US" sz="1800" b="0" dirty="0" err="1"/>
                  <a:t>P</a:t>
                </a:r>
                <a:r>
                  <a:rPr lang="en-US" sz="1800" b="0" baseline="-25000" dirty="0" err="1"/>
                  <a:t>g</a:t>
                </a:r>
                <a:r>
                  <a:rPr lang="en-US" sz="1800" b="0" dirty="0"/>
                  <a:t> </a:t>
                </a:r>
                <a14:m>
                  <m:oMath xmlns:m="http://schemas.openxmlformats.org/officeDocument/2006/math">
                    <m:r>
                      <a:rPr lang="en-US" sz="1800" i="1" dirty="0">
                        <a:latin typeface="Cambria Math"/>
                      </a:rPr>
                      <m:t>=</m:t>
                    </m:r>
                  </m:oMath>
                </a14:m>
                <a:r>
                  <a:rPr lang="en-US" sz="1800" b="0" dirty="0"/>
                  <a:t> 1000[1</a:t>
                </a:r>
                <a14:m>
                  <m:oMath xmlns:m="http://schemas.openxmlformats.org/officeDocument/2006/math">
                    <m:r>
                      <a:rPr lang="en-US" sz="1800" b="0" i="1" dirty="0" smtClean="0">
                        <a:latin typeface="Cambria Math"/>
                      </a:rPr>
                      <m:t>−</m:t>
                    </m:r>
                  </m:oMath>
                </a14:m>
                <a:r>
                  <a:rPr lang="en-US" sz="1800" b="0" dirty="0"/>
                  <a:t>(1</a:t>
                </a:r>
                <a14:m>
                  <m:oMath xmlns:m="http://schemas.openxmlformats.org/officeDocument/2006/math">
                    <m:r>
                      <a:rPr lang="en-US" sz="1800" b="0" i="1" dirty="0" smtClean="0">
                        <a:latin typeface="Cambria Math"/>
                      </a:rPr>
                      <m:t>+</m:t>
                    </m:r>
                  </m:oMath>
                </a14:m>
                <a:r>
                  <a:rPr lang="en-US" sz="1800" b="0" dirty="0"/>
                  <a:t>0.07/1</a:t>
                </a:r>
                <a14:m>
                  <m:oMath xmlns:m="http://schemas.openxmlformats.org/officeDocument/2006/math">
                    <m:r>
                      <a:rPr lang="en-US" sz="1800" b="0" i="1" dirty="0">
                        <a:latin typeface="Cambria Math"/>
                      </a:rPr>
                      <m:t>+</m:t>
                    </m:r>
                  </m:oMath>
                </a14:m>
                <a:r>
                  <a:rPr lang="en-US" sz="1800" b="0" dirty="0"/>
                  <a:t>0.12)</a:t>
                </a:r>
                <a:r>
                  <a:rPr lang="en-US" sz="1800" b="0" baseline="30000" dirty="0"/>
                  <a:t>10</a:t>
                </a:r>
                <a:r>
                  <a:rPr lang="en-US" sz="1800" b="0" dirty="0"/>
                  <a:t>]/(0.12</a:t>
                </a:r>
                <a:r>
                  <a:rPr lang="en-US" sz="1800" b="0" dirty="0"/>
                  <a:t> </a:t>
                </a:r>
                <a14:m>
                  <m:oMath xmlns:m="http://schemas.openxmlformats.org/officeDocument/2006/math">
                    <m:r>
                      <a:rPr lang="en-US" sz="1800" b="0" i="1" dirty="0">
                        <a:latin typeface="Cambria Math"/>
                      </a:rPr>
                      <m:t>− </m:t>
                    </m:r>
                  </m:oMath>
                </a14:m>
                <a:r>
                  <a:rPr lang="en-US" sz="1800" b="0" dirty="0"/>
                  <a:t>0.07</a:t>
                </a:r>
                <a:r>
                  <a:rPr lang="en-US" sz="1800" b="0" dirty="0" smtClean="0"/>
                  <a:t>)</a:t>
                </a:r>
              </a:p>
              <a:p>
                <a:pPr marL="0" indent="0">
                  <a:buNone/>
                </a:pPr>
                <a:r>
                  <a:rPr lang="en-US" sz="1800" dirty="0"/>
                  <a:t> </a:t>
                </a:r>
                <a:r>
                  <a:rPr lang="en-US" sz="1800" dirty="0" smtClean="0"/>
                  <a:t>    </a:t>
                </a:r>
                <a14:m>
                  <m:oMath xmlns:m="http://schemas.openxmlformats.org/officeDocument/2006/math">
                    <m:r>
                      <a:rPr lang="en-US" sz="1800" i="1" dirty="0">
                        <a:latin typeface="Cambria Math"/>
                      </a:rPr>
                      <m:t>=</m:t>
                    </m:r>
                  </m:oMath>
                </a14:m>
                <a:r>
                  <a:rPr lang="en-US" sz="1800" b="0" dirty="0" smtClean="0"/>
                  <a:t> </a:t>
                </a:r>
                <a:r>
                  <a:rPr lang="en-US" sz="1800" b="0" dirty="0"/>
                  <a:t>$</a:t>
                </a:r>
                <a:r>
                  <a:rPr lang="en-US" sz="1800" b="0" dirty="0" smtClean="0"/>
                  <a:t>7,333</a:t>
                </a:r>
                <a:endParaRPr lang="en-US" sz="1800" b="0" dirty="0"/>
              </a:p>
            </p:txBody>
          </p:sp>
        </mc:Choice>
        <mc:Fallback>
          <p:sp>
            <p:nvSpPr>
              <p:cNvPr id="4" name="Content Placeholder 4"/>
              <p:cNvSpPr>
                <a:spLocks noGrp="1" noRot="1" noChangeAspect="1" noMove="1" noResize="1" noEditPoints="1" noAdjustHandles="1" noChangeArrowheads="1" noChangeShapeType="1" noTextEdit="1"/>
              </p:cNvSpPr>
              <p:nvPr>
                <p:ph sz="quarter" idx="18"/>
              </p:nvPr>
            </p:nvSpPr>
            <p:spPr>
              <a:xfrm>
                <a:off x="4572000" y="3093720"/>
                <a:ext cx="4389120" cy="1097280"/>
              </a:xfrm>
              <a:blipFill rotWithShape="1">
                <a:blip r:embed="rId5" cstate="print"/>
                <a:stretch>
                  <a:fillRect l="-1667" t="-3333" b="-7778"/>
                </a:stretch>
              </a:blipFill>
            </p:spPr>
            <p:txBody>
              <a:bodyPr/>
              <a:lstStyle/>
              <a:p>
                <a:r>
                  <a:rPr lang="en-US">
                    <a:noFill/>
                  </a:rPr>
                  <a:t> </a:t>
                </a:r>
              </a:p>
            </p:txBody>
          </p:sp>
        </mc:Fallback>
      </mc:AlternateContent>
      <p:sp>
        <p:nvSpPr>
          <p:cNvPr id="5" name="Content Placeholder 5"/>
          <p:cNvSpPr>
            <a:spLocks noGrp="1"/>
          </p:cNvSpPr>
          <p:nvPr>
            <p:ph sz="quarter" idx="19"/>
          </p:nvPr>
        </p:nvSpPr>
        <p:spPr>
          <a:xfrm>
            <a:off x="4724400" y="4404360"/>
            <a:ext cx="1676400" cy="472440"/>
          </a:xfrm>
        </p:spPr>
        <p:txBody>
          <a:bodyPr/>
          <a:lstStyle/>
          <a:p>
            <a:pPr marL="0" indent="0">
              <a:buNone/>
            </a:pPr>
            <a:r>
              <a:rPr lang="en-US" sz="2200" dirty="0">
                <a:solidFill>
                  <a:srgbClr val="A60A1B"/>
                </a:solidFill>
              </a:rPr>
              <a:t>Answer is (b</a:t>
            </a:r>
            <a:r>
              <a:rPr lang="en-US" sz="2200" dirty="0" smtClean="0">
                <a:solidFill>
                  <a:srgbClr val="A60A1B"/>
                </a:solidFill>
              </a:rPr>
              <a:t>)</a:t>
            </a:r>
            <a:endParaRPr lang="en-US" sz="2200" dirty="0">
              <a:solidFill>
                <a:srgbClr val="A60A1B"/>
              </a:solidFill>
            </a:endParaRPr>
          </a:p>
        </p:txBody>
      </p:sp>
      <p:sp>
        <p:nvSpPr>
          <p:cNvPr id="6" name="Content Placeholder 6"/>
          <p:cNvSpPr>
            <a:spLocks noGrp="1"/>
          </p:cNvSpPr>
          <p:nvPr>
            <p:ph sz="quarter" idx="20"/>
          </p:nvPr>
        </p:nvSpPr>
        <p:spPr>
          <a:xfrm>
            <a:off x="4632960" y="5334000"/>
            <a:ext cx="3749040" cy="487680"/>
          </a:xfrm>
        </p:spPr>
        <p:txBody>
          <a:bodyPr/>
          <a:lstStyle/>
          <a:p>
            <a:pPr marL="0" indent="0">
              <a:buNone/>
            </a:pPr>
            <a:r>
              <a:rPr lang="en-US" sz="2000" b="0" dirty="0"/>
              <a:t>To find  A, multiply </a:t>
            </a:r>
            <a:r>
              <a:rPr lang="en-US" sz="2000" b="0" dirty="0" err="1"/>
              <a:t>P</a:t>
            </a:r>
            <a:r>
              <a:rPr lang="en-US" sz="2000" b="0" baseline="-25000" dirty="0" err="1"/>
              <a:t>g</a:t>
            </a:r>
            <a:r>
              <a:rPr lang="en-US" sz="2000" b="0" dirty="0"/>
              <a:t> by (A/P,12%,10</a:t>
            </a:r>
            <a:r>
              <a:rPr lang="en-US" sz="2000" b="0" dirty="0" smtClean="0"/>
              <a:t>)</a:t>
            </a:r>
            <a:endParaRPr lang="en-US" sz="2000" b="0" dirty="0"/>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1644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A60A1B"/>
                </a:solidFill>
              </a:rPr>
              <a:t>Chapter 2</a:t>
            </a:r>
            <a:endParaRPr lang="en-US" dirty="0">
              <a:solidFill>
                <a:srgbClr val="A60A1B"/>
              </a:solidFill>
            </a:endParaRPr>
          </a:p>
        </p:txBody>
      </p:sp>
      <p:sp>
        <p:nvSpPr>
          <p:cNvPr id="3" name="Subtitle 2"/>
          <p:cNvSpPr>
            <a:spLocks noGrp="1"/>
          </p:cNvSpPr>
          <p:nvPr>
            <p:ph type="subTitle" idx="1"/>
          </p:nvPr>
        </p:nvSpPr>
        <p:spPr/>
        <p:txBody>
          <a:bodyPr/>
          <a:lstStyle/>
          <a:p>
            <a:r>
              <a:rPr lang="en-US" dirty="0">
                <a:solidFill>
                  <a:srgbClr val="444444"/>
                </a:solidFill>
                <a:latin typeface="ArumSans Rg" pitchFamily="34" charset="0"/>
              </a:rPr>
              <a:t>Factors: How Time and Interest Affect Money</a:t>
            </a:r>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39550728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Unknown Interest Rate i</a:t>
            </a:r>
          </a:p>
        </p:txBody>
      </p:sp>
      <p:sp>
        <p:nvSpPr>
          <p:cNvPr id="3" name="Content Placeholder 2"/>
          <p:cNvSpPr>
            <a:spLocks noGrp="1"/>
          </p:cNvSpPr>
          <p:nvPr>
            <p:ph sz="quarter" idx="17"/>
          </p:nvPr>
        </p:nvSpPr>
        <p:spPr>
          <a:xfrm>
            <a:off x="952500" y="1295400"/>
            <a:ext cx="7239000" cy="1143000"/>
          </a:xfrm>
          <a:solidFill>
            <a:srgbClr val="C2FFF0"/>
          </a:solidFill>
          <a:ln>
            <a:solidFill>
              <a:schemeClr val="tx1"/>
            </a:solidFill>
          </a:ln>
          <a:effectLst>
            <a:outerShdw dist="127000" dir="18900000" algn="bl" rotWithShape="0">
              <a:srgbClr val="006699"/>
            </a:outerShdw>
          </a:effectLst>
          <a:scene3d>
            <a:camera prst="orthographicFront"/>
            <a:lightRig rig="threePt" dir="t"/>
          </a:scene3d>
          <a:sp3d extrusionH="430530">
            <a:bevelB w="13970" h="13970" prst="angle"/>
            <a:extrusionClr>
              <a:srgbClr val="006699"/>
            </a:extrusionClr>
          </a:sp3d>
        </p:spPr>
        <p:txBody>
          <a:bodyPr/>
          <a:lstStyle/>
          <a:p>
            <a:pPr marL="0" indent="0" algn="ctr">
              <a:buNone/>
            </a:pPr>
            <a:r>
              <a:rPr lang="en-US" sz="2200" dirty="0">
                <a:solidFill>
                  <a:srgbClr val="780814"/>
                </a:solidFill>
              </a:rPr>
              <a:t>Unknown interest rate problems involve solving for i</a:t>
            </a:r>
            <a:r>
              <a:rPr lang="en-US" sz="2200" dirty="0" smtClean="0">
                <a:solidFill>
                  <a:srgbClr val="780814"/>
                </a:solidFill>
              </a:rPr>
              <a:t>,</a:t>
            </a:r>
            <a:br>
              <a:rPr lang="en-US" sz="2200" dirty="0" smtClean="0">
                <a:solidFill>
                  <a:srgbClr val="780814"/>
                </a:solidFill>
              </a:rPr>
            </a:br>
            <a:r>
              <a:rPr lang="en-US" sz="2200" dirty="0" smtClean="0">
                <a:solidFill>
                  <a:srgbClr val="780814"/>
                </a:solidFill>
              </a:rPr>
              <a:t>given </a:t>
            </a:r>
            <a:r>
              <a:rPr lang="en-US" sz="2200" dirty="0">
                <a:solidFill>
                  <a:srgbClr val="780814"/>
                </a:solidFill>
              </a:rPr>
              <a:t>n and 2 other values (P, F, or A</a:t>
            </a:r>
            <a:r>
              <a:rPr lang="en-US" sz="2200" dirty="0" smtClean="0">
                <a:solidFill>
                  <a:srgbClr val="780814"/>
                </a:solidFill>
              </a:rPr>
              <a:t>)</a:t>
            </a:r>
          </a:p>
          <a:p>
            <a:pPr marL="0" lvl="0" indent="0" algn="ctr" defTabSz="914400" eaLnBrk="0" fontAlgn="base" hangingPunct="0">
              <a:spcBef>
                <a:spcPts val="800"/>
              </a:spcBef>
              <a:spcAft>
                <a:spcPct val="0"/>
              </a:spcAft>
              <a:buNone/>
            </a:pPr>
            <a:r>
              <a:rPr lang="en-US" sz="1600" i="1" dirty="0">
                <a:solidFill>
                  <a:srgbClr val="3946A4"/>
                </a:solidFill>
              </a:rPr>
              <a:t>(Usually requires a trial and  error solution or interpolation in interest tables</a:t>
            </a:r>
            <a:r>
              <a:rPr lang="en-US" sz="1600" i="1" dirty="0" smtClean="0">
                <a:solidFill>
                  <a:srgbClr val="3946A4"/>
                </a:solidFill>
              </a:rPr>
              <a:t>)</a:t>
            </a:r>
            <a:endParaRPr lang="en-US" sz="1600" i="1" dirty="0">
              <a:solidFill>
                <a:srgbClr val="3946A4"/>
              </a:solidFill>
            </a:endParaRPr>
          </a:p>
        </p:txBody>
      </p:sp>
      <p:sp>
        <p:nvSpPr>
          <p:cNvPr id="4" name="Content Placeholder 3"/>
          <p:cNvSpPr>
            <a:spLocks noGrp="1"/>
          </p:cNvSpPr>
          <p:nvPr>
            <p:ph sz="quarter" idx="18"/>
          </p:nvPr>
        </p:nvSpPr>
        <p:spPr>
          <a:xfrm>
            <a:off x="990600" y="2667000"/>
            <a:ext cx="7162800" cy="502920"/>
          </a:xfrm>
        </p:spPr>
        <p:txBody>
          <a:bodyPr/>
          <a:lstStyle/>
          <a:p>
            <a:pPr marL="0" indent="0" algn="ctr">
              <a:buNone/>
            </a:pPr>
            <a:r>
              <a:rPr lang="en-US" sz="2200" dirty="0">
                <a:solidFill>
                  <a:srgbClr val="A60A1B"/>
                </a:solidFill>
              </a:rPr>
              <a:t>Procedure: </a:t>
            </a:r>
            <a:r>
              <a:rPr lang="en-US" sz="2200" b="0" dirty="0"/>
              <a:t>Set up equation with all symbols involved and solve for </a:t>
            </a:r>
            <a:r>
              <a:rPr lang="en-US" sz="2200" b="0" dirty="0" smtClean="0"/>
              <a:t>i</a:t>
            </a:r>
            <a:endParaRPr lang="en-US" sz="2200" b="0" dirty="0"/>
          </a:p>
        </p:txBody>
      </p:sp>
      <p:sp>
        <p:nvSpPr>
          <p:cNvPr id="5" name="Content Placeholder 4" descr="You can solve for an unknown interest rate (i) by calculating the factor with the data you do have and look it up in the tables in the back of the book."/>
          <p:cNvSpPr>
            <a:spLocks noGrp="1"/>
          </p:cNvSpPr>
          <p:nvPr>
            <p:ph sz="quarter" idx="19"/>
          </p:nvPr>
        </p:nvSpPr>
        <p:spPr>
          <a:xfrm>
            <a:off x="457200" y="3246120"/>
            <a:ext cx="8229600" cy="1325880"/>
          </a:xfrm>
          <a:solidFill>
            <a:srgbClr val="C2FFF0"/>
          </a:solidFill>
          <a:ln>
            <a:solidFill>
              <a:schemeClr val="tx1"/>
            </a:solidFill>
          </a:ln>
          <a:effectLst>
            <a:outerShdw dist="127000" dir="18900000" algn="bl" rotWithShape="0">
              <a:srgbClr val="006200"/>
            </a:outerShdw>
          </a:effectLst>
        </p:spPr>
        <p:txBody>
          <a:bodyPr/>
          <a:lstStyle/>
          <a:p>
            <a:pPr marL="0" indent="0">
              <a:buNone/>
            </a:pPr>
            <a:r>
              <a:rPr lang="en-US" sz="2000" b="0" dirty="0"/>
              <a:t> A contractor purchased equipment for $60,000 which provided income of $16,000 per year for 10 years. The annual rate of return of the investment was closest to</a:t>
            </a:r>
            <a:r>
              <a:rPr lang="en-US" sz="2000" b="0" dirty="0" smtClean="0"/>
              <a:t>:</a:t>
            </a:r>
            <a:endParaRPr lang="en-US" sz="1200" dirty="0"/>
          </a:p>
          <a:p>
            <a:pPr marL="0" indent="0" algn="ctr">
              <a:spcBef>
                <a:spcPts val="1800"/>
              </a:spcBef>
              <a:buNone/>
            </a:pPr>
            <a:r>
              <a:rPr lang="en-US" sz="2200" dirty="0" smtClean="0">
                <a:solidFill>
                  <a:srgbClr val="7030A0"/>
                </a:solidFill>
              </a:rPr>
              <a:t>(</a:t>
            </a:r>
            <a:r>
              <a:rPr lang="en-US" sz="2200" dirty="0">
                <a:solidFill>
                  <a:srgbClr val="7030A0"/>
                </a:solidFill>
              </a:rPr>
              <a:t>a) 15%            (b) 18%            (c) 20%            (d) 23</a:t>
            </a:r>
            <a:r>
              <a:rPr lang="en-US" sz="2200" dirty="0" smtClean="0">
                <a:solidFill>
                  <a:srgbClr val="7030A0"/>
                </a:solidFill>
              </a:rPr>
              <a:t>%</a:t>
            </a:r>
            <a:endParaRPr lang="en-US" sz="2200" dirty="0">
              <a:solidFill>
                <a:srgbClr val="7030A0"/>
              </a:solidFill>
            </a:endParaRPr>
          </a:p>
        </p:txBody>
      </p:sp>
      <mc:AlternateContent xmlns:mc="http://schemas.openxmlformats.org/markup-compatibility/2006">
        <mc:Choice xmlns:a14="http://schemas.microsoft.com/office/drawing/2010/main" xmlns="" Requires="a14">
          <p:sp>
            <p:nvSpPr>
              <p:cNvPr id="6" name="Content Placeholder 5"/>
              <p:cNvSpPr>
                <a:spLocks noGrp="1"/>
              </p:cNvSpPr>
              <p:nvPr>
                <p:ph sz="quarter" idx="20"/>
              </p:nvPr>
            </p:nvSpPr>
            <p:spPr>
              <a:xfrm>
                <a:off x="457200" y="4754880"/>
                <a:ext cx="8229600" cy="1188720"/>
              </a:xfrm>
            </p:spPr>
            <p:txBody>
              <a:bodyPr/>
              <a:lstStyle/>
              <a:p>
                <a:pPr marL="0" indent="0">
                  <a:buNone/>
                </a:pPr>
                <a:r>
                  <a:rPr lang="en-US" sz="2000" dirty="0" smtClean="0">
                    <a:solidFill>
                      <a:srgbClr val="A60A1B"/>
                    </a:solidFill>
                  </a:rPr>
                  <a:t>Solution</a:t>
                </a:r>
                <a:r>
                  <a:rPr lang="en-US" sz="2000" dirty="0" smtClean="0">
                    <a:solidFill>
                      <a:srgbClr val="A60A1B"/>
                    </a:solidFill>
                  </a:rPr>
                  <a:t>: </a:t>
                </a:r>
                <a:r>
                  <a:rPr lang="en-US" sz="1600" dirty="0">
                    <a:solidFill>
                      <a:srgbClr val="A60A1B"/>
                    </a:solidFill>
                  </a:rPr>
                  <a:t> </a:t>
                </a:r>
                <a:r>
                  <a:rPr lang="en-US" sz="1600" dirty="0" smtClean="0">
                    <a:solidFill>
                      <a:srgbClr val="A60A1B"/>
                    </a:solidFill>
                  </a:rPr>
                  <a:t>  </a:t>
                </a:r>
                <a:r>
                  <a:rPr lang="en-US" sz="1600" dirty="0" smtClean="0"/>
                  <a:t>	</a:t>
                </a:r>
                <a:r>
                  <a:rPr lang="en-US" sz="2200" b="0" dirty="0" smtClean="0">
                    <a:solidFill>
                      <a:srgbClr val="005782"/>
                    </a:solidFill>
                    <a:latin typeface="Albertus MT" pitchFamily="34" charset="0"/>
                  </a:rPr>
                  <a:t>Can </a:t>
                </a:r>
                <a:r>
                  <a:rPr lang="en-US" sz="2200" b="0" dirty="0">
                    <a:solidFill>
                      <a:srgbClr val="005782"/>
                    </a:solidFill>
                    <a:latin typeface="Albertus MT" pitchFamily="34" charset="0"/>
                  </a:rPr>
                  <a:t>use either the P/A or A/P factor. Using A/P</a:t>
                </a:r>
                <a:r>
                  <a:rPr lang="en-US" sz="2200" b="0" dirty="0" smtClean="0">
                    <a:solidFill>
                      <a:srgbClr val="005782"/>
                    </a:solidFill>
                    <a:latin typeface="Albertus MT" pitchFamily="34" charset="0"/>
                  </a:rPr>
                  <a:t>:</a:t>
                </a:r>
              </a:p>
              <a:p>
                <a:pPr marL="0" indent="0" algn="ctr">
                  <a:buNone/>
                </a:pPr>
                <a14:m>
                  <m:oMathPara xmlns:m="http://schemas.openxmlformats.org/officeDocument/2006/math">
                    <m:oMathParaPr>
                      <m:jc m:val="centerGroup"/>
                    </m:oMathParaPr>
                    <m:oMath xmlns:m="http://schemas.openxmlformats.org/officeDocument/2006/math">
                      <m:r>
                        <a:rPr lang="en-US" sz="1800" i="0" dirty="0" smtClean="0">
                          <a:latin typeface="Cambria Math"/>
                        </a:rPr>
                        <m:t> </m:t>
                      </m:r>
                      <m:r>
                        <a:rPr lang="en-US" sz="2200" b="0" i="0" dirty="0">
                          <a:latin typeface="Cambria Math"/>
                        </a:rPr>
                        <m:t>60,000(</m:t>
                      </m:r>
                      <m:r>
                        <m:rPr>
                          <m:sty m:val="p"/>
                        </m:rPr>
                        <a:rPr lang="en-US" sz="2200" b="0" i="0" dirty="0">
                          <a:latin typeface="Cambria Math"/>
                        </a:rPr>
                        <m:t>A</m:t>
                      </m:r>
                      <m:r>
                        <a:rPr lang="en-US" sz="2200" b="0" i="0" dirty="0">
                          <a:latin typeface="Cambria Math"/>
                        </a:rPr>
                        <m:t>/</m:t>
                      </m:r>
                      <m:r>
                        <m:rPr>
                          <m:sty m:val="p"/>
                        </m:rPr>
                        <a:rPr lang="en-US" sz="2200" b="0" i="0" dirty="0">
                          <a:latin typeface="Cambria Math"/>
                        </a:rPr>
                        <m:t>P</m:t>
                      </m:r>
                      <m:r>
                        <a:rPr lang="en-US" sz="2200" b="0" i="0" dirty="0">
                          <a:latin typeface="Cambria Math"/>
                        </a:rPr>
                        <m:t>,</m:t>
                      </m:r>
                      <m:r>
                        <m:rPr>
                          <m:sty m:val="p"/>
                        </m:rPr>
                        <a:rPr lang="en-US" sz="2200" b="0" i="0" dirty="0">
                          <a:latin typeface="Cambria Math"/>
                        </a:rPr>
                        <m:t>i</m:t>
                      </m:r>
                      <m:r>
                        <a:rPr lang="en-US" sz="2200" b="0" i="0" dirty="0">
                          <a:latin typeface="Cambria Math"/>
                        </a:rPr>
                        <m:t>%,10) = 16,000</m:t>
                      </m:r>
                    </m:oMath>
                  </m:oMathPara>
                </a14:m>
                <a:endParaRPr lang="en-US" sz="2200" b="0" dirty="0" smtClean="0"/>
              </a:p>
              <a:p>
                <a:pPr marL="0" indent="0" algn="ctr">
                  <a:buNone/>
                </a:pPr>
                <a14:m>
                  <m:oMathPara xmlns:m="http://schemas.openxmlformats.org/officeDocument/2006/math">
                    <m:oMathParaPr>
                      <m:jc m:val="centerGroup"/>
                    </m:oMathParaPr>
                    <m:oMath xmlns:m="http://schemas.openxmlformats.org/officeDocument/2006/math">
                      <m:r>
                        <a:rPr lang="en-US" sz="2200" b="0" i="0" dirty="0" smtClean="0">
                          <a:latin typeface="Cambria Math"/>
                        </a:rPr>
                        <m:t>                 (</m:t>
                      </m:r>
                      <m:r>
                        <m:rPr>
                          <m:sty m:val="p"/>
                        </m:rPr>
                        <a:rPr lang="en-US" sz="2200" b="0" i="0" dirty="0">
                          <a:latin typeface="Cambria Math"/>
                        </a:rPr>
                        <m:t>A</m:t>
                      </m:r>
                      <m:r>
                        <a:rPr lang="en-US" sz="2200" b="0" i="0" dirty="0">
                          <a:latin typeface="Cambria Math"/>
                        </a:rPr>
                        <m:t>/</m:t>
                      </m:r>
                      <m:r>
                        <m:rPr>
                          <m:sty m:val="p"/>
                        </m:rPr>
                        <a:rPr lang="en-US" sz="2200" b="0" i="0" dirty="0">
                          <a:latin typeface="Cambria Math"/>
                        </a:rPr>
                        <m:t>P</m:t>
                      </m:r>
                      <m:r>
                        <a:rPr lang="en-US" sz="2200" b="0" i="0" dirty="0">
                          <a:latin typeface="Cambria Math"/>
                        </a:rPr>
                        <m:t>,</m:t>
                      </m:r>
                      <m:r>
                        <m:rPr>
                          <m:sty m:val="p"/>
                        </m:rPr>
                        <a:rPr lang="en-US" sz="2200" b="0" i="0" dirty="0">
                          <a:latin typeface="Cambria Math"/>
                        </a:rPr>
                        <m:t>i</m:t>
                      </m:r>
                      <m:r>
                        <a:rPr lang="en-US" sz="2200" b="0" i="0" dirty="0">
                          <a:latin typeface="Cambria Math"/>
                        </a:rPr>
                        <m:t>%,10) = 0.26667</m:t>
                      </m:r>
                    </m:oMath>
                  </m:oMathPara>
                </a14:m>
                <a:endParaRPr lang="en-US" sz="2200" b="0" dirty="0"/>
              </a:p>
            </p:txBody>
          </p:sp>
        </mc:Choice>
        <mc:Fallback>
          <p:sp>
            <p:nvSpPr>
              <p:cNvPr id="6" name="Content Placeholder 5"/>
              <p:cNvSpPr>
                <a:spLocks noGrp="1" noRot="1" noChangeAspect="1" noMove="1" noResize="1" noEditPoints="1" noAdjustHandles="1" noChangeArrowheads="1" noChangeShapeType="1" noTextEdit="1"/>
              </p:cNvSpPr>
              <p:nvPr>
                <p:ph sz="quarter" idx="20"/>
              </p:nvPr>
            </p:nvSpPr>
            <p:spPr>
              <a:xfrm>
                <a:off x="457200" y="4754880"/>
                <a:ext cx="8229600" cy="1188720"/>
              </a:xfrm>
              <a:blipFill rotWithShape="1">
                <a:blip r:embed="rId2" cstate="print"/>
                <a:stretch>
                  <a:fillRect l="-741" t="-256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7" name="Content Placeholder 6"/>
              <p:cNvSpPr>
                <a:spLocks noGrp="1"/>
              </p:cNvSpPr>
              <p:nvPr>
                <p:ph sz="quarter" idx="21"/>
              </p:nvPr>
            </p:nvSpPr>
            <p:spPr>
              <a:xfrm>
                <a:off x="457200" y="6172200"/>
                <a:ext cx="6629400" cy="426720"/>
              </a:xfrm>
            </p:spPr>
            <p:txBody>
              <a:bodyPr/>
              <a:lstStyle/>
              <a:p>
                <a:pPr marL="0" indent="0">
                  <a:buNone/>
                </a:pPr>
                <a:r>
                  <a:rPr lang="en-US" sz="1800" b="0" dirty="0"/>
                  <a:t>From A/P column at n </a:t>
                </a:r>
                <a14:m>
                  <m:oMath xmlns:m="http://schemas.openxmlformats.org/officeDocument/2006/math">
                    <m:r>
                      <a:rPr lang="en-US" sz="1800" b="0" i="1" dirty="0" smtClean="0">
                        <a:latin typeface="Cambria Math"/>
                      </a:rPr>
                      <m:t>=</m:t>
                    </m:r>
                  </m:oMath>
                </a14:m>
                <a:r>
                  <a:rPr lang="en-US" sz="1800" b="0" dirty="0"/>
                  <a:t>10 in the interest tables, i is between 22% and 24</a:t>
                </a:r>
                <a:r>
                  <a:rPr lang="en-US" sz="1800" b="0" dirty="0" smtClean="0"/>
                  <a:t>%</a:t>
                </a:r>
                <a:endParaRPr lang="en-US" sz="1800" b="0" dirty="0"/>
              </a:p>
            </p:txBody>
          </p:sp>
        </mc:Choice>
        <mc:Fallback>
          <p:sp>
            <p:nvSpPr>
              <p:cNvPr id="7" name="Content Placeholder 6"/>
              <p:cNvSpPr>
                <a:spLocks noGrp="1" noRot="1" noChangeAspect="1" noMove="1" noResize="1" noEditPoints="1" noAdjustHandles="1" noChangeArrowheads="1" noChangeShapeType="1" noTextEdit="1"/>
              </p:cNvSpPr>
              <p:nvPr>
                <p:ph sz="quarter" idx="21"/>
              </p:nvPr>
            </p:nvSpPr>
            <p:spPr>
              <a:xfrm>
                <a:off x="457200" y="6172200"/>
                <a:ext cx="6629400" cy="426720"/>
              </a:xfrm>
              <a:blipFill rotWithShape="1">
                <a:blip r:embed="rId3" cstate="print"/>
                <a:stretch>
                  <a:fillRect l="-735" t="-5714" b="-8571"/>
                </a:stretch>
              </a:blipFill>
            </p:spPr>
            <p:txBody>
              <a:bodyPr/>
              <a:lstStyle/>
              <a:p>
                <a:r>
                  <a:rPr lang="en-US">
                    <a:noFill/>
                  </a:rPr>
                  <a:t> </a:t>
                </a:r>
              </a:p>
            </p:txBody>
          </p:sp>
        </mc:Fallback>
      </mc:AlternateContent>
      <p:sp>
        <p:nvSpPr>
          <p:cNvPr id="10" name="Content Placeholder 7"/>
          <p:cNvSpPr>
            <a:spLocks noGrp="1"/>
          </p:cNvSpPr>
          <p:nvPr>
            <p:ph sz="quarter" idx="22"/>
          </p:nvPr>
        </p:nvSpPr>
        <p:spPr>
          <a:xfrm>
            <a:off x="7239000" y="6126018"/>
            <a:ext cx="1600200" cy="406400"/>
          </a:xfrm>
        </p:spPr>
        <p:txBody>
          <a:bodyPr/>
          <a:lstStyle/>
          <a:p>
            <a:pPr marL="0" indent="0">
              <a:buNone/>
            </a:pPr>
            <a:r>
              <a:rPr lang="en-US" sz="2000" b="0" dirty="0">
                <a:solidFill>
                  <a:srgbClr val="A60A1B"/>
                </a:solidFill>
              </a:rPr>
              <a:t>Answer is (d</a:t>
            </a:r>
            <a:r>
              <a:rPr lang="en-US" sz="2000" b="0" dirty="0" smtClean="0">
                <a:solidFill>
                  <a:srgbClr val="A60A1B"/>
                </a:solidFill>
              </a:rPr>
              <a:t>)</a:t>
            </a:r>
            <a:endParaRPr lang="en-US" sz="2000" b="0" dirty="0">
              <a:solidFill>
                <a:srgbClr val="A60A1B"/>
              </a:solidFill>
            </a:endParaRPr>
          </a:p>
        </p:txBody>
      </p:sp>
      <p:sp>
        <p:nvSpPr>
          <p:cNvPr id="9" name="Content Placeholder 8"/>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992706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Unknown Recovery Period n</a:t>
            </a:r>
          </a:p>
        </p:txBody>
      </p:sp>
      <p:sp>
        <p:nvSpPr>
          <p:cNvPr id="3" name="Content Placeholder 2"/>
          <p:cNvSpPr>
            <a:spLocks noGrp="1"/>
          </p:cNvSpPr>
          <p:nvPr>
            <p:ph sz="quarter" idx="17"/>
          </p:nvPr>
        </p:nvSpPr>
        <p:spPr>
          <a:xfrm>
            <a:off x="320040" y="1270000"/>
            <a:ext cx="8503920" cy="1092200"/>
          </a:xfrm>
          <a:solidFill>
            <a:srgbClr val="C2FFF0"/>
          </a:solidFill>
          <a:ln>
            <a:solidFill>
              <a:schemeClr val="tx1"/>
            </a:solidFill>
          </a:ln>
          <a:effectLst>
            <a:outerShdw dist="127000" dir="18900000" algn="bl" rotWithShape="0">
              <a:srgbClr val="006699"/>
            </a:outerShdw>
          </a:effectLst>
        </p:spPr>
        <p:txBody>
          <a:bodyPr/>
          <a:lstStyle/>
          <a:p>
            <a:pPr marL="0" indent="0" algn="ctr">
              <a:buNone/>
            </a:pPr>
            <a:r>
              <a:rPr lang="en-US" sz="2000" dirty="0">
                <a:solidFill>
                  <a:srgbClr val="780814"/>
                </a:solidFill>
              </a:rPr>
              <a:t>Unknown recovery period  problems involve solving for n</a:t>
            </a:r>
            <a:r>
              <a:rPr lang="en-US" sz="2000" dirty="0" smtClean="0">
                <a:solidFill>
                  <a:srgbClr val="780814"/>
                </a:solidFill>
              </a:rPr>
              <a:t>,</a:t>
            </a:r>
            <a:br>
              <a:rPr lang="en-US" sz="2000" dirty="0" smtClean="0">
                <a:solidFill>
                  <a:srgbClr val="780814"/>
                </a:solidFill>
              </a:rPr>
            </a:br>
            <a:r>
              <a:rPr lang="en-US" sz="2000" dirty="0" smtClean="0">
                <a:solidFill>
                  <a:srgbClr val="780814"/>
                </a:solidFill>
              </a:rPr>
              <a:t>given </a:t>
            </a:r>
            <a:r>
              <a:rPr lang="en-US" sz="2000" dirty="0">
                <a:solidFill>
                  <a:srgbClr val="780814"/>
                </a:solidFill>
              </a:rPr>
              <a:t>i and 2 other values (P, F, or A</a:t>
            </a:r>
            <a:r>
              <a:rPr lang="en-US" sz="2000" dirty="0" smtClean="0">
                <a:solidFill>
                  <a:srgbClr val="780814"/>
                </a:solidFill>
              </a:rPr>
              <a:t>)</a:t>
            </a:r>
            <a:endParaRPr lang="en-US" sz="1600" dirty="0" smtClean="0">
              <a:solidFill>
                <a:srgbClr val="780814"/>
              </a:solidFill>
            </a:endParaRPr>
          </a:p>
          <a:p>
            <a:pPr marL="0" indent="0" algn="ctr">
              <a:spcBef>
                <a:spcPts val="600"/>
              </a:spcBef>
              <a:buNone/>
            </a:pPr>
            <a:r>
              <a:rPr lang="en-US" sz="1600" i="1" dirty="0">
                <a:solidFill>
                  <a:srgbClr val="7030A0"/>
                </a:solidFill>
              </a:rPr>
              <a:t>(Like interest rate problems, they usually require a trial &amp; error solution or interpolation in interest tables</a:t>
            </a:r>
            <a:r>
              <a:rPr lang="en-US" sz="1600" i="1" dirty="0" smtClean="0">
                <a:solidFill>
                  <a:srgbClr val="7030A0"/>
                </a:solidFill>
              </a:rPr>
              <a:t>)</a:t>
            </a:r>
            <a:endParaRPr lang="en-US" sz="1600" i="1" dirty="0">
              <a:solidFill>
                <a:srgbClr val="7030A0"/>
              </a:solidFill>
            </a:endParaRPr>
          </a:p>
        </p:txBody>
      </p:sp>
      <p:sp>
        <p:nvSpPr>
          <p:cNvPr id="4" name="Content Placeholder 3"/>
          <p:cNvSpPr>
            <a:spLocks noGrp="1"/>
          </p:cNvSpPr>
          <p:nvPr>
            <p:ph sz="quarter" idx="18"/>
          </p:nvPr>
        </p:nvSpPr>
        <p:spPr>
          <a:xfrm>
            <a:off x="952500" y="2438400"/>
            <a:ext cx="7239000" cy="421640"/>
          </a:xfrm>
        </p:spPr>
        <p:txBody>
          <a:bodyPr/>
          <a:lstStyle/>
          <a:p>
            <a:pPr marL="0" indent="0">
              <a:buNone/>
            </a:pPr>
            <a:r>
              <a:rPr lang="en-US" sz="2200" dirty="0">
                <a:solidFill>
                  <a:srgbClr val="A60A1B"/>
                </a:solidFill>
              </a:rPr>
              <a:t>Procedure: </a:t>
            </a:r>
            <a:r>
              <a:rPr lang="en-US" sz="2200" b="0" dirty="0"/>
              <a:t>Set up equation with all symbols involved and solve for </a:t>
            </a:r>
            <a:r>
              <a:rPr lang="en-US" sz="2200" b="0" dirty="0" smtClean="0"/>
              <a:t>n</a:t>
            </a:r>
            <a:endParaRPr lang="en-US" sz="2200" b="0" dirty="0"/>
          </a:p>
        </p:txBody>
      </p:sp>
      <p:sp>
        <p:nvSpPr>
          <p:cNvPr id="5" name="Content Placeholder 4" descr="You can solve for an unknown recovery period (n) by calculating the factor and finding the best answer in the interest tables in the back of the book.  It's typically a 'trial and error' type of search."/>
          <p:cNvSpPr>
            <a:spLocks noGrp="1"/>
          </p:cNvSpPr>
          <p:nvPr>
            <p:ph sz="quarter" idx="19"/>
          </p:nvPr>
        </p:nvSpPr>
        <p:spPr>
          <a:xfrm>
            <a:off x="457200" y="3048000"/>
            <a:ext cx="8229600" cy="1524000"/>
          </a:xfrm>
          <a:solidFill>
            <a:srgbClr val="C2FFF0"/>
          </a:solidFill>
          <a:ln>
            <a:solidFill>
              <a:schemeClr val="tx1"/>
            </a:solidFill>
          </a:ln>
          <a:effectLst>
            <a:outerShdw dist="127000" dir="18900000" algn="bl" rotWithShape="0">
              <a:srgbClr val="006200"/>
            </a:outerShdw>
          </a:effectLst>
        </p:spPr>
        <p:txBody>
          <a:bodyPr/>
          <a:lstStyle/>
          <a:p>
            <a:pPr marL="0" indent="0">
              <a:buNone/>
            </a:pPr>
            <a:r>
              <a:rPr lang="en-US" sz="2000" b="0" dirty="0"/>
              <a:t> A contractor purchased equipment for $60,000 that provided income of $8,000 </a:t>
            </a:r>
            <a:r>
              <a:rPr lang="en-US" sz="2000" b="0" dirty="0" smtClean="0"/>
              <a:t>per </a:t>
            </a:r>
            <a:r>
              <a:rPr lang="en-US" sz="2000" b="0" dirty="0"/>
              <a:t>year. At an interest rate of 10% per year, the length of time required to </a:t>
            </a:r>
            <a:r>
              <a:rPr lang="en-US" sz="2000" b="0" dirty="0" smtClean="0"/>
              <a:t>recover the </a:t>
            </a:r>
            <a:r>
              <a:rPr lang="en-US" sz="2000" b="0" dirty="0"/>
              <a:t>investment was closest to</a:t>
            </a:r>
            <a:r>
              <a:rPr lang="en-US" sz="2000" b="0" dirty="0" smtClean="0"/>
              <a:t>:</a:t>
            </a:r>
          </a:p>
          <a:p>
            <a:pPr marL="0" indent="0" algn="ctr">
              <a:spcBef>
                <a:spcPts val="1200"/>
              </a:spcBef>
              <a:buNone/>
            </a:pPr>
            <a:r>
              <a:rPr lang="en-US" sz="2000" dirty="0" smtClean="0">
                <a:solidFill>
                  <a:srgbClr val="7030A0"/>
                </a:solidFill>
              </a:rPr>
              <a:t>(</a:t>
            </a:r>
            <a:r>
              <a:rPr lang="en-US" sz="2000" dirty="0">
                <a:solidFill>
                  <a:srgbClr val="7030A0"/>
                </a:solidFill>
              </a:rPr>
              <a:t>a) 10 years        (b) 12 years         (c) 15 years       (d) 18 </a:t>
            </a:r>
            <a:r>
              <a:rPr lang="en-US" sz="2000" dirty="0" smtClean="0">
                <a:solidFill>
                  <a:srgbClr val="7030A0"/>
                </a:solidFill>
              </a:rPr>
              <a:t>years</a:t>
            </a:r>
            <a:endParaRPr lang="en-US" sz="2000" b="0" dirty="0">
              <a:solidFill>
                <a:srgbClr val="7030A0"/>
              </a:solidFill>
            </a:endParaRPr>
          </a:p>
        </p:txBody>
      </p:sp>
      <mc:AlternateContent xmlns:mc="http://schemas.openxmlformats.org/markup-compatibility/2006">
        <mc:Choice xmlns:a14="http://schemas.microsoft.com/office/drawing/2010/main" xmlns="" Requires="a14">
          <p:sp>
            <p:nvSpPr>
              <p:cNvPr id="6" name="Content Placeholder 5"/>
              <p:cNvSpPr>
                <a:spLocks noGrp="1"/>
              </p:cNvSpPr>
              <p:nvPr>
                <p:ph sz="quarter" idx="20"/>
              </p:nvPr>
            </p:nvSpPr>
            <p:spPr>
              <a:xfrm>
                <a:off x="457200" y="4729480"/>
                <a:ext cx="5791200" cy="1137920"/>
              </a:xfrm>
            </p:spPr>
            <p:txBody>
              <a:bodyPr/>
              <a:lstStyle/>
              <a:p>
                <a:pPr marL="0" indent="0">
                  <a:buNone/>
                </a:pPr>
                <a:r>
                  <a:rPr lang="en-US" sz="2000" dirty="0">
                    <a:solidFill>
                      <a:srgbClr val="A60A1B"/>
                    </a:solidFill>
                  </a:rPr>
                  <a:t>Solution</a:t>
                </a:r>
                <a:r>
                  <a:rPr lang="en-US" sz="2000" dirty="0" smtClean="0">
                    <a:solidFill>
                      <a:srgbClr val="A60A1B"/>
                    </a:solidFill>
                  </a:rPr>
                  <a:t>:    </a:t>
                </a:r>
                <a:r>
                  <a:rPr lang="en-US" sz="2000" dirty="0">
                    <a:solidFill>
                      <a:srgbClr val="A60A1B"/>
                    </a:solidFill>
                  </a:rPr>
                  <a:t> </a:t>
                </a:r>
                <a:r>
                  <a:rPr lang="en-US" sz="2000" b="0" dirty="0"/>
                  <a:t>Can use either the P/A or A/P factor. Using A/P</a:t>
                </a:r>
                <a:r>
                  <a:rPr lang="en-US" sz="2000" b="0" dirty="0" smtClean="0"/>
                  <a:t>:</a:t>
                </a:r>
              </a:p>
              <a:p>
                <a:pPr marL="0" indent="0" algn="ctr">
                  <a:buNone/>
                </a:pPr>
                <a:r>
                  <a:rPr lang="en-US" sz="2000" dirty="0"/>
                  <a:t> </a:t>
                </a:r>
                <a14:m>
                  <m:oMath xmlns:m="http://schemas.openxmlformats.org/officeDocument/2006/math">
                    <m:r>
                      <a:rPr lang="en-US" sz="2000" b="0" i="0" dirty="0" smtClean="0">
                        <a:latin typeface="Cambria Math"/>
                      </a:rPr>
                      <m:t>60,000(</m:t>
                    </m:r>
                    <m:r>
                      <m:rPr>
                        <m:sty m:val="p"/>
                      </m:rPr>
                      <a:rPr lang="en-US" sz="2000" b="0" i="0" dirty="0" smtClean="0">
                        <a:latin typeface="Cambria Math"/>
                      </a:rPr>
                      <m:t>A</m:t>
                    </m:r>
                    <m:r>
                      <a:rPr lang="en-US" sz="2000" b="0" i="0" dirty="0" smtClean="0">
                        <a:latin typeface="Cambria Math"/>
                      </a:rPr>
                      <m:t>/</m:t>
                    </m:r>
                    <m:r>
                      <m:rPr>
                        <m:sty m:val="p"/>
                      </m:rPr>
                      <a:rPr lang="en-US" sz="2000" b="0" i="0" dirty="0" smtClean="0">
                        <a:latin typeface="Cambria Math"/>
                      </a:rPr>
                      <m:t>P</m:t>
                    </m:r>
                    <m:r>
                      <a:rPr lang="en-US" sz="2000" b="0" i="0" dirty="0" smtClean="0">
                        <a:latin typeface="Cambria Math"/>
                      </a:rPr>
                      <m:t>,10%,</m:t>
                    </m:r>
                    <m:r>
                      <m:rPr>
                        <m:sty m:val="p"/>
                      </m:rPr>
                      <a:rPr lang="en-US" sz="2000" b="0" i="0" dirty="0" smtClean="0">
                        <a:latin typeface="Cambria Math"/>
                      </a:rPr>
                      <m:t>n</m:t>
                    </m:r>
                    <m:r>
                      <a:rPr lang="en-US" sz="2000" b="0" i="0" dirty="0" smtClean="0">
                        <a:latin typeface="Cambria Math"/>
                      </a:rPr>
                      <m:t>) = 8,000</m:t>
                    </m:r>
                  </m:oMath>
                </a14:m>
                <a:endParaRPr lang="en-US" sz="2000" b="0" dirty="0" smtClean="0"/>
              </a:p>
              <a:p>
                <a:pPr marL="0" indent="0" algn="ctr">
                  <a:buNone/>
                </a:pPr>
                <a:r>
                  <a:rPr lang="en-US" sz="2000" b="0" dirty="0" smtClean="0"/>
                  <a:t>   </a:t>
                </a:r>
                <a14:m>
                  <m:oMath xmlns:m="http://schemas.openxmlformats.org/officeDocument/2006/math">
                    <m:r>
                      <a:rPr lang="en-US" sz="2000" b="0" i="0" dirty="0" smtClean="0">
                        <a:latin typeface="Cambria Math"/>
                      </a:rPr>
                      <m:t>                 (</m:t>
                    </m:r>
                    <m:r>
                      <m:rPr>
                        <m:sty m:val="p"/>
                      </m:rPr>
                      <a:rPr lang="en-US" sz="2000" b="0" i="0" dirty="0">
                        <a:latin typeface="Cambria Math"/>
                      </a:rPr>
                      <m:t>A</m:t>
                    </m:r>
                    <m:r>
                      <a:rPr lang="en-US" sz="2000" b="0" i="0" dirty="0">
                        <a:latin typeface="Cambria Math"/>
                      </a:rPr>
                      <m:t>/</m:t>
                    </m:r>
                    <m:r>
                      <m:rPr>
                        <m:sty m:val="p"/>
                      </m:rPr>
                      <a:rPr lang="en-US" sz="2000" b="0" i="0" dirty="0">
                        <a:latin typeface="Cambria Math"/>
                      </a:rPr>
                      <m:t>P</m:t>
                    </m:r>
                    <m:r>
                      <a:rPr lang="en-US" sz="2000" b="0" i="0" dirty="0">
                        <a:latin typeface="Cambria Math"/>
                      </a:rPr>
                      <m:t>,10%,</m:t>
                    </m:r>
                    <m:r>
                      <m:rPr>
                        <m:sty m:val="p"/>
                      </m:rPr>
                      <a:rPr lang="en-US" sz="2000" b="0" i="0" dirty="0">
                        <a:latin typeface="Cambria Math"/>
                      </a:rPr>
                      <m:t>n</m:t>
                    </m:r>
                    <m:r>
                      <a:rPr lang="en-US" sz="2000" b="0" i="0" dirty="0">
                        <a:latin typeface="Cambria Math"/>
                      </a:rPr>
                      <m:t>) = 0.13333</m:t>
                    </m:r>
                  </m:oMath>
                </a14:m>
                <a:endParaRPr lang="en-US" sz="2000" b="0" dirty="0"/>
              </a:p>
            </p:txBody>
          </p:sp>
        </mc:Choice>
        <mc:Fallback>
          <p:sp>
            <p:nvSpPr>
              <p:cNvPr id="6" name="Content Placeholder 5"/>
              <p:cNvSpPr>
                <a:spLocks noGrp="1" noRot="1" noChangeAspect="1" noMove="1" noResize="1" noEditPoints="1" noAdjustHandles="1" noChangeArrowheads="1" noChangeShapeType="1" noTextEdit="1"/>
              </p:cNvSpPr>
              <p:nvPr>
                <p:ph sz="quarter" idx="20"/>
              </p:nvPr>
            </p:nvSpPr>
            <p:spPr>
              <a:xfrm>
                <a:off x="457200" y="4729480"/>
                <a:ext cx="5791200" cy="1137920"/>
              </a:xfrm>
              <a:blipFill rotWithShape="1">
                <a:blip r:embed="rId2" cstate="print"/>
                <a:stretch>
                  <a:fillRect l="-1053" t="-2674" r="-105" b="-534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7" name="Content Placeholder 6"/>
              <p:cNvSpPr>
                <a:spLocks noGrp="1"/>
              </p:cNvSpPr>
              <p:nvPr>
                <p:ph sz="quarter" idx="21"/>
              </p:nvPr>
            </p:nvSpPr>
            <p:spPr>
              <a:xfrm>
                <a:off x="457200" y="6007100"/>
                <a:ext cx="7040880" cy="381000"/>
              </a:xfrm>
            </p:spPr>
            <p:txBody>
              <a:bodyPr/>
              <a:lstStyle/>
              <a:p>
                <a:pPr marL="0" indent="0">
                  <a:buNone/>
                </a:pPr>
                <a:r>
                  <a:rPr lang="en-US" sz="2000" b="0" dirty="0"/>
                  <a:t>From A/P column in </a:t>
                </a:r>
                <a:r>
                  <a:rPr lang="en-US" sz="2000" b="0" dirty="0" err="1"/>
                  <a:t>i</a:t>
                </a:r>
                <a:r>
                  <a:rPr lang="en-US" sz="2000" b="0" dirty="0"/>
                  <a:t> </a:t>
                </a:r>
                <a14:m>
                  <m:oMath xmlns:m="http://schemas.openxmlformats.org/officeDocument/2006/math">
                    <m:r>
                      <a:rPr lang="en-US" sz="2000" b="0" i="1" dirty="0" smtClean="0">
                        <a:latin typeface="Cambria Math"/>
                      </a:rPr>
                      <m:t>=</m:t>
                    </m:r>
                  </m:oMath>
                </a14:m>
                <a:r>
                  <a:rPr lang="en-US" sz="2000" b="0" dirty="0" smtClean="0"/>
                  <a:t> </a:t>
                </a:r>
                <a:r>
                  <a:rPr lang="en-US" sz="2000" b="0" dirty="0"/>
                  <a:t>10% interest tables, n is between 14 and 15 </a:t>
                </a:r>
                <a:r>
                  <a:rPr lang="en-US" sz="2000" b="0" dirty="0" smtClean="0"/>
                  <a:t>years</a:t>
                </a:r>
                <a:endParaRPr lang="en-US" sz="2000" b="0" dirty="0"/>
              </a:p>
            </p:txBody>
          </p:sp>
        </mc:Choice>
        <mc:Fallback>
          <p:sp>
            <p:nvSpPr>
              <p:cNvPr id="7" name="Content Placeholder 6"/>
              <p:cNvSpPr>
                <a:spLocks noGrp="1" noRot="1" noChangeAspect="1" noMove="1" noResize="1" noEditPoints="1" noAdjustHandles="1" noChangeArrowheads="1" noChangeShapeType="1" noTextEdit="1"/>
              </p:cNvSpPr>
              <p:nvPr>
                <p:ph sz="quarter" idx="21"/>
              </p:nvPr>
            </p:nvSpPr>
            <p:spPr>
              <a:xfrm>
                <a:off x="457200" y="6007100"/>
                <a:ext cx="7040880" cy="381000"/>
              </a:xfrm>
              <a:blipFill rotWithShape="1">
                <a:blip r:embed="rId3" cstate="print"/>
                <a:stretch>
                  <a:fillRect l="-866" t="-7937" r="-260" b="-31746"/>
                </a:stretch>
              </a:blipFill>
            </p:spPr>
            <p:txBody>
              <a:bodyPr/>
              <a:lstStyle/>
              <a:p>
                <a:r>
                  <a:rPr lang="en-US">
                    <a:noFill/>
                  </a:rPr>
                  <a:t> </a:t>
                </a:r>
              </a:p>
            </p:txBody>
          </p:sp>
        </mc:Fallback>
      </mc:AlternateContent>
      <p:sp>
        <p:nvSpPr>
          <p:cNvPr id="10" name="Content Placeholder 7"/>
          <p:cNvSpPr>
            <a:spLocks noGrp="1"/>
          </p:cNvSpPr>
          <p:nvPr>
            <p:ph sz="quarter" idx="22"/>
          </p:nvPr>
        </p:nvSpPr>
        <p:spPr>
          <a:xfrm>
            <a:off x="7543800" y="5994400"/>
            <a:ext cx="1524000" cy="406400"/>
          </a:xfrm>
        </p:spPr>
        <p:txBody>
          <a:bodyPr/>
          <a:lstStyle/>
          <a:p>
            <a:pPr marL="0" indent="0">
              <a:buNone/>
            </a:pPr>
            <a:r>
              <a:rPr lang="en-US" sz="2000" dirty="0">
                <a:solidFill>
                  <a:srgbClr val="A60A1B"/>
                </a:solidFill>
              </a:rPr>
              <a:t>Answer is (c</a:t>
            </a:r>
            <a:r>
              <a:rPr lang="en-US" sz="2000" dirty="0" smtClean="0">
                <a:solidFill>
                  <a:srgbClr val="A60A1B"/>
                </a:solidFill>
              </a:rPr>
              <a:t>)</a:t>
            </a:r>
            <a:endParaRPr lang="en-US" sz="2000" dirty="0">
              <a:solidFill>
                <a:srgbClr val="A60A1B"/>
              </a:solidFill>
            </a:endParaRPr>
          </a:p>
        </p:txBody>
      </p:sp>
      <p:sp>
        <p:nvSpPr>
          <p:cNvPr id="9" name="Content Placeholder 8"/>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580898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Summary of Important Points</a:t>
            </a:r>
          </a:p>
        </p:txBody>
      </p:sp>
      <p:sp>
        <p:nvSpPr>
          <p:cNvPr id="11" name="Content Placeholder 2"/>
          <p:cNvSpPr>
            <a:spLocks noGrp="1"/>
          </p:cNvSpPr>
          <p:nvPr>
            <p:ph idx="1"/>
          </p:nvPr>
        </p:nvSpPr>
        <p:spPr>
          <a:xfrm>
            <a:off x="304800" y="1264920"/>
            <a:ext cx="8534400" cy="5059680"/>
          </a:xfrm>
        </p:spPr>
        <p:txBody>
          <a:bodyPr/>
          <a:lstStyle/>
          <a:p>
            <a:pPr marL="0" indent="0">
              <a:spcBef>
                <a:spcPts val="1200"/>
              </a:spcBef>
              <a:buClr>
                <a:srgbClr val="006200"/>
              </a:buClr>
              <a:buNone/>
            </a:pPr>
            <a:r>
              <a:rPr lang="en-US" sz="2200" b="0" dirty="0"/>
              <a:t>In P/A and A/P factors, P is </a:t>
            </a:r>
            <a:r>
              <a:rPr lang="en-US" sz="2200" b="0" i="1" dirty="0">
                <a:solidFill>
                  <a:srgbClr val="A60A1B"/>
                </a:solidFill>
              </a:rPr>
              <a:t>one period ahead </a:t>
            </a:r>
            <a:r>
              <a:rPr lang="en-US" sz="2200" b="0" dirty="0"/>
              <a:t>of first </a:t>
            </a:r>
            <a:r>
              <a:rPr lang="en-US" sz="2200" b="0" dirty="0" smtClean="0"/>
              <a:t>A</a:t>
            </a:r>
          </a:p>
          <a:p>
            <a:pPr marL="0" indent="0">
              <a:spcBef>
                <a:spcPts val="1200"/>
              </a:spcBef>
              <a:buClr>
                <a:srgbClr val="006200"/>
              </a:buClr>
              <a:buNone/>
            </a:pPr>
            <a:r>
              <a:rPr lang="en-US" sz="2200" b="0" dirty="0"/>
              <a:t>In F/A and A/F factors, F is in </a:t>
            </a:r>
            <a:r>
              <a:rPr lang="en-US" sz="2200" b="0" i="1" dirty="0">
                <a:solidFill>
                  <a:srgbClr val="A60A1B"/>
                </a:solidFill>
              </a:rPr>
              <a:t>same</a:t>
            </a:r>
            <a:r>
              <a:rPr lang="en-US" sz="2200" b="0" dirty="0">
                <a:solidFill>
                  <a:srgbClr val="A60A1B"/>
                </a:solidFill>
              </a:rPr>
              <a:t> </a:t>
            </a:r>
            <a:r>
              <a:rPr lang="en-US" sz="2200" b="0" i="1" dirty="0">
                <a:solidFill>
                  <a:srgbClr val="A60A1B"/>
                </a:solidFill>
              </a:rPr>
              <a:t>period </a:t>
            </a:r>
            <a:r>
              <a:rPr lang="en-US" sz="2200" b="0" i="1" dirty="0"/>
              <a:t>as last </a:t>
            </a:r>
            <a:r>
              <a:rPr lang="en-US" sz="2200" b="0" dirty="0" smtClean="0"/>
              <a:t>A</a:t>
            </a:r>
          </a:p>
          <a:p>
            <a:pPr marL="0" indent="0">
              <a:spcBef>
                <a:spcPts val="1200"/>
              </a:spcBef>
              <a:buClr>
                <a:srgbClr val="006200"/>
              </a:buClr>
              <a:buNone/>
            </a:pPr>
            <a:r>
              <a:rPr lang="en-US" sz="2200" b="0" dirty="0"/>
              <a:t>To find untabulated factor values, best way is to use </a:t>
            </a:r>
            <a:r>
              <a:rPr lang="en-US" sz="2200" b="0" i="1" dirty="0">
                <a:solidFill>
                  <a:srgbClr val="A60A1B"/>
                </a:solidFill>
              </a:rPr>
              <a:t>formula or </a:t>
            </a:r>
            <a:r>
              <a:rPr lang="en-US" sz="2200" b="0" i="1" dirty="0" smtClean="0">
                <a:solidFill>
                  <a:srgbClr val="A60A1B"/>
                </a:solidFill>
              </a:rPr>
              <a:t>spreadsheet</a:t>
            </a:r>
          </a:p>
          <a:p>
            <a:pPr marL="0" indent="0">
              <a:spcBef>
                <a:spcPts val="1200"/>
              </a:spcBef>
              <a:buClr>
                <a:srgbClr val="006200"/>
              </a:buClr>
              <a:buNone/>
            </a:pPr>
            <a:r>
              <a:rPr lang="en-US" sz="2200" b="0" dirty="0"/>
              <a:t>For arithmetic gradients, gradient G starts between </a:t>
            </a:r>
            <a:r>
              <a:rPr lang="en-US" sz="2200" b="0" i="1" dirty="0">
                <a:solidFill>
                  <a:srgbClr val="A60A1B"/>
                </a:solidFill>
              </a:rPr>
              <a:t>periods 1 and </a:t>
            </a:r>
            <a:r>
              <a:rPr lang="en-US" sz="2200" b="0" i="1" dirty="0" smtClean="0">
                <a:solidFill>
                  <a:srgbClr val="A60A1B"/>
                </a:solidFill>
              </a:rPr>
              <a:t>2</a:t>
            </a:r>
          </a:p>
          <a:p>
            <a:pPr marL="0" indent="0">
              <a:spcBef>
                <a:spcPts val="1200"/>
              </a:spcBef>
              <a:buClr>
                <a:srgbClr val="006200"/>
              </a:buClr>
              <a:buNone/>
            </a:pPr>
            <a:r>
              <a:rPr lang="en-US" sz="2200" b="0" dirty="0"/>
              <a:t>Arithmetic gradients have 2 parts, </a:t>
            </a:r>
            <a:r>
              <a:rPr lang="en-US" sz="2200" b="0" i="1" dirty="0">
                <a:solidFill>
                  <a:srgbClr val="A60A1B"/>
                </a:solidFill>
              </a:rPr>
              <a:t>base amount </a:t>
            </a:r>
            <a:r>
              <a:rPr lang="en-US" sz="2200" b="0" dirty="0"/>
              <a:t>(year 1) and </a:t>
            </a:r>
            <a:r>
              <a:rPr lang="en-US" sz="2200" b="0" i="1" dirty="0">
                <a:solidFill>
                  <a:srgbClr val="A60A1B"/>
                </a:solidFill>
              </a:rPr>
              <a:t>gradient </a:t>
            </a:r>
            <a:r>
              <a:rPr lang="en-US" sz="2200" b="0" i="1" dirty="0" smtClean="0">
                <a:solidFill>
                  <a:srgbClr val="A60A1B"/>
                </a:solidFill>
              </a:rPr>
              <a:t>amount</a:t>
            </a:r>
          </a:p>
          <a:p>
            <a:pPr marL="0" indent="0">
              <a:spcBef>
                <a:spcPts val="1200"/>
              </a:spcBef>
              <a:buClr>
                <a:srgbClr val="006200"/>
              </a:buClr>
              <a:buNone/>
            </a:pPr>
            <a:r>
              <a:rPr lang="en-US" sz="2200" b="0" dirty="0"/>
              <a:t>For geometric gradients, gradient g starts been </a:t>
            </a:r>
            <a:r>
              <a:rPr lang="en-US" sz="2200" b="0" i="1" dirty="0">
                <a:solidFill>
                  <a:srgbClr val="A60A1B"/>
                </a:solidFill>
              </a:rPr>
              <a:t>periods 1 and </a:t>
            </a:r>
            <a:r>
              <a:rPr lang="en-US" sz="2200" b="0" i="1" dirty="0" smtClean="0">
                <a:solidFill>
                  <a:srgbClr val="A60A1B"/>
                </a:solidFill>
              </a:rPr>
              <a:t>2</a:t>
            </a:r>
          </a:p>
          <a:p>
            <a:pPr marL="0" indent="0">
              <a:spcBef>
                <a:spcPts val="1200"/>
              </a:spcBef>
              <a:buClr>
                <a:srgbClr val="006200"/>
              </a:buClr>
              <a:buNone/>
            </a:pPr>
            <a:r>
              <a:rPr lang="en-US" sz="2200" b="0" dirty="0"/>
              <a:t>In geometric gradient formula, A</a:t>
            </a:r>
            <a:r>
              <a:rPr lang="en-US" sz="2200" b="0" baseline="-25000" dirty="0"/>
              <a:t>1</a:t>
            </a:r>
            <a:r>
              <a:rPr lang="en-US" sz="2200" b="0" dirty="0"/>
              <a:t> is amount in </a:t>
            </a:r>
            <a:r>
              <a:rPr lang="en-US" sz="2200" b="0" i="1" dirty="0">
                <a:solidFill>
                  <a:srgbClr val="A60A1B"/>
                </a:solidFill>
              </a:rPr>
              <a:t>period </a:t>
            </a:r>
            <a:r>
              <a:rPr lang="en-US" sz="2200" b="0" i="1" dirty="0" smtClean="0">
                <a:solidFill>
                  <a:srgbClr val="A60A1B"/>
                </a:solidFill>
              </a:rPr>
              <a:t>1</a:t>
            </a:r>
          </a:p>
          <a:p>
            <a:pPr marL="0" indent="0">
              <a:spcBef>
                <a:spcPts val="1200"/>
              </a:spcBef>
              <a:buClr>
                <a:srgbClr val="006200"/>
              </a:buClr>
              <a:buNone/>
            </a:pPr>
            <a:r>
              <a:rPr lang="en-US" sz="2200" b="0" dirty="0"/>
              <a:t>To find unknown i or n, </a:t>
            </a:r>
            <a:r>
              <a:rPr lang="en-US" sz="2200" b="0" i="1" dirty="0">
                <a:solidFill>
                  <a:srgbClr val="A60A1B"/>
                </a:solidFill>
              </a:rPr>
              <a:t>set up equation involving all terms </a:t>
            </a:r>
            <a:r>
              <a:rPr lang="en-US" sz="2200" b="0" dirty="0"/>
              <a:t>and solve for i or </a:t>
            </a:r>
            <a:r>
              <a:rPr lang="en-US" sz="2200" b="0" dirty="0" smtClean="0"/>
              <a:t>n</a:t>
            </a:r>
            <a:endParaRPr lang="en-US" sz="2200" b="0" dirty="0"/>
          </a:p>
        </p:txBody>
      </p:sp>
      <p:sp>
        <p:nvSpPr>
          <p:cNvPr id="13" name="Text Placeholder 3"/>
          <p:cNvSpPr>
            <a:spLocks noGrp="1"/>
          </p:cNvSpPr>
          <p:nvPr>
            <p:ph type="body" sz="quarter" idx="16"/>
          </p:nvPr>
        </p:nvSpPr>
        <p:spPr/>
        <p:txBody>
          <a:bodyPr/>
          <a:lstStyle/>
          <a:p>
            <a:endParaRPr lang="en-US" dirty="0"/>
          </a:p>
        </p:txBody>
      </p:sp>
      <p:sp>
        <p:nvSpPr>
          <p:cNvPr id="12"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253334930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u="sng" dirty="0">
                <a:solidFill>
                  <a:srgbClr val="3946A4"/>
                </a:solidFill>
              </a:rPr>
              <a:t>LEARNING OUTCOMES</a:t>
            </a:r>
            <a:endParaRPr lang="en-US" dirty="0">
              <a:solidFill>
                <a:srgbClr val="3946A4"/>
              </a:solidFill>
            </a:endParaRPr>
          </a:p>
        </p:txBody>
      </p:sp>
      <p:sp>
        <p:nvSpPr>
          <p:cNvPr id="17" name="Content Placeholder 2"/>
          <p:cNvSpPr>
            <a:spLocks noGrp="1"/>
          </p:cNvSpPr>
          <p:nvPr>
            <p:ph idx="1"/>
          </p:nvPr>
        </p:nvSpPr>
        <p:spPr>
          <a:xfrm>
            <a:off x="1874520" y="1371600"/>
            <a:ext cx="5394960" cy="4419600"/>
          </a:xfrm>
          <a:ln w="76200" cmpd="tri">
            <a:solidFill>
              <a:schemeClr val="tx1"/>
            </a:solidFill>
          </a:ln>
        </p:spPr>
        <p:txBody>
          <a:bodyPr/>
          <a:lstStyle/>
          <a:p>
            <a:pPr marL="640080" indent="-548640" defTabSz="836613">
              <a:spcBef>
                <a:spcPts val="1680"/>
              </a:spcBef>
              <a:spcAft>
                <a:spcPts val="0"/>
              </a:spcAft>
              <a:buClr>
                <a:srgbClr val="3946A4"/>
              </a:buClr>
              <a:buFontTx/>
              <a:buAutoNum type="arabicPeriod"/>
            </a:pPr>
            <a:r>
              <a:rPr lang="en-US" dirty="0">
                <a:latin typeface="Tahoma" pitchFamily="34" charset="0"/>
              </a:rPr>
              <a:t>F/P and P/F Factors </a:t>
            </a:r>
          </a:p>
          <a:p>
            <a:pPr marL="640080" indent="-548640" defTabSz="836613">
              <a:spcBef>
                <a:spcPts val="1680"/>
              </a:spcBef>
              <a:spcAft>
                <a:spcPts val="0"/>
              </a:spcAft>
              <a:buClr>
                <a:srgbClr val="3946A4"/>
              </a:buClr>
              <a:buFontTx/>
              <a:buAutoNum type="arabicPeriod"/>
            </a:pPr>
            <a:r>
              <a:rPr lang="en-US" dirty="0">
                <a:latin typeface="Tahoma" pitchFamily="34" charset="0"/>
              </a:rPr>
              <a:t>P/A and A/P Factors</a:t>
            </a:r>
          </a:p>
          <a:p>
            <a:pPr marL="640080" indent="-548640" defTabSz="836613">
              <a:spcBef>
                <a:spcPts val="1680"/>
              </a:spcBef>
              <a:spcAft>
                <a:spcPts val="0"/>
              </a:spcAft>
              <a:buClr>
                <a:srgbClr val="3946A4"/>
              </a:buClr>
              <a:buFontTx/>
              <a:buAutoNum type="arabicPeriod"/>
            </a:pPr>
            <a:r>
              <a:rPr lang="en-US" dirty="0">
                <a:latin typeface="Tahoma" pitchFamily="34" charset="0"/>
              </a:rPr>
              <a:t>F/A and A/F Factors</a:t>
            </a:r>
          </a:p>
          <a:p>
            <a:pPr marL="640080" indent="-548640" defTabSz="836613">
              <a:spcBef>
                <a:spcPts val="1680"/>
              </a:spcBef>
              <a:spcAft>
                <a:spcPts val="0"/>
              </a:spcAft>
              <a:buClr>
                <a:srgbClr val="3946A4"/>
              </a:buClr>
              <a:buFontTx/>
              <a:buAutoNum type="arabicPeriod"/>
            </a:pPr>
            <a:r>
              <a:rPr lang="en-US" dirty="0">
                <a:latin typeface="Tahoma" pitchFamily="34" charset="0"/>
              </a:rPr>
              <a:t>Factor Values</a:t>
            </a:r>
          </a:p>
          <a:p>
            <a:pPr marL="640080" indent="-548640" defTabSz="836613">
              <a:spcBef>
                <a:spcPts val="1680"/>
              </a:spcBef>
              <a:spcAft>
                <a:spcPts val="0"/>
              </a:spcAft>
              <a:buClr>
                <a:srgbClr val="3946A4"/>
              </a:buClr>
              <a:buFontTx/>
              <a:buAutoNum type="arabicPeriod"/>
            </a:pPr>
            <a:r>
              <a:rPr lang="en-US" dirty="0">
                <a:latin typeface="Tahoma" pitchFamily="34" charset="0"/>
              </a:rPr>
              <a:t>Arithmetic Gradient</a:t>
            </a:r>
          </a:p>
          <a:p>
            <a:pPr marL="640080" indent="-548640" defTabSz="836613">
              <a:spcBef>
                <a:spcPts val="1680"/>
              </a:spcBef>
              <a:spcAft>
                <a:spcPts val="0"/>
              </a:spcAft>
              <a:buClr>
                <a:srgbClr val="3946A4"/>
              </a:buClr>
              <a:buFontTx/>
              <a:buAutoNum type="arabicPeriod"/>
            </a:pPr>
            <a:r>
              <a:rPr lang="en-US" dirty="0">
                <a:latin typeface="Tahoma" pitchFamily="34" charset="0"/>
              </a:rPr>
              <a:t>Geometric Gradient</a:t>
            </a:r>
          </a:p>
          <a:p>
            <a:pPr marL="640080" indent="-548640" defTabSz="836613">
              <a:spcBef>
                <a:spcPts val="1680"/>
              </a:spcBef>
              <a:spcAft>
                <a:spcPts val="0"/>
              </a:spcAft>
              <a:buClr>
                <a:srgbClr val="3946A4"/>
              </a:buClr>
              <a:buFontTx/>
              <a:buAutoNum type="arabicPeriod"/>
            </a:pPr>
            <a:r>
              <a:rPr lang="en-US" dirty="0">
                <a:latin typeface="Tahoma" pitchFamily="34" charset="0"/>
              </a:rPr>
              <a:t>Find i or n</a:t>
            </a:r>
          </a:p>
        </p:txBody>
      </p:sp>
    </p:spTree>
    <p:extLst>
      <p:ext uri="{BB962C8B-B14F-4D97-AF65-F5344CB8AC3E}">
        <p14:creationId xmlns:p14="http://schemas.microsoft.com/office/powerpoint/2010/main" xmlns="" val="6763738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dirty="0"/>
              <a:t>Single Payment Factors (F/P and P/F)</a:t>
            </a:r>
          </a:p>
        </p:txBody>
      </p:sp>
      <p:sp>
        <p:nvSpPr>
          <p:cNvPr id="38" name="Content Placeholder 2"/>
          <p:cNvSpPr>
            <a:spLocks noGrp="1"/>
          </p:cNvSpPr>
          <p:nvPr>
            <p:ph sz="quarter" idx="17"/>
          </p:nvPr>
        </p:nvSpPr>
        <p:spPr>
          <a:xfrm>
            <a:off x="356755" y="1193800"/>
            <a:ext cx="8305800" cy="406400"/>
          </a:xfrm>
        </p:spPr>
        <p:txBody>
          <a:bodyPr/>
          <a:lstStyle/>
          <a:p>
            <a:pPr marL="0" indent="0">
              <a:buNone/>
            </a:pPr>
            <a:r>
              <a:rPr lang="en-US" sz="1800" dirty="0" smtClean="0"/>
              <a:t>Single </a:t>
            </a:r>
            <a:r>
              <a:rPr lang="en-US" sz="1800" dirty="0"/>
              <a:t>payment factors involve only</a:t>
            </a:r>
            <a:r>
              <a:rPr lang="en-US" sz="1800" dirty="0">
                <a:solidFill>
                  <a:srgbClr val="FF0066"/>
                </a:solidFill>
              </a:rPr>
              <a:t> </a:t>
            </a:r>
            <a:r>
              <a:rPr lang="en-US" sz="1800" dirty="0">
                <a:solidFill>
                  <a:srgbClr val="A60A1B"/>
                </a:solidFill>
              </a:rPr>
              <a:t>P</a:t>
            </a:r>
            <a:r>
              <a:rPr lang="en-US" sz="1800" dirty="0"/>
              <a:t> and </a:t>
            </a:r>
            <a:r>
              <a:rPr lang="en-US" sz="1800" dirty="0">
                <a:solidFill>
                  <a:srgbClr val="A60A1B"/>
                </a:solidFill>
              </a:rPr>
              <a:t>F</a:t>
            </a:r>
            <a:r>
              <a:rPr lang="en-US" sz="1800" dirty="0"/>
              <a:t>.           </a:t>
            </a:r>
            <a:r>
              <a:rPr lang="en-US" sz="1800" dirty="0" smtClean="0"/>
              <a:t>   Cash </a:t>
            </a:r>
            <a:r>
              <a:rPr lang="en-US" sz="1800" dirty="0"/>
              <a:t>flow diagrams are as </a:t>
            </a:r>
            <a:r>
              <a:rPr lang="en-US" sz="1800" dirty="0" smtClean="0"/>
              <a:t>follows: </a:t>
            </a:r>
            <a:endParaRPr lang="en-US" sz="1800" dirty="0"/>
          </a:p>
        </p:txBody>
      </p:sp>
      <p:pic>
        <p:nvPicPr>
          <p:cNvPr id="54" name="Picture 3" descr="This is the method to calculate a future value (F) given a present value (P) or to calculate a present value (P) given a future value (F)."/>
          <p:cNvPicPr>
            <a:picLocks noGrp="1" noChangeAspect="1" noChangeArrowheads="1"/>
          </p:cNvPicPr>
          <p:nvPr>
            <p:ph sz="quarter" idx="18"/>
          </p:nvPr>
        </p:nvPicPr>
        <p:blipFill>
          <a:blip r:embed="rId2" cstate="print">
            <a:extLst>
              <a:ext uri="{28A0092B-C50C-407E-A947-70E740481C1C}">
                <a14:useLocalDpi xmlns:a14="http://schemas.microsoft.com/office/drawing/2010/main" xmlns="" val="0"/>
              </a:ext>
            </a:extLst>
          </a:blip>
          <a:stretch>
            <a:fillRect/>
          </a:stretch>
        </p:blipFill>
        <p:spPr bwMode="auto">
          <a:xfrm>
            <a:off x="433579" y="1600200"/>
            <a:ext cx="3972846" cy="2286000"/>
          </a:xfrm>
          <a:prstGeom prst="rect">
            <a:avLst/>
          </a:prstGeom>
          <a:noFill/>
          <a:ln>
            <a:solidFill>
              <a:srgbClr val="A60A1B"/>
            </a:solidFill>
          </a:ln>
          <a:extLst>
            <a:ext uri="{909E8E84-426E-40DD-AFC4-6F175D3DCCD1}">
              <a14:hiddenFill xmlns:a14="http://schemas.microsoft.com/office/drawing/2010/main" xmlns="">
                <a:solidFill>
                  <a:schemeClr val="accent1"/>
                </a:solidFill>
              </a14:hiddenFill>
            </a:ext>
          </a:extLst>
        </p:spPr>
      </p:pic>
      <p:pic>
        <p:nvPicPr>
          <p:cNvPr id="53" name="Picture 4" descr="This is how you would calculate the present value (P) given a future value (F)"/>
          <p:cNvPicPr>
            <a:picLocks noGrp="1" noChangeAspect="1" noChangeArrowheads="1"/>
          </p:cNvPicPr>
          <p:nvPr>
            <p:ph sz="quarter" idx="19"/>
          </p:nvPr>
        </p:nvPicPr>
        <p:blipFill>
          <a:blip r:embed="rId3" cstate="print">
            <a:extLst>
              <a:ext uri="{28A0092B-C50C-407E-A947-70E740481C1C}">
                <a14:useLocalDpi xmlns:a14="http://schemas.microsoft.com/office/drawing/2010/main" xmlns="" val="0"/>
              </a:ext>
            </a:extLst>
          </a:blip>
          <a:stretch>
            <a:fillRect/>
          </a:stretch>
        </p:blipFill>
        <p:spPr bwMode="auto">
          <a:xfrm>
            <a:off x="4700779" y="1600200"/>
            <a:ext cx="4005071" cy="2286000"/>
          </a:xfrm>
          <a:prstGeom prst="rect">
            <a:avLst/>
          </a:prstGeom>
          <a:noFill/>
          <a:ln>
            <a:solidFill>
              <a:srgbClr val="A60A1B"/>
            </a:solidFill>
          </a:ln>
          <a:extLst>
            <a:ext uri="{909E8E84-426E-40DD-AFC4-6F175D3DCCD1}">
              <a14:hiddenFill xmlns:a14="http://schemas.microsoft.com/office/drawing/2010/main" xmlns="">
                <a:solidFill>
                  <a:schemeClr val="accent1"/>
                </a:solidFill>
              </a14:hiddenFill>
            </a:ext>
          </a:extLst>
        </p:spPr>
      </p:pic>
      <p:sp>
        <p:nvSpPr>
          <p:cNvPr id="41" name="Content Placeholder 5"/>
          <p:cNvSpPr>
            <a:spLocks noGrp="1"/>
          </p:cNvSpPr>
          <p:nvPr>
            <p:ph sz="quarter" idx="20"/>
          </p:nvPr>
        </p:nvSpPr>
        <p:spPr>
          <a:xfrm>
            <a:off x="2971800" y="3905250"/>
            <a:ext cx="3124200" cy="452120"/>
          </a:xfrm>
        </p:spPr>
        <p:txBody>
          <a:bodyPr/>
          <a:lstStyle/>
          <a:p>
            <a:pPr marL="0" indent="0">
              <a:buNone/>
            </a:pPr>
            <a:r>
              <a:rPr lang="en-US" dirty="0"/>
              <a:t>Formulas are as follows</a:t>
            </a:r>
            <a:r>
              <a:rPr lang="en-US" dirty="0" smtClean="0"/>
              <a:t>:</a:t>
            </a:r>
            <a:endParaRPr lang="en-US" dirty="0"/>
          </a:p>
        </p:txBody>
      </p:sp>
      <p:sp>
        <p:nvSpPr>
          <p:cNvPr id="55" name="Up Arrow 6"/>
          <p:cNvSpPr/>
          <p:nvPr/>
        </p:nvSpPr>
        <p:spPr>
          <a:xfrm>
            <a:off x="2237122" y="3907536"/>
            <a:ext cx="365760" cy="512064"/>
          </a:xfrm>
          <a:prstGeom prst="upArrow">
            <a:avLst/>
          </a:prstGeom>
          <a:solidFill>
            <a:srgbClr val="3946A4"/>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mc:AlternateContent xmlns:mc="http://schemas.openxmlformats.org/markup-compatibility/2006">
        <mc:Choice xmlns:a14="http://schemas.microsoft.com/office/drawing/2010/main" xmlns="" Requires="a14">
          <p:sp>
            <p:nvSpPr>
              <p:cNvPr id="42" name="Content Placeholder 7"/>
              <p:cNvSpPr>
                <a:spLocks noGrp="1"/>
              </p:cNvSpPr>
              <p:nvPr>
                <p:ph sz="quarter" idx="21"/>
              </p:nvPr>
            </p:nvSpPr>
            <p:spPr>
              <a:xfrm>
                <a:off x="1106204" y="4457700"/>
                <a:ext cx="2627596" cy="467360"/>
              </a:xfrm>
            </p:spPr>
            <p:txBody>
              <a:bodyPr/>
              <a:lstStyle/>
              <a:p>
                <a:pPr marL="0" indent="0">
                  <a:buNone/>
                </a:pPr>
                <a14:m>
                  <m:oMathPara xmlns:m="http://schemas.openxmlformats.org/officeDocument/2006/math">
                    <m:oMathParaPr>
                      <m:jc m:val="centerGroup"/>
                    </m:oMathParaPr>
                    <m:oMath xmlns:m="http://schemas.openxmlformats.org/officeDocument/2006/math">
                      <m:r>
                        <a:rPr lang="en-US" sz="2000" i="1" dirty="0" smtClean="0">
                          <a:latin typeface="Cambria Math"/>
                        </a:rPr>
                        <m:t>𝐹</m:t>
                      </m:r>
                      <m:r>
                        <a:rPr lang="en-US" sz="2000" i="0" dirty="0" smtClean="0">
                          <a:latin typeface="Cambria Math"/>
                        </a:rPr>
                        <m:t>=</m:t>
                      </m:r>
                      <m:r>
                        <a:rPr lang="en-US" sz="2000" i="1" dirty="0" smtClean="0">
                          <a:latin typeface="Cambria Math"/>
                        </a:rPr>
                        <m:t>𝑃</m:t>
                      </m:r>
                      <m:r>
                        <a:rPr lang="en-US" sz="2000" i="0" dirty="0" smtClean="0">
                          <a:latin typeface="Cambria Math"/>
                        </a:rPr>
                        <m:t>(1+</m:t>
                      </m:r>
                      <m:r>
                        <a:rPr lang="en-US" sz="2000" i="1" dirty="0" smtClean="0">
                          <a:latin typeface="Cambria Math"/>
                        </a:rPr>
                        <m:t>𝑖</m:t>
                      </m:r>
                      <m:r>
                        <a:rPr lang="en-US" sz="2000" i="0" dirty="0" smtClean="0">
                          <a:latin typeface="Cambria Math"/>
                        </a:rPr>
                        <m:t> )</m:t>
                      </m:r>
                      <m:r>
                        <m:rPr>
                          <m:sty m:val="p"/>
                        </m:rPr>
                        <a:rPr lang="en-US" sz="2000" i="0" baseline="30000" dirty="0" smtClean="0">
                          <a:latin typeface="Cambria Math"/>
                        </a:rPr>
                        <m:t>n</m:t>
                      </m:r>
                    </m:oMath>
                  </m:oMathPara>
                </a14:m>
                <a:endParaRPr lang="en-US" sz="2000" baseline="30000" dirty="0"/>
              </a:p>
            </p:txBody>
          </p:sp>
        </mc:Choice>
        <mc:Fallback>
          <p:sp>
            <p:nvSpPr>
              <p:cNvPr id="42" name="Content Placeholder 7"/>
              <p:cNvSpPr>
                <a:spLocks noGrp="1" noRot="1" noChangeAspect="1" noMove="1" noResize="1" noEditPoints="1" noAdjustHandles="1" noChangeArrowheads="1" noChangeShapeType="1" noTextEdit="1"/>
              </p:cNvSpPr>
              <p:nvPr>
                <p:ph sz="quarter" idx="21"/>
              </p:nvPr>
            </p:nvSpPr>
            <p:spPr>
              <a:xfrm>
                <a:off x="1106204" y="4457700"/>
                <a:ext cx="2627596" cy="467360"/>
              </a:xfrm>
              <a:blipFill rotWithShape="1">
                <a:blip r:embed="rId4" cstate="print"/>
                <a:stretch>
                  <a:fillRect/>
                </a:stretch>
              </a:blipFill>
            </p:spPr>
            <p:txBody>
              <a:bodyPr/>
              <a:lstStyle/>
              <a:p>
                <a:r>
                  <a:rPr lang="en-US">
                    <a:noFill/>
                  </a:rPr>
                  <a:t> </a:t>
                </a:r>
              </a:p>
            </p:txBody>
          </p:sp>
        </mc:Fallback>
      </mc:AlternateContent>
      <p:sp>
        <p:nvSpPr>
          <p:cNvPr id="56" name="Down Arrow 8"/>
          <p:cNvSpPr/>
          <p:nvPr/>
        </p:nvSpPr>
        <p:spPr>
          <a:xfrm>
            <a:off x="6520434" y="3907536"/>
            <a:ext cx="365760" cy="512064"/>
          </a:xfrm>
          <a:prstGeom prst="downArrow">
            <a:avLst/>
          </a:prstGeom>
          <a:solidFill>
            <a:srgbClr val="3946A4"/>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xmlns="" Requires="a14">
          <p:sp>
            <p:nvSpPr>
              <p:cNvPr id="43" name="Content Placeholder 9"/>
              <p:cNvSpPr>
                <a:spLocks noGrp="1"/>
              </p:cNvSpPr>
              <p:nvPr>
                <p:ph sz="quarter" idx="22"/>
              </p:nvPr>
            </p:nvSpPr>
            <p:spPr>
              <a:xfrm>
                <a:off x="5405628" y="4457700"/>
                <a:ext cx="2595372" cy="406400"/>
              </a:xfrm>
            </p:spPr>
            <p:txBody>
              <a:bodyPr/>
              <a:lstStyle/>
              <a:p>
                <a:pPr marL="0" indent="0">
                  <a:buNone/>
                </a:pPr>
                <a14:m>
                  <m:oMathPara xmlns:m="http://schemas.openxmlformats.org/officeDocument/2006/math">
                    <m:oMathParaPr>
                      <m:jc m:val="centerGroup"/>
                    </m:oMathParaPr>
                    <m:oMath xmlns:m="http://schemas.openxmlformats.org/officeDocument/2006/math">
                      <m:r>
                        <a:rPr lang="en-US" sz="2000" i="1" dirty="0" smtClean="0">
                          <a:latin typeface="Cambria Math"/>
                        </a:rPr>
                        <m:t>𝑃</m:t>
                      </m:r>
                      <m:r>
                        <a:rPr lang="en-US" sz="2000" i="1" dirty="0" smtClean="0">
                          <a:latin typeface="Cambria Math"/>
                        </a:rPr>
                        <m:t>=</m:t>
                      </m:r>
                      <m:r>
                        <a:rPr lang="en-US" sz="2000" i="1" dirty="0" smtClean="0">
                          <a:latin typeface="Cambria Math"/>
                        </a:rPr>
                        <m:t>𝐹</m:t>
                      </m:r>
                      <m:r>
                        <a:rPr lang="en-US" sz="2000" i="1" dirty="0" smtClean="0">
                          <a:latin typeface="Cambria Math"/>
                        </a:rPr>
                        <m:t>[1/(1+</m:t>
                      </m:r>
                      <m:r>
                        <a:rPr lang="en-US" sz="2000" i="1" dirty="0" smtClean="0">
                          <a:latin typeface="Cambria Math"/>
                        </a:rPr>
                        <m:t>𝑖</m:t>
                      </m:r>
                      <m:r>
                        <a:rPr lang="en-US" sz="2000" i="1" dirty="0" smtClean="0">
                          <a:latin typeface="Cambria Math"/>
                        </a:rPr>
                        <m:t> )</m:t>
                      </m:r>
                      <m:r>
                        <a:rPr lang="en-US" sz="2000" i="1" baseline="30000" dirty="0">
                          <a:latin typeface="Cambria Math"/>
                        </a:rPr>
                        <m:t>𝑛</m:t>
                      </m:r>
                      <m:r>
                        <a:rPr lang="en-US" sz="2000" i="1" dirty="0" smtClean="0">
                          <a:latin typeface="Cambria Math"/>
                        </a:rPr>
                        <m:t>]</m:t>
                      </m:r>
                    </m:oMath>
                  </m:oMathPara>
                </a14:m>
                <a:endParaRPr lang="en-US" sz="2000" dirty="0"/>
              </a:p>
            </p:txBody>
          </p:sp>
        </mc:Choice>
        <mc:Fallback>
          <p:sp>
            <p:nvSpPr>
              <p:cNvPr id="43" name="Content Placeholder 9"/>
              <p:cNvSpPr>
                <a:spLocks noGrp="1" noRot="1" noChangeAspect="1" noMove="1" noResize="1" noEditPoints="1" noAdjustHandles="1" noChangeArrowheads="1" noChangeShapeType="1" noTextEdit="1"/>
              </p:cNvSpPr>
              <p:nvPr>
                <p:ph sz="quarter" idx="22"/>
              </p:nvPr>
            </p:nvSpPr>
            <p:spPr>
              <a:xfrm>
                <a:off x="5405628" y="4457700"/>
                <a:ext cx="2595372" cy="406400"/>
              </a:xfrm>
              <a:blipFill rotWithShape="1">
                <a:blip r:embed="rId5" cstate="print"/>
                <a:stretch>
                  <a:fillRect b="-14925"/>
                </a:stretch>
              </a:blipFill>
            </p:spPr>
            <p:txBody>
              <a:bodyPr/>
              <a:lstStyle/>
              <a:p>
                <a:r>
                  <a:rPr lang="en-US">
                    <a:noFill/>
                  </a:rPr>
                  <a:t> </a:t>
                </a:r>
              </a:p>
            </p:txBody>
          </p:sp>
        </mc:Fallback>
      </mc:AlternateContent>
      <p:sp>
        <p:nvSpPr>
          <p:cNvPr id="45" name="Content Placeholder 10"/>
          <p:cNvSpPr>
            <a:spLocks noGrp="1"/>
          </p:cNvSpPr>
          <p:nvPr>
            <p:ph sz="quarter" idx="24"/>
          </p:nvPr>
        </p:nvSpPr>
        <p:spPr>
          <a:xfrm>
            <a:off x="304800" y="5105400"/>
            <a:ext cx="8534400" cy="381000"/>
          </a:xfrm>
          <a:solidFill>
            <a:srgbClr val="9FECC5"/>
          </a:solidFill>
          <a:ln>
            <a:solidFill>
              <a:schemeClr val="tx1"/>
            </a:solidFill>
          </a:ln>
        </p:spPr>
        <p:txBody>
          <a:bodyPr/>
          <a:lstStyle/>
          <a:p>
            <a:pPr marL="0" indent="0" algn="ctr">
              <a:buNone/>
            </a:pPr>
            <a:r>
              <a:rPr lang="en-US" sz="1800" dirty="0"/>
              <a:t>Terms in parentheses or brackets are called </a:t>
            </a:r>
            <a:r>
              <a:rPr lang="en-US" sz="1800" i="1" dirty="0"/>
              <a:t>factors. </a:t>
            </a:r>
            <a:r>
              <a:rPr lang="en-US" sz="1800" dirty="0"/>
              <a:t>Values are in tables for i and n </a:t>
            </a:r>
            <a:r>
              <a:rPr lang="en-US" sz="1800" dirty="0" smtClean="0"/>
              <a:t>values</a:t>
            </a:r>
            <a:endParaRPr lang="en-US" sz="1800" dirty="0"/>
          </a:p>
        </p:txBody>
      </p:sp>
      <p:sp>
        <p:nvSpPr>
          <p:cNvPr id="46" name="Content Placeholder 11"/>
          <p:cNvSpPr>
            <a:spLocks noGrp="1"/>
          </p:cNvSpPr>
          <p:nvPr>
            <p:ph sz="quarter" idx="25"/>
          </p:nvPr>
        </p:nvSpPr>
        <p:spPr>
          <a:xfrm>
            <a:off x="609600" y="5673669"/>
            <a:ext cx="7924800" cy="879531"/>
          </a:xfrm>
        </p:spPr>
        <p:txBody>
          <a:bodyPr/>
          <a:lstStyle/>
          <a:p>
            <a:pPr marL="0" indent="0" algn="ctr" eaLnBrk="0" hangingPunct="0">
              <a:spcBef>
                <a:spcPct val="50000"/>
              </a:spcBef>
              <a:buNone/>
            </a:pPr>
            <a:r>
              <a:rPr lang="en-US" sz="1800" dirty="0"/>
              <a:t>Factors are represented in </a:t>
            </a:r>
            <a:r>
              <a:rPr lang="en-US" sz="1800" i="1" dirty="0">
                <a:solidFill>
                  <a:srgbClr val="A60A1B"/>
                </a:solidFill>
              </a:rPr>
              <a:t>standard factor notation  </a:t>
            </a:r>
            <a:r>
              <a:rPr lang="en-US" sz="1800" i="1" dirty="0"/>
              <a:t>such as </a:t>
            </a:r>
            <a:r>
              <a:rPr lang="en-US" sz="1800" i="1" dirty="0">
                <a:solidFill>
                  <a:srgbClr val="A60A1B"/>
                </a:solidFill>
              </a:rPr>
              <a:t>(F/</a:t>
            </a:r>
            <a:r>
              <a:rPr lang="en-US" sz="1800" i="1" dirty="0" err="1">
                <a:solidFill>
                  <a:srgbClr val="A60A1B"/>
                </a:solidFill>
              </a:rPr>
              <a:t>P,i,n</a:t>
            </a:r>
            <a:r>
              <a:rPr lang="en-US" sz="1800" i="1" dirty="0">
                <a:solidFill>
                  <a:srgbClr val="A60A1B"/>
                </a:solidFill>
              </a:rPr>
              <a:t>)</a:t>
            </a:r>
            <a:r>
              <a:rPr lang="en-US" sz="1800" i="1" dirty="0"/>
              <a:t>, </a:t>
            </a:r>
          </a:p>
          <a:p>
            <a:pPr marL="0" indent="0" algn="ctr" eaLnBrk="0" hangingPunct="0">
              <a:spcBef>
                <a:spcPct val="50000"/>
              </a:spcBef>
              <a:buNone/>
            </a:pPr>
            <a:r>
              <a:rPr lang="en-US" sz="1800" dirty="0"/>
              <a:t>where letter to left of slash is what is sought; letter to right represents what is </a:t>
            </a:r>
            <a:r>
              <a:rPr lang="en-US" sz="1800" dirty="0" smtClean="0"/>
              <a:t>given</a:t>
            </a:r>
            <a:endParaRPr lang="en-US" sz="1800" dirty="0"/>
          </a:p>
        </p:txBody>
      </p:sp>
      <p:sp>
        <p:nvSpPr>
          <p:cNvPr id="44" name="Content Placeholder 12"/>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73051504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F/P and P/F for Spreadsheets</a:t>
            </a:r>
          </a:p>
        </p:txBody>
      </p:sp>
      <mc:AlternateContent xmlns:mc="http://schemas.openxmlformats.org/markup-compatibility/2006">
        <mc:Choice xmlns:a14="http://schemas.microsoft.com/office/drawing/2010/main" xmlns="" Requires="a14">
          <p:sp>
            <p:nvSpPr>
              <p:cNvPr id="17" name="Content Placeholder 2"/>
              <p:cNvSpPr>
                <a:spLocks noGrp="1"/>
              </p:cNvSpPr>
              <p:nvPr>
                <p:ph sz="quarter" idx="17"/>
              </p:nvPr>
            </p:nvSpPr>
            <p:spPr>
              <a:xfrm>
                <a:off x="457200" y="1270000"/>
                <a:ext cx="6705600" cy="1320800"/>
              </a:xfrm>
            </p:spPr>
            <p:txBody>
              <a:bodyPr/>
              <a:lstStyle/>
              <a:p>
                <a:pPr>
                  <a:buNone/>
                </a:pPr>
                <a:r>
                  <a:rPr lang="en-US" sz="2800" dirty="0"/>
                  <a:t>Future value F is calculated using FV function:</a:t>
                </a:r>
              </a:p>
              <a:p>
                <a:pPr marL="417512" lvl="1" indent="0" algn="ctr">
                  <a:buNone/>
                </a:pPr>
                <a14:m>
                  <m:oMath xmlns:m="http://schemas.openxmlformats.org/officeDocument/2006/math">
                    <m:r>
                      <a:rPr lang="en-US" sz="4000" b="1" i="1" dirty="0" smtClean="0">
                        <a:solidFill>
                          <a:srgbClr val="006200"/>
                        </a:solidFill>
                        <a:latin typeface="Cambria Math"/>
                      </a:rPr>
                      <m:t>=</m:t>
                    </m:r>
                  </m:oMath>
                </a14:m>
                <a:r>
                  <a:rPr lang="en-US" sz="4000" b="1" dirty="0" smtClean="0">
                    <a:solidFill>
                      <a:srgbClr val="006200"/>
                    </a:solidFill>
                    <a:latin typeface="Arial Narrow" panose="020B0606020202030204" pitchFamily="34" charset="0"/>
                  </a:rPr>
                  <a:t> </a:t>
                </a:r>
                <a:r>
                  <a:rPr lang="en-US" sz="4000" b="1" dirty="0">
                    <a:solidFill>
                      <a:srgbClr val="006200"/>
                    </a:solidFill>
                    <a:latin typeface="Arial Narrow" panose="020B0606020202030204" pitchFamily="34" charset="0"/>
                  </a:rPr>
                  <a:t>FV(</a:t>
                </a:r>
                <a:r>
                  <a:rPr lang="en-US" sz="4000" b="1" dirty="0" err="1">
                    <a:solidFill>
                      <a:srgbClr val="006200"/>
                    </a:solidFill>
                    <a:latin typeface="Arial Narrow" panose="020B0606020202030204" pitchFamily="34" charset="0"/>
                  </a:rPr>
                  <a:t>i</a:t>
                </a:r>
                <a:r>
                  <a:rPr lang="en-US" sz="4000" b="1" dirty="0" smtClean="0">
                    <a:solidFill>
                      <a:srgbClr val="006200"/>
                    </a:solidFill>
                    <a:latin typeface="Arial Narrow" panose="020B0606020202030204" pitchFamily="34" charset="0"/>
                  </a:rPr>
                  <a:t>%,</a:t>
                </a:r>
                <a:r>
                  <a:rPr lang="en-US" sz="4000" b="1" dirty="0" err="1" smtClean="0">
                    <a:solidFill>
                      <a:srgbClr val="006200"/>
                    </a:solidFill>
                    <a:latin typeface="Arial Narrow" panose="020B0606020202030204" pitchFamily="34" charset="0"/>
                  </a:rPr>
                  <a:t>n</a:t>
                </a:r>
                <a:r>
                  <a:rPr lang="en-US" sz="4000" b="1" dirty="0" err="1">
                    <a:solidFill>
                      <a:srgbClr val="006200"/>
                    </a:solidFill>
                    <a:latin typeface="Arial Narrow" panose="020B0606020202030204" pitchFamily="34" charset="0"/>
                  </a:rPr>
                  <a:t>,,P</a:t>
                </a:r>
                <a:r>
                  <a:rPr lang="en-US" sz="4000" b="1" dirty="0" smtClean="0">
                    <a:solidFill>
                      <a:srgbClr val="006200"/>
                    </a:solidFill>
                    <a:latin typeface="Arial Narrow" panose="020B0606020202030204" pitchFamily="34" charset="0"/>
                  </a:rPr>
                  <a:t>)</a:t>
                </a:r>
                <a:endParaRPr lang="en-US" sz="4000" b="1" dirty="0">
                  <a:solidFill>
                    <a:srgbClr val="006200"/>
                  </a:solidFill>
                  <a:latin typeface="Arial Narrow" panose="020B0606020202030204" pitchFamily="34" charset="0"/>
                </a:endParaRPr>
              </a:p>
            </p:txBody>
          </p:sp>
        </mc:Choice>
        <mc:Fallback>
          <p:sp>
            <p:nvSpPr>
              <p:cNvPr id="17" name="Content Placeholder 2"/>
              <p:cNvSpPr>
                <a:spLocks noGrp="1" noRot="1" noChangeAspect="1" noMove="1" noResize="1" noEditPoints="1" noAdjustHandles="1" noChangeArrowheads="1" noChangeShapeType="1" noTextEdit="1"/>
              </p:cNvSpPr>
              <p:nvPr>
                <p:ph sz="quarter" idx="17"/>
              </p:nvPr>
            </p:nvSpPr>
            <p:spPr>
              <a:xfrm>
                <a:off x="457200" y="1270000"/>
                <a:ext cx="6705600" cy="1320800"/>
              </a:xfrm>
              <a:blipFill rotWithShape="1">
                <a:blip r:embed="rId2" cstate="print"/>
                <a:stretch>
                  <a:fillRect l="-1818" t="-4608" r="-727" b="-1428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8" name="Content Placeholder 3"/>
              <p:cNvSpPr>
                <a:spLocks noGrp="1"/>
              </p:cNvSpPr>
              <p:nvPr>
                <p:ph sz="quarter" idx="18"/>
              </p:nvPr>
            </p:nvSpPr>
            <p:spPr>
              <a:xfrm>
                <a:off x="457200" y="3307080"/>
                <a:ext cx="6934200" cy="1264920"/>
              </a:xfrm>
            </p:spPr>
            <p:txBody>
              <a:bodyPr/>
              <a:lstStyle/>
              <a:p>
                <a:pPr>
                  <a:buFont typeface="Wingdings" pitchFamily="2" charset="2"/>
                  <a:buNone/>
                </a:pPr>
                <a:r>
                  <a:rPr lang="en-US" sz="2800" dirty="0"/>
                  <a:t> Present value P is calculated using PV function</a:t>
                </a:r>
                <a:r>
                  <a:rPr lang="en-US" sz="2800" dirty="0" smtClean="0"/>
                  <a:t>:</a:t>
                </a:r>
              </a:p>
              <a:p>
                <a:pPr marL="417512" lvl="1" indent="0" algn="ctr">
                  <a:buFont typeface="Wingdings" pitchFamily="2" charset="2"/>
                  <a:buNone/>
                </a:pPr>
                <a14:m>
                  <m:oMath xmlns:m="http://schemas.openxmlformats.org/officeDocument/2006/math">
                    <m:r>
                      <a:rPr lang="en-US" sz="4000" b="1" i="1" dirty="0" smtClean="0">
                        <a:solidFill>
                          <a:srgbClr val="006200"/>
                        </a:solidFill>
                        <a:latin typeface="Cambria Math"/>
                      </a:rPr>
                      <m:t>=</m:t>
                    </m:r>
                  </m:oMath>
                </a14:m>
                <a:r>
                  <a:rPr lang="en-US" sz="4000" b="1" dirty="0" smtClean="0">
                    <a:solidFill>
                      <a:srgbClr val="006200"/>
                    </a:solidFill>
                    <a:latin typeface="Arial Narrow" panose="020B0606020202030204" pitchFamily="34" charset="0"/>
                  </a:rPr>
                  <a:t> PV(</a:t>
                </a:r>
                <a:r>
                  <a:rPr lang="en-US" sz="4000" b="1" dirty="0" err="1" smtClean="0">
                    <a:solidFill>
                      <a:srgbClr val="006200"/>
                    </a:solidFill>
                    <a:latin typeface="Arial Narrow" panose="020B0606020202030204" pitchFamily="34" charset="0"/>
                  </a:rPr>
                  <a:t>i</a:t>
                </a:r>
                <a:r>
                  <a:rPr lang="en-US" sz="4000" b="1" dirty="0" smtClean="0">
                    <a:solidFill>
                      <a:srgbClr val="006200"/>
                    </a:solidFill>
                    <a:latin typeface="Arial Narrow" panose="020B0606020202030204" pitchFamily="34" charset="0"/>
                  </a:rPr>
                  <a:t>%,</a:t>
                </a:r>
                <a:r>
                  <a:rPr lang="en-US" sz="4000" b="1" dirty="0" err="1" smtClean="0">
                    <a:solidFill>
                      <a:srgbClr val="006200"/>
                    </a:solidFill>
                    <a:latin typeface="Arial Narrow" panose="020B0606020202030204" pitchFamily="34" charset="0"/>
                  </a:rPr>
                  <a:t>n,,F</a:t>
                </a:r>
                <a:r>
                  <a:rPr lang="en-US" sz="4000" b="1" dirty="0" smtClean="0">
                    <a:solidFill>
                      <a:srgbClr val="006200"/>
                    </a:solidFill>
                    <a:latin typeface="Arial Narrow" panose="020B0606020202030204" pitchFamily="34" charset="0"/>
                  </a:rPr>
                  <a:t>)</a:t>
                </a:r>
                <a:endParaRPr lang="en-US" sz="4000" b="1" dirty="0">
                  <a:solidFill>
                    <a:srgbClr val="006200"/>
                  </a:solidFill>
                  <a:latin typeface="Arial Narrow" panose="020B0606020202030204" pitchFamily="34" charset="0"/>
                </a:endParaRPr>
              </a:p>
            </p:txBody>
          </p:sp>
        </mc:Choice>
        <mc:Fallback>
          <p:sp>
            <p:nvSpPr>
              <p:cNvPr id="18" name="Content Placeholder 3"/>
              <p:cNvSpPr>
                <a:spLocks noGrp="1" noRot="1" noChangeAspect="1" noMove="1" noResize="1" noEditPoints="1" noAdjustHandles="1" noChangeArrowheads="1" noChangeShapeType="1" noTextEdit="1"/>
              </p:cNvSpPr>
              <p:nvPr>
                <p:ph sz="quarter" idx="18"/>
              </p:nvPr>
            </p:nvSpPr>
            <p:spPr>
              <a:xfrm>
                <a:off x="457200" y="3307080"/>
                <a:ext cx="6934200" cy="1264920"/>
              </a:xfrm>
              <a:blipFill rotWithShape="1">
                <a:blip r:embed="rId3" cstate="print"/>
                <a:stretch>
                  <a:fillRect l="-615" t="-4831" r="-1318" b="-19324"/>
                </a:stretch>
              </a:blipFill>
            </p:spPr>
            <p:txBody>
              <a:bodyPr/>
              <a:lstStyle/>
              <a:p>
                <a:r>
                  <a:rPr lang="en-US">
                    <a:noFill/>
                  </a:rPr>
                  <a:t> </a:t>
                </a:r>
              </a:p>
            </p:txBody>
          </p:sp>
        </mc:Fallback>
      </mc:AlternateContent>
      <p:sp>
        <p:nvSpPr>
          <p:cNvPr id="19" name="Content Placeholder 4"/>
          <p:cNvSpPr>
            <a:spLocks noGrp="1"/>
          </p:cNvSpPr>
          <p:nvPr>
            <p:ph sz="quarter" idx="19"/>
          </p:nvPr>
        </p:nvSpPr>
        <p:spPr>
          <a:xfrm>
            <a:off x="457200" y="5334000"/>
            <a:ext cx="8229600" cy="502920"/>
          </a:xfrm>
        </p:spPr>
        <p:txBody>
          <a:bodyPr/>
          <a:lstStyle/>
          <a:p>
            <a:pPr marL="0" indent="0" algn="ctr">
              <a:buNone/>
            </a:pPr>
            <a:r>
              <a:rPr lang="en-US" b="0" dirty="0"/>
              <a:t>Note the use of double commas in each </a:t>
            </a:r>
            <a:r>
              <a:rPr lang="en-US" b="0" dirty="0" smtClean="0"/>
              <a:t>function</a:t>
            </a:r>
            <a:endParaRPr lang="en-US" b="0" dirty="0"/>
          </a:p>
        </p:txBody>
      </p:sp>
      <p:sp>
        <p:nvSpPr>
          <p:cNvPr id="23"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905211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Finding Future Value</a:t>
            </a:r>
          </a:p>
        </p:txBody>
      </p:sp>
      <p:sp>
        <p:nvSpPr>
          <p:cNvPr id="3" name="Content Placeholder 2"/>
          <p:cNvSpPr>
            <a:spLocks noGrp="1"/>
          </p:cNvSpPr>
          <p:nvPr>
            <p:ph sz="quarter" idx="17"/>
          </p:nvPr>
        </p:nvSpPr>
        <p:spPr>
          <a:xfrm>
            <a:off x="457200" y="1270000"/>
            <a:ext cx="8229600" cy="1320800"/>
          </a:xfrm>
        </p:spPr>
        <p:txBody>
          <a:bodyPr/>
          <a:lstStyle/>
          <a:p>
            <a:pPr marL="0" indent="0" eaLnBrk="0" hangingPunct="0">
              <a:buNone/>
            </a:pPr>
            <a:r>
              <a:rPr lang="en-US" sz="2000" dirty="0"/>
              <a:t> A person deposits $5000 into an account which pays interest at a rate of 8% per year.  The amount in the account after 10 years is closest to:</a:t>
            </a:r>
          </a:p>
          <a:p>
            <a:pPr marL="0" indent="0" algn="ctr">
              <a:spcBef>
                <a:spcPts val="1800"/>
              </a:spcBef>
              <a:buNone/>
            </a:pPr>
            <a:r>
              <a:rPr lang="en-US" sz="2000" dirty="0" smtClean="0">
                <a:solidFill>
                  <a:srgbClr val="7030A0"/>
                </a:solidFill>
              </a:rPr>
              <a:t> </a:t>
            </a:r>
            <a:r>
              <a:rPr lang="en-US" sz="2000" dirty="0">
                <a:solidFill>
                  <a:srgbClr val="7030A0"/>
                </a:solidFill>
              </a:rPr>
              <a:t>(A) $2,792       (B) $9,000     (C) $10,795     (D) $</a:t>
            </a:r>
            <a:r>
              <a:rPr lang="en-US" sz="2000" dirty="0" smtClean="0">
                <a:solidFill>
                  <a:srgbClr val="7030A0"/>
                </a:solidFill>
              </a:rPr>
              <a:t>12,165</a:t>
            </a:r>
            <a:endParaRPr lang="en-US" sz="2000" dirty="0"/>
          </a:p>
        </p:txBody>
      </p:sp>
      <p:sp>
        <p:nvSpPr>
          <p:cNvPr id="4" name="Content Placeholder 3"/>
          <p:cNvSpPr>
            <a:spLocks noGrp="1"/>
          </p:cNvSpPr>
          <p:nvPr>
            <p:ph sz="quarter" idx="18"/>
          </p:nvPr>
        </p:nvSpPr>
        <p:spPr>
          <a:xfrm>
            <a:off x="1925286" y="3159760"/>
            <a:ext cx="2590800" cy="421640"/>
          </a:xfrm>
        </p:spPr>
        <p:txBody>
          <a:bodyPr/>
          <a:lstStyle/>
          <a:p>
            <a:pPr marL="0" indent="0">
              <a:buNone/>
            </a:pPr>
            <a:r>
              <a:rPr lang="en-US" sz="2000" b="0" dirty="0"/>
              <a:t>The cash flow diagram is</a:t>
            </a:r>
            <a:r>
              <a:rPr lang="en-US" sz="2000" b="0" dirty="0" smtClean="0"/>
              <a:t>:</a:t>
            </a:r>
            <a:endParaRPr lang="en-US" sz="2000" b="0" dirty="0"/>
          </a:p>
        </p:txBody>
      </p:sp>
      <p:pic>
        <p:nvPicPr>
          <p:cNvPr id="1027" name="Picture 4"/>
          <p:cNvPicPr>
            <a:picLocks noGrp="1" noChangeAspect="1" noChangeArrowheads="1"/>
          </p:cNvPicPr>
          <p:nvPr>
            <p:ph sz="quarter" idx="19"/>
          </p:nvPr>
        </p:nvPicPr>
        <p:blipFill>
          <a:blip r:embed="rId2" cstate="print">
            <a:extLst>
              <a:ext uri="{28A0092B-C50C-407E-A947-70E740481C1C}">
                <a14:useLocalDpi xmlns:a14="http://schemas.microsoft.com/office/drawing/2010/main" xmlns="" val="0"/>
              </a:ext>
            </a:extLst>
          </a:blip>
          <a:stretch>
            <a:fillRect/>
          </a:stretch>
        </p:blipFill>
        <p:spPr bwMode="auto">
          <a:xfrm>
            <a:off x="726372" y="3569385"/>
            <a:ext cx="4988628" cy="2526615"/>
          </a:xfrm>
          <a:prstGeom prst="rect">
            <a:avLst/>
          </a:prstGeom>
          <a:noFill/>
          <a:ln>
            <a:noFill/>
          </a:ln>
          <a:extLst>
            <a:ext uri="{909E8E84-426E-40DD-AFC4-6F175D3DCCD1}">
              <a14:hiddenFill xmlns:a14="http://schemas.microsoft.com/office/drawing/2010/main" xmlns="">
                <a:solidFill>
                  <a:srgbClr val="FFFFFF"/>
                </a:solidFill>
              </a14:hiddenFill>
            </a:ext>
          </a:extLst>
        </p:spPr>
      </p:pic>
      <mc:AlternateContent xmlns:mc="http://schemas.openxmlformats.org/markup-compatibility/2006">
        <mc:Choice xmlns:a14="http://schemas.microsoft.com/office/drawing/2010/main" xmlns="" Requires="a14">
          <p:sp>
            <p:nvSpPr>
              <p:cNvPr id="6" name="Content Placeholder 5"/>
              <p:cNvSpPr>
                <a:spLocks noGrp="1"/>
              </p:cNvSpPr>
              <p:nvPr>
                <p:ph sz="quarter" idx="20"/>
              </p:nvPr>
            </p:nvSpPr>
            <p:spPr>
              <a:xfrm>
                <a:off x="6324600" y="3505200"/>
                <a:ext cx="2286000" cy="1981200"/>
              </a:xfrm>
            </p:spPr>
            <p:txBody>
              <a:bodyPr/>
              <a:lstStyle/>
              <a:p>
                <a:pPr marL="0" indent="0">
                  <a:buNone/>
                </a:pPr>
                <a:r>
                  <a:rPr lang="en-US" sz="2800" dirty="0">
                    <a:solidFill>
                      <a:srgbClr val="A60A1B"/>
                    </a:solidFill>
                  </a:rPr>
                  <a:t>Solution</a:t>
                </a:r>
                <a:r>
                  <a:rPr lang="en-US" sz="2800" dirty="0" smtClean="0">
                    <a:solidFill>
                      <a:srgbClr val="A60A1B"/>
                    </a:solidFill>
                  </a:rPr>
                  <a:t>:</a:t>
                </a:r>
              </a:p>
              <a:p>
                <a:pPr marL="0" indent="0">
                  <a:buNone/>
                </a:pPr>
                <a:r>
                  <a:rPr lang="en-US" sz="2000" dirty="0"/>
                  <a:t>F </a:t>
                </a:r>
                <a14:m>
                  <m:oMath xmlns:m="http://schemas.openxmlformats.org/officeDocument/2006/math">
                    <m:r>
                      <a:rPr lang="en-US" sz="2000" i="1" dirty="0" smtClean="0">
                        <a:latin typeface="Cambria Math"/>
                      </a:rPr>
                      <m:t>=</m:t>
                    </m:r>
                  </m:oMath>
                </a14:m>
                <a:r>
                  <a:rPr lang="en-US" sz="2000" dirty="0"/>
                  <a:t> </a:t>
                </a:r>
                <a:r>
                  <a:rPr lang="en-US" sz="2000" dirty="0" smtClean="0"/>
                  <a:t>P(F/</a:t>
                </a:r>
                <a:r>
                  <a:rPr lang="en-US" sz="2000" dirty="0" err="1" smtClean="0"/>
                  <a:t>P,i,n</a:t>
                </a:r>
                <a:r>
                  <a:rPr lang="en-US" sz="2000" dirty="0" smtClean="0"/>
                  <a:t>)</a:t>
                </a:r>
              </a:p>
              <a:p>
                <a:pPr marL="0" indent="0">
                  <a:buNone/>
                </a:pPr>
                <a:r>
                  <a:rPr lang="en-US" sz="2000" dirty="0"/>
                  <a:t> </a:t>
                </a:r>
                <a:r>
                  <a:rPr lang="en-US" sz="2000" dirty="0" smtClean="0"/>
                  <a:t>  </a:t>
                </a:r>
                <a14:m>
                  <m:oMath xmlns:m="http://schemas.openxmlformats.org/officeDocument/2006/math">
                    <m:r>
                      <a:rPr lang="en-US" sz="2000" i="1" dirty="0">
                        <a:latin typeface="Cambria Math"/>
                      </a:rPr>
                      <m:t>=</m:t>
                    </m:r>
                  </m:oMath>
                </a14:m>
                <a:r>
                  <a:rPr lang="en-US" sz="2000" dirty="0" smtClean="0"/>
                  <a:t> </a:t>
                </a:r>
                <a:r>
                  <a:rPr lang="en-US" sz="2000" dirty="0"/>
                  <a:t>5000(F/P,8%,</a:t>
                </a:r>
                <a:r>
                  <a:rPr lang="en-US" sz="2000" dirty="0" smtClean="0"/>
                  <a:t>10)</a:t>
                </a:r>
              </a:p>
              <a:p>
                <a:pPr marL="0" indent="0">
                  <a:buNone/>
                </a:pPr>
                <a:r>
                  <a:rPr lang="en-US" sz="2000" dirty="0" smtClean="0"/>
                  <a:t> </a:t>
                </a:r>
                <a:r>
                  <a:rPr lang="en-US" sz="2000" dirty="0" smtClean="0"/>
                  <a:t>  </a:t>
                </a:r>
                <a14:m>
                  <m:oMath xmlns:m="http://schemas.openxmlformats.org/officeDocument/2006/math">
                    <m:r>
                      <a:rPr lang="en-US" sz="2000" i="1" dirty="0">
                        <a:latin typeface="Cambria Math"/>
                      </a:rPr>
                      <m:t>=</m:t>
                    </m:r>
                  </m:oMath>
                </a14:m>
                <a:r>
                  <a:rPr lang="en-US" sz="2000" dirty="0" smtClean="0"/>
                  <a:t> </a:t>
                </a:r>
                <a:r>
                  <a:rPr lang="en-US" sz="2000" dirty="0"/>
                  <a:t>5000(2.1589</a:t>
                </a:r>
                <a:r>
                  <a:rPr lang="en-US" sz="2000" dirty="0" smtClean="0"/>
                  <a:t>)</a:t>
                </a:r>
              </a:p>
              <a:p>
                <a:pPr marL="0" indent="0">
                  <a:buNone/>
                </a:pPr>
                <a:r>
                  <a:rPr lang="en-US" sz="2000" dirty="0" smtClean="0"/>
                  <a:t>   </a:t>
                </a:r>
                <a14:m>
                  <m:oMath xmlns:m="http://schemas.openxmlformats.org/officeDocument/2006/math">
                    <m:r>
                      <a:rPr lang="en-US" sz="2000" i="1" dirty="0">
                        <a:latin typeface="Cambria Math"/>
                      </a:rPr>
                      <m:t>=</m:t>
                    </m:r>
                  </m:oMath>
                </a14:m>
                <a:r>
                  <a:rPr lang="en-US" sz="2000" dirty="0" smtClean="0">
                    <a:solidFill>
                      <a:schemeClr val="accent2"/>
                    </a:solidFill>
                  </a:rPr>
                  <a:t> </a:t>
                </a:r>
                <a:r>
                  <a:rPr lang="en-US" sz="2000" dirty="0"/>
                  <a:t>$</a:t>
                </a:r>
                <a:r>
                  <a:rPr lang="en-US" sz="2000" dirty="0" smtClean="0"/>
                  <a:t>10,794.50</a:t>
                </a:r>
                <a:endParaRPr lang="en-US" sz="2000" dirty="0"/>
              </a:p>
            </p:txBody>
          </p:sp>
        </mc:Choice>
        <mc:Fallback>
          <p:sp>
            <p:nvSpPr>
              <p:cNvPr id="6" name="Content Placeholder 5"/>
              <p:cNvSpPr>
                <a:spLocks noGrp="1" noRot="1" noChangeAspect="1" noMove="1" noResize="1" noEditPoints="1" noAdjustHandles="1" noChangeArrowheads="1" noChangeShapeType="1" noTextEdit="1"/>
              </p:cNvSpPr>
              <p:nvPr>
                <p:ph sz="quarter" idx="20"/>
              </p:nvPr>
            </p:nvSpPr>
            <p:spPr>
              <a:xfrm>
                <a:off x="6324600" y="3505200"/>
                <a:ext cx="2286000" cy="1981200"/>
              </a:xfrm>
              <a:blipFill rotWithShape="1">
                <a:blip r:embed="rId3" cstate="print"/>
                <a:stretch>
                  <a:fillRect l="-5600" t="-3077" b="-5538"/>
                </a:stretch>
              </a:blipFill>
            </p:spPr>
            <p:txBody>
              <a:bodyPr/>
              <a:lstStyle/>
              <a:p>
                <a:r>
                  <a:rPr lang="en-US">
                    <a:noFill/>
                  </a:rPr>
                  <a:t> </a:t>
                </a:r>
              </a:p>
            </p:txBody>
          </p:sp>
        </mc:Fallback>
      </mc:AlternateContent>
      <p:sp>
        <p:nvSpPr>
          <p:cNvPr id="7" name="Content Placeholder 6"/>
          <p:cNvSpPr>
            <a:spLocks noGrp="1"/>
          </p:cNvSpPr>
          <p:nvPr>
            <p:ph sz="quarter" idx="21"/>
          </p:nvPr>
        </p:nvSpPr>
        <p:spPr>
          <a:xfrm>
            <a:off x="6477000" y="5638800"/>
            <a:ext cx="1828800" cy="457200"/>
          </a:xfrm>
          <a:solidFill>
            <a:schemeClr val="bg1">
              <a:lumMod val="85000"/>
            </a:schemeClr>
          </a:solidFill>
        </p:spPr>
        <p:txBody>
          <a:bodyPr/>
          <a:lstStyle/>
          <a:p>
            <a:pPr marL="0" indent="0">
              <a:buNone/>
            </a:pPr>
            <a:r>
              <a:rPr lang="en-US" dirty="0">
                <a:solidFill>
                  <a:srgbClr val="780814"/>
                </a:solidFill>
              </a:rPr>
              <a:t>Answer is (C</a:t>
            </a:r>
            <a:r>
              <a:rPr lang="en-US" dirty="0" smtClean="0">
                <a:solidFill>
                  <a:srgbClr val="780814"/>
                </a:solidFill>
              </a:rPr>
              <a:t>)</a:t>
            </a:r>
            <a:endParaRPr lang="en-US" sz="1600" dirty="0">
              <a:solidFill>
                <a:srgbClr val="780814"/>
              </a:solidFill>
            </a:endParaRPr>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971431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Finding Present Value</a:t>
            </a:r>
          </a:p>
        </p:txBody>
      </p:sp>
      <p:sp>
        <p:nvSpPr>
          <p:cNvPr id="3" name="Content Placeholder 2"/>
          <p:cNvSpPr>
            <a:spLocks noGrp="1"/>
          </p:cNvSpPr>
          <p:nvPr>
            <p:ph sz="quarter" idx="17"/>
          </p:nvPr>
        </p:nvSpPr>
        <p:spPr>
          <a:xfrm>
            <a:off x="457200" y="1270000"/>
            <a:ext cx="8229600" cy="1854200"/>
          </a:xfrm>
          <a:ln>
            <a:solidFill>
              <a:schemeClr val="tx1"/>
            </a:solidFill>
          </a:ln>
        </p:spPr>
        <p:txBody>
          <a:bodyPr/>
          <a:lstStyle/>
          <a:p>
            <a:pPr marL="0" indent="0" eaLnBrk="0" hangingPunct="0">
              <a:buNone/>
            </a:pPr>
            <a:r>
              <a:rPr lang="en-US" sz="2000" dirty="0"/>
              <a:t>A small company wants to make a single deposit now so it will have enough money </a:t>
            </a:r>
            <a:r>
              <a:rPr lang="en-US" sz="2000" dirty="0" smtClean="0"/>
              <a:t>to purchase </a:t>
            </a:r>
            <a:r>
              <a:rPr lang="en-US" sz="2000" dirty="0"/>
              <a:t>a backhoe costing $50,000 five years from now.  If the account will earn </a:t>
            </a:r>
            <a:r>
              <a:rPr lang="en-US" sz="2000" dirty="0" smtClean="0"/>
              <a:t>interest </a:t>
            </a:r>
            <a:r>
              <a:rPr lang="en-US" sz="2000" dirty="0"/>
              <a:t>of 10% per year, the amount that must be deposited now is nearest to</a:t>
            </a:r>
            <a:r>
              <a:rPr lang="en-US" sz="2000" dirty="0" smtClean="0"/>
              <a:t>:</a:t>
            </a:r>
            <a:endParaRPr lang="en-US" sz="2000" dirty="0"/>
          </a:p>
          <a:p>
            <a:pPr marL="0" indent="0" algn="ctr" eaLnBrk="0" hangingPunct="0">
              <a:spcBef>
                <a:spcPts val="1800"/>
              </a:spcBef>
              <a:buNone/>
            </a:pPr>
            <a:r>
              <a:rPr lang="en-US" sz="2000" dirty="0">
                <a:solidFill>
                  <a:srgbClr val="7030A0"/>
                </a:solidFill>
              </a:rPr>
              <a:t> (A)  $10,000       (B)   $ 31,050     (C)   $ 33,250     (D)   $319,160</a:t>
            </a:r>
          </a:p>
        </p:txBody>
      </p:sp>
      <p:sp>
        <p:nvSpPr>
          <p:cNvPr id="4" name="Content Placeholder 3"/>
          <p:cNvSpPr>
            <a:spLocks noGrp="1"/>
          </p:cNvSpPr>
          <p:nvPr>
            <p:ph sz="quarter" idx="18"/>
          </p:nvPr>
        </p:nvSpPr>
        <p:spPr>
          <a:xfrm>
            <a:off x="1925286" y="3312160"/>
            <a:ext cx="2590800" cy="421640"/>
          </a:xfrm>
        </p:spPr>
        <p:txBody>
          <a:bodyPr/>
          <a:lstStyle/>
          <a:p>
            <a:pPr marL="0" indent="0">
              <a:buNone/>
            </a:pPr>
            <a:r>
              <a:rPr lang="en-US" sz="2000" b="0" dirty="0"/>
              <a:t>The cash flow diagram is</a:t>
            </a:r>
            <a:r>
              <a:rPr lang="en-US" sz="2000" b="0" dirty="0" smtClean="0"/>
              <a:t>:</a:t>
            </a:r>
            <a:endParaRPr lang="en-US" sz="2000" b="0" dirty="0"/>
          </a:p>
        </p:txBody>
      </p:sp>
      <p:pic>
        <p:nvPicPr>
          <p:cNvPr id="2050" name="Picture 4"/>
          <p:cNvPicPr>
            <a:picLocks noGrp="1" noChangeAspect="1" noChangeArrowheads="1"/>
          </p:cNvPicPr>
          <p:nvPr>
            <p:ph sz="quarter" idx="19"/>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2782" y="3733800"/>
            <a:ext cx="4992624" cy="2582851"/>
          </a:xfrm>
          <a:prstGeom prst="rect">
            <a:avLst/>
          </a:prstGeom>
          <a:noFill/>
          <a:extLst>
            <a:ext uri="{909E8E84-426E-40DD-AFC4-6F175D3DCCD1}">
              <a14:hiddenFill xmlns:a14="http://schemas.microsoft.com/office/drawing/2010/main" xmlns="">
                <a:solidFill>
                  <a:srgbClr val="FFFFFF"/>
                </a:solidFill>
              </a14:hiddenFill>
            </a:ext>
          </a:extLst>
        </p:spPr>
      </p:pic>
      <mc:AlternateContent xmlns:mc="http://schemas.openxmlformats.org/markup-compatibility/2006">
        <mc:Choice xmlns:a14="http://schemas.microsoft.com/office/drawing/2010/main" xmlns="" Requires="a14">
          <p:sp>
            <p:nvSpPr>
              <p:cNvPr id="6" name="Content Placeholder 5"/>
              <p:cNvSpPr>
                <a:spLocks noGrp="1"/>
              </p:cNvSpPr>
              <p:nvPr>
                <p:ph sz="quarter" idx="20"/>
              </p:nvPr>
            </p:nvSpPr>
            <p:spPr>
              <a:xfrm>
                <a:off x="6324600" y="3505200"/>
                <a:ext cx="2438400" cy="1981200"/>
              </a:xfrm>
            </p:spPr>
            <p:txBody>
              <a:bodyPr/>
              <a:lstStyle/>
              <a:p>
                <a:pPr marL="0" indent="0">
                  <a:buNone/>
                </a:pPr>
                <a:r>
                  <a:rPr lang="en-US" sz="2800" dirty="0">
                    <a:solidFill>
                      <a:srgbClr val="A60A1B"/>
                    </a:solidFill>
                  </a:rPr>
                  <a:t>Solution</a:t>
                </a:r>
                <a:r>
                  <a:rPr lang="en-US" sz="2800" dirty="0" smtClean="0">
                    <a:solidFill>
                      <a:srgbClr val="A60A1B"/>
                    </a:solidFill>
                  </a:rPr>
                  <a:t>:</a:t>
                </a:r>
              </a:p>
              <a:p>
                <a:pPr marL="0" indent="0">
                  <a:buNone/>
                </a:pPr>
                <a:r>
                  <a:rPr lang="en-US" sz="2000" dirty="0" smtClean="0"/>
                  <a:t>P </a:t>
                </a:r>
                <a14:m>
                  <m:oMath xmlns:m="http://schemas.openxmlformats.org/officeDocument/2006/math">
                    <m:r>
                      <a:rPr lang="en-US" sz="2000" i="1" dirty="0">
                        <a:latin typeface="Cambria Math"/>
                      </a:rPr>
                      <m:t>=</m:t>
                    </m:r>
                  </m:oMath>
                </a14:m>
                <a:r>
                  <a:rPr lang="en-US" sz="2000" dirty="0"/>
                  <a:t> </a:t>
                </a:r>
                <a:r>
                  <a:rPr lang="en-US" sz="2000" dirty="0" smtClean="0"/>
                  <a:t>F(P/F,i,n)</a:t>
                </a:r>
              </a:p>
              <a:p>
                <a:pPr marL="0" indent="0">
                  <a:buNone/>
                </a:pPr>
                <a:r>
                  <a:rPr lang="en-US" sz="2000" dirty="0"/>
                  <a:t> </a:t>
                </a:r>
                <a:r>
                  <a:rPr lang="en-US" sz="2000" dirty="0" smtClean="0"/>
                  <a:t>  </a:t>
                </a:r>
                <a14:m>
                  <m:oMath xmlns:m="http://schemas.openxmlformats.org/officeDocument/2006/math">
                    <m:r>
                      <a:rPr lang="en-US" sz="2000" i="1" dirty="0">
                        <a:latin typeface="Cambria Math"/>
                      </a:rPr>
                      <m:t>=</m:t>
                    </m:r>
                  </m:oMath>
                </a14:m>
                <a:r>
                  <a:rPr lang="en-US" sz="2000" dirty="0" smtClean="0"/>
                  <a:t> 50,000(P/F,10%,5)</a:t>
                </a:r>
              </a:p>
              <a:p>
                <a:pPr marL="0" indent="0">
                  <a:buNone/>
                </a:pPr>
                <a:r>
                  <a:rPr lang="en-US" sz="2000" dirty="0" smtClean="0"/>
                  <a:t>   </a:t>
                </a:r>
                <a14:m>
                  <m:oMath xmlns:m="http://schemas.openxmlformats.org/officeDocument/2006/math">
                    <m:r>
                      <a:rPr lang="en-US" sz="2000" i="1" dirty="0">
                        <a:latin typeface="Cambria Math"/>
                      </a:rPr>
                      <m:t>=</m:t>
                    </m:r>
                  </m:oMath>
                </a14:m>
                <a:r>
                  <a:rPr lang="en-US" sz="2000" dirty="0" smtClean="0"/>
                  <a:t> 50,000(0.6209)</a:t>
                </a:r>
              </a:p>
              <a:p>
                <a:pPr marL="0" indent="0">
                  <a:buNone/>
                </a:pPr>
                <a:r>
                  <a:rPr lang="en-US" sz="2000" dirty="0" smtClean="0"/>
                  <a:t>   </a:t>
                </a:r>
                <a14:m>
                  <m:oMath xmlns:m="http://schemas.openxmlformats.org/officeDocument/2006/math">
                    <m:r>
                      <a:rPr lang="en-US" sz="2000" i="1" dirty="0">
                        <a:latin typeface="Cambria Math"/>
                      </a:rPr>
                      <m:t>=</m:t>
                    </m:r>
                  </m:oMath>
                </a14:m>
                <a:r>
                  <a:rPr lang="en-US" sz="2000" dirty="0" smtClean="0">
                    <a:solidFill>
                      <a:schemeClr val="accent2"/>
                    </a:solidFill>
                  </a:rPr>
                  <a:t> </a:t>
                </a:r>
                <a:r>
                  <a:rPr lang="en-US" sz="2000" dirty="0" smtClean="0"/>
                  <a:t>$31,045</a:t>
                </a:r>
                <a:endParaRPr lang="en-US" sz="2000" dirty="0"/>
              </a:p>
            </p:txBody>
          </p:sp>
        </mc:Choice>
        <mc:Fallback>
          <p:sp>
            <p:nvSpPr>
              <p:cNvPr id="6" name="Content Placeholder 5"/>
              <p:cNvSpPr>
                <a:spLocks noGrp="1" noRot="1" noChangeAspect="1" noMove="1" noResize="1" noEditPoints="1" noAdjustHandles="1" noChangeArrowheads="1" noChangeShapeType="1" noTextEdit="1"/>
              </p:cNvSpPr>
              <p:nvPr>
                <p:ph sz="quarter" idx="20"/>
              </p:nvPr>
            </p:nvSpPr>
            <p:spPr>
              <a:xfrm>
                <a:off x="6324600" y="3505200"/>
                <a:ext cx="2438400" cy="1981200"/>
              </a:xfrm>
              <a:blipFill rotWithShape="1">
                <a:blip r:embed="rId3" cstate="print"/>
                <a:stretch>
                  <a:fillRect l="-5250" t="-3077" b="-5538"/>
                </a:stretch>
              </a:blipFill>
            </p:spPr>
            <p:txBody>
              <a:bodyPr/>
              <a:lstStyle/>
              <a:p>
                <a:r>
                  <a:rPr lang="en-US">
                    <a:noFill/>
                  </a:rPr>
                  <a:t> </a:t>
                </a:r>
              </a:p>
            </p:txBody>
          </p:sp>
        </mc:Fallback>
      </mc:AlternateContent>
      <p:sp>
        <p:nvSpPr>
          <p:cNvPr id="7" name="Content Placeholder 6"/>
          <p:cNvSpPr>
            <a:spLocks noGrp="1"/>
          </p:cNvSpPr>
          <p:nvPr>
            <p:ph sz="quarter" idx="21"/>
          </p:nvPr>
        </p:nvSpPr>
        <p:spPr>
          <a:xfrm>
            <a:off x="6477000" y="5638800"/>
            <a:ext cx="1828800" cy="457200"/>
          </a:xfrm>
          <a:solidFill>
            <a:schemeClr val="bg1">
              <a:lumMod val="85000"/>
            </a:schemeClr>
          </a:solidFill>
        </p:spPr>
        <p:txBody>
          <a:bodyPr/>
          <a:lstStyle/>
          <a:p>
            <a:pPr marL="0" indent="0">
              <a:buNone/>
            </a:pPr>
            <a:r>
              <a:rPr lang="en-US" dirty="0">
                <a:solidFill>
                  <a:srgbClr val="780814"/>
                </a:solidFill>
              </a:rPr>
              <a:t>Answer is </a:t>
            </a:r>
            <a:r>
              <a:rPr lang="en-US" dirty="0" smtClean="0">
                <a:solidFill>
                  <a:srgbClr val="780814"/>
                </a:solidFill>
              </a:rPr>
              <a:t>(B)</a:t>
            </a:r>
            <a:endParaRPr lang="en-US" sz="1600" dirty="0">
              <a:solidFill>
                <a:srgbClr val="780814"/>
              </a:solidFill>
            </a:endParaRPr>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902036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Series Involving P/A and A/P</a:t>
            </a:r>
          </a:p>
        </p:txBody>
      </p:sp>
      <p:sp>
        <p:nvSpPr>
          <p:cNvPr id="3" name="Content Placeholder 2"/>
          <p:cNvSpPr>
            <a:spLocks noGrp="1"/>
          </p:cNvSpPr>
          <p:nvPr>
            <p:ph sz="quarter" idx="17"/>
          </p:nvPr>
        </p:nvSpPr>
        <p:spPr>
          <a:xfrm>
            <a:off x="457200" y="1270000"/>
            <a:ext cx="8229600" cy="1244600"/>
          </a:xfrm>
        </p:spPr>
        <p:txBody>
          <a:bodyPr/>
          <a:lstStyle/>
          <a:p>
            <a:pPr marL="0" indent="0" algn="ctr">
              <a:buNone/>
            </a:pPr>
            <a:r>
              <a:rPr lang="en-US" sz="2200" b="0" dirty="0"/>
              <a:t>The uniform series factors that involve </a:t>
            </a:r>
            <a:r>
              <a:rPr lang="en-US" sz="2200" dirty="0">
                <a:solidFill>
                  <a:srgbClr val="A60A1B"/>
                </a:solidFill>
              </a:rPr>
              <a:t>P and A </a:t>
            </a:r>
            <a:r>
              <a:rPr lang="en-US" sz="2200" b="0" dirty="0"/>
              <a:t>are derived as follows</a:t>
            </a:r>
            <a:r>
              <a:rPr lang="en-US" sz="2200" b="0" dirty="0" smtClean="0"/>
              <a:t>:</a:t>
            </a:r>
          </a:p>
          <a:p>
            <a:pPr marL="0" indent="0" algn="ctr">
              <a:buNone/>
            </a:pPr>
            <a:r>
              <a:rPr lang="en-US" sz="2200" b="0" dirty="0" smtClean="0"/>
              <a:t>(</a:t>
            </a:r>
            <a:r>
              <a:rPr lang="en-US" sz="2200" b="0" dirty="0"/>
              <a:t>1) Cash flow occurs in </a:t>
            </a:r>
            <a:r>
              <a:rPr lang="en-US" sz="2200" i="1" dirty="0">
                <a:solidFill>
                  <a:srgbClr val="006200"/>
                </a:solidFill>
              </a:rPr>
              <a:t>consecutive</a:t>
            </a:r>
            <a:r>
              <a:rPr lang="en-US" sz="2200" dirty="0"/>
              <a:t> </a:t>
            </a:r>
            <a:r>
              <a:rPr lang="en-US" sz="2200" b="0" dirty="0"/>
              <a:t>interest </a:t>
            </a:r>
            <a:r>
              <a:rPr lang="en-US" sz="2200" b="0" dirty="0" smtClean="0"/>
              <a:t>periods</a:t>
            </a:r>
          </a:p>
          <a:p>
            <a:pPr marL="0" indent="0" algn="ctr">
              <a:buNone/>
            </a:pPr>
            <a:r>
              <a:rPr lang="en-US" sz="2200" b="0" dirty="0" smtClean="0"/>
              <a:t> (</a:t>
            </a:r>
            <a:r>
              <a:rPr lang="en-US" sz="2200" b="0" dirty="0"/>
              <a:t>2) Cash flow amount is </a:t>
            </a:r>
            <a:r>
              <a:rPr lang="en-US" sz="2200" i="1" dirty="0">
                <a:solidFill>
                  <a:srgbClr val="006200"/>
                </a:solidFill>
              </a:rPr>
              <a:t>same</a:t>
            </a:r>
            <a:r>
              <a:rPr lang="en-US" sz="2200" dirty="0"/>
              <a:t> </a:t>
            </a:r>
            <a:r>
              <a:rPr lang="en-US" sz="2200" b="0" dirty="0"/>
              <a:t>in each interest </a:t>
            </a:r>
            <a:r>
              <a:rPr lang="en-US" sz="2200" b="0" dirty="0" smtClean="0"/>
              <a:t>period</a:t>
            </a:r>
            <a:endParaRPr lang="en-US" sz="2200" b="0" dirty="0"/>
          </a:p>
        </p:txBody>
      </p:sp>
      <p:sp>
        <p:nvSpPr>
          <p:cNvPr id="4" name="Content Placeholder 3"/>
          <p:cNvSpPr>
            <a:spLocks noGrp="1"/>
          </p:cNvSpPr>
          <p:nvPr>
            <p:ph sz="quarter" idx="18"/>
          </p:nvPr>
        </p:nvSpPr>
        <p:spPr>
          <a:xfrm>
            <a:off x="3124200" y="2621280"/>
            <a:ext cx="2895600" cy="426720"/>
          </a:xfrm>
        </p:spPr>
        <p:txBody>
          <a:bodyPr/>
          <a:lstStyle/>
          <a:p>
            <a:pPr marL="0" indent="0" algn="ctr">
              <a:buNone/>
            </a:pPr>
            <a:r>
              <a:rPr lang="en-US" sz="2000" b="0" dirty="0"/>
              <a:t>The cash flow diagrams are</a:t>
            </a:r>
            <a:r>
              <a:rPr lang="en-US" sz="2000" b="0" dirty="0" smtClean="0"/>
              <a:t>:</a:t>
            </a:r>
            <a:endParaRPr lang="en-US" sz="2000" b="0" dirty="0"/>
          </a:p>
        </p:txBody>
      </p:sp>
      <p:grpSp>
        <p:nvGrpSpPr>
          <p:cNvPr id="53" name="Group 4" descr="Given an 'A' (a constant uniform value) you can find P (the present value)."/>
          <p:cNvGrpSpPr/>
          <p:nvPr/>
        </p:nvGrpSpPr>
        <p:grpSpPr>
          <a:xfrm>
            <a:off x="533400" y="3286529"/>
            <a:ext cx="3657600" cy="2057400"/>
            <a:chOff x="533400" y="3286529"/>
            <a:chExt cx="3657600" cy="2057400"/>
          </a:xfrm>
        </p:grpSpPr>
        <p:sp>
          <p:nvSpPr>
            <p:cNvPr id="13" name="Rectangle 6" descr="Given an 'A' (a constant uniform value) you can find P (the present value)."/>
            <p:cNvSpPr>
              <a:spLocks noChangeArrowheads="1"/>
            </p:cNvSpPr>
            <p:nvPr/>
          </p:nvSpPr>
          <p:spPr bwMode="auto">
            <a:xfrm>
              <a:off x="533400" y="3286529"/>
              <a:ext cx="3657600" cy="2057400"/>
            </a:xfrm>
            <a:prstGeom prst="rect">
              <a:avLst/>
            </a:prstGeom>
            <a:solidFill>
              <a:srgbClr val="C2FFF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latin typeface="Arial Narrow" panose="020B0606020202030204" pitchFamily="34" charset="0"/>
              </a:endParaRPr>
            </a:p>
          </p:txBody>
        </p:sp>
        <p:sp>
          <p:nvSpPr>
            <p:cNvPr id="14" name="Line 7"/>
            <p:cNvSpPr>
              <a:spLocks noChangeShapeType="1"/>
            </p:cNvSpPr>
            <p:nvPr/>
          </p:nvSpPr>
          <p:spPr bwMode="auto">
            <a:xfrm>
              <a:off x="878732" y="4188229"/>
              <a:ext cx="2879387" cy="0"/>
            </a:xfrm>
            <a:prstGeom prst="line">
              <a:avLst/>
            </a:prstGeom>
            <a:solidFill>
              <a:schemeClr val="accent1">
                <a:lumMod val="20000"/>
                <a:lumOff val="80000"/>
              </a:schemeClr>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5" name="Line 8"/>
            <p:cNvSpPr>
              <a:spLocks noChangeShapeType="1"/>
            </p:cNvSpPr>
            <p:nvPr/>
          </p:nvSpPr>
          <p:spPr bwMode="auto">
            <a:xfrm>
              <a:off x="3680298" y="4188229"/>
              <a:ext cx="0" cy="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6" name="Line 9"/>
            <p:cNvSpPr>
              <a:spLocks noChangeShapeType="1"/>
            </p:cNvSpPr>
            <p:nvPr/>
          </p:nvSpPr>
          <p:spPr bwMode="auto">
            <a:xfrm flipV="1">
              <a:off x="3758119" y="3731029"/>
              <a:ext cx="0" cy="4572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7" name="Line 10"/>
            <p:cNvSpPr>
              <a:spLocks noChangeShapeType="1"/>
            </p:cNvSpPr>
            <p:nvPr/>
          </p:nvSpPr>
          <p:spPr bwMode="auto">
            <a:xfrm>
              <a:off x="878732" y="4188229"/>
              <a:ext cx="0" cy="6096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8" name="Line 11"/>
            <p:cNvSpPr>
              <a:spLocks noChangeShapeType="1"/>
            </p:cNvSpPr>
            <p:nvPr/>
          </p:nvSpPr>
          <p:spPr bwMode="auto">
            <a:xfrm flipV="1">
              <a:off x="3213370" y="3731029"/>
              <a:ext cx="0" cy="4572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19" name="Line 12"/>
            <p:cNvSpPr>
              <a:spLocks noChangeShapeType="1"/>
            </p:cNvSpPr>
            <p:nvPr/>
          </p:nvSpPr>
          <p:spPr bwMode="auto">
            <a:xfrm flipV="1">
              <a:off x="2668621" y="3731029"/>
              <a:ext cx="0" cy="4572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0" name="Line 13"/>
            <p:cNvSpPr>
              <a:spLocks noChangeShapeType="1"/>
            </p:cNvSpPr>
            <p:nvPr/>
          </p:nvSpPr>
          <p:spPr bwMode="auto">
            <a:xfrm flipV="1">
              <a:off x="2123872" y="3731029"/>
              <a:ext cx="0" cy="4572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1" name="Line 14"/>
            <p:cNvSpPr>
              <a:spLocks noChangeShapeType="1"/>
            </p:cNvSpPr>
            <p:nvPr/>
          </p:nvSpPr>
          <p:spPr bwMode="auto">
            <a:xfrm flipV="1">
              <a:off x="1501302" y="3731029"/>
              <a:ext cx="0" cy="4572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22" name="Text Box 15"/>
            <p:cNvSpPr txBox="1">
              <a:spLocks noChangeArrowheads="1"/>
            </p:cNvSpPr>
            <p:nvPr/>
          </p:nvSpPr>
          <p:spPr bwMode="auto">
            <a:xfrm>
              <a:off x="849549" y="4308879"/>
              <a:ext cx="298315"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0</a:t>
              </a:r>
            </a:p>
          </p:txBody>
        </p:sp>
        <p:sp>
          <p:nvSpPr>
            <p:cNvPr id="23" name="Text Box 16"/>
            <p:cNvSpPr txBox="1">
              <a:spLocks noChangeArrowheads="1"/>
            </p:cNvSpPr>
            <p:nvPr/>
          </p:nvSpPr>
          <p:spPr bwMode="auto">
            <a:xfrm>
              <a:off x="1407268" y="4302529"/>
              <a:ext cx="298315"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1</a:t>
              </a:r>
            </a:p>
          </p:txBody>
        </p:sp>
        <p:sp>
          <p:nvSpPr>
            <p:cNvPr id="24" name="Text Box 17"/>
            <p:cNvSpPr txBox="1">
              <a:spLocks noChangeArrowheads="1"/>
            </p:cNvSpPr>
            <p:nvPr/>
          </p:nvSpPr>
          <p:spPr bwMode="auto">
            <a:xfrm>
              <a:off x="2029838" y="4302529"/>
              <a:ext cx="298315"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2</a:t>
              </a:r>
            </a:p>
          </p:txBody>
        </p:sp>
        <p:sp>
          <p:nvSpPr>
            <p:cNvPr id="25" name="Text Box 18"/>
            <p:cNvSpPr txBox="1">
              <a:spLocks noChangeArrowheads="1"/>
            </p:cNvSpPr>
            <p:nvPr/>
          </p:nvSpPr>
          <p:spPr bwMode="auto">
            <a:xfrm>
              <a:off x="2574587" y="4302529"/>
              <a:ext cx="298315"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3</a:t>
              </a:r>
            </a:p>
          </p:txBody>
        </p:sp>
        <p:sp>
          <p:nvSpPr>
            <p:cNvPr id="26" name="Text Box 19"/>
            <p:cNvSpPr txBox="1">
              <a:spLocks noChangeArrowheads="1"/>
            </p:cNvSpPr>
            <p:nvPr/>
          </p:nvSpPr>
          <p:spPr bwMode="auto">
            <a:xfrm>
              <a:off x="3057728" y="4264429"/>
              <a:ext cx="298315"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4</a:t>
              </a:r>
            </a:p>
          </p:txBody>
        </p:sp>
        <p:sp>
          <p:nvSpPr>
            <p:cNvPr id="27" name="Text Box 20"/>
            <p:cNvSpPr txBox="1">
              <a:spLocks noChangeArrowheads="1"/>
            </p:cNvSpPr>
            <p:nvPr/>
          </p:nvSpPr>
          <p:spPr bwMode="auto">
            <a:xfrm>
              <a:off x="3526277" y="4264429"/>
              <a:ext cx="298315" cy="366713"/>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1800" dirty="0">
                  <a:latin typeface="Arial Narrow" panose="020B0606020202030204" pitchFamily="34" charset="0"/>
                </a:rPr>
                <a:t>5</a:t>
              </a:r>
            </a:p>
          </p:txBody>
        </p:sp>
        <mc:AlternateContent xmlns:mc="http://schemas.openxmlformats.org/markup-compatibility/2006">
          <mc:Choice xmlns:a14="http://schemas.microsoft.com/office/drawing/2010/main" xmlns="" Requires="a14">
            <p:sp>
              <p:nvSpPr>
                <p:cNvPr id="28" name="Text Box 22"/>
                <p:cNvSpPr txBox="1">
                  <a:spLocks noChangeArrowheads="1"/>
                </p:cNvSpPr>
                <p:nvPr/>
              </p:nvSpPr>
              <p:spPr bwMode="auto">
                <a:xfrm>
                  <a:off x="2029838" y="3351617"/>
                  <a:ext cx="1075166" cy="369332"/>
                </a:xfrm>
                <a:prstGeom prst="rect">
                  <a:avLst/>
                </a:prstGeom>
                <a:solidFill>
                  <a:srgbClr val="C2FFF0"/>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1800" dirty="0" smtClean="0">
                      <a:latin typeface="Arial Narrow" panose="020B0606020202030204" pitchFamily="34" charset="0"/>
                    </a:rPr>
                    <a:t>A </a:t>
                  </a:r>
                  <a14:m>
                    <m:oMath xmlns:m="http://schemas.openxmlformats.org/officeDocument/2006/math">
                      <m:r>
                        <a:rPr lang="en-US" i="1" dirty="0">
                          <a:latin typeface="Cambria Math"/>
                        </a:rPr>
                        <m:t>=</m:t>
                      </m:r>
                    </m:oMath>
                  </a14:m>
                  <a:r>
                    <a:rPr lang="en-US" sz="1800" dirty="0" smtClean="0">
                      <a:latin typeface="Arial Narrow" panose="020B0606020202030204" pitchFamily="34" charset="0"/>
                    </a:rPr>
                    <a:t> Given</a:t>
                  </a:r>
                  <a:endParaRPr lang="en-US" sz="1800" dirty="0">
                    <a:latin typeface="Arial Narrow" panose="020B0606020202030204" pitchFamily="34" charset="0"/>
                  </a:endParaRPr>
                </a:p>
              </p:txBody>
            </p:sp>
          </mc:Choice>
          <mc:Fallback>
            <p:sp>
              <p:nvSpPr>
                <p:cNvPr id="28" name="Text Box 22"/>
                <p:cNvSpPr txBox="1">
                  <a:spLocks noRot="1" noChangeAspect="1" noMove="1" noResize="1" noEditPoints="1" noAdjustHandles="1" noChangeArrowheads="1" noChangeShapeType="1" noTextEdit="1"/>
                </p:cNvSpPr>
                <p:nvPr/>
              </p:nvSpPr>
              <p:spPr bwMode="auto">
                <a:xfrm>
                  <a:off x="2029838" y="3351617"/>
                  <a:ext cx="1075166" cy="369332"/>
                </a:xfrm>
                <a:prstGeom prst="rect">
                  <a:avLst/>
                </a:prstGeom>
                <a:blipFill rotWithShape="1">
                  <a:blip r:embed="rId2" cstate="print"/>
                  <a:stretch>
                    <a:fillRect l="-5114" t="-6667" r="-3977" b="-28333"/>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41"/>
            <p:cNvSpPr txBox="1">
              <a:spLocks noChangeArrowheads="1"/>
            </p:cNvSpPr>
            <p:nvPr/>
          </p:nvSpPr>
          <p:spPr bwMode="auto">
            <a:xfrm>
              <a:off x="616085" y="4816879"/>
              <a:ext cx="630677" cy="369888"/>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dirty="0" smtClean="0">
                  <a:solidFill>
                    <a:srgbClr val="A60A1B"/>
                  </a:solidFill>
                  <a:latin typeface="Arial Narrow" panose="020B0606020202030204" pitchFamily="34" charset="0"/>
                </a:rPr>
                <a:t>P = ?</a:t>
              </a:r>
              <a:endParaRPr lang="en-US" dirty="0">
                <a:solidFill>
                  <a:srgbClr val="A60A1B"/>
                </a:solidFill>
                <a:latin typeface="Arial Narrow" panose="020B0606020202030204" pitchFamily="34" charset="0"/>
              </a:endParaRPr>
            </a:p>
          </p:txBody>
        </p:sp>
        <p:cxnSp>
          <p:nvCxnSpPr>
            <p:cNvPr id="12" name="Straight Arrow Connector 11"/>
            <p:cNvCxnSpPr>
              <a:stCxn id="17" idx="0"/>
              <a:endCxn id="17" idx="1"/>
            </p:cNvCxnSpPr>
            <p:nvPr/>
          </p:nvCxnSpPr>
          <p:spPr bwMode="auto">
            <a:xfrm rot="5400000">
              <a:off x="573932" y="4493029"/>
              <a:ext cx="609600" cy="1588"/>
            </a:xfrm>
            <a:prstGeom prst="straightConnector1">
              <a:avLst/>
            </a:prstGeom>
            <a:solidFill>
              <a:schemeClr val="accent1"/>
            </a:solidFill>
            <a:ln w="38100" cap="flat" cmpd="sng" algn="ctr">
              <a:solidFill>
                <a:srgbClr val="006699"/>
              </a:solidFill>
              <a:prstDash val="solid"/>
              <a:round/>
              <a:headEnd type="none" w="med" len="med"/>
              <a:tailEnd type="arrow"/>
            </a:ln>
            <a:effectLst/>
          </p:spPr>
        </p:cxnSp>
      </p:grpSp>
      <p:grpSp>
        <p:nvGrpSpPr>
          <p:cNvPr id="50" name="Group 5" descr="This is how you would find the equivalent 'A' (uniform annual series) given the present value (P)"/>
          <p:cNvGrpSpPr/>
          <p:nvPr/>
        </p:nvGrpSpPr>
        <p:grpSpPr>
          <a:xfrm>
            <a:off x="5029200" y="3286529"/>
            <a:ext cx="3581400" cy="2057400"/>
            <a:chOff x="5029200" y="3124200"/>
            <a:chExt cx="3581400" cy="2057400"/>
          </a:xfrm>
        </p:grpSpPr>
        <p:sp>
          <p:nvSpPr>
            <p:cNvPr id="33" name="Rectangle 24"/>
            <p:cNvSpPr>
              <a:spLocks noChangeArrowheads="1"/>
            </p:cNvSpPr>
            <p:nvPr/>
          </p:nvSpPr>
          <p:spPr bwMode="auto">
            <a:xfrm>
              <a:off x="5029200" y="3124200"/>
              <a:ext cx="3581400" cy="2057400"/>
            </a:xfrm>
            <a:prstGeom prst="rect">
              <a:avLst/>
            </a:prstGeom>
            <a:solidFill>
              <a:srgbClr val="C2FFF0"/>
            </a:solidFill>
            <a:ln w="9525">
              <a:solidFill>
                <a:schemeClr val="tx1"/>
              </a:solidFill>
              <a:miter lim="800000"/>
              <a:headEnd/>
              <a:tailEnd/>
            </a:ln>
            <a:effectLst/>
            <a:extLst/>
          </p:spPr>
          <p:txBody>
            <a:bodyPr wrap="none" anchor="ctr"/>
            <a:lstStyle/>
            <a:p>
              <a:endParaRPr lang="en-US" dirty="0">
                <a:latin typeface="Arial Narrow" panose="020B0606020202030204" pitchFamily="34" charset="0"/>
              </a:endParaRPr>
            </a:p>
          </p:txBody>
        </p:sp>
        <p:sp>
          <p:nvSpPr>
            <p:cNvPr id="34" name="Line 26"/>
            <p:cNvSpPr>
              <a:spLocks noChangeShapeType="1"/>
            </p:cNvSpPr>
            <p:nvPr/>
          </p:nvSpPr>
          <p:spPr bwMode="auto">
            <a:xfrm>
              <a:off x="8001000" y="4038600"/>
              <a:ext cx="0" cy="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5" name="Line 27"/>
            <p:cNvSpPr>
              <a:spLocks noChangeShapeType="1"/>
            </p:cNvSpPr>
            <p:nvPr/>
          </p:nvSpPr>
          <p:spPr bwMode="auto">
            <a:xfrm flipV="1">
              <a:off x="8172450" y="3571875"/>
              <a:ext cx="0" cy="457200"/>
            </a:xfrm>
            <a:prstGeom prst="line">
              <a:avLst/>
            </a:prstGeom>
            <a:solidFill>
              <a:schemeClr val="accent1">
                <a:lumMod val="20000"/>
                <a:lumOff val="80000"/>
              </a:schemeClr>
            </a:solidFill>
            <a:ln w="571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6" name="Line 29"/>
            <p:cNvSpPr>
              <a:spLocks noChangeShapeType="1"/>
            </p:cNvSpPr>
            <p:nvPr/>
          </p:nvSpPr>
          <p:spPr bwMode="auto">
            <a:xfrm flipV="1">
              <a:off x="7543800" y="3581400"/>
              <a:ext cx="0" cy="457200"/>
            </a:xfrm>
            <a:prstGeom prst="line">
              <a:avLst/>
            </a:prstGeom>
            <a:solidFill>
              <a:schemeClr val="accent1">
                <a:lumMod val="20000"/>
                <a:lumOff val="80000"/>
              </a:schemeClr>
            </a:solidFill>
            <a:ln w="571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7" name="Line 30"/>
            <p:cNvSpPr>
              <a:spLocks noChangeShapeType="1"/>
            </p:cNvSpPr>
            <p:nvPr/>
          </p:nvSpPr>
          <p:spPr bwMode="auto">
            <a:xfrm flipV="1">
              <a:off x="7010400" y="3581400"/>
              <a:ext cx="0" cy="457200"/>
            </a:xfrm>
            <a:prstGeom prst="line">
              <a:avLst/>
            </a:prstGeom>
            <a:solidFill>
              <a:schemeClr val="accent1">
                <a:lumMod val="20000"/>
                <a:lumOff val="80000"/>
              </a:schemeClr>
            </a:solidFill>
            <a:ln w="571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8" name="Line 31"/>
            <p:cNvSpPr>
              <a:spLocks noChangeShapeType="1"/>
            </p:cNvSpPr>
            <p:nvPr/>
          </p:nvSpPr>
          <p:spPr bwMode="auto">
            <a:xfrm flipV="1">
              <a:off x="6477000" y="3581400"/>
              <a:ext cx="0" cy="457200"/>
            </a:xfrm>
            <a:prstGeom prst="line">
              <a:avLst/>
            </a:prstGeom>
            <a:solidFill>
              <a:schemeClr val="accent1">
                <a:lumMod val="20000"/>
                <a:lumOff val="80000"/>
              </a:schemeClr>
            </a:solidFill>
            <a:ln w="571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39" name="Line 32"/>
            <p:cNvSpPr>
              <a:spLocks noChangeShapeType="1"/>
            </p:cNvSpPr>
            <p:nvPr/>
          </p:nvSpPr>
          <p:spPr bwMode="auto">
            <a:xfrm flipV="1">
              <a:off x="5867400" y="3581400"/>
              <a:ext cx="0" cy="457200"/>
            </a:xfrm>
            <a:prstGeom prst="line">
              <a:avLst/>
            </a:prstGeom>
            <a:solidFill>
              <a:schemeClr val="accent1">
                <a:lumMod val="20000"/>
                <a:lumOff val="80000"/>
              </a:schemeClr>
            </a:solidFill>
            <a:ln w="57150">
              <a:solidFill>
                <a:srgbClr val="006699"/>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40" name="Text Box 33"/>
            <p:cNvSpPr txBox="1">
              <a:spLocks noChangeArrowheads="1"/>
            </p:cNvSpPr>
            <p:nvPr/>
          </p:nvSpPr>
          <p:spPr bwMode="auto">
            <a:xfrm>
              <a:off x="5257800" y="4152900"/>
              <a:ext cx="298450" cy="366713"/>
            </a:xfrm>
            <a:prstGeom prst="rect">
              <a:avLst/>
            </a:prstGeom>
            <a:solidFill>
              <a:srgbClr val="C2FFF0"/>
            </a:solidFill>
            <a:ln>
              <a:noFill/>
            </a:ln>
            <a:effectLst/>
            <a:extLst/>
          </p:spPr>
          <p:txBody>
            <a:bodyPr wrap="none">
              <a:spAutoFit/>
            </a:bodyPr>
            <a:lstStyle/>
            <a:p>
              <a:pPr algn="l"/>
              <a:r>
                <a:rPr lang="en-US" sz="1800" dirty="0">
                  <a:latin typeface="Arial Narrow" panose="020B0606020202030204" pitchFamily="34" charset="0"/>
                </a:rPr>
                <a:t>0</a:t>
              </a:r>
            </a:p>
          </p:txBody>
        </p:sp>
        <p:sp>
          <p:nvSpPr>
            <p:cNvPr id="41" name="Text Box 34"/>
            <p:cNvSpPr txBox="1">
              <a:spLocks noChangeArrowheads="1"/>
            </p:cNvSpPr>
            <p:nvPr/>
          </p:nvSpPr>
          <p:spPr bwMode="auto">
            <a:xfrm>
              <a:off x="5775325" y="4152900"/>
              <a:ext cx="298450" cy="366713"/>
            </a:xfrm>
            <a:prstGeom prst="rect">
              <a:avLst/>
            </a:prstGeom>
            <a:solidFill>
              <a:srgbClr val="C2FFF0"/>
            </a:solidFill>
            <a:ln>
              <a:noFill/>
            </a:ln>
            <a:effectLst/>
            <a:extLst/>
          </p:spPr>
          <p:txBody>
            <a:bodyPr wrap="none">
              <a:spAutoFit/>
            </a:bodyPr>
            <a:lstStyle/>
            <a:p>
              <a:pPr algn="l"/>
              <a:r>
                <a:rPr lang="en-US" sz="1800" dirty="0">
                  <a:latin typeface="Arial Narrow" panose="020B0606020202030204" pitchFamily="34" charset="0"/>
                </a:rPr>
                <a:t>1</a:t>
              </a:r>
            </a:p>
          </p:txBody>
        </p:sp>
        <p:sp>
          <p:nvSpPr>
            <p:cNvPr id="42" name="Text Box 35"/>
            <p:cNvSpPr txBox="1">
              <a:spLocks noChangeArrowheads="1"/>
            </p:cNvSpPr>
            <p:nvPr/>
          </p:nvSpPr>
          <p:spPr bwMode="auto">
            <a:xfrm>
              <a:off x="6384925" y="4152900"/>
              <a:ext cx="298450" cy="366713"/>
            </a:xfrm>
            <a:prstGeom prst="rect">
              <a:avLst/>
            </a:prstGeom>
            <a:solidFill>
              <a:srgbClr val="C2FFF0"/>
            </a:solidFill>
            <a:ln>
              <a:noFill/>
            </a:ln>
            <a:effectLst/>
            <a:extLst/>
          </p:spPr>
          <p:txBody>
            <a:bodyPr wrap="none">
              <a:spAutoFit/>
            </a:bodyPr>
            <a:lstStyle/>
            <a:p>
              <a:pPr algn="l"/>
              <a:r>
                <a:rPr lang="en-US" sz="1800" dirty="0">
                  <a:latin typeface="Arial Narrow" panose="020B0606020202030204" pitchFamily="34" charset="0"/>
                </a:rPr>
                <a:t>2</a:t>
              </a:r>
            </a:p>
          </p:txBody>
        </p:sp>
        <p:sp>
          <p:nvSpPr>
            <p:cNvPr id="43" name="Text Box 36"/>
            <p:cNvSpPr txBox="1">
              <a:spLocks noChangeArrowheads="1"/>
            </p:cNvSpPr>
            <p:nvPr/>
          </p:nvSpPr>
          <p:spPr bwMode="auto">
            <a:xfrm>
              <a:off x="6918325" y="4152900"/>
              <a:ext cx="298450" cy="366713"/>
            </a:xfrm>
            <a:prstGeom prst="rect">
              <a:avLst/>
            </a:prstGeom>
            <a:solidFill>
              <a:srgbClr val="C2FFF0"/>
            </a:solidFill>
            <a:ln>
              <a:noFill/>
            </a:ln>
            <a:effectLst/>
            <a:extLst/>
          </p:spPr>
          <p:txBody>
            <a:bodyPr wrap="none">
              <a:spAutoFit/>
            </a:bodyPr>
            <a:lstStyle/>
            <a:p>
              <a:pPr algn="l"/>
              <a:r>
                <a:rPr lang="en-US" sz="1800" dirty="0">
                  <a:latin typeface="Arial Narrow" panose="020B0606020202030204" pitchFamily="34" charset="0"/>
                </a:rPr>
                <a:t>3</a:t>
              </a:r>
            </a:p>
          </p:txBody>
        </p:sp>
        <p:sp>
          <p:nvSpPr>
            <p:cNvPr id="44" name="Text Box 37"/>
            <p:cNvSpPr txBox="1">
              <a:spLocks noChangeArrowheads="1"/>
            </p:cNvSpPr>
            <p:nvPr/>
          </p:nvSpPr>
          <p:spPr bwMode="auto">
            <a:xfrm>
              <a:off x="7391400" y="4114800"/>
              <a:ext cx="298450" cy="366713"/>
            </a:xfrm>
            <a:prstGeom prst="rect">
              <a:avLst/>
            </a:prstGeom>
            <a:solidFill>
              <a:srgbClr val="C2FFF0"/>
            </a:solidFill>
            <a:ln>
              <a:noFill/>
            </a:ln>
            <a:effectLst/>
            <a:extLst/>
          </p:spPr>
          <p:txBody>
            <a:bodyPr wrap="none">
              <a:spAutoFit/>
            </a:bodyPr>
            <a:lstStyle/>
            <a:p>
              <a:pPr algn="l"/>
              <a:r>
                <a:rPr lang="en-US" sz="1800" dirty="0">
                  <a:latin typeface="Arial Narrow" panose="020B0606020202030204" pitchFamily="34" charset="0"/>
                </a:rPr>
                <a:t>4</a:t>
              </a:r>
            </a:p>
          </p:txBody>
        </p:sp>
        <p:sp>
          <p:nvSpPr>
            <p:cNvPr id="45" name="Text Box 38"/>
            <p:cNvSpPr txBox="1">
              <a:spLocks noChangeArrowheads="1"/>
            </p:cNvSpPr>
            <p:nvPr/>
          </p:nvSpPr>
          <p:spPr bwMode="auto">
            <a:xfrm>
              <a:off x="7985125" y="4152900"/>
              <a:ext cx="298450" cy="366713"/>
            </a:xfrm>
            <a:prstGeom prst="rect">
              <a:avLst/>
            </a:prstGeom>
            <a:solidFill>
              <a:srgbClr val="C2FFF0"/>
            </a:solidFill>
            <a:ln>
              <a:noFill/>
            </a:ln>
            <a:effectLst/>
            <a:extLst/>
          </p:spPr>
          <p:txBody>
            <a:bodyPr wrap="none">
              <a:spAutoFit/>
            </a:bodyPr>
            <a:lstStyle/>
            <a:p>
              <a:pPr algn="l"/>
              <a:r>
                <a:rPr lang="en-US" sz="1800" dirty="0">
                  <a:latin typeface="Arial Narrow" panose="020B0606020202030204" pitchFamily="34" charset="0"/>
                </a:rPr>
                <a:t>5</a:t>
              </a:r>
            </a:p>
          </p:txBody>
        </p:sp>
        <mc:AlternateContent xmlns:mc="http://schemas.openxmlformats.org/markup-compatibility/2006">
          <mc:Choice xmlns:a14="http://schemas.microsoft.com/office/drawing/2010/main" xmlns="" Requires="a14">
            <p:sp>
              <p:nvSpPr>
                <p:cNvPr id="46" name="Text Box 40"/>
                <p:cNvSpPr txBox="1">
                  <a:spLocks noChangeArrowheads="1"/>
                </p:cNvSpPr>
                <p:nvPr/>
              </p:nvSpPr>
              <p:spPr bwMode="auto">
                <a:xfrm>
                  <a:off x="6408738" y="3176588"/>
                  <a:ext cx="738985" cy="400110"/>
                </a:xfrm>
                <a:prstGeom prst="rect">
                  <a:avLst/>
                </a:prstGeom>
                <a:solidFill>
                  <a:srgbClr val="C2FFF0"/>
                </a:solidFill>
                <a:ln>
                  <a:noFill/>
                </a:ln>
                <a:effectLst/>
                <a:extLst/>
              </p:spPr>
              <p:txBody>
                <a:bodyPr wrap="none">
                  <a:spAutoFit/>
                </a:bodyPr>
                <a:lstStyle/>
                <a:p>
                  <a:pPr algn="l"/>
                  <a:r>
                    <a:rPr lang="en-US" sz="2000" dirty="0" smtClean="0">
                      <a:solidFill>
                        <a:srgbClr val="A60A1B"/>
                      </a:solidFill>
                      <a:latin typeface="Arial Narrow" panose="020B0606020202030204" pitchFamily="34" charset="0"/>
                    </a:rPr>
                    <a:t>A </a:t>
                  </a:r>
                  <a14:m>
                    <m:oMath xmlns:m="http://schemas.openxmlformats.org/officeDocument/2006/math">
                      <m:r>
                        <a:rPr lang="en-US" sz="2000" i="1" dirty="0" smtClean="0">
                          <a:solidFill>
                            <a:srgbClr val="A60A1B"/>
                          </a:solidFill>
                          <a:latin typeface="Cambria Math"/>
                        </a:rPr>
                        <m:t>=</m:t>
                      </m:r>
                    </m:oMath>
                  </a14:m>
                  <a:r>
                    <a:rPr lang="en-US" sz="2000" dirty="0" smtClean="0">
                      <a:solidFill>
                        <a:srgbClr val="A60A1B"/>
                      </a:solidFill>
                      <a:latin typeface="Arial Narrow" panose="020B0606020202030204" pitchFamily="34" charset="0"/>
                    </a:rPr>
                    <a:t> </a:t>
                  </a:r>
                  <a:r>
                    <a:rPr lang="en-US" sz="2000" dirty="0" smtClean="0">
                      <a:solidFill>
                        <a:srgbClr val="A60A1B"/>
                      </a:solidFill>
                      <a:latin typeface="Arial Narrow" panose="020B0606020202030204" pitchFamily="34" charset="0"/>
                    </a:rPr>
                    <a:t>?</a:t>
                  </a:r>
                  <a:endParaRPr lang="en-US" sz="2000" dirty="0">
                    <a:solidFill>
                      <a:srgbClr val="A60A1B"/>
                    </a:solidFill>
                    <a:latin typeface="Arial Narrow" panose="020B0606020202030204" pitchFamily="34" charset="0"/>
                  </a:endParaRPr>
                </a:p>
              </p:txBody>
            </p:sp>
          </mc:Choice>
          <mc:Fallback>
            <p:sp>
              <p:nvSpPr>
                <p:cNvPr id="46" name="Text Box 40"/>
                <p:cNvSpPr txBox="1">
                  <a:spLocks noRot="1" noChangeAspect="1" noMove="1" noResize="1" noEditPoints="1" noAdjustHandles="1" noChangeArrowheads="1" noChangeShapeType="1" noTextEdit="1"/>
                </p:cNvSpPr>
                <p:nvPr/>
              </p:nvSpPr>
              <p:spPr bwMode="auto">
                <a:xfrm>
                  <a:off x="6408738" y="3176588"/>
                  <a:ext cx="738985" cy="400110"/>
                </a:xfrm>
                <a:prstGeom prst="rect">
                  <a:avLst/>
                </a:prstGeom>
                <a:blipFill rotWithShape="1">
                  <a:blip r:embed="rId3" cstate="print"/>
                  <a:stretch>
                    <a:fillRect l="-8197" t="-7692" r="-7377" b="-27692"/>
                  </a:stretch>
                </a:blipFill>
                <a:ln>
                  <a:noFill/>
                </a:ln>
                <a:effectLst/>
                <a:extLst/>
              </p:spPr>
              <p:txBody>
                <a:bodyPr/>
                <a:lstStyle/>
                <a:p>
                  <a:r>
                    <a:rPr lang="en-US">
                      <a:noFill/>
                    </a:rPr>
                    <a:t> </a:t>
                  </a:r>
                </a:p>
              </p:txBody>
            </p:sp>
          </mc:Fallback>
        </mc:AlternateContent>
        <p:sp>
          <p:nvSpPr>
            <p:cNvPr id="47" name="Line 42"/>
            <p:cNvSpPr>
              <a:spLocks noChangeShapeType="1"/>
            </p:cNvSpPr>
            <p:nvPr/>
          </p:nvSpPr>
          <p:spPr bwMode="auto">
            <a:xfrm>
              <a:off x="5276850" y="4029075"/>
              <a:ext cx="0" cy="60960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sp>
          <p:nvSpPr>
            <p:cNvPr id="48" name="Text Box 43"/>
            <p:cNvSpPr txBox="1">
              <a:spLocks noChangeArrowheads="1"/>
            </p:cNvSpPr>
            <p:nvPr/>
          </p:nvSpPr>
          <p:spPr bwMode="auto">
            <a:xfrm>
              <a:off x="5114925" y="4662488"/>
              <a:ext cx="1019175" cy="369888"/>
            </a:xfrm>
            <a:prstGeom prst="rect">
              <a:avLst/>
            </a:prstGeom>
            <a:solidFill>
              <a:srgbClr val="C2FFF0"/>
            </a:solidFill>
            <a:ln>
              <a:noFill/>
            </a:ln>
            <a:effectLst/>
            <a:extLst/>
          </p:spPr>
          <p:txBody>
            <a:bodyPr wrap="none">
              <a:spAutoFit/>
            </a:bodyPr>
            <a:lstStyle/>
            <a:p>
              <a:pPr algn="l"/>
              <a:r>
                <a:rPr lang="en-US" sz="1800" dirty="0" smtClean="0">
                  <a:latin typeface="Arial Narrow" panose="020B0606020202030204" pitchFamily="34" charset="0"/>
                </a:rPr>
                <a:t>P = Given</a:t>
              </a:r>
              <a:endParaRPr lang="en-US" sz="1800" dirty="0">
                <a:latin typeface="Arial Narrow" panose="020B0606020202030204" pitchFamily="34" charset="0"/>
              </a:endParaRPr>
            </a:p>
          </p:txBody>
        </p:sp>
        <p:sp>
          <p:nvSpPr>
            <p:cNvPr id="32" name="Line 7"/>
            <p:cNvSpPr>
              <a:spLocks noChangeShapeType="1"/>
            </p:cNvSpPr>
            <p:nvPr/>
          </p:nvSpPr>
          <p:spPr bwMode="auto">
            <a:xfrm>
              <a:off x="5276665" y="4029740"/>
              <a:ext cx="2879387" cy="0"/>
            </a:xfrm>
            <a:prstGeom prst="line">
              <a:avLst/>
            </a:prstGeom>
            <a:gradFill>
              <a:gsLst>
                <a:gs pos="0">
                  <a:srgbClr val="6B9BFB"/>
                </a:gs>
                <a:gs pos="50000">
                  <a:schemeClr val="accent1">
                    <a:tint val="44500"/>
                    <a:satMod val="160000"/>
                  </a:schemeClr>
                </a:gs>
                <a:gs pos="100000">
                  <a:schemeClr val="accent1">
                    <a:tint val="23500"/>
                    <a:satMod val="160000"/>
                  </a:schemeClr>
                </a:gs>
              </a:gsLst>
              <a:lin ang="5400000" scaled="0"/>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dirty="0">
                <a:latin typeface="Arial Narrow" panose="020B0606020202030204" pitchFamily="34" charset="0"/>
              </a:endParaRPr>
            </a:p>
          </p:txBody>
        </p:sp>
      </p:grpSp>
      <p:sp>
        <p:nvSpPr>
          <p:cNvPr id="5" name="Content Placeholder 6"/>
          <p:cNvSpPr>
            <a:spLocks noGrp="1"/>
          </p:cNvSpPr>
          <p:nvPr>
            <p:ph sz="quarter" idx="19"/>
          </p:nvPr>
        </p:nvSpPr>
        <p:spPr>
          <a:xfrm>
            <a:off x="3575050" y="5422557"/>
            <a:ext cx="2044700" cy="349593"/>
          </a:xfrm>
        </p:spPr>
        <p:txBody>
          <a:bodyPr/>
          <a:lstStyle/>
          <a:p>
            <a:pPr marL="0" indent="0">
              <a:buNone/>
            </a:pPr>
            <a:r>
              <a:rPr lang="en-US" sz="1600" b="0" dirty="0"/>
              <a:t>Standard Factor Notation </a:t>
            </a:r>
          </a:p>
        </p:txBody>
      </p:sp>
      <p:sp>
        <p:nvSpPr>
          <p:cNvPr id="51" name="Left Arrow 7"/>
          <p:cNvSpPr/>
          <p:nvPr/>
        </p:nvSpPr>
        <p:spPr>
          <a:xfrm>
            <a:off x="2811780" y="5496329"/>
            <a:ext cx="731520" cy="182880"/>
          </a:xfrm>
          <a:prstGeom prst="leftArrow">
            <a:avLst/>
          </a:prstGeom>
          <a:solidFill>
            <a:srgbClr val="0062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xmlns="" Requires="a14">
          <p:sp>
            <p:nvSpPr>
              <p:cNvPr id="6" name="Content Placeholder 8"/>
              <p:cNvSpPr>
                <a:spLocks noGrp="1"/>
              </p:cNvSpPr>
              <p:nvPr>
                <p:ph sz="quarter" idx="20"/>
              </p:nvPr>
            </p:nvSpPr>
            <p:spPr>
              <a:xfrm>
                <a:off x="849549" y="5364710"/>
                <a:ext cx="2122251" cy="502690"/>
              </a:xfrm>
            </p:spPr>
            <p:txBody>
              <a:bodyPr/>
              <a:lstStyle/>
              <a:p>
                <a:pPr marL="0" indent="0" algn="ctr">
                  <a:buNone/>
                </a:pPr>
                <a:r>
                  <a:rPr lang="en-US" b="0" dirty="0" smtClean="0"/>
                  <a:t>P </a:t>
                </a:r>
                <a14:m>
                  <m:oMath xmlns:m="http://schemas.openxmlformats.org/officeDocument/2006/math">
                    <m:r>
                      <a:rPr lang="en-US" i="1" dirty="0">
                        <a:latin typeface="Cambria Math"/>
                      </a:rPr>
                      <m:t>=</m:t>
                    </m:r>
                  </m:oMath>
                </a14:m>
                <a:r>
                  <a:rPr lang="en-US" b="0" dirty="0" smtClean="0"/>
                  <a:t> </a:t>
                </a:r>
                <a:r>
                  <a:rPr lang="en-US" b="0" dirty="0"/>
                  <a:t>A(P/</a:t>
                </a:r>
                <a:r>
                  <a:rPr lang="en-US" b="0" dirty="0" err="1"/>
                  <a:t>A,i,n</a:t>
                </a:r>
                <a:r>
                  <a:rPr lang="en-US" b="0" dirty="0"/>
                  <a:t>)</a:t>
                </a:r>
              </a:p>
            </p:txBody>
          </p:sp>
        </mc:Choice>
        <mc:Fallback>
          <p:sp>
            <p:nvSpPr>
              <p:cNvPr id="6" name="Content Placeholder 8"/>
              <p:cNvSpPr>
                <a:spLocks noGrp="1" noRot="1" noChangeAspect="1" noMove="1" noResize="1" noEditPoints="1" noAdjustHandles="1" noChangeArrowheads="1" noChangeShapeType="1" noTextEdit="1"/>
              </p:cNvSpPr>
              <p:nvPr>
                <p:ph sz="quarter" idx="20"/>
              </p:nvPr>
            </p:nvSpPr>
            <p:spPr>
              <a:xfrm>
                <a:off x="849549" y="5364710"/>
                <a:ext cx="2122251" cy="502690"/>
              </a:xfrm>
              <a:blipFill rotWithShape="1">
                <a:blip r:embed="rId4" cstate="print"/>
                <a:stretch>
                  <a:fillRect t="-8434" b="-19277"/>
                </a:stretch>
              </a:blipFill>
            </p:spPr>
            <p:txBody>
              <a:bodyPr/>
              <a:lstStyle/>
              <a:p>
                <a:r>
                  <a:rPr lang="en-US">
                    <a:noFill/>
                  </a:rPr>
                  <a:t> </a:t>
                </a:r>
              </a:p>
            </p:txBody>
          </p:sp>
        </mc:Fallback>
      </mc:AlternateContent>
      <p:sp>
        <p:nvSpPr>
          <p:cNvPr id="49" name="Right Arrow 9"/>
          <p:cNvSpPr/>
          <p:nvPr/>
        </p:nvSpPr>
        <p:spPr bwMode="auto">
          <a:xfrm>
            <a:off x="5640705" y="5521033"/>
            <a:ext cx="731520" cy="182880"/>
          </a:xfrm>
          <a:prstGeom prst="righ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mc:AlternateContent xmlns:mc="http://schemas.openxmlformats.org/markup-compatibility/2006">
        <mc:Choice xmlns:a14="http://schemas.microsoft.com/office/drawing/2010/main" xmlns="" Requires="a14">
          <p:sp>
            <p:nvSpPr>
              <p:cNvPr id="7" name="Content Placeholder 10"/>
              <p:cNvSpPr>
                <a:spLocks noGrp="1"/>
              </p:cNvSpPr>
              <p:nvPr>
                <p:ph sz="quarter" idx="21"/>
              </p:nvPr>
            </p:nvSpPr>
            <p:spPr>
              <a:xfrm>
                <a:off x="6400800" y="5357091"/>
                <a:ext cx="1771650" cy="467360"/>
              </a:xfrm>
            </p:spPr>
            <p:txBody>
              <a:bodyPr/>
              <a:lstStyle/>
              <a:p>
                <a:pPr marL="0" indent="0" algn="ctr">
                  <a:buNone/>
                </a:pPr>
                <a:r>
                  <a:rPr lang="en-US" b="0" dirty="0"/>
                  <a:t>A </a:t>
                </a:r>
                <a14:m>
                  <m:oMath xmlns:m="http://schemas.openxmlformats.org/officeDocument/2006/math">
                    <m:r>
                      <a:rPr lang="en-US" i="1" dirty="0">
                        <a:latin typeface="Cambria Math"/>
                      </a:rPr>
                      <m:t>=</m:t>
                    </m:r>
                  </m:oMath>
                </a14:m>
                <a:r>
                  <a:rPr lang="en-US" b="0" dirty="0"/>
                  <a:t> P(A/</a:t>
                </a:r>
                <a:r>
                  <a:rPr lang="en-US" b="0" dirty="0" err="1"/>
                  <a:t>P,i,n</a:t>
                </a:r>
                <a:r>
                  <a:rPr lang="en-US" b="0" dirty="0" smtClean="0"/>
                  <a:t>)</a:t>
                </a:r>
                <a:endParaRPr lang="en-US" b="0" dirty="0"/>
              </a:p>
            </p:txBody>
          </p:sp>
        </mc:Choice>
        <mc:Fallback>
          <p:sp>
            <p:nvSpPr>
              <p:cNvPr id="7" name="Content Placeholder 10"/>
              <p:cNvSpPr>
                <a:spLocks noGrp="1" noRot="1" noChangeAspect="1" noMove="1" noResize="1" noEditPoints="1" noAdjustHandles="1" noChangeArrowheads="1" noChangeShapeType="1" noTextEdit="1"/>
              </p:cNvSpPr>
              <p:nvPr>
                <p:ph sz="quarter" idx="21"/>
              </p:nvPr>
            </p:nvSpPr>
            <p:spPr>
              <a:xfrm>
                <a:off x="6400800" y="5357091"/>
                <a:ext cx="1771650" cy="467360"/>
              </a:xfrm>
              <a:blipFill rotWithShape="1">
                <a:blip r:embed="rId5" cstate="print"/>
                <a:stretch>
                  <a:fillRect l="-4124" t="-9211" r="-4124" b="-30263"/>
                </a:stretch>
              </a:blipFill>
            </p:spPr>
            <p:txBody>
              <a:bodyPr/>
              <a:lstStyle/>
              <a:p>
                <a:r>
                  <a:rPr lang="en-US">
                    <a:noFill/>
                  </a:rPr>
                  <a:t> </a:t>
                </a:r>
              </a:p>
            </p:txBody>
          </p:sp>
        </mc:Fallback>
      </mc:AlternateContent>
      <p:sp>
        <p:nvSpPr>
          <p:cNvPr id="8" name="Content Placeholder 11"/>
          <p:cNvSpPr>
            <a:spLocks noGrp="1"/>
          </p:cNvSpPr>
          <p:nvPr>
            <p:ph sz="quarter" idx="22"/>
          </p:nvPr>
        </p:nvSpPr>
        <p:spPr>
          <a:xfrm>
            <a:off x="1066800" y="6070600"/>
            <a:ext cx="7010400" cy="482600"/>
          </a:xfrm>
        </p:spPr>
        <p:txBody>
          <a:bodyPr/>
          <a:lstStyle/>
          <a:p>
            <a:pPr marL="0" indent="0" algn="ctr">
              <a:buNone/>
            </a:pPr>
            <a:r>
              <a:rPr lang="en-US" dirty="0"/>
              <a:t>Note:</a:t>
            </a:r>
            <a:r>
              <a:rPr lang="en-US" b="0" dirty="0"/>
              <a:t> P is one period </a:t>
            </a:r>
            <a:r>
              <a:rPr lang="en-US" b="0" i="1" dirty="0">
                <a:solidFill>
                  <a:srgbClr val="A60A1B"/>
                </a:solidFill>
              </a:rPr>
              <a:t>Ahead</a:t>
            </a:r>
            <a:r>
              <a:rPr lang="en-US" b="0" dirty="0"/>
              <a:t> of first A </a:t>
            </a:r>
            <a:r>
              <a:rPr lang="en-US" b="0" dirty="0" smtClean="0"/>
              <a:t>value</a:t>
            </a:r>
            <a:endParaRPr lang="en-US" b="0" dirty="0"/>
          </a:p>
        </p:txBody>
      </p:sp>
      <p:sp>
        <p:nvSpPr>
          <p:cNvPr id="9" name="Content Placeholder 12"/>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825364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Uniform Series Involving P/A</a:t>
            </a:r>
          </a:p>
        </p:txBody>
      </p:sp>
      <p:sp>
        <p:nvSpPr>
          <p:cNvPr id="3" name="Content Placeholder 2"/>
          <p:cNvSpPr>
            <a:spLocks noGrp="1"/>
          </p:cNvSpPr>
          <p:nvPr>
            <p:ph sz="quarter" idx="17"/>
          </p:nvPr>
        </p:nvSpPr>
        <p:spPr>
          <a:xfrm>
            <a:off x="457200" y="1270000"/>
            <a:ext cx="8229600" cy="1854200"/>
          </a:xfrm>
          <a:solidFill>
            <a:srgbClr val="C2FFF0"/>
          </a:solidFill>
          <a:ln>
            <a:solidFill>
              <a:schemeClr val="tx1"/>
            </a:solidFill>
          </a:ln>
        </p:spPr>
        <p:txBody>
          <a:bodyPr/>
          <a:lstStyle/>
          <a:p>
            <a:pPr marL="0" indent="0">
              <a:spcBef>
                <a:spcPts val="1800"/>
              </a:spcBef>
              <a:buNone/>
            </a:pPr>
            <a:r>
              <a:rPr lang="en-US" sz="2000" b="0" dirty="0"/>
              <a:t>A chemical engineer believes that by  modifying the structure of a certain </a:t>
            </a:r>
            <a:r>
              <a:rPr lang="en-US" sz="2000" b="0" dirty="0" smtClean="0"/>
              <a:t>water treatment </a:t>
            </a:r>
            <a:r>
              <a:rPr lang="en-US" sz="2000" b="0" dirty="0"/>
              <a:t>polymer, his company would earn an extra $5000 per year. At an </a:t>
            </a:r>
            <a:r>
              <a:rPr lang="en-US" sz="2000" b="0" dirty="0" smtClean="0"/>
              <a:t>interest rate </a:t>
            </a:r>
            <a:r>
              <a:rPr lang="en-US" sz="2000" b="0" dirty="0"/>
              <a:t>of 10% per year, how much could the company afford to spend now to </a:t>
            </a:r>
            <a:r>
              <a:rPr lang="en-US" sz="2000" b="0" dirty="0" smtClean="0"/>
              <a:t>just break </a:t>
            </a:r>
            <a:r>
              <a:rPr lang="en-US" sz="2000" b="0" dirty="0"/>
              <a:t>even over a 5 year project period</a:t>
            </a:r>
            <a:r>
              <a:rPr lang="en-US" sz="2000" b="0" dirty="0" smtClean="0"/>
              <a:t>?</a:t>
            </a:r>
            <a:endParaRPr lang="en-US" sz="2000" dirty="0"/>
          </a:p>
          <a:p>
            <a:pPr marL="0" indent="0" algn="ctr">
              <a:spcBef>
                <a:spcPts val="1800"/>
              </a:spcBef>
              <a:buNone/>
            </a:pPr>
            <a:r>
              <a:rPr lang="en-US" sz="2000" dirty="0">
                <a:solidFill>
                  <a:srgbClr val="7030A0"/>
                </a:solidFill>
              </a:rPr>
              <a:t>       (A) $11,170          (B) 13,640          (C) $15,300          (D) $</a:t>
            </a:r>
            <a:r>
              <a:rPr lang="en-US" sz="2000" dirty="0" smtClean="0">
                <a:solidFill>
                  <a:srgbClr val="7030A0"/>
                </a:solidFill>
              </a:rPr>
              <a:t>18,950</a:t>
            </a:r>
            <a:endParaRPr lang="en-US" sz="2000" dirty="0">
              <a:solidFill>
                <a:srgbClr val="7030A0"/>
              </a:solidFill>
            </a:endParaRPr>
          </a:p>
        </p:txBody>
      </p:sp>
      <p:sp>
        <p:nvSpPr>
          <p:cNvPr id="4" name="Content Placeholder 3"/>
          <p:cNvSpPr>
            <a:spLocks noGrp="1"/>
          </p:cNvSpPr>
          <p:nvPr>
            <p:ph sz="quarter" idx="18"/>
          </p:nvPr>
        </p:nvSpPr>
        <p:spPr>
          <a:xfrm>
            <a:off x="914400" y="3464560"/>
            <a:ext cx="3581400" cy="421640"/>
          </a:xfrm>
        </p:spPr>
        <p:txBody>
          <a:bodyPr/>
          <a:lstStyle/>
          <a:p>
            <a:pPr marL="0" indent="0">
              <a:buNone/>
            </a:pPr>
            <a:r>
              <a:rPr lang="en-US" sz="2000" b="0" dirty="0"/>
              <a:t>The cash flow diagram is as follows</a:t>
            </a:r>
            <a:r>
              <a:rPr lang="en-US" sz="2000" b="0" dirty="0" smtClean="0"/>
              <a:t>:</a:t>
            </a:r>
            <a:endParaRPr lang="en-US" sz="2000" b="0" dirty="0"/>
          </a:p>
        </p:txBody>
      </p:sp>
      <p:grpSp>
        <p:nvGrpSpPr>
          <p:cNvPr id="33" name="Group 4"/>
          <p:cNvGrpSpPr/>
          <p:nvPr/>
        </p:nvGrpSpPr>
        <p:grpSpPr>
          <a:xfrm>
            <a:off x="643644" y="3925212"/>
            <a:ext cx="4309356" cy="2475588"/>
            <a:chOff x="643644" y="3925212"/>
            <a:chExt cx="4309356" cy="2475588"/>
          </a:xfrm>
        </p:grpSpPr>
        <p:sp>
          <p:nvSpPr>
            <p:cNvPr id="16" name="Rectangle 4"/>
            <p:cNvSpPr>
              <a:spLocks noChangeArrowheads="1"/>
            </p:cNvSpPr>
            <p:nvPr/>
          </p:nvSpPr>
          <p:spPr bwMode="auto">
            <a:xfrm>
              <a:off x="643644" y="3925212"/>
              <a:ext cx="4309356" cy="2475588"/>
            </a:xfrm>
            <a:prstGeom prst="rect">
              <a:avLst/>
            </a:prstGeom>
            <a:solidFill>
              <a:srgbClr val="C2FFF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2000" dirty="0">
                <a:latin typeface="Arial Narrow" panose="020B0606020202030204" pitchFamily="34" charset="0"/>
              </a:endParaRPr>
            </a:p>
          </p:txBody>
        </p:sp>
        <p:sp>
          <p:nvSpPr>
            <p:cNvPr id="17" name="Line 5"/>
            <p:cNvSpPr>
              <a:spLocks noChangeShapeType="1"/>
            </p:cNvSpPr>
            <p:nvPr/>
          </p:nvSpPr>
          <p:spPr bwMode="auto">
            <a:xfrm>
              <a:off x="1102086" y="5067497"/>
              <a:ext cx="3392472" cy="0"/>
            </a:xfrm>
            <a:prstGeom prst="line">
              <a:avLst/>
            </a:prstGeom>
            <a:solidFill>
              <a:schemeClr val="accent1">
                <a:lumMod val="20000"/>
                <a:lumOff val="80000"/>
              </a:schemeClr>
            </a:solidFill>
            <a:ln w="254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18" name="Line 6"/>
            <p:cNvSpPr>
              <a:spLocks noChangeShapeType="1"/>
            </p:cNvSpPr>
            <p:nvPr/>
          </p:nvSpPr>
          <p:spPr bwMode="auto">
            <a:xfrm>
              <a:off x="4402869" y="5067497"/>
              <a:ext cx="0" cy="0"/>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19" name="Line 7"/>
            <p:cNvSpPr>
              <a:spLocks noChangeShapeType="1"/>
            </p:cNvSpPr>
            <p:nvPr/>
          </p:nvSpPr>
          <p:spPr bwMode="auto">
            <a:xfrm flipV="1">
              <a:off x="4494558" y="4517367"/>
              <a:ext cx="0" cy="550131"/>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20" name="Line 8"/>
            <p:cNvSpPr>
              <a:spLocks noChangeShapeType="1"/>
            </p:cNvSpPr>
            <p:nvPr/>
          </p:nvSpPr>
          <p:spPr bwMode="auto">
            <a:xfrm>
              <a:off x="1102086" y="5067497"/>
              <a:ext cx="0" cy="733508"/>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21" name="Line 9"/>
            <p:cNvSpPr>
              <a:spLocks noChangeShapeType="1"/>
            </p:cNvSpPr>
            <p:nvPr/>
          </p:nvSpPr>
          <p:spPr bwMode="auto">
            <a:xfrm flipV="1">
              <a:off x="3852739" y="4517367"/>
              <a:ext cx="0" cy="550131"/>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22" name="Line 10"/>
            <p:cNvSpPr>
              <a:spLocks noChangeShapeType="1"/>
            </p:cNvSpPr>
            <p:nvPr/>
          </p:nvSpPr>
          <p:spPr bwMode="auto">
            <a:xfrm flipV="1">
              <a:off x="3210920" y="4517367"/>
              <a:ext cx="0" cy="550131"/>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23" name="Line 11"/>
            <p:cNvSpPr>
              <a:spLocks noChangeShapeType="1"/>
            </p:cNvSpPr>
            <p:nvPr/>
          </p:nvSpPr>
          <p:spPr bwMode="auto">
            <a:xfrm flipV="1">
              <a:off x="2569101" y="4517367"/>
              <a:ext cx="0" cy="550131"/>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24" name="Line 12"/>
            <p:cNvSpPr>
              <a:spLocks noChangeShapeType="1"/>
            </p:cNvSpPr>
            <p:nvPr/>
          </p:nvSpPr>
          <p:spPr bwMode="auto">
            <a:xfrm flipV="1">
              <a:off x="1835594" y="4517367"/>
              <a:ext cx="0" cy="550131"/>
            </a:xfrm>
            <a:prstGeom prst="line">
              <a:avLst/>
            </a:prstGeom>
            <a:solidFill>
              <a:schemeClr val="accent1">
                <a:lumMod val="20000"/>
                <a:lumOff val="80000"/>
              </a:schemeClr>
            </a:solidFill>
            <a:ln w="9525">
              <a:solidFill>
                <a:schemeClr val="tx1"/>
              </a:solidFill>
              <a:round/>
              <a:headEn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000" dirty="0">
                <a:latin typeface="Arial Narrow" panose="020B0606020202030204" pitchFamily="34" charset="0"/>
              </a:endParaRPr>
            </a:p>
          </p:txBody>
        </p:sp>
        <p:sp>
          <p:nvSpPr>
            <p:cNvPr id="25" name="Text Box 13"/>
            <p:cNvSpPr txBox="1">
              <a:spLocks noChangeArrowheads="1"/>
            </p:cNvSpPr>
            <p:nvPr/>
          </p:nvSpPr>
          <p:spPr bwMode="auto">
            <a:xfrm>
              <a:off x="1025679" y="5205030"/>
              <a:ext cx="301808" cy="39922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a:latin typeface="Arial Narrow" panose="020B0606020202030204" pitchFamily="34" charset="0"/>
                </a:rPr>
                <a:t>0</a:t>
              </a:r>
            </a:p>
          </p:txBody>
        </p:sp>
        <p:sp>
          <p:nvSpPr>
            <p:cNvPr id="26" name="Text Box 14"/>
            <p:cNvSpPr txBox="1">
              <a:spLocks noChangeArrowheads="1"/>
            </p:cNvSpPr>
            <p:nvPr/>
          </p:nvSpPr>
          <p:spPr bwMode="auto">
            <a:xfrm>
              <a:off x="1724803" y="5205030"/>
              <a:ext cx="301808" cy="39922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a:latin typeface="Arial Narrow" panose="020B0606020202030204" pitchFamily="34" charset="0"/>
                </a:rPr>
                <a:t>1</a:t>
              </a:r>
            </a:p>
          </p:txBody>
        </p:sp>
        <p:sp>
          <p:nvSpPr>
            <p:cNvPr id="27" name="Text Box 15"/>
            <p:cNvSpPr txBox="1">
              <a:spLocks noChangeArrowheads="1"/>
            </p:cNvSpPr>
            <p:nvPr/>
          </p:nvSpPr>
          <p:spPr bwMode="auto">
            <a:xfrm>
              <a:off x="2458311" y="5205030"/>
              <a:ext cx="301808" cy="39922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a:latin typeface="Arial Narrow" panose="020B0606020202030204" pitchFamily="34" charset="0"/>
                </a:rPr>
                <a:t>2</a:t>
              </a:r>
            </a:p>
          </p:txBody>
        </p:sp>
        <p:sp>
          <p:nvSpPr>
            <p:cNvPr id="28" name="Text Box 16"/>
            <p:cNvSpPr txBox="1">
              <a:spLocks noChangeArrowheads="1"/>
            </p:cNvSpPr>
            <p:nvPr/>
          </p:nvSpPr>
          <p:spPr bwMode="auto">
            <a:xfrm>
              <a:off x="3100130" y="5205030"/>
              <a:ext cx="301808" cy="39922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a:latin typeface="Arial Narrow" panose="020B0606020202030204" pitchFamily="34" charset="0"/>
                </a:rPr>
                <a:t>3</a:t>
              </a:r>
            </a:p>
          </p:txBody>
        </p:sp>
        <p:sp>
          <p:nvSpPr>
            <p:cNvPr id="29" name="Text Box 17"/>
            <p:cNvSpPr txBox="1">
              <a:spLocks noChangeArrowheads="1"/>
            </p:cNvSpPr>
            <p:nvPr/>
          </p:nvSpPr>
          <p:spPr bwMode="auto">
            <a:xfrm>
              <a:off x="3669362" y="5159186"/>
              <a:ext cx="301808" cy="39922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a:latin typeface="Arial Narrow" panose="020B0606020202030204" pitchFamily="34" charset="0"/>
                </a:rPr>
                <a:t>4</a:t>
              </a:r>
            </a:p>
          </p:txBody>
        </p:sp>
        <p:sp>
          <p:nvSpPr>
            <p:cNvPr id="30" name="Text Box 18"/>
            <p:cNvSpPr txBox="1">
              <a:spLocks noChangeArrowheads="1"/>
            </p:cNvSpPr>
            <p:nvPr/>
          </p:nvSpPr>
          <p:spPr bwMode="auto">
            <a:xfrm>
              <a:off x="4219493" y="5159186"/>
              <a:ext cx="301808" cy="399227"/>
            </a:xfrm>
            <a:prstGeom prst="rect">
              <a:avLst/>
            </a:prstGeom>
            <a:solidFill>
              <a:srgbClr val="C2FFF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r>
                <a:rPr lang="en-US" sz="2000" dirty="0">
                  <a:latin typeface="Arial Narrow" panose="020B0606020202030204" pitchFamily="34" charset="0"/>
                </a:rPr>
                <a:t>5</a:t>
              </a:r>
            </a:p>
          </p:txBody>
        </p:sp>
        <mc:AlternateContent xmlns:mc="http://schemas.openxmlformats.org/markup-compatibility/2006">
          <mc:Choice xmlns:a14="http://schemas.microsoft.com/office/drawing/2010/main" xmlns="" Requires="a14">
            <p:sp>
              <p:nvSpPr>
                <p:cNvPr id="31" name="Text Box 19"/>
                <p:cNvSpPr txBox="1">
                  <a:spLocks noChangeArrowheads="1"/>
                </p:cNvSpPr>
                <p:nvPr/>
              </p:nvSpPr>
              <p:spPr bwMode="auto">
                <a:xfrm>
                  <a:off x="2458311" y="4104769"/>
                  <a:ext cx="1207062" cy="400110"/>
                </a:xfrm>
                <a:prstGeom prst="rect">
                  <a:avLst/>
                </a:prstGeom>
                <a:solidFill>
                  <a:srgbClr val="C2FFF0"/>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2000" dirty="0" smtClean="0">
                      <a:latin typeface="Arial Narrow" panose="020B0606020202030204" pitchFamily="34" charset="0"/>
                    </a:rPr>
                    <a:t>A </a:t>
                  </a:r>
                  <a14:m>
                    <m:oMath xmlns:m="http://schemas.openxmlformats.org/officeDocument/2006/math">
                      <m:r>
                        <a:rPr lang="en-US" sz="2000" i="1" dirty="0">
                          <a:latin typeface="Cambria Math"/>
                        </a:rPr>
                        <m:t>=</m:t>
                      </m:r>
                    </m:oMath>
                  </a14:m>
                  <a:r>
                    <a:rPr lang="en-US" sz="2000" dirty="0" smtClean="0">
                      <a:latin typeface="Arial Narrow" panose="020B0606020202030204" pitchFamily="34" charset="0"/>
                    </a:rPr>
                    <a:t> $5000</a:t>
                  </a:r>
                  <a:endParaRPr lang="en-US" sz="2000" dirty="0">
                    <a:latin typeface="Arial Narrow" panose="020B0606020202030204" pitchFamily="34" charset="0"/>
                  </a:endParaRPr>
                </a:p>
              </p:txBody>
            </p:sp>
          </mc:Choice>
          <mc:Fallback>
            <p:sp>
              <p:nvSpPr>
                <p:cNvPr id="31" name="Text Box 19"/>
                <p:cNvSpPr txBox="1">
                  <a:spLocks noRot="1" noChangeAspect="1" noMove="1" noResize="1" noEditPoints="1" noAdjustHandles="1" noChangeArrowheads="1" noChangeShapeType="1" noTextEdit="1"/>
                </p:cNvSpPr>
                <p:nvPr/>
              </p:nvSpPr>
              <p:spPr bwMode="auto">
                <a:xfrm>
                  <a:off x="2458311" y="4104769"/>
                  <a:ext cx="1207062" cy="400110"/>
                </a:xfrm>
                <a:prstGeom prst="rect">
                  <a:avLst/>
                </a:prstGeom>
                <a:blipFill rotWithShape="1">
                  <a:blip r:embed="rId2" cstate="print"/>
                  <a:stretch>
                    <a:fillRect l="-5051" t="-7576" r="-4545" b="-25758"/>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2" name="Text Box 20"/>
                <p:cNvSpPr txBox="1">
                  <a:spLocks noChangeArrowheads="1"/>
                </p:cNvSpPr>
                <p:nvPr/>
              </p:nvSpPr>
              <p:spPr bwMode="auto">
                <a:xfrm>
                  <a:off x="807919" y="5758981"/>
                  <a:ext cx="914096" cy="492443"/>
                </a:xfrm>
                <a:prstGeom prst="rect">
                  <a:avLst/>
                </a:prstGeom>
                <a:solidFill>
                  <a:srgbClr val="C2FFF0"/>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pPr algn="l"/>
                  <a:r>
                    <a:rPr lang="en-US" sz="2600" dirty="0" smtClean="0">
                      <a:solidFill>
                        <a:srgbClr val="A60A1B"/>
                      </a:solidFill>
                      <a:latin typeface="Arial Narrow" panose="020B0606020202030204" pitchFamily="34" charset="0"/>
                    </a:rPr>
                    <a:t>P </a:t>
                  </a:r>
                  <a14:m>
                    <m:oMath xmlns:m="http://schemas.openxmlformats.org/officeDocument/2006/math">
                      <m:r>
                        <a:rPr lang="en-US" sz="2600" i="1" dirty="0" smtClean="0">
                          <a:solidFill>
                            <a:srgbClr val="A60A1B"/>
                          </a:solidFill>
                          <a:latin typeface="Cambria Math"/>
                        </a:rPr>
                        <m:t>=</m:t>
                      </m:r>
                    </m:oMath>
                  </a14:m>
                  <a:r>
                    <a:rPr lang="en-US" sz="2600" dirty="0" smtClean="0">
                      <a:solidFill>
                        <a:srgbClr val="A60A1B"/>
                      </a:solidFill>
                      <a:latin typeface="Arial Narrow" panose="020B0606020202030204" pitchFamily="34" charset="0"/>
                    </a:rPr>
                    <a:t> ?</a:t>
                  </a:r>
                  <a:endParaRPr lang="en-US" sz="2600" dirty="0">
                    <a:solidFill>
                      <a:srgbClr val="A60A1B"/>
                    </a:solidFill>
                    <a:latin typeface="Arial Narrow" panose="020B0606020202030204" pitchFamily="34" charset="0"/>
                  </a:endParaRPr>
                </a:p>
              </p:txBody>
            </p:sp>
          </mc:Choice>
          <mc:Fallback>
            <p:sp>
              <p:nvSpPr>
                <p:cNvPr id="32" name="Text Box 20"/>
                <p:cNvSpPr txBox="1">
                  <a:spLocks noRot="1" noChangeAspect="1" noMove="1" noResize="1" noEditPoints="1" noAdjustHandles="1" noChangeArrowheads="1" noChangeShapeType="1" noTextEdit="1"/>
                </p:cNvSpPr>
                <p:nvPr/>
              </p:nvSpPr>
              <p:spPr bwMode="auto">
                <a:xfrm>
                  <a:off x="807919" y="5758981"/>
                  <a:ext cx="914096" cy="492443"/>
                </a:xfrm>
                <a:prstGeom prst="rect">
                  <a:avLst/>
                </a:prstGeom>
                <a:blipFill rotWithShape="1">
                  <a:blip r:embed="rId3" cstate="print"/>
                  <a:stretch>
                    <a:fillRect l="-12081" t="-11250" r="-11409" b="-31250"/>
                  </a:stretch>
                </a:bli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5" name="Text Box 30"/>
                <p:cNvSpPr txBox="1">
                  <a:spLocks noChangeArrowheads="1"/>
                </p:cNvSpPr>
                <p:nvPr/>
              </p:nvSpPr>
              <p:spPr bwMode="auto">
                <a:xfrm>
                  <a:off x="2385724" y="5617628"/>
                  <a:ext cx="958917" cy="400110"/>
                </a:xfrm>
                <a:prstGeom prst="rect">
                  <a:avLst/>
                </a:prstGeom>
                <a:solidFill>
                  <a:srgbClr val="C2FFF0"/>
                </a:solidFill>
                <a:ln>
                  <a:noFill/>
                </a:ln>
                <a:effectLst/>
                <a:extLst>
                  <a:ext uri="{91240B29-F687-4F45-9708-019B960494DF}">
                    <a14:hiddenLine w="12700" cap="sq">
                      <a:solidFill>
                        <a:schemeClr val="tx1"/>
                      </a:solidFill>
                      <a:miter lim="800000"/>
                      <a:headEnd type="none" w="sm" len="sm"/>
                      <a:tailEnd type="none" w="sm" len="sm"/>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sz="2000" dirty="0">
                      <a:latin typeface="Arial Narrow" panose="020B0606020202030204" pitchFamily="34" charset="0"/>
                    </a:rPr>
                    <a:t>i </a:t>
                  </a:r>
                  <a14:m>
                    <m:oMath xmlns:m="http://schemas.openxmlformats.org/officeDocument/2006/math">
                      <m:r>
                        <a:rPr lang="en-US" sz="2000" i="1" dirty="0">
                          <a:latin typeface="Cambria Math"/>
                        </a:rPr>
                        <m:t>= </m:t>
                      </m:r>
                    </m:oMath>
                  </a14:m>
                  <a:r>
                    <a:rPr lang="en-US" sz="2000" dirty="0" smtClean="0">
                      <a:latin typeface="Arial Narrow" panose="020B0606020202030204" pitchFamily="34" charset="0"/>
                    </a:rPr>
                    <a:t>10</a:t>
                  </a:r>
                  <a:r>
                    <a:rPr lang="en-US" sz="2000" dirty="0">
                      <a:latin typeface="Arial Narrow" panose="020B0606020202030204" pitchFamily="34" charset="0"/>
                    </a:rPr>
                    <a:t>%</a:t>
                  </a:r>
                </a:p>
              </p:txBody>
            </p:sp>
          </mc:Choice>
          <mc:Fallback>
            <p:sp>
              <p:nvSpPr>
                <p:cNvPr id="15" name="Text Box 30"/>
                <p:cNvSpPr txBox="1">
                  <a:spLocks noRot="1" noChangeAspect="1" noMove="1" noResize="1" noEditPoints="1" noAdjustHandles="1" noChangeArrowheads="1" noChangeShapeType="1" noTextEdit="1"/>
                </p:cNvSpPr>
                <p:nvPr/>
              </p:nvSpPr>
              <p:spPr bwMode="auto">
                <a:xfrm>
                  <a:off x="2385724" y="5617628"/>
                  <a:ext cx="958917" cy="400110"/>
                </a:xfrm>
                <a:prstGeom prst="rect">
                  <a:avLst/>
                </a:prstGeom>
                <a:blipFill rotWithShape="1">
                  <a:blip r:embed="rId4" cstate="print"/>
                  <a:stretch>
                    <a:fillRect l="-6329" t="-7692" r="-5696" b="-27692"/>
                  </a:stretch>
                </a:blipFill>
                <a:ln>
                  <a:noFill/>
                </a:ln>
                <a:effectLst/>
                <a:extLs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cxnSp>
          <p:nvCxnSpPr>
            <p:cNvPr id="13" name="Straight Arrow Connector 12"/>
            <p:cNvCxnSpPr/>
            <p:nvPr/>
          </p:nvCxnSpPr>
          <p:spPr bwMode="auto">
            <a:xfrm>
              <a:off x="1082984" y="4997834"/>
              <a:ext cx="1" cy="733508"/>
            </a:xfrm>
            <a:prstGeom prst="straightConnector1">
              <a:avLst/>
            </a:prstGeom>
            <a:solidFill>
              <a:schemeClr val="accent1"/>
            </a:solidFill>
            <a:ln w="38100" cap="flat" cmpd="sng" algn="ctr">
              <a:solidFill>
                <a:srgbClr val="006699"/>
              </a:solidFill>
              <a:prstDash val="solid"/>
              <a:round/>
              <a:headEnd type="none" w="med" len="med"/>
              <a:tailEnd type="arrow"/>
            </a:ln>
            <a:effectLst/>
          </p:spPr>
        </p:cxnSp>
      </p:grpSp>
      <mc:AlternateContent xmlns:mc="http://schemas.openxmlformats.org/markup-compatibility/2006">
        <mc:Choice xmlns:a14="http://schemas.microsoft.com/office/drawing/2010/main" xmlns="" Requires="a14">
          <p:sp>
            <p:nvSpPr>
              <p:cNvPr id="5" name="Content Placeholder 5"/>
              <p:cNvSpPr>
                <a:spLocks noGrp="1"/>
              </p:cNvSpPr>
              <p:nvPr>
                <p:ph sz="quarter" idx="19"/>
              </p:nvPr>
            </p:nvSpPr>
            <p:spPr>
              <a:xfrm>
                <a:off x="5943600" y="3886200"/>
                <a:ext cx="2438400" cy="1732280"/>
              </a:xfrm>
            </p:spPr>
            <p:txBody>
              <a:bodyPr/>
              <a:lstStyle/>
              <a:p>
                <a:pPr marL="0" lvl="0" indent="0">
                  <a:buNone/>
                </a:pPr>
                <a:r>
                  <a:rPr lang="en-US" sz="2800" dirty="0">
                    <a:solidFill>
                      <a:srgbClr val="FF0000"/>
                    </a:solidFill>
                  </a:rPr>
                  <a:t> </a:t>
                </a:r>
                <a:r>
                  <a:rPr lang="en-US" sz="2800" dirty="0">
                    <a:solidFill>
                      <a:srgbClr val="A60A1B"/>
                    </a:solidFill>
                  </a:rPr>
                  <a:t>Solution:</a:t>
                </a:r>
              </a:p>
              <a:p>
                <a:pPr marL="0" lvl="0" indent="0">
                  <a:buNone/>
                </a:pPr>
                <a:r>
                  <a:rPr lang="en-US" sz="2200" b="0" dirty="0">
                    <a:solidFill>
                      <a:prstClr val="black"/>
                    </a:solidFill>
                  </a:rPr>
                  <a:t>P </a:t>
                </a:r>
                <a14:m>
                  <m:oMath xmlns:m="http://schemas.openxmlformats.org/officeDocument/2006/math">
                    <m:r>
                      <a:rPr lang="en-US" sz="2000" i="1" dirty="0">
                        <a:latin typeface="Cambria Math"/>
                      </a:rPr>
                      <m:t>=</m:t>
                    </m:r>
                  </m:oMath>
                </a14:m>
                <a:r>
                  <a:rPr lang="en-US" sz="2200" b="0" dirty="0">
                    <a:solidFill>
                      <a:prstClr val="black"/>
                    </a:solidFill>
                  </a:rPr>
                  <a:t> 5000(P/A,10%,5)</a:t>
                </a:r>
              </a:p>
              <a:p>
                <a:pPr marL="0" lvl="0" indent="0">
                  <a:buNone/>
                </a:pPr>
                <a:r>
                  <a:rPr lang="en-US" sz="2200" b="0" dirty="0">
                    <a:solidFill>
                      <a:prstClr val="black"/>
                    </a:solidFill>
                  </a:rPr>
                  <a:t> </a:t>
                </a:r>
                <a:r>
                  <a:rPr lang="en-US" sz="2200" b="0" dirty="0" smtClean="0">
                    <a:solidFill>
                      <a:prstClr val="black"/>
                    </a:solidFill>
                  </a:rPr>
                  <a:t>  </a:t>
                </a:r>
                <a14:m>
                  <m:oMath xmlns:m="http://schemas.openxmlformats.org/officeDocument/2006/math">
                    <m:r>
                      <a:rPr lang="en-US" sz="2000" i="1" dirty="0">
                        <a:latin typeface="Cambria Math"/>
                      </a:rPr>
                      <m:t>=</m:t>
                    </m:r>
                  </m:oMath>
                </a14:m>
                <a:r>
                  <a:rPr lang="en-US" sz="2200" b="0" dirty="0">
                    <a:solidFill>
                      <a:prstClr val="black"/>
                    </a:solidFill>
                  </a:rPr>
                  <a:t> 5000(3.7908)</a:t>
                </a:r>
              </a:p>
              <a:p>
                <a:pPr marL="0" lvl="0" indent="0">
                  <a:buNone/>
                </a:pPr>
                <a:r>
                  <a:rPr lang="en-US" sz="2200" b="0" dirty="0">
                    <a:solidFill>
                      <a:prstClr val="black"/>
                    </a:solidFill>
                  </a:rPr>
                  <a:t> </a:t>
                </a:r>
                <a:r>
                  <a:rPr lang="en-US" sz="2200" b="0" dirty="0" smtClean="0">
                    <a:solidFill>
                      <a:prstClr val="black"/>
                    </a:solidFill>
                  </a:rPr>
                  <a:t>  </a:t>
                </a:r>
                <a14:m>
                  <m:oMath xmlns:m="http://schemas.openxmlformats.org/officeDocument/2006/math">
                    <m:r>
                      <a:rPr lang="en-US" sz="2000" i="1" dirty="0">
                        <a:latin typeface="Cambria Math"/>
                      </a:rPr>
                      <m:t>=</m:t>
                    </m:r>
                  </m:oMath>
                </a14:m>
                <a:r>
                  <a:rPr lang="en-US" sz="2200" b="0" dirty="0">
                    <a:solidFill>
                      <a:prstClr val="black"/>
                    </a:solidFill>
                  </a:rPr>
                  <a:t> $18,954</a:t>
                </a:r>
                <a:endParaRPr lang="en-US" dirty="0"/>
              </a:p>
            </p:txBody>
          </p:sp>
        </mc:Choice>
        <mc:Fallback>
          <p:sp>
            <p:nvSpPr>
              <p:cNvPr id="5" name="Content Placeholder 5"/>
              <p:cNvSpPr>
                <a:spLocks noGrp="1" noRot="1" noChangeAspect="1" noMove="1" noResize="1" noEditPoints="1" noAdjustHandles="1" noChangeArrowheads="1" noChangeShapeType="1" noTextEdit="1"/>
              </p:cNvSpPr>
              <p:nvPr>
                <p:ph sz="quarter" idx="19"/>
              </p:nvPr>
            </p:nvSpPr>
            <p:spPr>
              <a:xfrm>
                <a:off x="5943600" y="3886200"/>
                <a:ext cx="2438400" cy="1732280"/>
              </a:xfrm>
              <a:blipFill rotWithShape="1">
                <a:blip r:embed="rId5" cstate="print"/>
                <a:stretch>
                  <a:fillRect l="-3000" t="-3521" r="-1500" b="-6690"/>
                </a:stretch>
              </a:blipFill>
            </p:spPr>
            <p:txBody>
              <a:bodyPr/>
              <a:lstStyle/>
              <a:p>
                <a:r>
                  <a:rPr lang="en-US">
                    <a:noFill/>
                  </a:rPr>
                  <a:t> </a:t>
                </a:r>
              </a:p>
            </p:txBody>
          </p:sp>
        </mc:Fallback>
      </mc:AlternateContent>
      <p:sp>
        <p:nvSpPr>
          <p:cNvPr id="6" name="Content Placeholder 6"/>
          <p:cNvSpPr>
            <a:spLocks noGrp="1"/>
          </p:cNvSpPr>
          <p:nvPr>
            <p:ph sz="quarter" idx="20"/>
          </p:nvPr>
        </p:nvSpPr>
        <p:spPr>
          <a:xfrm>
            <a:off x="6172200" y="5699760"/>
            <a:ext cx="1828800" cy="528320"/>
          </a:xfrm>
        </p:spPr>
        <p:txBody>
          <a:bodyPr/>
          <a:lstStyle/>
          <a:p>
            <a:pPr marL="0" lvl="0" indent="0">
              <a:buNone/>
            </a:pPr>
            <a:r>
              <a:rPr lang="en-US" b="0" dirty="0">
                <a:solidFill>
                  <a:srgbClr val="A60A1B"/>
                </a:solidFill>
              </a:rPr>
              <a:t>Answer is (D)</a:t>
            </a:r>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4226027605"/>
      </p:ext>
    </p:extLst>
  </p:cSld>
  <p:clrMapOvr>
    <a:masterClrMapping/>
  </p:clrMapOvr>
</p:sld>
</file>

<file path=ppt/theme/theme1.xml><?xml version="1.0" encoding="utf-8"?>
<a:theme xmlns:a="http://schemas.openxmlformats.org/drawingml/2006/main" name="MHHE_Accessible_PPT_Template-v3 (1)">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MHHE_Accessible_PPT_Template-v3 (1)</Template>
  <TotalTime>1626</TotalTime>
  <Words>1444</Words>
  <Application>Microsoft Office PowerPoint</Application>
  <PresentationFormat>On-screen Show (4:3)</PresentationFormat>
  <Paragraphs>281</Paragraphs>
  <Slides>22</Slides>
  <Notes>0</Notes>
  <HiddenSlides>0</HiddenSlides>
  <MMClips>0</MMClips>
  <ScaleCrop>false</ScaleCrop>
  <HeadingPairs>
    <vt:vector size="4" baseType="variant">
      <vt:variant>
        <vt:lpstr>Theme</vt:lpstr>
      </vt:variant>
      <vt:variant>
        <vt:i4>9</vt:i4>
      </vt:variant>
      <vt:variant>
        <vt:lpstr>Slide Titles</vt:lpstr>
      </vt:variant>
      <vt:variant>
        <vt:i4>22</vt:i4>
      </vt:variant>
    </vt:vector>
  </HeadingPairs>
  <TitlesOfParts>
    <vt:vector size="31" baseType="lpstr">
      <vt:lpstr>MHHE_Accessible_PPT_Template-v3 (1)</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Lecture slides to accompany Engineering Economy, 8th edition</vt:lpstr>
      <vt:lpstr>Chapter 2</vt:lpstr>
      <vt:lpstr>LEARNING OUTCOMES</vt:lpstr>
      <vt:lpstr>Single Payment Factors (F/P and P/F)</vt:lpstr>
      <vt:lpstr>F/P and P/F for Spreadsheets</vt:lpstr>
      <vt:lpstr>Example: Finding Future Value</vt:lpstr>
      <vt:lpstr>Example: Finding Present Value</vt:lpstr>
      <vt:lpstr>Uniform Series Involving P/A and A/P</vt:lpstr>
      <vt:lpstr>Example: Uniform Series Involving P/A</vt:lpstr>
      <vt:lpstr>Uniform Series Involving F/A and A/F</vt:lpstr>
      <vt:lpstr>Example: Uniform Series Involving F/A</vt:lpstr>
      <vt:lpstr>Factor Values for Untabulated i or n</vt:lpstr>
      <vt:lpstr>Example: Untabulated i </vt:lpstr>
      <vt:lpstr>Arithmetic Gradients</vt:lpstr>
      <vt:lpstr>Typical Arithmetic Gradient Cash Flow</vt:lpstr>
      <vt:lpstr>Converting Arithmetic Gradient to A</vt:lpstr>
      <vt:lpstr>Example: Arithmetic Gradient</vt:lpstr>
      <vt:lpstr>Geometric Gradients</vt:lpstr>
      <vt:lpstr>Example: Geometric Gradient</vt:lpstr>
      <vt:lpstr>Unknown Interest Rate i</vt:lpstr>
      <vt:lpstr>Unknown Recovery Period n</vt:lpstr>
      <vt:lpstr>Summary of Important Points</vt:lpstr>
    </vt:vector>
  </TitlesOfParts>
  <Company>The McGraw-Hill Companies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Structural Analysis</dc:title>
  <dc:creator>Kilburg, Jolynn</dc:creator>
  <cp:lastModifiedBy>Ken Marefat</cp:lastModifiedBy>
  <cp:revision>142</cp:revision>
  <dcterms:created xsi:type="dcterms:W3CDTF">2017-02-27T15:23:48Z</dcterms:created>
  <dcterms:modified xsi:type="dcterms:W3CDTF">2017-08-23T22:39:50Z</dcterms:modified>
</cp:coreProperties>
</file>