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0"/>
  </p:notesMasterIdLst>
  <p:handoutMasterIdLst>
    <p:handoutMasterId r:id="rId31"/>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70" r:id="rId23"/>
    <p:sldId id="271" r:id="rId24"/>
    <p:sldId id="269"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B73700"/>
    <a:srgbClr val="006200"/>
    <a:srgbClr val="8200D9"/>
    <a:srgbClr val="00508C"/>
    <a:srgbClr val="931B07"/>
    <a:srgbClr val="005300"/>
    <a:srgbClr val="47FFD1"/>
    <a:srgbClr val="3946A4"/>
    <a:srgbClr val="C2FF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0463" autoAdjust="0"/>
  </p:normalViewPr>
  <p:slideViewPr>
    <p:cSldViewPr>
      <p:cViewPr>
        <p:scale>
          <a:sx n="75" d="100"/>
          <a:sy n="75" d="100"/>
        </p:scale>
        <p:origin x="-2910" y="-738"/>
      </p:cViewPr>
      <p:guideLst>
        <p:guide orient="horz" pos="3408"/>
        <p:guide orient="horz" pos="3600"/>
        <p:guide orient="horz" pos="912"/>
        <p:guide orient="horz" pos="3360"/>
        <p:guide pos="5616"/>
        <p:guide pos="4320"/>
      </p:guideLst>
    </p:cSldViewPr>
  </p:slideViewPr>
  <p:outlineViewPr>
    <p:cViewPr>
      <p:scale>
        <a:sx n="33" d="100"/>
        <a:sy n="33" d="100"/>
      </p:scale>
      <p:origin x="0" y="2301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345517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Random Sample, Discrete </a:t>
            </a:r>
            <a:r>
              <a:rPr lang="en-US" dirty="0" smtClean="0"/>
              <a:t>Variable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7"/>
              </p:nvPr>
            </p:nvSpPr>
            <p:spPr>
              <a:xfrm>
                <a:off x="457200" y="1270000"/>
                <a:ext cx="8229600" cy="2006600"/>
              </a:xfrm>
            </p:spPr>
            <p:txBody>
              <a:bodyPr/>
              <a:lstStyle/>
              <a:p>
                <a:pPr marL="0" lvl="0" indent="0" defTabSz="914400" eaLnBrk="0" fontAlgn="base" hangingPunct="0">
                  <a:spcBef>
                    <a:spcPct val="0"/>
                  </a:spcBef>
                  <a:spcAft>
                    <a:spcPct val="0"/>
                  </a:spcAft>
                  <a:buNone/>
                </a:pPr>
                <a:r>
                  <a:rPr lang="en-US" sz="2200" b="0" dirty="0">
                    <a:solidFill>
                      <a:srgbClr val="000000"/>
                    </a:solidFill>
                  </a:rPr>
                  <a:t>Develop a random sample of size </a:t>
                </a:r>
                <a:r>
                  <a:rPr lang="en-US" sz="2200" b="0" i="1" dirty="0">
                    <a:solidFill>
                      <a:srgbClr val="000000"/>
                    </a:solidFill>
                  </a:rPr>
                  <a:t>n</a:t>
                </a:r>
                <a:r>
                  <a:rPr lang="en-US" sz="2200" b="0" dirty="0">
                    <a:solidFill>
                      <a:srgbClr val="000000"/>
                    </a:solidFill>
                  </a:rPr>
                  <a:t> </a:t>
                </a:r>
                <a14:m>
                  <m:oMath xmlns:m="http://schemas.openxmlformats.org/officeDocument/2006/math">
                    <m:r>
                      <a:rPr lang="en-US" sz="2200" b="0" i="1" dirty="0">
                        <a:solidFill>
                          <a:srgbClr val="000000"/>
                        </a:solidFill>
                        <a:latin typeface="Cambria Math"/>
                      </a:rPr>
                      <m:t>=</m:t>
                    </m:r>
                  </m:oMath>
                </a14:m>
                <a:r>
                  <a:rPr lang="en-US" sz="2200" b="0" dirty="0">
                    <a:solidFill>
                      <a:srgbClr val="000000"/>
                    </a:solidFill>
                  </a:rPr>
                  <a:t> 15 for the variable N, number of months, as described  by the probability </a:t>
                </a:r>
                <a:r>
                  <a:rPr lang="en-US" sz="2200" b="0" dirty="0" smtClean="0">
                    <a:solidFill>
                      <a:srgbClr val="000000"/>
                    </a:solidFill>
                  </a:rPr>
                  <a:t>distribution</a:t>
                </a:r>
              </a:p>
              <a:p>
                <a:pPr marL="0" indent="0" defTabSz="914400" eaLnBrk="0" fontAlgn="base" hangingPunct="0">
                  <a:spcBef>
                    <a:spcPts val="3600"/>
                  </a:spcBef>
                  <a:spcAft>
                    <a:spcPct val="0"/>
                  </a:spcAft>
                  <a:buNone/>
                </a:pPr>
                <a:r>
                  <a:rPr lang="en-US" sz="2200" b="0" dirty="0" smtClean="0">
                    <a:solidFill>
                      <a:srgbClr val="000000"/>
                    </a:solidFill>
                  </a:rPr>
                  <a:t>		</a:t>
                </a:r>
                <a:r>
                  <a:rPr lang="en-US" sz="2200" b="0" dirty="0" smtClean="0">
                    <a:solidFill>
                      <a:srgbClr val="000000"/>
                    </a:solidFill>
                  </a:rPr>
                  <a:t>           P(N </a:t>
                </a:r>
                <a14:m>
                  <m:oMath xmlns:m="http://schemas.openxmlformats.org/officeDocument/2006/math">
                    <m:r>
                      <a:rPr lang="en-US" sz="2200" b="0" i="1" dirty="0">
                        <a:solidFill>
                          <a:srgbClr val="000000"/>
                        </a:solidFill>
                        <a:latin typeface="Cambria Math"/>
                      </a:rPr>
                      <m:t>=</m:t>
                    </m:r>
                  </m:oMath>
                </a14:m>
                <a:r>
                  <a:rPr lang="en-US" sz="2200" b="0" dirty="0">
                    <a:solidFill>
                      <a:srgbClr val="000000"/>
                    </a:solidFill>
                  </a:rPr>
                  <a:t> N</a:t>
                </a:r>
                <a:r>
                  <a:rPr lang="en-US" sz="2200" b="0" baseline="-25000" dirty="0">
                    <a:solidFill>
                      <a:srgbClr val="000000"/>
                    </a:solidFill>
                  </a:rPr>
                  <a:t>i</a:t>
                </a:r>
                <a:r>
                  <a:rPr lang="en-US" sz="2200" b="0" dirty="0">
                    <a:solidFill>
                      <a:srgbClr val="000000"/>
                    </a:solidFill>
                  </a:rPr>
                  <a:t>) </a:t>
                </a:r>
                <a14:m>
                  <m:oMath xmlns:m="http://schemas.openxmlformats.org/officeDocument/2006/math">
                    <m:r>
                      <a:rPr lang="en-US" sz="2200" b="0" i="1" dirty="0">
                        <a:solidFill>
                          <a:srgbClr val="000000"/>
                        </a:solidFill>
                        <a:latin typeface="Cambria Math"/>
                      </a:rPr>
                      <m:t>=</m:t>
                    </m:r>
                  </m:oMath>
                </a14:m>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sz="quarter" idx="17"/>
              </p:nvPr>
            </p:nvSpPr>
            <p:spPr>
              <a:xfrm>
                <a:off x="457200" y="1270000"/>
                <a:ext cx="8229600" cy="2006600"/>
              </a:xfrm>
              <a:blipFill rotWithShape="1">
                <a:blip r:embed="rId2" cstate="print"/>
                <a:stretch>
                  <a:fillRect l="-889" t="-1515" r="-1259"/>
                </a:stretch>
              </a:blipFill>
            </p:spPr>
            <p:txBody>
              <a:bodyPr/>
              <a:lstStyle/>
              <a:p>
                <a:r>
                  <a:rPr lang="en-US">
                    <a:noFill/>
                  </a:rPr>
                  <a:t> </a:t>
                </a:r>
              </a:p>
            </p:txBody>
          </p:sp>
        </mc:Fallback>
      </mc:AlternateContent>
      <p:sp>
        <p:nvSpPr>
          <p:cNvPr id="14" name="Left Brace 3"/>
          <p:cNvSpPr/>
          <p:nvPr/>
        </p:nvSpPr>
        <p:spPr bwMode="auto">
          <a:xfrm>
            <a:off x="4503638" y="2120793"/>
            <a:ext cx="155448" cy="981635"/>
          </a:xfrm>
          <a:prstGeom prst="leftBrace">
            <a:avLst/>
          </a:prstGeom>
          <a:noFill/>
          <a:ln w="38100" cap="flat" cmpd="sng" algn="ctr">
            <a:solidFill>
              <a:srgbClr val="00508C"/>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r>
              <a:rPr lang="en-US" dirty="0">
                <a:solidFill>
                  <a:schemeClr val="bg1"/>
                </a:solidFill>
              </a:rPr>
              <a:t> </a:t>
            </a:r>
          </a:p>
        </p:txBody>
      </p:sp>
      <mc:AlternateContent xmlns:mc="http://schemas.openxmlformats.org/markup-compatibility/2006">
        <mc:Choice xmlns:a14="http://schemas.microsoft.com/office/drawing/2010/main" xmlns="" Requires="a14">
          <p:sp>
            <p:nvSpPr>
              <p:cNvPr id="4" name="Content Placeholder 4"/>
              <p:cNvSpPr>
                <a:spLocks noGrp="1"/>
              </p:cNvSpPr>
              <p:nvPr>
                <p:ph sz="quarter" idx="18"/>
              </p:nvPr>
            </p:nvSpPr>
            <p:spPr>
              <a:xfrm>
                <a:off x="4648200" y="2059578"/>
                <a:ext cx="1905000" cy="1097280"/>
              </a:xfrm>
            </p:spPr>
            <p:txBody>
              <a:bodyPr/>
              <a:lstStyle/>
              <a:p>
                <a:pPr marL="0" lvl="0" indent="0" defTabSz="914400" eaLnBrk="0" fontAlgn="base" hangingPunct="0">
                  <a:spcBef>
                    <a:spcPct val="0"/>
                  </a:spcBef>
                  <a:spcAft>
                    <a:spcPct val="0"/>
                  </a:spcAft>
                  <a:buNone/>
                </a:pPr>
                <a:r>
                  <a:rPr lang="en-US" sz="2200" b="0" dirty="0">
                    <a:solidFill>
                      <a:srgbClr val="000000"/>
                    </a:solidFill>
                  </a:rPr>
                  <a:t>0.20      N</a:t>
                </a:r>
                <a:r>
                  <a:rPr lang="en-US" sz="2200" b="0" baseline="-25000" dirty="0">
                    <a:solidFill>
                      <a:srgbClr val="000000"/>
                    </a:solidFill>
                  </a:rPr>
                  <a:t>1</a:t>
                </a:r>
                <a:r>
                  <a:rPr lang="en-US" sz="2200" b="0" dirty="0">
                    <a:solidFill>
                      <a:srgbClr val="000000"/>
                    </a:solidFill>
                  </a:rPr>
                  <a:t> </a:t>
                </a:r>
                <a14:m>
                  <m:oMath xmlns:m="http://schemas.openxmlformats.org/officeDocument/2006/math">
                    <m:r>
                      <a:rPr lang="en-US" sz="2200" b="0" i="1" dirty="0" smtClean="0">
                        <a:solidFill>
                          <a:srgbClr val="000000"/>
                        </a:solidFill>
                        <a:latin typeface="Cambria Math"/>
                      </a:rPr>
                      <m:t>=</m:t>
                    </m:r>
                  </m:oMath>
                </a14:m>
                <a:r>
                  <a:rPr lang="en-US" sz="2200" b="0" dirty="0">
                    <a:solidFill>
                      <a:srgbClr val="000000"/>
                    </a:solidFill>
                  </a:rPr>
                  <a:t> 24</a:t>
                </a:r>
              </a:p>
              <a:p>
                <a:pPr marL="0" lvl="0" indent="0" defTabSz="914400" eaLnBrk="0" fontAlgn="base" hangingPunct="0">
                  <a:spcBef>
                    <a:spcPct val="0"/>
                  </a:spcBef>
                  <a:spcAft>
                    <a:spcPct val="0"/>
                  </a:spcAft>
                  <a:buNone/>
                </a:pPr>
                <a:r>
                  <a:rPr lang="en-US" sz="2200" b="0" dirty="0">
                    <a:solidFill>
                      <a:srgbClr val="000000"/>
                    </a:solidFill>
                  </a:rPr>
                  <a:t>0.50      N</a:t>
                </a:r>
                <a:r>
                  <a:rPr lang="en-US" sz="2200" b="0" baseline="-25000" dirty="0">
                    <a:solidFill>
                      <a:srgbClr val="000000"/>
                    </a:solidFill>
                  </a:rPr>
                  <a:t>2</a:t>
                </a:r>
                <a:r>
                  <a:rPr lang="en-US" sz="2200" b="0" dirty="0">
                    <a:solidFill>
                      <a:srgbClr val="000000"/>
                    </a:solidFill>
                  </a:rPr>
                  <a:t> </a:t>
                </a:r>
                <a14:m>
                  <m:oMath xmlns:m="http://schemas.openxmlformats.org/officeDocument/2006/math">
                    <m:r>
                      <a:rPr lang="en-US" sz="2200" b="0" i="1" dirty="0">
                        <a:solidFill>
                          <a:srgbClr val="000000"/>
                        </a:solidFill>
                        <a:latin typeface="Cambria Math"/>
                      </a:rPr>
                      <m:t>= </m:t>
                    </m:r>
                  </m:oMath>
                </a14:m>
                <a:r>
                  <a:rPr lang="en-US" sz="2200" b="0" dirty="0">
                    <a:solidFill>
                      <a:srgbClr val="000000"/>
                    </a:solidFill>
                  </a:rPr>
                  <a:t>30</a:t>
                </a:r>
              </a:p>
              <a:p>
                <a:pPr marL="0" lvl="0" indent="0" defTabSz="914400" eaLnBrk="0" fontAlgn="base" hangingPunct="0">
                  <a:spcBef>
                    <a:spcPct val="0"/>
                  </a:spcBef>
                  <a:spcAft>
                    <a:spcPct val="0"/>
                  </a:spcAft>
                  <a:buNone/>
                </a:pPr>
                <a:r>
                  <a:rPr lang="en-US" sz="2200" b="0" dirty="0">
                    <a:solidFill>
                      <a:srgbClr val="000000"/>
                    </a:solidFill>
                  </a:rPr>
                  <a:t>0.30      N</a:t>
                </a:r>
                <a:r>
                  <a:rPr lang="en-US" sz="2200" b="0" baseline="-25000" dirty="0">
                    <a:solidFill>
                      <a:srgbClr val="000000"/>
                    </a:solidFill>
                  </a:rPr>
                  <a:t>3</a:t>
                </a:r>
                <a:r>
                  <a:rPr lang="en-US" sz="2200" b="0" dirty="0">
                    <a:solidFill>
                      <a:srgbClr val="000000"/>
                    </a:solidFill>
                  </a:rPr>
                  <a:t> </a:t>
                </a:r>
                <a14:m>
                  <m:oMath xmlns:m="http://schemas.openxmlformats.org/officeDocument/2006/math">
                    <m:r>
                      <a:rPr lang="en-US" sz="2200" b="0" i="1" dirty="0">
                        <a:solidFill>
                          <a:srgbClr val="000000"/>
                        </a:solidFill>
                        <a:latin typeface="Cambria Math"/>
                      </a:rPr>
                      <m:t>= </m:t>
                    </m:r>
                  </m:oMath>
                </a14:m>
                <a:r>
                  <a:rPr lang="en-US" sz="2200" b="0" dirty="0">
                    <a:solidFill>
                      <a:srgbClr val="000000"/>
                    </a:solidFill>
                  </a:rPr>
                  <a:t>36</a:t>
                </a:r>
              </a:p>
            </p:txBody>
          </p:sp>
        </mc:Choice>
        <mc:Fallback>
          <p:sp>
            <p:nvSpPr>
              <p:cNvPr id="4" name="Content Placeholder 4"/>
              <p:cNvSpPr>
                <a:spLocks noGrp="1" noRot="1" noChangeAspect="1" noMove="1" noResize="1" noEditPoints="1" noAdjustHandles="1" noChangeArrowheads="1" noChangeShapeType="1" noTextEdit="1"/>
              </p:cNvSpPr>
              <p:nvPr>
                <p:ph sz="quarter" idx="18"/>
              </p:nvPr>
            </p:nvSpPr>
            <p:spPr>
              <a:xfrm>
                <a:off x="4648200" y="2059578"/>
                <a:ext cx="1905000" cy="1097280"/>
              </a:xfrm>
              <a:blipFill rotWithShape="1">
                <a:blip r:embed="rId3" cstate="print"/>
                <a:stretch>
                  <a:fillRect l="-4167" t="-2778" r="-1282" b="-11667"/>
                </a:stretch>
              </a:blipFill>
            </p:spPr>
            <p:txBody>
              <a:bodyPr/>
              <a:lstStyle/>
              <a:p>
                <a:r>
                  <a:rPr lang="en-US">
                    <a:noFill/>
                  </a:rPr>
                  <a:t> </a:t>
                </a:r>
              </a:p>
            </p:txBody>
          </p:sp>
        </mc:Fallback>
      </mc:AlternateContent>
      <p:sp>
        <p:nvSpPr>
          <p:cNvPr id="5" name="Content Placeholder 5"/>
          <p:cNvSpPr>
            <a:spLocks noGrp="1"/>
          </p:cNvSpPr>
          <p:nvPr>
            <p:ph sz="quarter" idx="19"/>
          </p:nvPr>
        </p:nvSpPr>
        <p:spPr>
          <a:xfrm>
            <a:off x="533400" y="3505200"/>
            <a:ext cx="1828800" cy="457200"/>
          </a:xfrm>
        </p:spPr>
        <p:txBody>
          <a:bodyPr/>
          <a:lstStyle/>
          <a:p>
            <a:pPr marL="0" lvl="0" indent="0" defTabSz="914400" eaLnBrk="0" fontAlgn="base" hangingPunct="0">
              <a:spcBef>
                <a:spcPct val="0"/>
              </a:spcBef>
              <a:spcAft>
                <a:spcPct val="0"/>
              </a:spcAft>
              <a:buNone/>
            </a:pPr>
            <a:r>
              <a:rPr lang="en-US" dirty="0">
                <a:solidFill>
                  <a:srgbClr val="931B07"/>
                </a:solidFill>
              </a:rPr>
              <a:t>Solution:</a:t>
            </a:r>
          </a:p>
        </p:txBody>
      </p:sp>
      <p:pic>
        <p:nvPicPr>
          <p:cNvPr id="7170" name="Picture 6" descr="This shows where a random number sample (right hand side) maps to the number of months ((bottom axis).  In this example, a 45 maps to the number 30 months, because 45 is inthe 20-69 range and there are three P(N=Ni) ranges defined."/>
          <p:cNvPicPr>
            <a:picLocks noGrp="1" noChangeAspect="1" noChangeArrowheads="1"/>
          </p:cNvPicPr>
          <p:nvPr>
            <p:ph sz="quarter" idx="20"/>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8200" y="3454400"/>
            <a:ext cx="4215255" cy="3175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Striped Right Arrow 7"/>
          <p:cNvSpPr/>
          <p:nvPr/>
        </p:nvSpPr>
        <p:spPr bwMode="auto">
          <a:xfrm>
            <a:off x="1981200" y="4114800"/>
            <a:ext cx="2651760" cy="228600"/>
          </a:xfrm>
          <a:prstGeom prst="stripedRightArrow">
            <a:avLst/>
          </a:prstGeom>
          <a:solidFill>
            <a:srgbClr val="931B07"/>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7" name="Content Placeholder 8"/>
          <p:cNvSpPr>
            <a:spLocks noGrp="1"/>
          </p:cNvSpPr>
          <p:nvPr>
            <p:ph sz="quarter" idx="21"/>
          </p:nvPr>
        </p:nvSpPr>
        <p:spPr>
          <a:xfrm>
            <a:off x="533400" y="3962400"/>
            <a:ext cx="3200400" cy="2133600"/>
          </a:xfrm>
        </p:spPr>
        <p:txBody>
          <a:bodyPr/>
          <a:lstStyle/>
          <a:p>
            <a:pPr marL="0" lvl="0" indent="0" defTabSz="914400" eaLnBrk="0" fontAlgn="base" hangingPunct="0">
              <a:spcBef>
                <a:spcPct val="0"/>
              </a:spcBef>
              <a:spcAft>
                <a:spcPct val="0"/>
              </a:spcAft>
              <a:buNone/>
            </a:pPr>
            <a:r>
              <a:rPr lang="en-US" sz="2200" dirty="0">
                <a:solidFill>
                  <a:srgbClr val="0033CC"/>
                </a:solidFill>
              </a:rPr>
              <a:t>This figure</a:t>
            </a:r>
          </a:p>
          <a:p>
            <a:pPr marL="0" lvl="0" indent="0" defTabSz="914400" eaLnBrk="0" fontAlgn="base" hangingPunct="0">
              <a:spcBef>
                <a:spcPct val="0"/>
              </a:spcBef>
              <a:spcAft>
                <a:spcPct val="0"/>
              </a:spcAft>
              <a:buNone/>
            </a:pPr>
            <a:r>
              <a:rPr lang="en-US" sz="2200" dirty="0">
                <a:solidFill>
                  <a:srgbClr val="0033CC"/>
                </a:solidFill>
              </a:rPr>
              <a:t>shows the cumulative </a:t>
            </a:r>
          </a:p>
          <a:p>
            <a:pPr marL="0" lvl="0" indent="0" defTabSz="914400" eaLnBrk="0" fontAlgn="base" hangingPunct="0">
              <a:spcBef>
                <a:spcPct val="0"/>
              </a:spcBef>
              <a:spcAft>
                <a:spcPct val="0"/>
              </a:spcAft>
              <a:buNone/>
            </a:pPr>
            <a:r>
              <a:rPr lang="en-US" sz="2200" dirty="0">
                <a:solidFill>
                  <a:srgbClr val="0033CC"/>
                </a:solidFill>
              </a:rPr>
              <a:t>probability distribution F(N</a:t>
            </a:r>
            <a:r>
              <a:rPr lang="en-US" sz="2200" baseline="-25000" dirty="0">
                <a:solidFill>
                  <a:srgbClr val="0033CC"/>
                </a:solidFill>
              </a:rPr>
              <a:t>i</a:t>
            </a:r>
            <a:r>
              <a:rPr lang="en-US" sz="2200" dirty="0">
                <a:solidFill>
                  <a:srgbClr val="0033CC"/>
                </a:solidFill>
              </a:rPr>
              <a:t>) </a:t>
            </a:r>
            <a:r>
              <a:rPr lang="en-US" sz="2200" i="1" dirty="0">
                <a:solidFill>
                  <a:srgbClr val="0033CC"/>
                </a:solidFill>
              </a:rPr>
              <a:t>with</a:t>
            </a:r>
            <a:r>
              <a:rPr lang="en-US" sz="2200" dirty="0">
                <a:solidFill>
                  <a:srgbClr val="0033CC"/>
                </a:solidFill>
              </a:rPr>
              <a:t> </a:t>
            </a:r>
            <a:r>
              <a:rPr lang="en-US" sz="2200" dirty="0">
                <a:solidFill>
                  <a:srgbClr val="8200D9"/>
                </a:solidFill>
              </a:rPr>
              <a:t>20 numbers assigned to N</a:t>
            </a:r>
            <a:r>
              <a:rPr lang="en-US" sz="2200" baseline="-25000" dirty="0">
                <a:solidFill>
                  <a:srgbClr val="8200D9"/>
                </a:solidFill>
              </a:rPr>
              <a:t>1 </a:t>
            </a:r>
            <a:r>
              <a:rPr lang="en-US" sz="2200" dirty="0">
                <a:solidFill>
                  <a:srgbClr val="8200D9"/>
                </a:solidFill>
              </a:rPr>
              <a:t>(i.e., 00-19)</a:t>
            </a:r>
            <a:r>
              <a:rPr lang="en-US" sz="2200" dirty="0">
                <a:solidFill>
                  <a:srgbClr val="0033CC"/>
                </a:solidFill>
              </a:rPr>
              <a:t>, </a:t>
            </a:r>
            <a:r>
              <a:rPr lang="en-US" sz="2200" dirty="0">
                <a:solidFill>
                  <a:srgbClr val="006200"/>
                </a:solidFill>
              </a:rPr>
              <a:t>20-69 to N</a:t>
            </a:r>
            <a:r>
              <a:rPr lang="en-US" sz="2200" baseline="-25000" dirty="0">
                <a:solidFill>
                  <a:srgbClr val="006200"/>
                </a:solidFill>
              </a:rPr>
              <a:t>2</a:t>
            </a:r>
            <a:r>
              <a:rPr lang="en-US" sz="2200" dirty="0">
                <a:solidFill>
                  <a:srgbClr val="0033CC"/>
                </a:solidFill>
              </a:rPr>
              <a:t>, and </a:t>
            </a:r>
            <a:r>
              <a:rPr lang="en-US" sz="2200" dirty="0">
                <a:solidFill>
                  <a:srgbClr val="3333CC">
                    <a:lumMod val="75000"/>
                  </a:srgbClr>
                </a:solidFill>
              </a:rPr>
              <a:t>70-99 to </a:t>
            </a:r>
            <a:r>
              <a:rPr lang="en-US" sz="2200" dirty="0" smtClean="0">
                <a:solidFill>
                  <a:srgbClr val="3333CC">
                    <a:lumMod val="75000"/>
                  </a:srgbClr>
                </a:solidFill>
              </a:rPr>
              <a:t>N</a:t>
            </a:r>
            <a:r>
              <a:rPr lang="en-US" sz="2200" baseline="-25000" dirty="0" smtClean="0">
                <a:solidFill>
                  <a:srgbClr val="3333CC">
                    <a:lumMod val="75000"/>
                  </a:srgbClr>
                </a:solidFill>
              </a:rPr>
              <a:t>3</a:t>
            </a:r>
            <a:endParaRPr lang="en-US" sz="2200" baseline="-25000" dirty="0">
              <a:solidFill>
                <a:srgbClr val="3333CC">
                  <a:lumMod val="75000"/>
                </a:srgbClr>
              </a:solidFill>
            </a:endParaRPr>
          </a:p>
        </p:txBody>
      </p:sp>
      <p:sp>
        <p:nvSpPr>
          <p:cNvPr id="8" name="Content Placeholder 9"/>
          <p:cNvSpPr>
            <a:spLocks noGrp="1"/>
          </p:cNvSpPr>
          <p:nvPr>
            <p:ph sz="quarter" idx="22"/>
          </p:nvPr>
        </p:nvSpPr>
        <p:spPr>
          <a:xfrm>
            <a:off x="1371600" y="6172200"/>
            <a:ext cx="1828800" cy="457200"/>
          </a:xfrm>
        </p:spPr>
        <p:txBody>
          <a:bodyPr/>
          <a:lstStyle/>
          <a:p>
            <a:pPr marL="0" lvl="0" indent="0" defTabSz="914400" eaLnBrk="0" fontAlgn="base" hangingPunct="0">
              <a:spcBef>
                <a:spcPct val="0"/>
              </a:spcBef>
              <a:spcAft>
                <a:spcPct val="0"/>
              </a:spcAft>
              <a:buNone/>
            </a:pPr>
            <a:r>
              <a:rPr lang="en-US" sz="2000" dirty="0">
                <a:solidFill>
                  <a:srgbClr val="931B07"/>
                </a:solidFill>
              </a:rPr>
              <a:t>(see next slide</a:t>
            </a:r>
            <a:r>
              <a:rPr lang="en-US" sz="2000" dirty="0" smtClean="0">
                <a:solidFill>
                  <a:srgbClr val="931B07"/>
                </a:solidFill>
              </a:rPr>
              <a:t>)</a:t>
            </a:r>
            <a:endParaRPr lang="en-US" sz="2000" dirty="0">
              <a:solidFill>
                <a:srgbClr val="931B07"/>
              </a:solidFill>
            </a:endParaRPr>
          </a:p>
        </p:txBody>
      </p:sp>
      <p:sp>
        <p:nvSpPr>
          <p:cNvPr id="9" name="Content Placeholder 10"/>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50781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Random </a:t>
            </a:r>
            <a:r>
              <a:rPr lang="en-US" dirty="0" smtClean="0"/>
              <a:t>Sample</a:t>
            </a:r>
            <a:r>
              <a:rPr lang="en-US" sz="1400" dirty="0"/>
              <a:t> (1)</a:t>
            </a:r>
            <a:endParaRPr lang="en-US" dirty="0"/>
          </a:p>
        </p:txBody>
      </p:sp>
      <p:sp>
        <p:nvSpPr>
          <p:cNvPr id="3" name="Content Placeholder 2"/>
          <p:cNvSpPr>
            <a:spLocks noGrp="1"/>
          </p:cNvSpPr>
          <p:nvPr>
            <p:ph sz="quarter" idx="17"/>
          </p:nvPr>
        </p:nvSpPr>
        <p:spPr>
          <a:xfrm>
            <a:off x="457200" y="1590040"/>
            <a:ext cx="8229600" cy="863600"/>
          </a:xfrm>
        </p:spPr>
        <p:txBody>
          <a:bodyPr/>
          <a:lstStyle/>
          <a:p>
            <a:pPr marL="0" indent="0" defTabSz="914400" eaLnBrk="0" fontAlgn="base" hangingPunct="0">
              <a:spcBef>
                <a:spcPct val="0"/>
              </a:spcBef>
              <a:spcAft>
                <a:spcPct val="0"/>
              </a:spcAft>
              <a:buClr>
                <a:srgbClr val="931B07"/>
              </a:buClr>
              <a:buNone/>
            </a:pPr>
            <a:r>
              <a:rPr lang="en-US" sz="2200" dirty="0">
                <a:solidFill>
                  <a:srgbClr val="000000"/>
                </a:solidFill>
              </a:rPr>
              <a:t>Select 15 two-digit numbers </a:t>
            </a:r>
            <a:r>
              <a:rPr lang="en-US" sz="2200" b="0" dirty="0">
                <a:solidFill>
                  <a:srgbClr val="000000"/>
                </a:solidFill>
              </a:rPr>
              <a:t>from RN table starting in </a:t>
            </a:r>
            <a:r>
              <a:rPr lang="en-US" sz="2200" b="0" dirty="0" smtClean="0">
                <a:solidFill>
                  <a:srgbClr val="000000"/>
                </a:solidFill>
              </a:rPr>
              <a:t/>
            </a:r>
            <a:br>
              <a:rPr lang="en-US" sz="2200" b="0" dirty="0" smtClean="0">
                <a:solidFill>
                  <a:srgbClr val="000000"/>
                </a:solidFill>
              </a:rPr>
            </a:br>
            <a:r>
              <a:rPr lang="en-US" sz="2200" u="sng" dirty="0" smtClean="0">
                <a:solidFill>
                  <a:srgbClr val="000000"/>
                </a:solidFill>
              </a:rPr>
              <a:t>column </a:t>
            </a:r>
            <a:r>
              <a:rPr lang="en-US" sz="2200" u="sng" dirty="0">
                <a:solidFill>
                  <a:srgbClr val="000000"/>
                </a:solidFill>
              </a:rPr>
              <a:t>1, row 3 </a:t>
            </a:r>
            <a:r>
              <a:rPr lang="en-US" sz="2200" b="0" dirty="0">
                <a:solidFill>
                  <a:srgbClr val="000000"/>
                </a:solidFill>
              </a:rPr>
              <a:t> and moving to the </a:t>
            </a:r>
            <a:r>
              <a:rPr lang="en-US" sz="2200" u="sng" dirty="0" smtClean="0">
                <a:solidFill>
                  <a:srgbClr val="000000"/>
                </a:solidFill>
              </a:rPr>
              <a:t>right</a:t>
            </a:r>
            <a:endParaRPr lang="en-US" sz="2200" u="sng" dirty="0">
              <a:solidFill>
                <a:srgbClr val="000000"/>
              </a:solidFill>
            </a:endParaRPr>
          </a:p>
        </p:txBody>
      </p:sp>
      <p:sp>
        <p:nvSpPr>
          <p:cNvPr id="4" name="Content Placeholder 3"/>
          <p:cNvSpPr>
            <a:spLocks noGrp="1"/>
          </p:cNvSpPr>
          <p:nvPr>
            <p:ph sz="quarter" idx="18"/>
          </p:nvPr>
        </p:nvSpPr>
        <p:spPr>
          <a:xfrm>
            <a:off x="1600200" y="2529840"/>
            <a:ext cx="5943600" cy="457200"/>
          </a:xfrm>
        </p:spPr>
        <p:txBody>
          <a:bodyPr/>
          <a:lstStyle/>
          <a:p>
            <a:pPr marL="0" lvl="0" indent="0" algn="ctr" defTabSz="914400" eaLnBrk="0" fontAlgn="base" hangingPunct="0">
              <a:spcBef>
                <a:spcPct val="0"/>
              </a:spcBef>
              <a:spcAft>
                <a:spcPct val="0"/>
              </a:spcAft>
              <a:buNone/>
            </a:pPr>
            <a:r>
              <a:rPr lang="en-US" dirty="0">
                <a:solidFill>
                  <a:srgbClr val="000000"/>
                </a:solidFill>
              </a:rPr>
              <a:t>Random digits clustered into two-digit </a:t>
            </a:r>
            <a:r>
              <a:rPr lang="en-US" dirty="0" smtClean="0">
                <a:solidFill>
                  <a:srgbClr val="000000"/>
                </a:solidFill>
              </a:rPr>
              <a:t>numbers</a:t>
            </a:r>
            <a:endParaRPr lang="en-US" dirty="0">
              <a:solidFill>
                <a:srgbClr val="000000"/>
              </a:solidFill>
            </a:endParaRPr>
          </a:p>
        </p:txBody>
      </p:sp>
      <p:pic>
        <p:nvPicPr>
          <p:cNvPr id="8194" name="Picture 4"/>
          <p:cNvPicPr>
            <a:picLocks noGrp="1" noChangeAspect="1" noChangeArrowheads="1"/>
          </p:cNvPicPr>
          <p:nvPr>
            <p:ph sz="quarter" idx="19"/>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 y="3056450"/>
            <a:ext cx="8046720" cy="175939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3" name="Straight Arrow Connector 5"/>
          <p:cNvCxnSpPr/>
          <p:nvPr/>
        </p:nvCxnSpPr>
        <p:spPr bwMode="auto">
          <a:xfrm flipH="1">
            <a:off x="783772" y="2323012"/>
            <a:ext cx="457200" cy="1417320"/>
          </a:xfrm>
          <a:prstGeom prst="straightConnector1">
            <a:avLst/>
          </a:prstGeom>
          <a:solidFill>
            <a:schemeClr val="accent1"/>
          </a:solidFill>
          <a:ln w="28575" cap="flat" cmpd="sng" algn="ctr">
            <a:solidFill>
              <a:srgbClr val="006200"/>
            </a:solidFill>
            <a:prstDash val="solid"/>
            <a:round/>
            <a:headEnd type="none" w="med" len="med"/>
            <a:tailEnd type="arrow"/>
          </a:ln>
          <a:effectLst/>
        </p:spPr>
      </p:cxnSp>
      <p:sp>
        <p:nvSpPr>
          <p:cNvPr id="6" name="Content Placeholder 6" descr="Here also we see the random number (RN) mapped to the distibution to determine 'N'."/>
          <p:cNvSpPr>
            <a:spLocks noGrp="1"/>
          </p:cNvSpPr>
          <p:nvPr>
            <p:ph sz="quarter" idx="20"/>
          </p:nvPr>
        </p:nvSpPr>
        <p:spPr>
          <a:xfrm>
            <a:off x="685800" y="5120640"/>
            <a:ext cx="6934200" cy="822960"/>
          </a:xfrm>
        </p:spPr>
        <p:txBody>
          <a:bodyPr/>
          <a:lstStyle/>
          <a:p>
            <a:pPr marL="0" lvl="0" indent="0" defTabSz="914400" eaLnBrk="0" fontAlgn="base" hangingPunct="0">
              <a:spcBef>
                <a:spcPct val="0"/>
              </a:spcBef>
              <a:spcAft>
                <a:spcPct val="0"/>
              </a:spcAft>
              <a:buNone/>
            </a:pPr>
            <a:r>
              <a:rPr lang="en-US" dirty="0">
                <a:solidFill>
                  <a:srgbClr val="000000"/>
                </a:solidFill>
              </a:rPr>
              <a:t>RN:</a:t>
            </a:r>
            <a:r>
              <a:rPr lang="en-US" b="0" dirty="0">
                <a:solidFill>
                  <a:srgbClr val="000000"/>
                </a:solidFill>
              </a:rPr>
              <a:t> 10  42  18  31  23  80  80  26  74  71  03  90  55  61  61  </a:t>
            </a:r>
          </a:p>
          <a:p>
            <a:pPr marL="0" lvl="0" indent="0" defTabSz="914400" eaLnBrk="0" fontAlgn="base" hangingPunct="0">
              <a:spcBef>
                <a:spcPct val="0"/>
              </a:spcBef>
              <a:spcAft>
                <a:spcPct val="0"/>
              </a:spcAft>
              <a:buNone/>
            </a:pPr>
            <a:r>
              <a:rPr lang="en-US" dirty="0">
                <a:solidFill>
                  <a:srgbClr val="000000"/>
                </a:solidFill>
              </a:rPr>
              <a:t>  N:</a:t>
            </a:r>
            <a:r>
              <a:rPr lang="en-US" b="0" dirty="0">
                <a:solidFill>
                  <a:srgbClr val="000000"/>
                </a:solidFill>
              </a:rPr>
              <a:t>  24  30  24  30  30 36  36  30  36  36  24  36  30  30  </a:t>
            </a:r>
            <a:r>
              <a:rPr lang="en-US" b="0" dirty="0" smtClean="0">
                <a:solidFill>
                  <a:srgbClr val="000000"/>
                </a:solidFill>
              </a:rPr>
              <a:t>30</a:t>
            </a:r>
            <a:endParaRPr lang="en-US" b="0" dirty="0">
              <a:solidFill>
                <a:srgbClr val="000000"/>
              </a:solidFill>
            </a:endParaRPr>
          </a:p>
        </p:txBody>
      </p:sp>
      <p:cxnSp>
        <p:nvCxnSpPr>
          <p:cNvPr id="18" name="Straight Arrow Connector 7"/>
          <p:cNvCxnSpPr/>
          <p:nvPr/>
        </p:nvCxnSpPr>
        <p:spPr bwMode="auto">
          <a:xfrm rot="16200000" flipH="1">
            <a:off x="390774" y="4205128"/>
            <a:ext cx="1297622" cy="685801"/>
          </a:xfrm>
          <a:prstGeom prst="straightConnector1">
            <a:avLst/>
          </a:prstGeom>
          <a:solidFill>
            <a:schemeClr val="accent1"/>
          </a:solidFill>
          <a:ln w="28575" cap="flat" cmpd="sng" algn="ctr">
            <a:solidFill>
              <a:srgbClr val="931B07"/>
            </a:solidFill>
            <a:prstDash val="solid"/>
            <a:round/>
            <a:headEnd type="none" w="med" len="med"/>
            <a:tailEnd type="arrow"/>
          </a:ln>
          <a:effectLst/>
        </p:spPr>
      </p:cxnSp>
      <p:cxnSp>
        <p:nvCxnSpPr>
          <p:cNvPr id="19" name="Straight Arrow Connector 8"/>
          <p:cNvCxnSpPr/>
          <p:nvPr/>
        </p:nvCxnSpPr>
        <p:spPr bwMode="auto">
          <a:xfrm rot="16200000" flipH="1">
            <a:off x="807248" y="4175289"/>
            <a:ext cx="1301318" cy="741784"/>
          </a:xfrm>
          <a:prstGeom prst="straightConnector1">
            <a:avLst/>
          </a:prstGeom>
          <a:solidFill>
            <a:schemeClr val="accent1"/>
          </a:solidFill>
          <a:ln w="28575" cap="flat" cmpd="sng" algn="ctr">
            <a:solidFill>
              <a:srgbClr val="931B07"/>
            </a:solidFill>
            <a:prstDash val="solid"/>
            <a:round/>
            <a:headEnd type="none" w="med" len="med"/>
            <a:tailEnd type="arrow"/>
          </a:ln>
          <a:effectLst/>
        </p:spPr>
      </p:cxnSp>
      <p:cxnSp>
        <p:nvCxnSpPr>
          <p:cNvPr id="20" name="Straight Arrow Connector 9"/>
          <p:cNvCxnSpPr/>
          <p:nvPr/>
        </p:nvCxnSpPr>
        <p:spPr bwMode="auto">
          <a:xfrm>
            <a:off x="1500050" y="3895522"/>
            <a:ext cx="731520" cy="1301318"/>
          </a:xfrm>
          <a:prstGeom prst="straightConnector1">
            <a:avLst/>
          </a:prstGeom>
          <a:solidFill>
            <a:schemeClr val="accent1"/>
          </a:solidFill>
          <a:ln w="28575" cap="flat" cmpd="sng" algn="ctr">
            <a:solidFill>
              <a:srgbClr val="931B07"/>
            </a:solidFill>
            <a:prstDash val="solid"/>
            <a:round/>
            <a:headEnd type="none" w="med" len="med"/>
            <a:tailEnd type="arrow"/>
          </a:ln>
          <a:effectLst/>
        </p:spPr>
      </p:cxnSp>
      <p:cxnSp>
        <p:nvCxnSpPr>
          <p:cNvPr id="22" name="Straight Arrow Connector 10"/>
          <p:cNvCxnSpPr/>
          <p:nvPr/>
        </p:nvCxnSpPr>
        <p:spPr bwMode="auto">
          <a:xfrm>
            <a:off x="5791200" y="3895522"/>
            <a:ext cx="1447800" cy="1301318"/>
          </a:xfrm>
          <a:prstGeom prst="straightConnector1">
            <a:avLst/>
          </a:prstGeom>
          <a:solidFill>
            <a:schemeClr val="accent1"/>
          </a:solidFill>
          <a:ln w="28575" cap="flat" cmpd="sng" algn="ctr">
            <a:solidFill>
              <a:srgbClr val="931B07"/>
            </a:solidFill>
            <a:prstDash val="solid"/>
            <a:round/>
            <a:headEnd type="none" w="med" len="med"/>
            <a:tailEnd type="arrow"/>
          </a:ln>
          <a:effectLst/>
        </p:spPr>
      </p:cxnSp>
      <p:sp>
        <p:nvSpPr>
          <p:cNvPr id="7" name="Content Placeholder 11"/>
          <p:cNvSpPr>
            <a:spLocks noGrp="1"/>
          </p:cNvSpPr>
          <p:nvPr>
            <p:ph sz="quarter" idx="21"/>
          </p:nvPr>
        </p:nvSpPr>
        <p:spPr>
          <a:xfrm>
            <a:off x="3695700" y="6172200"/>
            <a:ext cx="1752600" cy="467360"/>
          </a:xfrm>
        </p:spPr>
        <p:txBody>
          <a:bodyPr/>
          <a:lstStyle/>
          <a:p>
            <a:pPr marL="0" lvl="0" indent="0" algn="ctr" defTabSz="914400" eaLnBrk="0" fontAlgn="base" hangingPunct="0">
              <a:spcBef>
                <a:spcPct val="0"/>
              </a:spcBef>
              <a:spcAft>
                <a:spcPct val="0"/>
              </a:spcAft>
              <a:buNone/>
            </a:pPr>
            <a:r>
              <a:rPr lang="en-US" sz="2000" dirty="0">
                <a:solidFill>
                  <a:srgbClr val="931B07"/>
                </a:solidFill>
              </a:rPr>
              <a:t>(see next slide</a:t>
            </a:r>
            <a:r>
              <a:rPr lang="en-US" sz="2000" dirty="0" smtClean="0">
                <a:solidFill>
                  <a:srgbClr val="931B07"/>
                </a:solidFill>
              </a:rPr>
              <a:t>)</a:t>
            </a:r>
            <a:endParaRPr lang="en-US" sz="2000" dirty="0">
              <a:solidFill>
                <a:srgbClr val="931B07"/>
              </a:solidFill>
            </a:endParaRPr>
          </a:p>
        </p:txBody>
      </p:sp>
      <p:sp>
        <p:nvSpPr>
          <p:cNvPr id="9" name="Content Placeholder12"/>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41577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Example: Random </a:t>
            </a:r>
            <a:r>
              <a:rPr lang="en-US" dirty="0" smtClean="0"/>
              <a:t>Sample</a:t>
            </a:r>
            <a:r>
              <a:rPr lang="en-US" sz="1400" dirty="0"/>
              <a:t> </a:t>
            </a:r>
            <a:r>
              <a:rPr lang="en-US" sz="1400" dirty="0" smtClean="0"/>
              <a:t>(2)</a:t>
            </a:r>
            <a:endParaRPr lang="en-US" dirty="0"/>
          </a:p>
        </p:txBody>
      </p:sp>
      <p:sp>
        <p:nvSpPr>
          <p:cNvPr id="11" name="Content Placeholder 2"/>
          <p:cNvSpPr>
            <a:spLocks noGrp="1"/>
          </p:cNvSpPr>
          <p:nvPr>
            <p:ph idx="1"/>
          </p:nvPr>
        </p:nvSpPr>
        <p:spPr>
          <a:xfrm>
            <a:off x="1066800" y="1264920"/>
            <a:ext cx="7010400" cy="487680"/>
          </a:xfrm>
          <a:solidFill>
            <a:srgbClr val="C2FFF0"/>
          </a:solidFill>
          <a:effectLst>
            <a:outerShdw blurRad="50800" dist="38100" dir="2700000" algn="tl" rotWithShape="0">
              <a:prstClr val="black">
                <a:alpha val="40000"/>
              </a:prstClr>
            </a:outerShdw>
          </a:effectLst>
        </p:spPr>
        <p:txBody>
          <a:bodyPr/>
          <a:lstStyle/>
          <a:p>
            <a:pPr marL="0" lvl="0" indent="0" algn="ctr" defTabSz="914400" eaLnBrk="0" fontAlgn="base" hangingPunct="0">
              <a:spcBef>
                <a:spcPct val="0"/>
              </a:spcBef>
              <a:spcAft>
                <a:spcPct val="0"/>
              </a:spcAft>
              <a:buNone/>
            </a:pPr>
            <a:r>
              <a:rPr lang="en-US" sz="2600" dirty="0">
                <a:solidFill>
                  <a:srgbClr val="000000"/>
                </a:solidFill>
              </a:rPr>
              <a:t>Use the 15 values to </a:t>
            </a:r>
            <a:r>
              <a:rPr lang="en-US" sz="2600" dirty="0">
                <a:solidFill>
                  <a:srgbClr val="005300"/>
                </a:solidFill>
              </a:rPr>
              <a:t>develop sample </a:t>
            </a:r>
            <a:r>
              <a:rPr lang="en-US" sz="2600" dirty="0" smtClean="0">
                <a:solidFill>
                  <a:srgbClr val="005300"/>
                </a:solidFill>
              </a:rPr>
              <a:t>probabilities</a:t>
            </a:r>
            <a:endParaRPr lang="en-US" sz="2600" b="0" dirty="0">
              <a:solidFill>
                <a:srgbClr val="005300"/>
              </a:solidFill>
            </a:endParaRPr>
          </a:p>
        </p:txBody>
      </p:sp>
      <mc:AlternateContent xmlns:mc="http://schemas.openxmlformats.org/markup-compatibility/2006">
        <mc:Choice xmlns:a14="http://schemas.microsoft.com/office/drawing/2010/main" xmlns="" Requires="a14">
          <p:graphicFrame>
            <p:nvGraphicFramePr>
              <p:cNvPr id="15" name="Table 3" descr="Here is the results of the random sample.  The 'Times in Sample' is the results of the sample drawn on the previous slide.  The results of the sample is in the Sample Probability column and that is compared to the actual probabilities in the last column" title="Random Sample"/>
              <p:cNvGraphicFramePr>
                <a:graphicFrameLocks noGrp="1"/>
              </p:cNvGraphicFramePr>
              <p:nvPr>
                <p:extLst>
                  <p:ext uri="{D42A27DB-BD31-4B8C-83A1-F6EECF244321}">
                    <p14:modId xmlns:p14="http://schemas.microsoft.com/office/powerpoint/2010/main" val="1878786848"/>
                  </p:ext>
                </p:extLst>
              </p:nvPr>
            </p:nvGraphicFramePr>
            <p:xfrm>
              <a:off x="1295400" y="2250440"/>
              <a:ext cx="6096000" cy="2382584"/>
            </p:xfrm>
            <a:graphic>
              <a:graphicData uri="http://schemas.openxmlformats.org/drawingml/2006/table">
                <a:tbl>
                  <a:tblPr firstRow="1" bandRow="1">
                    <a:tableStyleId>{5C22544A-7EE6-4342-B048-85BDC9FD1C3A}</a:tableStyleId>
                  </a:tblPr>
                  <a:tblGrid>
                    <a:gridCol w="1524000"/>
                    <a:gridCol w="1524000"/>
                    <a:gridCol w="1524000"/>
                    <a:gridCol w="1524000"/>
                  </a:tblGrid>
                  <a:tr h="797560">
                    <a:tc>
                      <a:txBody>
                        <a:bodyPr/>
                        <a:lstStyle/>
                        <a:p>
                          <a:pPr algn="ctr"/>
                          <a:r>
                            <a:rPr lang="en-US" sz="2200" b="1" dirty="0" smtClean="0">
                              <a:solidFill>
                                <a:schemeClr val="tx1"/>
                              </a:solidFill>
                              <a:latin typeface="Arial Narrow" panose="020B0606020202030204" pitchFamily="34" charset="0"/>
                            </a:rPr>
                            <a:t>Months,</a:t>
                          </a:r>
                          <a:br>
                            <a:rPr lang="en-US" sz="2200" b="1" dirty="0" smtClean="0">
                              <a:solidFill>
                                <a:schemeClr val="tx1"/>
                              </a:solidFill>
                              <a:latin typeface="Arial Narrow" panose="020B0606020202030204" pitchFamily="34" charset="0"/>
                            </a:rPr>
                          </a:br>
                          <a:r>
                            <a:rPr lang="en-US" sz="2200" b="1" dirty="0" smtClean="0">
                              <a:solidFill>
                                <a:schemeClr val="tx1"/>
                              </a:solidFill>
                              <a:latin typeface="Arial Narrow" panose="020B0606020202030204" pitchFamily="34" charset="0"/>
                            </a:rPr>
                            <a:t>N</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Times in sample</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Sample probability</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Population probability</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200" dirty="0" smtClean="0">
                              <a:latin typeface="Arial Narrow" panose="020B0606020202030204" pitchFamily="34" charset="0"/>
                            </a:rPr>
                            <a:t>24</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3</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3946A4"/>
                              </a:solidFill>
                              <a:latin typeface="Arial Narrow" panose="020B0606020202030204" pitchFamily="34" charset="0"/>
                            </a:rPr>
                            <a:t>0.20</a:t>
                          </a:r>
                          <a:endParaRPr lang="en-US" sz="2200" b="1" dirty="0">
                            <a:solidFill>
                              <a:srgbClr val="3946A4"/>
                            </a:solidFill>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0.20</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algn="ctr"/>
                          <a:r>
                            <a:rPr lang="en-US" sz="2200" dirty="0" smtClean="0">
                              <a:latin typeface="Arial Narrow" panose="020B0606020202030204" pitchFamily="34" charset="0"/>
                            </a:rPr>
                            <a:t>30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7</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3946A4"/>
                              </a:solidFill>
                              <a:latin typeface="Arial Narrow" panose="020B0606020202030204" pitchFamily="34" charset="0"/>
                            </a:rPr>
                            <a:t>0.47</a:t>
                          </a:r>
                          <a:endParaRPr lang="en-US" sz="2200" b="1" dirty="0">
                            <a:solidFill>
                              <a:srgbClr val="3946A4"/>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0.50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200" dirty="0" smtClean="0">
                              <a:latin typeface="Arial Narrow" panose="020B0606020202030204" pitchFamily="34" charset="0"/>
                            </a:rPr>
                            <a:t>36</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lang="en-US" sz="2200" i="1" smtClean="0">
                                        <a:latin typeface="Cambria Math"/>
                                      </a:rPr>
                                    </m:ctrlPr>
                                  </m:fPr>
                                  <m:num>
                                    <m:r>
                                      <m:rPr>
                                        <m:nor/>
                                      </m:rPr>
                                      <a:rPr lang="en-US" sz="2200" b="0" i="0" smtClean="0">
                                        <a:latin typeface="Arial Narrow" panose="020B0606020202030204" pitchFamily="34" charset="0"/>
                                      </a:rPr>
                                      <m:t>5</m:t>
                                    </m:r>
                                  </m:num>
                                  <m:den>
                                    <m:r>
                                      <m:rPr>
                                        <m:nor/>
                                      </m:rPr>
                                      <a:rPr lang="en-US" sz="2200" b="0" i="0" smtClean="0">
                                        <a:latin typeface="Arial Narrow" panose="020B0606020202030204" pitchFamily="34" charset="0"/>
                                      </a:rPr>
                                      <m:t>15</m:t>
                                    </m:r>
                                  </m:den>
                                </m:f>
                              </m:oMath>
                            </m:oMathPara>
                          </a14:m>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3946A4"/>
                              </a:solidFill>
                              <a:latin typeface="Arial Narrow" panose="020B0606020202030204" pitchFamily="34" charset="0"/>
                            </a:rPr>
                            <a:t>0.33</a:t>
                          </a:r>
                          <a:endParaRPr lang="en-US" sz="2200" b="1" dirty="0">
                            <a:solidFill>
                              <a:srgbClr val="3946A4"/>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0.30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Choice>
        <mc:Fallback>
          <p:graphicFrame>
            <p:nvGraphicFramePr>
              <p:cNvPr id="15" name="Table 3" descr="Here is the results of the random sample.  The 'Times in Sample' is the results of the sample drawn on the previous slide.  The results of the sample is in the Sample Probability column and that is compared to the actual probabilities in the last column"/>
              <p:cNvGraphicFramePr>
                <a:graphicFrameLocks noGrp="1"/>
              </p:cNvGraphicFramePr>
              <p:nvPr>
                <p:extLst>
                  <p:ext uri="{D42A27DB-BD31-4B8C-83A1-F6EECF244321}">
                    <p14:modId xmlns:p14="http://schemas.microsoft.com/office/powerpoint/2010/main" xmlns="" xmlns:a14="http://schemas.microsoft.com/office/drawing/2010/main" val="1878786848"/>
                  </p:ext>
                </p:extLst>
              </p:nvPr>
            </p:nvGraphicFramePr>
            <p:xfrm>
              <a:off x="1295400" y="2250440"/>
              <a:ext cx="6096000" cy="2382584"/>
            </p:xfrm>
            <a:graphic>
              <a:graphicData uri="http://schemas.openxmlformats.org/drawingml/2006/table">
                <a:tbl>
                  <a:tblPr firstRow="1" bandRow="1">
                    <a:tableStyleId>{5C22544A-7EE6-4342-B048-85BDC9FD1C3A}</a:tableStyleId>
                  </a:tblPr>
                  <a:tblGrid>
                    <a:gridCol w="1524000"/>
                    <a:gridCol w="1524000"/>
                    <a:gridCol w="1524000"/>
                    <a:gridCol w="1524000"/>
                  </a:tblGrid>
                  <a:tr h="797560">
                    <a:tc>
                      <a:txBody>
                        <a:bodyPr/>
                        <a:lstStyle/>
                        <a:p>
                          <a:pPr algn="ctr"/>
                          <a:r>
                            <a:rPr lang="en-US" sz="2200" b="1" dirty="0" smtClean="0">
                              <a:solidFill>
                                <a:schemeClr val="tx1"/>
                              </a:solidFill>
                              <a:latin typeface="Arial Narrow" panose="020B0606020202030204" pitchFamily="34" charset="0"/>
                            </a:rPr>
                            <a:t>Months,</a:t>
                          </a:r>
                          <a:br>
                            <a:rPr lang="en-US" sz="2200" b="1" dirty="0" smtClean="0">
                              <a:solidFill>
                                <a:schemeClr val="tx1"/>
                              </a:solidFill>
                              <a:latin typeface="Arial Narrow" panose="020B0606020202030204" pitchFamily="34" charset="0"/>
                            </a:rPr>
                          </a:br>
                          <a:r>
                            <a:rPr lang="en-US" sz="2200" b="1" dirty="0" smtClean="0">
                              <a:solidFill>
                                <a:schemeClr val="tx1"/>
                              </a:solidFill>
                              <a:latin typeface="Arial Narrow" panose="020B0606020202030204" pitchFamily="34" charset="0"/>
                            </a:rPr>
                            <a:t>N</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Times in sample</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Sample probability</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200" b="1" dirty="0" smtClean="0">
                              <a:solidFill>
                                <a:schemeClr val="tx1"/>
                              </a:solidFill>
                              <a:latin typeface="Arial Narrow" panose="020B0606020202030204" pitchFamily="34" charset="0"/>
                            </a:rPr>
                            <a:t>Population probability</a:t>
                          </a:r>
                          <a:endParaRPr lang="en-US" sz="2200" dirty="0">
                            <a:solidFill>
                              <a:schemeClr val="tx1"/>
                            </a:solidFill>
                            <a:latin typeface="Arial Narrow" panose="020B0606020202030204" pitchFamily="34"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26720">
                    <a:tc>
                      <a:txBody>
                        <a:bodyPr/>
                        <a:lstStyle/>
                        <a:p>
                          <a:pPr algn="ctr"/>
                          <a:r>
                            <a:rPr lang="en-US" sz="2200" dirty="0" smtClean="0">
                              <a:latin typeface="Arial Narrow" panose="020B0606020202030204" pitchFamily="34" charset="0"/>
                            </a:rPr>
                            <a:t>24</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3</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3946A4"/>
                              </a:solidFill>
                              <a:latin typeface="Arial Narrow" panose="020B0606020202030204" pitchFamily="34" charset="0"/>
                            </a:rPr>
                            <a:t>0.20</a:t>
                          </a:r>
                          <a:endParaRPr lang="en-US" sz="2200" b="1" dirty="0">
                            <a:solidFill>
                              <a:srgbClr val="3946A4"/>
                            </a:solidFill>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0.20</a:t>
                          </a:r>
                          <a:endParaRPr lang="en-US" sz="2200" dirty="0">
                            <a:latin typeface="Arial Narrow" panose="020B0606020202030204" pitchFamily="34" charset="0"/>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26720">
                    <a:tc>
                      <a:txBody>
                        <a:bodyPr/>
                        <a:lstStyle/>
                        <a:p>
                          <a:pPr algn="ctr"/>
                          <a:r>
                            <a:rPr lang="en-US" sz="2200" dirty="0" smtClean="0">
                              <a:latin typeface="Arial Narrow" panose="020B0606020202030204" pitchFamily="34" charset="0"/>
                            </a:rPr>
                            <a:t>30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7</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b="1" dirty="0" smtClean="0">
                              <a:solidFill>
                                <a:srgbClr val="3946A4"/>
                              </a:solidFill>
                              <a:latin typeface="Arial Narrow" panose="020B0606020202030204" pitchFamily="34" charset="0"/>
                            </a:rPr>
                            <a:t>0.47</a:t>
                          </a:r>
                          <a:endParaRPr lang="en-US" sz="2200" b="1" dirty="0">
                            <a:solidFill>
                              <a:srgbClr val="3946A4"/>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0.50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1584">
                    <a:tc>
                      <a:txBody>
                        <a:bodyPr/>
                        <a:lstStyle/>
                        <a:p>
                          <a:pPr algn="ctr"/>
                          <a:r>
                            <a:rPr lang="en-US" sz="2200" dirty="0" smtClean="0">
                              <a:latin typeface="Arial Narrow" panose="020B0606020202030204" pitchFamily="34" charset="0"/>
                            </a:rPr>
                            <a:t>36</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400" t="-230833" r="-200000" b="-833"/>
                          </a:stretch>
                        </a:blipFill>
                      </a:tcPr>
                    </a:tc>
                    <a:tc>
                      <a:txBody>
                        <a:bodyPr/>
                        <a:lstStyle/>
                        <a:p>
                          <a:pPr algn="ctr"/>
                          <a:r>
                            <a:rPr lang="en-US" sz="2200" b="1" dirty="0" smtClean="0">
                              <a:solidFill>
                                <a:srgbClr val="3946A4"/>
                              </a:solidFill>
                              <a:latin typeface="Arial Narrow" panose="020B0606020202030204" pitchFamily="34" charset="0"/>
                            </a:rPr>
                            <a:t>0.33</a:t>
                          </a:r>
                          <a:endParaRPr lang="en-US" sz="2200" b="1" dirty="0">
                            <a:solidFill>
                              <a:srgbClr val="3946A4"/>
                            </a:solidFill>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200" dirty="0" smtClean="0">
                              <a:latin typeface="Arial Narrow" panose="020B0606020202030204" pitchFamily="34" charset="0"/>
                            </a:rPr>
                            <a:t>0.30</a:t>
                          </a:r>
                          <a:endParaRPr lang="en-US" sz="22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Fallback>
      </mc:AlternateContent>
      <p:sp>
        <p:nvSpPr>
          <p:cNvPr id="12" name="Content Placeholder 4"/>
          <p:cNvSpPr>
            <a:spLocks noGrp="1"/>
          </p:cNvSpPr>
          <p:nvPr>
            <p:ph idx="17"/>
          </p:nvPr>
        </p:nvSpPr>
        <p:spPr>
          <a:xfrm>
            <a:off x="1066800" y="5301344"/>
            <a:ext cx="7772400" cy="533400"/>
          </a:xfrm>
        </p:spPr>
        <p:txBody>
          <a:bodyPr/>
          <a:lstStyle/>
          <a:p>
            <a:pPr marL="0" lvl="0" indent="0" defTabSz="914400" eaLnBrk="0" fontAlgn="base" hangingPunct="0">
              <a:spcBef>
                <a:spcPct val="0"/>
              </a:spcBef>
              <a:spcAft>
                <a:spcPct val="0"/>
              </a:spcAft>
              <a:buNone/>
            </a:pPr>
            <a:r>
              <a:rPr lang="en-US" sz="2200" i="1" dirty="0">
                <a:solidFill>
                  <a:srgbClr val="931B07"/>
                </a:solidFill>
              </a:rPr>
              <a:t>Good agreement </a:t>
            </a:r>
            <a:r>
              <a:rPr lang="en-US" sz="2200" b="0" i="1" dirty="0">
                <a:solidFill>
                  <a:srgbClr val="931B07"/>
                </a:solidFill>
              </a:rPr>
              <a:t> </a:t>
            </a:r>
            <a:r>
              <a:rPr lang="en-US" sz="2200" b="0" dirty="0">
                <a:solidFill>
                  <a:srgbClr val="0033CC"/>
                </a:solidFill>
              </a:rPr>
              <a:t>between </a:t>
            </a:r>
            <a:r>
              <a:rPr lang="en-US" sz="2200" i="1" u="sng" dirty="0">
                <a:solidFill>
                  <a:srgbClr val="0033CC"/>
                </a:solidFill>
              </a:rPr>
              <a:t>sample</a:t>
            </a:r>
            <a:r>
              <a:rPr lang="en-US" sz="2200" dirty="0">
                <a:solidFill>
                  <a:srgbClr val="0033CC"/>
                </a:solidFill>
              </a:rPr>
              <a:t> </a:t>
            </a:r>
            <a:r>
              <a:rPr lang="en-US" sz="2200" b="0" dirty="0">
                <a:solidFill>
                  <a:srgbClr val="0033CC"/>
                </a:solidFill>
              </a:rPr>
              <a:t>probabilities and </a:t>
            </a:r>
            <a:r>
              <a:rPr lang="en-US" sz="2200" i="1" u="sng" dirty="0">
                <a:solidFill>
                  <a:srgbClr val="0033CC"/>
                </a:solidFill>
              </a:rPr>
              <a:t>actual</a:t>
            </a:r>
            <a:r>
              <a:rPr lang="en-US" sz="2200" dirty="0">
                <a:solidFill>
                  <a:srgbClr val="0033CC"/>
                </a:solidFill>
              </a:rPr>
              <a:t> </a:t>
            </a:r>
            <a:r>
              <a:rPr lang="en-US" sz="2200" b="0" dirty="0" smtClean="0">
                <a:solidFill>
                  <a:srgbClr val="0033CC"/>
                </a:solidFill>
              </a:rPr>
              <a:t>probabilities</a:t>
            </a:r>
            <a:endParaRPr lang="en-US" sz="2200" b="0" dirty="0">
              <a:solidFill>
                <a:srgbClr val="0033CC"/>
              </a:solidFill>
            </a:endParaRPr>
          </a:p>
        </p:txBody>
      </p:sp>
      <p:sp>
        <p:nvSpPr>
          <p:cNvPr id="16" name="Striped Right Arrow 5"/>
          <p:cNvSpPr/>
          <p:nvPr/>
        </p:nvSpPr>
        <p:spPr bwMode="auto">
          <a:xfrm rot="17732455">
            <a:off x="4328162" y="4714013"/>
            <a:ext cx="1022350" cy="221870"/>
          </a:xfrm>
          <a:prstGeom prst="stripedRightArrow">
            <a:avLst>
              <a:gd name="adj1" fmla="val 63220"/>
              <a:gd name="adj2" fmla="val 50000"/>
            </a:avLst>
          </a:prstGeom>
          <a:solidFill>
            <a:srgbClr val="931B07"/>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7" name="Striped Right Arrow 6"/>
          <p:cNvSpPr/>
          <p:nvPr/>
        </p:nvSpPr>
        <p:spPr bwMode="auto">
          <a:xfrm rot="15295601">
            <a:off x="6207149" y="4734368"/>
            <a:ext cx="1097280" cy="231844"/>
          </a:xfrm>
          <a:prstGeom prst="stripedRightArrow">
            <a:avLst/>
          </a:prstGeom>
          <a:solidFill>
            <a:srgbClr val="931B07"/>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3" name="Text Placeholder 7"/>
          <p:cNvSpPr>
            <a:spLocks noGrp="1"/>
          </p:cNvSpPr>
          <p:nvPr>
            <p:ph type="body" sz="quarter" idx="18"/>
          </p:nvPr>
        </p:nvSpPr>
        <p:spPr/>
        <p:txBody>
          <a:bodyPr/>
          <a:lstStyle/>
          <a:p>
            <a:endParaRPr lang="en-US" dirty="0"/>
          </a:p>
        </p:txBody>
      </p:sp>
      <p:sp>
        <p:nvSpPr>
          <p:cNvPr id="14" name="Text Placeholder 8"/>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5026848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Value </a:t>
            </a:r>
          </a:p>
        </p:txBody>
      </p:sp>
      <p:sp>
        <p:nvSpPr>
          <p:cNvPr id="3" name="Content Placeholder 2"/>
          <p:cNvSpPr>
            <a:spLocks noGrp="1"/>
          </p:cNvSpPr>
          <p:nvPr>
            <p:ph idx="1"/>
          </p:nvPr>
        </p:nvSpPr>
        <p:spPr>
          <a:xfrm>
            <a:off x="457200" y="1066800"/>
            <a:ext cx="8229600" cy="822960"/>
          </a:xfrm>
        </p:spPr>
        <p:txBody>
          <a:bodyPr/>
          <a:lstStyle/>
          <a:p>
            <a:pPr marL="0" lvl="0" indent="0" algn="ctr" defTabSz="914400" eaLnBrk="0" fontAlgn="base" hangingPunct="0">
              <a:spcBef>
                <a:spcPct val="0"/>
              </a:spcBef>
              <a:spcAft>
                <a:spcPct val="0"/>
              </a:spcAft>
              <a:buNone/>
            </a:pPr>
            <a:r>
              <a:rPr lang="en-US" sz="2400" b="0" dirty="0">
                <a:solidFill>
                  <a:srgbClr val="000000"/>
                </a:solidFill>
              </a:rPr>
              <a:t>The </a:t>
            </a:r>
            <a:r>
              <a:rPr lang="en-US" sz="2400" i="1" dirty="0">
                <a:solidFill>
                  <a:srgbClr val="3333CC"/>
                </a:solidFill>
              </a:rPr>
              <a:t>expected value</a:t>
            </a:r>
            <a:r>
              <a:rPr lang="en-US" sz="2400" b="0" i="1" dirty="0">
                <a:solidFill>
                  <a:srgbClr val="3333CC"/>
                </a:solidFill>
              </a:rPr>
              <a:t> </a:t>
            </a:r>
            <a:r>
              <a:rPr lang="en-US" sz="2400" dirty="0">
                <a:solidFill>
                  <a:srgbClr val="3333CC"/>
                </a:solidFill>
              </a:rPr>
              <a:t>E(X) </a:t>
            </a:r>
            <a:r>
              <a:rPr lang="en-US" sz="2400" b="0" dirty="0">
                <a:solidFill>
                  <a:srgbClr val="000000"/>
                </a:solidFill>
              </a:rPr>
              <a:t>is the long-run </a:t>
            </a:r>
            <a:r>
              <a:rPr lang="en-US" sz="2400" i="1" dirty="0">
                <a:solidFill>
                  <a:srgbClr val="B73700"/>
                </a:solidFill>
              </a:rPr>
              <a:t>expected average </a:t>
            </a:r>
          </a:p>
          <a:p>
            <a:pPr marL="0" lvl="0" indent="0" algn="ctr" defTabSz="914400" eaLnBrk="0" fontAlgn="base" hangingPunct="0">
              <a:spcBef>
                <a:spcPct val="0"/>
              </a:spcBef>
              <a:spcAft>
                <a:spcPct val="0"/>
              </a:spcAft>
              <a:buNone/>
            </a:pPr>
            <a:r>
              <a:rPr lang="en-US" sz="2400" b="0" dirty="0">
                <a:solidFill>
                  <a:srgbClr val="000000"/>
                </a:solidFill>
              </a:rPr>
              <a:t>if the variable is sampled many, many </a:t>
            </a:r>
            <a:r>
              <a:rPr lang="en-US" sz="2400" b="0" dirty="0" smtClean="0">
                <a:solidFill>
                  <a:srgbClr val="000000"/>
                </a:solidFill>
              </a:rPr>
              <a:t>times</a:t>
            </a:r>
            <a:endParaRPr lang="en-US" sz="2400" b="0" dirty="0">
              <a:solidFill>
                <a:srgbClr val="000000"/>
              </a:solidFill>
            </a:endParaRPr>
          </a:p>
        </p:txBody>
      </p:sp>
      <p:sp>
        <p:nvSpPr>
          <p:cNvPr id="4" name="Content Placeholder 3"/>
          <p:cNvSpPr>
            <a:spLocks noGrp="1"/>
          </p:cNvSpPr>
          <p:nvPr>
            <p:ph idx="17"/>
          </p:nvPr>
        </p:nvSpPr>
        <p:spPr>
          <a:xfrm>
            <a:off x="1790700" y="2011680"/>
            <a:ext cx="5562600" cy="548640"/>
          </a:xfrm>
          <a:solidFill>
            <a:srgbClr val="C2FFF0"/>
          </a:solidFill>
          <a:effectLst>
            <a:outerShdw blurRad="50800" dist="38100" dir="2700000" algn="tl" rotWithShape="0">
              <a:prstClr val="black">
                <a:alpha val="40000"/>
              </a:prstClr>
            </a:outerShdw>
          </a:effectLst>
        </p:spPr>
        <p:txBody>
          <a:bodyPr/>
          <a:lstStyle/>
          <a:p>
            <a:pPr marL="0" lvl="0" indent="0" algn="ctr" defTabSz="914400" eaLnBrk="0" fontAlgn="base" hangingPunct="0">
              <a:spcBef>
                <a:spcPct val="0"/>
              </a:spcBef>
              <a:spcAft>
                <a:spcPct val="0"/>
              </a:spcAft>
              <a:buNone/>
            </a:pPr>
            <a:r>
              <a:rPr lang="en-US" u="sng" dirty="0">
                <a:solidFill>
                  <a:srgbClr val="3946A4"/>
                </a:solidFill>
              </a:rPr>
              <a:t>Expected Value Measure and </a:t>
            </a:r>
            <a:r>
              <a:rPr lang="en-US" u="sng" dirty="0" smtClean="0">
                <a:solidFill>
                  <a:srgbClr val="3946A4"/>
                </a:solidFill>
              </a:rPr>
              <a:t>Estimate</a:t>
            </a:r>
            <a:endParaRPr lang="en-US" u="sng" dirty="0">
              <a:solidFill>
                <a:srgbClr val="3946A4"/>
              </a:solidFill>
            </a:endParaRPr>
          </a:p>
        </p:txBody>
      </p:sp>
      <mc:AlternateContent xmlns:mc="http://schemas.openxmlformats.org/markup-compatibility/2006">
        <mc:Choice xmlns:a14="http://schemas.microsoft.com/office/drawing/2010/main" xmlns="" Requires="a14">
          <p:graphicFrame>
            <p:nvGraphicFramePr>
              <p:cNvPr id="7" name="Table 4"/>
              <p:cNvGraphicFramePr>
                <a:graphicFrameLocks noGrp="1"/>
              </p:cNvGraphicFramePr>
              <p:nvPr>
                <p:extLst>
                  <p:ext uri="{D42A27DB-BD31-4B8C-83A1-F6EECF244321}">
                    <p14:modId xmlns:p14="http://schemas.microsoft.com/office/powerpoint/2010/main" val="3251061631"/>
                  </p:ext>
                </p:extLst>
              </p:nvPr>
            </p:nvGraphicFramePr>
            <p:xfrm>
              <a:off x="777240" y="2773680"/>
              <a:ext cx="7589520" cy="1579880"/>
            </p:xfrm>
            <a:graphic>
              <a:graphicData uri="http://schemas.openxmlformats.org/drawingml/2006/table">
                <a:tbl>
                  <a:tblPr firstRow="1" bandRow="1">
                    <a:tableStyleId>{5C22544A-7EE6-4342-B048-85BDC9FD1C3A}</a:tableStyleId>
                  </a:tblPr>
                  <a:tblGrid>
                    <a:gridCol w="1554480"/>
                    <a:gridCol w="1645920"/>
                    <a:gridCol w="1645920"/>
                    <a:gridCol w="1371600"/>
                    <a:gridCol w="1371600"/>
                  </a:tblGrid>
                  <a:tr h="370840">
                    <a:tc>
                      <a:txBody>
                        <a:bodyPr/>
                        <a:lstStyle/>
                        <a:p>
                          <a:endParaRPr lang="en-US" dirty="0">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dirty="0">
                            <a:latin typeface="Arial Narrow" panose="020B0606020202030204" pitchFamily="34" charset="0"/>
                          </a:endParaRPr>
                        </a:p>
                      </a:txBody>
                      <a:tcPr>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600">
                    <a:tc>
                      <a:txBody>
                        <a:bodyPr/>
                        <a:lstStyle/>
                        <a:p>
                          <a:r>
                            <a:rPr lang="en-US" sz="1800" b="1" dirty="0" smtClean="0">
                              <a:solidFill>
                                <a:srgbClr val="B73700"/>
                              </a:solidFill>
                              <a:latin typeface="Arial Narrow" panose="020B0606020202030204" pitchFamily="34" charset="0"/>
                            </a:rPr>
                            <a:t>Expected value</a:t>
                          </a:r>
                          <a:endParaRPr lang="en-US" dirty="0">
                            <a:solidFill>
                              <a:srgbClr val="B73700"/>
                            </a:solidFill>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µ</a:t>
                          </a:r>
                          <a:r>
                            <a:rPr lang="en-US" sz="1800" dirty="0" smtClean="0">
                              <a:latin typeface="Arial Narrow" panose="020B0606020202030204" pitchFamily="34" charset="0"/>
                            </a:rPr>
                            <a:t> or E(X)</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Mu or true mean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800" b="1" i="1" dirty="0" smtClean="0">
                                        <a:latin typeface="Cambria Math"/>
                                      </a:rPr>
                                    </m:ctrlPr>
                                  </m:accPr>
                                  <m:e>
                                    <m:r>
                                      <m:rPr>
                                        <m:nor/>
                                      </m:rPr>
                                      <a:rPr lang="en-US" sz="1800" b="1" i="0" dirty="0" smtClean="0">
                                        <a:latin typeface="Arial Narrow" panose="020B0606020202030204" pitchFamily="34" charset="0"/>
                                      </a:rPr>
                                      <m:t>X</m:t>
                                    </m:r>
                                  </m:e>
                                </m:acc>
                              </m:oMath>
                            </m:oMathPara>
                          </a14:m>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Sample mean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p:graphicFrame>
            <p:nvGraphicFramePr>
              <p:cNvPr id="7" name="Table 4"/>
              <p:cNvGraphicFramePr>
                <a:graphicFrameLocks noGrp="1"/>
              </p:cNvGraphicFramePr>
              <p:nvPr>
                <p:extLst>
                  <p:ext uri="{D42A27DB-BD31-4B8C-83A1-F6EECF244321}">
                    <p14:modId xmlns:p14="http://schemas.microsoft.com/office/powerpoint/2010/main" xmlns="" xmlns:a14="http://schemas.microsoft.com/office/drawing/2010/main" val="3251061631"/>
                  </p:ext>
                </p:extLst>
              </p:nvPr>
            </p:nvGraphicFramePr>
            <p:xfrm>
              <a:off x="777240" y="2773680"/>
              <a:ext cx="7589520" cy="1579880"/>
            </p:xfrm>
            <a:graphic>
              <a:graphicData uri="http://schemas.openxmlformats.org/drawingml/2006/table">
                <a:tbl>
                  <a:tblPr firstRow="1" bandRow="1">
                    <a:tableStyleId>{5C22544A-7EE6-4342-B048-85BDC9FD1C3A}</a:tableStyleId>
                  </a:tblPr>
                  <a:tblGrid>
                    <a:gridCol w="1554480"/>
                    <a:gridCol w="1645920"/>
                    <a:gridCol w="1645920"/>
                    <a:gridCol w="1371600"/>
                    <a:gridCol w="1371600"/>
                  </a:tblGrid>
                  <a:tr h="640080">
                    <a:tc>
                      <a:txBody>
                        <a:bodyPr/>
                        <a:lstStyle/>
                        <a:p>
                          <a:endParaRPr lang="en-US" dirty="0">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dirty="0">
                            <a:latin typeface="Arial Narrow" panose="020B0606020202030204" pitchFamily="34" charset="0"/>
                          </a:endParaRPr>
                        </a:p>
                      </a:txBody>
                      <a:tcPr>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600">
                    <a:tc>
                      <a:txBody>
                        <a:bodyPr/>
                        <a:lstStyle/>
                        <a:p>
                          <a:r>
                            <a:rPr lang="en-US" sz="1800" b="1" dirty="0" smtClean="0">
                              <a:solidFill>
                                <a:srgbClr val="B73700"/>
                              </a:solidFill>
                              <a:latin typeface="Arial Narrow" panose="020B0606020202030204" pitchFamily="34" charset="0"/>
                            </a:rPr>
                            <a:t>Expected value</a:t>
                          </a:r>
                          <a:endParaRPr lang="en-US" dirty="0">
                            <a:solidFill>
                              <a:srgbClr val="B73700"/>
                            </a:solidFill>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µ</a:t>
                          </a:r>
                          <a:r>
                            <a:rPr lang="en-US" sz="1800" dirty="0" smtClean="0">
                              <a:latin typeface="Arial Narrow" panose="020B0606020202030204" pitchFamily="34" charset="0"/>
                            </a:rPr>
                            <a:t> or E(X)</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Mu or true mean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3"/>
                          <a:stretch>
                            <a:fillRect l="-353778" t="-232911" r="-100000" b="-10127"/>
                          </a:stretch>
                        </a:blipFill>
                      </a:tcPr>
                    </a:tc>
                    <a:tc>
                      <a:txBody>
                        <a:bodyPr/>
                        <a:lstStyle/>
                        <a:p>
                          <a:pPr algn="ctr"/>
                          <a:r>
                            <a:rPr lang="en-US" sz="1800" dirty="0" smtClean="0">
                              <a:latin typeface="Arial Narrow" panose="020B0606020202030204" pitchFamily="34" charset="0"/>
                            </a:rPr>
                            <a:t>Sample mean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graphicFrame>
        <p:nvGraphicFramePr>
          <p:cNvPr id="8" name="Object 5" descr="This looks at the expected value of 'X' (which is the variable measured) and the true, or expected average of the population (which is the population average compared to the sample average)"/>
          <p:cNvGraphicFramePr>
            <a:graphicFrameLocks noChangeAspect="1"/>
          </p:cNvGraphicFramePr>
          <p:nvPr>
            <p:extLst>
              <p:ext uri="{D42A27DB-BD31-4B8C-83A1-F6EECF244321}">
                <p14:modId xmlns:p14="http://schemas.microsoft.com/office/powerpoint/2010/main" xmlns="" val="3082107814"/>
              </p:ext>
            </p:extLst>
          </p:nvPr>
        </p:nvGraphicFramePr>
        <p:xfrm>
          <a:off x="1447800" y="4653642"/>
          <a:ext cx="5981700" cy="1943100"/>
        </p:xfrm>
        <a:graphic>
          <a:graphicData uri="http://schemas.openxmlformats.org/presentationml/2006/ole">
            <p:oleObj spid="_x0000_s9255" name="Equation" r:id="rId4" imgW="3987720" imgH="1295280" progId="">
              <p:embed/>
            </p:oleObj>
          </a:graphicData>
        </a:graphic>
      </p:graphicFrame>
      <p:sp>
        <p:nvSpPr>
          <p:cNvPr id="9" name="Right Arrow 6"/>
          <p:cNvSpPr/>
          <p:nvPr/>
        </p:nvSpPr>
        <p:spPr bwMode="auto">
          <a:xfrm rot="701167">
            <a:off x="2830068" y="4480010"/>
            <a:ext cx="2212178" cy="97562"/>
          </a:xfrm>
          <a:prstGeom prst="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0" name="Curved Left Arrow 7"/>
          <p:cNvSpPr/>
          <p:nvPr/>
        </p:nvSpPr>
        <p:spPr bwMode="auto">
          <a:xfrm rot="20232410">
            <a:off x="6659882" y="4002691"/>
            <a:ext cx="315457" cy="1401110"/>
          </a:xfrm>
          <a:prstGeom prst="curvedLef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6" name="Text Placeholder 8"/>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3573509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1066800"/>
                <a:ext cx="8229600" cy="850392"/>
              </a:xfrm>
            </p:spPr>
            <p:txBody>
              <a:bodyPr/>
              <a:lstStyle/>
              <a:p>
                <a:pPr marL="0" lvl="0" indent="0" algn="ctr" defTabSz="914400" eaLnBrk="0" fontAlgn="base" hangingPunct="0">
                  <a:spcBef>
                    <a:spcPct val="0"/>
                  </a:spcBef>
                  <a:spcAft>
                    <a:spcPct val="0"/>
                  </a:spcAft>
                  <a:buNone/>
                </a:pPr>
                <a:r>
                  <a:rPr lang="en-US" sz="2400" b="0" dirty="0" smtClean="0">
                    <a:solidFill>
                      <a:srgbClr val="000000"/>
                    </a:solidFill>
                  </a:rPr>
                  <a:t>The </a:t>
                </a:r>
                <a:r>
                  <a:rPr lang="en-US" sz="2400" i="1" dirty="0">
                    <a:solidFill>
                      <a:srgbClr val="006200"/>
                    </a:solidFill>
                  </a:rPr>
                  <a:t>standard deviation</a:t>
                </a:r>
                <a:r>
                  <a:rPr lang="en-US" sz="2400" b="0" dirty="0">
                    <a:solidFill>
                      <a:srgbClr val="006200"/>
                    </a:solidFill>
                  </a:rPr>
                  <a:t> </a:t>
                </a:r>
                <a:r>
                  <a:rPr lang="en-US" sz="2400" i="1" dirty="0">
                    <a:solidFill>
                      <a:srgbClr val="000000"/>
                    </a:solidFill>
                  </a:rPr>
                  <a:t>s</a:t>
                </a:r>
                <a:r>
                  <a:rPr lang="en-US" sz="2400" dirty="0">
                    <a:solidFill>
                      <a:srgbClr val="000000"/>
                    </a:solidFill>
                  </a:rPr>
                  <a:t> </a:t>
                </a:r>
                <a:r>
                  <a:rPr lang="en-US" sz="2400" b="0" dirty="0">
                    <a:solidFill>
                      <a:srgbClr val="000000"/>
                    </a:solidFill>
                  </a:rPr>
                  <a:t>or </a:t>
                </a:r>
                <a:r>
                  <a:rPr lang="en-US" sz="2400" dirty="0">
                    <a:solidFill>
                      <a:srgbClr val="000000"/>
                    </a:solidFill>
                  </a:rPr>
                  <a:t>s(X) </a:t>
                </a:r>
                <a:r>
                  <a:rPr lang="en-US" sz="2400" b="0" dirty="0">
                    <a:solidFill>
                      <a:srgbClr val="000000"/>
                    </a:solidFill>
                  </a:rPr>
                  <a:t>is </a:t>
                </a:r>
                <a:r>
                  <a:rPr lang="en-US" sz="2400" b="0" dirty="0" smtClean="0">
                    <a:solidFill>
                      <a:srgbClr val="000000"/>
                    </a:solidFill>
                  </a:rPr>
                  <a:t>t</a:t>
                </a:r>
                <a:r>
                  <a:rPr lang="en-US" sz="2400" b="0" dirty="0">
                    <a:solidFill>
                      <a:srgbClr val="FFFFFF"/>
                    </a:solidFill>
                  </a:rPr>
                  <a:t> </a:t>
                </a:r>
                <a:r>
                  <a:rPr lang="en-US" sz="2400" dirty="0" smtClean="0">
                    <a:solidFill>
                      <a:srgbClr val="000000">
                        <a:lumMod val="60000"/>
                        <a:lumOff val="40000"/>
                      </a:srgbClr>
                    </a:solidFill>
                  </a:rPr>
                  <a:t>dispersion </a:t>
                </a:r>
                <a:r>
                  <a:rPr lang="en-US" sz="2400" dirty="0">
                    <a:solidFill>
                      <a:srgbClr val="000000">
                        <a:lumMod val="60000"/>
                        <a:lumOff val="40000"/>
                      </a:srgbClr>
                    </a:solidFill>
                  </a:rPr>
                  <a:t>of values about </a:t>
                </a:r>
              </a:p>
              <a:p>
                <a:pPr marL="0" lvl="0" indent="0" algn="ctr" defTabSz="914400" eaLnBrk="0" fontAlgn="base" hangingPunct="0">
                  <a:spcBef>
                    <a:spcPct val="0"/>
                  </a:spcBef>
                  <a:spcAft>
                    <a:spcPct val="0"/>
                  </a:spcAft>
                  <a:buNone/>
                </a:pPr>
                <a:r>
                  <a:rPr lang="en-US" sz="2400" dirty="0">
                    <a:solidFill>
                      <a:srgbClr val="000000">
                        <a:lumMod val="60000"/>
                        <a:lumOff val="40000"/>
                      </a:srgbClr>
                    </a:solidFill>
                  </a:rPr>
                  <a:t>        the expected value E(X) </a:t>
                </a:r>
                <a:r>
                  <a:rPr lang="en-US" sz="2400" b="0" dirty="0">
                    <a:solidFill>
                      <a:srgbClr val="000000"/>
                    </a:solidFill>
                  </a:rPr>
                  <a:t>or the sample </a:t>
                </a:r>
                <a:r>
                  <a:rPr lang="en-US" sz="2400" b="0" dirty="0" smtClean="0">
                    <a:solidFill>
                      <a:srgbClr val="000000"/>
                    </a:solidFill>
                  </a:rPr>
                  <a:t>average </a:t>
                </a:r>
                <a14:m>
                  <m:oMath xmlns:m="http://schemas.openxmlformats.org/officeDocument/2006/math">
                    <m:acc>
                      <m:accPr>
                        <m:chr m:val="̅"/>
                        <m:ctrlPr>
                          <a:rPr lang="en-US" sz="2400" b="0" i="1" smtClean="0">
                            <a:solidFill>
                              <a:srgbClr val="000000"/>
                            </a:solidFill>
                            <a:latin typeface="Cambria Math"/>
                          </a:rPr>
                        </m:ctrlPr>
                      </m:accPr>
                      <m:e>
                        <m:r>
                          <m:rPr>
                            <m:nor/>
                          </m:rPr>
                          <a:rPr lang="en-US" sz="2400" b="0" i="0" smtClean="0">
                            <a:solidFill>
                              <a:srgbClr val="000000"/>
                            </a:solidFill>
                          </a:rPr>
                          <m:t>X</m:t>
                        </m:r>
                      </m:e>
                    </m:acc>
                  </m:oMath>
                </a14:m>
                <a:endParaRPr lang="en-US" sz="2400" b="0" dirty="0">
                  <a:solidFill>
                    <a:srgbClr val="00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66800"/>
                <a:ext cx="8229600" cy="850392"/>
              </a:xfrm>
              <a:blipFill rotWithShape="1">
                <a:blip r:embed="rId3" cstate="print"/>
                <a:stretch>
                  <a:fillRect t="-5714" b="-15000"/>
                </a:stretch>
              </a:blipFill>
            </p:spPr>
            <p:txBody>
              <a:bodyPr/>
              <a:lstStyle/>
              <a:p>
                <a:r>
                  <a:rPr lang="en-US">
                    <a:noFill/>
                  </a:rPr>
                  <a:t> </a:t>
                </a:r>
              </a:p>
            </p:txBody>
          </p:sp>
        </mc:Fallback>
      </mc:AlternateContent>
      <p:sp>
        <p:nvSpPr>
          <p:cNvPr id="4" name="Content Placeholder 3"/>
          <p:cNvSpPr>
            <a:spLocks noGrp="1"/>
          </p:cNvSpPr>
          <p:nvPr>
            <p:ph idx="17"/>
          </p:nvPr>
        </p:nvSpPr>
        <p:spPr>
          <a:xfrm>
            <a:off x="1447800" y="1968136"/>
            <a:ext cx="6248400" cy="548640"/>
          </a:xfrm>
          <a:solidFill>
            <a:srgbClr val="C2FFF0"/>
          </a:solidFill>
          <a:effectLst>
            <a:outerShdw blurRad="50800" dist="38100" dir="2700000" algn="tl" rotWithShape="0">
              <a:prstClr val="black">
                <a:alpha val="40000"/>
              </a:prstClr>
            </a:outerShdw>
          </a:effectLst>
        </p:spPr>
        <p:txBody>
          <a:bodyPr/>
          <a:lstStyle/>
          <a:p>
            <a:pPr marL="0" lvl="0" indent="0" algn="ctr" defTabSz="914400" eaLnBrk="0" fontAlgn="base" hangingPunct="0">
              <a:spcBef>
                <a:spcPct val="0"/>
              </a:spcBef>
              <a:spcAft>
                <a:spcPct val="0"/>
              </a:spcAft>
              <a:buNone/>
            </a:pPr>
            <a:r>
              <a:rPr lang="en-US" u="sng" dirty="0">
                <a:solidFill>
                  <a:srgbClr val="3946A4"/>
                </a:solidFill>
              </a:rPr>
              <a:t>Standard Deviation Measure and Estimate</a:t>
            </a:r>
          </a:p>
        </p:txBody>
      </p:sp>
      <mc:AlternateContent xmlns:mc="http://schemas.openxmlformats.org/markup-compatibility/2006">
        <mc:Choice xmlns:a14="http://schemas.microsoft.com/office/drawing/2010/main" xmlns="" Requires="a14">
          <p:graphicFrame>
            <p:nvGraphicFramePr>
              <p:cNvPr id="7" name="Table 4"/>
              <p:cNvGraphicFramePr>
                <a:graphicFrameLocks noGrp="1"/>
              </p:cNvGraphicFramePr>
              <p:nvPr>
                <p:extLst>
                  <p:ext uri="{D42A27DB-BD31-4B8C-83A1-F6EECF244321}">
                    <p14:modId xmlns:p14="http://schemas.microsoft.com/office/powerpoint/2010/main" val="2094757013"/>
                  </p:ext>
                </p:extLst>
              </p:nvPr>
            </p:nvGraphicFramePr>
            <p:xfrm>
              <a:off x="381000" y="2730136"/>
              <a:ext cx="8321040" cy="1676400"/>
            </p:xfrm>
            <a:graphic>
              <a:graphicData uri="http://schemas.openxmlformats.org/drawingml/2006/table">
                <a:tbl>
                  <a:tblPr firstRow="1" bandRow="1">
                    <a:tableStyleId>{5C22544A-7EE6-4342-B048-85BDC9FD1C3A}</a:tableStyleId>
                  </a:tblPr>
                  <a:tblGrid>
                    <a:gridCol w="1920240"/>
                    <a:gridCol w="1645920"/>
                    <a:gridCol w="1737360"/>
                    <a:gridCol w="1371600"/>
                    <a:gridCol w="1645920"/>
                  </a:tblGrid>
                  <a:tr h="370840">
                    <a:tc>
                      <a:txBody>
                        <a:bodyPr/>
                        <a:lstStyle/>
                        <a:p>
                          <a:endParaRPr lang="en-US" dirty="0">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a:t>
                          </a:r>
                          <a:br>
                            <a:rPr lang="en-US" sz="1800" b="0" dirty="0" smtClean="0">
                              <a:solidFill>
                                <a:srgbClr val="B73700"/>
                              </a:solidFill>
                              <a:latin typeface="Arial Narrow" panose="020B0606020202030204" pitchFamily="34" charset="0"/>
                            </a:rPr>
                          </a:br>
                          <a:r>
                            <a:rPr lang="en-US" sz="1800" b="0" dirty="0" smtClean="0">
                              <a:solidFill>
                                <a:srgbClr val="B73700"/>
                              </a:solidFill>
                              <a:latin typeface="Arial Narrow" panose="020B0606020202030204" pitchFamily="34" charset="0"/>
                            </a:rPr>
                            <a:t>Estimate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240">
                    <a:tc>
                      <a:txBody>
                        <a:bodyPr/>
                        <a:lstStyle/>
                        <a:p>
                          <a:endParaRPr lang="en-US" dirty="0">
                            <a:latin typeface="Arial Narrow" panose="020B0606020202030204" pitchFamily="34" charset="0"/>
                          </a:endParaRPr>
                        </a:p>
                      </a:txBody>
                      <a:tcPr>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82600">
                    <a:tc>
                      <a:txBody>
                        <a:bodyPr/>
                        <a:lstStyle/>
                        <a:p>
                          <a:r>
                            <a:rPr lang="en-US" sz="1800" b="1" dirty="0" smtClean="0">
                              <a:solidFill>
                                <a:srgbClr val="B73700"/>
                              </a:solidFill>
                              <a:latin typeface="Arial Narrow" panose="020B0606020202030204" pitchFamily="34" charset="0"/>
                            </a:rPr>
                            <a:t>Standard deviation</a:t>
                          </a:r>
                          <a:endParaRPr lang="en-US" dirty="0">
                            <a:solidFill>
                              <a:srgbClr val="B73700"/>
                            </a:solidFill>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l-GR" sz="1800" b="1" dirty="0" smtClean="0">
                              <a:latin typeface="Arial Narrow" panose="020B0606020202030204" pitchFamily="34" charset="0"/>
                            </a:rPr>
                            <a:t>σ</a:t>
                          </a:r>
                          <a:r>
                            <a:rPr lang="en-US" sz="1800" dirty="0" smtClean="0">
                              <a:latin typeface="Arial Narrow" panose="020B0606020202030204" pitchFamily="34" charset="0"/>
                            </a:rPr>
                            <a:t> or </a:t>
                          </a:r>
                          <a14:m>
                            <m:oMath xmlns:m="http://schemas.openxmlformats.org/officeDocument/2006/math">
                              <m:rad>
                                <m:radPr>
                                  <m:degHide m:val="on"/>
                                  <m:ctrlPr>
                                    <a:rPr lang="en-US" sz="1800" i="1" smtClean="0">
                                      <a:latin typeface="Cambria Math"/>
                                    </a:rPr>
                                  </m:ctrlPr>
                                </m:radPr>
                                <m:deg/>
                                <m:e>
                                  <m:r>
                                    <m:rPr>
                                      <m:nor/>
                                    </m:rPr>
                                    <a:rPr lang="el-GR" sz="1800" b="1" i="0" dirty="0" smtClean="0">
                                      <a:latin typeface="Arial Narrow" panose="020B0606020202030204" pitchFamily="34" charset="0"/>
                                    </a:rPr>
                                    <m:t>σ</m:t>
                                  </m:r>
                                  <m:r>
                                    <m:rPr>
                                      <m:nor/>
                                    </m:rPr>
                                    <a:rPr lang="en-US" sz="1800" b="0" i="0" baseline="22000" dirty="0" smtClean="0">
                                      <a:latin typeface="Arial Narrow" panose="020B0606020202030204" pitchFamily="34" charset="0"/>
                                    </a:rPr>
                                    <m:t>2</m:t>
                                  </m:r>
                                </m:e>
                              </m:rad>
                            </m:oMath>
                          </a14:m>
                          <a:endParaRPr lang="en-US" sz="1800"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Sigma or true standard deviation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m:rPr>
                                    <m:nor/>
                                  </m:rPr>
                                  <a:rPr lang="en-US" sz="1800" b="0" i="0" dirty="0" smtClean="0">
                                    <a:latin typeface="Arial Narrow" panose="020B0606020202030204" pitchFamily="34" charset="0"/>
                                  </a:rPr>
                                  <m:t>s</m:t>
                                </m:r>
                                <m:r>
                                  <m:rPr>
                                    <m:nor/>
                                  </m:rPr>
                                  <a:rPr lang="en-US" sz="1800" dirty="0" smtClean="0">
                                    <a:latin typeface="Arial Narrow" panose="020B0606020202030204" pitchFamily="34" charset="0"/>
                                  </a:rPr>
                                  <m:t> </m:t>
                                </m:r>
                                <m:r>
                                  <m:rPr>
                                    <m:nor/>
                                  </m:rPr>
                                  <a:rPr lang="en-US" sz="1800" dirty="0" smtClean="0">
                                    <a:latin typeface="Arial Narrow" panose="020B0606020202030204" pitchFamily="34" charset="0"/>
                                  </a:rPr>
                                  <m:t>or</m:t>
                                </m:r>
                                <m:r>
                                  <m:rPr>
                                    <m:nor/>
                                  </m:rPr>
                                  <a:rPr lang="en-US" sz="1800" dirty="0" smtClean="0">
                                    <a:latin typeface="Arial Narrow" panose="020B0606020202030204" pitchFamily="34" charset="0"/>
                                  </a:rPr>
                                  <m:t> </m:t>
                                </m:r>
                                <m:rad>
                                  <m:radPr>
                                    <m:degHide m:val="on"/>
                                    <m:ctrlPr>
                                      <a:rPr lang="en-US" sz="1800" i="1" smtClean="0">
                                        <a:latin typeface="Cambria Math"/>
                                      </a:rPr>
                                    </m:ctrlPr>
                                  </m:radPr>
                                  <m:deg/>
                                  <m:e>
                                    <m:r>
                                      <m:rPr>
                                        <m:nor/>
                                      </m:rPr>
                                      <a:rPr lang="en-US" sz="1800" b="0" i="0" dirty="0" smtClean="0">
                                        <a:latin typeface="Arial Narrow" panose="020B0606020202030204" pitchFamily="34" charset="0"/>
                                      </a:rPr>
                                      <m:t>s</m:t>
                                    </m:r>
                                    <m:r>
                                      <m:rPr>
                                        <m:nor/>
                                      </m:rPr>
                                      <a:rPr lang="en-US" sz="1800" b="0" i="0" baseline="22000" dirty="0" smtClean="0">
                                        <a:latin typeface="Arial Narrow" panose="020B0606020202030204" pitchFamily="34" charset="0"/>
                                      </a:rPr>
                                      <m:t>2</m:t>
                                    </m:r>
                                  </m:e>
                                </m:rad>
                              </m:oMath>
                            </m:oMathPara>
                          </a14:m>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latin typeface="Arial Narrow" panose="020B0606020202030204" pitchFamily="34" charset="0"/>
                            </a:rPr>
                            <a:t>Sample standard deviation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p:graphicFrame>
            <p:nvGraphicFramePr>
              <p:cNvPr id="7" name="Table 4"/>
              <p:cNvGraphicFramePr>
                <a:graphicFrameLocks noGrp="1"/>
              </p:cNvGraphicFramePr>
              <p:nvPr>
                <p:extLst>
                  <p:ext uri="{D42A27DB-BD31-4B8C-83A1-F6EECF244321}">
                    <p14:modId xmlns:p14="http://schemas.microsoft.com/office/powerpoint/2010/main" xmlns="" xmlns:a14="http://schemas.microsoft.com/office/drawing/2010/main" val="2094757013"/>
                  </p:ext>
                </p:extLst>
              </p:nvPr>
            </p:nvGraphicFramePr>
            <p:xfrm>
              <a:off x="381000" y="2730136"/>
              <a:ext cx="8321040" cy="1676400"/>
            </p:xfrm>
            <a:graphic>
              <a:graphicData uri="http://schemas.openxmlformats.org/drawingml/2006/table">
                <a:tbl>
                  <a:tblPr firstRow="1" bandRow="1">
                    <a:tableStyleId>{5C22544A-7EE6-4342-B048-85BDC9FD1C3A}</a:tableStyleId>
                  </a:tblPr>
                  <a:tblGrid>
                    <a:gridCol w="1920240"/>
                    <a:gridCol w="1645920"/>
                    <a:gridCol w="1737360"/>
                    <a:gridCol w="1371600"/>
                    <a:gridCol w="1645920"/>
                  </a:tblGrid>
                  <a:tr h="640080">
                    <a:tc>
                      <a:txBody>
                        <a:bodyPr/>
                        <a:lstStyle/>
                        <a:p>
                          <a:endParaRPr lang="en-US" dirty="0">
                            <a:latin typeface="Arial Narrow" panose="020B0606020202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True Population Measure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 Estimate</a:t>
                          </a:r>
                          <a:endParaRPr lang="en-US" b="0" dirty="0">
                            <a:solidFill>
                              <a:srgbClr val="B73700"/>
                            </a:solidFill>
                            <a:latin typeface="Arial Narrow" panose="020B060602020203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dirty="0" smtClean="0">
                              <a:solidFill>
                                <a:srgbClr val="B73700"/>
                              </a:solidFill>
                              <a:latin typeface="Arial Narrow" panose="020B0606020202030204" pitchFamily="34" charset="0"/>
                            </a:rPr>
                            <a:t>Sample</a:t>
                          </a:r>
                          <a:br>
                            <a:rPr lang="en-US" sz="1800" b="0" dirty="0" smtClean="0">
                              <a:solidFill>
                                <a:srgbClr val="B73700"/>
                              </a:solidFill>
                              <a:latin typeface="Arial Narrow" panose="020B0606020202030204" pitchFamily="34" charset="0"/>
                            </a:rPr>
                          </a:br>
                          <a:r>
                            <a:rPr lang="en-US" sz="1800" b="0" dirty="0" smtClean="0">
                              <a:solidFill>
                                <a:srgbClr val="B73700"/>
                              </a:solidFill>
                              <a:latin typeface="Arial Narrow" panose="020B0606020202030204" pitchFamily="34" charset="0"/>
                            </a:rPr>
                            <a:t>Estimate</a:t>
                          </a:r>
                          <a:endParaRPr lang="en-US" b="0" dirty="0">
                            <a:solidFill>
                              <a:srgbClr val="B737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6240">
                    <a:tc>
                      <a:txBody>
                        <a:bodyPr/>
                        <a:lstStyle/>
                        <a:p>
                          <a:endParaRPr lang="en-US" dirty="0">
                            <a:latin typeface="Arial Narrow" panose="020B0606020202030204" pitchFamily="34" charset="0"/>
                          </a:endParaRPr>
                        </a:p>
                      </a:txBody>
                      <a:tcPr>
                        <a:lnL w="12700" cmpd="sng">
                          <a:noFill/>
                        </a:lnL>
                        <a:lnR w="12700" cmpd="sng">
                          <a:noFill/>
                        </a:lnR>
                        <a:lnT w="381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Symbol</a:t>
                          </a:r>
                          <a:endParaRPr lang="en-US" dirty="0">
                            <a:latin typeface="Arial Narrow" panose="020B060602020203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latin typeface="Arial Narrow" panose="020B0606020202030204" pitchFamily="34" charset="0"/>
                            </a:rPr>
                            <a:t>Name</a:t>
                          </a:r>
                          <a:endParaRPr lang="en-US"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0080">
                    <a:tc>
                      <a:txBody>
                        <a:bodyPr/>
                        <a:lstStyle/>
                        <a:p>
                          <a:r>
                            <a:rPr lang="en-US" sz="1800" b="1" dirty="0" smtClean="0">
                              <a:solidFill>
                                <a:srgbClr val="B73700"/>
                              </a:solidFill>
                              <a:latin typeface="Arial Narrow" panose="020B0606020202030204" pitchFamily="34" charset="0"/>
                            </a:rPr>
                            <a:t>Standard deviation</a:t>
                          </a:r>
                          <a:endParaRPr lang="en-US" dirty="0">
                            <a:solidFill>
                              <a:srgbClr val="B73700"/>
                            </a:solidFill>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117037" t="-165714" r="-288889" b="-16190"/>
                          </a:stretch>
                        </a:blipFill>
                      </a:tcPr>
                    </a:tc>
                    <a:tc>
                      <a:txBody>
                        <a:bodyPr/>
                        <a:lstStyle/>
                        <a:p>
                          <a:pPr algn="ctr"/>
                          <a:r>
                            <a:rPr lang="en-US" sz="1800" dirty="0" smtClean="0">
                              <a:latin typeface="Arial Narrow" panose="020B0606020202030204" pitchFamily="34" charset="0"/>
                            </a:rPr>
                            <a:t>Sigma or true standard deviation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4"/>
                          <a:stretch>
                            <a:fillRect l="-387111" t="-165714" r="-120000" b="-16190"/>
                          </a:stretch>
                        </a:blipFill>
                      </a:tcPr>
                    </a:tc>
                    <a:tc>
                      <a:txBody>
                        <a:bodyPr/>
                        <a:lstStyle/>
                        <a:p>
                          <a:pPr algn="ctr"/>
                          <a:r>
                            <a:rPr lang="en-US" sz="1800" dirty="0" smtClean="0">
                              <a:latin typeface="Arial Narrow" panose="020B0606020202030204" pitchFamily="34" charset="0"/>
                            </a:rPr>
                            <a:t>Sample standard deviation</a:t>
                          </a:r>
                          <a:endParaRPr lang="en-US" dirty="0">
                            <a:latin typeface="Arial Narrow" panose="020B0606020202030204" pitchFamily="34" charset="0"/>
                          </a:endParaRPr>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graphicFrame>
        <p:nvGraphicFramePr>
          <p:cNvPr id="8" name="Object 5" descr="The Sandard Deviation (sigma) of the population and the sample is a measure of the dispersion or spread of the data around the mean.  The smaller the sandard deviation. the more sure you are of the accuracy of the mean."/>
          <p:cNvGraphicFramePr>
            <a:graphicFrameLocks noChangeAspect="1"/>
          </p:cNvGraphicFramePr>
          <p:nvPr>
            <p:extLst>
              <p:ext uri="{D42A27DB-BD31-4B8C-83A1-F6EECF244321}">
                <p14:modId xmlns:p14="http://schemas.microsoft.com/office/powerpoint/2010/main" xmlns="" val="1269067788"/>
              </p:ext>
            </p:extLst>
          </p:nvPr>
        </p:nvGraphicFramePr>
        <p:xfrm>
          <a:off x="1828800" y="4576450"/>
          <a:ext cx="5059584" cy="2042064"/>
        </p:xfrm>
        <a:graphic>
          <a:graphicData uri="http://schemas.openxmlformats.org/presentationml/2006/ole">
            <p:oleObj spid="_x0000_s10278" name="Equation" r:id="rId5" imgW="4216320" imgH="1701720" progId="">
              <p:embed/>
            </p:oleObj>
          </a:graphicData>
        </a:graphic>
      </p:graphicFrame>
      <p:sp>
        <p:nvSpPr>
          <p:cNvPr id="9" name="Right Arrow 6"/>
          <p:cNvSpPr/>
          <p:nvPr/>
        </p:nvSpPr>
        <p:spPr bwMode="auto">
          <a:xfrm rot="701167">
            <a:off x="2825404" y="4426941"/>
            <a:ext cx="2212178" cy="97562"/>
          </a:xfrm>
          <a:prstGeom prst="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0" name="Curved Left Arrow 7"/>
          <p:cNvSpPr/>
          <p:nvPr/>
        </p:nvSpPr>
        <p:spPr bwMode="auto">
          <a:xfrm>
            <a:off x="6764462" y="4085290"/>
            <a:ext cx="315457" cy="1401110"/>
          </a:xfrm>
          <a:prstGeom prst="curvedLef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6" name="Text Placeholder 8"/>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4034494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Fraction of Sample Values Between Two </a:t>
            </a:r>
            <a:r>
              <a:rPr lang="en-US" dirty="0" smtClean="0"/>
              <a:t>Limits</a:t>
            </a:r>
            <a:endParaRPr lang="en-US" dirty="0"/>
          </a:p>
        </p:txBody>
      </p:sp>
      <p:sp>
        <p:nvSpPr>
          <p:cNvPr id="3" name="Content Placeholder 2" descr="This combines the expected value or mean and standard deviation to determine the probability if a sample will be between two standard deviations (s) of the expected value. "/>
          <p:cNvSpPr>
            <a:spLocks noGrp="1"/>
          </p:cNvSpPr>
          <p:nvPr>
            <p:ph idx="1"/>
          </p:nvPr>
        </p:nvSpPr>
        <p:spPr>
          <a:xfrm>
            <a:off x="457200" y="1264920"/>
            <a:ext cx="8229600" cy="1325880"/>
          </a:xfrm>
        </p:spPr>
        <p:txBody>
          <a:bodyPr/>
          <a:lstStyle/>
          <a:p>
            <a:pPr marL="312695" lvl="0" indent="-312695" defTabSz="836497" eaLnBrk="0" fontAlgn="base" hangingPunct="0">
              <a:spcBef>
                <a:spcPts val="0"/>
              </a:spcBef>
              <a:spcAft>
                <a:spcPct val="0"/>
              </a:spcAft>
              <a:buClr>
                <a:srgbClr val="3333CC"/>
              </a:buClr>
              <a:buNone/>
            </a:pPr>
            <a:r>
              <a:rPr lang="en-US" sz="2600" kern="0" dirty="0">
                <a:solidFill>
                  <a:srgbClr val="000000"/>
                </a:solidFill>
                <a:latin typeface="Arial Narrow"/>
              </a:rPr>
              <a:t>Combine expected value and standard deviation to estimate</a:t>
            </a:r>
          </a:p>
          <a:p>
            <a:pPr marL="312695" lvl="0" indent="-312695" defTabSz="836497" eaLnBrk="0" fontAlgn="base" hangingPunct="0">
              <a:spcBef>
                <a:spcPts val="0"/>
              </a:spcBef>
              <a:spcAft>
                <a:spcPct val="0"/>
              </a:spcAft>
              <a:buClr>
                <a:srgbClr val="3333CC"/>
              </a:buClr>
              <a:buNone/>
            </a:pPr>
            <a:r>
              <a:rPr lang="en-US" sz="2600" kern="0" dirty="0">
                <a:solidFill>
                  <a:srgbClr val="000000"/>
                </a:solidFill>
                <a:latin typeface="Arial Narrow"/>
              </a:rPr>
              <a:t>probability that a variable is </a:t>
            </a:r>
            <a:r>
              <a:rPr lang="en-US" sz="2600" kern="0" dirty="0">
                <a:solidFill>
                  <a:srgbClr val="8200D9"/>
                </a:solidFill>
                <a:latin typeface="Arial Narrow"/>
              </a:rPr>
              <a:t>between two limits </a:t>
            </a:r>
            <a:r>
              <a:rPr lang="en-US" sz="2600" kern="0" dirty="0">
                <a:solidFill>
                  <a:srgbClr val="000000"/>
                </a:solidFill>
                <a:latin typeface="Arial Narrow"/>
              </a:rPr>
              <a:t>(or is less than</a:t>
            </a:r>
          </a:p>
          <a:p>
            <a:pPr marL="312695" lvl="0" indent="-312695" defTabSz="836497" eaLnBrk="0" fontAlgn="base" hangingPunct="0">
              <a:spcBef>
                <a:spcPts val="0"/>
              </a:spcBef>
              <a:spcAft>
                <a:spcPct val="0"/>
              </a:spcAft>
              <a:buClr>
                <a:srgbClr val="3333CC"/>
              </a:buClr>
              <a:buNone/>
            </a:pPr>
            <a:r>
              <a:rPr lang="en-US" sz="2600" kern="0" dirty="0">
                <a:solidFill>
                  <a:srgbClr val="000000"/>
                </a:solidFill>
                <a:latin typeface="Arial Narrow"/>
              </a:rPr>
              <a:t>or more than a specified value</a:t>
            </a:r>
            <a:r>
              <a:rPr lang="en-US" sz="2600" kern="0" dirty="0" smtClean="0">
                <a:solidFill>
                  <a:srgbClr val="000000"/>
                </a:solidFill>
                <a:latin typeface="Arial Narrow"/>
              </a:rPr>
              <a:t>)</a:t>
            </a:r>
            <a:endParaRPr lang="en-US" sz="2600" kern="0" dirty="0">
              <a:solidFill>
                <a:srgbClr val="000000"/>
              </a:solidFill>
              <a:latin typeface="Arial Narrow"/>
            </a:endParaRPr>
          </a:p>
        </p:txBody>
      </p:sp>
      <p:cxnSp>
        <p:nvCxnSpPr>
          <p:cNvPr id="7" name="Straight Connector 3"/>
          <p:cNvCxnSpPr/>
          <p:nvPr/>
        </p:nvCxnSpPr>
        <p:spPr bwMode="auto">
          <a:xfrm>
            <a:off x="457200" y="2667000"/>
            <a:ext cx="8229600" cy="0"/>
          </a:xfrm>
          <a:prstGeom prst="line">
            <a:avLst/>
          </a:prstGeom>
          <a:solidFill>
            <a:schemeClr val="accent1"/>
          </a:solidFill>
          <a:ln w="28575" cap="flat" cmpd="sng" algn="ctr">
            <a:solidFill>
              <a:srgbClr val="8200D9"/>
            </a:solidFill>
            <a:prstDash val="solid"/>
            <a:round/>
            <a:headEnd type="none" w="med" len="med"/>
            <a:tailEnd type="none" w="med" len="med"/>
          </a:ln>
          <a:effectLst/>
        </p:spPr>
      </p:cxnSp>
      <mc:AlternateContent xmlns:mc="http://schemas.openxmlformats.org/markup-compatibility/2006">
        <mc:Choice xmlns:a14="http://schemas.microsoft.com/office/drawing/2010/main" xmlns="" Requires="a14">
          <p:sp>
            <p:nvSpPr>
              <p:cNvPr id="4" name="Content Placeholder 4"/>
              <p:cNvSpPr>
                <a:spLocks noGrp="1"/>
              </p:cNvSpPr>
              <p:nvPr>
                <p:ph idx="17"/>
              </p:nvPr>
            </p:nvSpPr>
            <p:spPr>
              <a:xfrm>
                <a:off x="457200" y="2788920"/>
                <a:ext cx="8229600" cy="3611880"/>
              </a:xfrm>
            </p:spPr>
            <p:txBody>
              <a:bodyPr/>
              <a:lstStyle/>
              <a:p>
                <a:pPr marL="312695" lvl="0" indent="-312695" defTabSz="836497" eaLnBrk="0" fontAlgn="base" hangingPunct="0">
                  <a:spcBef>
                    <a:spcPts val="0"/>
                  </a:spcBef>
                  <a:spcAft>
                    <a:spcPct val="0"/>
                  </a:spcAft>
                  <a:buClr>
                    <a:srgbClr val="3333CC"/>
                  </a:buClr>
                  <a:buNone/>
                </a:pPr>
                <a:r>
                  <a:rPr lang="en-US" sz="2600" kern="0" dirty="0" smtClean="0">
                    <a:solidFill>
                      <a:srgbClr val="931B07"/>
                    </a:solidFill>
                    <a:latin typeface="Arial Narrow"/>
                  </a:rPr>
                  <a:t>Example: </a:t>
                </a:r>
                <a:r>
                  <a:rPr lang="en-US" sz="2600" b="0" kern="0" dirty="0">
                    <a:solidFill>
                      <a:srgbClr val="000000"/>
                    </a:solidFill>
                    <a:latin typeface="Arial Narrow"/>
                  </a:rPr>
                  <a:t>Find fraction of values (probability) between ±2s of E(Y) if sample statistics are:  </a:t>
                </a:r>
              </a:p>
              <a:p>
                <a:pPr marL="312695" lvl="0" indent="-312695" algn="ctr" defTabSz="836497" eaLnBrk="0" fontAlgn="base" hangingPunct="0">
                  <a:spcBef>
                    <a:spcPts val="0"/>
                  </a:spcBef>
                  <a:spcAft>
                    <a:spcPct val="0"/>
                  </a:spcAft>
                  <a:buClr>
                    <a:srgbClr val="3333CC"/>
                  </a:buClr>
                  <a:buNone/>
                </a:pPr>
                <a14:m>
                  <m:oMath xmlns:m="http://schemas.openxmlformats.org/officeDocument/2006/math">
                    <m:r>
                      <a:rPr lang="en-US" sz="2600" b="1" i="0" kern="0" dirty="0" smtClean="0">
                        <a:solidFill>
                          <a:srgbClr val="000000"/>
                        </a:solidFill>
                        <a:latin typeface="Cambria Math"/>
                      </a:rPr>
                      <m:t>𝐄</m:t>
                    </m:r>
                    <m:r>
                      <a:rPr lang="en-US" sz="2600" b="1" i="0" kern="0" dirty="0" smtClean="0">
                        <a:solidFill>
                          <a:srgbClr val="000000"/>
                        </a:solidFill>
                        <a:latin typeface="Cambria Math"/>
                      </a:rPr>
                      <m:t>(</m:t>
                    </m:r>
                    <m:r>
                      <a:rPr lang="en-US" sz="2600" b="1" i="0" kern="0" dirty="0" smtClean="0">
                        <a:solidFill>
                          <a:srgbClr val="000000"/>
                        </a:solidFill>
                        <a:latin typeface="Cambria Math"/>
                      </a:rPr>
                      <m:t>𝐘</m:t>
                    </m:r>
                    <m:r>
                      <a:rPr lang="en-US" sz="2600" b="1" i="0" kern="0" dirty="0" smtClean="0">
                        <a:solidFill>
                          <a:srgbClr val="000000"/>
                        </a:solidFill>
                        <a:latin typeface="Cambria Math"/>
                      </a:rPr>
                      <m:t>)=</m:t>
                    </m:r>
                    <m:r>
                      <a:rPr lang="en-US" sz="2600" b="1" i="0" kern="0" dirty="0" smtClean="0">
                        <a:solidFill>
                          <a:srgbClr val="000000"/>
                        </a:solidFill>
                        <a:latin typeface="Cambria Math"/>
                      </a:rPr>
                      <m:t>𝟏𝟗</m:t>
                    </m:r>
                    <m:r>
                      <a:rPr lang="en-US" sz="2600" b="1" i="0" kern="0" dirty="0" smtClean="0">
                        <a:solidFill>
                          <a:srgbClr val="000000"/>
                        </a:solidFill>
                        <a:latin typeface="Cambria Math"/>
                      </a:rPr>
                      <m:t>.</m:t>
                    </m:r>
                    <m:r>
                      <a:rPr lang="en-US" sz="2600" b="1" i="0" kern="0" dirty="0" smtClean="0">
                        <a:solidFill>
                          <a:srgbClr val="000000"/>
                        </a:solidFill>
                        <a:latin typeface="Cambria Math"/>
                      </a:rPr>
                      <m:t>𝟓</m:t>
                    </m:r>
                    <m:r>
                      <a:rPr lang="en-US" sz="2600" b="1" i="0" kern="0" dirty="0" smtClean="0">
                        <a:solidFill>
                          <a:srgbClr val="000000"/>
                        </a:solidFill>
                        <a:latin typeface="Cambria Math"/>
                      </a:rPr>
                      <m:t> </m:t>
                    </m:r>
                    <m:r>
                      <a:rPr lang="en-US" sz="2600" b="1" i="0" kern="0" dirty="0" smtClean="0">
                        <a:solidFill>
                          <a:srgbClr val="000000"/>
                        </a:solidFill>
                        <a:latin typeface="Cambria Math"/>
                      </a:rPr>
                      <m:t>𝐤𝐦</m:t>
                    </m:r>
                  </m:oMath>
                </a14:m>
                <a:r>
                  <a:rPr lang="en-US" sz="2600" kern="0" dirty="0">
                    <a:solidFill>
                      <a:srgbClr val="000000"/>
                    </a:solidFill>
                    <a:latin typeface="Arial Narrow"/>
                  </a:rPr>
                  <a:t>		</a:t>
                </a:r>
                <a14:m>
                  <m:oMath xmlns:m="http://schemas.openxmlformats.org/officeDocument/2006/math">
                    <m:r>
                      <a:rPr lang="en-US" sz="2600" b="1" i="0" kern="0" dirty="0" smtClean="0">
                        <a:solidFill>
                          <a:srgbClr val="000000"/>
                        </a:solidFill>
                        <a:latin typeface="Cambria Math"/>
                      </a:rPr>
                      <m:t>𝐬</m:t>
                    </m:r>
                    <m:r>
                      <a:rPr lang="en-US" sz="2600" b="1" i="0" kern="0" dirty="0" smtClean="0">
                        <a:solidFill>
                          <a:srgbClr val="000000"/>
                        </a:solidFill>
                        <a:latin typeface="Cambria Math"/>
                      </a:rPr>
                      <m:t>=</m:t>
                    </m:r>
                    <m:r>
                      <a:rPr lang="en-US" sz="2600" b="1" i="0" kern="0" dirty="0" smtClean="0">
                        <a:solidFill>
                          <a:srgbClr val="000000"/>
                        </a:solidFill>
                        <a:latin typeface="Cambria Math"/>
                      </a:rPr>
                      <m:t>𝟎</m:t>
                    </m:r>
                    <m:r>
                      <a:rPr lang="en-US" sz="2600" b="1" i="0" kern="0" dirty="0" smtClean="0">
                        <a:solidFill>
                          <a:srgbClr val="000000"/>
                        </a:solidFill>
                        <a:latin typeface="Cambria Math"/>
                      </a:rPr>
                      <m:t>.</m:t>
                    </m:r>
                    <m:r>
                      <a:rPr lang="en-US" sz="2600" b="1" i="0" kern="0" dirty="0" smtClean="0">
                        <a:solidFill>
                          <a:srgbClr val="000000"/>
                        </a:solidFill>
                        <a:latin typeface="Cambria Math"/>
                      </a:rPr>
                      <m:t>𝟖</m:t>
                    </m:r>
                    <m:r>
                      <a:rPr lang="en-US" sz="2600" b="1" i="0" kern="0" dirty="0" smtClean="0">
                        <a:solidFill>
                          <a:srgbClr val="000000"/>
                        </a:solidFill>
                        <a:latin typeface="Cambria Math"/>
                      </a:rPr>
                      <m:t> </m:t>
                    </m:r>
                    <m:r>
                      <a:rPr lang="en-US" sz="2600" b="1" i="0" kern="0" dirty="0" smtClean="0">
                        <a:solidFill>
                          <a:srgbClr val="000000"/>
                        </a:solidFill>
                        <a:latin typeface="Cambria Math"/>
                      </a:rPr>
                      <m:t>𝐤𝐦</m:t>
                    </m:r>
                  </m:oMath>
                </a14:m>
                <a:endParaRPr lang="en-US" sz="2600" kern="0" dirty="0">
                  <a:solidFill>
                    <a:srgbClr val="000000"/>
                  </a:solidFill>
                  <a:latin typeface="Arial Narrow"/>
                </a:endParaRPr>
              </a:p>
              <a:p>
                <a:pPr marL="312695" lvl="0" indent="-312695" defTabSz="836497" eaLnBrk="0" fontAlgn="base" hangingPunct="0">
                  <a:spcBef>
                    <a:spcPts val="2400"/>
                  </a:spcBef>
                  <a:spcAft>
                    <a:spcPts val="600"/>
                  </a:spcAft>
                  <a:buClr>
                    <a:srgbClr val="3333CC"/>
                  </a:buClr>
                  <a:buNone/>
                </a:pPr>
                <a:r>
                  <a:rPr lang="en-US" sz="2600" b="0" kern="0" dirty="0">
                    <a:solidFill>
                      <a:srgbClr val="000000"/>
                    </a:solidFill>
                    <a:latin typeface="Arial Narrow"/>
                  </a:rPr>
                  <a:t>Use sample results to determine fraction of sample values </a:t>
                </a:r>
                <a:r>
                  <a:rPr lang="en-US" sz="2600" b="0" kern="0" dirty="0" smtClean="0">
                    <a:solidFill>
                      <a:srgbClr val="000000"/>
                    </a:solidFill>
                    <a:latin typeface="Arial Narrow"/>
                  </a:rPr>
                  <a:t>between</a:t>
                </a:r>
                <a:endParaRPr lang="en-US" sz="2600" b="0" kern="0" dirty="0">
                  <a:solidFill>
                    <a:srgbClr val="000000"/>
                  </a:solidFill>
                  <a:latin typeface="Arial Narrow"/>
                </a:endParaRPr>
              </a:p>
              <a:p>
                <a:pPr marL="312695" lvl="0" indent="-312695" defTabSz="836497" eaLnBrk="0" fontAlgn="base" hangingPunct="0">
                  <a:spcBef>
                    <a:spcPts val="0"/>
                  </a:spcBef>
                  <a:spcAft>
                    <a:spcPct val="0"/>
                  </a:spcAft>
                  <a:buClr>
                    <a:srgbClr val="3333CC"/>
                  </a:buClr>
                  <a:buNone/>
                </a:pPr>
                <a:r>
                  <a:rPr lang="en-US" sz="2600" b="0" kern="0" dirty="0">
                    <a:solidFill>
                      <a:srgbClr val="000000"/>
                    </a:solidFill>
                    <a:latin typeface="Arial Narrow"/>
                  </a:rPr>
                  <a:t>		</a:t>
                </a:r>
                <a14:m>
                  <m:oMath xmlns:m="http://schemas.openxmlformats.org/officeDocument/2006/math">
                    <m:r>
                      <m:rPr>
                        <m:sty m:val="p"/>
                      </m:rPr>
                      <a:rPr lang="en-US" sz="2600" b="0" i="0" kern="0" dirty="0" smtClean="0">
                        <a:solidFill>
                          <a:srgbClr val="000000"/>
                        </a:solidFill>
                        <a:latin typeface="Cambria Math"/>
                      </a:rPr>
                      <m:t>E</m:t>
                    </m:r>
                    <m:d>
                      <m:dPr>
                        <m:ctrlPr>
                          <a:rPr lang="en-US" sz="2600" b="0" i="0" kern="0" dirty="0" smtClean="0">
                            <a:solidFill>
                              <a:srgbClr val="000000"/>
                            </a:solidFill>
                            <a:latin typeface="Cambria Math"/>
                          </a:rPr>
                        </m:ctrlPr>
                      </m:dPr>
                      <m:e>
                        <m:r>
                          <m:rPr>
                            <m:sty m:val="p"/>
                          </m:rPr>
                          <a:rPr lang="en-US" sz="2600" i="0" kern="0" dirty="0">
                            <a:solidFill>
                              <a:srgbClr val="000000"/>
                            </a:solidFill>
                            <a:latin typeface="Cambria Math"/>
                          </a:rPr>
                          <m:t>Y</m:t>
                        </m:r>
                      </m:e>
                    </m:d>
                    <m:r>
                      <a:rPr lang="en-US" sz="2600" b="0" i="0" kern="0" dirty="0">
                        <a:solidFill>
                          <a:srgbClr val="000000"/>
                        </a:solidFill>
                        <a:latin typeface="Cambria Math"/>
                      </a:rPr>
                      <m:t>±2</m:t>
                    </m:r>
                    <m:r>
                      <m:rPr>
                        <m:sty m:val="p"/>
                      </m:rPr>
                      <a:rPr lang="en-US" sz="2600" b="0" i="0" kern="0" dirty="0">
                        <a:solidFill>
                          <a:srgbClr val="000000"/>
                        </a:solidFill>
                        <a:latin typeface="Cambria Math"/>
                      </a:rPr>
                      <m:t>s</m:t>
                    </m:r>
                    <m:r>
                      <a:rPr lang="en-US" sz="2600" b="0" i="0" kern="0" dirty="0">
                        <a:solidFill>
                          <a:srgbClr val="000000"/>
                        </a:solidFill>
                        <a:latin typeface="Cambria Math"/>
                      </a:rPr>
                      <m:t>=19.5−2(0.8</m:t>
                    </m:r>
                    <m:r>
                      <a:rPr lang="en-US" sz="2600" b="0" i="0" kern="0" dirty="0">
                        <a:solidFill>
                          <a:srgbClr val="000000"/>
                        </a:solidFill>
                        <a:latin typeface="Cambria Math"/>
                      </a:rPr>
                      <m:t>)</m:t>
                    </m:r>
                  </m:oMath>
                </a14:m>
                <a:r>
                  <a:rPr lang="en-US" sz="2600" b="0" kern="0" dirty="0" smtClean="0">
                    <a:solidFill>
                      <a:srgbClr val="000000"/>
                    </a:solidFill>
                    <a:latin typeface="Arial Narrow"/>
                  </a:rPr>
                  <a:t>   </a:t>
                </a:r>
                <a:r>
                  <a:rPr lang="en-US" sz="2600" b="0" kern="0" dirty="0">
                    <a:solidFill>
                      <a:srgbClr val="000000"/>
                    </a:solidFill>
                    <a:latin typeface="Arial Narrow"/>
                  </a:rPr>
                  <a:t>and </a:t>
                </a:r>
                <a:r>
                  <a:rPr lang="en-US" sz="2600" b="0" kern="0" dirty="0" smtClean="0">
                    <a:solidFill>
                      <a:srgbClr val="000000"/>
                    </a:solidFill>
                    <a:latin typeface="Arial Narrow"/>
                  </a:rPr>
                  <a:t>  </a:t>
                </a:r>
                <a14:m>
                  <m:oMath xmlns:m="http://schemas.openxmlformats.org/officeDocument/2006/math">
                    <m:r>
                      <a:rPr lang="en-US" sz="2600" b="0" i="0" kern="0" dirty="0" smtClean="0">
                        <a:solidFill>
                          <a:srgbClr val="000000"/>
                        </a:solidFill>
                        <a:latin typeface="Cambria Math"/>
                      </a:rPr>
                      <m:t>19.5+2(0.8</m:t>
                    </m:r>
                    <m:r>
                      <a:rPr lang="en-US" sz="2600" b="0" i="0" kern="0" dirty="0" smtClean="0">
                        <a:solidFill>
                          <a:srgbClr val="000000"/>
                        </a:solidFill>
                        <a:latin typeface="Cambria Math"/>
                      </a:rPr>
                      <m:t>)</m:t>
                    </m:r>
                  </m:oMath>
                </a14:m>
                <a:endParaRPr lang="en-US" sz="2600" b="0" kern="0" dirty="0">
                  <a:solidFill>
                    <a:srgbClr val="000000"/>
                  </a:solidFill>
                  <a:latin typeface="Arial Narrow"/>
                </a:endParaRPr>
              </a:p>
              <a:p>
                <a:pPr marL="312695" lvl="0" indent="-312695" defTabSz="836497" eaLnBrk="0" fontAlgn="base" hangingPunct="0">
                  <a:spcBef>
                    <a:spcPts val="2400"/>
                  </a:spcBef>
                  <a:spcAft>
                    <a:spcPts val="600"/>
                  </a:spcAft>
                  <a:buClr>
                    <a:srgbClr val="3333CC"/>
                  </a:buClr>
                  <a:buNone/>
                </a:pPr>
                <a:r>
                  <a:rPr lang="en-US" sz="2600" b="0" kern="0" dirty="0">
                    <a:solidFill>
                      <a:srgbClr val="000000"/>
                    </a:solidFill>
                    <a:latin typeface="Arial Narrow"/>
                  </a:rPr>
                  <a:t>The probability statement is:</a:t>
                </a:r>
              </a:p>
              <a:p>
                <a:pPr marL="312695" lvl="0" indent="-312695" algn="ctr" defTabSz="836497" eaLnBrk="0" fontAlgn="base" hangingPunct="0">
                  <a:spcBef>
                    <a:spcPts val="0"/>
                  </a:spcBef>
                  <a:spcAft>
                    <a:spcPct val="0"/>
                  </a:spcAft>
                  <a:buClr>
                    <a:srgbClr val="3333CC"/>
                  </a:buClr>
                  <a:buNone/>
                </a:pPr>
                <a:r>
                  <a:rPr lang="en-US" sz="2600" b="0" kern="0" dirty="0">
                    <a:solidFill>
                      <a:srgbClr val="000000"/>
                    </a:solidFill>
                    <a:latin typeface="Arial Narrow"/>
                  </a:rPr>
                  <a:t>	</a:t>
                </a:r>
                <a14:m>
                  <m:oMath xmlns:m="http://schemas.openxmlformats.org/officeDocument/2006/math">
                    <m:r>
                      <m:rPr>
                        <m:sty m:val="p"/>
                      </m:rPr>
                      <a:rPr lang="en-US" sz="2600" b="0" i="0" kern="0" dirty="0" smtClean="0">
                        <a:solidFill>
                          <a:srgbClr val="8200D9"/>
                        </a:solidFill>
                        <a:latin typeface="Cambria Math"/>
                      </a:rPr>
                      <m:t>P</m:t>
                    </m:r>
                    <m:r>
                      <a:rPr lang="en-US" sz="2600" b="0" i="0" kern="0" dirty="0" smtClean="0">
                        <a:solidFill>
                          <a:srgbClr val="8200D9"/>
                        </a:solidFill>
                        <a:latin typeface="Cambria Math"/>
                      </a:rPr>
                      <m:t>(</m:t>
                    </m:r>
                    <m:acc>
                      <m:accPr>
                        <m:chr m:val="̅"/>
                        <m:ctrlPr>
                          <a:rPr lang="en-US" sz="2600" b="0" i="1" kern="0" dirty="0" smtClean="0">
                            <a:solidFill>
                              <a:srgbClr val="8200D9"/>
                            </a:solidFill>
                            <a:latin typeface="Cambria Math"/>
                          </a:rPr>
                        </m:ctrlPr>
                      </m:accPr>
                      <m:e>
                        <m:r>
                          <m:rPr>
                            <m:sty m:val="p"/>
                          </m:rPr>
                          <a:rPr lang="en-US" sz="2600" b="0" i="0" kern="0" dirty="0" smtClean="0">
                            <a:solidFill>
                              <a:srgbClr val="8200D9"/>
                            </a:solidFill>
                            <a:latin typeface="Cambria Math"/>
                          </a:rPr>
                          <m:t>Y</m:t>
                        </m:r>
                      </m:e>
                    </m:acc>
                    <m:r>
                      <a:rPr lang="en-US" sz="2600" b="0" i="0" kern="0" dirty="0" smtClean="0">
                        <a:solidFill>
                          <a:srgbClr val="8200D9"/>
                        </a:solidFill>
                        <a:latin typeface="Cambria Math"/>
                      </a:rPr>
                      <m:t>−</m:t>
                    </m:r>
                    <m:r>
                      <a:rPr lang="en-US" sz="2600" b="0" i="0" kern="0" dirty="0">
                        <a:solidFill>
                          <a:srgbClr val="8200D9"/>
                        </a:solidFill>
                        <a:latin typeface="Cambria Math"/>
                      </a:rPr>
                      <m:t>2</m:t>
                    </m:r>
                    <m:r>
                      <m:rPr>
                        <m:sty m:val="p"/>
                      </m:rPr>
                      <a:rPr lang="en-US" sz="2600" b="0" i="0" kern="0" dirty="0">
                        <a:solidFill>
                          <a:srgbClr val="8200D9"/>
                        </a:solidFill>
                        <a:latin typeface="Cambria Math"/>
                      </a:rPr>
                      <m:t>s</m:t>
                    </m:r>
                    <m:r>
                      <a:rPr lang="en-US" sz="2600" b="0" i="0" kern="0" dirty="0">
                        <a:solidFill>
                          <a:srgbClr val="8200D9"/>
                        </a:solidFill>
                        <a:latin typeface="Cambria Math"/>
                      </a:rPr>
                      <m:t>≤</m:t>
                    </m:r>
                    <m:r>
                      <a:rPr lang="en-US" sz="2600" b="1" i="0" kern="0" dirty="0">
                        <a:solidFill>
                          <a:srgbClr val="8200D9"/>
                        </a:solidFill>
                        <a:latin typeface="Cambria Math"/>
                      </a:rPr>
                      <m:t>𝐘</m:t>
                    </m:r>
                    <m:r>
                      <a:rPr lang="en-US" sz="2600" b="0" i="0" kern="0" dirty="0">
                        <a:solidFill>
                          <a:srgbClr val="8200D9"/>
                        </a:solidFill>
                        <a:latin typeface="Cambria Math"/>
                      </a:rPr>
                      <m:t>≤</m:t>
                    </m:r>
                    <m:acc>
                      <m:accPr>
                        <m:chr m:val="̅"/>
                        <m:ctrlPr>
                          <a:rPr lang="en-US" sz="2600" b="0" i="1" kern="0" dirty="0">
                            <a:solidFill>
                              <a:srgbClr val="8200D9"/>
                            </a:solidFill>
                            <a:latin typeface="Cambria Math"/>
                          </a:rPr>
                        </m:ctrlPr>
                      </m:accPr>
                      <m:e>
                        <m:r>
                          <m:rPr>
                            <m:sty m:val="p"/>
                          </m:rPr>
                          <a:rPr lang="en-US" sz="2600" b="0" kern="0" dirty="0">
                            <a:solidFill>
                              <a:srgbClr val="8200D9"/>
                            </a:solidFill>
                            <a:latin typeface="Cambria Math"/>
                          </a:rPr>
                          <m:t>Y</m:t>
                        </m:r>
                      </m:e>
                    </m:acc>
                    <m:r>
                      <a:rPr lang="en-US" sz="2600" b="0" i="0" kern="0" dirty="0" smtClean="0">
                        <a:solidFill>
                          <a:srgbClr val="8200D9"/>
                        </a:solidFill>
                        <a:latin typeface="Cambria Math"/>
                      </a:rPr>
                      <m:t>+</m:t>
                    </m:r>
                    <m:r>
                      <a:rPr lang="en-US" sz="2600" b="0" i="0" kern="0" dirty="0">
                        <a:solidFill>
                          <a:srgbClr val="8200D9"/>
                        </a:solidFill>
                        <a:latin typeface="Cambria Math"/>
                      </a:rPr>
                      <m:t>2</m:t>
                    </m:r>
                    <m:r>
                      <m:rPr>
                        <m:sty m:val="p"/>
                      </m:rPr>
                      <a:rPr lang="en-US" sz="2600" b="0" i="0" kern="0" dirty="0">
                        <a:solidFill>
                          <a:srgbClr val="8200D9"/>
                        </a:solidFill>
                        <a:latin typeface="Cambria Math"/>
                      </a:rPr>
                      <m:t>s</m:t>
                    </m:r>
                    <m:r>
                      <a:rPr lang="en-US" sz="2600" b="0" i="0" kern="0" dirty="0">
                        <a:solidFill>
                          <a:srgbClr val="8200D9"/>
                        </a:solidFill>
                        <a:latin typeface="Cambria Math"/>
                      </a:rPr>
                      <m:t>)=</m:t>
                    </m:r>
                    <m:r>
                      <m:rPr>
                        <m:sty m:val="p"/>
                      </m:rPr>
                      <a:rPr lang="en-US" sz="2600" b="0" i="0" kern="0" dirty="0">
                        <a:solidFill>
                          <a:srgbClr val="8200D9"/>
                        </a:solidFill>
                        <a:latin typeface="Cambria Math"/>
                      </a:rPr>
                      <m:t>P</m:t>
                    </m:r>
                    <m:r>
                      <a:rPr lang="en-US" sz="2600" b="0" i="0" kern="0" dirty="0">
                        <a:solidFill>
                          <a:srgbClr val="8200D9"/>
                        </a:solidFill>
                        <a:latin typeface="Cambria Math"/>
                      </a:rPr>
                      <m:t>(17.9≤</m:t>
                    </m:r>
                    <m:r>
                      <a:rPr lang="en-US" sz="2600" b="1" i="0" kern="0" dirty="0">
                        <a:solidFill>
                          <a:srgbClr val="8200D9"/>
                        </a:solidFill>
                        <a:latin typeface="Cambria Math"/>
                      </a:rPr>
                      <m:t>𝐘</m:t>
                    </m:r>
                    <m:r>
                      <a:rPr lang="en-US" sz="2600" b="0" i="0" kern="0" dirty="0">
                        <a:solidFill>
                          <a:srgbClr val="8200D9"/>
                        </a:solidFill>
                        <a:latin typeface="Cambria Math"/>
                      </a:rPr>
                      <m:t>≤</m:t>
                    </m:r>
                    <m:r>
                      <a:rPr lang="en-US" sz="2600" b="0" i="0" kern="0" dirty="0" smtClean="0">
                        <a:solidFill>
                          <a:srgbClr val="8200D9"/>
                        </a:solidFill>
                        <a:latin typeface="Cambria Math"/>
                      </a:rPr>
                      <m:t>21.1</m:t>
                    </m:r>
                    <m:r>
                      <a:rPr lang="en-US" sz="2600" b="0" i="0" kern="0" dirty="0">
                        <a:solidFill>
                          <a:srgbClr val="8200D9"/>
                        </a:solidFill>
                        <a:latin typeface="Cambria Math"/>
                      </a:rPr>
                      <m:t>)</m:t>
                    </m:r>
                  </m:oMath>
                </a14:m>
                <a:endParaRPr lang="en-US" sz="2600" dirty="0">
                  <a:solidFill>
                    <a:srgbClr val="8200D9"/>
                  </a:solidFill>
                </a:endParaRPr>
              </a:p>
            </p:txBody>
          </p:sp>
        </mc:Choice>
        <mc:Fallback>
          <p:sp>
            <p:nvSpPr>
              <p:cNvPr id="4" name="Content Placeholder 4"/>
              <p:cNvSpPr>
                <a:spLocks noGrp="1" noRot="1" noChangeAspect="1" noMove="1" noResize="1" noEditPoints="1" noAdjustHandles="1" noChangeArrowheads="1" noChangeShapeType="1" noTextEdit="1"/>
              </p:cNvSpPr>
              <p:nvPr>
                <p:ph idx="17"/>
              </p:nvPr>
            </p:nvSpPr>
            <p:spPr>
              <a:xfrm>
                <a:off x="457200" y="2788920"/>
                <a:ext cx="8229600" cy="3611880"/>
              </a:xfrm>
              <a:blipFill rotWithShape="1">
                <a:blip r:embed="rId2" cstate="print"/>
                <a:stretch>
                  <a:fillRect l="-1259" t="-1520" r="-1333"/>
                </a:stretch>
              </a:blipFill>
            </p:spPr>
            <p:txBody>
              <a:bodyPr/>
              <a:lstStyle/>
              <a:p>
                <a:r>
                  <a:rPr lang="en-US">
                    <a:noFill/>
                  </a:rPr>
                  <a:t> </a:t>
                </a:r>
              </a:p>
            </p:txBody>
          </p:sp>
        </mc:Fallback>
      </mc:AlternateContent>
      <p:sp>
        <p:nvSpPr>
          <p:cNvPr id="5" name="Text Placeholder 5"/>
          <p:cNvSpPr>
            <a:spLocks noGrp="1"/>
          </p:cNvSpPr>
          <p:nvPr>
            <p:ph type="body" sz="quarter" idx="18"/>
          </p:nvPr>
        </p:nvSpPr>
        <p:spPr/>
        <p:txBody>
          <a:bodyPr/>
          <a:lstStyle/>
          <a:p>
            <a:endParaRPr lang="en-US"/>
          </a:p>
        </p:txBody>
      </p:sp>
      <p:sp>
        <p:nvSpPr>
          <p:cNvPr id="6"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8120839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Mean and Standard </a:t>
            </a:r>
            <a:r>
              <a:rPr lang="en-US" dirty="0" smtClean="0"/>
              <a:t>Deviation</a:t>
            </a:r>
            <a:r>
              <a:rPr lang="en-US" sz="1400" dirty="0"/>
              <a:t> (1)</a:t>
            </a:r>
            <a:endParaRPr lang="en-US" dirty="0"/>
          </a:p>
        </p:txBody>
      </p:sp>
      <p:sp>
        <p:nvSpPr>
          <p:cNvPr id="7" name="Content Placeholder 2"/>
          <p:cNvSpPr>
            <a:spLocks noGrp="1"/>
          </p:cNvSpPr>
          <p:nvPr>
            <p:ph sz="quarter" idx="17"/>
          </p:nvPr>
        </p:nvSpPr>
        <p:spPr>
          <a:xfrm>
            <a:off x="457200" y="1270000"/>
            <a:ext cx="8229600" cy="1854200"/>
          </a:xfrm>
        </p:spPr>
        <p:txBody>
          <a:bodyPr/>
          <a:lstStyle/>
          <a:p>
            <a:pPr marL="0" lvl="0" indent="0" defTabSz="914400" eaLnBrk="0" fontAlgn="base" hangingPunct="0">
              <a:lnSpc>
                <a:spcPct val="110000"/>
              </a:lnSpc>
              <a:spcBef>
                <a:spcPct val="0"/>
              </a:spcBef>
              <a:spcAft>
                <a:spcPct val="0"/>
              </a:spcAft>
              <a:buNone/>
            </a:pPr>
            <a:r>
              <a:rPr lang="en-US" sz="2600" b="0" dirty="0">
                <a:solidFill>
                  <a:srgbClr val="000000"/>
                </a:solidFill>
              </a:rPr>
              <a:t>For the following nine air temperature readings, determine (a) the sample mean, (b) the standard deviation, and (c) the percent of values within ±1 standard deviation of the mean: 	</a:t>
            </a:r>
            <a:r>
              <a:rPr lang="en-US" sz="2600" b="0" dirty="0">
                <a:solidFill>
                  <a:srgbClr val="FFFFFF">
                    <a:lumMod val="75000"/>
                  </a:srgbClr>
                </a:solidFill>
              </a:rPr>
              <a:t>			</a:t>
            </a:r>
            <a:r>
              <a:rPr lang="en-US" sz="2600" dirty="0" smtClean="0">
                <a:solidFill>
                  <a:srgbClr val="B73700"/>
                </a:solidFill>
              </a:rPr>
              <a:t>81</a:t>
            </a:r>
            <a:r>
              <a:rPr lang="en-US" sz="2600" dirty="0">
                <a:solidFill>
                  <a:srgbClr val="B73700"/>
                </a:solidFill>
              </a:rPr>
              <a:t>, 86, 80, 91, 83, 83, 96, 85, </a:t>
            </a:r>
            <a:r>
              <a:rPr lang="en-US" sz="2600" dirty="0" smtClean="0">
                <a:solidFill>
                  <a:srgbClr val="B73700"/>
                </a:solidFill>
              </a:rPr>
              <a:t>89</a:t>
            </a:r>
            <a:endParaRPr lang="en-US" sz="2600" dirty="0">
              <a:solidFill>
                <a:srgbClr val="B73700"/>
              </a:solidFill>
            </a:endParaRPr>
          </a:p>
        </p:txBody>
      </p:sp>
      <mc:AlternateContent xmlns:mc="http://schemas.openxmlformats.org/markup-compatibility/2006">
        <mc:Choice xmlns:a14="http://schemas.microsoft.com/office/drawing/2010/main" xmlns="" Requires="a14">
          <p:sp>
            <p:nvSpPr>
              <p:cNvPr id="8" name="Content Placeholder 3"/>
              <p:cNvSpPr>
                <a:spLocks noGrp="1"/>
              </p:cNvSpPr>
              <p:nvPr>
                <p:ph sz="quarter" idx="18"/>
              </p:nvPr>
            </p:nvSpPr>
            <p:spPr>
              <a:xfrm>
                <a:off x="457200" y="3352800"/>
                <a:ext cx="8001000" cy="1371600"/>
              </a:xfrm>
            </p:spPr>
            <p:txBody>
              <a:bodyPr/>
              <a:lstStyle/>
              <a:p>
                <a:pPr marL="0" lvl="0" indent="0" defTabSz="914400" eaLnBrk="0" fontAlgn="base" hangingPunct="0">
                  <a:spcBef>
                    <a:spcPts val="1200"/>
                  </a:spcBef>
                  <a:spcAft>
                    <a:spcPct val="0"/>
                  </a:spcAft>
                  <a:buNone/>
                </a:pPr>
                <a:r>
                  <a:rPr lang="en-US" sz="2200" dirty="0" smtClean="0">
                    <a:solidFill>
                      <a:srgbClr val="931B07"/>
                    </a:solidFill>
                  </a:rPr>
                  <a:t>Solution:</a:t>
                </a:r>
                <a:r>
                  <a:rPr lang="en-US" sz="2200" dirty="0">
                    <a:solidFill>
                      <a:srgbClr val="931B07"/>
                    </a:solidFill>
                  </a:rPr>
                  <a:t> </a:t>
                </a:r>
                <a:r>
                  <a:rPr lang="en-US" sz="2200" dirty="0" smtClean="0"/>
                  <a:t>	 </a:t>
                </a:r>
                <a:r>
                  <a:rPr lang="en-US" sz="2200" b="0" dirty="0" smtClean="0"/>
                  <a:t>(</a:t>
                </a:r>
                <a:r>
                  <a:rPr lang="en-US" sz="2200" b="0" dirty="0" smtClean="0"/>
                  <a:t>a</a:t>
                </a:r>
                <a:r>
                  <a:rPr lang="en-US" sz="2200" b="0" dirty="0" smtClean="0"/>
                  <a:t>)    </a:t>
                </a:r>
                <a14:m>
                  <m:oMath xmlns:m="http://schemas.openxmlformats.org/officeDocument/2006/math">
                    <m:acc>
                      <m:accPr>
                        <m:chr m:val="̅"/>
                        <m:ctrlPr>
                          <a:rPr lang="en-US" sz="2200" b="0" i="1" dirty="0" smtClean="0">
                            <a:solidFill>
                              <a:srgbClr val="000000"/>
                            </a:solidFill>
                            <a:latin typeface="Cambria Math"/>
                          </a:rPr>
                        </m:ctrlPr>
                      </m:accPr>
                      <m:e>
                        <m:r>
                          <m:rPr>
                            <m:sty m:val="p"/>
                          </m:rPr>
                          <a:rPr lang="en-US" sz="2200" b="0" i="0" dirty="0" smtClean="0">
                            <a:solidFill>
                              <a:srgbClr val="000000"/>
                            </a:solidFill>
                            <a:latin typeface="Cambria Math"/>
                          </a:rPr>
                          <m:t>X</m:t>
                        </m:r>
                      </m:e>
                    </m:acc>
                    <m:r>
                      <a:rPr lang="en-US" sz="2200" b="0" i="0" dirty="0" smtClean="0">
                        <a:solidFill>
                          <a:srgbClr val="000000"/>
                        </a:solidFill>
                        <a:latin typeface="Cambria Math"/>
                      </a:rPr>
                      <m:t>=</m:t>
                    </m:r>
                    <m:r>
                      <a:rPr lang="en-US" sz="2200" b="1" i="0" dirty="0">
                        <a:solidFill>
                          <a:srgbClr val="8200D9"/>
                        </a:solidFill>
                        <a:latin typeface="Cambria Math"/>
                      </a:rPr>
                      <m:t>𝐄</m:t>
                    </m:r>
                    <m:r>
                      <a:rPr lang="en-US" sz="2200" b="1" i="0" dirty="0">
                        <a:solidFill>
                          <a:srgbClr val="8200D9"/>
                        </a:solidFill>
                        <a:latin typeface="Cambria Math"/>
                      </a:rPr>
                      <m:t>(</m:t>
                    </m:r>
                    <m:r>
                      <a:rPr lang="en-US" sz="2200" b="1" i="0" dirty="0">
                        <a:solidFill>
                          <a:srgbClr val="8200D9"/>
                        </a:solidFill>
                        <a:latin typeface="Cambria Math"/>
                      </a:rPr>
                      <m:t>𝐗</m:t>
                    </m:r>
                    <m:r>
                      <a:rPr lang="en-US" sz="2200" b="1" i="0" dirty="0">
                        <a:solidFill>
                          <a:srgbClr val="8200D9"/>
                        </a:solidFill>
                        <a:latin typeface="Cambria Math"/>
                      </a:rPr>
                      <m:t>)</m:t>
                    </m:r>
                    <m:r>
                      <a:rPr lang="en-US" sz="2200" b="0" i="0" dirty="0">
                        <a:solidFill>
                          <a:srgbClr val="000000"/>
                        </a:solidFill>
                        <a:latin typeface="Cambria Math"/>
                      </a:rPr>
                      <m:t>=(81+86+ … +85+89)/9</m:t>
                    </m:r>
                  </m:oMath>
                </a14:m>
                <a:r>
                  <a:rPr lang="en-US" sz="2200" b="0" dirty="0">
                    <a:solidFill>
                      <a:srgbClr val="000000"/>
                    </a:solidFill>
                  </a:rPr>
                  <a:t> </a:t>
                </a:r>
              </a:p>
              <a:p>
                <a:pPr marL="457137" lvl="0" indent="-457137" defTabSz="914400" eaLnBrk="0" fontAlgn="base" hangingPunct="0">
                  <a:spcBef>
                    <a:spcPts val="1200"/>
                  </a:spcBef>
                  <a:spcAft>
                    <a:spcPct val="0"/>
                  </a:spcAft>
                  <a:buNone/>
                </a:pPr>
                <a:r>
                  <a:rPr lang="en-US" sz="2200" b="0" dirty="0">
                    <a:solidFill>
                      <a:srgbClr val="000000"/>
                    </a:solidFill>
                  </a:rPr>
                  <a:t>                       </a:t>
                </a:r>
                <a:r>
                  <a:rPr lang="en-US" sz="2200" b="0" dirty="0" smtClean="0">
                    <a:solidFill>
                      <a:srgbClr val="000000"/>
                    </a:solidFill>
                  </a:rPr>
                  <a:t>	             </a:t>
                </a:r>
                <a14:m>
                  <m:oMath xmlns:m="http://schemas.openxmlformats.org/officeDocument/2006/math">
                    <m:r>
                      <a:rPr lang="en-US" sz="2200" b="0" i="1" dirty="0" smtClean="0">
                        <a:solidFill>
                          <a:srgbClr val="000000"/>
                        </a:solidFill>
                        <a:latin typeface="Cambria Math"/>
                      </a:rPr>
                      <m:t>=</m:t>
                    </m:r>
                    <m:r>
                      <a:rPr lang="en-US" sz="2200" b="0" i="1" dirty="0">
                        <a:solidFill>
                          <a:srgbClr val="000000"/>
                        </a:solidFill>
                        <a:latin typeface="Cambria Math"/>
                      </a:rPr>
                      <m:t>774/9</m:t>
                    </m:r>
                  </m:oMath>
                </a14:m>
                <a:r>
                  <a:rPr lang="en-US" sz="2200" b="0" dirty="0">
                    <a:solidFill>
                      <a:srgbClr val="000000"/>
                    </a:solidFill>
                  </a:rPr>
                  <a:t> </a:t>
                </a:r>
              </a:p>
              <a:p>
                <a:pPr marL="457137" lvl="0" indent="-457137" defTabSz="914400" eaLnBrk="0" fontAlgn="base" hangingPunct="0">
                  <a:spcBef>
                    <a:spcPts val="1200"/>
                  </a:spcBef>
                  <a:spcAft>
                    <a:spcPct val="0"/>
                  </a:spcAft>
                  <a:buNone/>
                </a:pPr>
                <a:r>
                  <a:rPr lang="en-US" sz="2200" b="0" dirty="0">
                    <a:solidFill>
                      <a:srgbClr val="000000"/>
                    </a:solidFill>
                  </a:rPr>
                  <a:t>		       </a:t>
                </a:r>
                <a:r>
                  <a:rPr lang="en-US" sz="2200" b="0" dirty="0" smtClean="0">
                    <a:solidFill>
                      <a:srgbClr val="000000"/>
                    </a:solidFill>
                  </a:rPr>
                  <a:t>	            </a:t>
                </a:r>
                <a14:m>
                  <m:oMath xmlns:m="http://schemas.openxmlformats.org/officeDocument/2006/math">
                    <m:r>
                      <a:rPr lang="en-US" sz="2200" b="1" i="0" dirty="0" smtClean="0">
                        <a:solidFill>
                          <a:srgbClr val="000000"/>
                        </a:solidFill>
                        <a:latin typeface="Cambria Math"/>
                      </a:rPr>
                      <m:t> = </m:t>
                    </m:r>
                    <m:r>
                      <a:rPr lang="en-US" sz="2200" b="1" i="0" dirty="0" smtClean="0">
                        <a:solidFill>
                          <a:srgbClr val="8200D9"/>
                        </a:solidFill>
                        <a:latin typeface="Cambria Math"/>
                      </a:rPr>
                      <m:t>𝟖𝟔</m:t>
                    </m:r>
                  </m:oMath>
                </a14:m>
                <a:endParaRPr lang="en-US" sz="2200" dirty="0">
                  <a:solidFill>
                    <a:srgbClr val="8200D9"/>
                  </a:solidFill>
                </a:endParaRPr>
              </a:p>
            </p:txBody>
          </p:sp>
        </mc:Choice>
        <mc:Fallback>
          <p:sp>
            <p:nvSpPr>
              <p:cNvPr id="8" name="Content Placeholder 3"/>
              <p:cNvSpPr>
                <a:spLocks noGrp="1" noRot="1" noChangeAspect="1" noMove="1" noResize="1" noEditPoints="1" noAdjustHandles="1" noChangeArrowheads="1" noChangeShapeType="1" noTextEdit="1"/>
              </p:cNvSpPr>
              <p:nvPr>
                <p:ph sz="quarter" idx="18"/>
              </p:nvPr>
            </p:nvSpPr>
            <p:spPr>
              <a:xfrm>
                <a:off x="457200" y="3352800"/>
                <a:ext cx="8001000" cy="1371600"/>
              </a:xfrm>
              <a:blipFill rotWithShape="1">
                <a:blip r:embed="rId2" cstate="print"/>
                <a:stretch>
                  <a:fillRect l="-914" t="-2667" b="-1333"/>
                </a:stretch>
              </a:blipFill>
            </p:spPr>
            <p:txBody>
              <a:bodyPr/>
              <a:lstStyle/>
              <a:p>
                <a:r>
                  <a:rPr lang="en-US">
                    <a:noFill/>
                  </a:rPr>
                  <a:t> </a:t>
                </a:r>
              </a:p>
            </p:txBody>
          </p:sp>
        </mc:Fallback>
      </mc:AlternateContent>
      <p:sp>
        <p:nvSpPr>
          <p:cNvPr id="9" name="Content Placeholder 4"/>
          <p:cNvSpPr>
            <a:spLocks noGrp="1"/>
          </p:cNvSpPr>
          <p:nvPr>
            <p:ph sz="quarter" idx="19"/>
          </p:nvPr>
        </p:nvSpPr>
        <p:spPr>
          <a:xfrm>
            <a:off x="7391400" y="3886200"/>
            <a:ext cx="1524000" cy="411480"/>
          </a:xfrm>
        </p:spPr>
        <p:txBody>
          <a:bodyPr/>
          <a:lstStyle/>
          <a:p>
            <a:pPr marL="0" lvl="0" indent="0" defTabSz="914400" eaLnBrk="0" fontAlgn="base" hangingPunct="0">
              <a:spcBef>
                <a:spcPct val="0"/>
              </a:spcBef>
              <a:spcAft>
                <a:spcPct val="0"/>
              </a:spcAft>
              <a:buNone/>
            </a:pPr>
            <a:r>
              <a:rPr lang="en-US" sz="1800" b="0" dirty="0">
                <a:solidFill>
                  <a:srgbClr val="000000"/>
                </a:solidFill>
              </a:rPr>
              <a:t>(see next slide</a:t>
            </a:r>
            <a:r>
              <a:rPr lang="en-US" sz="1800" b="0" dirty="0" smtClean="0">
                <a:solidFill>
                  <a:srgbClr val="000000"/>
                </a:solidFill>
              </a:rPr>
              <a:t>)</a:t>
            </a:r>
            <a:endParaRPr lang="en-US" sz="1800" b="0" dirty="0">
              <a:solidFill>
                <a:srgbClr val="000000"/>
              </a:solidFill>
            </a:endParaRPr>
          </a:p>
        </p:txBody>
      </p:sp>
      <mc:AlternateContent xmlns:mc="http://schemas.openxmlformats.org/markup-compatibility/2006">
        <mc:Choice xmlns:a14="http://schemas.microsoft.com/office/drawing/2010/main" xmlns="" Requires="a14">
          <p:sp>
            <p:nvSpPr>
              <p:cNvPr id="10" name="Content Placeholder 5"/>
              <p:cNvSpPr>
                <a:spLocks noGrp="1"/>
              </p:cNvSpPr>
              <p:nvPr>
                <p:ph sz="quarter" idx="20"/>
              </p:nvPr>
            </p:nvSpPr>
            <p:spPr>
              <a:xfrm>
                <a:off x="609600" y="4953000"/>
                <a:ext cx="7924800" cy="1554480"/>
              </a:xfrm>
              <a:ln w="28575">
                <a:solidFill>
                  <a:schemeClr val="tx1"/>
                </a:solidFill>
              </a:ln>
            </p:spPr>
            <p:txBody>
              <a:bodyPr anchor="ctr"/>
              <a:lstStyle/>
              <a:p>
                <a:pPr marL="457137" lvl="0" indent="-457137" algn="ctr" defTabSz="914400" eaLnBrk="0" fontAlgn="base" hangingPunct="0">
                  <a:lnSpc>
                    <a:spcPct val="110000"/>
                  </a:lnSpc>
                  <a:spcBef>
                    <a:spcPts val="1200"/>
                  </a:spcBef>
                  <a:spcAft>
                    <a:spcPct val="0"/>
                  </a:spcAft>
                  <a:buNone/>
                </a:pPr>
                <a:r>
                  <a:rPr lang="en-US" b="0" dirty="0">
                    <a:solidFill>
                      <a:srgbClr val="000000"/>
                    </a:solidFill>
                  </a:rPr>
                  <a:t>Note: Spreadsheet functions for average and standard deviation are: </a:t>
                </a:r>
                <a:r>
                  <a:rPr lang="en-US" b="0" dirty="0" smtClean="0">
                    <a:solidFill>
                      <a:srgbClr val="000000"/>
                    </a:solidFill>
                  </a:rPr>
                  <a:t> 	</a:t>
                </a:r>
                <a14:m>
                  <m:oMath xmlns:m="http://schemas.openxmlformats.org/officeDocument/2006/math">
                    <m:r>
                      <a:rPr lang="en-US" i="1" dirty="0" smtClean="0">
                        <a:solidFill>
                          <a:srgbClr val="006200"/>
                        </a:solidFill>
                        <a:latin typeface="Cambria Math"/>
                      </a:rPr>
                      <m:t>=</m:t>
                    </m:r>
                  </m:oMath>
                </a14:m>
                <a:r>
                  <a:rPr lang="en-US" dirty="0" smtClean="0">
                    <a:solidFill>
                      <a:srgbClr val="006200"/>
                    </a:solidFill>
                  </a:rPr>
                  <a:t>AVERAGE(X</a:t>
                </a:r>
                <a:r>
                  <a:rPr lang="en-US" baseline="-25000" dirty="0" smtClean="0">
                    <a:solidFill>
                      <a:srgbClr val="006200"/>
                    </a:solidFill>
                  </a:rPr>
                  <a:t>1</a:t>
                </a:r>
                <a:r>
                  <a:rPr lang="en-US" dirty="0">
                    <a:solidFill>
                      <a:srgbClr val="006200"/>
                    </a:solidFill>
                  </a:rPr>
                  <a:t>, X</a:t>
                </a:r>
                <a:r>
                  <a:rPr lang="en-US" baseline="-25000" dirty="0">
                    <a:solidFill>
                      <a:srgbClr val="006200"/>
                    </a:solidFill>
                  </a:rPr>
                  <a:t>2</a:t>
                </a:r>
                <a:r>
                  <a:rPr lang="en-US" dirty="0">
                    <a:solidFill>
                      <a:srgbClr val="006200"/>
                    </a:solidFill>
                  </a:rPr>
                  <a:t>, …, </a:t>
                </a:r>
                <a:r>
                  <a:rPr lang="en-US" dirty="0" err="1">
                    <a:solidFill>
                      <a:srgbClr val="006200"/>
                    </a:solidFill>
                  </a:rPr>
                  <a:t>X</a:t>
                </a:r>
                <a:r>
                  <a:rPr lang="en-US" baseline="-25000" dirty="0" err="1">
                    <a:solidFill>
                      <a:srgbClr val="006200"/>
                    </a:solidFill>
                  </a:rPr>
                  <a:t>n</a:t>
                </a:r>
                <a:r>
                  <a:rPr lang="en-US" dirty="0">
                    <a:solidFill>
                      <a:srgbClr val="006200"/>
                    </a:solidFill>
                  </a:rPr>
                  <a:t>) </a:t>
                </a:r>
                <a:r>
                  <a:rPr lang="en-US" dirty="0">
                    <a:solidFill>
                      <a:srgbClr val="000000"/>
                    </a:solidFill>
                  </a:rPr>
                  <a:t>or </a:t>
                </a:r>
                <a14:m>
                  <m:oMath xmlns:m="http://schemas.openxmlformats.org/officeDocument/2006/math">
                    <m:r>
                      <a:rPr lang="en-US" i="1" dirty="0">
                        <a:solidFill>
                          <a:srgbClr val="006200"/>
                        </a:solidFill>
                        <a:latin typeface="Cambria Math"/>
                      </a:rPr>
                      <m:t>=</m:t>
                    </m:r>
                  </m:oMath>
                </a14:m>
                <a:r>
                  <a:rPr lang="en-US" dirty="0">
                    <a:solidFill>
                      <a:srgbClr val="006200"/>
                    </a:solidFill>
                  </a:rPr>
                  <a:t>AVERAGE(cell_1:cell_n</a:t>
                </a:r>
                <a:r>
                  <a:rPr lang="en-US" dirty="0" smtClean="0">
                    <a:solidFill>
                      <a:srgbClr val="006200"/>
                    </a:solidFill>
                  </a:rPr>
                  <a:t>)</a:t>
                </a:r>
                <a:endParaRPr lang="en-US" sz="1200" dirty="0">
                  <a:solidFill>
                    <a:srgbClr val="006200"/>
                  </a:solidFill>
                </a:endParaRPr>
              </a:p>
              <a:p>
                <a:pPr marL="0" lvl="0" indent="0" defTabSz="914400" eaLnBrk="0" fontAlgn="base" hangingPunct="0">
                  <a:lnSpc>
                    <a:spcPct val="110000"/>
                  </a:lnSpc>
                  <a:spcBef>
                    <a:spcPts val="1200"/>
                  </a:spcBef>
                  <a:spcAft>
                    <a:spcPct val="0"/>
                  </a:spcAft>
                  <a:buNone/>
                </a:pPr>
                <a:r>
                  <a:rPr lang="en-US" dirty="0" smtClean="0">
                    <a:solidFill>
                      <a:srgbClr val="006200"/>
                    </a:solidFill>
                  </a:rPr>
                  <a:t>	 </a:t>
                </a:r>
                <a14:m>
                  <m:oMath xmlns:m="http://schemas.openxmlformats.org/officeDocument/2006/math">
                    <m:r>
                      <a:rPr lang="en-US" i="1" dirty="0">
                        <a:solidFill>
                          <a:srgbClr val="006200"/>
                        </a:solidFill>
                        <a:latin typeface="Cambria Math"/>
                      </a:rPr>
                      <m:t>=</m:t>
                    </m:r>
                  </m:oMath>
                </a14:m>
                <a:r>
                  <a:rPr lang="en-US" dirty="0" smtClean="0">
                    <a:solidFill>
                      <a:srgbClr val="006200"/>
                    </a:solidFill>
                  </a:rPr>
                  <a:t>STDEV(X</a:t>
                </a:r>
                <a:r>
                  <a:rPr lang="en-US" baseline="-25000" dirty="0" smtClean="0">
                    <a:solidFill>
                      <a:srgbClr val="006200"/>
                    </a:solidFill>
                  </a:rPr>
                  <a:t>1</a:t>
                </a:r>
                <a:r>
                  <a:rPr lang="en-US" dirty="0">
                    <a:solidFill>
                      <a:srgbClr val="006200"/>
                    </a:solidFill>
                  </a:rPr>
                  <a:t>, X</a:t>
                </a:r>
                <a:r>
                  <a:rPr lang="en-US" baseline="-25000" dirty="0">
                    <a:solidFill>
                      <a:srgbClr val="006200"/>
                    </a:solidFill>
                  </a:rPr>
                  <a:t>2</a:t>
                </a:r>
                <a:r>
                  <a:rPr lang="en-US" dirty="0">
                    <a:solidFill>
                      <a:srgbClr val="006200"/>
                    </a:solidFill>
                  </a:rPr>
                  <a:t>, …, </a:t>
                </a:r>
                <a:r>
                  <a:rPr lang="en-US" dirty="0" err="1">
                    <a:solidFill>
                      <a:srgbClr val="006200"/>
                    </a:solidFill>
                  </a:rPr>
                  <a:t>X</a:t>
                </a:r>
                <a:r>
                  <a:rPr lang="en-US" baseline="-25000" dirty="0" err="1">
                    <a:solidFill>
                      <a:srgbClr val="006200"/>
                    </a:solidFill>
                  </a:rPr>
                  <a:t>n</a:t>
                </a:r>
                <a:r>
                  <a:rPr lang="en-US" dirty="0">
                    <a:solidFill>
                      <a:srgbClr val="006200"/>
                    </a:solidFill>
                  </a:rPr>
                  <a:t>) </a:t>
                </a:r>
                <a:r>
                  <a:rPr lang="en-US" dirty="0">
                    <a:solidFill>
                      <a:srgbClr val="000000"/>
                    </a:solidFill>
                  </a:rPr>
                  <a:t>or </a:t>
                </a:r>
                <a14:m>
                  <m:oMath xmlns:m="http://schemas.openxmlformats.org/officeDocument/2006/math">
                    <m:r>
                      <a:rPr lang="en-US" i="1" dirty="0">
                        <a:solidFill>
                          <a:srgbClr val="006200"/>
                        </a:solidFill>
                        <a:latin typeface="Cambria Math"/>
                      </a:rPr>
                      <m:t>=</m:t>
                    </m:r>
                  </m:oMath>
                </a14:m>
                <a:r>
                  <a:rPr lang="en-US" dirty="0">
                    <a:solidFill>
                      <a:srgbClr val="006200"/>
                    </a:solidFill>
                  </a:rPr>
                  <a:t>STDEV(cell_1:cell_n</a:t>
                </a:r>
                <a:r>
                  <a:rPr lang="en-US" dirty="0" smtClean="0">
                    <a:solidFill>
                      <a:srgbClr val="006200"/>
                    </a:solidFill>
                  </a:rPr>
                  <a:t>)</a:t>
                </a:r>
                <a:endParaRPr lang="en-US" dirty="0">
                  <a:solidFill>
                    <a:srgbClr val="006200"/>
                  </a:solidFill>
                </a:endParaRPr>
              </a:p>
            </p:txBody>
          </p:sp>
        </mc:Choice>
        <mc:Fallback>
          <p:sp>
            <p:nvSpPr>
              <p:cNvPr id="10" name="Content Placeholder 5"/>
              <p:cNvSpPr>
                <a:spLocks noGrp="1" noRot="1" noChangeAspect="1" noMove="1" noResize="1" noEditPoints="1" noAdjustHandles="1" noChangeArrowheads="1" noChangeShapeType="1" noTextEdit="1"/>
              </p:cNvSpPr>
              <p:nvPr>
                <p:ph sz="quarter" idx="20"/>
              </p:nvPr>
            </p:nvSpPr>
            <p:spPr>
              <a:xfrm>
                <a:off x="609600" y="4953000"/>
                <a:ext cx="7924800" cy="1554480"/>
              </a:xfrm>
              <a:blipFill rotWithShape="1">
                <a:blip r:embed="rId3" cstate="print"/>
                <a:stretch>
                  <a:fillRect l="-230" r="-996" b="-2308"/>
                </a:stretch>
              </a:blipFill>
              <a:ln w="28575">
                <a:solidFill>
                  <a:schemeClr val="tx1"/>
                </a:solidFill>
              </a:ln>
            </p:spPr>
            <p:txBody>
              <a:bodyPr/>
              <a:lstStyle/>
              <a:p>
                <a:r>
                  <a:rPr lang="en-US">
                    <a:noFill/>
                  </a:rPr>
                  <a:t> </a:t>
                </a:r>
              </a:p>
            </p:txBody>
          </p:sp>
        </mc:Fallback>
      </mc:AlternateContent>
      <p:sp>
        <p:nvSpPr>
          <p:cNvPr id="13"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6136120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Mean and Standard </a:t>
            </a:r>
            <a:r>
              <a:rPr lang="en-US" dirty="0" smtClean="0"/>
              <a:t>Deviation</a:t>
            </a:r>
            <a:r>
              <a:rPr lang="en-US" sz="1400" dirty="0"/>
              <a:t> </a:t>
            </a:r>
            <a:r>
              <a:rPr lang="en-US" sz="1400" dirty="0" smtClean="0"/>
              <a:t>(2)</a:t>
            </a:r>
            <a:endParaRPr lang="en-US" dirty="0"/>
          </a:p>
        </p:txBody>
      </p:sp>
      <p:sp>
        <p:nvSpPr>
          <p:cNvPr id="3" name="Content Placeholder 2"/>
          <p:cNvSpPr>
            <a:spLocks noGrp="1"/>
          </p:cNvSpPr>
          <p:nvPr>
            <p:ph sz="quarter" idx="17"/>
          </p:nvPr>
        </p:nvSpPr>
        <p:spPr>
          <a:xfrm>
            <a:off x="381000" y="1143000"/>
            <a:ext cx="548640" cy="482600"/>
          </a:xfrm>
        </p:spPr>
        <p:txBody>
          <a:bodyPr/>
          <a:lstStyle/>
          <a:p>
            <a:pPr marL="0" indent="0">
              <a:buNone/>
            </a:pPr>
            <a:r>
              <a:rPr lang="en-US" sz="2200" b="0" dirty="0">
                <a:solidFill>
                  <a:srgbClr val="000000"/>
                </a:solidFill>
              </a:rPr>
              <a:t>(b)</a:t>
            </a:r>
            <a:endParaRPr lang="en-US" sz="2200" dirty="0"/>
          </a:p>
        </p:txBody>
      </p:sp>
      <mc:AlternateContent xmlns:mc="http://schemas.openxmlformats.org/markup-compatibility/2006">
        <mc:Choice xmlns:a14="http://schemas.microsoft.com/office/drawing/2010/main" xmlns="" Requires="a14">
          <p:graphicFrame>
            <p:nvGraphicFramePr>
              <p:cNvPr id="10" name="Table 3" descr="Here is a comparison of the readings (the sample) with the mean and recording the difference with the mean and the reading.  That will allow the calculation of the standard deviation, s.  It turns out that 77.8% of the sample fall within one standard deviation. " title="Example: Mean and Standard Deviation"/>
              <p:cNvGraphicFramePr>
                <a:graphicFrameLocks noGrp="1"/>
              </p:cNvGraphicFramePr>
              <p:nvPr>
                <p:extLst>
                  <p:ext uri="{D42A27DB-BD31-4B8C-83A1-F6EECF244321}">
                    <p14:modId xmlns:p14="http://schemas.microsoft.com/office/powerpoint/2010/main" val="4066675384"/>
                  </p:ext>
                </p:extLst>
              </p:nvPr>
            </p:nvGraphicFramePr>
            <p:xfrm>
              <a:off x="1066800" y="1143000"/>
              <a:ext cx="5288280" cy="4033393"/>
            </p:xfrm>
            <a:graphic>
              <a:graphicData uri="http://schemas.openxmlformats.org/drawingml/2006/table">
                <a:tbl>
                  <a:tblPr firstRow="1" bandRow="1">
                    <a:tableStyleId>{5C22544A-7EE6-4342-B048-85BDC9FD1C3A}</a:tableStyleId>
                  </a:tblPr>
                  <a:tblGrid>
                    <a:gridCol w="1005840"/>
                    <a:gridCol w="1524000"/>
                    <a:gridCol w="1752600"/>
                    <a:gridCol w="1005840"/>
                  </a:tblGrid>
                  <a:tr h="370840">
                    <a:tc>
                      <a:txBody>
                        <a:bodyPr/>
                        <a:lstStyle/>
                        <a:p>
                          <a:pPr algn="ctr"/>
                          <a:r>
                            <a:rPr lang="en-US" sz="1800" b="1" u="none" dirty="0" smtClean="0">
                              <a:solidFill>
                                <a:schemeClr val="tx1"/>
                              </a:solidFill>
                              <a:latin typeface="Arial Narrow" panose="020B0606020202030204" pitchFamily="34" charset="0"/>
                            </a:rPr>
                            <a:t>Reading</a:t>
                          </a:r>
                          <a:endParaRPr lang="en-US" u="none" dirty="0">
                            <a:solidFill>
                              <a:schemeClr val="tx1"/>
                            </a:solidFill>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Mean, </a:t>
                          </a:r>
                          <a14:m>
                            <m:oMath xmlns:m="http://schemas.openxmlformats.org/officeDocument/2006/math">
                              <m:acc>
                                <m:accPr>
                                  <m:chr m:val="̅"/>
                                  <m:ctrlPr>
                                    <a:rPr lang="en-US" i="1" smtClean="0">
                                      <a:solidFill>
                                        <a:schemeClr val="tx1"/>
                                      </a:solidFill>
                                      <a:latin typeface="Cambria Math"/>
                                    </a:rPr>
                                  </m:ctrlPr>
                                </m:accPr>
                                <m:e>
                                  <m:r>
                                    <m:rPr>
                                      <m:nor/>
                                    </m:rPr>
                                    <a:rPr lang="en-US" b="1" i="0" smtClean="0">
                                      <a:solidFill>
                                        <a:schemeClr val="tx1"/>
                                      </a:solidFill>
                                      <a:latin typeface="Arial Narrow" panose="020B0606020202030204" pitchFamily="34" charset="0"/>
                                    </a:rPr>
                                    <m:t>X</m:t>
                                  </m:r>
                                </m:e>
                              </m:acc>
                            </m:oMath>
                          </a14:m>
                          <a:endParaRPr lang="en-US" dirty="0">
                            <a:solidFill>
                              <a:schemeClr val="tx1"/>
                            </a:solidFill>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X</a:t>
                          </a:r>
                          <a:r>
                            <a:rPr lang="en-US" baseline="-25000" dirty="0" smtClean="0">
                              <a:solidFill>
                                <a:schemeClr val="tx1"/>
                              </a:solidFill>
                              <a:latin typeface="Arial Narrow" panose="020B0606020202030204" pitchFamily="34" charset="0"/>
                            </a:rPr>
                            <a:t>i</a:t>
                          </a:r>
                          <a:r>
                            <a:rPr lang="en-US" baseline="0" dirty="0" smtClean="0">
                              <a:solidFill>
                                <a:schemeClr val="tx1"/>
                              </a:solidFill>
                              <a:latin typeface="Arial Narrow" panose="020B0606020202030204" pitchFamily="34" charset="0"/>
                            </a:rPr>
                            <a:t> </a:t>
                          </a:r>
                          <a14:m>
                            <m:oMath xmlns:m="http://schemas.openxmlformats.org/officeDocument/2006/math">
                              <m:r>
                                <a:rPr lang="en-US" b="1" i="1" baseline="0" dirty="0" smtClean="0">
                                  <a:solidFill>
                                    <a:schemeClr val="tx1"/>
                                  </a:solidFill>
                                  <a:latin typeface="Cambria Math"/>
                                </a:rPr>
                                <m:t>−</m:t>
                              </m:r>
                            </m:oMath>
                          </a14:m>
                          <a:r>
                            <a:rPr lang="en-US" baseline="0" dirty="0" smtClean="0">
                              <a:solidFill>
                                <a:schemeClr val="tx1"/>
                              </a:solidFill>
                              <a:latin typeface="Arial Narrow" panose="020B0606020202030204" pitchFamily="34" charset="0"/>
                            </a:rPr>
                            <a:t> </a:t>
                          </a:r>
                          <a14:m>
                            <m:oMath xmlns:m="http://schemas.openxmlformats.org/officeDocument/2006/math">
                              <m:acc>
                                <m:accPr>
                                  <m:chr m:val="̅"/>
                                  <m:ctrlPr>
                                    <a:rPr lang="en-US" i="1" smtClean="0">
                                      <a:solidFill>
                                        <a:schemeClr val="tx1"/>
                                      </a:solidFill>
                                      <a:latin typeface="Cambria Math"/>
                                    </a:rPr>
                                  </m:ctrlPr>
                                </m:accPr>
                                <m:e>
                                  <m:r>
                                    <m:rPr>
                                      <m:nor/>
                                    </m:rPr>
                                    <a:rPr lang="en-US" b="1" i="0" smtClean="0">
                                      <a:solidFill>
                                        <a:schemeClr val="tx1"/>
                                      </a:solidFill>
                                      <a:latin typeface="Arial Narrow" panose="020B0606020202030204" pitchFamily="34" charset="0"/>
                                    </a:rPr>
                                    <m:t>X</m:t>
                                  </m:r>
                                </m:e>
                              </m:acc>
                            </m:oMath>
                          </a14:m>
                          <a:endParaRPr lang="en-US" baseline="0" dirty="0">
                            <a:solidFill>
                              <a:schemeClr val="tx1"/>
                            </a:solidFill>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Arial Narrow" panose="020B0606020202030204" pitchFamily="34" charset="0"/>
                            </a:rPr>
                            <a:t>(X</a:t>
                          </a:r>
                          <a:r>
                            <a:rPr lang="en-US" baseline="-25000" dirty="0" smtClean="0">
                              <a:solidFill>
                                <a:schemeClr val="tx1"/>
                              </a:solidFill>
                              <a:latin typeface="Arial Narrow" panose="020B0606020202030204" pitchFamily="34" charset="0"/>
                            </a:rPr>
                            <a:t>i</a:t>
                          </a:r>
                          <a:r>
                            <a:rPr lang="en-US" baseline="0" dirty="0" smtClean="0">
                              <a:solidFill>
                                <a:schemeClr val="tx1"/>
                              </a:solidFill>
                              <a:latin typeface="Arial Narrow" panose="020B0606020202030204" pitchFamily="34" charset="0"/>
                            </a:rPr>
                            <a:t> </a:t>
                          </a:r>
                          <a14:m>
                            <m:oMath xmlns:m="http://schemas.openxmlformats.org/officeDocument/2006/math">
                              <m:r>
                                <a:rPr lang="en-US" b="1" i="1" baseline="0" dirty="0" smtClean="0">
                                  <a:solidFill>
                                    <a:schemeClr val="tx1"/>
                                  </a:solidFill>
                                  <a:latin typeface="Cambria Math"/>
                                </a:rPr>
                                <m:t>−</m:t>
                              </m:r>
                            </m:oMath>
                          </a14:m>
                          <a:r>
                            <a:rPr lang="en-US" baseline="0" dirty="0" smtClean="0">
                              <a:solidFill>
                                <a:schemeClr val="tx1"/>
                              </a:solidFill>
                              <a:latin typeface="Arial Narrow" panose="020B0606020202030204" pitchFamily="34" charset="0"/>
                            </a:rPr>
                            <a:t> </a:t>
                          </a:r>
                          <a14:m>
                            <m:oMath xmlns:m="http://schemas.openxmlformats.org/officeDocument/2006/math">
                              <m:acc>
                                <m:accPr>
                                  <m:chr m:val="̅"/>
                                  <m:ctrlPr>
                                    <a:rPr lang="en-US" i="1" smtClean="0">
                                      <a:solidFill>
                                        <a:schemeClr val="tx1"/>
                                      </a:solidFill>
                                      <a:latin typeface="Cambria Math"/>
                                    </a:rPr>
                                  </m:ctrlPr>
                                </m:accPr>
                                <m:e>
                                  <m:r>
                                    <m:rPr>
                                      <m:nor/>
                                    </m:rPr>
                                    <a:rPr lang="en-US" b="1" i="0" smtClean="0">
                                      <a:solidFill>
                                        <a:schemeClr val="tx1"/>
                                      </a:solidFill>
                                      <a:latin typeface="Arial Narrow" panose="020B0606020202030204" pitchFamily="34" charset="0"/>
                                    </a:rPr>
                                    <m:t>X</m:t>
                                  </m:r>
                                </m:e>
                              </m:acc>
                            </m:oMath>
                          </a14:m>
                          <a:r>
                            <a:rPr lang="en-US" dirty="0" smtClean="0">
                              <a:solidFill>
                                <a:schemeClr val="tx1"/>
                              </a:solidFill>
                              <a:latin typeface="Arial Narrow" panose="020B0606020202030204" pitchFamily="34" charset="0"/>
                            </a:rPr>
                            <a:t>)</a:t>
                          </a:r>
                          <a:r>
                            <a:rPr lang="en-US" baseline="30000" dirty="0" smtClean="0">
                              <a:solidFill>
                                <a:schemeClr val="tx1"/>
                              </a:solidFill>
                              <a:latin typeface="Arial Narrow" panose="020B0606020202030204" pitchFamily="34" charset="0"/>
                            </a:rPr>
                            <a:t>2</a:t>
                          </a:r>
                          <a:endParaRPr lang="en-US" baseline="30000" dirty="0">
                            <a:solidFill>
                              <a:schemeClr val="tx1"/>
                            </a:solidFill>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81</a:t>
                          </a:r>
                          <a:endParaRPr lang="en-US" dirty="0">
                            <a:latin typeface="Arial Narrow" panose="020B0606020202030204" pitchFamily="34" charset="0"/>
                          </a:endParaRPr>
                        </a:p>
                      </a:txBody>
                      <a:tcPr marR="36576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b="0" i="1" baseline="0" dirty="0" smtClean="0">
                                  <a:latin typeface="Cambria Math"/>
                                </a:rPr>
                                <m:t>−</m:t>
                              </m:r>
                            </m:oMath>
                          </a14:m>
                          <a:r>
                            <a:rPr lang="en-US" baseline="0" dirty="0" smtClean="0">
                              <a:latin typeface="Arial Narrow" panose="020B0606020202030204" pitchFamily="34" charset="0"/>
                            </a:rPr>
                            <a:t>5</a:t>
                          </a:r>
                          <a:endParaRPr lang="en-US" dirty="0">
                            <a:latin typeface="Arial Narrow" panose="020B0606020202030204" pitchFamily="34" charset="0"/>
                          </a:endParaRPr>
                        </a:p>
                      </a:txBody>
                      <a:tcPr marL="4572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25</a:t>
                          </a:r>
                          <a:endParaRPr lang="en-US" dirty="0">
                            <a:latin typeface="Arial Narrow" panose="020B0606020202030204" pitchFamily="34" charset="0"/>
                          </a:endParaRPr>
                        </a:p>
                      </a:txBody>
                      <a:tcPr marR="32004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86</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0</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0</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80</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b="0" i="1" baseline="0" dirty="0" smtClean="0">
                                  <a:latin typeface="Cambria Math"/>
                                </a:rPr>
                                <m:t>−</m:t>
                              </m:r>
                            </m:oMath>
                          </a14:m>
                          <a:r>
                            <a:rPr lang="en-US" baseline="0" dirty="0" smtClean="0">
                              <a:latin typeface="Arial Narrow" panose="020B0606020202030204" pitchFamily="34" charset="0"/>
                            </a:rPr>
                            <a:t>6</a:t>
                          </a:r>
                          <a:endParaRPr lang="en-US" dirty="0">
                            <a:latin typeface="Arial Narrow" panose="020B0606020202030204" pitchFamily="34" charset="0"/>
                          </a:endParaRPr>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36</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91</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5</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25</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83</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b="0" i="1" baseline="0" dirty="0" smtClean="0">
                                  <a:latin typeface="Cambria Math"/>
                                </a:rPr>
                                <m:t>−</m:t>
                              </m:r>
                            </m:oMath>
                          </a14:m>
                          <a:r>
                            <a:rPr lang="en-US" baseline="0" dirty="0" smtClean="0">
                              <a:latin typeface="Arial Narrow" panose="020B0606020202030204" pitchFamily="34" charset="0"/>
                            </a:rPr>
                            <a:t>3</a:t>
                          </a:r>
                          <a:endParaRPr lang="en-US" dirty="0">
                            <a:latin typeface="Arial Narrow" panose="020B0606020202030204" pitchFamily="34" charset="0"/>
                          </a:endParaRPr>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83</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14:m>
                            <m:oMath xmlns:m="http://schemas.openxmlformats.org/officeDocument/2006/math">
                              <m:r>
                                <a:rPr lang="en-US" b="0" i="1" baseline="0" dirty="0" smtClean="0">
                                  <a:latin typeface="Cambria Math"/>
                                </a:rPr>
                                <m:t>−</m:t>
                              </m:r>
                            </m:oMath>
                          </a14:m>
                          <a:r>
                            <a:rPr lang="en-US" baseline="0" dirty="0" smtClean="0">
                              <a:latin typeface="Arial Narrow" panose="020B0606020202030204" pitchFamily="34" charset="0"/>
                            </a:rPr>
                            <a:t>3</a:t>
                          </a:r>
                          <a:endParaRPr lang="en-US" dirty="0">
                            <a:latin typeface="Arial Narrow" panose="020B0606020202030204" pitchFamily="34" charset="0"/>
                          </a:endParaRPr>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96</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10</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100</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85</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1</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1</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89</a:t>
                          </a:r>
                          <a:endParaRPr lang="en-US" dirty="0">
                            <a:latin typeface="Arial Narrow" panose="020B0606020202030204" pitchFamily="34" charset="0"/>
                          </a:endParaRPr>
                        </a:p>
                      </a:txBody>
                      <a:tcPr marR="36576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3</a:t>
                          </a:r>
                          <a:endParaRPr lang="en-US" dirty="0">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r"/>
                          <a:r>
                            <a:rPr lang="en-US" dirty="0" smtClean="0">
                              <a:latin typeface="Arial Narrow" panose="020B0606020202030204" pitchFamily="34" charset="0"/>
                            </a:rPr>
                            <a:t>774</a:t>
                          </a:r>
                          <a:endParaRPr lang="en-US" dirty="0">
                            <a:latin typeface="Arial Narrow" panose="020B0606020202030204" pitchFamily="34" charset="0"/>
                          </a:endParaRPr>
                        </a:p>
                      </a:txBody>
                      <a:tcPr marR="36576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86</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0</a:t>
                          </a:r>
                          <a:endParaRPr lang="en-US" dirty="0">
                            <a:latin typeface="Arial Narrow" panose="020B060602020203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214</a:t>
                          </a:r>
                          <a:endParaRPr lang="en-US" dirty="0">
                            <a:latin typeface="Arial Narrow" panose="020B0606020202030204" pitchFamily="34" charset="0"/>
                          </a:endParaRPr>
                        </a:p>
                      </a:txBody>
                      <a:tcPr marR="32004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mc:Choice>
        <mc:Fallback>
          <p:graphicFrame>
            <p:nvGraphicFramePr>
              <p:cNvPr id="10" name="Table 3" descr="Here is a comparison of the readings (the sample) with the mean and recording the difference with the mean and the reading.  That will allow the calculation of the standard deviation, s.  It turns out that 77.8% of the sample fall within one standard deviation. "/>
              <p:cNvGraphicFramePr>
                <a:graphicFrameLocks noGrp="1"/>
              </p:cNvGraphicFramePr>
              <p:nvPr>
                <p:extLst>
                  <p:ext uri="{D42A27DB-BD31-4B8C-83A1-F6EECF244321}">
                    <p14:modId xmlns:p14="http://schemas.microsoft.com/office/powerpoint/2010/main" xmlns="" val="4066675384"/>
                  </p:ext>
                </p:extLst>
              </p:nvPr>
            </p:nvGraphicFramePr>
            <p:xfrm>
              <a:off x="1066800" y="1143000"/>
              <a:ext cx="5288280" cy="4033393"/>
            </p:xfrm>
            <a:graphic>
              <a:graphicData uri="http://schemas.openxmlformats.org/drawingml/2006/table">
                <a:tbl>
                  <a:tblPr firstRow="1" bandRow="1">
                    <a:tableStyleId>{5C22544A-7EE6-4342-B048-85BDC9FD1C3A}</a:tableStyleId>
                  </a:tblPr>
                  <a:tblGrid>
                    <a:gridCol w="1005840"/>
                    <a:gridCol w="1524000"/>
                    <a:gridCol w="1752600"/>
                    <a:gridCol w="1005840"/>
                  </a:tblGrid>
                  <a:tr h="375793">
                    <a:tc>
                      <a:txBody>
                        <a:bodyPr/>
                        <a:lstStyle/>
                        <a:p>
                          <a:pPr algn="ctr"/>
                          <a:r>
                            <a:rPr lang="en-US" sz="1800" b="1" u="none" dirty="0" smtClean="0">
                              <a:solidFill>
                                <a:schemeClr val="tx1"/>
                              </a:solidFill>
                              <a:latin typeface="Arial Narrow" panose="020B0606020202030204" pitchFamily="34" charset="0"/>
                            </a:rPr>
                            <a:t>Reading</a:t>
                          </a:r>
                          <a:endParaRPr lang="en-US" u="none" dirty="0">
                            <a:solidFill>
                              <a:schemeClr val="tx1"/>
                            </a:solidFill>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66000" t="-6452" r="-181200" b="-993548"/>
                          </a:stretch>
                        </a:blipFill>
                      </a:tcPr>
                    </a:tc>
                    <a:tc>
                      <a:txBody>
                        <a:bodyPr/>
                        <a:lstStyle/>
                        <a:p>
                          <a:endParaRPr lang="en-US"/>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144097" t="-6452" r="-57292" b="-993548"/>
                          </a:stretch>
                        </a:blipFill>
                      </a:tcPr>
                    </a:tc>
                    <a:tc>
                      <a:txBody>
                        <a:bodyPr/>
                        <a:lstStyle/>
                        <a:p>
                          <a:endParaRPr lang="en-US"/>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426061" t="-6452" b="-993548"/>
                          </a:stretch>
                        </a:blipFill>
                      </a:tcPr>
                    </a:tc>
                  </a:tr>
                  <a:tr h="365760">
                    <a:tc>
                      <a:txBody>
                        <a:bodyPr/>
                        <a:lstStyle/>
                        <a:p>
                          <a:pPr algn="r"/>
                          <a:r>
                            <a:rPr lang="en-US" dirty="0" smtClean="0">
                              <a:latin typeface="Arial Narrow" panose="020B0606020202030204" pitchFamily="34" charset="0"/>
                            </a:rPr>
                            <a:t>81</a:t>
                          </a:r>
                          <a:endParaRPr lang="en-US" dirty="0">
                            <a:latin typeface="Arial Narrow" panose="020B0606020202030204" pitchFamily="34" charset="0"/>
                          </a:endParaRPr>
                        </a:p>
                      </a:txBody>
                      <a:tcPr marR="36576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p>
                      </a:txBody>
                      <a:tcPr marL="4572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2"/>
                          <a:stretch>
                            <a:fillRect l="-144097" t="-110000" r="-57292" b="-926667"/>
                          </a:stretch>
                        </a:blipFill>
                      </a:tcPr>
                    </a:tc>
                    <a:tc>
                      <a:txBody>
                        <a:bodyPr/>
                        <a:lstStyle/>
                        <a:p>
                          <a:pPr algn="r"/>
                          <a:r>
                            <a:rPr lang="en-US" dirty="0" smtClean="0">
                              <a:latin typeface="Arial Narrow" panose="020B0606020202030204" pitchFamily="34" charset="0"/>
                            </a:rPr>
                            <a:t>25</a:t>
                          </a:r>
                          <a:endParaRPr lang="en-US" dirty="0">
                            <a:latin typeface="Arial Narrow" panose="020B0606020202030204" pitchFamily="34" charset="0"/>
                          </a:endParaRPr>
                        </a:p>
                      </a:txBody>
                      <a:tcPr marR="32004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86</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0</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0</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80</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44097" t="-308333" r="-57292" b="-728333"/>
                          </a:stretch>
                        </a:blipFill>
                      </a:tcPr>
                    </a:tc>
                    <a:tc>
                      <a:txBody>
                        <a:bodyPr/>
                        <a:lstStyle/>
                        <a:p>
                          <a:pPr algn="r"/>
                          <a:r>
                            <a:rPr lang="en-US" dirty="0" smtClean="0">
                              <a:latin typeface="Arial Narrow" panose="020B0606020202030204" pitchFamily="34" charset="0"/>
                            </a:rPr>
                            <a:t>36</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91</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5</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25</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83</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44097" t="-508333" r="-57292" b="-528333"/>
                          </a:stretch>
                        </a:blip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83</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p>
                      </a:txBody>
                      <a:tcPr marL="45720"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44097" t="-608333" r="-57292" b="-428333"/>
                          </a:stretch>
                        </a:blip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96</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10</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100</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85</a:t>
                          </a:r>
                          <a:endParaRPr lang="en-US" dirty="0">
                            <a:latin typeface="Arial Narrow" panose="020B0606020202030204" pitchFamily="34" charset="0"/>
                          </a:endParaRPr>
                        </a:p>
                      </a:txBody>
                      <a:tcPr marR="36576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1</a:t>
                          </a:r>
                          <a:endParaRPr lang="en-US" dirty="0">
                            <a:latin typeface="Arial Narrow" panose="020B0606020202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1</a:t>
                          </a:r>
                          <a:endParaRPr lang="en-US" dirty="0">
                            <a:latin typeface="Arial Narrow" panose="020B0606020202030204" pitchFamily="34" charset="0"/>
                          </a:endParaRPr>
                        </a:p>
                      </a:txBody>
                      <a:tcPr marR="32004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89</a:t>
                          </a:r>
                          <a:endParaRPr lang="en-US" dirty="0">
                            <a:latin typeface="Arial Narrow" panose="020B0606020202030204" pitchFamily="34" charset="0"/>
                          </a:endParaRPr>
                        </a:p>
                      </a:txBody>
                      <a:tcPr marR="36576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86</a:t>
                          </a:r>
                          <a:endParaRPr lang="en-US" dirty="0">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3</a:t>
                          </a:r>
                          <a:endParaRPr lang="en-US" dirty="0">
                            <a:latin typeface="Arial Narrow" panose="020B0606020202030204" pitchFamily="34" charset="0"/>
                          </a:endParaRPr>
                        </a:p>
                      </a:txBody>
                      <a:tcPr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9</a:t>
                          </a:r>
                          <a:endParaRPr lang="en-US" dirty="0">
                            <a:latin typeface="Arial Narrow" panose="020B0606020202030204" pitchFamily="34" charset="0"/>
                          </a:endParaRPr>
                        </a:p>
                      </a:txBody>
                      <a:tcPr marR="32004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algn="r"/>
                          <a:r>
                            <a:rPr lang="en-US" dirty="0" smtClean="0">
                              <a:latin typeface="Arial Narrow" panose="020B0606020202030204" pitchFamily="34" charset="0"/>
                            </a:rPr>
                            <a:t>774</a:t>
                          </a:r>
                          <a:endParaRPr lang="en-US" dirty="0">
                            <a:latin typeface="Arial Narrow" panose="020B0606020202030204" pitchFamily="34" charset="0"/>
                          </a:endParaRPr>
                        </a:p>
                      </a:txBody>
                      <a:tcPr marR="36576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86</a:t>
                          </a: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latin typeface="Arial Narrow" panose="020B0606020202030204" pitchFamily="34" charset="0"/>
                            </a:rPr>
                            <a:t>0</a:t>
                          </a:r>
                          <a:endParaRPr lang="en-US" dirty="0">
                            <a:latin typeface="Arial Narrow" panose="020B0606020202030204" pitchFamily="34" charset="0"/>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dirty="0" smtClean="0">
                              <a:latin typeface="Arial Narrow" panose="020B0606020202030204" pitchFamily="34" charset="0"/>
                            </a:rPr>
                            <a:t>214</a:t>
                          </a:r>
                          <a:endParaRPr lang="en-US" dirty="0">
                            <a:latin typeface="Arial Narrow" panose="020B0606020202030204" pitchFamily="34" charset="0"/>
                          </a:endParaRPr>
                        </a:p>
                      </a:txBody>
                      <a:tcPr marR="32004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mc:Fallback>
      </mc:AlternateContent>
      <p:sp>
        <p:nvSpPr>
          <p:cNvPr id="11" name="Striped Right Arrow 4"/>
          <p:cNvSpPr/>
          <p:nvPr/>
        </p:nvSpPr>
        <p:spPr bwMode="auto">
          <a:xfrm>
            <a:off x="6197864" y="4913812"/>
            <a:ext cx="551278" cy="159499"/>
          </a:xfrm>
          <a:prstGeom prst="stripedRightArrow">
            <a:avLst/>
          </a:prstGeom>
          <a:solidFill>
            <a:srgbClr val="0033CC"/>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mc:AlternateContent xmlns:mc="http://schemas.openxmlformats.org/markup-compatibility/2006">
        <mc:Choice xmlns:a14="http://schemas.microsoft.com/office/drawing/2010/main" xmlns="" Requires="a14">
          <p:sp>
            <p:nvSpPr>
              <p:cNvPr id="4" name="Content Placeholder 5"/>
              <p:cNvSpPr>
                <a:spLocks noGrp="1"/>
              </p:cNvSpPr>
              <p:nvPr>
                <p:ph sz="quarter" idx="18"/>
              </p:nvPr>
            </p:nvSpPr>
            <p:spPr>
              <a:xfrm>
                <a:off x="6778303" y="4754880"/>
                <a:ext cx="2289497" cy="731520"/>
              </a:xfrm>
            </p:spPr>
            <p:txBody>
              <a:bodyPr/>
              <a:lstStyle/>
              <a:p>
                <a:pPr marL="0" lvl="0" indent="0" defTabSz="914400" eaLnBrk="0" fontAlgn="base" hangingPunct="0">
                  <a:spcBef>
                    <a:spcPct val="0"/>
                  </a:spcBef>
                  <a:spcAft>
                    <a:spcPct val="0"/>
                  </a:spcAft>
                  <a:buNone/>
                </a:pPr>
                <a14:m>
                  <m:oMathPara xmlns:m="http://schemas.openxmlformats.org/officeDocument/2006/math">
                    <m:oMathParaPr>
                      <m:jc m:val="left"/>
                    </m:oMathParaPr>
                    <m:oMath xmlns:m="http://schemas.openxmlformats.org/officeDocument/2006/math">
                      <m:r>
                        <a:rPr lang="en-US" sz="2000" i="1" dirty="0" smtClean="0">
                          <a:solidFill>
                            <a:srgbClr val="006200"/>
                          </a:solidFill>
                          <a:latin typeface="Cambria Math"/>
                        </a:rPr>
                        <m:t>𝑠</m:t>
                      </m:r>
                      <m:r>
                        <a:rPr lang="en-US" sz="2000" i="1" dirty="0" smtClean="0">
                          <a:solidFill>
                            <a:srgbClr val="006200"/>
                          </a:solidFill>
                          <a:latin typeface="Cambria Math"/>
                        </a:rPr>
                        <m:t>=√214</m:t>
                      </m:r>
                      <m:r>
                        <a:rPr lang="en-US" sz="2000" b="0" i="1" dirty="0">
                          <a:solidFill>
                            <a:srgbClr val="006200"/>
                          </a:solidFill>
                          <a:latin typeface="Cambria Math"/>
                        </a:rPr>
                        <m:t>/(</m:t>
                      </m:r>
                      <m:r>
                        <a:rPr lang="en-US" sz="2000" i="1" dirty="0" smtClean="0">
                          <a:solidFill>
                            <a:srgbClr val="006200"/>
                          </a:solidFill>
                          <a:latin typeface="Cambria Math"/>
                        </a:rPr>
                        <m:t>9 </m:t>
                      </m:r>
                      <m:r>
                        <a:rPr lang="en-US" sz="2000" b="1" i="1" dirty="0" smtClean="0">
                          <a:solidFill>
                            <a:srgbClr val="006200"/>
                          </a:solidFill>
                          <a:latin typeface="Cambria Math"/>
                        </a:rPr>
                        <m:t>−</m:t>
                      </m:r>
                      <m:r>
                        <a:rPr lang="en-US" sz="2000" i="1" dirty="0" smtClean="0">
                          <a:solidFill>
                            <a:srgbClr val="006200"/>
                          </a:solidFill>
                          <a:latin typeface="Cambria Math"/>
                        </a:rPr>
                        <m:t>1</m:t>
                      </m:r>
                      <m:r>
                        <a:rPr lang="en-US" sz="2000" b="0" i="1" dirty="0">
                          <a:solidFill>
                            <a:srgbClr val="006200"/>
                          </a:solidFill>
                          <a:latin typeface="Cambria Math"/>
                        </a:rPr>
                        <m:t>)</m:t>
                      </m:r>
                    </m:oMath>
                  </m:oMathPara>
                </a14:m>
                <a:endParaRPr lang="en-US" sz="2000" i="1" dirty="0" smtClean="0">
                  <a:solidFill>
                    <a:srgbClr val="006200"/>
                  </a:solidFill>
                  <a:latin typeface="Cambria Math"/>
                </a:endParaRPr>
              </a:p>
              <a:p>
                <a:pPr marL="0" lvl="0" indent="0" defTabSz="914400" eaLnBrk="0" fontAlgn="base" hangingPunct="0">
                  <a:spcBef>
                    <a:spcPct val="0"/>
                  </a:spcBef>
                  <a:spcAft>
                    <a:spcPct val="0"/>
                  </a:spcAft>
                  <a:buNone/>
                </a:pPr>
                <a14:m>
                  <m:oMathPara xmlns:m="http://schemas.openxmlformats.org/officeDocument/2006/math">
                    <m:oMathParaPr>
                      <m:jc m:val="left"/>
                    </m:oMathParaPr>
                    <m:oMath xmlns:m="http://schemas.openxmlformats.org/officeDocument/2006/math">
                      <m:r>
                        <a:rPr lang="en-US" sz="2000" b="1" i="1" dirty="0" smtClean="0">
                          <a:solidFill>
                            <a:srgbClr val="006200"/>
                          </a:solidFill>
                          <a:latin typeface="Cambria Math"/>
                        </a:rPr>
                        <m:t>   </m:t>
                      </m:r>
                      <m:r>
                        <a:rPr lang="en-US" sz="2000" i="1" dirty="0" smtClean="0">
                          <a:solidFill>
                            <a:srgbClr val="006200"/>
                          </a:solidFill>
                          <a:latin typeface="Cambria Math"/>
                        </a:rPr>
                        <m:t>= </m:t>
                      </m:r>
                      <m:r>
                        <a:rPr lang="en-US" sz="2000" i="1" dirty="0" smtClean="0">
                          <a:solidFill>
                            <a:srgbClr val="006200"/>
                          </a:solidFill>
                          <a:latin typeface="Cambria Math"/>
                        </a:rPr>
                        <m:t>5.17</m:t>
                      </m:r>
                    </m:oMath>
                  </m:oMathPara>
                </a14:m>
                <a:endParaRPr lang="en-US" sz="2000" dirty="0">
                  <a:solidFill>
                    <a:srgbClr val="006200"/>
                  </a:solidFill>
                </a:endParaRPr>
              </a:p>
            </p:txBody>
          </p:sp>
        </mc:Choice>
        <mc:Fallback>
          <p:sp>
            <p:nvSpPr>
              <p:cNvPr id="4" name="Content Placeholder 5"/>
              <p:cNvSpPr>
                <a:spLocks noGrp="1" noRot="1" noChangeAspect="1" noMove="1" noResize="1" noEditPoints="1" noAdjustHandles="1" noChangeArrowheads="1" noChangeShapeType="1" noTextEdit="1"/>
              </p:cNvSpPr>
              <p:nvPr>
                <p:ph sz="quarter" idx="18"/>
              </p:nvPr>
            </p:nvSpPr>
            <p:spPr>
              <a:xfrm>
                <a:off x="6778303" y="4754880"/>
                <a:ext cx="2289497" cy="731520"/>
              </a:xfr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Content Placeholder 6"/>
              <p:cNvSpPr>
                <a:spLocks noGrp="1"/>
              </p:cNvSpPr>
              <p:nvPr>
                <p:ph sz="quarter" idx="19"/>
              </p:nvPr>
            </p:nvSpPr>
            <p:spPr>
              <a:xfrm>
                <a:off x="381000" y="5257800"/>
                <a:ext cx="5410200" cy="1295400"/>
              </a:xfrm>
            </p:spPr>
            <p:txBody>
              <a:bodyPr/>
              <a:lstStyle/>
              <a:p>
                <a:pPr marL="0" lvl="0" indent="0" defTabSz="914400" eaLnBrk="0" fontAlgn="base" hangingPunct="0">
                  <a:spcBef>
                    <a:spcPts val="600"/>
                  </a:spcBef>
                  <a:spcAft>
                    <a:spcPct val="0"/>
                  </a:spcAft>
                  <a:buNone/>
                </a:pPr>
                <a:r>
                  <a:rPr lang="en-US" sz="2200" b="0" dirty="0">
                    <a:solidFill>
                      <a:srgbClr val="000000"/>
                    </a:solidFill>
                  </a:rPr>
                  <a:t>(c)   </a:t>
                </a:r>
                <a:r>
                  <a:rPr lang="en-US" sz="2200" dirty="0">
                    <a:solidFill>
                      <a:srgbClr val="000000"/>
                    </a:solidFill>
                  </a:rPr>
                  <a:t>Range for </a:t>
                </a:r>
                <a14:m>
                  <m:oMath xmlns:m="http://schemas.openxmlformats.org/officeDocument/2006/math">
                    <m:r>
                      <a:rPr lang="en-US" sz="2200" b="1" i="0" dirty="0" smtClean="0">
                        <a:solidFill>
                          <a:srgbClr val="000000"/>
                        </a:solidFill>
                        <a:latin typeface="Cambria Math"/>
                      </a:rPr>
                      <m:t>±</m:t>
                    </m:r>
                  </m:oMath>
                </a14:m>
                <a:r>
                  <a:rPr lang="en-US" sz="2200" dirty="0">
                    <a:solidFill>
                      <a:srgbClr val="000000"/>
                    </a:solidFill>
                  </a:rPr>
                  <a:t>1s </a:t>
                </a:r>
                <a14:m>
                  <m:oMath xmlns:m="http://schemas.openxmlformats.org/officeDocument/2006/math">
                    <m:r>
                      <a:rPr lang="en-US" sz="2200" b="0" i="1" dirty="0" smtClean="0">
                        <a:solidFill>
                          <a:srgbClr val="000000"/>
                        </a:solidFill>
                        <a:latin typeface="Cambria Math"/>
                      </a:rPr>
                      <m:t>=</m:t>
                    </m:r>
                  </m:oMath>
                </a14:m>
                <a:r>
                  <a:rPr lang="en-US" sz="2200" b="0" dirty="0">
                    <a:solidFill>
                      <a:srgbClr val="000000"/>
                    </a:solidFill>
                  </a:rPr>
                  <a:t> 86 </a:t>
                </a:r>
                <a14:m>
                  <m:oMath xmlns:m="http://schemas.openxmlformats.org/officeDocument/2006/math">
                    <m:r>
                      <a:rPr lang="en-US" sz="2200" dirty="0">
                        <a:solidFill>
                          <a:srgbClr val="000000"/>
                        </a:solidFill>
                        <a:latin typeface="Cambria Math"/>
                      </a:rPr>
                      <m:t>±</m:t>
                    </m:r>
                  </m:oMath>
                </a14:m>
                <a:r>
                  <a:rPr lang="en-US" sz="2200" b="0" dirty="0">
                    <a:solidFill>
                      <a:srgbClr val="000000"/>
                    </a:solidFill>
                  </a:rPr>
                  <a:t> 5.17 </a:t>
                </a:r>
                <a14:m>
                  <m:oMath xmlns:m="http://schemas.openxmlformats.org/officeDocument/2006/math">
                    <m:r>
                      <a:rPr lang="en-US" sz="2200" b="0" i="1" dirty="0">
                        <a:solidFill>
                          <a:srgbClr val="000000"/>
                        </a:solidFill>
                        <a:latin typeface="Cambria Math"/>
                      </a:rPr>
                      <m:t>=</m:t>
                    </m:r>
                  </m:oMath>
                </a14:m>
                <a:r>
                  <a:rPr lang="en-US" sz="2200" b="0" dirty="0">
                    <a:solidFill>
                      <a:srgbClr val="000000"/>
                    </a:solidFill>
                  </a:rPr>
                  <a:t> 80.83 to </a:t>
                </a:r>
                <a:r>
                  <a:rPr lang="en-US" sz="2200" b="0" dirty="0" smtClean="0">
                    <a:solidFill>
                      <a:srgbClr val="000000"/>
                    </a:solidFill>
                  </a:rPr>
                  <a:t>91.17</a:t>
                </a:r>
                <a:endParaRPr lang="en-US" sz="2200" b="0" dirty="0">
                  <a:solidFill>
                    <a:srgbClr val="000000"/>
                  </a:solidFill>
                </a:endParaRPr>
              </a:p>
              <a:p>
                <a:pPr marL="0" lvl="0" indent="0" defTabSz="914400" eaLnBrk="0" fontAlgn="base" hangingPunct="0">
                  <a:spcBef>
                    <a:spcPts val="600"/>
                  </a:spcBef>
                  <a:spcAft>
                    <a:spcPct val="0"/>
                  </a:spcAft>
                  <a:buNone/>
                </a:pPr>
                <a:r>
                  <a:rPr lang="en-US" sz="2200" b="0" dirty="0">
                    <a:solidFill>
                      <a:srgbClr val="000000"/>
                    </a:solidFill>
                  </a:rPr>
                  <a:t>       </a:t>
                </a:r>
                <a:r>
                  <a:rPr lang="en-US" sz="2200" dirty="0">
                    <a:solidFill>
                      <a:srgbClr val="000000"/>
                    </a:solidFill>
                  </a:rPr>
                  <a:t>Number of values in range </a:t>
                </a:r>
                <a14:m>
                  <m:oMath xmlns:m="http://schemas.openxmlformats.org/officeDocument/2006/math">
                    <m:r>
                      <a:rPr lang="en-US" sz="2200" b="0" i="1" dirty="0">
                        <a:solidFill>
                          <a:srgbClr val="000000"/>
                        </a:solidFill>
                        <a:latin typeface="Cambria Math"/>
                      </a:rPr>
                      <m:t>=</m:t>
                    </m:r>
                  </m:oMath>
                </a14:m>
                <a:r>
                  <a:rPr lang="en-US" sz="2200" b="0" dirty="0">
                    <a:solidFill>
                      <a:srgbClr val="000000"/>
                    </a:solidFill>
                  </a:rPr>
                  <a:t> </a:t>
                </a:r>
                <a:r>
                  <a:rPr lang="en-US" sz="2200" b="0" dirty="0" smtClean="0">
                    <a:solidFill>
                      <a:srgbClr val="000000"/>
                    </a:solidFill>
                  </a:rPr>
                  <a:t>7</a:t>
                </a:r>
                <a:endParaRPr lang="en-US" sz="2200" b="0" dirty="0">
                  <a:solidFill>
                    <a:srgbClr val="000000"/>
                  </a:solidFill>
                </a:endParaRPr>
              </a:p>
              <a:p>
                <a:pPr marL="0" lvl="0" indent="0" defTabSz="914400" eaLnBrk="0" fontAlgn="base" hangingPunct="0">
                  <a:spcBef>
                    <a:spcPts val="600"/>
                  </a:spcBef>
                  <a:spcAft>
                    <a:spcPct val="0"/>
                  </a:spcAft>
                  <a:buNone/>
                </a:pPr>
                <a:r>
                  <a:rPr lang="en-US" sz="2200" b="0" dirty="0">
                    <a:solidFill>
                      <a:srgbClr val="000000"/>
                    </a:solidFill>
                  </a:rPr>
                  <a:t>       </a:t>
                </a:r>
                <a:r>
                  <a:rPr lang="en-US" sz="2200" dirty="0">
                    <a:solidFill>
                      <a:srgbClr val="931B07"/>
                    </a:solidFill>
                  </a:rPr>
                  <a:t>% of values in range </a:t>
                </a:r>
                <a14:m>
                  <m:oMath xmlns:m="http://schemas.openxmlformats.org/officeDocument/2006/math">
                    <m:r>
                      <a:rPr lang="en-US" sz="2200" b="0" i="1" dirty="0" smtClean="0">
                        <a:solidFill>
                          <a:srgbClr val="931B07"/>
                        </a:solidFill>
                        <a:latin typeface="Cambria Math"/>
                      </a:rPr>
                      <m:t>=</m:t>
                    </m:r>
                  </m:oMath>
                </a14:m>
                <a:r>
                  <a:rPr lang="en-US" sz="2200" b="0" dirty="0">
                    <a:solidFill>
                      <a:srgbClr val="931B07"/>
                    </a:solidFill>
                  </a:rPr>
                  <a:t> 7/9</a:t>
                </a:r>
                <a:r>
                  <a:rPr lang="en-US" sz="2200" b="0" dirty="0">
                    <a:solidFill>
                      <a:srgbClr val="931B07"/>
                    </a:solidFill>
                  </a:rPr>
                  <a:t> </a:t>
                </a:r>
                <a14:m>
                  <m:oMath xmlns:m="http://schemas.openxmlformats.org/officeDocument/2006/math">
                    <m:r>
                      <a:rPr lang="en-US" sz="2200" b="0" i="1" dirty="0">
                        <a:solidFill>
                          <a:srgbClr val="931B07"/>
                        </a:solidFill>
                        <a:latin typeface="Cambria Math"/>
                      </a:rPr>
                      <m:t>= </m:t>
                    </m:r>
                  </m:oMath>
                </a14:m>
                <a:r>
                  <a:rPr lang="en-US" sz="2200" dirty="0">
                    <a:solidFill>
                      <a:srgbClr val="931B07"/>
                    </a:solidFill>
                  </a:rPr>
                  <a:t>77.8</a:t>
                </a:r>
                <a:r>
                  <a:rPr lang="en-US" sz="2200" dirty="0" smtClean="0">
                    <a:solidFill>
                      <a:srgbClr val="931B07"/>
                    </a:solidFill>
                  </a:rPr>
                  <a:t>%</a:t>
                </a:r>
                <a:endParaRPr lang="en-US" sz="2200" dirty="0">
                  <a:solidFill>
                    <a:srgbClr val="931B07"/>
                  </a:solidFill>
                </a:endParaRPr>
              </a:p>
            </p:txBody>
          </p:sp>
        </mc:Choice>
        <mc:Fallback>
          <p:sp>
            <p:nvSpPr>
              <p:cNvPr id="5" name="Content Placeholder 6"/>
              <p:cNvSpPr>
                <a:spLocks noGrp="1" noRot="1" noChangeAspect="1" noMove="1" noResize="1" noEditPoints="1" noAdjustHandles="1" noChangeArrowheads="1" noChangeShapeType="1" noTextEdit="1"/>
              </p:cNvSpPr>
              <p:nvPr>
                <p:ph sz="quarter" idx="19"/>
              </p:nvPr>
            </p:nvSpPr>
            <p:spPr>
              <a:xfrm>
                <a:off x="381000" y="5257800"/>
                <a:ext cx="5410200" cy="1295400"/>
              </a:xfrm>
              <a:blipFill rotWithShape="1">
                <a:blip r:embed="rId4" cstate="print"/>
                <a:stretch>
                  <a:fillRect l="-1466" t="-2830" r="-1240" b="-6132"/>
                </a:stretch>
              </a:blipFill>
            </p:spPr>
            <p:txBody>
              <a:bodyPr/>
              <a:lstStyle/>
              <a:p>
                <a:r>
                  <a:rPr lang="en-US">
                    <a:noFill/>
                  </a:rPr>
                  <a:t> </a:t>
                </a:r>
              </a:p>
            </p:txBody>
          </p:sp>
        </mc:Fallback>
      </mc:AlternateContent>
      <p:sp>
        <p:nvSpPr>
          <p:cNvPr id="6"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675590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Simulation </a:t>
            </a:r>
            <a:r>
              <a:rPr lang="en-US" dirty="0" smtClean="0"/>
              <a:t>Analysis</a:t>
            </a:r>
            <a:endParaRPr lang="en-US" dirty="0"/>
          </a:p>
        </p:txBody>
      </p:sp>
      <p:sp>
        <p:nvSpPr>
          <p:cNvPr id="11" name="Content Placeholder 2"/>
          <p:cNvSpPr>
            <a:spLocks noGrp="1"/>
          </p:cNvSpPr>
          <p:nvPr>
            <p:ph idx="1"/>
          </p:nvPr>
        </p:nvSpPr>
        <p:spPr>
          <a:xfrm>
            <a:off x="457200" y="1066800"/>
            <a:ext cx="8229600" cy="1524000"/>
          </a:xfrm>
        </p:spPr>
        <p:txBody>
          <a:bodyPr/>
          <a:lstStyle/>
          <a:p>
            <a:pPr marL="0" indent="0">
              <a:spcAft>
                <a:spcPts val="0"/>
              </a:spcAft>
              <a:buClr>
                <a:srgbClr val="3946A4"/>
              </a:buClr>
              <a:buNone/>
            </a:pPr>
            <a:r>
              <a:rPr lang="en-US" sz="2200" i="1" u="sng" dirty="0">
                <a:solidFill>
                  <a:srgbClr val="0033CC"/>
                </a:solidFill>
              </a:rPr>
              <a:t>Simulation analysis </a:t>
            </a:r>
            <a:r>
              <a:rPr lang="en-US" sz="2200" b="0" dirty="0"/>
              <a:t>uses random samples from the probability distribution </a:t>
            </a:r>
            <a:r>
              <a:rPr lang="en-US" sz="2200" b="0" dirty="0" smtClean="0"/>
              <a:t>of selected </a:t>
            </a:r>
            <a:r>
              <a:rPr lang="en-US" sz="2200" b="0" dirty="0"/>
              <a:t>variables for alternative evaluation using a measure of worth</a:t>
            </a:r>
          </a:p>
          <a:p>
            <a:pPr marL="0" indent="0">
              <a:spcBef>
                <a:spcPts val="600"/>
              </a:spcBef>
              <a:spcAft>
                <a:spcPts val="0"/>
              </a:spcAft>
              <a:buClr>
                <a:srgbClr val="3946A4"/>
              </a:buClr>
              <a:buNone/>
            </a:pPr>
            <a:r>
              <a:rPr lang="en-US" sz="2200" i="1" u="sng" dirty="0" smtClean="0">
                <a:solidFill>
                  <a:srgbClr val="931B07"/>
                </a:solidFill>
              </a:rPr>
              <a:t>Monte </a:t>
            </a:r>
            <a:r>
              <a:rPr lang="en-US" sz="2200" i="1" u="sng" dirty="0">
                <a:solidFill>
                  <a:srgbClr val="931B07"/>
                </a:solidFill>
              </a:rPr>
              <a:t>Carlo sampling </a:t>
            </a:r>
            <a:r>
              <a:rPr lang="en-US" sz="2200" b="0" dirty="0"/>
              <a:t>is a commonly used simulation approach. The </a:t>
            </a:r>
            <a:r>
              <a:rPr lang="en-US" sz="2200" b="0" dirty="0" smtClean="0"/>
              <a:t>basic steps </a:t>
            </a:r>
            <a:r>
              <a:rPr lang="en-US" sz="2200" b="0" dirty="0"/>
              <a:t>are</a:t>
            </a:r>
            <a:r>
              <a:rPr lang="en-US" sz="2200" b="0" dirty="0" smtClean="0"/>
              <a:t>:</a:t>
            </a:r>
            <a:endParaRPr lang="en-US" sz="2200" b="0" dirty="0"/>
          </a:p>
        </p:txBody>
      </p:sp>
      <p:cxnSp>
        <p:nvCxnSpPr>
          <p:cNvPr id="15" name="Straight Connector 3"/>
          <p:cNvCxnSpPr/>
          <p:nvPr/>
        </p:nvCxnSpPr>
        <p:spPr bwMode="auto">
          <a:xfrm>
            <a:off x="457200" y="2590800"/>
            <a:ext cx="8229600" cy="0"/>
          </a:xfrm>
          <a:prstGeom prst="line">
            <a:avLst/>
          </a:prstGeom>
          <a:solidFill>
            <a:schemeClr val="accent1"/>
          </a:solidFill>
          <a:ln w="38100" cap="flat" cmpd="sng" algn="ctr">
            <a:solidFill>
              <a:srgbClr val="996633"/>
            </a:solidFill>
            <a:prstDash val="solid"/>
            <a:round/>
            <a:headEnd type="none" w="med" len="med"/>
            <a:tailEnd type="none" w="med" len="med"/>
          </a:ln>
          <a:effectLst/>
        </p:spPr>
      </p:cxnSp>
      <mc:AlternateContent xmlns:mc="http://schemas.openxmlformats.org/markup-compatibility/2006">
        <mc:Choice xmlns:a14="http://schemas.microsoft.com/office/drawing/2010/main" xmlns="" Requires="a14">
          <p:sp>
            <p:nvSpPr>
              <p:cNvPr id="12" name="Content Placeholder 4"/>
              <p:cNvSpPr>
                <a:spLocks noGrp="1"/>
              </p:cNvSpPr>
              <p:nvPr>
                <p:ph idx="17"/>
              </p:nvPr>
            </p:nvSpPr>
            <p:spPr>
              <a:xfrm>
                <a:off x="457200" y="2590800"/>
                <a:ext cx="8229600" cy="3962400"/>
              </a:xfrm>
            </p:spPr>
            <p:txBody>
              <a:bodyPr/>
              <a:lstStyle/>
              <a:p>
                <a:pPr marL="365760" lvl="0" indent="-365760" defTabSz="914400" eaLnBrk="0" fontAlgn="base" hangingPunct="0">
                  <a:spcBef>
                    <a:spcPct val="0"/>
                  </a:spcBef>
                  <a:spcAft>
                    <a:spcPct val="0"/>
                  </a:spcAft>
                  <a:buFontTx/>
                  <a:buAutoNum type="arabicPeriod"/>
                </a:pPr>
                <a:r>
                  <a:rPr lang="en-US" sz="2200" dirty="0" smtClean="0">
                    <a:solidFill>
                      <a:srgbClr val="0033CC"/>
                    </a:solidFill>
                  </a:rPr>
                  <a:t>Formulate alternatives </a:t>
                </a:r>
                <a:r>
                  <a:rPr lang="en-US" sz="2000" b="0" dirty="0">
                    <a:solidFill>
                      <a:srgbClr val="000000"/>
                    </a:solidFill>
                  </a:rPr>
                  <a:t>– Set up alternatives and select measure of </a:t>
                </a:r>
                <a:r>
                  <a:rPr lang="en-US" sz="2000" b="0" dirty="0" smtClean="0">
                    <a:solidFill>
                      <a:srgbClr val="000000"/>
                    </a:solidFill>
                  </a:rPr>
                  <a:t>worth, such </a:t>
                </a:r>
                <a:r>
                  <a:rPr lang="en-US" sz="2000" b="0" dirty="0">
                    <a:solidFill>
                      <a:srgbClr val="000000"/>
                    </a:solidFill>
                  </a:rPr>
                  <a:t>as PW, AW, ROR, or B/C</a:t>
                </a:r>
              </a:p>
              <a:p>
                <a:pPr marL="365760" lvl="0" indent="-365760" defTabSz="914400" eaLnBrk="0" fontAlgn="base" hangingPunct="0">
                  <a:spcBef>
                    <a:spcPct val="0"/>
                  </a:spcBef>
                  <a:spcAft>
                    <a:spcPct val="0"/>
                  </a:spcAft>
                  <a:buFontTx/>
                  <a:buAutoNum type="arabicPeriod" startAt="2"/>
                </a:pPr>
                <a:r>
                  <a:rPr lang="en-US" sz="2400" dirty="0">
                    <a:solidFill>
                      <a:srgbClr val="0033CC"/>
                    </a:solidFill>
                  </a:rPr>
                  <a:t>Identify parameters with variation </a:t>
                </a:r>
                <a:r>
                  <a:rPr lang="en-US" sz="2000" b="0" dirty="0">
                    <a:solidFill>
                      <a:srgbClr val="000000"/>
                    </a:solidFill>
                  </a:rPr>
                  <a:t>– Select parameters to be </a:t>
                </a:r>
                <a:r>
                  <a:rPr lang="en-US" sz="2000" b="0" dirty="0" smtClean="0">
                    <a:solidFill>
                      <a:srgbClr val="000000"/>
                    </a:solidFill>
                  </a:rPr>
                  <a:t>treated as </a:t>
                </a:r>
                <a:r>
                  <a:rPr lang="en-US" sz="2000" b="0" dirty="0">
                    <a:solidFill>
                      <a:srgbClr val="000000"/>
                    </a:solidFill>
                  </a:rPr>
                  <a:t>random variables; estimate values for other parameters that are ‘certain’</a:t>
                </a:r>
              </a:p>
              <a:p>
                <a:pPr marL="365760" lvl="0" indent="-365760" defTabSz="914400" eaLnBrk="0" fontAlgn="base" hangingPunct="0">
                  <a:spcBef>
                    <a:spcPct val="0"/>
                  </a:spcBef>
                  <a:spcAft>
                    <a:spcPct val="0"/>
                  </a:spcAft>
                  <a:buFontTx/>
                  <a:buAutoNum type="arabicPeriod" startAt="3"/>
                </a:pPr>
                <a:r>
                  <a:rPr lang="en-US" sz="2200" dirty="0">
                    <a:solidFill>
                      <a:srgbClr val="0033CC"/>
                    </a:solidFill>
                  </a:rPr>
                  <a:t>Determine probability distributions </a:t>
                </a:r>
                <a:r>
                  <a:rPr lang="en-US" sz="2000" b="0" dirty="0">
                    <a:solidFill>
                      <a:srgbClr val="000000"/>
                    </a:solidFill>
                  </a:rPr>
                  <a:t>– Determine discrete and continuous variables; describe probability distribution for each variable</a:t>
                </a:r>
              </a:p>
              <a:p>
                <a:pPr marL="365760" lvl="0" indent="-365760" defTabSz="914400" eaLnBrk="0" fontAlgn="base" hangingPunct="0">
                  <a:spcBef>
                    <a:spcPct val="0"/>
                  </a:spcBef>
                  <a:spcAft>
                    <a:spcPct val="0"/>
                  </a:spcAft>
                  <a:buFontTx/>
                  <a:buAutoNum type="arabicPeriod" startAt="4"/>
                </a:pPr>
                <a:r>
                  <a:rPr lang="en-US" sz="2200" dirty="0">
                    <a:solidFill>
                      <a:srgbClr val="0033CC"/>
                    </a:solidFill>
                  </a:rPr>
                  <a:t>Conduct random sampling </a:t>
                </a:r>
                <a:r>
                  <a:rPr lang="en-US" sz="2000" b="0" dirty="0">
                    <a:solidFill>
                      <a:srgbClr val="000000"/>
                    </a:solidFill>
                  </a:rPr>
                  <a:t>– Use sampling procedure discussed earlier</a:t>
                </a:r>
              </a:p>
              <a:p>
                <a:pPr marL="365760" lvl="0" indent="-365760" defTabSz="914400" eaLnBrk="0" fontAlgn="base" hangingPunct="0">
                  <a:spcBef>
                    <a:spcPct val="0"/>
                  </a:spcBef>
                  <a:spcAft>
                    <a:spcPct val="0"/>
                  </a:spcAft>
                  <a:buFontTx/>
                  <a:buAutoNum type="arabicPeriod" startAt="4"/>
                </a:pPr>
                <a:r>
                  <a:rPr lang="en-US" sz="2200" dirty="0">
                    <a:solidFill>
                      <a:srgbClr val="0033CC"/>
                    </a:solidFill>
                  </a:rPr>
                  <a:t>Calculate measure of worth </a:t>
                </a:r>
                <a:r>
                  <a:rPr lang="en-US" sz="2000" b="0" dirty="0">
                    <a:solidFill>
                      <a:srgbClr val="000000"/>
                    </a:solidFill>
                  </a:rPr>
                  <a:t>– Obtain </a:t>
                </a:r>
                <a:r>
                  <a:rPr lang="en-US" sz="2000" b="0" i="1" dirty="0">
                    <a:solidFill>
                      <a:srgbClr val="000000"/>
                    </a:solidFill>
                  </a:rPr>
                  <a:t>n</a:t>
                </a:r>
                <a:r>
                  <a:rPr lang="en-US" sz="2000" b="0" dirty="0">
                    <a:solidFill>
                      <a:srgbClr val="000000"/>
                    </a:solidFill>
                  </a:rPr>
                  <a:t> values of measure, i.e., PW</a:t>
                </a:r>
              </a:p>
              <a:p>
                <a:pPr marL="365760" lvl="0" indent="-365760" defTabSz="914400" eaLnBrk="0" fontAlgn="base" hangingPunct="0">
                  <a:spcBef>
                    <a:spcPct val="0"/>
                  </a:spcBef>
                  <a:spcAft>
                    <a:spcPct val="0"/>
                  </a:spcAft>
                  <a:buFontTx/>
                  <a:buAutoNum type="arabicPeriod" startAt="4"/>
                </a:pPr>
                <a:r>
                  <a:rPr lang="en-US" sz="2200" dirty="0">
                    <a:solidFill>
                      <a:srgbClr val="0033CC"/>
                    </a:solidFill>
                  </a:rPr>
                  <a:t>Conduct  measure of worth analysis </a:t>
                </a:r>
                <a:r>
                  <a:rPr lang="en-US" sz="2000" b="0" dirty="0">
                    <a:solidFill>
                      <a:srgbClr val="000000"/>
                    </a:solidFill>
                  </a:rPr>
                  <a:t>– Construct probability distribution and calculate sample statistics, for example, E(PW), s</a:t>
                </a:r>
                <a:r>
                  <a:rPr lang="en-US" sz="1600" b="0" dirty="0">
                    <a:solidFill>
                      <a:srgbClr val="000000"/>
                    </a:solidFill>
                  </a:rPr>
                  <a:t>(PW)</a:t>
                </a:r>
                <a:r>
                  <a:rPr lang="en-US" sz="2000" b="0" dirty="0">
                    <a:solidFill>
                      <a:srgbClr val="000000"/>
                    </a:solidFill>
                  </a:rPr>
                  <a:t>, </a:t>
                </a:r>
                <a:r>
                  <a:rPr lang="en-US" sz="2000" b="0" dirty="0" smtClean="0">
                    <a:solidFill>
                      <a:srgbClr val="000000"/>
                    </a:solidFill>
                  </a:rPr>
                  <a:t>and</a:t>
                </a:r>
                <a:br>
                  <a:rPr lang="en-US" sz="2000" b="0" dirty="0" smtClean="0">
                    <a:solidFill>
                      <a:srgbClr val="000000"/>
                    </a:solidFill>
                  </a:rPr>
                </a:br>
                <a:r>
                  <a:rPr lang="en-US" sz="2000" b="0" dirty="0" smtClean="0">
                    <a:solidFill>
                      <a:srgbClr val="000000"/>
                    </a:solidFill>
                  </a:rPr>
                  <a:t>E(PW</a:t>
                </a:r>
                <a:r>
                  <a:rPr lang="en-US" sz="2000" b="0" dirty="0">
                    <a:solidFill>
                      <a:srgbClr val="000000"/>
                    </a:solidFill>
                  </a:rPr>
                  <a:t>) </a:t>
                </a:r>
                <a14:m>
                  <m:oMath xmlns:m="http://schemas.openxmlformats.org/officeDocument/2006/math">
                    <m:r>
                      <a:rPr lang="en-US" sz="2000" b="0" i="1" dirty="0" smtClean="0">
                        <a:solidFill>
                          <a:srgbClr val="000000"/>
                        </a:solidFill>
                        <a:latin typeface="Cambria Math"/>
                      </a:rPr>
                      <m:t>±</m:t>
                    </m:r>
                  </m:oMath>
                </a14:m>
                <a:r>
                  <a:rPr lang="en-US" sz="2000" b="0" dirty="0">
                    <a:solidFill>
                      <a:srgbClr val="000000"/>
                    </a:solidFill>
                  </a:rPr>
                  <a:t> </a:t>
                </a:r>
                <a:r>
                  <a:rPr lang="en-US" sz="2000" b="0" dirty="0" err="1">
                    <a:solidFill>
                      <a:srgbClr val="000000"/>
                    </a:solidFill>
                  </a:rPr>
                  <a:t>t</a:t>
                </a:r>
                <a14:m>
                  <m:oMath xmlns:m="http://schemas.openxmlformats.org/officeDocument/2006/math">
                    <m:r>
                      <a:rPr lang="en-US" sz="2000" b="0" i="0" dirty="0" smtClean="0">
                        <a:solidFill>
                          <a:srgbClr val="000000"/>
                        </a:solidFill>
                        <a:latin typeface="Cambria Math"/>
                      </a:rPr>
                      <m:t> </m:t>
                    </m:r>
                    <m:r>
                      <a:rPr lang="en-US" sz="2000" b="0" i="1" dirty="0" smtClean="0">
                        <a:solidFill>
                          <a:srgbClr val="000000"/>
                        </a:solidFill>
                        <a:latin typeface="Cambria Math"/>
                      </a:rPr>
                      <m:t>× </m:t>
                    </m:r>
                  </m:oMath>
                </a14:m>
                <a:r>
                  <a:rPr lang="en-US" sz="2000" b="0" dirty="0" err="1">
                    <a:solidFill>
                      <a:srgbClr val="000000"/>
                    </a:solidFill>
                  </a:rPr>
                  <a:t>s</a:t>
                </a:r>
                <a:r>
                  <a:rPr lang="en-US" sz="1600" b="0" dirty="0">
                    <a:solidFill>
                      <a:srgbClr val="000000"/>
                    </a:solidFill>
                  </a:rPr>
                  <a:t>(PW)</a:t>
                </a:r>
                <a:r>
                  <a:rPr lang="en-US" sz="2000" b="0" dirty="0">
                    <a:solidFill>
                      <a:srgbClr val="000000"/>
                    </a:solidFill>
                  </a:rPr>
                  <a:t>, where t </a:t>
                </a:r>
                <a14:m>
                  <m:oMath xmlns:m="http://schemas.openxmlformats.org/officeDocument/2006/math">
                    <m:r>
                      <a:rPr lang="en-US" sz="2000" b="0" i="1" dirty="0" smtClean="0">
                        <a:solidFill>
                          <a:srgbClr val="000000"/>
                        </a:solidFill>
                        <a:latin typeface="Cambria Math"/>
                      </a:rPr>
                      <m:t>=</m:t>
                    </m:r>
                  </m:oMath>
                </a14:m>
                <a:r>
                  <a:rPr lang="en-US" sz="2000" b="0" dirty="0">
                    <a:solidFill>
                      <a:srgbClr val="000000"/>
                    </a:solidFill>
                  </a:rPr>
                  <a:t> </a:t>
                </a:r>
                <a:r>
                  <a:rPr lang="en-US" sz="2000" b="0" dirty="0" smtClean="0">
                    <a:solidFill>
                      <a:srgbClr val="000000"/>
                    </a:solidFill>
                  </a:rPr>
                  <a:t>1,2,3</a:t>
                </a:r>
              </a:p>
              <a:p>
                <a:pPr marL="365760" lvl="0" indent="-365760" defTabSz="914400" eaLnBrk="0" fontAlgn="base" hangingPunct="0">
                  <a:spcBef>
                    <a:spcPct val="0"/>
                  </a:spcBef>
                  <a:spcAft>
                    <a:spcPct val="0"/>
                  </a:spcAft>
                  <a:buFontTx/>
                  <a:buAutoNum type="arabicPeriod" startAt="4"/>
                </a:pPr>
                <a:r>
                  <a:rPr lang="en-US" sz="2200" dirty="0" smtClean="0">
                    <a:solidFill>
                      <a:srgbClr val="0033CC"/>
                    </a:solidFill>
                  </a:rPr>
                  <a:t>Draw </a:t>
                </a:r>
                <a:r>
                  <a:rPr lang="en-US" sz="2200" dirty="0">
                    <a:solidFill>
                      <a:srgbClr val="0033CC"/>
                    </a:solidFill>
                  </a:rPr>
                  <a:t>conclusions </a:t>
                </a:r>
                <a:r>
                  <a:rPr lang="en-US" sz="2000" b="0" dirty="0">
                    <a:solidFill>
                      <a:srgbClr val="000000"/>
                    </a:solidFill>
                  </a:rPr>
                  <a:t>– Decide which alternative is to be </a:t>
                </a:r>
                <a:r>
                  <a:rPr lang="en-US" sz="2000" b="0" dirty="0" smtClean="0">
                    <a:solidFill>
                      <a:srgbClr val="000000"/>
                    </a:solidFill>
                  </a:rPr>
                  <a:t>selected</a:t>
                </a:r>
                <a:endParaRPr lang="en-US" sz="2000" b="0" dirty="0">
                  <a:solidFill>
                    <a:srgbClr val="000000"/>
                  </a:solidFill>
                </a:endParaRPr>
              </a:p>
            </p:txBody>
          </p:sp>
        </mc:Choice>
        <mc:Fallback>
          <p:sp>
            <p:nvSpPr>
              <p:cNvPr id="12" name="Content Placeholder 4"/>
              <p:cNvSpPr>
                <a:spLocks noGrp="1" noRot="1" noChangeAspect="1" noMove="1" noResize="1" noEditPoints="1" noAdjustHandles="1" noChangeArrowheads="1" noChangeShapeType="1" noTextEdit="1"/>
              </p:cNvSpPr>
              <p:nvPr>
                <p:ph idx="17"/>
              </p:nvPr>
            </p:nvSpPr>
            <p:spPr>
              <a:xfrm>
                <a:off x="457200" y="2590800"/>
                <a:ext cx="8229600" cy="3962400"/>
              </a:xfrm>
              <a:blipFill rotWithShape="1">
                <a:blip r:embed="rId2" cstate="print"/>
                <a:stretch>
                  <a:fillRect l="-1037" t="-923" r="-741" b="-3846"/>
                </a:stretch>
              </a:blipFill>
            </p:spPr>
            <p:txBody>
              <a:bodyPr/>
              <a:lstStyle/>
              <a:p>
                <a:r>
                  <a:rPr lang="en-US">
                    <a:noFill/>
                  </a:rPr>
                  <a:t> </a:t>
                </a:r>
              </a:p>
            </p:txBody>
          </p:sp>
        </mc:Fallback>
      </mc:AlternateContent>
      <p:sp>
        <p:nvSpPr>
          <p:cNvPr id="14"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309603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Analysis and </a:t>
            </a:r>
            <a:r>
              <a:rPr lang="en-US" dirty="0" smtClean="0"/>
              <a:t>Monte </a:t>
            </a:r>
            <a:r>
              <a:rPr lang="en-US" dirty="0"/>
              <a:t>Carlo </a:t>
            </a:r>
            <a:r>
              <a:rPr lang="en-US" dirty="0" smtClean="0"/>
              <a:t>Sampling</a:t>
            </a:r>
            <a:endParaRPr lang="en-US" dirty="0"/>
          </a:p>
        </p:txBody>
      </p:sp>
      <mc:AlternateContent xmlns:mc="http://schemas.openxmlformats.org/markup-compatibility/2006">
        <mc:Choice xmlns:a14="http://schemas.microsoft.com/office/drawing/2010/main" xmlns="" Requires="a14">
          <p:sp>
            <p:nvSpPr>
              <p:cNvPr id="7" name="Content Placeholder 2"/>
              <p:cNvSpPr>
                <a:spLocks noGrp="1"/>
              </p:cNvSpPr>
              <p:nvPr>
                <p:ph idx="1"/>
              </p:nvPr>
            </p:nvSpPr>
            <p:spPr/>
            <p:txBody>
              <a:bodyPr/>
              <a:lstStyle/>
              <a:p>
                <a:pPr marL="0" lvl="0" indent="0" defTabSz="836497" eaLnBrk="0" fontAlgn="base" hangingPunct="0">
                  <a:spcBef>
                    <a:spcPts val="1200"/>
                  </a:spcBef>
                  <a:spcAft>
                    <a:spcPts val="1200"/>
                  </a:spcAft>
                  <a:buClr>
                    <a:srgbClr val="3333CC"/>
                  </a:buClr>
                  <a:buNone/>
                </a:pPr>
                <a:r>
                  <a:rPr lang="en-US" sz="2200" kern="0" dirty="0" smtClean="0">
                    <a:solidFill>
                      <a:srgbClr val="000000"/>
                    </a:solidFill>
                    <a:latin typeface="Arial Narrow"/>
                  </a:rPr>
                  <a:t>Independent  </a:t>
                </a:r>
                <a:r>
                  <a:rPr lang="en-US" sz="2200" kern="0" dirty="0">
                    <a:solidFill>
                      <a:srgbClr val="000000"/>
                    </a:solidFill>
                    <a:latin typeface="Arial Narrow"/>
                  </a:rPr>
                  <a:t>variables – </a:t>
                </a:r>
                <a:r>
                  <a:rPr lang="en-US" sz="2200" b="0" kern="0" dirty="0">
                    <a:solidFill>
                      <a:srgbClr val="000000"/>
                    </a:solidFill>
                    <a:latin typeface="Arial Narrow"/>
                  </a:rPr>
                  <a:t>Simulation analysis assumes that </a:t>
                </a:r>
                <a:r>
                  <a:rPr lang="en-US" sz="2200" kern="0" dirty="0" smtClean="0">
                    <a:solidFill>
                      <a:srgbClr val="006200"/>
                    </a:solidFill>
                    <a:latin typeface="Arial Narrow"/>
                  </a:rPr>
                  <a:t>all parameters </a:t>
                </a:r>
                <a:r>
                  <a:rPr lang="en-US" sz="2200" kern="0" dirty="0">
                    <a:solidFill>
                      <a:srgbClr val="006200"/>
                    </a:solidFill>
                    <a:latin typeface="Arial Narrow"/>
                  </a:rPr>
                  <a:t>and their distributions are independent</a:t>
                </a:r>
                <a:r>
                  <a:rPr lang="en-US" sz="2200" kern="0" dirty="0">
                    <a:solidFill>
                      <a:srgbClr val="00CC99">
                        <a:lumMod val="75000"/>
                      </a:srgbClr>
                    </a:solidFill>
                    <a:latin typeface="Arial Narrow"/>
                  </a:rPr>
                  <a:t> </a:t>
                </a:r>
                <a:r>
                  <a:rPr lang="en-US" sz="2200" b="0" kern="0" dirty="0">
                    <a:solidFill>
                      <a:srgbClr val="000000"/>
                    </a:solidFill>
                    <a:latin typeface="Arial Narrow"/>
                  </a:rPr>
                  <a:t>of each other</a:t>
                </a:r>
                <a:r>
                  <a:rPr lang="en-US" sz="2200" b="0" kern="0" dirty="0" smtClean="0">
                    <a:solidFill>
                      <a:srgbClr val="000000"/>
                    </a:solidFill>
                    <a:latin typeface="Arial Narrow"/>
                  </a:rPr>
                  <a:t>.</a:t>
                </a:r>
                <a:br>
                  <a:rPr lang="en-US" sz="2200" b="0" kern="0" dirty="0" smtClean="0">
                    <a:solidFill>
                      <a:srgbClr val="000000"/>
                    </a:solidFill>
                    <a:latin typeface="Arial Narrow"/>
                  </a:rPr>
                </a:br>
                <a:r>
                  <a:rPr lang="en-US" sz="2200" b="0" kern="0" dirty="0" smtClean="0">
                    <a:solidFill>
                      <a:srgbClr val="000000"/>
                    </a:solidFill>
                    <a:latin typeface="Arial Narrow"/>
                  </a:rPr>
                  <a:t>This </a:t>
                </a:r>
                <a:r>
                  <a:rPr lang="en-US" sz="2200" b="0" kern="0" dirty="0">
                    <a:solidFill>
                      <a:srgbClr val="000000"/>
                    </a:solidFill>
                    <a:latin typeface="Arial Narrow"/>
                  </a:rPr>
                  <a:t>property is applied in step 5 of the Monte Carlo </a:t>
                </a:r>
                <a:r>
                  <a:rPr lang="en-US" sz="2200" b="0" kern="0" dirty="0" smtClean="0">
                    <a:solidFill>
                      <a:srgbClr val="000000"/>
                    </a:solidFill>
                    <a:latin typeface="Arial Narrow"/>
                  </a:rPr>
                  <a:t>sampling procedure</a:t>
                </a:r>
                <a:endParaRPr lang="en-US" sz="1000" b="0" kern="0" dirty="0">
                  <a:solidFill>
                    <a:srgbClr val="000000"/>
                  </a:solidFill>
                  <a:latin typeface="Arial Narrow"/>
                </a:endParaRPr>
              </a:p>
              <a:p>
                <a:pPr marL="0" lvl="0" indent="0" defTabSz="836497" eaLnBrk="0" fontAlgn="base" hangingPunct="0">
                  <a:spcBef>
                    <a:spcPts val="1200"/>
                  </a:spcBef>
                  <a:spcAft>
                    <a:spcPts val="1200"/>
                  </a:spcAft>
                  <a:buClr>
                    <a:srgbClr val="3333CC"/>
                  </a:buClr>
                  <a:buNone/>
                </a:pPr>
                <a:r>
                  <a:rPr lang="en-US" sz="2200" kern="0" dirty="0" smtClean="0">
                    <a:solidFill>
                      <a:srgbClr val="000000"/>
                    </a:solidFill>
                    <a:latin typeface="Arial Narrow"/>
                  </a:rPr>
                  <a:t>Standard </a:t>
                </a:r>
                <a:r>
                  <a:rPr lang="en-US" sz="2200" kern="0" dirty="0">
                    <a:solidFill>
                      <a:srgbClr val="000000"/>
                    </a:solidFill>
                    <a:latin typeface="Arial Narrow"/>
                  </a:rPr>
                  <a:t>distributions – </a:t>
                </a:r>
                <a:r>
                  <a:rPr lang="en-US" sz="2200" b="0" kern="0" dirty="0">
                    <a:solidFill>
                      <a:srgbClr val="000000"/>
                    </a:solidFill>
                    <a:latin typeface="Arial Narrow"/>
                  </a:rPr>
                  <a:t>Select</a:t>
                </a:r>
                <a:r>
                  <a:rPr lang="en-US" sz="2200" kern="0" dirty="0">
                    <a:solidFill>
                      <a:srgbClr val="00CC99">
                        <a:lumMod val="75000"/>
                      </a:srgbClr>
                    </a:solidFill>
                    <a:latin typeface="Arial Narrow"/>
                  </a:rPr>
                  <a:t> </a:t>
                </a:r>
                <a:r>
                  <a:rPr lang="en-US" sz="2200" kern="0" dirty="0">
                    <a:solidFill>
                      <a:srgbClr val="006200"/>
                    </a:solidFill>
                    <a:latin typeface="Arial Narrow"/>
                  </a:rPr>
                  <a:t>relatively simple, </a:t>
                </a:r>
                <a:r>
                  <a:rPr lang="en-US" sz="2200" kern="0" dirty="0" smtClean="0">
                    <a:solidFill>
                      <a:srgbClr val="006200"/>
                    </a:solidFill>
                    <a:latin typeface="Arial Narrow"/>
                  </a:rPr>
                  <a:t>standard distributions</a:t>
                </a:r>
                <a:r>
                  <a:rPr lang="en-US" sz="2200" kern="0" dirty="0" smtClean="0">
                    <a:solidFill>
                      <a:srgbClr val="00CC99">
                        <a:lumMod val="75000"/>
                      </a:srgbClr>
                    </a:solidFill>
                    <a:latin typeface="Arial Narrow"/>
                  </a:rPr>
                  <a:t> </a:t>
                </a:r>
                <a:r>
                  <a:rPr lang="en-US" sz="2200" b="0" kern="0" dirty="0">
                    <a:solidFill>
                      <a:srgbClr val="000000"/>
                    </a:solidFill>
                    <a:latin typeface="Arial Narrow"/>
                  </a:rPr>
                  <a:t>for spreadsheet (or manual) simulation. Set-up </a:t>
                </a:r>
                <a:r>
                  <a:rPr lang="en-US" sz="2200" b="0" kern="0" dirty="0" smtClean="0">
                    <a:solidFill>
                      <a:srgbClr val="000000"/>
                    </a:solidFill>
                    <a:latin typeface="Arial Narrow"/>
                  </a:rPr>
                  <a:t>uses parameters </a:t>
                </a:r>
                <a:r>
                  <a:rPr lang="en-US" sz="2200" b="0" kern="0" dirty="0">
                    <a:solidFill>
                      <a:srgbClr val="000000"/>
                    </a:solidFill>
                    <a:latin typeface="Arial Narrow"/>
                  </a:rPr>
                  <a:t>such as expected value, standard deviation, and </a:t>
                </a:r>
                <a:r>
                  <a:rPr lang="en-US" sz="2200" b="0" kern="0" dirty="0" smtClean="0">
                    <a:solidFill>
                      <a:srgbClr val="000000"/>
                    </a:solidFill>
                    <a:latin typeface="Arial Narrow"/>
                  </a:rPr>
                  <a:t>range</a:t>
                </a:r>
                <a:endParaRPr lang="en-US" sz="1000" b="0" kern="0" dirty="0">
                  <a:solidFill>
                    <a:srgbClr val="000000"/>
                  </a:solidFill>
                  <a:latin typeface="Arial Narrow"/>
                </a:endParaRPr>
              </a:p>
              <a:p>
                <a:pPr marL="0" lvl="0" indent="0" defTabSz="836497" eaLnBrk="0" fontAlgn="base" hangingPunct="0">
                  <a:spcBef>
                    <a:spcPts val="1200"/>
                  </a:spcBef>
                  <a:spcAft>
                    <a:spcPts val="1200"/>
                  </a:spcAft>
                  <a:buClr>
                    <a:srgbClr val="3333CC"/>
                  </a:buClr>
                  <a:buNone/>
                </a:pPr>
                <a:r>
                  <a:rPr lang="en-US" sz="2200" kern="0" dirty="0" smtClean="0">
                    <a:solidFill>
                      <a:srgbClr val="000000"/>
                    </a:solidFill>
                    <a:latin typeface="Arial Narrow"/>
                  </a:rPr>
                  <a:t>Random </a:t>
                </a:r>
                <a:r>
                  <a:rPr lang="en-US" sz="2200" kern="0" dirty="0">
                    <a:solidFill>
                      <a:srgbClr val="000000"/>
                    </a:solidFill>
                    <a:latin typeface="Arial Narrow"/>
                  </a:rPr>
                  <a:t>number functions – </a:t>
                </a:r>
                <a:r>
                  <a:rPr lang="en-US" sz="2200" b="0" kern="0" dirty="0">
                    <a:solidFill>
                      <a:srgbClr val="000000"/>
                    </a:solidFill>
                    <a:latin typeface="Arial Narrow"/>
                  </a:rPr>
                  <a:t>For spreadsheet simulation, </a:t>
                </a:r>
                <a:r>
                  <a:rPr lang="en-US" sz="2200" b="0" kern="0" dirty="0" smtClean="0">
                    <a:solidFill>
                      <a:srgbClr val="000000"/>
                    </a:solidFill>
                    <a:latin typeface="Arial Narrow"/>
                  </a:rPr>
                  <a:t>use</a:t>
                </a:r>
                <a:br>
                  <a:rPr lang="en-US" sz="2200" b="0" kern="0" dirty="0" smtClean="0">
                    <a:solidFill>
                      <a:srgbClr val="000000"/>
                    </a:solidFill>
                    <a:latin typeface="Arial Narrow"/>
                  </a:rPr>
                </a:br>
                <a:r>
                  <a:rPr lang="en-US" sz="2200" kern="0" dirty="0" smtClean="0">
                    <a:solidFill>
                      <a:srgbClr val="006200"/>
                    </a:solidFill>
                    <a:latin typeface="Arial Narrow"/>
                  </a:rPr>
                  <a:t>RAND</a:t>
                </a:r>
                <a:r>
                  <a:rPr lang="en-US" sz="2200" b="0" kern="0" dirty="0" smtClean="0">
                    <a:solidFill>
                      <a:srgbClr val="006200"/>
                    </a:solidFill>
                    <a:latin typeface="Arial Narrow"/>
                  </a:rPr>
                  <a:t> </a:t>
                </a:r>
                <a:r>
                  <a:rPr lang="en-US" sz="2200" b="0" kern="0" dirty="0">
                    <a:solidFill>
                      <a:srgbClr val="006200"/>
                    </a:solidFill>
                    <a:latin typeface="Arial Narrow"/>
                  </a:rPr>
                  <a:t>or </a:t>
                </a:r>
                <a:r>
                  <a:rPr lang="en-US" sz="2200" kern="0" dirty="0">
                    <a:solidFill>
                      <a:srgbClr val="006200"/>
                    </a:solidFill>
                    <a:latin typeface="Arial Narrow"/>
                  </a:rPr>
                  <a:t>RANDBETWEEN</a:t>
                </a:r>
                <a:r>
                  <a:rPr lang="en-US" sz="2200" b="0" kern="0" dirty="0">
                    <a:solidFill>
                      <a:srgbClr val="000000"/>
                    </a:solidFill>
                    <a:latin typeface="Arial Narrow"/>
                  </a:rPr>
                  <a:t> function to generate random </a:t>
                </a:r>
                <a:r>
                  <a:rPr lang="en-US" sz="2200" b="0" kern="0" dirty="0" smtClean="0">
                    <a:solidFill>
                      <a:srgbClr val="000000"/>
                    </a:solidFill>
                    <a:latin typeface="Arial Narrow"/>
                  </a:rPr>
                  <a:t>sample</a:t>
                </a:r>
                <a:endParaRPr lang="en-US" sz="1000" b="0" kern="0" dirty="0">
                  <a:solidFill>
                    <a:srgbClr val="000000"/>
                  </a:solidFill>
                  <a:latin typeface="Arial Narrow"/>
                </a:endParaRPr>
              </a:p>
              <a:p>
                <a:pPr marL="0" lvl="0" indent="0" defTabSz="836497" eaLnBrk="0" fontAlgn="base" hangingPunct="0">
                  <a:spcBef>
                    <a:spcPts val="1200"/>
                  </a:spcBef>
                  <a:spcAft>
                    <a:spcPts val="1200"/>
                  </a:spcAft>
                  <a:buClr>
                    <a:srgbClr val="3333CC"/>
                  </a:buClr>
                  <a:buNone/>
                </a:pPr>
                <a:r>
                  <a:rPr lang="en-US" sz="2200" kern="0" dirty="0" smtClean="0">
                    <a:solidFill>
                      <a:srgbClr val="000000"/>
                    </a:solidFill>
                    <a:latin typeface="Arial Narrow"/>
                  </a:rPr>
                  <a:t>Sample </a:t>
                </a:r>
                <a:r>
                  <a:rPr lang="en-US" sz="2200" kern="0" dirty="0">
                    <a:solidFill>
                      <a:srgbClr val="000000"/>
                    </a:solidFill>
                    <a:latin typeface="Arial Narrow"/>
                  </a:rPr>
                  <a:t>Size – </a:t>
                </a:r>
                <a:r>
                  <a:rPr lang="en-US" sz="2200" b="0" kern="0" dirty="0">
                    <a:solidFill>
                      <a:srgbClr val="000000"/>
                    </a:solidFill>
                    <a:latin typeface="Arial Narrow"/>
                  </a:rPr>
                  <a:t>Select sample size prior to performing </a:t>
                </a:r>
                <a:r>
                  <a:rPr lang="en-US" sz="2200" b="0" kern="0" dirty="0" smtClean="0">
                    <a:solidFill>
                      <a:srgbClr val="000000"/>
                    </a:solidFill>
                    <a:latin typeface="Arial Narrow"/>
                  </a:rPr>
                  <a:t>simulation. Spreadsheet </a:t>
                </a:r>
                <a:r>
                  <a:rPr lang="en-US" sz="2200" b="0" kern="0" dirty="0">
                    <a:solidFill>
                      <a:srgbClr val="000000"/>
                    </a:solidFill>
                    <a:latin typeface="Arial Narrow"/>
                  </a:rPr>
                  <a:t>simulations generate larger samples easily, e.g</a:t>
                </a:r>
                <a:r>
                  <a:rPr lang="en-US" sz="2200" b="0" kern="0" dirty="0" smtClean="0">
                    <a:solidFill>
                      <a:srgbClr val="000000"/>
                    </a:solidFill>
                    <a:latin typeface="Arial Narrow"/>
                  </a:rPr>
                  <a:t>.,</a:t>
                </a:r>
                <a:r>
                  <a:rPr lang="en-US" sz="2200" b="0" i="1" kern="0" dirty="0" smtClean="0">
                    <a:solidFill>
                      <a:srgbClr val="000000"/>
                    </a:solidFill>
                    <a:latin typeface="Arial Narrow"/>
                  </a:rPr>
                  <a:t/>
                </a:r>
                <a:br>
                  <a:rPr lang="en-US" sz="2200" b="0" i="1" kern="0" dirty="0" smtClean="0">
                    <a:solidFill>
                      <a:srgbClr val="000000"/>
                    </a:solidFill>
                    <a:latin typeface="Arial Narrow"/>
                  </a:rPr>
                </a:br>
                <a:r>
                  <a:rPr lang="en-US" sz="2200" b="0" i="1" kern="0" dirty="0" smtClean="0">
                    <a:solidFill>
                      <a:srgbClr val="000000"/>
                    </a:solidFill>
                    <a:latin typeface="Arial Narrow"/>
                  </a:rPr>
                  <a:t>n </a:t>
                </a:r>
                <a14:m>
                  <m:oMath xmlns:m="http://schemas.openxmlformats.org/officeDocument/2006/math">
                    <m:r>
                      <a:rPr lang="en-US" sz="2200" b="0" i="1" kern="0" dirty="0" smtClean="0">
                        <a:solidFill>
                          <a:srgbClr val="000000"/>
                        </a:solidFill>
                        <a:latin typeface="Cambria Math"/>
                      </a:rPr>
                      <m:t>=</m:t>
                    </m:r>
                  </m:oMath>
                </a14:m>
                <a:r>
                  <a:rPr lang="en-US" sz="2200" b="0" kern="0" dirty="0">
                    <a:solidFill>
                      <a:srgbClr val="000000"/>
                    </a:solidFill>
                    <a:latin typeface="Arial Narrow"/>
                  </a:rPr>
                  <a:t> 500 or 1000; manual simulation will have smaller </a:t>
                </a:r>
                <a:r>
                  <a:rPr lang="en-US" sz="2200" b="0" i="1" kern="0" dirty="0">
                    <a:solidFill>
                      <a:srgbClr val="000000"/>
                    </a:solidFill>
                    <a:latin typeface="Arial Narrow"/>
                  </a:rPr>
                  <a:t>n</a:t>
                </a:r>
                <a:r>
                  <a:rPr lang="en-US" sz="2200" b="0" kern="0" dirty="0">
                    <a:solidFill>
                      <a:srgbClr val="000000"/>
                    </a:solidFill>
                    <a:latin typeface="Arial Narrow"/>
                  </a:rPr>
                  <a:t> </a:t>
                </a:r>
                <a:r>
                  <a:rPr lang="en-US" sz="2200" b="0" kern="0" dirty="0" smtClean="0">
                    <a:solidFill>
                      <a:srgbClr val="000000"/>
                    </a:solidFill>
                    <a:latin typeface="Arial Narrow"/>
                  </a:rPr>
                  <a:t>values</a:t>
                </a:r>
                <a:endParaRPr lang="en-US" sz="2200" b="0" kern="0" dirty="0">
                  <a:solidFill>
                    <a:srgbClr val="000000"/>
                  </a:solidFill>
                  <a:latin typeface="Arial Narrow"/>
                </a:endParaRPr>
              </a:p>
            </p:txBody>
          </p:sp>
        </mc:Choice>
        <mc:Fallback>
          <p:sp>
            <p:nvSpPr>
              <p:cNvPr id="7"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889" t="-702" r="-1630"/>
                </a:stretch>
              </a:blipFill>
            </p:spPr>
            <p:txBody>
              <a:bodyPr/>
              <a:lstStyle/>
              <a:p>
                <a:r>
                  <a:rPr lang="en-US">
                    <a:noFill/>
                  </a:rPr>
                  <a:t> </a:t>
                </a:r>
              </a:p>
            </p:txBody>
          </p:sp>
        </mc:Fallback>
      </mc:AlternateContent>
      <p:sp>
        <p:nvSpPr>
          <p:cNvPr id="9" name="Text Placeholder 3"/>
          <p:cNvSpPr>
            <a:spLocks noGrp="1"/>
          </p:cNvSpPr>
          <p:nvPr>
            <p:ph type="body" sz="quarter" idx="16"/>
          </p:nvPr>
        </p:nvSpPr>
        <p:spPr/>
        <p:txBody>
          <a:bodyPr/>
          <a:lstStyle/>
          <a:p>
            <a:endParaRPr lang="en-US"/>
          </a:p>
        </p:txBody>
      </p:sp>
      <p:sp>
        <p:nvSpPr>
          <p:cNvPr id="8"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0461379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19</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Decision Making Under Risk</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Summary of Important Points</a:t>
            </a:r>
          </a:p>
        </p:txBody>
      </p:sp>
      <p:sp>
        <p:nvSpPr>
          <p:cNvPr id="8" name="Content Placeholder 2"/>
          <p:cNvSpPr>
            <a:spLocks noGrp="1"/>
          </p:cNvSpPr>
          <p:nvPr>
            <p:ph sz="quarter" idx="17"/>
          </p:nvPr>
        </p:nvSpPr>
        <p:spPr>
          <a:xfrm>
            <a:off x="457200" y="1270000"/>
            <a:ext cx="8229600" cy="822960"/>
          </a:xfrm>
        </p:spPr>
        <p:txBody>
          <a:bodyPr/>
          <a:lstStyle/>
          <a:p>
            <a:pPr marL="0" lvl="0" indent="0" defTabSz="914400" eaLnBrk="0" fontAlgn="base" hangingPunct="0">
              <a:spcBef>
                <a:spcPct val="0"/>
              </a:spcBef>
              <a:spcAft>
                <a:spcPct val="0"/>
              </a:spcAft>
              <a:buClr>
                <a:srgbClr val="3946A4"/>
              </a:buClr>
              <a:buNone/>
            </a:pPr>
            <a:r>
              <a:rPr lang="en-US" dirty="0">
                <a:solidFill>
                  <a:srgbClr val="000000"/>
                </a:solidFill>
              </a:rPr>
              <a:t>Three classifications of decision making: </a:t>
            </a:r>
            <a:r>
              <a:rPr lang="en-US" b="0" i="1" dirty="0">
                <a:solidFill>
                  <a:srgbClr val="00508C"/>
                </a:solidFill>
              </a:rPr>
              <a:t>certainty, under risk, and uncertainty. Virtually all decisions involve </a:t>
            </a:r>
            <a:r>
              <a:rPr lang="en-US" b="0" i="1" dirty="0" smtClean="0">
                <a:solidFill>
                  <a:srgbClr val="00508C"/>
                </a:solidFill>
              </a:rPr>
              <a:t>risk</a:t>
            </a:r>
            <a:endParaRPr lang="en-US" b="0" dirty="0">
              <a:solidFill>
                <a:srgbClr val="00508C"/>
              </a:solidFill>
            </a:endParaRPr>
          </a:p>
        </p:txBody>
      </p:sp>
      <p:sp>
        <p:nvSpPr>
          <p:cNvPr id="9" name="Content Placeholder 3"/>
          <p:cNvSpPr>
            <a:spLocks noGrp="1"/>
          </p:cNvSpPr>
          <p:nvPr>
            <p:ph sz="quarter" idx="18"/>
          </p:nvPr>
        </p:nvSpPr>
        <p:spPr>
          <a:xfrm>
            <a:off x="457200" y="2343150"/>
            <a:ext cx="8229600" cy="822960"/>
          </a:xfrm>
        </p:spPr>
        <p:txBody>
          <a:bodyPr/>
          <a:lstStyle/>
          <a:p>
            <a:pPr marL="0" lvl="0" indent="0" defTabSz="914400" eaLnBrk="0" fontAlgn="base" hangingPunct="0">
              <a:spcBef>
                <a:spcPct val="0"/>
              </a:spcBef>
              <a:spcAft>
                <a:spcPct val="0"/>
              </a:spcAft>
              <a:buClr>
                <a:srgbClr val="931B07"/>
              </a:buClr>
              <a:buNone/>
            </a:pPr>
            <a:r>
              <a:rPr lang="en-US" b="0" dirty="0">
                <a:solidFill>
                  <a:srgbClr val="000000"/>
                </a:solidFill>
              </a:rPr>
              <a:t>Decision making </a:t>
            </a:r>
            <a:r>
              <a:rPr lang="en-US" i="1" dirty="0">
                <a:solidFill>
                  <a:srgbClr val="8200D9"/>
                </a:solidFill>
              </a:rPr>
              <a:t>under risk</a:t>
            </a:r>
            <a:r>
              <a:rPr lang="en-US" b="0" dirty="0">
                <a:solidFill>
                  <a:srgbClr val="8200D9"/>
                </a:solidFill>
              </a:rPr>
              <a:t> </a:t>
            </a:r>
            <a:r>
              <a:rPr lang="en-US" b="0" dirty="0">
                <a:solidFill>
                  <a:srgbClr val="000000"/>
                </a:solidFill>
              </a:rPr>
              <a:t>uses </a:t>
            </a:r>
            <a:r>
              <a:rPr lang="en-US" i="1" dirty="0">
                <a:solidFill>
                  <a:srgbClr val="006200"/>
                </a:solidFill>
              </a:rPr>
              <a:t>random variables</a:t>
            </a:r>
            <a:r>
              <a:rPr lang="en-US" b="0" i="1" dirty="0">
                <a:solidFill>
                  <a:srgbClr val="00B050"/>
                </a:solidFill>
              </a:rPr>
              <a:t> </a:t>
            </a:r>
            <a:r>
              <a:rPr lang="en-US" b="0" dirty="0">
                <a:solidFill>
                  <a:srgbClr val="000000"/>
                </a:solidFill>
              </a:rPr>
              <a:t>(discrete or continuous) and their </a:t>
            </a:r>
            <a:r>
              <a:rPr lang="en-US" i="1" dirty="0">
                <a:solidFill>
                  <a:srgbClr val="006200"/>
                </a:solidFill>
              </a:rPr>
              <a:t>probability </a:t>
            </a:r>
            <a:r>
              <a:rPr lang="en-US" i="1" dirty="0" smtClean="0">
                <a:solidFill>
                  <a:srgbClr val="006200"/>
                </a:solidFill>
              </a:rPr>
              <a:t>distribution</a:t>
            </a:r>
            <a:endParaRPr lang="en-US" i="1" dirty="0">
              <a:solidFill>
                <a:srgbClr val="006200"/>
              </a:solidFill>
            </a:endParaRPr>
          </a:p>
        </p:txBody>
      </p:sp>
      <p:sp>
        <p:nvSpPr>
          <p:cNvPr id="10" name="Content Placeholder 4"/>
          <p:cNvSpPr>
            <a:spLocks noGrp="1"/>
          </p:cNvSpPr>
          <p:nvPr>
            <p:ph sz="quarter" idx="19"/>
          </p:nvPr>
        </p:nvSpPr>
        <p:spPr>
          <a:xfrm>
            <a:off x="457200" y="3416300"/>
            <a:ext cx="8229600" cy="822960"/>
          </a:xfrm>
        </p:spPr>
        <p:txBody>
          <a:bodyPr/>
          <a:lstStyle/>
          <a:p>
            <a:pPr marL="0" lvl="0" indent="0" defTabSz="914400" eaLnBrk="0" fontAlgn="base" hangingPunct="0">
              <a:spcBef>
                <a:spcPct val="0"/>
              </a:spcBef>
              <a:spcAft>
                <a:spcPct val="0"/>
              </a:spcAft>
              <a:buClr>
                <a:srgbClr val="006200"/>
              </a:buClr>
              <a:buNone/>
            </a:pPr>
            <a:r>
              <a:rPr lang="en-US" i="1" dirty="0">
                <a:solidFill>
                  <a:srgbClr val="3333CC"/>
                </a:solidFill>
              </a:rPr>
              <a:t>Random sampling </a:t>
            </a:r>
            <a:r>
              <a:rPr lang="en-US" b="0" dirty="0">
                <a:solidFill>
                  <a:srgbClr val="000000"/>
                </a:solidFill>
              </a:rPr>
              <a:t>involves cumulative probability distributions and the use of a random number table or spreadsheet </a:t>
            </a:r>
            <a:r>
              <a:rPr lang="en-US" b="0" dirty="0" smtClean="0">
                <a:solidFill>
                  <a:srgbClr val="000000"/>
                </a:solidFill>
              </a:rPr>
              <a:t>function</a:t>
            </a:r>
            <a:endParaRPr lang="en-US" b="0" dirty="0">
              <a:solidFill>
                <a:srgbClr val="000000"/>
              </a:solidFill>
            </a:endParaRPr>
          </a:p>
        </p:txBody>
      </p:sp>
      <p:sp>
        <p:nvSpPr>
          <p:cNvPr id="11" name="Content Placeholder 5"/>
          <p:cNvSpPr>
            <a:spLocks noGrp="1"/>
          </p:cNvSpPr>
          <p:nvPr>
            <p:ph sz="quarter" idx="20"/>
          </p:nvPr>
        </p:nvSpPr>
        <p:spPr>
          <a:xfrm>
            <a:off x="457200" y="4489450"/>
            <a:ext cx="8229600" cy="822960"/>
          </a:xfrm>
        </p:spPr>
        <p:txBody>
          <a:bodyPr/>
          <a:lstStyle/>
          <a:p>
            <a:pPr marL="0" lvl="0" indent="0" defTabSz="914400" eaLnBrk="0" fontAlgn="base" hangingPunct="0">
              <a:spcBef>
                <a:spcPct val="0"/>
              </a:spcBef>
              <a:spcAft>
                <a:spcPct val="0"/>
              </a:spcAft>
              <a:buClr>
                <a:srgbClr val="8200D9"/>
              </a:buClr>
              <a:buNone/>
            </a:pPr>
            <a:r>
              <a:rPr lang="en-US" i="1" dirty="0">
                <a:solidFill>
                  <a:srgbClr val="B73700"/>
                </a:solidFill>
              </a:rPr>
              <a:t>Expected value E(X) </a:t>
            </a:r>
            <a:r>
              <a:rPr lang="en-US" b="0" dirty="0">
                <a:solidFill>
                  <a:srgbClr val="000000"/>
                </a:solidFill>
              </a:rPr>
              <a:t>and </a:t>
            </a:r>
            <a:r>
              <a:rPr lang="en-US" i="1" dirty="0">
                <a:solidFill>
                  <a:srgbClr val="B73700"/>
                </a:solidFill>
              </a:rPr>
              <a:t>standard </a:t>
            </a:r>
            <a:r>
              <a:rPr lang="en-US" i="1" dirty="0" smtClean="0">
                <a:solidFill>
                  <a:srgbClr val="B73700"/>
                </a:solidFill>
              </a:rPr>
              <a:t>deviations </a:t>
            </a:r>
            <a:r>
              <a:rPr lang="en-US" b="0" dirty="0">
                <a:solidFill>
                  <a:srgbClr val="000000"/>
                </a:solidFill>
              </a:rPr>
              <a:t>are used routinely in making computations about risk and </a:t>
            </a:r>
            <a:r>
              <a:rPr lang="en-US" b="0" dirty="0" smtClean="0">
                <a:solidFill>
                  <a:srgbClr val="000000"/>
                </a:solidFill>
              </a:rPr>
              <a:t>probability</a:t>
            </a:r>
            <a:endParaRPr lang="en-US" b="0" i="1" dirty="0">
              <a:solidFill>
                <a:srgbClr val="000000"/>
              </a:solidFill>
            </a:endParaRPr>
          </a:p>
        </p:txBody>
      </p:sp>
      <p:sp>
        <p:nvSpPr>
          <p:cNvPr id="12" name="Content Placeholder 6"/>
          <p:cNvSpPr>
            <a:spLocks noGrp="1"/>
          </p:cNvSpPr>
          <p:nvPr>
            <p:ph sz="quarter" idx="21"/>
          </p:nvPr>
        </p:nvSpPr>
        <p:spPr>
          <a:xfrm>
            <a:off x="457200" y="5562600"/>
            <a:ext cx="8229600" cy="822960"/>
          </a:xfrm>
        </p:spPr>
        <p:txBody>
          <a:bodyPr/>
          <a:lstStyle/>
          <a:p>
            <a:pPr marL="0" lvl="0" indent="0" defTabSz="914400" eaLnBrk="0" fontAlgn="base" hangingPunct="0">
              <a:spcBef>
                <a:spcPct val="0"/>
              </a:spcBef>
              <a:spcAft>
                <a:spcPct val="0"/>
              </a:spcAft>
              <a:buClr>
                <a:srgbClr val="00508C"/>
              </a:buClr>
              <a:buNone/>
            </a:pPr>
            <a:r>
              <a:rPr lang="en-US" i="1" dirty="0">
                <a:solidFill>
                  <a:srgbClr val="663300"/>
                </a:solidFill>
              </a:rPr>
              <a:t>Simulation analysis </a:t>
            </a:r>
            <a:r>
              <a:rPr lang="en-US" b="0" dirty="0">
                <a:solidFill>
                  <a:srgbClr val="000000"/>
                </a:solidFill>
              </a:rPr>
              <a:t>using</a:t>
            </a:r>
            <a:r>
              <a:rPr lang="en-US" dirty="0">
                <a:solidFill>
                  <a:srgbClr val="000000"/>
                </a:solidFill>
              </a:rPr>
              <a:t> </a:t>
            </a:r>
            <a:r>
              <a:rPr lang="en-US" i="1" dirty="0">
                <a:solidFill>
                  <a:srgbClr val="663300"/>
                </a:solidFill>
              </a:rPr>
              <a:t>Monte Carlo sampling </a:t>
            </a:r>
            <a:r>
              <a:rPr lang="en-US" b="0" dirty="0">
                <a:solidFill>
                  <a:srgbClr val="000000"/>
                </a:solidFill>
              </a:rPr>
              <a:t>is a powerful technique to account for risk in economic </a:t>
            </a:r>
            <a:r>
              <a:rPr lang="en-US" b="0" dirty="0" smtClean="0">
                <a:solidFill>
                  <a:srgbClr val="000000"/>
                </a:solidFill>
              </a:rPr>
              <a:t>analyses</a:t>
            </a:r>
            <a:endParaRPr lang="en-US" b="0" dirty="0">
              <a:solidFill>
                <a:srgbClr val="000000"/>
              </a:solidFill>
            </a:endParaRPr>
          </a:p>
        </p:txBody>
      </p:sp>
      <p:sp>
        <p:nvSpPr>
          <p:cNvPr id="14"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2037938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t>LEARNING OUTCOMES</a:t>
            </a:r>
            <a:endParaRPr lang="en-US" dirty="0">
              <a:solidFill>
                <a:srgbClr val="3946A4"/>
              </a:solidFill>
            </a:endParaRPr>
          </a:p>
        </p:txBody>
      </p:sp>
      <p:sp>
        <p:nvSpPr>
          <p:cNvPr id="17" name="Content Placeholder 2"/>
          <p:cNvSpPr>
            <a:spLocks noGrp="1"/>
          </p:cNvSpPr>
          <p:nvPr>
            <p:ph idx="1"/>
          </p:nvPr>
        </p:nvSpPr>
        <p:spPr>
          <a:xfrm>
            <a:off x="304800" y="1295400"/>
            <a:ext cx="8595360" cy="4480560"/>
          </a:xfrm>
          <a:ln w="76200" cmpd="tri">
            <a:solidFill>
              <a:schemeClr val="tx1"/>
            </a:solidFill>
          </a:ln>
        </p:spPr>
        <p:txBody>
          <a:bodyPr anchor="ctr"/>
          <a:lstStyle/>
          <a:p>
            <a:pPr marL="548640" indent="-457200" defTabSz="836613">
              <a:spcBef>
                <a:spcPts val="1500"/>
              </a:spcBef>
              <a:spcAft>
                <a:spcPts val="600"/>
              </a:spcAft>
              <a:buClr>
                <a:srgbClr val="3946A4"/>
              </a:buClr>
              <a:buFontTx/>
              <a:buAutoNum type="arabicPeriod"/>
            </a:pPr>
            <a:r>
              <a:rPr lang="en-US" sz="2600" dirty="0">
                <a:latin typeface="Tahoma" pitchFamily="34" charset="0"/>
              </a:rPr>
              <a:t>Understand decision making under risk</a:t>
            </a:r>
          </a:p>
          <a:p>
            <a:pPr marL="548640" indent="-457200" defTabSz="836613">
              <a:spcBef>
                <a:spcPts val="1500"/>
              </a:spcBef>
              <a:spcAft>
                <a:spcPts val="600"/>
              </a:spcAft>
              <a:buClr>
                <a:srgbClr val="3946A4"/>
              </a:buClr>
              <a:buFontTx/>
              <a:buAutoNum type="arabicPeriod"/>
            </a:pPr>
            <a:r>
              <a:rPr lang="en-US" sz="2600" dirty="0">
                <a:latin typeface="Tahoma" pitchFamily="34" charset="0"/>
              </a:rPr>
              <a:t>Construct probability distributions and cumulative distributions</a:t>
            </a:r>
          </a:p>
          <a:p>
            <a:pPr marL="548640" indent="-457200" defTabSz="836613">
              <a:spcBef>
                <a:spcPts val="1500"/>
              </a:spcBef>
              <a:spcAft>
                <a:spcPts val="600"/>
              </a:spcAft>
              <a:buClr>
                <a:srgbClr val="3946A4"/>
              </a:buClr>
              <a:buFontTx/>
              <a:buAutoNum type="arabicPeriod"/>
            </a:pPr>
            <a:r>
              <a:rPr lang="en-US" sz="2600" dirty="0">
                <a:latin typeface="Tahoma" pitchFamily="34" charset="0"/>
              </a:rPr>
              <a:t>Take random sample from a distribution</a:t>
            </a:r>
          </a:p>
          <a:p>
            <a:pPr marL="548640" indent="-457200" defTabSz="836613">
              <a:spcBef>
                <a:spcPts val="1500"/>
              </a:spcBef>
              <a:spcAft>
                <a:spcPts val="600"/>
              </a:spcAft>
              <a:buClr>
                <a:srgbClr val="3946A4"/>
              </a:buClr>
              <a:buFontTx/>
              <a:buAutoNum type="arabicPeriod"/>
            </a:pPr>
            <a:r>
              <a:rPr lang="en-US" sz="2600" dirty="0">
                <a:latin typeface="Tahoma" pitchFamily="34" charset="0"/>
              </a:rPr>
              <a:t>Estimate expected value and standard deviation from random sample</a:t>
            </a:r>
          </a:p>
          <a:p>
            <a:pPr marL="548640" indent="-457200" defTabSz="836613">
              <a:spcBef>
                <a:spcPts val="1500"/>
              </a:spcBef>
              <a:spcAft>
                <a:spcPts val="600"/>
              </a:spcAft>
              <a:buClr>
                <a:srgbClr val="3946A4"/>
              </a:buClr>
              <a:buFontTx/>
              <a:buAutoNum type="arabicPeriod"/>
            </a:pPr>
            <a:r>
              <a:rPr lang="en-US" sz="2600" dirty="0">
                <a:latin typeface="Tahoma" pitchFamily="34" charset="0"/>
              </a:rPr>
              <a:t>Use Monte Carlo sampling for simulation analysis to evaluate alternatives</a:t>
            </a: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 Classification</a:t>
            </a:r>
          </a:p>
        </p:txBody>
      </p:sp>
      <p:sp>
        <p:nvSpPr>
          <p:cNvPr id="7" name="Content Placeholder 2"/>
          <p:cNvSpPr>
            <a:spLocks noGrp="1"/>
          </p:cNvSpPr>
          <p:nvPr>
            <p:ph sz="quarter" idx="17"/>
          </p:nvPr>
        </p:nvSpPr>
        <p:spPr>
          <a:xfrm>
            <a:off x="457200" y="1219200"/>
            <a:ext cx="8153400" cy="457200"/>
          </a:xfrm>
        </p:spPr>
        <p:txBody>
          <a:bodyPr/>
          <a:lstStyle/>
          <a:p>
            <a:pPr marL="0" lvl="0" indent="0" algn="ctr" defTabSz="914400" eaLnBrk="0" fontAlgn="base" hangingPunct="0">
              <a:spcBef>
                <a:spcPct val="0"/>
              </a:spcBef>
              <a:spcAft>
                <a:spcPct val="0"/>
              </a:spcAft>
              <a:buNone/>
            </a:pPr>
            <a:r>
              <a:rPr lang="en-US" dirty="0" smtClean="0">
                <a:solidFill>
                  <a:srgbClr val="000000"/>
                </a:solidFill>
              </a:rPr>
              <a:t>classifications </a:t>
            </a:r>
            <a:r>
              <a:rPr lang="en-US" dirty="0">
                <a:solidFill>
                  <a:srgbClr val="000000"/>
                </a:solidFill>
              </a:rPr>
              <a:t>of decision making: </a:t>
            </a:r>
            <a:r>
              <a:rPr lang="en-US" sz="2600" dirty="0">
                <a:solidFill>
                  <a:srgbClr val="000000"/>
                </a:solidFill>
              </a:rPr>
              <a:t>certainty, risk, </a:t>
            </a:r>
            <a:r>
              <a:rPr lang="en-US" sz="2600" dirty="0" smtClean="0">
                <a:solidFill>
                  <a:srgbClr val="000000"/>
                </a:solidFill>
              </a:rPr>
              <a:t>uncertainty</a:t>
            </a:r>
            <a:endParaRPr lang="en-US" sz="2600" dirty="0">
              <a:solidFill>
                <a:srgbClr val="000000"/>
              </a:solidFill>
            </a:endParaRPr>
          </a:p>
        </p:txBody>
      </p:sp>
      <p:sp>
        <p:nvSpPr>
          <p:cNvPr id="8" name="Content Placeholder 3" descr="Decision making under certainty is what most of this book is based on.  You are given a P, and F, an A with no variations.  However, this chapter introduces how to handle risk or variation with these parameters. "/>
          <p:cNvSpPr>
            <a:spLocks noGrp="1"/>
          </p:cNvSpPr>
          <p:nvPr>
            <p:ph sz="quarter" idx="18"/>
          </p:nvPr>
        </p:nvSpPr>
        <p:spPr>
          <a:xfrm>
            <a:off x="411480" y="1905000"/>
            <a:ext cx="1280160" cy="457200"/>
          </a:xfrm>
          <a:solidFill>
            <a:srgbClr val="C2FFF0"/>
          </a:solidFill>
          <a:ln>
            <a:solidFill>
              <a:schemeClr val="tx1"/>
            </a:solidFill>
          </a:ln>
        </p:spPr>
        <p:txBody>
          <a:bodyPr/>
          <a:lstStyle/>
          <a:p>
            <a:pPr marL="0" indent="0" algn="ctr">
              <a:buNone/>
            </a:pPr>
            <a:r>
              <a:rPr lang="en-US" i="1" dirty="0">
                <a:solidFill>
                  <a:srgbClr val="0033CC"/>
                </a:solidFill>
              </a:rPr>
              <a:t>Certainty</a:t>
            </a:r>
            <a:endParaRPr lang="en-US" dirty="0"/>
          </a:p>
        </p:txBody>
      </p:sp>
      <p:sp>
        <p:nvSpPr>
          <p:cNvPr id="9" name="Content Placeholder 4"/>
          <p:cNvSpPr>
            <a:spLocks noGrp="1"/>
          </p:cNvSpPr>
          <p:nvPr>
            <p:ph sz="quarter" idx="19"/>
          </p:nvPr>
        </p:nvSpPr>
        <p:spPr>
          <a:xfrm>
            <a:off x="1737360" y="1905000"/>
            <a:ext cx="6873240" cy="1371600"/>
          </a:xfrm>
        </p:spPr>
        <p:txBody>
          <a:bodyPr/>
          <a:lstStyle/>
          <a:p>
            <a:pPr marL="0" indent="0">
              <a:spcBef>
                <a:spcPts val="600"/>
              </a:spcBef>
              <a:spcAft>
                <a:spcPts val="300"/>
              </a:spcAft>
              <a:buNone/>
            </a:pPr>
            <a:r>
              <a:rPr lang="en-US" i="1" dirty="0">
                <a:solidFill>
                  <a:srgbClr val="000000"/>
                </a:solidFill>
              </a:rPr>
              <a:t>No variation </a:t>
            </a:r>
            <a:r>
              <a:rPr lang="en-US" b="0" dirty="0">
                <a:solidFill>
                  <a:srgbClr val="000000"/>
                </a:solidFill>
              </a:rPr>
              <a:t>in </a:t>
            </a:r>
            <a:r>
              <a:rPr lang="en-US" b="0" dirty="0" smtClean="0">
                <a:solidFill>
                  <a:srgbClr val="000000"/>
                </a:solidFill>
              </a:rPr>
              <a:t>estimates</a:t>
            </a:r>
          </a:p>
          <a:p>
            <a:pPr>
              <a:spcBef>
                <a:spcPts val="600"/>
              </a:spcBef>
              <a:buClr>
                <a:srgbClr val="006200"/>
              </a:buClr>
              <a:buFont typeface="Arial" panose="020B0604020202020204" pitchFamily="34" charset="0"/>
              <a:buChar char="•"/>
            </a:pPr>
            <a:r>
              <a:rPr lang="en-US" sz="2200" b="0" dirty="0">
                <a:solidFill>
                  <a:srgbClr val="931B07"/>
                </a:solidFill>
              </a:rPr>
              <a:t>also called deterministic; no variation expected in a parameter</a:t>
            </a:r>
          </a:p>
          <a:p>
            <a:pPr>
              <a:spcBef>
                <a:spcPts val="600"/>
              </a:spcBef>
              <a:buClr>
                <a:srgbClr val="006200"/>
              </a:buClr>
              <a:buFont typeface="Arial" panose="020B0604020202020204" pitchFamily="34" charset="0"/>
              <a:buChar char="•"/>
            </a:pPr>
            <a:r>
              <a:rPr lang="en-US" sz="2200" b="0" dirty="0">
                <a:solidFill>
                  <a:srgbClr val="931B07"/>
                </a:solidFill>
              </a:rPr>
              <a:t>all estimates are </a:t>
            </a:r>
            <a:r>
              <a:rPr lang="en-US" sz="2200" b="0" dirty="0" smtClean="0">
                <a:solidFill>
                  <a:srgbClr val="931B07"/>
                </a:solidFill>
              </a:rPr>
              <a:t>single-valued</a:t>
            </a:r>
            <a:endParaRPr lang="en-US" sz="2200" b="0" dirty="0">
              <a:solidFill>
                <a:srgbClr val="931B07"/>
              </a:solidFill>
            </a:endParaRPr>
          </a:p>
        </p:txBody>
      </p:sp>
      <p:sp>
        <p:nvSpPr>
          <p:cNvPr id="10" name="Content Placeholder 5" descr="Risk defines possible outcomes with the probability of those outcomes known. "/>
          <p:cNvSpPr>
            <a:spLocks noGrp="1"/>
          </p:cNvSpPr>
          <p:nvPr>
            <p:ph sz="quarter" idx="20"/>
          </p:nvPr>
        </p:nvSpPr>
        <p:spPr>
          <a:xfrm>
            <a:off x="411480" y="3352800"/>
            <a:ext cx="762000" cy="457200"/>
          </a:xfrm>
          <a:solidFill>
            <a:srgbClr val="C2FFF0"/>
          </a:solidFill>
          <a:ln>
            <a:solidFill>
              <a:schemeClr val="tx1"/>
            </a:solidFill>
          </a:ln>
        </p:spPr>
        <p:txBody>
          <a:bodyPr anchor="ctr"/>
          <a:lstStyle/>
          <a:p>
            <a:pPr marL="0" indent="0" algn="ctr">
              <a:buNone/>
            </a:pPr>
            <a:r>
              <a:rPr lang="en-US" i="1" dirty="0">
                <a:solidFill>
                  <a:srgbClr val="0033CC"/>
                </a:solidFill>
              </a:rPr>
              <a:t>Risk</a:t>
            </a:r>
            <a:endParaRPr lang="en-US" dirty="0"/>
          </a:p>
        </p:txBody>
      </p:sp>
      <p:sp>
        <p:nvSpPr>
          <p:cNvPr id="11" name="Content Placeholder 6"/>
          <p:cNvSpPr>
            <a:spLocks noGrp="1"/>
          </p:cNvSpPr>
          <p:nvPr>
            <p:ph sz="quarter" idx="21"/>
          </p:nvPr>
        </p:nvSpPr>
        <p:spPr>
          <a:xfrm>
            <a:off x="1197428" y="3352800"/>
            <a:ext cx="7696200" cy="457200"/>
          </a:xfrm>
        </p:spPr>
        <p:txBody>
          <a:bodyPr/>
          <a:lstStyle/>
          <a:p>
            <a:pPr marL="0" indent="0">
              <a:buNone/>
            </a:pPr>
            <a:r>
              <a:rPr lang="en-US" b="0" dirty="0">
                <a:solidFill>
                  <a:srgbClr val="000000"/>
                </a:solidFill>
              </a:rPr>
              <a:t>Two or more values for variables </a:t>
            </a:r>
            <a:r>
              <a:rPr lang="en-US" i="1" u="sng" dirty="0">
                <a:solidFill>
                  <a:srgbClr val="0033CC"/>
                </a:solidFill>
              </a:rPr>
              <a:t>with estimated chances </a:t>
            </a:r>
            <a:r>
              <a:rPr lang="en-US" b="0" dirty="0">
                <a:solidFill>
                  <a:srgbClr val="000000"/>
                </a:solidFill>
              </a:rPr>
              <a:t>for </a:t>
            </a:r>
            <a:r>
              <a:rPr lang="en-US" b="0" dirty="0" smtClean="0">
                <a:solidFill>
                  <a:srgbClr val="000000"/>
                </a:solidFill>
              </a:rPr>
              <a:t>each</a:t>
            </a:r>
          </a:p>
        </p:txBody>
      </p:sp>
      <p:sp>
        <p:nvSpPr>
          <p:cNvPr id="12" name="Content Placeholder 7"/>
          <p:cNvSpPr>
            <a:spLocks noGrp="1"/>
          </p:cNvSpPr>
          <p:nvPr>
            <p:ph sz="quarter" idx="22"/>
          </p:nvPr>
        </p:nvSpPr>
        <p:spPr>
          <a:xfrm rot="19991466">
            <a:off x="935738" y="3865733"/>
            <a:ext cx="1097280" cy="731520"/>
          </a:xfrm>
        </p:spPr>
        <p:txBody>
          <a:bodyPr/>
          <a:lstStyle/>
          <a:p>
            <a:pPr marL="0" lvl="0" indent="0" algn="ctr" defTabSz="914400" eaLnBrk="0" fontAlgn="base" hangingPunct="0">
              <a:spcBef>
                <a:spcPct val="0"/>
              </a:spcBef>
              <a:spcAft>
                <a:spcPct val="0"/>
              </a:spcAft>
              <a:buNone/>
            </a:pPr>
            <a:r>
              <a:rPr lang="en-US" sz="2000" dirty="0" smtClean="0">
                <a:solidFill>
                  <a:srgbClr val="000000"/>
                </a:solidFill>
              </a:rPr>
              <a:t>Typical</a:t>
            </a:r>
            <a:br>
              <a:rPr lang="en-US" sz="2000" dirty="0" smtClean="0">
                <a:solidFill>
                  <a:srgbClr val="000000"/>
                </a:solidFill>
              </a:rPr>
            </a:br>
            <a:r>
              <a:rPr lang="en-US" sz="2000" dirty="0" smtClean="0">
                <a:solidFill>
                  <a:srgbClr val="000000"/>
                </a:solidFill>
              </a:rPr>
              <a:t>situation</a:t>
            </a:r>
            <a:endParaRPr lang="en-US" sz="2000" dirty="0">
              <a:solidFill>
                <a:srgbClr val="000000"/>
              </a:solidFill>
            </a:endParaRPr>
          </a:p>
        </p:txBody>
      </p:sp>
      <p:sp>
        <p:nvSpPr>
          <p:cNvPr id="13" name="Content Placeholder 8"/>
          <p:cNvSpPr>
            <a:spLocks noGrp="1"/>
          </p:cNvSpPr>
          <p:nvPr>
            <p:ph sz="quarter" idx="24"/>
          </p:nvPr>
        </p:nvSpPr>
        <p:spPr>
          <a:xfrm>
            <a:off x="2438400" y="3810000"/>
            <a:ext cx="4038600" cy="807720"/>
          </a:xfrm>
        </p:spPr>
        <p:txBody>
          <a:bodyPr/>
          <a:lstStyle/>
          <a:p>
            <a:pPr lvl="0" defTabSz="914400" eaLnBrk="0" fontAlgn="base" hangingPunct="0">
              <a:spcBef>
                <a:spcPts val="600"/>
              </a:spcBef>
              <a:spcAft>
                <a:spcPct val="0"/>
              </a:spcAft>
              <a:buClr>
                <a:srgbClr val="006200"/>
              </a:buClr>
              <a:buFont typeface="Arial" panose="020B0604020202020204" pitchFamily="34" charset="0"/>
              <a:buChar char="•"/>
            </a:pPr>
            <a:r>
              <a:rPr lang="en-US" sz="2200" b="0" dirty="0">
                <a:solidFill>
                  <a:srgbClr val="931B07"/>
                </a:solidFill>
              </a:rPr>
              <a:t>can use expected value analysis</a:t>
            </a:r>
          </a:p>
          <a:p>
            <a:pPr lvl="0" defTabSz="914400" eaLnBrk="0" fontAlgn="base" hangingPunct="0">
              <a:spcBef>
                <a:spcPts val="600"/>
              </a:spcBef>
              <a:spcAft>
                <a:spcPct val="0"/>
              </a:spcAft>
              <a:buClr>
                <a:srgbClr val="006200"/>
              </a:buClr>
              <a:buFont typeface="Arial" panose="020B0604020202020204" pitchFamily="34" charset="0"/>
              <a:buChar char="•"/>
            </a:pPr>
            <a:r>
              <a:rPr lang="en-US" sz="2200" b="0" dirty="0">
                <a:solidFill>
                  <a:srgbClr val="931B07"/>
                </a:solidFill>
              </a:rPr>
              <a:t>can use simulation </a:t>
            </a:r>
            <a:r>
              <a:rPr lang="en-US" sz="2200" b="0" dirty="0" smtClean="0">
                <a:solidFill>
                  <a:srgbClr val="931B07"/>
                </a:solidFill>
              </a:rPr>
              <a:t>analysis</a:t>
            </a:r>
            <a:endParaRPr lang="en-US" sz="2200" b="0" dirty="0">
              <a:solidFill>
                <a:srgbClr val="931B07"/>
              </a:solidFill>
            </a:endParaRPr>
          </a:p>
        </p:txBody>
      </p:sp>
      <p:sp>
        <p:nvSpPr>
          <p:cNvPr id="14" name="Content Placeholder 9" descr="This is where it is known that there are multiple values for a variable but the probability (i.e. like 'risk') is not known."/>
          <p:cNvSpPr>
            <a:spLocks noGrp="1"/>
          </p:cNvSpPr>
          <p:nvPr>
            <p:ph sz="quarter" idx="25"/>
          </p:nvPr>
        </p:nvSpPr>
        <p:spPr>
          <a:xfrm>
            <a:off x="411480" y="4833256"/>
            <a:ext cx="1645920" cy="457200"/>
          </a:xfrm>
          <a:solidFill>
            <a:srgbClr val="C2FFF0"/>
          </a:solidFill>
          <a:ln>
            <a:solidFill>
              <a:schemeClr val="tx1"/>
            </a:solidFill>
          </a:ln>
        </p:spPr>
        <p:txBody>
          <a:bodyPr anchor="ctr"/>
          <a:lstStyle/>
          <a:p>
            <a:pPr marL="0" indent="0" algn="ctr">
              <a:buNone/>
            </a:pPr>
            <a:r>
              <a:rPr lang="en-US" i="1" dirty="0">
                <a:solidFill>
                  <a:srgbClr val="0033CC"/>
                </a:solidFill>
              </a:rPr>
              <a:t>Uncertainty</a:t>
            </a:r>
            <a:endParaRPr lang="en-US" dirty="0"/>
          </a:p>
        </p:txBody>
      </p:sp>
      <p:sp>
        <p:nvSpPr>
          <p:cNvPr id="15" name="Content Placeholder 10"/>
          <p:cNvSpPr>
            <a:spLocks noGrp="1"/>
          </p:cNvSpPr>
          <p:nvPr>
            <p:ph sz="quarter" idx="26"/>
          </p:nvPr>
        </p:nvSpPr>
        <p:spPr>
          <a:xfrm>
            <a:off x="2133600" y="4876800"/>
            <a:ext cx="6400800" cy="1752600"/>
          </a:xfrm>
        </p:spPr>
        <p:txBody>
          <a:bodyPr/>
          <a:lstStyle/>
          <a:p>
            <a:pPr marL="0" lvl="0" indent="0" defTabSz="914400" eaLnBrk="0" fontAlgn="base" hangingPunct="0">
              <a:spcBef>
                <a:spcPts val="600"/>
              </a:spcBef>
              <a:spcAft>
                <a:spcPts val="300"/>
              </a:spcAft>
              <a:buNone/>
            </a:pPr>
            <a:r>
              <a:rPr lang="en-US" b="0" dirty="0">
                <a:solidFill>
                  <a:srgbClr val="000000"/>
                </a:solidFill>
              </a:rPr>
              <a:t>Two or more values for a variable, but </a:t>
            </a:r>
            <a:r>
              <a:rPr lang="en-US" i="1" dirty="0">
                <a:solidFill>
                  <a:srgbClr val="000000"/>
                </a:solidFill>
              </a:rPr>
              <a:t>chances </a:t>
            </a:r>
            <a:r>
              <a:rPr lang="en-US" i="1" dirty="0" smtClean="0">
                <a:solidFill>
                  <a:srgbClr val="000000"/>
                </a:solidFill>
              </a:rPr>
              <a:t>of occurrence </a:t>
            </a:r>
            <a:r>
              <a:rPr lang="en-US" i="1" dirty="0">
                <a:solidFill>
                  <a:srgbClr val="000000"/>
                </a:solidFill>
              </a:rPr>
              <a:t>are </a:t>
            </a:r>
            <a:r>
              <a:rPr lang="en-US" i="1" u="sng" dirty="0">
                <a:solidFill>
                  <a:srgbClr val="0033CC"/>
                </a:solidFill>
              </a:rPr>
              <a:t>not known or not </a:t>
            </a:r>
            <a:r>
              <a:rPr lang="en-US" i="1" u="sng" dirty="0" smtClean="0">
                <a:solidFill>
                  <a:srgbClr val="0033CC"/>
                </a:solidFill>
              </a:rPr>
              <a:t>estimated</a:t>
            </a:r>
          </a:p>
          <a:p>
            <a:pPr lvl="0" defTabSz="914400" eaLnBrk="0" fontAlgn="base" hangingPunct="0">
              <a:spcBef>
                <a:spcPts val="600"/>
              </a:spcBef>
              <a:buClr>
                <a:srgbClr val="006200"/>
              </a:buClr>
              <a:buFont typeface="Arial" panose="020B0604020202020204" pitchFamily="34" charset="0"/>
              <a:buChar char="•"/>
            </a:pPr>
            <a:r>
              <a:rPr lang="en-US" sz="2200" b="0" dirty="0">
                <a:solidFill>
                  <a:srgbClr val="931B07"/>
                </a:solidFill>
              </a:rPr>
              <a:t>states of nature identified</a:t>
            </a:r>
          </a:p>
          <a:p>
            <a:pPr lvl="0" defTabSz="914400" eaLnBrk="0" fontAlgn="base" hangingPunct="0">
              <a:spcBef>
                <a:spcPts val="600"/>
              </a:spcBef>
              <a:buClr>
                <a:srgbClr val="006200"/>
              </a:buClr>
              <a:buFont typeface="Arial" panose="020B0604020202020204" pitchFamily="34" charset="0"/>
              <a:buChar char="•"/>
            </a:pPr>
            <a:r>
              <a:rPr lang="en-US" sz="2200" b="0" dirty="0">
                <a:solidFill>
                  <a:srgbClr val="931B07"/>
                </a:solidFill>
              </a:rPr>
              <a:t>approaches </a:t>
            </a:r>
            <a:r>
              <a:rPr lang="en-US" sz="2000" b="0" dirty="0">
                <a:solidFill>
                  <a:srgbClr val="931B07"/>
                </a:solidFill>
              </a:rPr>
              <a:t>are relatively </a:t>
            </a:r>
            <a:r>
              <a:rPr lang="en-US" sz="2000" b="0" dirty="0" smtClean="0">
                <a:solidFill>
                  <a:srgbClr val="931B07"/>
                </a:solidFill>
              </a:rPr>
              <a:t>inconclusive</a:t>
            </a:r>
            <a:endParaRPr lang="en-US" sz="2000" b="0" dirty="0">
              <a:solidFill>
                <a:srgbClr val="931B07"/>
              </a:solidFill>
            </a:endParaRPr>
          </a:p>
        </p:txBody>
      </p:sp>
      <p:sp>
        <p:nvSpPr>
          <p:cNvPr id="19" name="Content Placeholder 11"/>
          <p:cNvSpPr>
            <a:spLocks noGrp="1"/>
          </p:cNvSpPr>
          <p:nvPr>
            <p:ph sz="quarter" idx="30"/>
          </p:nvPr>
        </p:nvSpPr>
        <p:spPr/>
        <p:txBody>
          <a:bodyPr/>
          <a:lstStyle/>
          <a:p>
            <a:endParaRPr lang="en-US"/>
          </a:p>
        </p:txBody>
      </p:sp>
    </p:spTree>
    <p:extLst>
      <p:ext uri="{BB962C8B-B14F-4D97-AF65-F5344CB8AC3E}">
        <p14:creationId xmlns:p14="http://schemas.microsoft.com/office/powerpoint/2010/main" xmlns="" val="28048726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dirty="0"/>
              <a:t>Decision Making Under </a:t>
            </a:r>
            <a:r>
              <a:rPr lang="en-US" dirty="0" smtClean="0"/>
              <a:t>Risk</a:t>
            </a:r>
            <a:r>
              <a:rPr lang="en-US" sz="1400" dirty="0" smtClean="0"/>
              <a:t> (1)</a:t>
            </a:r>
            <a:endParaRPr lang="en-US" sz="1400" dirty="0"/>
          </a:p>
        </p:txBody>
      </p:sp>
      <p:sp>
        <p:nvSpPr>
          <p:cNvPr id="17" name="Content Placeholder 2"/>
          <p:cNvSpPr>
            <a:spLocks noGrp="1"/>
          </p:cNvSpPr>
          <p:nvPr>
            <p:ph sz="quarter" idx="17"/>
          </p:nvPr>
        </p:nvSpPr>
        <p:spPr>
          <a:xfrm>
            <a:off x="2590800" y="1270000"/>
            <a:ext cx="3962400" cy="731520"/>
          </a:xfrm>
        </p:spPr>
        <p:txBody>
          <a:bodyPr/>
          <a:lstStyle/>
          <a:p>
            <a:pPr marL="0" indent="0" algn="ctr">
              <a:buNone/>
            </a:pPr>
            <a:r>
              <a:rPr lang="en-US" sz="3600" dirty="0"/>
              <a:t>Important </a:t>
            </a:r>
            <a:r>
              <a:rPr lang="en-US" sz="3600" dirty="0" smtClean="0"/>
              <a:t>elements</a:t>
            </a:r>
            <a:endParaRPr lang="en-US" sz="3600" dirty="0"/>
          </a:p>
        </p:txBody>
      </p:sp>
      <p:sp>
        <p:nvSpPr>
          <p:cNvPr id="18" name="Content Placeholder 3"/>
          <p:cNvSpPr>
            <a:spLocks noGrp="1"/>
          </p:cNvSpPr>
          <p:nvPr>
            <p:ph sz="quarter" idx="18"/>
          </p:nvPr>
        </p:nvSpPr>
        <p:spPr>
          <a:xfrm>
            <a:off x="457200" y="2057400"/>
            <a:ext cx="8229600" cy="497840"/>
          </a:xfrm>
        </p:spPr>
        <p:txBody>
          <a:bodyPr/>
          <a:lstStyle/>
          <a:p>
            <a:pPr marL="0" lvl="0" indent="0" defTabSz="914400" eaLnBrk="0" fontAlgn="base" hangingPunct="0">
              <a:spcBef>
                <a:spcPct val="0"/>
              </a:spcBef>
              <a:spcAft>
                <a:spcPct val="0"/>
              </a:spcAft>
              <a:buNone/>
            </a:pPr>
            <a:r>
              <a:rPr lang="en-US" sz="2600" i="1" dirty="0">
                <a:solidFill>
                  <a:srgbClr val="0033CC"/>
                </a:solidFill>
              </a:rPr>
              <a:t>Random variable </a:t>
            </a:r>
            <a:r>
              <a:rPr lang="en-US" sz="2600" b="0" dirty="0">
                <a:solidFill>
                  <a:srgbClr val="000000"/>
                </a:solidFill>
              </a:rPr>
              <a:t> </a:t>
            </a:r>
            <a:r>
              <a:rPr lang="en-US" b="0" dirty="0">
                <a:solidFill>
                  <a:srgbClr val="000000"/>
                </a:solidFill>
              </a:rPr>
              <a:t>Parameter that can take any one of several </a:t>
            </a:r>
            <a:r>
              <a:rPr lang="en-US" b="0" dirty="0" smtClean="0">
                <a:solidFill>
                  <a:srgbClr val="000000"/>
                </a:solidFill>
              </a:rPr>
              <a:t>values</a:t>
            </a:r>
            <a:endParaRPr lang="en-US" b="0" dirty="0">
              <a:solidFill>
                <a:srgbClr val="000000"/>
              </a:solidFill>
            </a:endParaRPr>
          </a:p>
        </p:txBody>
      </p:sp>
      <p:sp>
        <p:nvSpPr>
          <p:cNvPr id="34" name="Oval 4"/>
          <p:cNvSpPr/>
          <p:nvPr/>
        </p:nvSpPr>
        <p:spPr bwMode="auto">
          <a:xfrm>
            <a:off x="363070" y="1992086"/>
            <a:ext cx="2468880" cy="640080"/>
          </a:xfrm>
          <a:prstGeom prst="ellipse">
            <a:avLst/>
          </a:prstGeom>
          <a:noFill/>
          <a:ln w="22225" cap="flat" cmpd="sng" algn="ctr">
            <a:solidFill>
              <a:srgbClr val="931B07"/>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9" name="Content Placeholder 5"/>
          <p:cNvSpPr>
            <a:spLocks noGrp="1"/>
          </p:cNvSpPr>
          <p:nvPr>
            <p:ph sz="quarter" idx="19"/>
          </p:nvPr>
        </p:nvSpPr>
        <p:spPr>
          <a:xfrm>
            <a:off x="822960" y="2819400"/>
            <a:ext cx="7863840" cy="789485"/>
          </a:xfrm>
        </p:spPr>
        <p:txBody>
          <a:bodyPr/>
          <a:lstStyle/>
          <a:p>
            <a:pPr marL="0" lvl="0" indent="0" defTabSz="914400" eaLnBrk="0" fontAlgn="base" hangingPunct="0">
              <a:spcBef>
                <a:spcPct val="0"/>
              </a:spcBef>
              <a:spcAft>
                <a:spcPct val="0"/>
              </a:spcAft>
              <a:buNone/>
            </a:pPr>
            <a:r>
              <a:rPr lang="en-US" sz="2200" i="1" u="sng" dirty="0">
                <a:solidFill>
                  <a:srgbClr val="8200D9"/>
                </a:solidFill>
              </a:rPr>
              <a:t>discrete</a:t>
            </a:r>
            <a:r>
              <a:rPr lang="en-US" sz="2200" b="0" dirty="0">
                <a:solidFill>
                  <a:srgbClr val="000000"/>
                </a:solidFill>
              </a:rPr>
              <a:t> – </a:t>
            </a:r>
            <a:r>
              <a:rPr lang="en-US" sz="2200" dirty="0">
                <a:solidFill>
                  <a:srgbClr val="000000"/>
                </a:solidFill>
              </a:rPr>
              <a:t>has several specific, isolated values</a:t>
            </a:r>
          </a:p>
          <a:p>
            <a:pPr marL="0" lvl="0" indent="0" defTabSz="914400" eaLnBrk="0" fontAlgn="base" hangingPunct="0">
              <a:spcBef>
                <a:spcPct val="0"/>
              </a:spcBef>
              <a:spcAft>
                <a:spcPct val="0"/>
              </a:spcAft>
              <a:buNone/>
            </a:pPr>
            <a:r>
              <a:rPr lang="en-US" sz="2200" i="1" dirty="0">
                <a:solidFill>
                  <a:srgbClr val="9900FF"/>
                </a:solidFill>
              </a:rPr>
              <a:t>	           </a:t>
            </a:r>
            <a:r>
              <a:rPr lang="en-US" sz="2200" i="1" u="sng" dirty="0">
                <a:solidFill>
                  <a:srgbClr val="8200D9"/>
                </a:solidFill>
              </a:rPr>
              <a:t>continuous</a:t>
            </a:r>
            <a:r>
              <a:rPr lang="en-US" sz="2200" b="0" dirty="0">
                <a:solidFill>
                  <a:srgbClr val="8200D9"/>
                </a:solidFill>
              </a:rPr>
              <a:t> </a:t>
            </a:r>
            <a:r>
              <a:rPr lang="en-US" sz="2200" b="0" dirty="0">
                <a:solidFill>
                  <a:srgbClr val="000000"/>
                </a:solidFill>
              </a:rPr>
              <a:t>– </a:t>
            </a:r>
            <a:r>
              <a:rPr lang="en-US" sz="2200" dirty="0">
                <a:solidFill>
                  <a:srgbClr val="000000"/>
                </a:solidFill>
              </a:rPr>
              <a:t>can assume any value between two </a:t>
            </a:r>
            <a:r>
              <a:rPr lang="en-US" sz="2200" dirty="0" smtClean="0">
                <a:solidFill>
                  <a:srgbClr val="000000"/>
                </a:solidFill>
              </a:rPr>
              <a:t>limits</a:t>
            </a:r>
            <a:endParaRPr lang="en-US" sz="2200" dirty="0">
              <a:solidFill>
                <a:srgbClr val="000000"/>
              </a:solidFill>
            </a:endParaRPr>
          </a:p>
        </p:txBody>
      </p:sp>
      <p:sp>
        <p:nvSpPr>
          <p:cNvPr id="36" name="Curved Right Arrow 6"/>
          <p:cNvSpPr/>
          <p:nvPr/>
        </p:nvSpPr>
        <p:spPr bwMode="auto">
          <a:xfrm rot="20333497">
            <a:off x="757412" y="3051243"/>
            <a:ext cx="326758" cy="1657122"/>
          </a:xfrm>
          <a:prstGeom prst="curvedRightArrow">
            <a:avLst>
              <a:gd name="adj1" fmla="val 27027"/>
              <a:gd name="adj2" fmla="val 50000"/>
              <a:gd name="adj3" fmla="val 25000"/>
            </a:avLst>
          </a:prstGeom>
          <a:solidFill>
            <a:srgbClr val="00CC99"/>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pic>
        <p:nvPicPr>
          <p:cNvPr id="4100" name="Picture 7"/>
          <p:cNvPicPr>
            <a:picLocks noGrp="1" noChangeAspect="1" noChangeArrowheads="1"/>
          </p:cNvPicPr>
          <p:nvPr>
            <p:ph sz="quarter" idx="20"/>
          </p:nvPr>
        </p:nvPicPr>
        <p:blipFill>
          <a:blip r:embed="rId2" cstate="print">
            <a:extLst>
              <a:ext uri="{28A0092B-C50C-407E-A947-70E740481C1C}">
                <a14:useLocalDpi xmlns:a14="http://schemas.microsoft.com/office/drawing/2010/main" xmlns="" val="0"/>
              </a:ext>
            </a:extLst>
          </a:blip>
          <a:stretch>
            <a:fillRect/>
          </a:stretch>
        </p:blipFill>
        <p:spPr bwMode="auto">
          <a:xfrm>
            <a:off x="1371600" y="3733800"/>
            <a:ext cx="1807921" cy="1645920"/>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37" name="Curved Right Arrow 8"/>
          <p:cNvSpPr/>
          <p:nvPr/>
        </p:nvSpPr>
        <p:spPr bwMode="auto">
          <a:xfrm rot="19663965">
            <a:off x="3784073" y="3582927"/>
            <a:ext cx="460882" cy="1929431"/>
          </a:xfrm>
          <a:prstGeom prst="curvedRightArrow">
            <a:avLst>
              <a:gd name="adj1" fmla="val 27579"/>
              <a:gd name="adj2" fmla="val 45061"/>
              <a:gd name="adj3" fmla="val 37439"/>
            </a:avLst>
          </a:prstGeom>
          <a:solidFill>
            <a:srgbClr val="00CC99"/>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pic>
        <p:nvPicPr>
          <p:cNvPr id="4101" name="Picture 9"/>
          <p:cNvPicPr>
            <a:picLocks noGrp="1" noChangeAspect="1" noChangeArrowheads="1"/>
          </p:cNvPicPr>
          <p:nvPr>
            <p:ph sz="quarter" idx="21"/>
          </p:nvPr>
        </p:nvPicPr>
        <p:blipFill>
          <a:blip r:embed="rId3" cstate="print">
            <a:extLst>
              <a:ext uri="{28A0092B-C50C-407E-A947-70E740481C1C}">
                <a14:useLocalDpi xmlns:a14="http://schemas.microsoft.com/office/drawing/2010/main" xmlns="" val="0"/>
              </a:ext>
            </a:extLst>
          </a:blip>
          <a:stretch>
            <a:fillRect/>
          </a:stretch>
        </p:blipFill>
        <p:spPr bwMode="auto">
          <a:xfrm>
            <a:off x="4527683" y="3840480"/>
            <a:ext cx="1873117" cy="1645920"/>
          </a:xfrm>
          <a:prstGeom prst="rect">
            <a:avLst/>
          </a:prstGeom>
          <a:noFill/>
          <a:ln>
            <a:noFill/>
          </a:ln>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22" name="Content Placeholder 10"/>
              <p:cNvSpPr>
                <a:spLocks noGrp="1"/>
              </p:cNvSpPr>
              <p:nvPr>
                <p:ph sz="quarter" idx="22"/>
              </p:nvPr>
            </p:nvSpPr>
            <p:spPr>
              <a:xfrm>
                <a:off x="457200" y="5562600"/>
                <a:ext cx="8229600" cy="914400"/>
              </a:xfrm>
            </p:spPr>
            <p:txBody>
              <a:bodyPr/>
              <a:lstStyle/>
              <a:p>
                <a:pPr marL="0" lvl="0" indent="0" defTabSz="914400" eaLnBrk="0" fontAlgn="base" hangingPunct="0">
                  <a:spcBef>
                    <a:spcPct val="0"/>
                  </a:spcBef>
                  <a:spcAft>
                    <a:spcPct val="0"/>
                  </a:spcAft>
                  <a:buNone/>
                </a:pPr>
                <a:r>
                  <a:rPr lang="en-US" sz="2600" i="1" dirty="0">
                    <a:solidFill>
                      <a:srgbClr val="0033CC"/>
                    </a:solidFill>
                  </a:rPr>
                  <a:t>Probability</a:t>
                </a:r>
                <a:r>
                  <a:rPr lang="en-US" b="0" dirty="0">
                    <a:solidFill>
                      <a:srgbClr val="000000"/>
                    </a:solidFill>
                  </a:rPr>
                  <a:t>  Chance (divided by 100) that variable will take on a 		        </a:t>
                </a:r>
                <a:r>
                  <a:rPr lang="en-US" b="0" dirty="0" smtClean="0">
                    <a:solidFill>
                      <a:srgbClr val="000000"/>
                    </a:solidFill>
                  </a:rPr>
                  <a:t>  </a:t>
                </a:r>
                <a:r>
                  <a:rPr lang="en-US" b="0" dirty="0">
                    <a:solidFill>
                      <a:srgbClr val="000000"/>
                    </a:solidFill>
                  </a:rPr>
                  <a:t>specific value; range is </a:t>
                </a:r>
                <a14:m>
                  <m:oMath xmlns:m="http://schemas.openxmlformats.org/officeDocument/2006/math">
                    <m:r>
                      <a:rPr lang="en-US" b="1" i="0" dirty="0" smtClean="0">
                        <a:solidFill>
                          <a:srgbClr val="931B07"/>
                        </a:solidFill>
                        <a:latin typeface="Cambria Math"/>
                      </a:rPr>
                      <m:t>𝟎</m:t>
                    </m:r>
                    <m:r>
                      <a:rPr lang="en-US" b="1" i="0" dirty="0" smtClean="0">
                        <a:solidFill>
                          <a:srgbClr val="931B07"/>
                        </a:solidFill>
                        <a:latin typeface="Cambria Math"/>
                      </a:rPr>
                      <m:t>≤</m:t>
                    </m:r>
                    <m:r>
                      <a:rPr lang="en-US" b="1" i="0" dirty="0" smtClean="0">
                        <a:solidFill>
                          <a:srgbClr val="931B07"/>
                        </a:solidFill>
                        <a:latin typeface="Cambria Math"/>
                      </a:rPr>
                      <m:t>𝐏</m:t>
                    </m:r>
                    <m:r>
                      <a:rPr lang="en-US" b="1" i="0" dirty="0" smtClean="0">
                        <a:solidFill>
                          <a:srgbClr val="931B07"/>
                        </a:solidFill>
                        <a:latin typeface="Cambria Math"/>
                      </a:rPr>
                      <m:t>(</m:t>
                    </m:r>
                    <m:r>
                      <a:rPr lang="en-US" b="1" i="0" dirty="0" smtClean="0">
                        <a:solidFill>
                          <a:srgbClr val="931B07"/>
                        </a:solidFill>
                        <a:latin typeface="Cambria Math"/>
                      </a:rPr>
                      <m:t>𝐗</m:t>
                    </m:r>
                    <m:r>
                      <a:rPr lang="en-US" b="1" i="0" dirty="0" smtClean="0">
                        <a:solidFill>
                          <a:srgbClr val="931B07"/>
                        </a:solidFill>
                        <a:latin typeface="Cambria Math"/>
                      </a:rPr>
                      <m:t>)≤</m:t>
                    </m:r>
                    <m:r>
                      <a:rPr lang="en-US" b="1" i="0" dirty="0" smtClean="0">
                        <a:solidFill>
                          <a:srgbClr val="931B07"/>
                        </a:solidFill>
                        <a:latin typeface="Cambria Math"/>
                      </a:rPr>
                      <m:t>𝟏</m:t>
                    </m:r>
                    <m:r>
                      <a:rPr lang="en-US" b="1" i="0" dirty="0" smtClean="0">
                        <a:solidFill>
                          <a:srgbClr val="931B07"/>
                        </a:solidFill>
                        <a:latin typeface="Cambria Math"/>
                      </a:rPr>
                      <m:t>.</m:t>
                    </m:r>
                    <m:r>
                      <a:rPr lang="en-US" b="1" i="0" dirty="0" smtClean="0">
                        <a:solidFill>
                          <a:srgbClr val="931B07"/>
                        </a:solidFill>
                        <a:latin typeface="Cambria Math"/>
                      </a:rPr>
                      <m:t>𝟎</m:t>
                    </m:r>
                  </m:oMath>
                </a14:m>
                <a:endParaRPr lang="en-US" dirty="0">
                  <a:solidFill>
                    <a:srgbClr val="931B07"/>
                  </a:solidFill>
                </a:endParaRPr>
              </a:p>
            </p:txBody>
          </p:sp>
        </mc:Choice>
        <mc:Fallback>
          <p:sp>
            <p:nvSpPr>
              <p:cNvPr id="22" name="Content Placeholder 10"/>
              <p:cNvSpPr>
                <a:spLocks noGrp="1" noRot="1" noChangeAspect="1" noMove="1" noResize="1" noEditPoints="1" noAdjustHandles="1" noChangeArrowheads="1" noChangeShapeType="1" noTextEdit="1"/>
              </p:cNvSpPr>
              <p:nvPr>
                <p:ph sz="quarter" idx="22"/>
              </p:nvPr>
            </p:nvSpPr>
            <p:spPr>
              <a:xfrm>
                <a:off x="457200" y="5562600"/>
                <a:ext cx="8229600" cy="914400"/>
              </a:xfrm>
              <a:blipFill rotWithShape="1">
                <a:blip r:embed="rId4" cstate="print"/>
                <a:stretch>
                  <a:fillRect l="-1259" t="-6000" b="-8667"/>
                </a:stretch>
              </a:blipFill>
            </p:spPr>
            <p:txBody>
              <a:bodyPr/>
              <a:lstStyle/>
              <a:p>
                <a:r>
                  <a:rPr lang="en-US">
                    <a:noFill/>
                  </a:rPr>
                  <a:t> </a:t>
                </a:r>
              </a:p>
            </p:txBody>
          </p:sp>
        </mc:Fallback>
      </mc:AlternateContent>
      <p:sp>
        <p:nvSpPr>
          <p:cNvPr id="35" name="Oval 11"/>
          <p:cNvSpPr/>
          <p:nvPr/>
        </p:nvSpPr>
        <p:spPr bwMode="auto">
          <a:xfrm>
            <a:off x="304800" y="5573486"/>
            <a:ext cx="1737360" cy="533400"/>
          </a:xfrm>
          <a:prstGeom prst="ellipse">
            <a:avLst/>
          </a:prstGeom>
          <a:noFill/>
          <a:ln w="22225" cap="flat" cmpd="sng" algn="ctr">
            <a:solidFill>
              <a:srgbClr val="931B07"/>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23" name="Content Placeholder 12"/>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62316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Making Under </a:t>
            </a:r>
            <a:r>
              <a:rPr lang="en-US" dirty="0" smtClean="0"/>
              <a:t>Risk</a:t>
            </a:r>
            <a:r>
              <a:rPr lang="en-US" sz="1400" dirty="0"/>
              <a:t> </a:t>
            </a:r>
            <a:r>
              <a:rPr lang="en-US" sz="1400" dirty="0" smtClean="0"/>
              <a:t>(2)</a:t>
            </a:r>
            <a:endParaRPr lang="en-US" dirty="0"/>
          </a:p>
        </p:txBody>
      </p:sp>
      <p:sp>
        <p:nvSpPr>
          <p:cNvPr id="10" name="Content Placeholder 2"/>
          <p:cNvSpPr>
            <a:spLocks noGrp="1"/>
          </p:cNvSpPr>
          <p:nvPr>
            <p:ph sz="quarter" idx="17"/>
          </p:nvPr>
        </p:nvSpPr>
        <p:spPr>
          <a:xfrm>
            <a:off x="2171700" y="1188720"/>
            <a:ext cx="4800600" cy="640080"/>
          </a:xfrm>
        </p:spPr>
        <p:txBody>
          <a:bodyPr/>
          <a:lstStyle/>
          <a:p>
            <a:pPr marL="0" lvl="0" indent="0" algn="ctr" defTabSz="914400" eaLnBrk="0" fontAlgn="base" hangingPunct="0">
              <a:spcBef>
                <a:spcPct val="0"/>
              </a:spcBef>
              <a:spcAft>
                <a:spcPct val="0"/>
              </a:spcAft>
              <a:buNone/>
            </a:pPr>
            <a:r>
              <a:rPr lang="en-US" sz="3600" dirty="0">
                <a:solidFill>
                  <a:srgbClr val="000000"/>
                </a:solidFill>
              </a:rPr>
              <a:t>More important </a:t>
            </a:r>
            <a:r>
              <a:rPr lang="en-US" sz="3600" dirty="0" smtClean="0">
                <a:solidFill>
                  <a:srgbClr val="000000"/>
                </a:solidFill>
              </a:rPr>
              <a:t>elements</a:t>
            </a:r>
            <a:endParaRPr lang="en-US" sz="3600" dirty="0">
              <a:solidFill>
                <a:srgbClr val="000000"/>
              </a:solidFill>
            </a:endParaRPr>
          </a:p>
        </p:txBody>
      </p:sp>
      <p:sp>
        <p:nvSpPr>
          <p:cNvPr id="11" name="Content Placeholder 3"/>
          <p:cNvSpPr>
            <a:spLocks noGrp="1"/>
          </p:cNvSpPr>
          <p:nvPr>
            <p:ph sz="quarter" idx="18"/>
          </p:nvPr>
        </p:nvSpPr>
        <p:spPr>
          <a:xfrm>
            <a:off x="457200" y="1937670"/>
            <a:ext cx="8229600" cy="497840"/>
          </a:xfrm>
        </p:spPr>
        <p:txBody>
          <a:bodyPr/>
          <a:lstStyle/>
          <a:p>
            <a:pPr marL="0" lvl="0" indent="0" defTabSz="914400" eaLnBrk="0" fontAlgn="base" hangingPunct="0">
              <a:spcBef>
                <a:spcPct val="0"/>
              </a:spcBef>
              <a:spcAft>
                <a:spcPct val="0"/>
              </a:spcAft>
              <a:buNone/>
            </a:pPr>
            <a:r>
              <a:rPr lang="en-US" i="1" dirty="0">
                <a:solidFill>
                  <a:srgbClr val="0033CC"/>
                </a:solidFill>
              </a:rPr>
              <a:t>Probability distribution </a:t>
            </a:r>
            <a:r>
              <a:rPr lang="en-US" b="0" dirty="0">
                <a:solidFill>
                  <a:srgbClr val="000000"/>
                </a:solidFill>
              </a:rPr>
              <a:t>  </a:t>
            </a:r>
            <a:r>
              <a:rPr lang="en-US" sz="2200" b="0" dirty="0">
                <a:solidFill>
                  <a:srgbClr val="000000"/>
                </a:solidFill>
              </a:rPr>
              <a:t>Describes probability versus values of a </a:t>
            </a:r>
            <a:r>
              <a:rPr lang="en-US" sz="2200" b="0" dirty="0" smtClean="0">
                <a:solidFill>
                  <a:srgbClr val="000000"/>
                </a:solidFill>
              </a:rPr>
              <a:t>variable</a:t>
            </a:r>
            <a:endParaRPr lang="en-US" sz="2200" b="0" dirty="0">
              <a:solidFill>
                <a:srgbClr val="000000"/>
              </a:solidFill>
            </a:endParaRPr>
          </a:p>
        </p:txBody>
      </p:sp>
      <p:sp>
        <p:nvSpPr>
          <p:cNvPr id="31" name="Oval 4"/>
          <p:cNvSpPr/>
          <p:nvPr/>
        </p:nvSpPr>
        <p:spPr bwMode="auto">
          <a:xfrm>
            <a:off x="397236" y="1861458"/>
            <a:ext cx="2955564" cy="618530"/>
          </a:xfrm>
          <a:prstGeom prst="ellipse">
            <a:avLst/>
          </a:prstGeom>
          <a:noFill/>
          <a:ln w="22225" cap="flat" cmpd="sng" algn="ctr">
            <a:solidFill>
              <a:srgbClr val="931B07"/>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33" name="Curved Right Arrow 5"/>
          <p:cNvSpPr/>
          <p:nvPr/>
        </p:nvSpPr>
        <p:spPr bwMode="auto">
          <a:xfrm rot="16984717">
            <a:off x="2777034" y="2109164"/>
            <a:ext cx="334348" cy="1271983"/>
          </a:xfrm>
          <a:prstGeom prst="curved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mc:AlternateContent xmlns:mc="http://schemas.openxmlformats.org/markup-compatibility/2006">
        <mc:Choice xmlns:a14="http://schemas.microsoft.com/office/drawing/2010/main" xmlns="" Requires="a14">
          <p:sp>
            <p:nvSpPr>
              <p:cNvPr id="12" name="Content Placeholder 6"/>
              <p:cNvSpPr>
                <a:spLocks noGrp="1"/>
              </p:cNvSpPr>
              <p:nvPr>
                <p:ph sz="quarter" idx="19"/>
              </p:nvPr>
            </p:nvSpPr>
            <p:spPr>
              <a:xfrm>
                <a:off x="3581400" y="2455830"/>
                <a:ext cx="3733800" cy="513080"/>
              </a:xfrm>
              <a:solidFill>
                <a:srgbClr val="C2FFF0"/>
              </a:solidFill>
              <a:ln>
                <a:solidFill>
                  <a:schemeClr val="tx1"/>
                </a:solidFill>
              </a:ln>
            </p:spPr>
            <p:txBody>
              <a:bodyPr anchor="ctr"/>
              <a:lstStyle/>
              <a:p>
                <a:pPr marL="0" indent="0" algn="ctr">
                  <a:buNone/>
                </a:pPr>
                <a:r>
                  <a:rPr lang="en-US" sz="2000" i="1" dirty="0" smtClean="0">
                    <a:solidFill>
                      <a:srgbClr val="00508C"/>
                    </a:solidFill>
                  </a:rPr>
                  <a:t>P</a:t>
                </a:r>
                <a:r>
                  <a:rPr lang="en-US" sz="2000" dirty="0" smtClean="0">
                    <a:solidFill>
                      <a:srgbClr val="00508C"/>
                    </a:solidFill>
                  </a:rPr>
                  <a:t>(</a:t>
                </a:r>
                <a:r>
                  <a:rPr lang="en-US" sz="2000" i="1" dirty="0" smtClean="0">
                    <a:solidFill>
                      <a:srgbClr val="00508C"/>
                    </a:solidFill>
                  </a:rPr>
                  <a:t>X</a:t>
                </a:r>
                <a:r>
                  <a:rPr lang="en-US" sz="2000" i="1" baseline="-25000" dirty="0" smtClean="0">
                    <a:solidFill>
                      <a:srgbClr val="00508C"/>
                    </a:solidFill>
                  </a:rPr>
                  <a:t>i</a:t>
                </a:r>
                <a:r>
                  <a:rPr lang="en-US" sz="2000" dirty="0" smtClean="0">
                    <a:solidFill>
                      <a:srgbClr val="00508C"/>
                    </a:solidFill>
                  </a:rPr>
                  <a:t>) </a:t>
                </a:r>
                <a14:m>
                  <m:oMath xmlns:m="http://schemas.openxmlformats.org/officeDocument/2006/math">
                    <m:r>
                      <a:rPr lang="en-US" sz="2000" i="1" dirty="0" smtClean="0">
                        <a:solidFill>
                          <a:srgbClr val="00508C"/>
                        </a:solidFill>
                        <a:latin typeface="Cambria Math"/>
                      </a:rPr>
                      <m:t>=</m:t>
                    </m:r>
                  </m:oMath>
                </a14:m>
                <a:r>
                  <a:rPr lang="en-US" sz="2000" dirty="0" smtClean="0">
                    <a:solidFill>
                      <a:srgbClr val="00508C"/>
                    </a:solidFill>
                  </a:rPr>
                  <a:t> probability that </a:t>
                </a:r>
                <a:r>
                  <a:rPr lang="en-US" sz="2000" i="1" dirty="0" smtClean="0">
                    <a:solidFill>
                      <a:srgbClr val="00508C"/>
                    </a:solidFill>
                  </a:rPr>
                  <a:t>X</a:t>
                </a:r>
                <a:r>
                  <a:rPr lang="en-US" sz="2000" dirty="0" smtClean="0">
                    <a:solidFill>
                      <a:srgbClr val="00508C"/>
                    </a:solidFill>
                  </a:rPr>
                  <a:t> equals </a:t>
                </a:r>
                <a:r>
                  <a:rPr lang="en-US" sz="2000" i="1" dirty="0" smtClean="0">
                    <a:solidFill>
                      <a:srgbClr val="00508C"/>
                    </a:solidFill>
                  </a:rPr>
                  <a:t>X</a:t>
                </a:r>
                <a:r>
                  <a:rPr lang="en-US" sz="2000" i="1" baseline="-25000" dirty="0" smtClean="0">
                    <a:solidFill>
                      <a:srgbClr val="00508C"/>
                    </a:solidFill>
                  </a:rPr>
                  <a:t>i</a:t>
                </a:r>
                <a:endParaRPr lang="en-US" sz="2000" i="1" baseline="-25000" dirty="0">
                  <a:solidFill>
                    <a:srgbClr val="00508C"/>
                  </a:solidFill>
                </a:endParaRPr>
              </a:p>
            </p:txBody>
          </p:sp>
        </mc:Choice>
        <mc:Fallback>
          <p:sp>
            <p:nvSpPr>
              <p:cNvPr id="12" name="Content Placeholder 6"/>
              <p:cNvSpPr>
                <a:spLocks noGrp="1" noRot="1" noChangeAspect="1" noMove="1" noResize="1" noEditPoints="1" noAdjustHandles="1" noChangeArrowheads="1" noChangeShapeType="1" noTextEdit="1"/>
              </p:cNvSpPr>
              <p:nvPr>
                <p:ph sz="quarter" idx="19"/>
              </p:nvPr>
            </p:nvSpPr>
            <p:spPr>
              <a:xfrm>
                <a:off x="3581400" y="2455830"/>
                <a:ext cx="3733800" cy="513080"/>
              </a:xfrm>
              <a:blipFill rotWithShape="1">
                <a:blip r:embed="rId2" cstate="print"/>
                <a:stretch>
                  <a:fillRect b="-8140"/>
                </a:stretch>
              </a:blipFill>
              <a:ln>
                <a:solidFill>
                  <a:schemeClr val="tx1"/>
                </a:solidFill>
              </a:ln>
            </p:spPr>
            <p:txBody>
              <a:bodyPr/>
              <a:lstStyle/>
              <a:p>
                <a:r>
                  <a:rPr lang="en-US">
                    <a:noFill/>
                  </a:rPr>
                  <a:t> </a:t>
                </a:r>
              </a:p>
            </p:txBody>
          </p:sp>
        </mc:Fallback>
      </mc:AlternateContent>
      <p:sp>
        <p:nvSpPr>
          <p:cNvPr id="13" name="Content Placeholder 7"/>
          <p:cNvSpPr>
            <a:spLocks noGrp="1"/>
          </p:cNvSpPr>
          <p:nvPr>
            <p:ph sz="quarter" idx="20"/>
          </p:nvPr>
        </p:nvSpPr>
        <p:spPr>
          <a:xfrm>
            <a:off x="457200" y="3029870"/>
            <a:ext cx="8229600" cy="777240"/>
          </a:xfrm>
        </p:spPr>
        <p:txBody>
          <a:bodyPr/>
          <a:lstStyle/>
          <a:p>
            <a:pPr marL="0" lvl="0" indent="0" defTabSz="914400" eaLnBrk="0" fontAlgn="base" hangingPunct="0">
              <a:spcBef>
                <a:spcPct val="0"/>
              </a:spcBef>
              <a:spcAft>
                <a:spcPct val="0"/>
              </a:spcAft>
              <a:buNone/>
            </a:pPr>
            <a:r>
              <a:rPr lang="en-US" i="1" dirty="0">
                <a:solidFill>
                  <a:srgbClr val="0033CC"/>
                </a:solidFill>
              </a:rPr>
              <a:t>Cumulative distribution </a:t>
            </a:r>
            <a:r>
              <a:rPr lang="en-US" b="0" dirty="0">
                <a:solidFill>
                  <a:srgbClr val="000000"/>
                </a:solidFill>
              </a:rPr>
              <a:t>  </a:t>
            </a:r>
            <a:r>
              <a:rPr lang="en-US" sz="2200" b="0" dirty="0">
                <a:solidFill>
                  <a:srgbClr val="000000"/>
                </a:solidFill>
              </a:rPr>
              <a:t>Accumulation of probability over all values of   </a:t>
            </a:r>
          </a:p>
          <a:p>
            <a:pPr marL="0" lvl="0" indent="0" defTabSz="914400" eaLnBrk="0" fontAlgn="base" hangingPunct="0">
              <a:spcBef>
                <a:spcPct val="0"/>
              </a:spcBef>
              <a:spcAft>
                <a:spcPct val="0"/>
              </a:spcAft>
              <a:buNone/>
            </a:pPr>
            <a:r>
              <a:rPr lang="en-US" sz="2200" b="0" dirty="0">
                <a:solidFill>
                  <a:srgbClr val="000000"/>
                </a:solidFill>
              </a:rPr>
              <a:t>                                                variable up to and including a specific </a:t>
            </a:r>
            <a:r>
              <a:rPr lang="en-US" sz="2200" b="0" dirty="0" smtClean="0">
                <a:solidFill>
                  <a:srgbClr val="000000"/>
                </a:solidFill>
              </a:rPr>
              <a:t>value</a:t>
            </a:r>
            <a:endParaRPr lang="en-US" sz="2200" b="0" dirty="0">
              <a:solidFill>
                <a:srgbClr val="000000"/>
              </a:solidFill>
            </a:endParaRPr>
          </a:p>
        </p:txBody>
      </p:sp>
      <p:sp>
        <p:nvSpPr>
          <p:cNvPr id="32" name="Oval 8"/>
          <p:cNvSpPr/>
          <p:nvPr/>
        </p:nvSpPr>
        <p:spPr bwMode="auto">
          <a:xfrm>
            <a:off x="304800" y="2971800"/>
            <a:ext cx="3124200" cy="609600"/>
          </a:xfrm>
          <a:prstGeom prst="ellipse">
            <a:avLst/>
          </a:prstGeom>
          <a:noFill/>
          <a:ln w="22225" cap="flat" cmpd="sng" algn="ctr">
            <a:solidFill>
              <a:srgbClr val="931B07"/>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34" name="Curved Right Arrow 9"/>
          <p:cNvSpPr/>
          <p:nvPr/>
        </p:nvSpPr>
        <p:spPr bwMode="auto">
          <a:xfrm rot="17911953">
            <a:off x="2422990" y="3293669"/>
            <a:ext cx="320457" cy="1602122"/>
          </a:xfrm>
          <a:prstGeom prst="curved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mc:AlternateContent xmlns:mc="http://schemas.openxmlformats.org/markup-compatibility/2006">
        <mc:Choice xmlns:a14="http://schemas.microsoft.com/office/drawing/2010/main" xmlns="" Requires="a14">
          <p:sp>
            <p:nvSpPr>
              <p:cNvPr id="14" name="Content Placeholder 10"/>
              <p:cNvSpPr>
                <a:spLocks noGrp="1"/>
              </p:cNvSpPr>
              <p:nvPr>
                <p:ph sz="quarter" idx="21"/>
              </p:nvPr>
            </p:nvSpPr>
            <p:spPr>
              <a:xfrm>
                <a:off x="3331028" y="3883310"/>
                <a:ext cx="5431972" cy="762000"/>
              </a:xfrm>
              <a:solidFill>
                <a:srgbClr val="C2FFF0"/>
              </a:solidFill>
              <a:ln>
                <a:solidFill>
                  <a:schemeClr val="tx1"/>
                </a:solidFill>
              </a:ln>
            </p:spPr>
            <p:txBody>
              <a:bodyPr/>
              <a:lstStyle/>
              <a:p>
                <a:pPr marL="0" indent="0">
                  <a:buNone/>
                </a:pPr>
                <a:r>
                  <a:rPr lang="en-US" sz="2000" i="1" dirty="0" smtClean="0">
                    <a:solidFill>
                      <a:srgbClr val="00508C"/>
                    </a:solidFill>
                  </a:rPr>
                  <a:t>F</a:t>
                </a:r>
                <a:r>
                  <a:rPr lang="en-US" sz="2000" dirty="0" smtClean="0">
                    <a:solidFill>
                      <a:srgbClr val="00508C"/>
                    </a:solidFill>
                  </a:rPr>
                  <a:t>(</a:t>
                </a:r>
                <a:r>
                  <a:rPr lang="en-US" sz="2000" i="1" dirty="0" smtClean="0">
                    <a:solidFill>
                      <a:srgbClr val="00508C"/>
                    </a:solidFill>
                  </a:rPr>
                  <a:t>X</a:t>
                </a:r>
                <a:r>
                  <a:rPr lang="en-US" sz="2000" i="1" baseline="-25000" dirty="0" smtClean="0">
                    <a:solidFill>
                      <a:srgbClr val="00508C"/>
                    </a:solidFill>
                  </a:rPr>
                  <a:t>i</a:t>
                </a:r>
                <a:r>
                  <a:rPr lang="en-US" sz="2000" dirty="0" smtClean="0">
                    <a:solidFill>
                      <a:srgbClr val="00508C"/>
                    </a:solidFill>
                  </a:rPr>
                  <a:t>) </a:t>
                </a:r>
                <a14:m>
                  <m:oMath xmlns:m="http://schemas.openxmlformats.org/officeDocument/2006/math">
                    <m:r>
                      <a:rPr lang="en-US" sz="2000" i="1" dirty="0">
                        <a:solidFill>
                          <a:srgbClr val="00508C"/>
                        </a:solidFill>
                        <a:latin typeface="Cambria Math"/>
                      </a:rPr>
                      <m:t>=</m:t>
                    </m:r>
                  </m:oMath>
                </a14:m>
                <a:r>
                  <a:rPr lang="en-US" sz="2000" dirty="0" smtClean="0">
                    <a:solidFill>
                      <a:srgbClr val="00508C"/>
                    </a:solidFill>
                  </a:rPr>
                  <a:t> sum of all probabilities through the value </a:t>
                </a:r>
                <a:r>
                  <a:rPr lang="en-US" sz="2000" i="1" dirty="0" smtClean="0">
                    <a:solidFill>
                      <a:srgbClr val="00508C"/>
                    </a:solidFill>
                  </a:rPr>
                  <a:t>X</a:t>
                </a:r>
                <a:r>
                  <a:rPr lang="en-US" sz="2000" i="1" baseline="-25000" dirty="0" smtClean="0">
                    <a:solidFill>
                      <a:srgbClr val="00508C"/>
                    </a:solidFill>
                  </a:rPr>
                  <a:t>i</a:t>
                </a:r>
                <a:endParaRPr lang="en-US" sz="2000" dirty="0" smtClean="0">
                  <a:solidFill>
                    <a:srgbClr val="00508C"/>
                  </a:solidFill>
                </a:endParaRPr>
              </a:p>
              <a:p>
                <a:pPr marL="0" indent="0">
                  <a:buNone/>
                </a:pPr>
                <a:r>
                  <a:rPr lang="en-US" sz="2000" dirty="0" smtClean="0">
                    <a:solidFill>
                      <a:srgbClr val="00508C"/>
                    </a:solidFill>
                  </a:rPr>
                  <a:t>	  </a:t>
                </a:r>
                <a14:m>
                  <m:oMath xmlns:m="http://schemas.openxmlformats.org/officeDocument/2006/math">
                    <m:r>
                      <a:rPr lang="en-US" sz="2000" b="1" i="1" dirty="0" smtClean="0">
                        <a:solidFill>
                          <a:srgbClr val="00508C"/>
                        </a:solidFill>
                        <a:latin typeface="Cambria Math"/>
                      </a:rPr>
                      <m:t>=</m:t>
                    </m:r>
                    <m:r>
                      <a:rPr lang="en-US" sz="2000" b="1" i="1" dirty="0" smtClean="0">
                        <a:solidFill>
                          <a:srgbClr val="00508C"/>
                        </a:solidFill>
                        <a:latin typeface="Cambria Math"/>
                      </a:rPr>
                      <m:t>𝑷</m:t>
                    </m:r>
                    <m:r>
                      <a:rPr lang="en-US" sz="2000" b="1" i="1" dirty="0" smtClean="0">
                        <a:solidFill>
                          <a:srgbClr val="00508C"/>
                        </a:solidFill>
                        <a:latin typeface="Cambria Math"/>
                      </a:rPr>
                      <m:t>(</m:t>
                    </m:r>
                    <m:r>
                      <a:rPr lang="en-US" sz="2000" b="1" i="1" dirty="0" smtClean="0">
                        <a:solidFill>
                          <a:srgbClr val="00508C"/>
                        </a:solidFill>
                        <a:latin typeface="Cambria Math"/>
                      </a:rPr>
                      <m:t>𝑿</m:t>
                    </m:r>
                    <m:r>
                      <a:rPr lang="en-US" sz="2000" b="1" i="1" dirty="0" smtClean="0">
                        <a:solidFill>
                          <a:srgbClr val="00508C"/>
                        </a:solidFill>
                        <a:latin typeface="Cambria Math"/>
                      </a:rPr>
                      <m:t>≤</m:t>
                    </m:r>
                    <m:r>
                      <a:rPr lang="en-US" sz="2000" b="1" i="1" dirty="0" smtClean="0">
                        <a:solidFill>
                          <a:srgbClr val="00508C"/>
                        </a:solidFill>
                        <a:latin typeface="Cambria Math"/>
                      </a:rPr>
                      <m:t>𝑿𝒊</m:t>
                    </m:r>
                    <m:r>
                      <a:rPr lang="en-US" sz="2000" b="1" i="1" dirty="0" smtClean="0">
                        <a:solidFill>
                          <a:srgbClr val="00508C"/>
                        </a:solidFill>
                        <a:latin typeface="Cambria Math"/>
                      </a:rPr>
                      <m:t>)</m:t>
                    </m:r>
                  </m:oMath>
                </a14:m>
                <a:endParaRPr lang="en-US" sz="2000" i="1" dirty="0">
                  <a:solidFill>
                    <a:srgbClr val="00508C"/>
                  </a:solidFill>
                </a:endParaRPr>
              </a:p>
            </p:txBody>
          </p:sp>
        </mc:Choice>
        <mc:Fallback>
          <p:sp>
            <p:nvSpPr>
              <p:cNvPr id="14" name="Content Placeholder 10"/>
              <p:cNvSpPr>
                <a:spLocks noGrp="1" noRot="1" noChangeAspect="1" noMove="1" noResize="1" noEditPoints="1" noAdjustHandles="1" noChangeArrowheads="1" noChangeShapeType="1" noTextEdit="1"/>
              </p:cNvSpPr>
              <p:nvPr>
                <p:ph sz="quarter" idx="21"/>
              </p:nvPr>
            </p:nvSpPr>
            <p:spPr>
              <a:xfrm>
                <a:off x="3331028" y="3883310"/>
                <a:ext cx="5431972" cy="762000"/>
              </a:xfrm>
              <a:blipFill rotWithShape="1">
                <a:blip r:embed="rId3" cstate="print"/>
                <a:stretch>
                  <a:fillRect l="-1007" t="-3150" b="-8661"/>
                </a:stretch>
              </a:blipFill>
              <a:ln>
                <a:solidFill>
                  <a:schemeClr val="tx1"/>
                </a:solidFill>
              </a:ln>
            </p:spPr>
            <p:txBody>
              <a:bodyPr/>
              <a:lstStyle/>
              <a:p>
                <a:r>
                  <a:rPr lang="en-US">
                    <a:noFill/>
                  </a:rPr>
                  <a:t> </a:t>
                </a:r>
              </a:p>
            </p:txBody>
          </p:sp>
        </mc:Fallback>
      </mc:AlternateContent>
      <p:sp>
        <p:nvSpPr>
          <p:cNvPr id="15" name="Content Placeholder 11"/>
          <p:cNvSpPr>
            <a:spLocks noGrp="1"/>
          </p:cNvSpPr>
          <p:nvPr>
            <p:ph sz="quarter" idx="22"/>
          </p:nvPr>
        </p:nvSpPr>
        <p:spPr>
          <a:xfrm>
            <a:off x="413658" y="5318018"/>
            <a:ext cx="1447800" cy="731520"/>
          </a:xfrm>
        </p:spPr>
        <p:txBody>
          <a:bodyPr/>
          <a:lstStyle/>
          <a:p>
            <a:pPr marL="0" lvl="0" indent="0" algn="ctr" defTabSz="914400" eaLnBrk="0" fontAlgn="base" hangingPunct="0">
              <a:spcBef>
                <a:spcPct val="0"/>
              </a:spcBef>
              <a:spcAft>
                <a:spcPct val="0"/>
              </a:spcAft>
              <a:buNone/>
            </a:pPr>
            <a:r>
              <a:rPr lang="en-US" sz="2200" i="1" dirty="0">
                <a:solidFill>
                  <a:srgbClr val="931B07"/>
                </a:solidFill>
              </a:rPr>
              <a:t>cumulative</a:t>
            </a:r>
          </a:p>
          <a:p>
            <a:pPr marL="0" lvl="0" indent="0" algn="ctr" defTabSz="914400" eaLnBrk="0" fontAlgn="base" hangingPunct="0">
              <a:spcBef>
                <a:spcPct val="0"/>
              </a:spcBef>
              <a:spcAft>
                <a:spcPct val="0"/>
              </a:spcAft>
              <a:buNone/>
            </a:pPr>
            <a:r>
              <a:rPr lang="en-US" sz="2200" i="1" dirty="0" smtClean="0">
                <a:solidFill>
                  <a:srgbClr val="931B07"/>
                </a:solidFill>
              </a:rPr>
              <a:t>discrete</a:t>
            </a:r>
            <a:endParaRPr lang="en-US" sz="2200" i="1" dirty="0">
              <a:solidFill>
                <a:srgbClr val="931B07"/>
              </a:solidFill>
            </a:endParaRPr>
          </a:p>
        </p:txBody>
      </p:sp>
      <p:sp>
        <p:nvSpPr>
          <p:cNvPr id="30" name="Right Arrow 12"/>
          <p:cNvSpPr/>
          <p:nvPr/>
        </p:nvSpPr>
        <p:spPr bwMode="auto">
          <a:xfrm>
            <a:off x="1905000" y="5557476"/>
            <a:ext cx="609600" cy="230833"/>
          </a:xfrm>
          <a:prstGeom prst="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17" name="Content Placeholder 14"/>
          <p:cNvSpPr>
            <a:spLocks noGrp="1"/>
          </p:cNvSpPr>
          <p:nvPr>
            <p:ph sz="quarter" idx="25"/>
          </p:nvPr>
        </p:nvSpPr>
        <p:spPr>
          <a:xfrm>
            <a:off x="4495800" y="5307132"/>
            <a:ext cx="1600200" cy="731520"/>
          </a:xfrm>
        </p:spPr>
        <p:txBody>
          <a:bodyPr/>
          <a:lstStyle/>
          <a:p>
            <a:pPr marL="0" lvl="0" indent="0" algn="ctr" defTabSz="914400" eaLnBrk="0" fontAlgn="base" hangingPunct="0">
              <a:spcBef>
                <a:spcPct val="0"/>
              </a:spcBef>
              <a:spcAft>
                <a:spcPct val="0"/>
              </a:spcAft>
              <a:buNone/>
            </a:pPr>
            <a:r>
              <a:rPr lang="en-US" sz="2200" i="1" dirty="0">
                <a:solidFill>
                  <a:srgbClr val="931B07"/>
                </a:solidFill>
              </a:rPr>
              <a:t>cumulative</a:t>
            </a:r>
          </a:p>
          <a:p>
            <a:pPr marL="0" lvl="0" indent="0" algn="ctr" defTabSz="914400" eaLnBrk="0" fontAlgn="base" hangingPunct="0">
              <a:spcBef>
                <a:spcPct val="0"/>
              </a:spcBef>
              <a:spcAft>
                <a:spcPct val="0"/>
              </a:spcAft>
              <a:buNone/>
            </a:pPr>
            <a:r>
              <a:rPr lang="en-US" sz="2200" i="1" dirty="0" smtClean="0">
                <a:solidFill>
                  <a:srgbClr val="931B07"/>
                </a:solidFill>
              </a:rPr>
              <a:t>continuous</a:t>
            </a:r>
            <a:endParaRPr lang="en-US" sz="2200" i="1" dirty="0">
              <a:solidFill>
                <a:srgbClr val="931B07"/>
              </a:solidFill>
            </a:endParaRPr>
          </a:p>
        </p:txBody>
      </p:sp>
      <p:sp>
        <p:nvSpPr>
          <p:cNvPr id="29" name="Right Arrow 15"/>
          <p:cNvSpPr/>
          <p:nvPr/>
        </p:nvSpPr>
        <p:spPr bwMode="auto">
          <a:xfrm>
            <a:off x="6080760" y="5557476"/>
            <a:ext cx="609600" cy="230833"/>
          </a:xfrm>
          <a:prstGeom prst="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sp>
        <p:nvSpPr>
          <p:cNvPr id="22" name="Content Placeholder 17"/>
          <p:cNvSpPr>
            <a:spLocks noGrp="1"/>
          </p:cNvSpPr>
          <p:nvPr>
            <p:ph sz="quarter" idx="30"/>
          </p:nvPr>
        </p:nvSpPr>
        <p:spPr/>
        <p:txBody>
          <a:bodyPr/>
          <a:lstStyle/>
          <a:p>
            <a:endParaRPr lang="en-US"/>
          </a:p>
        </p:txBody>
      </p:sp>
      <p:pic>
        <p:nvPicPr>
          <p:cNvPr id="11266" name="Picture 2"/>
          <p:cNvPicPr>
            <a:picLocks noGrp="1" noChangeAspect="1" noChangeArrowheads="1"/>
          </p:cNvPicPr>
          <p:nvPr>
            <p:ph sz="quarter" idx="24"/>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7000" y="4800600"/>
            <a:ext cx="1737360" cy="170956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Grp="1" noChangeAspect="1" noChangeArrowheads="1"/>
          </p:cNvPicPr>
          <p:nvPr>
            <p:ph sz="quarter" idx="26"/>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4800600"/>
            <a:ext cx="1920240" cy="1728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205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Continuous </a:t>
            </a:r>
            <a:r>
              <a:rPr lang="en-US" dirty="0" smtClean="0"/>
              <a:t>Distribution</a:t>
            </a:r>
            <a:r>
              <a:rPr lang="en-US" sz="1400" dirty="0"/>
              <a:t> (1)</a:t>
            </a:r>
            <a:endParaRPr lang="en-US" dirty="0"/>
          </a:p>
        </p:txBody>
      </p:sp>
      <mc:AlternateContent xmlns:mc="http://schemas.openxmlformats.org/markup-compatibility/2006">
        <mc:Choice xmlns:a14="http://schemas.microsoft.com/office/drawing/2010/main" xmlns="" Requires="a14">
          <p:sp>
            <p:nvSpPr>
              <p:cNvPr id="16" name="Content Placeholder 2" descr="This is where the low, most frequent, and high 'boundaries' are defined for cash flows (a triangular continuous distribution)" title="Continuous Distribution"/>
              <p:cNvSpPr>
                <a:spLocks noGrp="1"/>
              </p:cNvSpPr>
              <p:nvPr>
                <p:ph idx="1"/>
              </p:nvPr>
            </p:nvSpPr>
            <p:spPr>
              <a:xfrm>
                <a:off x="304800" y="1264920"/>
                <a:ext cx="8534400" cy="1554480"/>
              </a:xfrm>
            </p:spPr>
            <p:txBody>
              <a:bodyPr/>
              <a:lstStyle/>
              <a:p>
                <a:pPr marL="0" lvl="0" indent="0" algn="ctr" defTabSz="914400" eaLnBrk="0" fontAlgn="base" hangingPunct="0">
                  <a:spcBef>
                    <a:spcPts val="600"/>
                  </a:spcBef>
                  <a:spcAft>
                    <a:spcPts val="600"/>
                  </a:spcAft>
                  <a:buNone/>
                </a:pPr>
                <a:r>
                  <a:rPr lang="en-US" sz="2400" u="sng" dirty="0">
                    <a:solidFill>
                      <a:srgbClr val="0033CC"/>
                    </a:solidFill>
                  </a:rPr>
                  <a:t>Monthly cash flows were observed over a 3-year period:</a:t>
                </a:r>
              </a:p>
              <a:p>
                <a:pPr marL="0" lvl="0" indent="0" algn="ctr" defTabSz="914400" eaLnBrk="0" fontAlgn="base" hangingPunct="0">
                  <a:spcBef>
                    <a:spcPts val="600"/>
                  </a:spcBef>
                  <a:spcAft>
                    <a:spcPts val="600"/>
                  </a:spcAft>
                  <a:buNone/>
                </a:pPr>
                <a:r>
                  <a:rPr lang="en-US" sz="2400" dirty="0">
                    <a:solidFill>
                      <a:srgbClr val="8200D9"/>
                    </a:solidFill>
                  </a:rPr>
                  <a:t>Low: L </a:t>
                </a:r>
                <a14:m>
                  <m:oMath xmlns:m="http://schemas.openxmlformats.org/officeDocument/2006/math">
                    <m:r>
                      <a:rPr lang="en-US" sz="2400" i="1" dirty="0" smtClean="0">
                        <a:solidFill>
                          <a:srgbClr val="8200D9"/>
                        </a:solidFill>
                        <a:latin typeface="Cambria Math"/>
                      </a:rPr>
                      <m:t>=</m:t>
                    </m:r>
                  </m:oMath>
                </a14:m>
                <a:r>
                  <a:rPr lang="en-US" sz="2400" dirty="0">
                    <a:solidFill>
                      <a:srgbClr val="8200D9"/>
                    </a:solidFill>
                  </a:rPr>
                  <a:t> $20,000	   High: H </a:t>
                </a:r>
                <a14:m>
                  <m:oMath xmlns:m="http://schemas.openxmlformats.org/officeDocument/2006/math">
                    <m:r>
                      <a:rPr lang="en-US" sz="2400" i="1" dirty="0">
                        <a:solidFill>
                          <a:srgbClr val="8200D9"/>
                        </a:solidFill>
                        <a:latin typeface="Cambria Math"/>
                      </a:rPr>
                      <m:t>=</m:t>
                    </m:r>
                  </m:oMath>
                </a14:m>
                <a:r>
                  <a:rPr lang="en-US" sz="2400" dirty="0">
                    <a:solidFill>
                      <a:srgbClr val="8200D9"/>
                    </a:solidFill>
                  </a:rPr>
                  <a:t> $30,000      Most frequent: $28,000</a:t>
                </a:r>
              </a:p>
              <a:p>
                <a:pPr marL="0" lvl="0" indent="0" algn="ctr" defTabSz="914400" eaLnBrk="0" fontAlgn="base" hangingPunct="0">
                  <a:spcBef>
                    <a:spcPts val="600"/>
                  </a:spcBef>
                  <a:spcAft>
                    <a:spcPts val="600"/>
                  </a:spcAft>
                  <a:buNone/>
                </a:pPr>
                <a:r>
                  <a:rPr lang="en-US" sz="2400" b="0" dirty="0">
                    <a:solidFill>
                      <a:srgbClr val="000000"/>
                    </a:solidFill>
                  </a:rPr>
                  <a:t>Write and graph probability and cumulative </a:t>
                </a:r>
                <a:r>
                  <a:rPr lang="en-US" sz="2400" b="0" dirty="0" smtClean="0">
                    <a:solidFill>
                      <a:srgbClr val="000000"/>
                    </a:solidFill>
                  </a:rPr>
                  <a:t>distributions</a:t>
                </a:r>
                <a:endParaRPr lang="en-US" sz="2400" b="0" dirty="0">
                  <a:solidFill>
                    <a:srgbClr val="000000"/>
                  </a:solidFill>
                </a:endParaRPr>
              </a:p>
            </p:txBody>
          </p:sp>
        </mc:Choice>
        <mc:Fallback>
          <p:sp>
            <p:nvSpPr>
              <p:cNvPr id="16" name="Content Placeholder 2" descr="This is where the low, most frequent, and high 'boundaries' are defined for cash flows (a triangular continuous distribution)"/>
              <p:cNvSpPr>
                <a:spLocks noGrp="1" noRot="1" noChangeAspect="1" noMove="1" noResize="1" noEditPoints="1" noAdjustHandles="1" noChangeArrowheads="1" noChangeShapeType="1" noTextEdit="1"/>
              </p:cNvSpPr>
              <p:nvPr>
                <p:ph idx="1"/>
              </p:nvPr>
            </p:nvSpPr>
            <p:spPr>
              <a:xfrm>
                <a:off x="304800" y="1264920"/>
                <a:ext cx="8534400" cy="1554480"/>
              </a:xfrm>
              <a:blipFill rotWithShape="1">
                <a:blip r:embed="rId2" cstate="print"/>
                <a:stretch>
                  <a:fillRect l="-500" t="-3137" r="-500" b="-50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Content Placeholder 3"/>
              <p:cNvSpPr>
                <a:spLocks noGrp="1"/>
              </p:cNvSpPr>
              <p:nvPr>
                <p:ph idx="17"/>
              </p:nvPr>
            </p:nvSpPr>
            <p:spPr>
              <a:xfrm>
                <a:off x="457200" y="2819400"/>
                <a:ext cx="8229600" cy="3581400"/>
              </a:xfrm>
            </p:spPr>
            <p:txBody>
              <a:bodyPr/>
              <a:lstStyle/>
              <a:p>
                <a:pPr marL="312695" lvl="0" indent="-312695" defTabSz="836497" eaLnBrk="0" fontAlgn="base" hangingPunct="0">
                  <a:spcBef>
                    <a:spcPts val="0"/>
                  </a:spcBef>
                  <a:spcAft>
                    <a:spcPct val="0"/>
                  </a:spcAft>
                  <a:buClr>
                    <a:srgbClr val="3333CC"/>
                  </a:buClr>
                  <a:buNone/>
                </a:pPr>
                <a:r>
                  <a:rPr lang="en-US" kern="0" dirty="0">
                    <a:solidFill>
                      <a:srgbClr val="931B07"/>
                    </a:solidFill>
                    <a:latin typeface="Arial Narrow"/>
                  </a:rPr>
                  <a:t>Solution: </a:t>
                </a:r>
                <a:r>
                  <a:rPr lang="en-US" sz="2400" b="0" kern="0" dirty="0">
                    <a:solidFill>
                      <a:srgbClr val="000000"/>
                    </a:solidFill>
                    <a:latin typeface="Arial Narrow"/>
                  </a:rPr>
                  <a:t>Let </a:t>
                </a:r>
                <a:r>
                  <a:rPr lang="en-US" sz="2400" i="1" kern="0" dirty="0">
                    <a:solidFill>
                      <a:srgbClr val="000000"/>
                    </a:solidFill>
                    <a:latin typeface="Arial Narrow"/>
                  </a:rPr>
                  <a:t>C</a:t>
                </a:r>
                <a:r>
                  <a:rPr lang="en-US" sz="2400" i="1" kern="0" baseline="-25000" dirty="0">
                    <a:solidFill>
                      <a:srgbClr val="000000"/>
                    </a:solidFill>
                    <a:latin typeface="Arial Narrow"/>
                  </a:rPr>
                  <a:t>2</a:t>
                </a:r>
                <a:r>
                  <a:rPr lang="en-US" sz="2400" b="0" kern="0" dirty="0">
                    <a:solidFill>
                      <a:srgbClr val="000000"/>
                    </a:solidFill>
                    <a:latin typeface="Arial Narrow"/>
                  </a:rPr>
                  <a:t> represent monthly cash flow;</a:t>
                </a:r>
                <a:r>
                  <a:rPr lang="en-US" sz="2400" kern="0" dirty="0">
                    <a:solidFill>
                      <a:srgbClr val="000000"/>
                    </a:solidFill>
                    <a:latin typeface="Arial Narrow"/>
                  </a:rPr>
                  <a:t> </a:t>
                </a:r>
                <a:r>
                  <a:rPr lang="en-US" sz="2400" b="0" kern="0" dirty="0">
                    <a:solidFill>
                      <a:srgbClr val="000000"/>
                    </a:solidFill>
                    <a:latin typeface="Arial Narrow"/>
                  </a:rPr>
                  <a:t>all amounts in $1000.</a:t>
                </a:r>
              </a:p>
              <a:p>
                <a:pPr marL="312695" lvl="0" indent="-312695" defTabSz="836497" eaLnBrk="0" fontAlgn="base" hangingPunct="0">
                  <a:spcBef>
                    <a:spcPts val="0"/>
                  </a:spcBef>
                  <a:spcAft>
                    <a:spcPct val="0"/>
                  </a:spcAft>
                  <a:buClr>
                    <a:srgbClr val="3333CC"/>
                  </a:buClr>
                  <a:buNone/>
                </a:pPr>
                <a:r>
                  <a:rPr lang="en-US" sz="2400" b="0" kern="0" dirty="0">
                    <a:solidFill>
                      <a:srgbClr val="000000"/>
                    </a:solidFill>
                    <a:latin typeface="Arial Narrow"/>
                  </a:rPr>
                  <a:t>Probability follows </a:t>
                </a:r>
                <a:r>
                  <a:rPr lang="en-US" sz="2400" i="1" kern="0" dirty="0">
                    <a:solidFill>
                      <a:srgbClr val="3333CC"/>
                    </a:solidFill>
                    <a:latin typeface="Arial Narrow"/>
                  </a:rPr>
                  <a:t>triangular distribution </a:t>
                </a:r>
                <a:r>
                  <a:rPr lang="en-US" sz="2400" b="0" kern="0" dirty="0">
                    <a:solidFill>
                      <a:srgbClr val="000000"/>
                    </a:solidFill>
                    <a:latin typeface="Arial Narrow"/>
                  </a:rPr>
                  <a:t>with mode </a:t>
                </a:r>
                <a:r>
                  <a:rPr lang="en-US" sz="2400" b="0" i="1" kern="0" dirty="0">
                    <a:solidFill>
                      <a:srgbClr val="000000"/>
                    </a:solidFill>
                    <a:latin typeface="Arial Narrow"/>
                  </a:rPr>
                  <a:t>M</a:t>
                </a:r>
                <a:r>
                  <a:rPr lang="en-US" sz="2400" b="0" kern="0" dirty="0">
                    <a:solidFill>
                      <a:srgbClr val="000000"/>
                    </a:solidFill>
                    <a:latin typeface="Arial Narrow"/>
                  </a:rPr>
                  <a:t> (most</a:t>
                </a:r>
              </a:p>
              <a:p>
                <a:pPr marL="312695" lvl="0" indent="-312695" defTabSz="836497" eaLnBrk="0" fontAlgn="base" hangingPunct="0">
                  <a:spcBef>
                    <a:spcPts val="0"/>
                  </a:spcBef>
                  <a:spcAft>
                    <a:spcPct val="0"/>
                  </a:spcAft>
                  <a:buClr>
                    <a:srgbClr val="3333CC"/>
                  </a:buClr>
                  <a:buNone/>
                </a:pPr>
                <a:r>
                  <a:rPr lang="en-US" sz="2400" b="0" kern="0" dirty="0">
                    <a:solidFill>
                      <a:srgbClr val="000000"/>
                    </a:solidFill>
                    <a:latin typeface="Arial Narrow"/>
                  </a:rPr>
                  <a:t>frequently observed value of </a:t>
                </a:r>
                <a:r>
                  <a:rPr lang="en-US" sz="2400" b="0" i="1" kern="0" dirty="0">
                    <a:solidFill>
                      <a:srgbClr val="000000"/>
                    </a:solidFill>
                    <a:latin typeface="Arial Narrow"/>
                  </a:rPr>
                  <a:t>C</a:t>
                </a:r>
                <a:r>
                  <a:rPr lang="en-US" sz="2400" b="0" i="1" kern="0" baseline="-25000" dirty="0">
                    <a:solidFill>
                      <a:srgbClr val="000000"/>
                    </a:solidFill>
                    <a:latin typeface="Arial Narrow"/>
                  </a:rPr>
                  <a:t>2</a:t>
                </a:r>
                <a:r>
                  <a:rPr lang="en-US" sz="2400" b="0" kern="0" dirty="0">
                    <a:solidFill>
                      <a:srgbClr val="000000"/>
                    </a:solidFill>
                    <a:latin typeface="Arial Narrow"/>
                  </a:rPr>
                  <a:t>) and maximum probability at </a:t>
                </a:r>
                <a:r>
                  <a:rPr lang="en-US" sz="2400" b="0" i="1" kern="0" dirty="0">
                    <a:solidFill>
                      <a:srgbClr val="000000"/>
                    </a:solidFill>
                    <a:latin typeface="Arial Narrow"/>
                  </a:rPr>
                  <a:t>M</a:t>
                </a:r>
                <a:r>
                  <a:rPr lang="en-US" sz="2400" b="0" kern="0" dirty="0">
                    <a:solidFill>
                      <a:srgbClr val="000000"/>
                    </a:solidFill>
                    <a:latin typeface="Arial Narrow"/>
                  </a:rPr>
                  <a:t> </a:t>
                </a:r>
                <a14:m>
                  <m:oMath xmlns:m="http://schemas.openxmlformats.org/officeDocument/2006/math">
                    <m:r>
                      <a:rPr lang="en-US" sz="2400" b="0" i="1" kern="0" dirty="0" smtClean="0">
                        <a:solidFill>
                          <a:srgbClr val="000000"/>
                        </a:solidFill>
                        <a:latin typeface="Cambria Math"/>
                      </a:rPr>
                      <m:t>=</m:t>
                    </m:r>
                  </m:oMath>
                </a14:m>
                <a:r>
                  <a:rPr lang="en-US" sz="2400" b="0" kern="0" dirty="0">
                    <a:solidFill>
                      <a:srgbClr val="000000"/>
                    </a:solidFill>
                    <a:latin typeface="Arial Narrow"/>
                  </a:rPr>
                  <a:t> $28. This is a </a:t>
                </a:r>
                <a:r>
                  <a:rPr lang="en-US" sz="2400" u="sng" kern="0" dirty="0">
                    <a:solidFill>
                      <a:srgbClr val="931B07"/>
                    </a:solidFill>
                    <a:latin typeface="Arial Narrow"/>
                  </a:rPr>
                  <a:t>continuous variable</a:t>
                </a:r>
                <a:r>
                  <a:rPr lang="en-US" sz="2400" kern="0" dirty="0">
                    <a:solidFill>
                      <a:srgbClr val="931B07"/>
                    </a:solidFill>
                    <a:latin typeface="Arial Narrow"/>
                  </a:rPr>
                  <a:t> </a:t>
                </a:r>
                <a:r>
                  <a:rPr lang="en-US" sz="2400" b="0" kern="0" dirty="0">
                    <a:solidFill>
                      <a:srgbClr val="000000"/>
                    </a:solidFill>
                    <a:latin typeface="Arial Narrow"/>
                  </a:rPr>
                  <a:t>with limits of $20 and $</a:t>
                </a:r>
                <a:r>
                  <a:rPr lang="en-US" sz="2400" b="0" kern="0" dirty="0" smtClean="0">
                    <a:solidFill>
                      <a:srgbClr val="000000"/>
                    </a:solidFill>
                    <a:latin typeface="Arial Narrow"/>
                  </a:rPr>
                  <a:t>30</a:t>
                </a:r>
                <a:endParaRPr lang="en-US" sz="1000" b="0" kern="0" dirty="0">
                  <a:solidFill>
                    <a:srgbClr val="000000"/>
                  </a:solidFill>
                  <a:latin typeface="Arial Narrow"/>
                </a:endParaRPr>
              </a:p>
              <a:p>
                <a:pPr marL="571500" lvl="0" indent="0" defTabSz="836497" eaLnBrk="0" fontAlgn="base" hangingPunct="0">
                  <a:spcBef>
                    <a:spcPts val="1800"/>
                  </a:spcBef>
                  <a:spcAft>
                    <a:spcPct val="0"/>
                  </a:spcAft>
                  <a:buClr>
                    <a:srgbClr val="006200"/>
                  </a:buClr>
                  <a:buNone/>
                </a:pPr>
                <a:r>
                  <a:rPr lang="en-US" sz="2400" kern="0" dirty="0" smtClean="0">
                    <a:solidFill>
                      <a:srgbClr val="000000"/>
                    </a:solidFill>
                    <a:latin typeface="Arial Narrow"/>
                  </a:rPr>
                  <a:t>Probability</a:t>
                </a:r>
                <a:r>
                  <a:rPr lang="en-US" sz="2400" b="0" kern="0" dirty="0" smtClean="0">
                    <a:solidFill>
                      <a:srgbClr val="000000"/>
                    </a:solidFill>
                    <a:latin typeface="Arial Narrow"/>
                  </a:rPr>
                  <a:t> </a:t>
                </a:r>
                <a:r>
                  <a:rPr lang="en-US" sz="2400" b="0" kern="0" dirty="0">
                    <a:solidFill>
                      <a:srgbClr val="000000"/>
                    </a:solidFill>
                    <a:latin typeface="Arial Narrow"/>
                  </a:rPr>
                  <a:t>distribution, </a:t>
                </a:r>
                <a:r>
                  <a:rPr lang="en-US" sz="2400" b="0" i="1" u="sng" kern="0" dirty="0">
                    <a:solidFill>
                      <a:srgbClr val="000000"/>
                    </a:solidFill>
                    <a:latin typeface="Arial Narrow"/>
                  </a:rPr>
                  <a:t>probability</a:t>
                </a:r>
                <a:r>
                  <a:rPr lang="en-US" sz="2400" b="0" i="1" kern="0" dirty="0">
                    <a:solidFill>
                      <a:srgbClr val="000000"/>
                    </a:solidFill>
                    <a:latin typeface="Arial Narrow"/>
                  </a:rPr>
                  <a:t> </a:t>
                </a:r>
                <a:r>
                  <a:rPr lang="en-US" sz="2400" b="0" kern="0" dirty="0">
                    <a:solidFill>
                      <a:srgbClr val="000000"/>
                    </a:solidFill>
                    <a:latin typeface="Arial Narrow"/>
                  </a:rPr>
                  <a:t>at mode is </a:t>
                </a:r>
              </a:p>
              <a:p>
                <a:pPr marL="312695" lvl="0" indent="-312695" algn="ctr" defTabSz="836497" eaLnBrk="0" fontAlgn="base" hangingPunct="0">
                  <a:spcBef>
                    <a:spcPts val="0"/>
                  </a:spcBef>
                  <a:spcAft>
                    <a:spcPct val="0"/>
                  </a:spcAft>
                  <a:buClr>
                    <a:srgbClr val="3333CC"/>
                  </a:buClr>
                  <a:buNone/>
                </a:pPr>
                <a14:m>
                  <m:oMathPara xmlns:m="http://schemas.openxmlformats.org/officeDocument/2006/math">
                    <m:oMathParaPr>
                      <m:jc m:val="centerGroup"/>
                    </m:oMathParaPr>
                    <m:oMath xmlns:m="http://schemas.openxmlformats.org/officeDocument/2006/math">
                      <m:r>
                        <m:rPr>
                          <m:sty m:val="p"/>
                        </m:rPr>
                        <a:rPr lang="en-US" sz="2400" b="0" i="0" kern="0" dirty="0" smtClean="0">
                          <a:solidFill>
                            <a:srgbClr val="000000"/>
                          </a:solidFill>
                          <a:latin typeface="Cambria Math"/>
                        </a:rPr>
                        <m:t>P</m:t>
                      </m:r>
                      <m:r>
                        <a:rPr lang="en-US" sz="2400" b="0" i="0" kern="0" dirty="0" smtClean="0">
                          <a:solidFill>
                            <a:srgbClr val="000000"/>
                          </a:solidFill>
                          <a:latin typeface="Cambria Math"/>
                        </a:rPr>
                        <m:t>(</m:t>
                      </m:r>
                      <m:r>
                        <m:rPr>
                          <m:sty m:val="p"/>
                        </m:rPr>
                        <a:rPr lang="en-US" sz="2400" b="0" i="0" kern="0" dirty="0" smtClean="0">
                          <a:solidFill>
                            <a:srgbClr val="000000"/>
                          </a:solidFill>
                          <a:latin typeface="Cambria Math"/>
                        </a:rPr>
                        <m:t>C</m:t>
                      </m:r>
                      <m:r>
                        <a:rPr lang="en-US" sz="2400" b="0" i="0" kern="0" baseline="-25000" dirty="0">
                          <a:solidFill>
                            <a:srgbClr val="000000"/>
                          </a:solidFill>
                          <a:latin typeface="Cambria Math"/>
                        </a:rPr>
                        <m:t>2</m:t>
                      </m:r>
                      <m:r>
                        <a:rPr lang="en-US" sz="2400" b="0" i="0" kern="0" dirty="0" smtClean="0">
                          <a:solidFill>
                            <a:srgbClr val="000000"/>
                          </a:solidFill>
                          <a:latin typeface="Cambria Math"/>
                        </a:rPr>
                        <m:t>=</m:t>
                      </m:r>
                      <m:r>
                        <m:rPr>
                          <m:sty m:val="p"/>
                        </m:rPr>
                        <a:rPr lang="en-US" sz="2400" b="0" i="0" kern="0" dirty="0">
                          <a:solidFill>
                            <a:srgbClr val="000000"/>
                          </a:solidFill>
                          <a:latin typeface="Cambria Math"/>
                        </a:rPr>
                        <m:t>M</m:t>
                      </m:r>
                      <m:r>
                        <a:rPr lang="en-US" sz="2400" b="0" i="0" kern="0" dirty="0">
                          <a:solidFill>
                            <a:srgbClr val="000000"/>
                          </a:solidFill>
                          <a:latin typeface="Cambria Math"/>
                        </a:rPr>
                        <m:t>)=</m:t>
                      </m:r>
                      <m:r>
                        <a:rPr lang="en-US" sz="2400" b="1" i="0" kern="0" dirty="0">
                          <a:solidFill>
                            <a:srgbClr val="3333CC"/>
                          </a:solidFill>
                          <a:latin typeface="Cambria Math"/>
                        </a:rPr>
                        <m:t>𝐟</m:t>
                      </m:r>
                      <m:r>
                        <a:rPr lang="en-US" sz="2400" b="1" i="0" kern="0" dirty="0">
                          <a:solidFill>
                            <a:srgbClr val="3333CC"/>
                          </a:solidFill>
                          <a:latin typeface="Cambria Math"/>
                        </a:rPr>
                        <m:t>(</m:t>
                      </m:r>
                      <m:r>
                        <a:rPr lang="en-US" sz="2400" b="1" i="0" kern="0" dirty="0">
                          <a:solidFill>
                            <a:srgbClr val="3333CC"/>
                          </a:solidFill>
                          <a:latin typeface="Cambria Math"/>
                        </a:rPr>
                        <m:t>𝐌</m:t>
                      </m:r>
                      <m:r>
                        <a:rPr lang="en-US" sz="2400" b="1" i="0" kern="0" dirty="0">
                          <a:solidFill>
                            <a:srgbClr val="3333CC"/>
                          </a:solidFill>
                          <a:latin typeface="Cambria Math"/>
                        </a:rPr>
                        <m:t>)</m:t>
                      </m:r>
                      <m:r>
                        <a:rPr lang="en-US" sz="2400" b="0" i="0" kern="0" dirty="0">
                          <a:solidFill>
                            <a:srgbClr val="000000"/>
                          </a:solidFill>
                          <a:latin typeface="Cambria Math"/>
                        </a:rPr>
                        <m:t>=2/(</m:t>
                      </m:r>
                      <m:r>
                        <m:rPr>
                          <m:sty m:val="p"/>
                        </m:rPr>
                        <a:rPr lang="en-US" sz="2400" b="0" i="0" kern="0" dirty="0">
                          <a:solidFill>
                            <a:srgbClr val="000000"/>
                          </a:solidFill>
                          <a:latin typeface="Cambria Math"/>
                        </a:rPr>
                        <m:t>H</m:t>
                      </m:r>
                      <m:r>
                        <a:rPr lang="en-US" sz="2400" b="0" i="0" kern="0" dirty="0">
                          <a:solidFill>
                            <a:srgbClr val="000000"/>
                          </a:solidFill>
                          <a:latin typeface="Cambria Math"/>
                        </a:rPr>
                        <m:t>−</m:t>
                      </m:r>
                      <m:r>
                        <m:rPr>
                          <m:sty m:val="p"/>
                        </m:rPr>
                        <a:rPr lang="en-US" sz="2400" b="0" i="0" kern="0" dirty="0">
                          <a:solidFill>
                            <a:srgbClr val="000000"/>
                          </a:solidFill>
                          <a:latin typeface="Cambria Math"/>
                        </a:rPr>
                        <m:t>L</m:t>
                      </m:r>
                      <m:r>
                        <a:rPr lang="en-US" sz="2400" b="0" i="0" kern="0" dirty="0" smtClean="0">
                          <a:solidFill>
                            <a:srgbClr val="000000"/>
                          </a:solidFill>
                          <a:latin typeface="Cambria Math"/>
                        </a:rPr>
                        <m:t>)</m:t>
                      </m:r>
                    </m:oMath>
                  </m:oMathPara>
                </a14:m>
                <a:endParaRPr lang="en-US" sz="900" b="0" kern="0" dirty="0">
                  <a:solidFill>
                    <a:srgbClr val="000000"/>
                  </a:solidFill>
                  <a:latin typeface="Arial Narrow"/>
                </a:endParaRPr>
              </a:p>
              <a:p>
                <a:pPr marL="571500" lvl="0" indent="0" defTabSz="836497" eaLnBrk="0" fontAlgn="base" hangingPunct="0">
                  <a:spcBef>
                    <a:spcPts val="1800"/>
                  </a:spcBef>
                  <a:spcAft>
                    <a:spcPct val="0"/>
                  </a:spcAft>
                  <a:buClr>
                    <a:srgbClr val="5A2C00"/>
                  </a:buClr>
                  <a:buNone/>
                </a:pPr>
                <a:r>
                  <a:rPr lang="en-US" sz="2400" kern="0" dirty="0" smtClean="0">
                    <a:solidFill>
                      <a:srgbClr val="000000"/>
                    </a:solidFill>
                    <a:latin typeface="Arial Narrow"/>
                  </a:rPr>
                  <a:t>Cumulative</a:t>
                </a:r>
                <a:r>
                  <a:rPr lang="en-US" sz="2400" b="0" kern="0" dirty="0" smtClean="0">
                    <a:solidFill>
                      <a:srgbClr val="000000"/>
                    </a:solidFill>
                    <a:latin typeface="Arial Narrow"/>
                  </a:rPr>
                  <a:t> </a:t>
                </a:r>
                <a:r>
                  <a:rPr lang="en-US" sz="2400" b="0" kern="0" dirty="0">
                    <a:solidFill>
                      <a:srgbClr val="000000"/>
                    </a:solidFill>
                    <a:latin typeface="Arial Narrow"/>
                  </a:rPr>
                  <a:t>distribution, </a:t>
                </a:r>
                <a:r>
                  <a:rPr lang="en-US" sz="2400" b="0" i="1" u="sng" kern="0" dirty="0">
                    <a:solidFill>
                      <a:srgbClr val="000000"/>
                    </a:solidFill>
                    <a:latin typeface="Arial Narrow"/>
                  </a:rPr>
                  <a:t>cumulative probability </a:t>
                </a:r>
                <a:r>
                  <a:rPr lang="en-US" sz="2400" b="0" kern="0" dirty="0">
                    <a:solidFill>
                      <a:srgbClr val="000000"/>
                    </a:solidFill>
                    <a:latin typeface="Arial Narrow"/>
                  </a:rPr>
                  <a:t>at mode is</a:t>
                </a:r>
              </a:p>
              <a:p>
                <a:pPr marL="312695" lvl="0" indent="-312695" algn="ctr" defTabSz="836497" eaLnBrk="0" fontAlgn="base" hangingPunct="0">
                  <a:spcBef>
                    <a:spcPts val="0"/>
                  </a:spcBef>
                  <a:spcAft>
                    <a:spcPct val="0"/>
                  </a:spcAft>
                  <a:buClr>
                    <a:srgbClr val="3333CC"/>
                  </a:buClr>
                  <a:buNone/>
                </a:pPr>
                <a14:m>
                  <m:oMathPara xmlns:m="http://schemas.openxmlformats.org/officeDocument/2006/math">
                    <m:oMathParaPr>
                      <m:jc m:val="centerGroup"/>
                    </m:oMathParaPr>
                    <m:oMath xmlns:m="http://schemas.openxmlformats.org/officeDocument/2006/math">
                      <m:r>
                        <m:rPr>
                          <m:sty m:val="p"/>
                        </m:rPr>
                        <a:rPr lang="en-US" sz="2400" b="0" i="0" kern="0" dirty="0" smtClean="0">
                          <a:solidFill>
                            <a:srgbClr val="000000"/>
                          </a:solidFill>
                          <a:latin typeface="Cambria Math"/>
                        </a:rPr>
                        <m:t>P</m:t>
                      </m:r>
                      <m:r>
                        <a:rPr lang="en-US" sz="2400" b="0" i="0" kern="0" dirty="0" smtClean="0">
                          <a:solidFill>
                            <a:srgbClr val="000000"/>
                          </a:solidFill>
                          <a:latin typeface="Cambria Math"/>
                        </a:rPr>
                        <m:t>(</m:t>
                      </m:r>
                      <m:r>
                        <m:rPr>
                          <m:sty m:val="p"/>
                        </m:rPr>
                        <a:rPr lang="en-US" sz="2400" b="0" i="0" kern="0" dirty="0" smtClean="0">
                          <a:solidFill>
                            <a:srgbClr val="000000"/>
                          </a:solidFill>
                          <a:latin typeface="Cambria Math"/>
                        </a:rPr>
                        <m:t>C</m:t>
                      </m:r>
                      <m:r>
                        <a:rPr lang="en-US" sz="2400" b="0" i="0" kern="0" baseline="-25000" dirty="0">
                          <a:solidFill>
                            <a:srgbClr val="000000"/>
                          </a:solidFill>
                          <a:latin typeface="Cambria Math"/>
                        </a:rPr>
                        <m:t>2</m:t>
                      </m:r>
                      <m:r>
                        <a:rPr lang="en-US" sz="2400" b="0" i="0" kern="0" dirty="0">
                          <a:solidFill>
                            <a:srgbClr val="000000"/>
                          </a:solidFill>
                          <a:latin typeface="Cambria Math"/>
                        </a:rPr>
                        <m:t>≤</m:t>
                      </m:r>
                      <m:r>
                        <m:rPr>
                          <m:sty m:val="p"/>
                        </m:rPr>
                        <a:rPr lang="en-US" sz="2400" b="0" i="0" kern="0" dirty="0">
                          <a:solidFill>
                            <a:srgbClr val="000000"/>
                          </a:solidFill>
                          <a:latin typeface="Cambria Math"/>
                        </a:rPr>
                        <m:t>M</m:t>
                      </m:r>
                      <m:r>
                        <a:rPr lang="en-US" sz="2400" b="0" i="0" kern="0" dirty="0">
                          <a:solidFill>
                            <a:srgbClr val="000000"/>
                          </a:solidFill>
                          <a:latin typeface="Cambria Math"/>
                        </a:rPr>
                        <m:t>)=</m:t>
                      </m:r>
                      <m:r>
                        <a:rPr lang="en-US" sz="2400" b="1" i="0" kern="0" dirty="0">
                          <a:solidFill>
                            <a:srgbClr val="3333CC"/>
                          </a:solidFill>
                          <a:latin typeface="Cambria Math"/>
                        </a:rPr>
                        <m:t>𝐅</m:t>
                      </m:r>
                      <m:r>
                        <a:rPr lang="en-US" sz="2400" b="1" i="0" kern="0" dirty="0">
                          <a:solidFill>
                            <a:srgbClr val="3333CC"/>
                          </a:solidFill>
                          <a:latin typeface="Cambria Math"/>
                        </a:rPr>
                        <m:t>(</m:t>
                      </m:r>
                      <m:r>
                        <a:rPr lang="en-US" sz="2400" b="1" i="0" kern="0" dirty="0">
                          <a:solidFill>
                            <a:srgbClr val="3333CC"/>
                          </a:solidFill>
                          <a:latin typeface="Cambria Math"/>
                        </a:rPr>
                        <m:t>𝐌</m:t>
                      </m:r>
                      <m:r>
                        <a:rPr lang="en-US" sz="2400" b="1" i="0" kern="0" dirty="0">
                          <a:solidFill>
                            <a:srgbClr val="3333CC"/>
                          </a:solidFill>
                          <a:latin typeface="Cambria Math"/>
                        </a:rPr>
                        <m:t>)</m:t>
                      </m:r>
                      <m:r>
                        <a:rPr lang="en-US" sz="2400" b="0" i="0" kern="0" dirty="0">
                          <a:solidFill>
                            <a:srgbClr val="000000"/>
                          </a:solidFill>
                          <a:latin typeface="Cambria Math"/>
                        </a:rPr>
                        <m:t>=(</m:t>
                      </m:r>
                      <m:r>
                        <m:rPr>
                          <m:sty m:val="p"/>
                        </m:rPr>
                        <a:rPr lang="en-US" sz="2400" b="0" i="0" kern="0" dirty="0">
                          <a:solidFill>
                            <a:srgbClr val="000000"/>
                          </a:solidFill>
                          <a:latin typeface="Cambria Math"/>
                        </a:rPr>
                        <m:t>M</m:t>
                      </m:r>
                      <m:r>
                        <a:rPr lang="en-US" sz="2400" b="0" i="0" kern="0" dirty="0">
                          <a:solidFill>
                            <a:srgbClr val="000000"/>
                          </a:solidFill>
                          <a:latin typeface="Cambria Math"/>
                        </a:rPr>
                        <m:t>−</m:t>
                      </m:r>
                      <m:r>
                        <m:rPr>
                          <m:sty m:val="p"/>
                        </m:rPr>
                        <a:rPr lang="en-US" sz="2400" b="0" i="0" kern="0" dirty="0">
                          <a:solidFill>
                            <a:srgbClr val="000000"/>
                          </a:solidFill>
                          <a:latin typeface="Cambria Math"/>
                        </a:rPr>
                        <m:t>L</m:t>
                      </m:r>
                      <m:r>
                        <a:rPr lang="en-US" sz="2400" b="0" i="0" kern="0" dirty="0">
                          <a:solidFill>
                            <a:srgbClr val="000000"/>
                          </a:solidFill>
                          <a:latin typeface="Cambria Math"/>
                        </a:rPr>
                        <m:t>)/(</m:t>
                      </m:r>
                      <m:r>
                        <m:rPr>
                          <m:sty m:val="p"/>
                        </m:rPr>
                        <a:rPr lang="en-US" sz="2400" b="0" i="0" kern="0" dirty="0">
                          <a:solidFill>
                            <a:srgbClr val="000000"/>
                          </a:solidFill>
                          <a:latin typeface="Cambria Math"/>
                        </a:rPr>
                        <m:t>H</m:t>
                      </m:r>
                      <m:r>
                        <a:rPr lang="en-US" sz="2400" b="0" i="0" kern="0" dirty="0">
                          <a:solidFill>
                            <a:srgbClr val="000000"/>
                          </a:solidFill>
                          <a:latin typeface="Cambria Math"/>
                        </a:rPr>
                        <m:t>−</m:t>
                      </m:r>
                      <m:r>
                        <m:rPr>
                          <m:sty m:val="p"/>
                        </m:rPr>
                        <a:rPr lang="en-US" sz="2400" b="0" i="0" kern="0" dirty="0">
                          <a:solidFill>
                            <a:srgbClr val="000000"/>
                          </a:solidFill>
                          <a:latin typeface="Cambria Math"/>
                        </a:rPr>
                        <m:t>L</m:t>
                      </m:r>
                      <m:r>
                        <a:rPr lang="en-US" sz="2400" b="0" i="0" kern="0" dirty="0" smtClean="0">
                          <a:solidFill>
                            <a:srgbClr val="000000"/>
                          </a:solidFill>
                          <a:latin typeface="Cambria Math"/>
                        </a:rPr>
                        <m:t>)</m:t>
                      </m:r>
                    </m:oMath>
                  </m:oMathPara>
                </a14:m>
                <a:endParaRPr lang="en-US" sz="2400" b="0" kern="0" dirty="0">
                  <a:solidFill>
                    <a:srgbClr val="000000"/>
                  </a:solidFill>
                  <a:latin typeface="Arial Narrow"/>
                </a:endParaRPr>
              </a:p>
            </p:txBody>
          </p:sp>
        </mc:Choice>
        <mc:Fallback>
          <p:sp>
            <p:nvSpPr>
              <p:cNvPr id="17" name="Content Placeholder 3"/>
              <p:cNvSpPr>
                <a:spLocks noGrp="1" noRot="1" noChangeAspect="1" noMove="1" noResize="1" noEditPoints="1" noAdjustHandles="1" noChangeArrowheads="1" noChangeShapeType="1" noTextEdit="1"/>
              </p:cNvSpPr>
              <p:nvPr>
                <p:ph idx="17"/>
              </p:nvPr>
            </p:nvSpPr>
            <p:spPr>
              <a:xfrm>
                <a:off x="457200" y="2819400"/>
                <a:ext cx="8229600" cy="3581400"/>
              </a:xfrm>
              <a:blipFill rotWithShape="1">
                <a:blip r:embed="rId3" cstate="print"/>
                <a:stretch>
                  <a:fillRect l="-1481" t="-1704" b="-1363"/>
                </a:stretch>
              </a:blipFill>
            </p:spPr>
            <p:txBody>
              <a:bodyPr/>
              <a:lstStyle/>
              <a:p>
                <a:r>
                  <a:rPr lang="en-US">
                    <a:noFill/>
                  </a:rPr>
                  <a:t> </a:t>
                </a:r>
              </a:p>
            </p:txBody>
          </p:sp>
        </mc:Fallback>
      </mc:AlternateContent>
      <p:sp>
        <p:nvSpPr>
          <p:cNvPr id="18" name="Text Placeholder 4"/>
          <p:cNvSpPr>
            <a:spLocks noGrp="1"/>
          </p:cNvSpPr>
          <p:nvPr>
            <p:ph type="body" sz="quarter" idx="18"/>
          </p:nvPr>
        </p:nvSpPr>
        <p:spPr/>
        <p:txBody>
          <a:bodyPr/>
          <a:lstStyle/>
          <a:p>
            <a:endParaRPr lang="en-US"/>
          </a:p>
        </p:txBody>
      </p:sp>
      <p:sp>
        <p:nvSpPr>
          <p:cNvPr id="19"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27540794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Example: Continuous </a:t>
            </a:r>
            <a:r>
              <a:rPr lang="en-US" dirty="0" smtClean="0"/>
              <a:t>Distribution</a:t>
            </a:r>
            <a:r>
              <a:rPr lang="en-US" sz="1400" dirty="0"/>
              <a:t> </a:t>
            </a:r>
            <a:r>
              <a:rPr lang="en-US" sz="1400" dirty="0" smtClean="0"/>
              <a:t>(2)</a:t>
            </a:r>
            <a:endParaRPr lang="en-US" dirty="0"/>
          </a:p>
        </p:txBody>
      </p:sp>
      <mc:AlternateContent xmlns:mc="http://schemas.openxmlformats.org/markup-compatibility/2006">
        <mc:Choice xmlns:a14="http://schemas.microsoft.com/office/drawing/2010/main" xmlns="" Requires="a14">
          <p:sp>
            <p:nvSpPr>
              <p:cNvPr id="8" name="Content Placeholder 2"/>
              <p:cNvSpPr>
                <a:spLocks noGrp="1"/>
              </p:cNvSpPr>
              <p:nvPr>
                <p:ph sz="quarter" idx="17"/>
              </p:nvPr>
            </p:nvSpPr>
            <p:spPr>
              <a:xfrm>
                <a:off x="457200" y="1143000"/>
                <a:ext cx="8229600" cy="2082800"/>
              </a:xfrm>
            </p:spPr>
            <p:txBody>
              <a:bodyPr/>
              <a:lstStyle/>
              <a:p>
                <a:pPr marL="640080" lvl="0" indent="0" defTabSz="836497" eaLnBrk="0" fontAlgn="base" hangingPunct="0">
                  <a:spcBef>
                    <a:spcPts val="600"/>
                  </a:spcBef>
                  <a:spcAft>
                    <a:spcPts val="600"/>
                  </a:spcAft>
                  <a:buClr>
                    <a:srgbClr val="006200"/>
                  </a:buClr>
                  <a:buNone/>
                </a:pPr>
                <a:r>
                  <a:rPr lang="en-US" kern="0" dirty="0" smtClean="0">
                    <a:solidFill>
                      <a:srgbClr val="000000"/>
                    </a:solidFill>
                    <a:latin typeface="Arial Narrow"/>
                  </a:rPr>
                  <a:t>Probability</a:t>
                </a:r>
                <a:r>
                  <a:rPr lang="en-US" b="0" kern="0" dirty="0">
                    <a:solidFill>
                      <a:srgbClr val="000000"/>
                    </a:solidFill>
                    <a:latin typeface="Arial Narrow"/>
                  </a:rPr>
                  <a:t> at mode M = $28 is</a:t>
                </a:r>
                <a:r>
                  <a:rPr lang="en-US" b="0" kern="0" dirty="0" smtClean="0">
                    <a:solidFill>
                      <a:srgbClr val="000000"/>
                    </a:solidFill>
                    <a:latin typeface="Arial Narrow"/>
                  </a:rPr>
                  <a:t>:</a:t>
                </a:r>
                <a:endParaRPr lang="en-US" sz="900" b="0" kern="0" dirty="0">
                  <a:solidFill>
                    <a:srgbClr val="000000"/>
                  </a:solidFill>
                  <a:latin typeface="Arial Narrow"/>
                </a:endParaRPr>
              </a:p>
              <a:p>
                <a:pPr marL="312695" lvl="0" indent="-312695" algn="ctr" defTabSz="836497" eaLnBrk="0" fontAlgn="base" hangingPunct="0">
                  <a:spcBef>
                    <a:spcPts val="600"/>
                  </a:spcBef>
                  <a:spcAft>
                    <a:spcPts val="600"/>
                  </a:spcAft>
                  <a:buClr>
                    <a:srgbClr val="3333CC"/>
                  </a:buClr>
                  <a:buNone/>
                </a:pPr>
                <a14:m>
                  <m:oMathPara xmlns:m="http://schemas.openxmlformats.org/officeDocument/2006/math">
                    <m:oMathParaPr>
                      <m:jc m:val="centerGroup"/>
                    </m:oMathParaPr>
                    <m:oMath xmlns:m="http://schemas.openxmlformats.org/officeDocument/2006/math">
                      <m:r>
                        <m:rPr>
                          <m:sty m:val="p"/>
                        </m:rPr>
                        <a:rPr lang="en-US" b="0" i="0" kern="0" dirty="0" smtClean="0">
                          <a:solidFill>
                            <a:srgbClr val="000000"/>
                          </a:solidFill>
                          <a:latin typeface="Cambria Math"/>
                        </a:rPr>
                        <m:t>P</m:t>
                      </m:r>
                      <m:r>
                        <a:rPr lang="en-US" b="0" i="0" kern="0" dirty="0" smtClean="0">
                          <a:solidFill>
                            <a:srgbClr val="000000"/>
                          </a:solidFill>
                          <a:latin typeface="Cambria Math"/>
                        </a:rPr>
                        <m:t>(</m:t>
                      </m:r>
                      <m:r>
                        <m:rPr>
                          <m:sty m:val="p"/>
                        </m:rPr>
                        <a:rPr lang="en-US" b="0" i="0" kern="0" dirty="0" smtClean="0">
                          <a:solidFill>
                            <a:srgbClr val="000000"/>
                          </a:solidFill>
                          <a:latin typeface="Cambria Math"/>
                        </a:rPr>
                        <m:t>C</m:t>
                      </m:r>
                      <m:r>
                        <a:rPr lang="en-US" b="0" i="0" kern="0" baseline="-25000" dirty="0" smtClean="0">
                          <a:solidFill>
                            <a:srgbClr val="000000"/>
                          </a:solidFill>
                          <a:latin typeface="Cambria Math"/>
                        </a:rPr>
                        <m:t>2</m:t>
                      </m:r>
                      <m:r>
                        <a:rPr lang="en-US" b="0" i="0" kern="0" dirty="0" smtClean="0">
                          <a:solidFill>
                            <a:srgbClr val="000000"/>
                          </a:solidFill>
                          <a:latin typeface="Cambria Math"/>
                        </a:rPr>
                        <m:t>=28</m:t>
                      </m:r>
                      <m:r>
                        <a:rPr lang="en-US" b="0" i="0" kern="0" dirty="0">
                          <a:solidFill>
                            <a:srgbClr val="000000"/>
                          </a:solidFill>
                          <a:latin typeface="Cambria Math"/>
                        </a:rPr>
                        <m:t>)=</m:t>
                      </m:r>
                      <m:r>
                        <a:rPr lang="en-US" b="1" i="0" kern="0" dirty="0">
                          <a:solidFill>
                            <a:srgbClr val="3333CC"/>
                          </a:solidFill>
                          <a:latin typeface="Cambria Math"/>
                        </a:rPr>
                        <m:t>𝐟</m:t>
                      </m:r>
                      <m:r>
                        <a:rPr lang="en-US" b="1" i="0" kern="0" dirty="0">
                          <a:solidFill>
                            <a:srgbClr val="3333CC"/>
                          </a:solidFill>
                          <a:latin typeface="Cambria Math"/>
                        </a:rPr>
                        <m:t>(</m:t>
                      </m:r>
                      <m:r>
                        <a:rPr lang="en-US" b="1" i="0" kern="0" dirty="0">
                          <a:solidFill>
                            <a:srgbClr val="3333CC"/>
                          </a:solidFill>
                          <a:latin typeface="Cambria Math"/>
                        </a:rPr>
                        <m:t>𝟐𝟖</m:t>
                      </m:r>
                      <m:r>
                        <a:rPr lang="en-US" b="1" i="0" kern="0" dirty="0">
                          <a:solidFill>
                            <a:srgbClr val="3333CC"/>
                          </a:solidFill>
                          <a:latin typeface="Cambria Math"/>
                        </a:rPr>
                        <m:t>)</m:t>
                      </m:r>
                      <m:r>
                        <a:rPr lang="en-US" b="0" i="0" kern="0" dirty="0">
                          <a:solidFill>
                            <a:srgbClr val="000000"/>
                          </a:solidFill>
                          <a:latin typeface="Cambria Math"/>
                        </a:rPr>
                        <m:t>=2/(</m:t>
                      </m:r>
                      <m:r>
                        <a:rPr lang="en-US" b="0" i="0" kern="0" dirty="0" smtClean="0">
                          <a:solidFill>
                            <a:srgbClr val="000000"/>
                          </a:solidFill>
                          <a:latin typeface="Cambria Math"/>
                        </a:rPr>
                        <m:t>30</m:t>
                      </m:r>
                      <m:r>
                        <a:rPr lang="en-US" b="0" i="0" kern="0" dirty="0" smtClean="0">
                          <a:solidFill>
                            <a:srgbClr val="000000"/>
                          </a:solidFill>
                          <a:latin typeface="Cambria Math"/>
                        </a:rPr>
                        <m:t>−</m:t>
                      </m:r>
                      <m:r>
                        <a:rPr lang="en-US" b="0" i="0" kern="0" dirty="0" smtClean="0">
                          <a:solidFill>
                            <a:srgbClr val="000000"/>
                          </a:solidFill>
                          <a:latin typeface="Cambria Math"/>
                        </a:rPr>
                        <m:t>20</m:t>
                      </m:r>
                      <m:r>
                        <a:rPr lang="en-US" b="0" i="0" kern="0" dirty="0">
                          <a:solidFill>
                            <a:srgbClr val="000000"/>
                          </a:solidFill>
                          <a:latin typeface="Cambria Math"/>
                        </a:rPr>
                        <m:t>)=</m:t>
                      </m:r>
                      <m:r>
                        <a:rPr lang="en-US" b="1" i="0" kern="0" dirty="0" smtClean="0">
                          <a:solidFill>
                            <a:srgbClr val="3333CC"/>
                          </a:solidFill>
                          <a:latin typeface="Cambria Math"/>
                        </a:rPr>
                        <m:t>𝟎</m:t>
                      </m:r>
                      <m:r>
                        <a:rPr lang="en-US" b="1" i="0" kern="0" dirty="0" smtClean="0">
                          <a:solidFill>
                            <a:srgbClr val="3333CC"/>
                          </a:solidFill>
                          <a:latin typeface="Cambria Math"/>
                        </a:rPr>
                        <m:t>.</m:t>
                      </m:r>
                      <m:r>
                        <a:rPr lang="en-US" b="1" i="0" kern="0" dirty="0" smtClean="0">
                          <a:solidFill>
                            <a:srgbClr val="3333CC"/>
                          </a:solidFill>
                          <a:latin typeface="Cambria Math"/>
                        </a:rPr>
                        <m:t>𝟐</m:t>
                      </m:r>
                    </m:oMath>
                  </m:oMathPara>
                </a14:m>
                <a:endParaRPr lang="en-US" sz="900" kern="0" dirty="0">
                  <a:solidFill>
                    <a:srgbClr val="000000"/>
                  </a:solidFill>
                  <a:latin typeface="Arial Narrow"/>
                </a:endParaRPr>
              </a:p>
              <a:p>
                <a:pPr marL="640080" lvl="0" indent="0" defTabSz="836497" eaLnBrk="0" fontAlgn="base" hangingPunct="0">
                  <a:spcBef>
                    <a:spcPts val="600"/>
                  </a:spcBef>
                  <a:spcAft>
                    <a:spcPts val="600"/>
                  </a:spcAft>
                  <a:buClr>
                    <a:srgbClr val="5A2C00"/>
                  </a:buClr>
                  <a:buNone/>
                </a:pPr>
                <a:r>
                  <a:rPr lang="en-US" kern="0" dirty="0" smtClean="0">
                    <a:solidFill>
                      <a:srgbClr val="000000"/>
                    </a:solidFill>
                    <a:latin typeface="Arial Narrow"/>
                  </a:rPr>
                  <a:t>Cumulative </a:t>
                </a:r>
                <a:r>
                  <a:rPr lang="en-US" kern="0" dirty="0">
                    <a:solidFill>
                      <a:srgbClr val="000000"/>
                    </a:solidFill>
                    <a:latin typeface="Arial Narrow"/>
                  </a:rPr>
                  <a:t>probability </a:t>
                </a:r>
                <a:r>
                  <a:rPr lang="en-US" b="0" kern="0" dirty="0">
                    <a:solidFill>
                      <a:srgbClr val="000000"/>
                    </a:solidFill>
                    <a:latin typeface="Arial Narrow"/>
                  </a:rPr>
                  <a:t>at mode M </a:t>
                </a:r>
                <a14:m>
                  <m:oMath xmlns:m="http://schemas.openxmlformats.org/officeDocument/2006/math">
                    <m:r>
                      <a:rPr lang="en-US" b="0" i="1" kern="0" dirty="0" smtClean="0">
                        <a:solidFill>
                          <a:srgbClr val="000000"/>
                        </a:solidFill>
                        <a:latin typeface="Cambria Math"/>
                      </a:rPr>
                      <m:t>=</m:t>
                    </m:r>
                  </m:oMath>
                </a14:m>
                <a:r>
                  <a:rPr lang="en-US" b="0" kern="0" dirty="0">
                    <a:solidFill>
                      <a:srgbClr val="000000"/>
                    </a:solidFill>
                    <a:latin typeface="Arial Narrow"/>
                  </a:rPr>
                  <a:t> $28 is</a:t>
                </a:r>
                <a:r>
                  <a:rPr lang="en-US" b="0" kern="0" dirty="0" smtClean="0">
                    <a:solidFill>
                      <a:srgbClr val="000000"/>
                    </a:solidFill>
                    <a:latin typeface="Arial Narrow"/>
                  </a:rPr>
                  <a:t>:</a:t>
                </a:r>
                <a:endParaRPr lang="en-US" sz="900" b="0" kern="0" dirty="0">
                  <a:solidFill>
                    <a:srgbClr val="000000"/>
                  </a:solidFill>
                  <a:latin typeface="Arial Narrow"/>
                </a:endParaRPr>
              </a:p>
              <a:p>
                <a:pPr marL="312695" lvl="0" indent="-312695" algn="ctr" defTabSz="836497" eaLnBrk="0" fontAlgn="base" hangingPunct="0">
                  <a:spcBef>
                    <a:spcPts val="600"/>
                  </a:spcBef>
                  <a:spcAft>
                    <a:spcPts val="600"/>
                  </a:spcAft>
                  <a:buClr>
                    <a:srgbClr val="3333CC"/>
                  </a:buClr>
                  <a:buNone/>
                </a:pPr>
                <a14:m>
                  <m:oMathPara xmlns:m="http://schemas.openxmlformats.org/officeDocument/2006/math">
                    <m:oMathParaPr>
                      <m:jc m:val="centerGroup"/>
                    </m:oMathParaPr>
                    <m:oMath xmlns:m="http://schemas.openxmlformats.org/officeDocument/2006/math">
                      <m:r>
                        <m:rPr>
                          <m:sty m:val="p"/>
                        </m:rPr>
                        <a:rPr lang="en-US" b="0" i="0" kern="0" dirty="0" smtClean="0">
                          <a:solidFill>
                            <a:srgbClr val="000000"/>
                          </a:solidFill>
                          <a:latin typeface="Cambria Math"/>
                        </a:rPr>
                        <m:t>P</m:t>
                      </m:r>
                      <m:r>
                        <a:rPr lang="en-US" b="0" i="0" kern="0" dirty="0" smtClean="0">
                          <a:solidFill>
                            <a:srgbClr val="000000"/>
                          </a:solidFill>
                          <a:latin typeface="Cambria Math"/>
                        </a:rPr>
                        <m:t>(</m:t>
                      </m:r>
                      <m:r>
                        <m:rPr>
                          <m:sty m:val="p"/>
                        </m:rPr>
                        <a:rPr lang="en-US" b="0" i="0" kern="0" dirty="0" smtClean="0">
                          <a:solidFill>
                            <a:srgbClr val="000000"/>
                          </a:solidFill>
                          <a:latin typeface="Cambria Math"/>
                        </a:rPr>
                        <m:t>C</m:t>
                      </m:r>
                      <m:r>
                        <a:rPr lang="en-US" b="0" i="0" kern="0" baseline="-25000" dirty="0" smtClean="0">
                          <a:solidFill>
                            <a:srgbClr val="000000"/>
                          </a:solidFill>
                          <a:latin typeface="Cambria Math"/>
                        </a:rPr>
                        <m:t>2</m:t>
                      </m:r>
                      <m:r>
                        <a:rPr lang="en-US" b="0" i="0" kern="0" dirty="0" smtClean="0">
                          <a:solidFill>
                            <a:srgbClr val="000000"/>
                          </a:solidFill>
                          <a:latin typeface="Cambria Math"/>
                        </a:rPr>
                        <m:t>≤28</m:t>
                      </m:r>
                      <m:r>
                        <a:rPr lang="en-US" b="0" i="0" kern="0" dirty="0">
                          <a:solidFill>
                            <a:srgbClr val="000000"/>
                          </a:solidFill>
                          <a:latin typeface="Cambria Math"/>
                        </a:rPr>
                        <m:t>)=</m:t>
                      </m:r>
                      <m:r>
                        <a:rPr lang="en-US" b="1" i="0" kern="0" dirty="0">
                          <a:solidFill>
                            <a:srgbClr val="3333CC"/>
                          </a:solidFill>
                          <a:latin typeface="Cambria Math"/>
                        </a:rPr>
                        <m:t>𝐅</m:t>
                      </m:r>
                      <m:r>
                        <a:rPr lang="en-US" b="1" i="0" kern="0" dirty="0">
                          <a:solidFill>
                            <a:srgbClr val="3333CC"/>
                          </a:solidFill>
                          <a:latin typeface="Cambria Math"/>
                        </a:rPr>
                        <m:t>(</m:t>
                      </m:r>
                      <m:r>
                        <a:rPr lang="en-US" b="1" i="0" kern="0" dirty="0">
                          <a:solidFill>
                            <a:srgbClr val="3333CC"/>
                          </a:solidFill>
                          <a:latin typeface="Cambria Math"/>
                        </a:rPr>
                        <m:t>𝟐𝟖</m:t>
                      </m:r>
                      <m:r>
                        <a:rPr lang="en-US" b="1" i="0" kern="0" dirty="0">
                          <a:solidFill>
                            <a:srgbClr val="3333CC"/>
                          </a:solidFill>
                          <a:latin typeface="Cambria Math"/>
                        </a:rPr>
                        <m:t>)</m:t>
                      </m:r>
                      <m:r>
                        <a:rPr lang="en-US" b="0" i="0" kern="0" dirty="0">
                          <a:solidFill>
                            <a:srgbClr val="000000"/>
                          </a:solidFill>
                          <a:latin typeface="Cambria Math"/>
                        </a:rPr>
                        <m:t>=(</m:t>
                      </m:r>
                      <m:r>
                        <a:rPr lang="en-US" b="0" i="0" kern="0" dirty="0" smtClean="0">
                          <a:solidFill>
                            <a:srgbClr val="000000"/>
                          </a:solidFill>
                          <a:latin typeface="Cambria Math"/>
                        </a:rPr>
                        <m:t>28</m:t>
                      </m:r>
                      <m:r>
                        <a:rPr lang="en-US" b="0" i="0" kern="0" dirty="0" smtClean="0">
                          <a:solidFill>
                            <a:srgbClr val="000000"/>
                          </a:solidFill>
                          <a:latin typeface="Cambria Math"/>
                        </a:rPr>
                        <m:t>−</m:t>
                      </m:r>
                      <m:r>
                        <a:rPr lang="en-US" b="0" i="0" kern="0" dirty="0" smtClean="0">
                          <a:solidFill>
                            <a:srgbClr val="000000"/>
                          </a:solidFill>
                          <a:latin typeface="Cambria Math"/>
                        </a:rPr>
                        <m:t>20</m:t>
                      </m:r>
                      <m:r>
                        <a:rPr lang="en-US" b="0" i="0" kern="0" dirty="0">
                          <a:solidFill>
                            <a:srgbClr val="000000"/>
                          </a:solidFill>
                          <a:latin typeface="Cambria Math"/>
                        </a:rPr>
                        <m:t>)/(</m:t>
                      </m:r>
                      <m:r>
                        <a:rPr lang="en-US" b="0" i="0" kern="0" dirty="0" smtClean="0">
                          <a:solidFill>
                            <a:srgbClr val="000000"/>
                          </a:solidFill>
                          <a:latin typeface="Cambria Math"/>
                        </a:rPr>
                        <m:t>30</m:t>
                      </m:r>
                      <m:r>
                        <a:rPr lang="en-US" b="0" i="0" kern="0" dirty="0" smtClean="0">
                          <a:solidFill>
                            <a:srgbClr val="000000"/>
                          </a:solidFill>
                          <a:latin typeface="Cambria Math"/>
                        </a:rPr>
                        <m:t>−</m:t>
                      </m:r>
                      <m:r>
                        <a:rPr lang="en-US" b="0" i="0" kern="0" dirty="0" smtClean="0">
                          <a:solidFill>
                            <a:srgbClr val="000000"/>
                          </a:solidFill>
                          <a:latin typeface="Cambria Math"/>
                        </a:rPr>
                        <m:t>20</m:t>
                      </m:r>
                      <m:r>
                        <a:rPr lang="en-US" b="0" i="0" kern="0" dirty="0">
                          <a:solidFill>
                            <a:srgbClr val="000000"/>
                          </a:solidFill>
                          <a:latin typeface="Cambria Math"/>
                        </a:rPr>
                        <m:t>)=</m:t>
                      </m:r>
                      <m:r>
                        <a:rPr lang="en-US" b="1" i="0" kern="0" dirty="0" smtClean="0">
                          <a:solidFill>
                            <a:srgbClr val="3333CC"/>
                          </a:solidFill>
                          <a:latin typeface="Cambria Math"/>
                        </a:rPr>
                        <m:t>𝟎</m:t>
                      </m:r>
                      <m:r>
                        <a:rPr lang="en-US" b="1" i="0" kern="0" dirty="0" smtClean="0">
                          <a:solidFill>
                            <a:srgbClr val="3333CC"/>
                          </a:solidFill>
                          <a:latin typeface="Cambria Math"/>
                        </a:rPr>
                        <m:t>.</m:t>
                      </m:r>
                      <m:r>
                        <a:rPr lang="en-US" b="1" i="0" kern="0" dirty="0" smtClean="0">
                          <a:solidFill>
                            <a:srgbClr val="3333CC"/>
                          </a:solidFill>
                          <a:latin typeface="Cambria Math"/>
                        </a:rPr>
                        <m:t>𝟖</m:t>
                      </m:r>
                    </m:oMath>
                  </m:oMathPara>
                </a14:m>
                <a:endParaRPr lang="en-US" kern="0" dirty="0">
                  <a:solidFill>
                    <a:srgbClr val="3333CC"/>
                  </a:solidFill>
                  <a:latin typeface="Arial Narrow"/>
                </a:endParaRPr>
              </a:p>
            </p:txBody>
          </p:sp>
        </mc:Choice>
        <mc:Fallback>
          <p:sp>
            <p:nvSpPr>
              <p:cNvPr id="8" name="Content Placeholder 2"/>
              <p:cNvSpPr>
                <a:spLocks noGrp="1" noRot="1" noChangeAspect="1" noMove="1" noResize="1" noEditPoints="1" noAdjustHandles="1" noChangeArrowheads="1" noChangeShapeType="1" noTextEdit="1"/>
              </p:cNvSpPr>
              <p:nvPr>
                <p:ph sz="quarter" idx="17"/>
              </p:nvPr>
            </p:nvSpPr>
            <p:spPr>
              <a:xfrm>
                <a:off x="457200" y="1143000"/>
                <a:ext cx="8229600" cy="2082800"/>
              </a:xfrm>
              <a:blipFill rotWithShape="1">
                <a:blip r:embed="rId2" cstate="print"/>
                <a:stretch>
                  <a:fillRect t="-2346"/>
                </a:stretch>
              </a:blipFill>
            </p:spPr>
            <p:txBody>
              <a:bodyPr/>
              <a:lstStyle/>
              <a:p>
                <a:r>
                  <a:rPr lang="en-US">
                    <a:noFill/>
                  </a:rPr>
                  <a:t> </a:t>
                </a:r>
              </a:p>
            </p:txBody>
          </p:sp>
        </mc:Fallback>
      </mc:AlternateContent>
      <p:cxnSp>
        <p:nvCxnSpPr>
          <p:cNvPr id="21" name="Straight Connector 3"/>
          <p:cNvCxnSpPr/>
          <p:nvPr/>
        </p:nvCxnSpPr>
        <p:spPr bwMode="auto">
          <a:xfrm>
            <a:off x="457200" y="3211286"/>
            <a:ext cx="8229600" cy="76200"/>
          </a:xfrm>
          <a:prstGeom prst="line">
            <a:avLst/>
          </a:prstGeom>
          <a:solidFill>
            <a:schemeClr val="accent1"/>
          </a:solidFill>
          <a:ln w="38100" cap="flat" cmpd="sng" algn="ctr">
            <a:solidFill>
              <a:srgbClr val="931B07"/>
            </a:solidFill>
            <a:prstDash val="solid"/>
            <a:round/>
            <a:headEnd type="none" w="med" len="med"/>
            <a:tailEnd type="none" w="med" len="med"/>
          </a:ln>
          <a:effectLst/>
        </p:spPr>
      </p:cxnSp>
      <p:sp>
        <p:nvSpPr>
          <p:cNvPr id="9" name="Content Placeholder 4"/>
          <p:cNvSpPr>
            <a:spLocks noGrp="1"/>
          </p:cNvSpPr>
          <p:nvPr>
            <p:ph sz="quarter" idx="18"/>
          </p:nvPr>
        </p:nvSpPr>
        <p:spPr>
          <a:xfrm>
            <a:off x="457200" y="3352800"/>
            <a:ext cx="8229600" cy="472440"/>
          </a:xfrm>
        </p:spPr>
        <p:txBody>
          <a:bodyPr/>
          <a:lstStyle/>
          <a:p>
            <a:pPr marL="312695" lvl="0" indent="-312695" algn="ctr" defTabSz="836497" eaLnBrk="0" fontAlgn="base" hangingPunct="0">
              <a:spcBef>
                <a:spcPts val="0"/>
              </a:spcBef>
              <a:spcAft>
                <a:spcPct val="0"/>
              </a:spcAft>
              <a:buClr>
                <a:srgbClr val="3333CC"/>
              </a:buClr>
              <a:buNone/>
            </a:pPr>
            <a:r>
              <a:rPr lang="en-US" kern="0" dirty="0">
                <a:solidFill>
                  <a:srgbClr val="3333CC"/>
                </a:solidFill>
                <a:latin typeface="Arial Narrow"/>
              </a:rPr>
              <a:t>The f(C</a:t>
            </a:r>
            <a:r>
              <a:rPr lang="en-US" kern="0" baseline="-25000" dirty="0">
                <a:solidFill>
                  <a:srgbClr val="3333CC"/>
                </a:solidFill>
                <a:latin typeface="Arial Narrow"/>
              </a:rPr>
              <a:t>2</a:t>
            </a:r>
            <a:r>
              <a:rPr lang="en-US" kern="0" dirty="0">
                <a:solidFill>
                  <a:srgbClr val="3333CC"/>
                </a:solidFill>
                <a:latin typeface="Arial Narrow"/>
              </a:rPr>
              <a:t>) distribution and F(C</a:t>
            </a:r>
            <a:r>
              <a:rPr lang="en-US" kern="0" baseline="-25000" dirty="0">
                <a:solidFill>
                  <a:srgbClr val="3333CC"/>
                </a:solidFill>
                <a:latin typeface="Arial Narrow"/>
              </a:rPr>
              <a:t>2</a:t>
            </a:r>
            <a:r>
              <a:rPr lang="en-US" kern="0" dirty="0">
                <a:solidFill>
                  <a:srgbClr val="3333CC"/>
                </a:solidFill>
                <a:latin typeface="Arial Narrow"/>
              </a:rPr>
              <a:t>) distribution are</a:t>
            </a:r>
            <a:r>
              <a:rPr lang="en-US" kern="0" dirty="0" smtClean="0">
                <a:solidFill>
                  <a:srgbClr val="3333CC"/>
                </a:solidFill>
                <a:latin typeface="Arial Narrow"/>
              </a:rPr>
              <a:t>:</a:t>
            </a:r>
            <a:endParaRPr lang="en-US" kern="0" dirty="0">
              <a:solidFill>
                <a:srgbClr val="3333CC"/>
              </a:solidFill>
              <a:latin typeface="Arial Narrow"/>
            </a:endParaRPr>
          </a:p>
        </p:txBody>
      </p:sp>
      <p:sp>
        <p:nvSpPr>
          <p:cNvPr id="19" name="Down Arrow 5"/>
          <p:cNvSpPr/>
          <p:nvPr/>
        </p:nvSpPr>
        <p:spPr bwMode="auto">
          <a:xfrm>
            <a:off x="2438400" y="3886200"/>
            <a:ext cx="228600" cy="609600"/>
          </a:xfrm>
          <a:prstGeom prst="down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pic>
        <p:nvPicPr>
          <p:cNvPr id="15" name="Picture 6" descr="This is the representation of the data given in the previous slide of low, most frequent, and high.  The Probability Distribution"/>
          <p:cNvPicPr>
            <a:picLocks noGrp="1" noChangeAspect="1" noChangeArrowheads="1"/>
          </p:cNvPicPr>
          <p:nvPr>
            <p:ph sz="quarter" idx="19"/>
          </p:nvPr>
        </p:nvPicPr>
        <p:blipFill>
          <a:blip r:embed="rId3" cstate="print"/>
          <a:srcRect l="17899" t="72155" r="48778" b="5875"/>
          <a:stretch>
            <a:fillRect/>
          </a:stretch>
        </p:blipFill>
        <p:spPr bwMode="auto">
          <a:xfrm>
            <a:off x="1143000" y="4556125"/>
            <a:ext cx="2933989" cy="1616075"/>
          </a:xfrm>
          <a:prstGeom prst="rect">
            <a:avLst/>
          </a:prstGeom>
          <a:noFill/>
        </p:spPr>
      </p:pic>
      <p:sp>
        <p:nvSpPr>
          <p:cNvPr id="20" name="Right Arrow 7"/>
          <p:cNvSpPr/>
          <p:nvPr/>
        </p:nvSpPr>
        <p:spPr bwMode="auto">
          <a:xfrm rot="3461359">
            <a:off x="5059269" y="3909760"/>
            <a:ext cx="430794" cy="228600"/>
          </a:xfrm>
          <a:prstGeom prst="rightArrow">
            <a:avLst/>
          </a:prstGeom>
          <a:solidFill>
            <a:srgbClr val="5A2C00"/>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defTabSz="914272"/>
            <a:endParaRPr lang="en-US" dirty="0"/>
          </a:p>
        </p:txBody>
      </p:sp>
      <p:pic>
        <p:nvPicPr>
          <p:cNvPr id="6146" name="Picture 8" descr="This is the cumulative distribution of the example. "/>
          <p:cNvPicPr>
            <a:picLocks noGrp="1" noChangeAspect="1" noChangeArrowheads="1"/>
          </p:cNvPicPr>
          <p:nvPr>
            <p:ph sz="quarter" idx="20"/>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8883" y="3962400"/>
            <a:ext cx="2462117" cy="258603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Content Placeholder 9"/>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9981496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t>
            </a:r>
            <a:r>
              <a:rPr lang="en-US" dirty="0" smtClean="0"/>
              <a:t>Sample</a:t>
            </a:r>
            <a:endParaRPr lang="en-US" dirty="0"/>
          </a:p>
        </p:txBody>
      </p:sp>
      <p:sp>
        <p:nvSpPr>
          <p:cNvPr id="3" name="Content Placeholder 2"/>
          <p:cNvSpPr>
            <a:spLocks noGrp="1"/>
          </p:cNvSpPr>
          <p:nvPr>
            <p:ph sz="quarter" idx="17"/>
          </p:nvPr>
        </p:nvSpPr>
        <p:spPr>
          <a:xfrm>
            <a:off x="228600" y="1270000"/>
            <a:ext cx="8686800" cy="2235200"/>
          </a:xfrm>
          <a:prstGeom prst="roundRect">
            <a:avLst/>
          </a:prstGeom>
          <a:ln w="19050">
            <a:solidFill>
              <a:schemeClr val="tx1"/>
            </a:solidFill>
          </a:ln>
        </p:spPr>
        <p:txBody>
          <a:bodyPr/>
          <a:lstStyle/>
          <a:p>
            <a:pPr marL="0" lvl="0" indent="0" defTabSz="914400" eaLnBrk="0" fontAlgn="base" hangingPunct="0">
              <a:spcBef>
                <a:spcPts val="500"/>
              </a:spcBef>
              <a:spcAft>
                <a:spcPct val="0"/>
              </a:spcAft>
              <a:buNone/>
            </a:pPr>
            <a:r>
              <a:rPr lang="en-US" b="0" dirty="0" smtClean="0">
                <a:solidFill>
                  <a:srgbClr val="000000"/>
                </a:solidFill>
              </a:rPr>
              <a:t>Definition</a:t>
            </a:r>
            <a:r>
              <a:rPr lang="en-US" b="0" dirty="0">
                <a:solidFill>
                  <a:srgbClr val="000000"/>
                </a:solidFill>
              </a:rPr>
              <a:t>: Selection in a random fashion of </a:t>
            </a:r>
            <a:r>
              <a:rPr lang="en-US" b="0" i="1" dirty="0">
                <a:solidFill>
                  <a:srgbClr val="000000"/>
                </a:solidFill>
              </a:rPr>
              <a:t>n</a:t>
            </a:r>
            <a:r>
              <a:rPr lang="en-US" b="0" dirty="0">
                <a:solidFill>
                  <a:srgbClr val="000000"/>
                </a:solidFill>
              </a:rPr>
              <a:t> values for a variable </a:t>
            </a:r>
            <a:r>
              <a:rPr lang="en-US" b="0" dirty="0" smtClean="0">
                <a:solidFill>
                  <a:srgbClr val="000000"/>
                </a:solidFill>
              </a:rPr>
              <a:t>from a </a:t>
            </a:r>
            <a:r>
              <a:rPr lang="en-US" b="0" dirty="0">
                <a:solidFill>
                  <a:srgbClr val="000000"/>
                </a:solidFill>
              </a:rPr>
              <a:t>population with </a:t>
            </a:r>
            <a:r>
              <a:rPr lang="en-US" dirty="0">
                <a:solidFill>
                  <a:srgbClr val="0033CC"/>
                </a:solidFill>
              </a:rPr>
              <a:t>assumed or known probability distribution</a:t>
            </a:r>
            <a:r>
              <a:rPr lang="en-US" dirty="0">
                <a:solidFill>
                  <a:srgbClr val="000000"/>
                </a:solidFill>
              </a:rPr>
              <a:t> </a:t>
            </a:r>
          </a:p>
          <a:p>
            <a:pPr marL="0" lvl="0" indent="0" defTabSz="914400" eaLnBrk="0" fontAlgn="base" hangingPunct="0">
              <a:spcBef>
                <a:spcPts val="500"/>
              </a:spcBef>
              <a:spcAft>
                <a:spcPct val="0"/>
              </a:spcAft>
              <a:buNone/>
            </a:pPr>
            <a:r>
              <a:rPr lang="en-US" b="0" dirty="0" smtClean="0">
                <a:solidFill>
                  <a:srgbClr val="000000"/>
                </a:solidFill>
              </a:rPr>
              <a:t>Variable </a:t>
            </a:r>
            <a:r>
              <a:rPr lang="en-US" b="0" dirty="0">
                <a:solidFill>
                  <a:srgbClr val="000000"/>
                </a:solidFill>
              </a:rPr>
              <a:t>values assumed to have </a:t>
            </a:r>
            <a:r>
              <a:rPr lang="en-US" dirty="0">
                <a:solidFill>
                  <a:srgbClr val="0033CC"/>
                </a:solidFill>
              </a:rPr>
              <a:t>same chance of occurring </a:t>
            </a:r>
            <a:r>
              <a:rPr lang="en-US" b="0" dirty="0" smtClean="0">
                <a:solidFill>
                  <a:srgbClr val="000000"/>
                </a:solidFill>
              </a:rPr>
              <a:t>in sample </a:t>
            </a:r>
            <a:r>
              <a:rPr lang="en-US" b="0" dirty="0">
                <a:solidFill>
                  <a:srgbClr val="000000"/>
                </a:solidFill>
              </a:rPr>
              <a:t>and population</a:t>
            </a:r>
          </a:p>
          <a:p>
            <a:pPr marL="0" lvl="0" indent="0" defTabSz="914400" eaLnBrk="0" fontAlgn="base" hangingPunct="0">
              <a:spcBef>
                <a:spcPts val="500"/>
              </a:spcBef>
              <a:spcAft>
                <a:spcPct val="0"/>
              </a:spcAft>
              <a:buNone/>
            </a:pPr>
            <a:r>
              <a:rPr lang="en-US" b="0" dirty="0" smtClean="0">
                <a:solidFill>
                  <a:srgbClr val="000000"/>
                </a:solidFill>
              </a:rPr>
              <a:t>Random </a:t>
            </a:r>
            <a:r>
              <a:rPr lang="en-US" b="0" dirty="0">
                <a:solidFill>
                  <a:srgbClr val="000000"/>
                </a:solidFill>
              </a:rPr>
              <a:t>numbers </a:t>
            </a:r>
            <a:r>
              <a:rPr lang="en-US" dirty="0">
                <a:solidFill>
                  <a:srgbClr val="0033CC"/>
                </a:solidFill>
              </a:rPr>
              <a:t>(RN) </a:t>
            </a:r>
            <a:r>
              <a:rPr lang="en-US" b="0" dirty="0">
                <a:solidFill>
                  <a:srgbClr val="000000"/>
                </a:solidFill>
              </a:rPr>
              <a:t>from either </a:t>
            </a:r>
            <a:r>
              <a:rPr lang="en-US" dirty="0">
                <a:solidFill>
                  <a:srgbClr val="0033CC"/>
                </a:solidFill>
              </a:rPr>
              <a:t>discrete</a:t>
            </a:r>
            <a:r>
              <a:rPr lang="en-US" b="0" dirty="0">
                <a:solidFill>
                  <a:srgbClr val="000000"/>
                </a:solidFill>
              </a:rPr>
              <a:t> or </a:t>
            </a:r>
            <a:r>
              <a:rPr lang="en-US" dirty="0">
                <a:solidFill>
                  <a:srgbClr val="0033CC"/>
                </a:solidFill>
              </a:rPr>
              <a:t>continuous </a:t>
            </a:r>
            <a:r>
              <a:rPr lang="en-US" b="0" dirty="0" smtClean="0">
                <a:solidFill>
                  <a:srgbClr val="000000"/>
                </a:solidFill>
              </a:rPr>
              <a:t>distribution</a:t>
            </a:r>
            <a:endParaRPr lang="en-US" b="0" dirty="0">
              <a:solidFill>
                <a:srgbClr val="000000"/>
              </a:solidFill>
            </a:endParaRPr>
          </a:p>
        </p:txBody>
      </p:sp>
      <p:sp>
        <p:nvSpPr>
          <p:cNvPr id="4" name="Content Placeholder 3"/>
          <p:cNvSpPr>
            <a:spLocks noGrp="1"/>
          </p:cNvSpPr>
          <p:nvPr>
            <p:ph sz="quarter" idx="18"/>
          </p:nvPr>
        </p:nvSpPr>
        <p:spPr>
          <a:xfrm>
            <a:off x="228600" y="3703320"/>
            <a:ext cx="8686800" cy="563880"/>
          </a:xfrm>
          <a:prstGeom prst="roundRect">
            <a:avLst/>
          </a:prstGeom>
          <a:ln w="19050">
            <a:solidFill>
              <a:schemeClr val="tx1"/>
            </a:solidFill>
          </a:ln>
        </p:spPr>
        <p:txBody>
          <a:bodyPr/>
          <a:lstStyle/>
          <a:p>
            <a:pPr marL="0" lvl="0" indent="0" algn="ctr" defTabSz="914400" eaLnBrk="0" fontAlgn="base" hangingPunct="0">
              <a:spcBef>
                <a:spcPct val="0"/>
              </a:spcBef>
              <a:spcAft>
                <a:spcPct val="0"/>
              </a:spcAft>
              <a:buNone/>
            </a:pPr>
            <a:r>
              <a:rPr lang="en-US" sz="2600" dirty="0">
                <a:solidFill>
                  <a:srgbClr val="000000"/>
                </a:solidFill>
              </a:rPr>
              <a:t>Procedure to develop random sample </a:t>
            </a:r>
            <a:r>
              <a:rPr lang="en-US" sz="2600" b="0" dirty="0">
                <a:solidFill>
                  <a:srgbClr val="000000"/>
                </a:solidFill>
              </a:rPr>
              <a:t>(discrete or continuous</a:t>
            </a:r>
            <a:r>
              <a:rPr lang="en-US" sz="2600" b="0" dirty="0" smtClean="0">
                <a:solidFill>
                  <a:srgbClr val="000000"/>
                </a:solidFill>
              </a:rPr>
              <a:t>):</a:t>
            </a:r>
            <a:endParaRPr lang="en-US" sz="2600" b="0" dirty="0">
              <a:solidFill>
                <a:srgbClr val="000000"/>
              </a:solidFill>
            </a:endParaRPr>
          </a:p>
        </p:txBody>
      </p:sp>
      <p:sp>
        <p:nvSpPr>
          <p:cNvPr id="5" name="Content Placeholder 4"/>
          <p:cNvSpPr>
            <a:spLocks noGrp="1"/>
          </p:cNvSpPr>
          <p:nvPr>
            <p:ph sz="quarter" idx="19"/>
          </p:nvPr>
        </p:nvSpPr>
        <p:spPr>
          <a:xfrm>
            <a:off x="685800" y="4343400"/>
            <a:ext cx="7772400" cy="2286000"/>
          </a:xfrm>
        </p:spPr>
        <p:txBody>
          <a:bodyPr/>
          <a:lstStyle/>
          <a:p>
            <a:pPr marL="365760" lvl="0" indent="-365760" defTabSz="914400" eaLnBrk="0" fontAlgn="base" hangingPunct="0">
              <a:spcBef>
                <a:spcPts val="300"/>
              </a:spcBef>
              <a:spcAft>
                <a:spcPct val="0"/>
              </a:spcAft>
              <a:buFontTx/>
              <a:buAutoNum type="arabicPeriod"/>
            </a:pPr>
            <a:r>
              <a:rPr lang="en-US" sz="2200" dirty="0">
                <a:solidFill>
                  <a:srgbClr val="0033CC"/>
                </a:solidFill>
              </a:rPr>
              <a:t>Develop cumulative distribution </a:t>
            </a:r>
            <a:r>
              <a:rPr lang="en-US" sz="2200" b="0" dirty="0">
                <a:solidFill>
                  <a:srgbClr val="000000"/>
                </a:solidFill>
              </a:rPr>
              <a:t>F(X)</a:t>
            </a:r>
            <a:r>
              <a:rPr lang="en-US" sz="2200" dirty="0">
                <a:solidFill>
                  <a:srgbClr val="0033CC"/>
                </a:solidFill>
              </a:rPr>
              <a:t> </a:t>
            </a:r>
            <a:r>
              <a:rPr lang="en-US" sz="2200" b="0" dirty="0">
                <a:solidFill>
                  <a:srgbClr val="000000"/>
                </a:solidFill>
              </a:rPr>
              <a:t>from probability distribution</a:t>
            </a:r>
          </a:p>
          <a:p>
            <a:pPr marL="365760" lvl="0" indent="-365760" defTabSz="914400" eaLnBrk="0" fontAlgn="base" hangingPunct="0">
              <a:spcBef>
                <a:spcPts val="300"/>
              </a:spcBef>
              <a:spcAft>
                <a:spcPct val="0"/>
              </a:spcAft>
              <a:buFontTx/>
              <a:buAutoNum type="arabicPeriod"/>
            </a:pPr>
            <a:r>
              <a:rPr lang="en-US" sz="2200" dirty="0">
                <a:solidFill>
                  <a:srgbClr val="0033CC"/>
                </a:solidFill>
              </a:rPr>
              <a:t>Assign RN values </a:t>
            </a:r>
            <a:r>
              <a:rPr lang="en-US" sz="2200" b="0" dirty="0">
                <a:solidFill>
                  <a:srgbClr val="000000"/>
                </a:solidFill>
              </a:rPr>
              <a:t>to F(X) scale in same proportion as probabilities</a:t>
            </a:r>
          </a:p>
          <a:p>
            <a:pPr marL="365760" lvl="0" indent="-365760" defTabSz="914400" eaLnBrk="0" fontAlgn="base" hangingPunct="0">
              <a:spcBef>
                <a:spcPts val="300"/>
              </a:spcBef>
              <a:spcAft>
                <a:spcPct val="0"/>
              </a:spcAft>
              <a:buFontTx/>
              <a:buAutoNum type="arabicPeriod"/>
            </a:pPr>
            <a:r>
              <a:rPr lang="en-US" sz="2200" dirty="0">
                <a:solidFill>
                  <a:srgbClr val="0033CC"/>
                </a:solidFill>
              </a:rPr>
              <a:t>Determine scheme for selecting values </a:t>
            </a:r>
            <a:r>
              <a:rPr lang="en-US" sz="2200" b="0" dirty="0">
                <a:solidFill>
                  <a:srgbClr val="000000"/>
                </a:solidFill>
              </a:rPr>
              <a:t>from RN table for </a:t>
            </a:r>
            <a:r>
              <a:rPr lang="en-US" sz="2200" b="0" i="1" dirty="0">
                <a:solidFill>
                  <a:srgbClr val="000000"/>
                </a:solidFill>
              </a:rPr>
              <a:t>n</a:t>
            </a:r>
            <a:r>
              <a:rPr lang="en-US" sz="2200" b="0" dirty="0">
                <a:solidFill>
                  <a:srgbClr val="000000"/>
                </a:solidFill>
              </a:rPr>
              <a:t> values</a:t>
            </a:r>
          </a:p>
          <a:p>
            <a:pPr marL="365760" lvl="0" indent="-365760" defTabSz="914400" eaLnBrk="0" fontAlgn="base" hangingPunct="0">
              <a:spcBef>
                <a:spcPts val="300"/>
              </a:spcBef>
              <a:spcAft>
                <a:spcPct val="0"/>
              </a:spcAft>
              <a:buFontTx/>
              <a:buAutoNum type="arabicPeriod"/>
            </a:pPr>
            <a:r>
              <a:rPr lang="en-US" sz="2200" dirty="0">
                <a:solidFill>
                  <a:srgbClr val="0033CC"/>
                </a:solidFill>
              </a:rPr>
              <a:t>Select the first number from RN table</a:t>
            </a:r>
            <a:r>
              <a:rPr lang="en-US" sz="2200" b="0" dirty="0">
                <a:solidFill>
                  <a:srgbClr val="000000"/>
                </a:solidFill>
              </a:rPr>
              <a:t>, enter F(X) scale, and </a:t>
            </a:r>
            <a:r>
              <a:rPr lang="en-US" sz="2200" b="0" dirty="0" smtClean="0">
                <a:solidFill>
                  <a:srgbClr val="000000"/>
                </a:solidFill>
              </a:rPr>
              <a:t>record corresponding </a:t>
            </a:r>
            <a:r>
              <a:rPr lang="en-US" sz="2200" b="0" dirty="0">
                <a:solidFill>
                  <a:srgbClr val="000000"/>
                </a:solidFill>
              </a:rPr>
              <a:t>variable value. Repeat for </a:t>
            </a:r>
            <a:r>
              <a:rPr lang="en-US" sz="2200" b="0" i="1" dirty="0">
                <a:solidFill>
                  <a:srgbClr val="000000"/>
                </a:solidFill>
              </a:rPr>
              <a:t>n</a:t>
            </a:r>
            <a:r>
              <a:rPr lang="en-US" sz="2200" b="0" dirty="0">
                <a:solidFill>
                  <a:srgbClr val="000000"/>
                </a:solidFill>
              </a:rPr>
              <a:t> </a:t>
            </a:r>
            <a:r>
              <a:rPr lang="en-US" sz="2200" b="0" dirty="0" smtClean="0">
                <a:solidFill>
                  <a:srgbClr val="000000"/>
                </a:solidFill>
              </a:rPr>
              <a:t>values.</a:t>
            </a:r>
          </a:p>
          <a:p>
            <a:pPr marL="365760" lvl="0" indent="-365760" defTabSz="914400" eaLnBrk="0" fontAlgn="base" hangingPunct="0">
              <a:spcBef>
                <a:spcPts val="300"/>
              </a:spcBef>
              <a:spcAft>
                <a:spcPct val="0"/>
              </a:spcAft>
              <a:buFontTx/>
              <a:buAutoNum type="arabicPeriod"/>
            </a:pPr>
            <a:r>
              <a:rPr lang="en-US" sz="2200" dirty="0" smtClean="0">
                <a:solidFill>
                  <a:srgbClr val="0033CC"/>
                </a:solidFill>
              </a:rPr>
              <a:t>Use </a:t>
            </a:r>
            <a:r>
              <a:rPr lang="en-US" sz="2200" i="1" dirty="0">
                <a:solidFill>
                  <a:srgbClr val="0033CC"/>
                </a:solidFill>
              </a:rPr>
              <a:t>n</a:t>
            </a:r>
            <a:r>
              <a:rPr lang="en-US" sz="2200" dirty="0">
                <a:solidFill>
                  <a:srgbClr val="0033CC"/>
                </a:solidFill>
              </a:rPr>
              <a:t> sample values</a:t>
            </a:r>
            <a:r>
              <a:rPr lang="en-US" sz="2200" b="0" dirty="0">
                <a:solidFill>
                  <a:srgbClr val="000000"/>
                </a:solidFill>
              </a:rPr>
              <a:t> </a:t>
            </a:r>
            <a:r>
              <a:rPr lang="en-US" sz="2200" dirty="0">
                <a:solidFill>
                  <a:srgbClr val="0033CC"/>
                </a:solidFill>
              </a:rPr>
              <a:t>for analysis </a:t>
            </a:r>
            <a:r>
              <a:rPr lang="en-US" sz="2200" b="0" dirty="0">
                <a:solidFill>
                  <a:srgbClr val="000000"/>
                </a:solidFill>
              </a:rPr>
              <a:t>and decision making under </a:t>
            </a:r>
            <a:r>
              <a:rPr lang="en-US" sz="2200" b="0" dirty="0" smtClean="0">
                <a:solidFill>
                  <a:srgbClr val="000000"/>
                </a:solidFill>
              </a:rPr>
              <a:t>risk</a:t>
            </a:r>
            <a:endParaRPr lang="en-US" sz="2200" b="0" dirty="0">
              <a:solidFill>
                <a:srgbClr val="000000"/>
              </a:solidFill>
            </a:endParaRPr>
          </a:p>
        </p:txBody>
      </p:sp>
      <p:sp>
        <p:nvSpPr>
          <p:cNvPr id="9" name="Content Placeholder 5"/>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431930281"/>
      </p:ext>
    </p:extLst>
  </p:cSld>
  <p:clrMapOvr>
    <a:masterClrMapping/>
  </p:clrMapOvr>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70C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5865</TotalTime>
  <Words>1053</Words>
  <Application>Microsoft Office PowerPoint</Application>
  <PresentationFormat>On-screen Show (4:3)</PresentationFormat>
  <Paragraphs>192</Paragraphs>
  <Slides>20</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20</vt:i4>
      </vt:variant>
    </vt:vector>
  </HeadingPairs>
  <TitlesOfParts>
    <vt:vector size="30"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Lecture slides to accompany Engineering Economy, 8th edition</vt:lpstr>
      <vt:lpstr>Chapter 19</vt:lpstr>
      <vt:lpstr>LEARNING OUTCOMES</vt:lpstr>
      <vt:lpstr>Decision Making Classification</vt:lpstr>
      <vt:lpstr>Decision Making Under Risk (1)</vt:lpstr>
      <vt:lpstr>Decision Making Under Risk (2)</vt:lpstr>
      <vt:lpstr>Example: Continuous Distribution (1)</vt:lpstr>
      <vt:lpstr>Example: Continuous Distribution (2)</vt:lpstr>
      <vt:lpstr>Random Sample</vt:lpstr>
      <vt:lpstr>Example: Random Sample, Discrete Variable</vt:lpstr>
      <vt:lpstr>Example: Random Sample (1)</vt:lpstr>
      <vt:lpstr>Example: Random Sample (2)</vt:lpstr>
      <vt:lpstr>Expected Value </vt:lpstr>
      <vt:lpstr>Standard Deviation</vt:lpstr>
      <vt:lpstr>Fraction of Sample Values Between Two Limits</vt:lpstr>
      <vt:lpstr>Example: Mean and Standard Deviation (1)</vt:lpstr>
      <vt:lpstr>Example: Mean and Standard Deviation (2)</vt:lpstr>
      <vt:lpstr>Simulation Analysis</vt:lpstr>
      <vt:lpstr>Simulation Analysis and Monte Carlo Sampling</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656</cp:revision>
  <dcterms:created xsi:type="dcterms:W3CDTF">2017-02-27T15:23:48Z</dcterms:created>
  <dcterms:modified xsi:type="dcterms:W3CDTF">2017-08-23T22:46:33Z</dcterms:modified>
</cp:coreProperties>
</file>