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9"/>
  </p:notesMasterIdLst>
  <p:handoutMasterIdLst>
    <p:handoutMasterId r:id="rId30"/>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8"/>
    <a:srgbClr val="004477"/>
    <a:srgbClr val="ECF7F8"/>
    <a:srgbClr val="A60A1B"/>
    <a:srgbClr val="F7F6EC"/>
    <a:srgbClr val="00508C"/>
    <a:srgbClr val="8D0917"/>
    <a:srgbClr val="006200"/>
    <a:srgbClr val="820082"/>
    <a:srgbClr val="005D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1" autoAdjust="0"/>
    <p:restoredTop sz="90504" autoAdjust="0"/>
  </p:normalViewPr>
  <p:slideViewPr>
    <p:cSldViewPr>
      <p:cViewPr varScale="1">
        <p:scale>
          <a:sx n="105" d="100"/>
          <a:sy n="105" d="100"/>
        </p:scale>
        <p:origin x="-2040" y="-84"/>
      </p:cViewPr>
      <p:guideLst>
        <p:guide orient="horz" pos="3408"/>
        <p:guide orient="horz" pos="3600"/>
        <p:guide orient="horz" pos="912"/>
        <p:guide orient="horz" pos="3360"/>
        <p:guide pos="5616"/>
        <p:guide pos="4320"/>
      </p:guideLst>
    </p:cSldViewPr>
  </p:slideViewPr>
  <p:outlineViewPr>
    <p:cViewPr>
      <p:scale>
        <a:sx n="33" d="100"/>
        <a:sy n="33" d="100"/>
      </p:scale>
      <p:origin x="0" y="235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pPr/>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pPr/>
              <a:t>‹#›</a:t>
            </a:fld>
            <a:endParaRPr lang="en-US"/>
          </a:p>
        </p:txBody>
      </p:sp>
    </p:spTree>
    <p:extLst>
      <p:ext uri="{BB962C8B-B14F-4D97-AF65-F5344CB8AC3E}">
        <p14:creationId xmlns:p14="http://schemas.microsoft.com/office/powerpoint/2010/main" xmlns=""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pPr/>
              <a:t>‹#›</a:t>
            </a:fld>
            <a:endParaRPr lang="en-US"/>
          </a:p>
        </p:txBody>
      </p:sp>
    </p:spTree>
    <p:extLst>
      <p:ext uri="{BB962C8B-B14F-4D97-AF65-F5344CB8AC3E}">
        <p14:creationId xmlns:p14="http://schemas.microsoft.com/office/powerpoint/2010/main" xmlns=""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p>
          <a:p>
            <a:r>
              <a:rPr lang="en-US" dirty="0" smtClean="0"/>
              <a:t>1.  Introduce yourself - your students are likely to want to know something about your qualifications and interests - overall, where you are coming from.</a:t>
            </a:r>
          </a:p>
          <a:p>
            <a:r>
              <a:rPr lang="en-US" dirty="0" smtClean="0"/>
              <a:t>2.  Have students introduce themselves.  Ask why they are taking this class.  If you are fortunate enough to have a Polaroid camera, take pictures of each student for later posting on a class “board” so both they and you get to know each other.</a:t>
            </a:r>
          </a:p>
          <a:p>
            <a:r>
              <a:rPr lang="en-US" dirty="0" smtClean="0"/>
              <a:t>3.  Discuss both choice of textbook and development of syllabus.</a:t>
            </a:r>
          </a:p>
          <a:p>
            <a:r>
              <a:rPr lang="en-US" dirty="0"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p:txBody>
      </p:sp>
      <p:sp>
        <p:nvSpPr>
          <p:cNvPr id="4" name="Slide Number Placeholder 3"/>
          <p:cNvSpPr>
            <a:spLocks noGrp="1"/>
          </p:cNvSpPr>
          <p:nvPr>
            <p:ph type="sldNum" sz="quarter" idx="10"/>
          </p:nvPr>
        </p:nvSpPr>
        <p:spPr/>
        <p:txBody>
          <a:bodyPr/>
          <a:lstStyle/>
          <a:p>
            <a:fld id="{5D003D02-7E89-4EBF-B123-9C334E1BFEF7}" type="slidenum">
              <a:rPr lang="en-US" smtClean="0"/>
              <a:pPr/>
              <a:t>1</a:t>
            </a:fld>
            <a:endParaRPr lang="en-US"/>
          </a:p>
        </p:txBody>
      </p:sp>
    </p:spTree>
    <p:extLst>
      <p:ext uri="{BB962C8B-B14F-4D97-AF65-F5344CB8AC3E}">
        <p14:creationId xmlns:p14="http://schemas.microsoft.com/office/powerpoint/2010/main" xmlns="" val="345517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pPr/>
              <a:t>2</a:t>
            </a:fld>
            <a:endParaRPr lang="en-US"/>
          </a:p>
        </p:txBody>
      </p:sp>
    </p:spTree>
    <p:extLst>
      <p:ext uri="{BB962C8B-B14F-4D97-AF65-F5344CB8AC3E}">
        <p14:creationId xmlns:p14="http://schemas.microsoft.com/office/powerpoint/2010/main" xmlns="" val="34183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rgbClr val="000000">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mj-lt"/>
                <a:cs typeface="Arial" panose="020B0604020202020204" pitchFamily="34" charset="0"/>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457200" y="4191000"/>
            <a:ext cx="5105400" cy="685800"/>
          </a:xfrm>
          <a:prstGeom prst="rect">
            <a:avLst/>
          </a:prstGeom>
        </p:spPr>
        <p:txBody>
          <a:bodyPr anchor="b"/>
          <a:lstStyle>
            <a:lvl1pPr marL="0" indent="0">
              <a:buNone/>
              <a:defRPr sz="2000" b="1">
                <a:solidFill>
                  <a:schemeClr val="bg1"/>
                </a:solidFill>
                <a:latin typeface="ArumSans Bd" pitchFamily="34" charset="0"/>
                <a:cs typeface="Arial" panose="020B0604020202020204" pitchFamily="34" charset="0"/>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ntent Placeholder 4"/>
          <p:cNvSpPr>
            <a:spLocks noGrp="1"/>
          </p:cNvSpPr>
          <p:nvPr>
            <p:ph sz="quarter" idx="12" hasCustomPrompt="1"/>
          </p:nvPr>
        </p:nvSpPr>
        <p:spPr>
          <a:xfrm>
            <a:off x="0" y="6706639"/>
            <a:ext cx="9144000" cy="173736"/>
          </a:xfrm>
          <a:prstGeom prst="rect">
            <a:avLst/>
          </a:prstGeom>
        </p:spPr>
        <p:txBody>
          <a:bodyPr/>
          <a:lstStyle>
            <a:lvl1pPr algn="l">
              <a:defRPr sz="800">
                <a:solidFill>
                  <a:srgbClr val="585858"/>
                </a:solidFill>
              </a:defRPr>
            </a:lvl1pPr>
          </a:lstStyle>
          <a:p>
            <a:pPr lvl="0"/>
            <a:r>
              <a:rPr lang="en-US" dirty="0" smtClean="0"/>
              <a:t>Set Copyright Here</a:t>
            </a:r>
            <a:endParaRPr lang="en-US" dirty="0"/>
          </a:p>
        </p:txBody>
      </p:sp>
    </p:spTree>
    <p:extLst>
      <p:ext uri="{BB962C8B-B14F-4D97-AF65-F5344CB8AC3E}">
        <p14:creationId xmlns:p14="http://schemas.microsoft.com/office/powerpoint/2010/main" xmlns=""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80104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11879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874073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58737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9750495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491004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3266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xmlns="" val="198741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52120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7"/>
          </p:nvPr>
        </p:nvSpPr>
        <p:spPr>
          <a:xfrm>
            <a:off x="457200" y="373380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Jump Link"/>
          <p:cNvSpPr>
            <a:spLocks noGrp="1"/>
          </p:cNvSpPr>
          <p:nvPr>
            <p:ph type="body" sz="quarter" idx="18" hasCustomPrompt="1"/>
          </p:nvPr>
        </p:nvSpPr>
        <p:spPr>
          <a:xfrm>
            <a:off x="3886200" y="6551932"/>
            <a:ext cx="1371600" cy="100584"/>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12" name="Photo Credit"/>
          <p:cNvSpPr>
            <a:spLocks noGrp="1"/>
          </p:cNvSpPr>
          <p:nvPr>
            <p:ph type="body" sz="quarter" idx="19" hasCustomPrompt="1"/>
          </p:nvPr>
        </p:nvSpPr>
        <p:spPr>
          <a:xfrm>
            <a:off x="6473952"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13099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Bar-Six Content Placeholders">
    <p:spTree>
      <p:nvGrpSpPr>
        <p:cNvPr id="1" name=""/>
        <p:cNvGrpSpPr/>
        <p:nvPr/>
      </p:nvGrpSpPr>
      <p:grpSpPr>
        <a:xfrm>
          <a:off x="0" y="0"/>
          <a:ext cx="0" cy="0"/>
          <a:chOff x="0" y="0"/>
          <a:chExt cx="0" cy="0"/>
        </a:xfrm>
      </p:grpSpPr>
      <p:sp>
        <p:nvSpPr>
          <p:cNvPr id="10" name="Oval 9"/>
          <p:cNvSpPr/>
          <p:nvPr userDrawn="1"/>
        </p:nvSpPr>
        <p:spPr bwMode="auto">
          <a:xfrm>
            <a:off x="685800" y="5486400"/>
            <a:ext cx="7772400" cy="838200"/>
          </a:xfrm>
          <a:prstGeom prst="ellipse">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Oval 10"/>
          <p:cNvSpPr/>
          <p:nvPr userDrawn="1"/>
        </p:nvSpPr>
        <p:spPr bwMode="auto">
          <a:xfrm>
            <a:off x="685800" y="4534644"/>
            <a:ext cx="7772400" cy="723156"/>
          </a:xfrm>
          <a:prstGeom prst="ellipse">
            <a:avLst/>
          </a:prstGeom>
          <a:solidFill>
            <a:srgbClr val="E8E5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2" name="Oval 11"/>
          <p:cNvSpPr/>
          <p:nvPr userDrawn="1"/>
        </p:nvSpPr>
        <p:spPr bwMode="auto">
          <a:xfrm>
            <a:off x="685800" y="3429000"/>
            <a:ext cx="7772400" cy="877044"/>
          </a:xfrm>
          <a:prstGeom prst="ellipse">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Oval 12"/>
          <p:cNvSpPr/>
          <p:nvPr userDrawn="1"/>
        </p:nvSpPr>
        <p:spPr bwMode="auto">
          <a:xfrm>
            <a:off x="685800" y="2362200"/>
            <a:ext cx="7772400" cy="838200"/>
          </a:xfrm>
          <a:prstGeom prst="ellipse">
            <a:avLst/>
          </a:prstGeom>
          <a:solidFill>
            <a:srgbClr val="D6D6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Oval 13"/>
          <p:cNvSpPr/>
          <p:nvPr userDrawn="1"/>
        </p:nvSpPr>
        <p:spPr bwMode="auto">
          <a:xfrm>
            <a:off x="685800" y="1295400"/>
            <a:ext cx="7772400" cy="838200"/>
          </a:xfrm>
          <a:prstGeom prst="ellipse">
            <a:avLst/>
          </a:prstGeom>
          <a:solidFill>
            <a:srgbClr val="C2FF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hidden="1"/>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hidden="1"/>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hidden="1"/>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hidden="1"/>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hidden="1"/>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hidden="1"/>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hidden="1"/>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812444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866468"/>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4" name="Photo Credit"/>
          <p:cNvSpPr>
            <a:spLocks noGrp="1"/>
          </p:cNvSpPr>
          <p:nvPr>
            <p:ph sz="quarter" idx="30"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32307901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528665"/>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648200"/>
            <a:ext cx="4038600" cy="467532"/>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257800"/>
            <a:ext cx="40386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6" name="Content Placeholder 5"/>
          <p:cNvSpPr>
            <a:spLocks noGrp="1"/>
          </p:cNvSpPr>
          <p:nvPr>
            <p:ph sz="quarter" idx="31"/>
          </p:nvPr>
        </p:nvSpPr>
        <p:spPr>
          <a:xfrm>
            <a:off x="4724400" y="5943600"/>
            <a:ext cx="39624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8" name="Photo Credit"/>
          <p:cNvSpPr>
            <a:spLocks noGrp="1"/>
          </p:cNvSpPr>
          <p:nvPr>
            <p:ph sz="quarter" idx="32"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67588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31940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803400"/>
            <a:ext cx="4040188"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803400"/>
            <a:ext cx="4041775"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750556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7272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7272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hidden="1"/>
          <p:cNvSpPr>
            <a:spLocks noGrp="1"/>
          </p:cNvSpPr>
          <p:nvPr>
            <p:ph type="body" sz="quarter" idx="16" hasCustomPrompt="1"/>
          </p:nvPr>
        </p:nvSpPr>
        <p:spPr>
          <a:xfrm>
            <a:off x="3817620" y="655320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20792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4853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16435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hidden="1"/>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1579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rgbClr val="3946A4"/>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xmlns="" val="246929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4297"/>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©McGraw-Hill Education. All rights reserved. Authorized </a:t>
            </a:r>
            <a:r>
              <a:rPr lang="en-US" sz="3200" kern="1200" dirty="0" smtClean="0">
                <a:solidFill>
                  <a:srgbClr val="585858"/>
                </a:solidFill>
                <a:effectLst/>
                <a:latin typeface="+mn-lt"/>
                <a:ea typeface="+mn-ea"/>
                <a:cs typeface="+mn-cs"/>
              </a:rPr>
              <a:t>only </a:t>
            </a: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585858"/>
              </a:solidFill>
              <a:effectLst/>
              <a:uLnTx/>
              <a:uFillTx/>
              <a:latin typeface="Calibri"/>
              <a:ea typeface="+mn-ea"/>
              <a:cs typeface="+mn-cs"/>
            </a:endParaRPr>
          </a:p>
        </p:txBody>
      </p:sp>
    </p:spTree>
    <p:extLst>
      <p:ext uri="{BB962C8B-B14F-4D97-AF65-F5344CB8AC3E}">
        <p14:creationId xmlns:p14="http://schemas.microsoft.com/office/powerpoint/2010/main" xmlns="" val="385992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88723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5315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70175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949214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656260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267836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1099747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112378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755641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07410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xmlns=""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xmlns=""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1283304046"/>
      </p:ext>
    </p:extLst>
  </p:cSld>
  <p:clrMap bg1="lt1" tx1="dk1" bg2="lt2" tx2="dk2" accent1="accent1" accent2="accent2" accent3="accent3" accent4="accent4" accent5="accent5" accent6="accent6" hlink="hlink" folHlink="folHlink"/>
  <p:sldLayoutIdLst>
    <p:sldLayoutId id="2147483951" r:id="rId1"/>
    <p:sldLayoutId id="2147483964" r:id="rId2"/>
    <p:sldLayoutId id="2147483952" r:id="rId3"/>
    <p:sldLayoutId id="2147483967" r:id="rId4"/>
    <p:sldLayoutId id="2147483966"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xmlns=""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a:t>
            </a:r>
            <a:r>
              <a:rPr lang="en-US" sz="800" dirty="0" err="1" smtClean="0">
                <a:solidFill>
                  <a:schemeClr val="bg1"/>
                </a:solidFill>
              </a:rPr>
              <a:t>EducationCopy</a:t>
            </a:r>
            <a:endParaRPr lang="en-US" sz="800" dirty="0" smtClean="0">
              <a:solidFill>
                <a:schemeClr val="bg1"/>
              </a:solidFill>
            </a:endParaRPr>
          </a:p>
        </p:txBody>
      </p:sp>
    </p:spTree>
    <p:extLst>
      <p:ext uri="{BB962C8B-B14F-4D97-AF65-F5344CB8AC3E}">
        <p14:creationId xmlns:p14="http://schemas.microsoft.com/office/powerpoint/2010/main" xmlns=""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p:nvPicPr>
        <p:blipFill rotWithShape="1">
          <a:blip r:embed="rId4" cstate="screen">
            <a:alphaModFix amt="25000"/>
            <a:extLst>
              <a:ext uri="{28A0092B-C50C-407E-A947-70E740481C1C}">
                <a14:useLocalDpi xmlns:a14="http://schemas.microsoft.com/office/drawing/2010/main" xmlns=""/>
              </a:ext>
            </a:extLst>
          </a:blip>
          <a:srcRect r="28644" b="27282"/>
          <a:stretch/>
        </p:blipFill>
        <p:spPr>
          <a:xfrm>
            <a:off x="461821" y="1943668"/>
            <a:ext cx="8682180" cy="4914333"/>
          </a:xfrm>
          <a:prstGeom prst="rect">
            <a:avLst/>
          </a:prstGeom>
        </p:spPr>
      </p:pic>
      <p:sp>
        <p:nvSpPr>
          <p:cNvPr id="8"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xmlns=""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3352800"/>
            <a:ext cx="5715000" cy="1066800"/>
          </a:xfrm>
        </p:spPr>
        <p:txBody>
          <a:bodyPr lIns="0" rIns="0"/>
          <a:lstStyle/>
          <a:p>
            <a:r>
              <a:rPr lang="en-US" sz="2400" b="1" dirty="0" smtClean="0"/>
              <a:t>Lecture slides to accompany</a:t>
            </a:r>
            <a:r>
              <a:rPr lang="en-US" sz="2600" dirty="0" smtClean="0"/>
              <a:t/>
            </a:r>
            <a:br>
              <a:rPr lang="en-US" sz="2600" dirty="0" smtClean="0"/>
            </a:br>
            <a:r>
              <a:rPr lang="en-US" sz="3400" b="1" dirty="0" smtClean="0"/>
              <a:t>Engineering Economy, </a:t>
            </a:r>
            <a:r>
              <a:rPr lang="en-US" sz="2400" b="1" dirty="0" smtClean="0"/>
              <a:t>8</a:t>
            </a:r>
            <a:r>
              <a:rPr lang="en-US" sz="2400" b="1" baseline="30000" dirty="0" smtClean="0"/>
              <a:t>th</a:t>
            </a:r>
            <a:r>
              <a:rPr lang="en-US" sz="2400" b="1" dirty="0" smtClean="0"/>
              <a:t> edition</a:t>
            </a:r>
            <a:endParaRPr lang="en-US" sz="2400" b="1" dirty="0"/>
          </a:p>
        </p:txBody>
      </p:sp>
      <p:sp>
        <p:nvSpPr>
          <p:cNvPr id="2" name="Text Placeholder 2"/>
          <p:cNvSpPr>
            <a:spLocks noGrp="1"/>
          </p:cNvSpPr>
          <p:nvPr>
            <p:ph type="body" sz="quarter" idx="10"/>
          </p:nvPr>
        </p:nvSpPr>
        <p:spPr>
          <a:xfrm>
            <a:off x="609600" y="4311501"/>
            <a:ext cx="5105400" cy="685800"/>
          </a:xfrm>
        </p:spPr>
        <p:txBody>
          <a:bodyPr anchor="b"/>
          <a:lstStyle/>
          <a:p>
            <a:r>
              <a:rPr lang="en-US" dirty="0"/>
              <a:t>Leland </a:t>
            </a:r>
            <a:r>
              <a:rPr lang="en-US" dirty="0" smtClean="0"/>
              <a:t>Blank, </a:t>
            </a:r>
            <a:r>
              <a:rPr lang="en-US" dirty="0"/>
              <a:t>Anthony </a:t>
            </a:r>
            <a:r>
              <a:rPr lang="en-US" dirty="0" smtClean="0"/>
              <a:t>Tarquin</a:t>
            </a:r>
            <a:endParaRPr lang="en-US" dirty="0"/>
          </a:p>
        </p:txBody>
      </p:sp>
      <p:sp>
        <p:nvSpPr>
          <p:cNvPr id="5" name="Content Placeholder 3"/>
          <p:cNvSpPr>
            <a:spLocks noGrp="1"/>
          </p:cNvSpPr>
          <p:nvPr>
            <p:ph sz="quarter" idx="12"/>
          </p:nvPr>
        </p:nvSpPr>
        <p:spPr>
          <a:xfrm>
            <a:off x="0" y="6706639"/>
            <a:ext cx="9144000" cy="173736"/>
          </a:xfrm>
        </p:spPr>
        <p:txBody>
          <a:bodyPr/>
          <a:lstStyle/>
          <a:p>
            <a:r>
              <a:rPr lang="en-US" dirty="0"/>
              <a:t>©McGraw-Hill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xmlns="" val="235105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400" dirty="0"/>
              <a:t>Example: Expected Value for Alternative Evaluation</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3971" y="1066800"/>
            <a:ext cx="6476058" cy="1645920"/>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12" name="Content Placeholder 3"/>
              <p:cNvSpPr>
                <a:spLocks noGrp="1"/>
              </p:cNvSpPr>
              <p:nvPr>
                <p:ph idx="17"/>
              </p:nvPr>
            </p:nvSpPr>
            <p:spPr>
              <a:xfrm>
                <a:off x="228600" y="2743200"/>
                <a:ext cx="8686800" cy="3886200"/>
              </a:xfrm>
            </p:spPr>
            <p:txBody>
              <a:bodyPr/>
              <a:lstStyle/>
              <a:p>
                <a:pPr marL="342042" lvl="0" indent="-342042" defTabSz="915004" eaLnBrk="0" fontAlgn="base" hangingPunct="0">
                  <a:spcAft>
                    <a:spcPct val="0"/>
                  </a:spcAft>
                  <a:buClr>
                    <a:srgbClr val="3333CC"/>
                  </a:buClr>
                  <a:buNone/>
                </a:pPr>
                <a:r>
                  <a:rPr lang="en-US" sz="2400" kern="0" dirty="0" smtClean="0">
                    <a:solidFill>
                      <a:srgbClr val="A60A1B"/>
                    </a:solidFill>
                    <a:latin typeface="Helvetica" pitchFamily="34" charset="0"/>
                  </a:rPr>
                  <a:t>Solution:  </a:t>
                </a:r>
                <a:r>
                  <a:rPr lang="en-US" sz="1500" kern="0" dirty="0">
                    <a:solidFill>
                      <a:srgbClr val="000000"/>
                    </a:solidFill>
                    <a:latin typeface="Helvetica" pitchFamily="34" charset="0"/>
                  </a:rPr>
                  <a:t>	</a:t>
                </a:r>
                <a:r>
                  <a:rPr lang="en-US" sz="1800" kern="0" dirty="0">
                    <a:solidFill>
                      <a:srgbClr val="000000"/>
                    </a:solidFill>
                    <a:latin typeface="Helvetica" pitchFamily="34" charset="0"/>
                  </a:rPr>
                  <a:t>        Calculate PW value for each </a:t>
                </a:r>
                <a:r>
                  <a:rPr lang="en-US" sz="1800" kern="0" dirty="0" smtClean="0">
                    <a:solidFill>
                      <a:srgbClr val="000000"/>
                    </a:solidFill>
                    <a:latin typeface="Helvetica" pitchFamily="34" charset="0"/>
                  </a:rPr>
                  <a:t>condition</a:t>
                </a:r>
                <a:r>
                  <a:rPr lang="en-US" sz="1500" kern="0" dirty="0">
                    <a:solidFill>
                      <a:srgbClr val="7030A0"/>
                    </a:solidFill>
                    <a:latin typeface="Arial Narrow"/>
                  </a:rPr>
                  <a:t>	</a:t>
                </a:r>
              </a:p>
              <a:p>
                <a:pPr marL="0" lvl="0" indent="0" defTabSz="915004" eaLnBrk="0" fontAlgn="base" hangingPunct="0">
                  <a:spcBef>
                    <a:spcPts val="1200"/>
                  </a:spcBef>
                  <a:spcAft>
                    <a:spcPct val="0"/>
                  </a:spcAft>
                  <a:buClr>
                    <a:srgbClr val="3333CC"/>
                  </a:buClr>
                  <a:buNone/>
                </a:pPr>
                <a14:m>
                  <m:oMathPara xmlns:m="http://schemas.openxmlformats.org/officeDocument/2006/math">
                    <m:oMathParaPr>
                      <m:jc m:val="left"/>
                    </m:oMathParaPr>
                    <m:oMath xmlns:m="http://schemas.openxmlformats.org/officeDocument/2006/math">
                      <m:r>
                        <a:rPr lang="en-US" sz="1900" b="1" i="0" kern="0" dirty="0" smtClean="0">
                          <a:solidFill>
                            <a:srgbClr val="820082"/>
                          </a:solidFill>
                          <a:latin typeface="Cambria Math"/>
                        </a:rPr>
                        <m:t>𝐏𝐖</m:t>
                      </m:r>
                      <m:r>
                        <a:rPr lang="en-US" sz="1900" b="1" i="0" kern="0" baseline="-25000" dirty="0" smtClean="0">
                          <a:solidFill>
                            <a:srgbClr val="820082"/>
                          </a:solidFill>
                          <a:latin typeface="Cambria Math"/>
                        </a:rPr>
                        <m:t>𝐑</m:t>
                      </m:r>
                      <m:r>
                        <a:rPr lang="en-US" sz="1900" b="1" i="0" kern="0" dirty="0">
                          <a:solidFill>
                            <a:srgbClr val="000000"/>
                          </a:solidFill>
                          <a:latin typeface="Cambria Math"/>
                        </a:rPr>
                        <m:t>=</m:t>
                      </m:r>
                      <m:r>
                        <a:rPr lang="en-US" sz="1900" b="1" i="0" kern="0" dirty="0" smtClean="0">
                          <a:solidFill>
                            <a:srgbClr val="000000"/>
                          </a:solidFill>
                          <a:latin typeface="Cambria Math"/>
                        </a:rPr>
                        <m:t>−</m:t>
                      </m:r>
                      <m:r>
                        <a:rPr lang="en-US" sz="1900" b="1" i="0" kern="0" dirty="0" smtClean="0">
                          <a:solidFill>
                            <a:srgbClr val="000000"/>
                          </a:solidFill>
                          <a:latin typeface="Cambria Math"/>
                        </a:rPr>
                        <m:t>𝟓𝟎𝟎𝟎</m:t>
                      </m:r>
                      <m:r>
                        <a:rPr lang="en-US" sz="1900" b="1" i="0" kern="0" dirty="0">
                          <a:solidFill>
                            <a:srgbClr val="000000"/>
                          </a:solidFill>
                          <a:latin typeface="Cambria Math"/>
                        </a:rPr>
                        <m:t>+</m:t>
                      </m:r>
                      <m:r>
                        <a:rPr lang="en-US" sz="1900" b="1" i="0" kern="0" dirty="0">
                          <a:solidFill>
                            <a:srgbClr val="000000"/>
                          </a:solidFill>
                          <a:latin typeface="Cambria Math"/>
                        </a:rPr>
                        <m:t>𝟐𝟓𝟎𝟎</m:t>
                      </m:r>
                      <m:r>
                        <a:rPr lang="en-US" sz="1900" b="1" i="0" kern="0" dirty="0">
                          <a:solidFill>
                            <a:srgbClr val="000000"/>
                          </a:solidFill>
                          <a:latin typeface="Cambria Math"/>
                        </a:rPr>
                        <m:t>(</m:t>
                      </m:r>
                      <m:r>
                        <a:rPr lang="en-US" sz="1900" b="1" i="0" kern="0" dirty="0">
                          <a:solidFill>
                            <a:srgbClr val="000000"/>
                          </a:solidFill>
                          <a:latin typeface="Cambria Math"/>
                        </a:rPr>
                        <m:t>𝐏</m:t>
                      </m:r>
                      <m:r>
                        <a:rPr lang="en-US" sz="1900" b="1" i="0" kern="0" dirty="0">
                          <a:solidFill>
                            <a:srgbClr val="000000"/>
                          </a:solidFill>
                          <a:latin typeface="Cambria Math"/>
                        </a:rPr>
                        <m:t>/</m:t>
                      </m:r>
                      <m:r>
                        <a:rPr lang="en-US" sz="1900" b="1" i="0" kern="0" dirty="0">
                          <a:solidFill>
                            <a:srgbClr val="000000"/>
                          </a:solidFill>
                          <a:latin typeface="Cambria Math"/>
                        </a:rPr>
                        <m:t>𝐅</m:t>
                      </m:r>
                      <m:r>
                        <a:rPr lang="en-US" sz="1900" b="1" i="0" kern="0" dirty="0">
                          <a:solidFill>
                            <a:srgbClr val="000000"/>
                          </a:solidFill>
                          <a:latin typeface="Cambria Math"/>
                        </a:rPr>
                        <m:t>,</m:t>
                      </m:r>
                      <m:r>
                        <a:rPr lang="en-US" sz="1900" b="1" i="0" kern="0" dirty="0">
                          <a:solidFill>
                            <a:srgbClr val="000000"/>
                          </a:solidFill>
                          <a:latin typeface="Cambria Math"/>
                        </a:rPr>
                        <m:t>𝟏𝟓</m:t>
                      </m:r>
                      <m:r>
                        <a:rPr lang="en-US" sz="1900" b="1" i="0" kern="0" dirty="0">
                          <a:solidFill>
                            <a:srgbClr val="000000"/>
                          </a:solidFill>
                          <a:latin typeface="Cambria Math"/>
                        </a:rPr>
                        <m:t>%,</m:t>
                      </m:r>
                      <m:r>
                        <a:rPr lang="en-US" sz="1900" b="1" i="0" kern="0" dirty="0">
                          <a:solidFill>
                            <a:srgbClr val="000000"/>
                          </a:solidFill>
                          <a:latin typeface="Cambria Math"/>
                        </a:rPr>
                        <m:t>𝟏</m:t>
                      </m:r>
                      <m:r>
                        <a:rPr lang="en-US" sz="1900" b="1" i="0" kern="0" dirty="0">
                          <a:solidFill>
                            <a:srgbClr val="000000"/>
                          </a:solidFill>
                          <a:latin typeface="Cambria Math"/>
                        </a:rPr>
                        <m:t>)+</m:t>
                      </m:r>
                      <m:r>
                        <a:rPr lang="en-US" sz="1900" b="1" i="0" kern="0" dirty="0">
                          <a:solidFill>
                            <a:srgbClr val="000000"/>
                          </a:solidFill>
                          <a:latin typeface="Cambria Math"/>
                        </a:rPr>
                        <m:t>𝟐𝟎𝟎𝟎</m:t>
                      </m:r>
                      <m:r>
                        <a:rPr lang="en-US" sz="1900" b="1" i="0" kern="0" dirty="0">
                          <a:solidFill>
                            <a:srgbClr val="000000"/>
                          </a:solidFill>
                          <a:latin typeface="Cambria Math"/>
                        </a:rPr>
                        <m:t>(</m:t>
                      </m:r>
                      <m:r>
                        <a:rPr lang="en-US" sz="1900" b="1" i="0" kern="0" dirty="0">
                          <a:solidFill>
                            <a:srgbClr val="000000"/>
                          </a:solidFill>
                          <a:latin typeface="Cambria Math"/>
                        </a:rPr>
                        <m:t>𝐏</m:t>
                      </m:r>
                      <m:r>
                        <a:rPr lang="en-US" sz="1900" b="1" i="0" kern="0" dirty="0">
                          <a:solidFill>
                            <a:srgbClr val="000000"/>
                          </a:solidFill>
                          <a:latin typeface="Cambria Math"/>
                        </a:rPr>
                        <m:t>/</m:t>
                      </m:r>
                      <m:r>
                        <a:rPr lang="en-US" sz="1900" b="1" i="0" kern="0" dirty="0">
                          <a:solidFill>
                            <a:srgbClr val="000000"/>
                          </a:solidFill>
                          <a:latin typeface="Cambria Math"/>
                        </a:rPr>
                        <m:t>𝐅</m:t>
                      </m:r>
                      <m:r>
                        <a:rPr lang="en-US" sz="1900" b="1" i="0" kern="0" dirty="0">
                          <a:solidFill>
                            <a:srgbClr val="000000"/>
                          </a:solidFill>
                          <a:latin typeface="Cambria Math"/>
                        </a:rPr>
                        <m:t>,</m:t>
                      </m:r>
                      <m:r>
                        <a:rPr lang="en-US" sz="1900" b="1" i="0" kern="0" dirty="0">
                          <a:solidFill>
                            <a:srgbClr val="000000"/>
                          </a:solidFill>
                          <a:latin typeface="Cambria Math"/>
                        </a:rPr>
                        <m:t>𝟏𝟓</m:t>
                      </m:r>
                      <m:r>
                        <a:rPr lang="en-US" sz="1900" b="1" i="0" kern="0" dirty="0">
                          <a:solidFill>
                            <a:srgbClr val="000000"/>
                          </a:solidFill>
                          <a:latin typeface="Cambria Math"/>
                        </a:rPr>
                        <m:t>%,</m:t>
                      </m:r>
                      <m:r>
                        <a:rPr lang="en-US" sz="1900" b="1" i="0" kern="0" dirty="0">
                          <a:solidFill>
                            <a:srgbClr val="000000"/>
                          </a:solidFill>
                          <a:latin typeface="Cambria Math"/>
                        </a:rPr>
                        <m:t>𝟐</m:t>
                      </m:r>
                      <m:r>
                        <a:rPr lang="en-US" sz="1900" b="1" i="0" kern="0" dirty="0">
                          <a:solidFill>
                            <a:srgbClr val="000000"/>
                          </a:solidFill>
                          <a:latin typeface="Cambria Math"/>
                        </a:rPr>
                        <m:t>)+</m:t>
                      </m:r>
                      <m:r>
                        <a:rPr lang="en-US" sz="1900" b="1" i="0" kern="0" dirty="0">
                          <a:solidFill>
                            <a:srgbClr val="000000"/>
                          </a:solidFill>
                          <a:latin typeface="Cambria Math"/>
                        </a:rPr>
                        <m:t>𝟏𝟎𝟎𝟎</m:t>
                      </m:r>
                      <m:r>
                        <a:rPr lang="en-US" sz="1900" b="1" i="0" kern="0" dirty="0">
                          <a:solidFill>
                            <a:srgbClr val="000000"/>
                          </a:solidFill>
                          <a:latin typeface="Cambria Math"/>
                        </a:rPr>
                        <m:t>(</m:t>
                      </m:r>
                      <m:r>
                        <a:rPr lang="en-US" sz="1900" b="1" i="0" kern="0" dirty="0">
                          <a:solidFill>
                            <a:srgbClr val="000000"/>
                          </a:solidFill>
                          <a:latin typeface="Cambria Math"/>
                        </a:rPr>
                        <m:t>𝐏</m:t>
                      </m:r>
                      <m:r>
                        <a:rPr lang="en-US" sz="1900" b="1" i="0" kern="0" dirty="0">
                          <a:solidFill>
                            <a:srgbClr val="000000"/>
                          </a:solidFill>
                          <a:latin typeface="Cambria Math"/>
                        </a:rPr>
                        <m:t>/</m:t>
                      </m:r>
                      <m:r>
                        <a:rPr lang="en-US" sz="1900" b="1" i="0" kern="0" dirty="0">
                          <a:solidFill>
                            <a:srgbClr val="000000"/>
                          </a:solidFill>
                          <a:latin typeface="Cambria Math"/>
                        </a:rPr>
                        <m:t>𝐅</m:t>
                      </m:r>
                      <m:r>
                        <a:rPr lang="en-US" sz="1900" b="1" i="0" kern="0" dirty="0">
                          <a:solidFill>
                            <a:srgbClr val="000000"/>
                          </a:solidFill>
                          <a:latin typeface="Cambria Math"/>
                        </a:rPr>
                        <m:t>,</m:t>
                      </m:r>
                      <m:r>
                        <a:rPr lang="en-US" sz="1900" b="1" i="0" kern="0" dirty="0">
                          <a:solidFill>
                            <a:srgbClr val="000000"/>
                          </a:solidFill>
                          <a:latin typeface="Cambria Math"/>
                        </a:rPr>
                        <m:t>𝟏𝟓</m:t>
                      </m:r>
                      <m:r>
                        <a:rPr lang="en-US" sz="1900" b="1" i="0" kern="0" dirty="0">
                          <a:solidFill>
                            <a:srgbClr val="000000"/>
                          </a:solidFill>
                          <a:latin typeface="Cambria Math"/>
                        </a:rPr>
                        <m:t>%,</m:t>
                      </m:r>
                      <m:r>
                        <a:rPr lang="en-US" sz="1900" b="1" i="0" kern="0" dirty="0">
                          <a:solidFill>
                            <a:srgbClr val="000000"/>
                          </a:solidFill>
                          <a:latin typeface="Cambria Math"/>
                        </a:rPr>
                        <m:t>𝟑</m:t>
                      </m:r>
                      <m:r>
                        <a:rPr lang="en-US" sz="1900" b="1" i="0" kern="0" dirty="0">
                          <a:solidFill>
                            <a:srgbClr val="000000"/>
                          </a:solidFill>
                          <a:latin typeface="Cambria Math"/>
                        </a:rPr>
                        <m:t>)</m:t>
                      </m:r>
                    </m:oMath>
                  </m:oMathPara>
                </a14:m>
                <a:endParaRPr lang="en-US" sz="1900" kern="0" dirty="0" smtClean="0">
                  <a:solidFill>
                    <a:srgbClr val="000000"/>
                  </a:solidFill>
                  <a:latin typeface="Arial Narrow"/>
                </a:endParaRPr>
              </a:p>
              <a:p>
                <a:pPr marL="342042" lvl="0" indent="-342042" defTabSz="915004" eaLnBrk="0" fontAlgn="base" hangingPunct="0">
                  <a:spcBef>
                    <a:spcPts val="0"/>
                  </a:spcBef>
                  <a:spcAft>
                    <a:spcPct val="0"/>
                  </a:spcAft>
                  <a:buClr>
                    <a:srgbClr val="3333CC"/>
                  </a:buClr>
                  <a:buNone/>
                </a:pPr>
                <a:r>
                  <a:rPr lang="en-US" sz="2300" kern="0" dirty="0">
                    <a:solidFill>
                      <a:srgbClr val="000000"/>
                    </a:solidFill>
                    <a:latin typeface="Arial Narrow"/>
                  </a:rPr>
                  <a:t>	</a:t>
                </a:r>
                <a:r>
                  <a:rPr lang="en-US" sz="2300" kern="0" dirty="0" smtClean="0">
                    <a:solidFill>
                      <a:srgbClr val="000000"/>
                    </a:solidFill>
                    <a:latin typeface="Arial Narrow"/>
                  </a:rPr>
                  <a:t>    </a:t>
                </a:r>
                <a14:m>
                  <m:oMath xmlns:m="http://schemas.openxmlformats.org/officeDocument/2006/math">
                    <m:r>
                      <a:rPr lang="en-US" sz="1900" b="1" i="0" kern="0" dirty="0" smtClean="0">
                        <a:solidFill>
                          <a:srgbClr val="000000"/>
                        </a:solidFill>
                        <a:latin typeface="Cambria Math"/>
                      </a:rPr>
                      <m:t>= </m:t>
                    </m:r>
                    <m:r>
                      <a:rPr lang="en-US" sz="1900" b="1" i="0" kern="0" dirty="0">
                        <a:solidFill>
                          <a:srgbClr val="820082"/>
                        </a:solidFill>
                        <a:latin typeface="Cambria Math"/>
                      </a:rPr>
                      <m:t>$–</m:t>
                    </m:r>
                    <m:r>
                      <a:rPr lang="en-US" sz="1900" b="1" i="0" kern="0" dirty="0">
                        <a:solidFill>
                          <a:srgbClr val="820082"/>
                        </a:solidFill>
                        <a:latin typeface="Cambria Math"/>
                      </a:rPr>
                      <m:t>𝟔𝟓𝟔</m:t>
                    </m:r>
                  </m:oMath>
                </a14:m>
                <a:r>
                  <a:rPr lang="en-US" sz="2300" kern="0" dirty="0">
                    <a:solidFill>
                      <a:srgbClr val="000000"/>
                    </a:solidFill>
                    <a:latin typeface="Arial Narrow"/>
                  </a:rPr>
                  <a:t>	</a:t>
                </a:r>
                <a:r>
                  <a:rPr lang="en-US" sz="2300" kern="0" dirty="0" smtClean="0">
                    <a:solidFill>
                      <a:srgbClr val="000000"/>
                    </a:solidFill>
                    <a:latin typeface="Arial Narrow"/>
                  </a:rPr>
                  <a:t>	</a:t>
                </a:r>
                <a:r>
                  <a:rPr lang="en-US" sz="2100" kern="0" dirty="0" smtClean="0">
                    <a:solidFill>
                      <a:srgbClr val="00508C"/>
                    </a:solidFill>
                    <a:latin typeface="Arial Narrow"/>
                  </a:rPr>
                  <a:t>(</a:t>
                </a:r>
                <a:r>
                  <a:rPr lang="en-US" sz="2100" kern="0" dirty="0">
                    <a:solidFill>
                      <a:srgbClr val="00508C"/>
                    </a:solidFill>
                    <a:latin typeface="Arial Narrow"/>
                  </a:rPr>
                  <a:t>cash outflow; not viable)</a:t>
                </a:r>
                <a:endParaRPr lang="en-US" sz="2100" kern="0" dirty="0" smtClean="0">
                  <a:solidFill>
                    <a:srgbClr val="00508C"/>
                  </a:solidFill>
                  <a:latin typeface="Arial Narrow"/>
                </a:endParaRPr>
              </a:p>
              <a:p>
                <a:pPr marL="342042" lvl="0" indent="-342042" defTabSz="915004" eaLnBrk="0" fontAlgn="base" hangingPunct="0">
                  <a:spcBef>
                    <a:spcPts val="0"/>
                  </a:spcBef>
                  <a:spcAft>
                    <a:spcPct val="0"/>
                  </a:spcAft>
                  <a:buClr>
                    <a:srgbClr val="3333CC"/>
                  </a:buClr>
                  <a:buNone/>
                </a:pPr>
                <a14:m>
                  <m:oMath xmlns:m="http://schemas.openxmlformats.org/officeDocument/2006/math">
                    <m:r>
                      <a:rPr lang="en-US" sz="1900" b="1" i="0" kern="0" dirty="0" smtClean="0">
                        <a:solidFill>
                          <a:srgbClr val="820082"/>
                        </a:solidFill>
                        <a:latin typeface="Cambria Math"/>
                      </a:rPr>
                      <m:t>𝐏𝐖</m:t>
                    </m:r>
                    <m:r>
                      <a:rPr lang="en-US" sz="1900" b="1" i="0" kern="0" baseline="-25000" dirty="0">
                        <a:solidFill>
                          <a:srgbClr val="820082"/>
                        </a:solidFill>
                        <a:latin typeface="Cambria Math"/>
                      </a:rPr>
                      <m:t>𝐒</m:t>
                    </m:r>
                    <m:r>
                      <a:rPr lang="en-US" sz="1900" b="1" i="0" kern="0" dirty="0">
                        <a:solidFill>
                          <a:srgbClr val="000000"/>
                        </a:solidFill>
                        <a:latin typeface="Cambria Math"/>
                      </a:rPr>
                      <m:t> = </m:t>
                    </m:r>
                    <m:r>
                      <a:rPr lang="en-US" sz="1900" b="1" i="0" kern="0" dirty="0">
                        <a:solidFill>
                          <a:srgbClr val="820082"/>
                        </a:solidFill>
                        <a:latin typeface="Cambria Math"/>
                      </a:rPr>
                      <m:t>$+</m:t>
                    </m:r>
                    <m:r>
                      <a:rPr lang="en-US" sz="1900" b="1" i="0" kern="0" dirty="0">
                        <a:solidFill>
                          <a:srgbClr val="820082"/>
                        </a:solidFill>
                        <a:latin typeface="Cambria Math"/>
                      </a:rPr>
                      <m:t>𝟕𝟎𝟖</m:t>
                    </m:r>
                  </m:oMath>
                </a14:m>
                <a:r>
                  <a:rPr lang="en-US" sz="2300" kern="0" dirty="0">
                    <a:solidFill>
                      <a:srgbClr val="000000"/>
                    </a:solidFill>
                    <a:latin typeface="Arial Narrow"/>
                  </a:rPr>
                  <a:t>	</a:t>
                </a:r>
                <a:r>
                  <a:rPr lang="en-US" sz="2300" kern="0" dirty="0" smtClean="0">
                    <a:solidFill>
                      <a:srgbClr val="000000"/>
                    </a:solidFill>
                    <a:latin typeface="Arial Narrow"/>
                  </a:rPr>
                  <a:t>	</a:t>
                </a:r>
                <a:r>
                  <a:rPr lang="en-US" sz="2100" kern="0" dirty="0" smtClean="0">
                    <a:solidFill>
                      <a:srgbClr val="00508C"/>
                    </a:solidFill>
                    <a:latin typeface="Arial Narrow"/>
                  </a:rPr>
                  <a:t>(</a:t>
                </a:r>
                <a:r>
                  <a:rPr lang="en-US" sz="2100" kern="0" dirty="0">
                    <a:solidFill>
                      <a:srgbClr val="00508C"/>
                    </a:solidFill>
                    <a:latin typeface="Arial Narrow"/>
                  </a:rPr>
                  <a:t>cash inflow; viable)</a:t>
                </a:r>
              </a:p>
              <a:p>
                <a:pPr marL="342042" lvl="0" indent="-342042" defTabSz="915004" eaLnBrk="0" fontAlgn="base" hangingPunct="0">
                  <a:spcBef>
                    <a:spcPts val="0"/>
                  </a:spcBef>
                  <a:spcAft>
                    <a:spcPct val="0"/>
                  </a:spcAft>
                  <a:buClr>
                    <a:srgbClr val="3333CC"/>
                  </a:buClr>
                  <a:buNone/>
                </a:pPr>
                <a14:m>
                  <m:oMath xmlns:m="http://schemas.openxmlformats.org/officeDocument/2006/math">
                    <m:r>
                      <a:rPr lang="en-US" sz="1900" b="1" i="0" kern="0" dirty="0" smtClean="0">
                        <a:solidFill>
                          <a:srgbClr val="820082"/>
                        </a:solidFill>
                        <a:latin typeface="Cambria Math"/>
                      </a:rPr>
                      <m:t>𝐏𝐖</m:t>
                    </m:r>
                    <m:r>
                      <a:rPr lang="en-US" sz="1900" b="1" i="0" kern="0" baseline="-25000" dirty="0">
                        <a:solidFill>
                          <a:srgbClr val="820082"/>
                        </a:solidFill>
                        <a:latin typeface="Cambria Math"/>
                      </a:rPr>
                      <m:t>𝐄</m:t>
                    </m:r>
                    <m:r>
                      <a:rPr lang="en-US" sz="1900" b="1" i="0" kern="0" dirty="0">
                        <a:solidFill>
                          <a:srgbClr val="000000"/>
                        </a:solidFill>
                        <a:latin typeface="Cambria Math"/>
                      </a:rPr>
                      <m:t> = </m:t>
                    </m:r>
                    <m:r>
                      <a:rPr lang="en-US" sz="1900" b="1" i="0" kern="0" dirty="0">
                        <a:solidFill>
                          <a:srgbClr val="820082"/>
                        </a:solidFill>
                        <a:latin typeface="Cambria Math"/>
                      </a:rPr>
                      <m:t>$+</m:t>
                    </m:r>
                    <m:r>
                      <a:rPr lang="en-US" sz="1900" b="1" i="0" kern="0" dirty="0">
                        <a:solidFill>
                          <a:srgbClr val="820082"/>
                        </a:solidFill>
                        <a:latin typeface="Cambria Math"/>
                      </a:rPr>
                      <m:t>𝟏𝟑𝟎𝟗</m:t>
                    </m:r>
                  </m:oMath>
                </a14:m>
                <a:r>
                  <a:rPr lang="en-US" sz="2100" kern="0" dirty="0">
                    <a:solidFill>
                      <a:srgbClr val="000000"/>
                    </a:solidFill>
                    <a:latin typeface="Arial Narrow"/>
                  </a:rPr>
                  <a:t>	</a:t>
                </a:r>
                <a:r>
                  <a:rPr lang="en-US" sz="2100" kern="0" dirty="0">
                    <a:solidFill>
                      <a:srgbClr val="00508C"/>
                    </a:solidFill>
                    <a:latin typeface="Arial Narrow"/>
                  </a:rPr>
                  <a:t>(cash inflow; viable</a:t>
                </a:r>
                <a:r>
                  <a:rPr lang="en-US" sz="2100" kern="0" dirty="0" smtClean="0">
                    <a:solidFill>
                      <a:srgbClr val="00508C"/>
                    </a:solidFill>
                    <a:latin typeface="Arial Narrow"/>
                  </a:rPr>
                  <a:t>)</a:t>
                </a:r>
                <a:endParaRPr lang="en-US" sz="1100" kern="0" dirty="0">
                  <a:solidFill>
                    <a:srgbClr val="00508C"/>
                  </a:solidFill>
                  <a:latin typeface="Arial Narrow"/>
                </a:endParaRPr>
              </a:p>
              <a:p>
                <a:pPr marL="342042" lvl="0" indent="-342042" algn="ctr" defTabSz="915004" eaLnBrk="0" fontAlgn="base" hangingPunct="0">
                  <a:spcBef>
                    <a:spcPts val="1200"/>
                  </a:spcBef>
                  <a:spcAft>
                    <a:spcPct val="0"/>
                  </a:spcAft>
                  <a:buClr>
                    <a:srgbClr val="3333CC"/>
                  </a:buClr>
                  <a:buNone/>
                </a:pPr>
                <a:r>
                  <a:rPr lang="en-US" sz="1800" kern="0" dirty="0">
                    <a:solidFill>
                      <a:srgbClr val="00508C"/>
                    </a:solidFill>
                    <a:latin typeface="Helvetica" pitchFamily="34" charset="0"/>
                  </a:rPr>
                  <a:t>Now, calculate expected value of PW estimates</a:t>
                </a:r>
              </a:p>
              <a:p>
                <a:pPr marL="342042" lvl="0" indent="-342042" defTabSz="915004" eaLnBrk="0" fontAlgn="base" hangingPunct="0">
                  <a:spcAft>
                    <a:spcPct val="0"/>
                  </a:spcAft>
                  <a:buClr>
                    <a:srgbClr val="3333CC"/>
                  </a:buClr>
                  <a:buNone/>
                </a:pPr>
                <a:r>
                  <a:rPr lang="en-US" sz="1500" kern="0" dirty="0">
                    <a:solidFill>
                      <a:srgbClr val="0070C0"/>
                    </a:solidFill>
                    <a:latin typeface="Arial Narrow"/>
                  </a:rPr>
                  <a:t>		</a:t>
                </a:r>
                <a14:m>
                  <m:oMath xmlns:m="http://schemas.openxmlformats.org/officeDocument/2006/math">
                    <m:r>
                      <a:rPr lang="en-US" sz="1900" b="1" i="0" kern="0" dirty="0" smtClean="0">
                        <a:solidFill>
                          <a:srgbClr val="820082"/>
                        </a:solidFill>
                        <a:latin typeface="Cambria Math"/>
                      </a:rPr>
                      <m:t>𝐄</m:t>
                    </m:r>
                    <m:r>
                      <a:rPr lang="en-US" sz="1900" b="1" i="0" kern="0" dirty="0" smtClean="0">
                        <a:solidFill>
                          <a:srgbClr val="820082"/>
                        </a:solidFill>
                        <a:latin typeface="Cambria Math"/>
                      </a:rPr>
                      <m:t>(</m:t>
                    </m:r>
                    <m:r>
                      <a:rPr lang="en-US" sz="1900" b="1" i="0" kern="0" dirty="0" smtClean="0">
                        <a:solidFill>
                          <a:srgbClr val="820082"/>
                        </a:solidFill>
                        <a:latin typeface="Cambria Math"/>
                      </a:rPr>
                      <m:t>𝐏𝐖</m:t>
                    </m:r>
                    <m:r>
                      <a:rPr lang="en-US" sz="1900" b="1" i="0" kern="0" dirty="0" smtClean="0">
                        <a:solidFill>
                          <a:srgbClr val="820082"/>
                        </a:solidFill>
                        <a:latin typeface="Cambria Math"/>
                      </a:rPr>
                      <m:t>)=</m:t>
                    </m:r>
                    <m:r>
                      <a:rPr lang="en-US" sz="1900" b="1" i="0" kern="0" dirty="0" smtClean="0">
                        <a:solidFill>
                          <a:srgbClr val="820082"/>
                        </a:solidFill>
                        <a:latin typeface="Cambria Math"/>
                      </a:rPr>
                      <m:t>𝐏𝐖𝐑</m:t>
                    </m:r>
                    <m:r>
                      <a:rPr lang="en-US" sz="1900" b="1" i="0" kern="0" dirty="0">
                        <a:solidFill>
                          <a:srgbClr val="820082"/>
                        </a:solidFill>
                        <a:latin typeface="Cambria Math"/>
                      </a:rPr>
                      <m:t>×</m:t>
                    </m:r>
                    <m:r>
                      <a:rPr lang="en-US" sz="1900" b="1" i="0" kern="0" dirty="0">
                        <a:solidFill>
                          <a:srgbClr val="820082"/>
                        </a:solidFill>
                        <a:latin typeface="Cambria Math"/>
                      </a:rPr>
                      <m:t>𝐏</m:t>
                    </m:r>
                    <m:r>
                      <a:rPr lang="en-US" sz="1900" b="1" i="0" kern="0" dirty="0">
                        <a:solidFill>
                          <a:srgbClr val="820082"/>
                        </a:solidFill>
                        <a:latin typeface="Cambria Math"/>
                      </a:rPr>
                      <m:t>(</m:t>
                    </m:r>
                    <m:r>
                      <a:rPr lang="en-US" sz="1900" b="1" i="0" kern="0" dirty="0">
                        <a:solidFill>
                          <a:srgbClr val="820082"/>
                        </a:solidFill>
                        <a:latin typeface="Cambria Math"/>
                      </a:rPr>
                      <m:t>𝐑</m:t>
                    </m:r>
                    <m:r>
                      <a:rPr lang="en-US" sz="1900" b="1" i="0" kern="0" dirty="0">
                        <a:solidFill>
                          <a:srgbClr val="820082"/>
                        </a:solidFill>
                        <a:latin typeface="Cambria Math"/>
                      </a:rPr>
                      <m:t>)+</m:t>
                    </m:r>
                    <m:r>
                      <a:rPr lang="en-US" sz="1900" b="1" i="0" kern="0" dirty="0">
                        <a:solidFill>
                          <a:srgbClr val="820082"/>
                        </a:solidFill>
                        <a:latin typeface="Cambria Math"/>
                      </a:rPr>
                      <m:t>𝐏𝐖𝐒</m:t>
                    </m:r>
                    <m:r>
                      <a:rPr lang="en-US" sz="1900" b="1" i="0" kern="0" dirty="0">
                        <a:solidFill>
                          <a:srgbClr val="820082"/>
                        </a:solidFill>
                        <a:latin typeface="Cambria Math"/>
                      </a:rPr>
                      <m:t>×</m:t>
                    </m:r>
                    <m:r>
                      <a:rPr lang="en-US" sz="1900" b="1" i="0" kern="0" dirty="0">
                        <a:solidFill>
                          <a:srgbClr val="820082"/>
                        </a:solidFill>
                        <a:latin typeface="Cambria Math"/>
                      </a:rPr>
                      <m:t>𝐏</m:t>
                    </m:r>
                    <m:r>
                      <a:rPr lang="en-US" sz="1900" b="1" i="0" kern="0" dirty="0">
                        <a:solidFill>
                          <a:srgbClr val="820082"/>
                        </a:solidFill>
                        <a:latin typeface="Cambria Math"/>
                      </a:rPr>
                      <m:t>(</m:t>
                    </m:r>
                    <m:r>
                      <a:rPr lang="en-US" sz="1900" b="1" i="0" kern="0" dirty="0">
                        <a:solidFill>
                          <a:srgbClr val="820082"/>
                        </a:solidFill>
                        <a:latin typeface="Cambria Math"/>
                      </a:rPr>
                      <m:t>𝐒</m:t>
                    </m:r>
                    <m:r>
                      <a:rPr lang="en-US" sz="1900" b="1" i="0" kern="0" dirty="0">
                        <a:solidFill>
                          <a:srgbClr val="820082"/>
                        </a:solidFill>
                        <a:latin typeface="Cambria Math"/>
                      </a:rPr>
                      <m:t>)+</m:t>
                    </m:r>
                    <m:r>
                      <a:rPr lang="en-US" sz="1900" b="1" i="0" kern="0" dirty="0">
                        <a:solidFill>
                          <a:srgbClr val="820082"/>
                        </a:solidFill>
                        <a:latin typeface="Cambria Math"/>
                      </a:rPr>
                      <m:t>𝐏𝐖𝐄</m:t>
                    </m:r>
                    <m:r>
                      <a:rPr lang="en-US" sz="1900" b="1" i="0" kern="0" dirty="0">
                        <a:solidFill>
                          <a:srgbClr val="820082"/>
                        </a:solidFill>
                        <a:latin typeface="Cambria Math"/>
                      </a:rPr>
                      <m:t>×</m:t>
                    </m:r>
                    <m:r>
                      <a:rPr lang="en-US" sz="1900" b="1" i="0" kern="0" dirty="0">
                        <a:solidFill>
                          <a:srgbClr val="820082"/>
                        </a:solidFill>
                        <a:latin typeface="Cambria Math"/>
                      </a:rPr>
                      <m:t>𝐏</m:t>
                    </m:r>
                    <m:r>
                      <a:rPr lang="en-US" sz="1900" b="1" i="0" kern="0" dirty="0">
                        <a:solidFill>
                          <a:srgbClr val="820082"/>
                        </a:solidFill>
                        <a:latin typeface="Cambria Math"/>
                      </a:rPr>
                      <m:t>(</m:t>
                    </m:r>
                    <m:r>
                      <a:rPr lang="en-US" sz="1900" b="1" i="0" kern="0" dirty="0">
                        <a:solidFill>
                          <a:srgbClr val="820082"/>
                        </a:solidFill>
                        <a:latin typeface="Cambria Math"/>
                      </a:rPr>
                      <m:t>𝐄</m:t>
                    </m:r>
                    <m:r>
                      <a:rPr lang="en-US" sz="1900" b="1" i="0" kern="0" dirty="0">
                        <a:solidFill>
                          <a:srgbClr val="820082"/>
                        </a:solidFill>
                        <a:latin typeface="Cambria Math"/>
                      </a:rPr>
                      <m:t>)</m:t>
                    </m:r>
                  </m:oMath>
                </a14:m>
                <a:endParaRPr lang="en-US" sz="1900" kern="0" dirty="0">
                  <a:solidFill>
                    <a:srgbClr val="820082"/>
                  </a:solidFill>
                  <a:latin typeface="Arial Narrow"/>
                </a:endParaRPr>
              </a:p>
              <a:p>
                <a:pPr marL="342042" lvl="0" indent="-342042" defTabSz="915004" eaLnBrk="0" fontAlgn="base" hangingPunct="0">
                  <a:spcAft>
                    <a:spcPct val="0"/>
                  </a:spcAft>
                  <a:buClr>
                    <a:srgbClr val="3333CC"/>
                  </a:buClr>
                  <a:buNone/>
                </a:pPr>
                <a:r>
                  <a:rPr lang="en-US" sz="1900" kern="0" dirty="0">
                    <a:solidFill>
                      <a:srgbClr val="820082"/>
                    </a:solidFill>
                    <a:latin typeface="Arial Narrow"/>
                  </a:rPr>
                  <a:t>		         </a:t>
                </a:r>
                <a:r>
                  <a:rPr lang="en-US" sz="1900" kern="0" dirty="0" smtClean="0">
                    <a:solidFill>
                      <a:srgbClr val="820082"/>
                    </a:solidFill>
                    <a:latin typeface="Arial Narrow"/>
                  </a:rPr>
                  <a:t> </a:t>
                </a:r>
                <a:r>
                  <a:rPr lang="en-US" sz="1900" kern="0" dirty="0">
                    <a:solidFill>
                      <a:srgbClr val="820082"/>
                    </a:solidFill>
                    <a:latin typeface="Arial Narrow"/>
                  </a:rPr>
                  <a:t> </a:t>
                </a:r>
                <a:r>
                  <a:rPr lang="en-US" sz="1900" kern="0" dirty="0" smtClean="0">
                    <a:solidFill>
                      <a:srgbClr val="820082"/>
                    </a:solidFill>
                    <a:latin typeface="Arial Narrow"/>
                  </a:rPr>
                  <a:t>  </a:t>
                </a:r>
                <a:r>
                  <a:rPr lang="en-US" sz="1900" kern="0" dirty="0">
                    <a:solidFill>
                      <a:srgbClr val="820082"/>
                    </a:solidFill>
                    <a:latin typeface="Arial Narrow"/>
                  </a:rPr>
                  <a:t> </a:t>
                </a:r>
                <a14:m>
                  <m:oMath xmlns:m="http://schemas.openxmlformats.org/officeDocument/2006/math">
                    <m:r>
                      <a:rPr lang="en-US" sz="1900" b="1" i="0" kern="0" dirty="0" smtClean="0">
                        <a:solidFill>
                          <a:srgbClr val="820082"/>
                        </a:solidFill>
                        <a:latin typeface="Cambria Math"/>
                      </a:rPr>
                      <m:t> =−</m:t>
                    </m:r>
                    <m:r>
                      <a:rPr lang="en-US" sz="1900" b="1" i="0" kern="0" dirty="0" smtClean="0">
                        <a:solidFill>
                          <a:srgbClr val="820082"/>
                        </a:solidFill>
                        <a:latin typeface="Cambria Math"/>
                      </a:rPr>
                      <m:t>𝟔𝟓𝟔</m:t>
                    </m:r>
                    <m:r>
                      <a:rPr lang="en-US" sz="1900" b="1" i="0" kern="0" dirty="0" smtClean="0">
                        <a:solidFill>
                          <a:srgbClr val="820082"/>
                        </a:solidFill>
                        <a:latin typeface="Cambria Math"/>
                      </a:rPr>
                      <m:t>×</m:t>
                    </m:r>
                    <m:r>
                      <a:rPr lang="en-US" sz="1900" b="1" i="0" kern="0" dirty="0" smtClean="0">
                        <a:solidFill>
                          <a:srgbClr val="820082"/>
                        </a:solidFill>
                        <a:latin typeface="Cambria Math"/>
                      </a:rPr>
                      <m:t>𝟎</m:t>
                    </m:r>
                    <m:r>
                      <a:rPr lang="en-US" sz="1900" b="1" i="0" kern="0" dirty="0" smtClean="0">
                        <a:solidFill>
                          <a:srgbClr val="820082"/>
                        </a:solidFill>
                        <a:latin typeface="Cambria Math"/>
                      </a:rPr>
                      <m:t>.</m:t>
                    </m:r>
                    <m:r>
                      <a:rPr lang="en-US" sz="1900" b="1" i="0" kern="0" dirty="0" smtClean="0">
                        <a:solidFill>
                          <a:srgbClr val="820082"/>
                        </a:solidFill>
                        <a:latin typeface="Cambria Math"/>
                      </a:rPr>
                      <m:t>𝟒</m:t>
                    </m:r>
                    <m:r>
                      <a:rPr lang="en-US" sz="1900" b="1" i="0" kern="0" dirty="0" smtClean="0">
                        <a:solidFill>
                          <a:srgbClr val="820082"/>
                        </a:solidFill>
                        <a:latin typeface="Cambria Math"/>
                      </a:rPr>
                      <m:t>+</m:t>
                    </m:r>
                    <m:r>
                      <a:rPr lang="en-US" sz="1900" b="1" i="0" kern="0" dirty="0" smtClean="0">
                        <a:solidFill>
                          <a:srgbClr val="820082"/>
                        </a:solidFill>
                        <a:latin typeface="Cambria Math"/>
                      </a:rPr>
                      <m:t>𝟕𝟎𝟖</m:t>
                    </m:r>
                    <m:r>
                      <a:rPr lang="en-US" sz="1900" b="1" i="0" kern="0" dirty="0" smtClean="0">
                        <a:solidFill>
                          <a:srgbClr val="820082"/>
                        </a:solidFill>
                        <a:latin typeface="Cambria Math"/>
                      </a:rPr>
                      <m:t>×</m:t>
                    </m:r>
                    <m:r>
                      <a:rPr lang="en-US" sz="1900" b="1" i="0" kern="0" dirty="0" smtClean="0">
                        <a:solidFill>
                          <a:srgbClr val="820082"/>
                        </a:solidFill>
                        <a:latin typeface="Cambria Math"/>
                      </a:rPr>
                      <m:t>𝟎</m:t>
                    </m:r>
                    <m:r>
                      <a:rPr lang="en-US" sz="1900" b="1" i="0" kern="0" dirty="0" smtClean="0">
                        <a:solidFill>
                          <a:srgbClr val="820082"/>
                        </a:solidFill>
                        <a:latin typeface="Cambria Math"/>
                      </a:rPr>
                      <m:t>.</m:t>
                    </m:r>
                    <m:r>
                      <a:rPr lang="en-US" sz="1900" b="1" i="0" kern="0" dirty="0" smtClean="0">
                        <a:solidFill>
                          <a:srgbClr val="820082"/>
                        </a:solidFill>
                        <a:latin typeface="Cambria Math"/>
                      </a:rPr>
                      <m:t>𝟒</m:t>
                    </m:r>
                    <m:r>
                      <a:rPr lang="en-US" sz="1900" b="1" i="0" kern="0" dirty="0" smtClean="0">
                        <a:solidFill>
                          <a:srgbClr val="820082"/>
                        </a:solidFill>
                        <a:latin typeface="Cambria Math"/>
                      </a:rPr>
                      <m:t>+</m:t>
                    </m:r>
                    <m:r>
                      <a:rPr lang="en-US" sz="1900" b="1" i="0" kern="0" dirty="0" smtClean="0">
                        <a:solidFill>
                          <a:srgbClr val="820082"/>
                        </a:solidFill>
                        <a:latin typeface="Cambria Math"/>
                      </a:rPr>
                      <m:t>𝟏𝟑𝟎𝟗</m:t>
                    </m:r>
                    <m:r>
                      <a:rPr lang="en-US" sz="1900" b="1" i="0" kern="0" dirty="0" smtClean="0">
                        <a:solidFill>
                          <a:srgbClr val="820082"/>
                        </a:solidFill>
                        <a:latin typeface="Cambria Math"/>
                      </a:rPr>
                      <m:t>×</m:t>
                    </m:r>
                    <m:r>
                      <a:rPr lang="en-US" sz="1900" b="1" i="0" kern="0" dirty="0" smtClean="0">
                        <a:solidFill>
                          <a:srgbClr val="820082"/>
                        </a:solidFill>
                        <a:latin typeface="Cambria Math"/>
                      </a:rPr>
                      <m:t>𝟎</m:t>
                    </m:r>
                    <m:r>
                      <a:rPr lang="en-US" sz="1900" b="1" i="0" kern="0" dirty="0" smtClean="0">
                        <a:solidFill>
                          <a:srgbClr val="820082"/>
                        </a:solidFill>
                        <a:latin typeface="Cambria Math"/>
                      </a:rPr>
                      <m:t>.</m:t>
                    </m:r>
                    <m:r>
                      <a:rPr lang="en-US" sz="1900" b="1" i="0" kern="0" dirty="0" smtClean="0">
                        <a:solidFill>
                          <a:srgbClr val="820082"/>
                        </a:solidFill>
                        <a:latin typeface="Cambria Math"/>
                      </a:rPr>
                      <m:t>𝟐</m:t>
                    </m:r>
                  </m:oMath>
                </a14:m>
                <a:endParaRPr lang="en-US" sz="1900" kern="0" dirty="0">
                  <a:solidFill>
                    <a:srgbClr val="820082"/>
                  </a:solidFill>
                  <a:latin typeface="Arial Narrow"/>
                </a:endParaRPr>
              </a:p>
              <a:p>
                <a:pPr marL="342042" lvl="0" indent="-342042" defTabSz="915004" eaLnBrk="0" fontAlgn="base" hangingPunct="0">
                  <a:spcAft>
                    <a:spcPct val="0"/>
                  </a:spcAft>
                  <a:buClr>
                    <a:srgbClr val="3333CC"/>
                  </a:buClr>
                  <a:buNone/>
                </a:pPr>
                <a:r>
                  <a:rPr lang="en-US" sz="1900" kern="0" dirty="0">
                    <a:solidFill>
                      <a:srgbClr val="820082"/>
                    </a:solidFill>
                    <a:latin typeface="Arial Narrow"/>
                  </a:rPr>
                  <a:t>		           </a:t>
                </a:r>
                <a:r>
                  <a:rPr lang="en-US" sz="1900" kern="0" dirty="0" smtClean="0">
                    <a:solidFill>
                      <a:srgbClr val="820082"/>
                    </a:solidFill>
                    <a:latin typeface="Arial Narrow"/>
                  </a:rPr>
                  <a:t>   </a:t>
                </a:r>
                <a14:m>
                  <m:oMath xmlns:m="http://schemas.openxmlformats.org/officeDocument/2006/math">
                    <m:r>
                      <a:rPr lang="en-US" sz="1900" i="1" kern="0" dirty="0" smtClean="0">
                        <a:solidFill>
                          <a:srgbClr val="820082"/>
                        </a:solidFill>
                        <a:latin typeface="Cambria Math"/>
                      </a:rPr>
                      <m:t>=$+</m:t>
                    </m:r>
                    <m:r>
                      <a:rPr lang="en-US" sz="1900" i="1" kern="0" dirty="0" smtClean="0">
                        <a:solidFill>
                          <a:srgbClr val="820082"/>
                        </a:solidFill>
                        <a:latin typeface="Cambria Math"/>
                      </a:rPr>
                      <m:t>283</m:t>
                    </m:r>
                  </m:oMath>
                </a14:m>
                <a:endParaRPr lang="en-US" sz="700" kern="0" dirty="0">
                  <a:solidFill>
                    <a:srgbClr val="820082"/>
                  </a:solidFill>
                  <a:latin typeface="Arial Narrow"/>
                </a:endParaRPr>
              </a:p>
              <a:p>
                <a:pPr marL="342042" lvl="0" indent="-342042" algn="ctr" defTabSz="915004" eaLnBrk="0" fontAlgn="base" hangingPunct="0">
                  <a:spcAft>
                    <a:spcPct val="0"/>
                  </a:spcAft>
                  <a:buClr>
                    <a:srgbClr val="3333CC"/>
                  </a:buClr>
                  <a:buNone/>
                </a:pPr>
                <a:r>
                  <a:rPr lang="en-US" sz="2400" kern="0" dirty="0">
                    <a:solidFill>
                      <a:srgbClr val="006200"/>
                    </a:solidFill>
                    <a:latin typeface="Arial Narrow"/>
                  </a:rPr>
                  <a:t>On basis of E(PW) </a:t>
                </a:r>
                <a14:m>
                  <m:oMath xmlns:m="http://schemas.openxmlformats.org/officeDocument/2006/math">
                    <m:r>
                      <a:rPr lang="en-US" sz="2400" i="1" kern="0" dirty="0" smtClean="0">
                        <a:solidFill>
                          <a:srgbClr val="006200"/>
                        </a:solidFill>
                        <a:latin typeface="Cambria Math"/>
                      </a:rPr>
                      <m:t>&gt;</m:t>
                    </m:r>
                  </m:oMath>
                </a14:m>
                <a:r>
                  <a:rPr lang="en-US" sz="2400" kern="0" dirty="0">
                    <a:solidFill>
                      <a:srgbClr val="006200"/>
                    </a:solidFill>
                    <a:latin typeface="Arial Narrow"/>
                  </a:rPr>
                  <a:t> 0 at 15% over 3 years, investment is </a:t>
                </a:r>
                <a:r>
                  <a:rPr lang="en-US" sz="2400" kern="0" dirty="0" smtClean="0">
                    <a:solidFill>
                      <a:srgbClr val="006200"/>
                    </a:solidFill>
                    <a:latin typeface="Arial Narrow"/>
                  </a:rPr>
                  <a:t>viable</a:t>
                </a:r>
                <a:endParaRPr lang="en-US" sz="2400" kern="0" dirty="0">
                  <a:solidFill>
                    <a:srgbClr val="006200"/>
                  </a:solidFill>
                  <a:latin typeface="Arial Narrow"/>
                </a:endParaRPr>
              </a:p>
            </p:txBody>
          </p:sp>
        </mc:Choice>
        <mc:Fallback>
          <p:sp>
            <p:nvSpPr>
              <p:cNvPr id="12" name="Content Placeholder 3"/>
              <p:cNvSpPr>
                <a:spLocks noGrp="1" noRot="1" noChangeAspect="1" noMove="1" noResize="1" noEditPoints="1" noAdjustHandles="1" noChangeArrowheads="1" noChangeShapeType="1" noTextEdit="1"/>
              </p:cNvSpPr>
              <p:nvPr>
                <p:ph idx="17"/>
              </p:nvPr>
            </p:nvSpPr>
            <p:spPr>
              <a:xfrm>
                <a:off x="228600" y="2743200"/>
                <a:ext cx="8686800" cy="3886200"/>
              </a:xfrm>
              <a:blipFill rotWithShape="1">
                <a:blip r:embed="rId3" cstate="print"/>
                <a:stretch>
                  <a:fillRect l="-1123" t="-1254"/>
                </a:stretch>
              </a:blipFill>
            </p:spPr>
            <p:txBody>
              <a:bodyPr/>
              <a:lstStyle/>
              <a:p>
                <a:r>
                  <a:rPr lang="en-US">
                    <a:noFill/>
                  </a:rPr>
                  <a:t> </a:t>
                </a:r>
              </a:p>
            </p:txBody>
          </p:sp>
        </mc:Fallback>
      </mc:AlternateContent>
      <p:sp>
        <p:nvSpPr>
          <p:cNvPr id="14" name="Text Placeholder 4"/>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7216320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 Characteristics</a:t>
            </a:r>
          </a:p>
        </p:txBody>
      </p:sp>
      <p:sp>
        <p:nvSpPr>
          <p:cNvPr id="7" name="Content Placeholder 2"/>
          <p:cNvSpPr>
            <a:spLocks noGrp="1"/>
          </p:cNvSpPr>
          <p:nvPr>
            <p:ph sz="quarter" idx="17"/>
          </p:nvPr>
        </p:nvSpPr>
        <p:spPr>
          <a:xfrm>
            <a:off x="457200" y="1270000"/>
            <a:ext cx="8229600" cy="1549400"/>
          </a:xfrm>
        </p:spPr>
        <p:txBody>
          <a:bodyPr/>
          <a:lstStyle/>
          <a:p>
            <a:pPr marL="0" lvl="0" indent="0" defTabSz="914400">
              <a:spcBef>
                <a:spcPts val="0"/>
              </a:spcBef>
              <a:buNone/>
            </a:pPr>
            <a:r>
              <a:rPr lang="en-US" dirty="0">
                <a:solidFill>
                  <a:srgbClr val="00508C"/>
                </a:solidFill>
                <a:latin typeface="Arial Narrow"/>
              </a:rPr>
              <a:t>Staged Decision </a:t>
            </a:r>
            <a:r>
              <a:rPr lang="en-US" b="0" dirty="0">
                <a:solidFill>
                  <a:srgbClr val="000000"/>
                </a:solidFill>
                <a:latin typeface="Arial Narrow"/>
              </a:rPr>
              <a:t>– Alternative has </a:t>
            </a:r>
            <a:r>
              <a:rPr lang="en-US" i="1" u="sng" dirty="0">
                <a:solidFill>
                  <a:srgbClr val="000000"/>
                </a:solidFill>
                <a:latin typeface="Arial Narrow"/>
              </a:rPr>
              <a:t>multiple stages</a:t>
            </a:r>
            <a:r>
              <a:rPr lang="en-US" b="0" dirty="0">
                <a:solidFill>
                  <a:srgbClr val="000000"/>
                </a:solidFill>
                <a:latin typeface="Arial Narrow"/>
              </a:rPr>
              <a:t>; decision at one stage is important to </a:t>
            </a:r>
            <a:r>
              <a:rPr lang="en-US" i="1" u="sng" dirty="0">
                <a:solidFill>
                  <a:srgbClr val="000000"/>
                </a:solidFill>
                <a:latin typeface="Arial Narrow"/>
              </a:rPr>
              <a:t>next stage</a:t>
            </a:r>
            <a:r>
              <a:rPr lang="en-US" b="0" dirty="0">
                <a:solidFill>
                  <a:srgbClr val="000000"/>
                </a:solidFill>
                <a:latin typeface="Arial Narrow"/>
              </a:rPr>
              <a:t>; </a:t>
            </a:r>
            <a:r>
              <a:rPr lang="en-US" i="1" u="sng" dirty="0">
                <a:solidFill>
                  <a:srgbClr val="000000"/>
                </a:solidFill>
                <a:latin typeface="Arial Narrow"/>
              </a:rPr>
              <a:t>risk</a:t>
            </a:r>
            <a:r>
              <a:rPr lang="en-US" b="0" dirty="0">
                <a:solidFill>
                  <a:srgbClr val="000000"/>
                </a:solidFill>
                <a:latin typeface="Arial Narrow"/>
              </a:rPr>
              <a:t> is an inherent element of the evaluation</a:t>
            </a:r>
          </a:p>
          <a:p>
            <a:pPr marL="0" lvl="0" indent="0" defTabSz="914400">
              <a:spcBef>
                <a:spcPts val="0"/>
              </a:spcBef>
              <a:buNone/>
            </a:pPr>
            <a:r>
              <a:rPr lang="en-US" dirty="0">
                <a:solidFill>
                  <a:srgbClr val="00508C"/>
                </a:solidFill>
                <a:latin typeface="Arial Narrow"/>
              </a:rPr>
              <a:t>Decision Tree </a:t>
            </a:r>
            <a:r>
              <a:rPr lang="en-US" b="0" dirty="0">
                <a:solidFill>
                  <a:srgbClr val="000000"/>
                </a:solidFill>
                <a:latin typeface="Arial Narrow"/>
              </a:rPr>
              <a:t>– Helps make risk more explicit for staged </a:t>
            </a:r>
            <a:r>
              <a:rPr lang="en-US" b="0" dirty="0" smtClean="0">
                <a:solidFill>
                  <a:srgbClr val="000000"/>
                </a:solidFill>
                <a:latin typeface="Arial Narrow"/>
              </a:rPr>
              <a:t>decisions</a:t>
            </a:r>
            <a:endParaRPr lang="en-US" b="0" dirty="0">
              <a:solidFill>
                <a:srgbClr val="000000"/>
              </a:solidFill>
              <a:latin typeface="Arial Narrow"/>
            </a:endParaRPr>
          </a:p>
        </p:txBody>
      </p:sp>
      <p:sp>
        <p:nvSpPr>
          <p:cNvPr id="8" name="Content Placeholder 3" descr="An alternative evaluation may require a series of decisions which changes or modifies the decision at the next stage.  Defining each alternative along with an estimate of the probably of each alternative ocduring leads to using the decision tree method."/>
          <p:cNvSpPr>
            <a:spLocks noGrp="1"/>
          </p:cNvSpPr>
          <p:nvPr>
            <p:ph sz="quarter" idx="18"/>
          </p:nvPr>
        </p:nvSpPr>
        <p:spPr>
          <a:xfrm>
            <a:off x="381000" y="3265714"/>
            <a:ext cx="4876800" cy="3352800"/>
          </a:xfrm>
        </p:spPr>
        <p:txBody>
          <a:bodyPr/>
          <a:lstStyle/>
          <a:p>
            <a:pPr marL="0" lvl="0" indent="0" defTabSz="914400">
              <a:lnSpc>
                <a:spcPct val="90000"/>
              </a:lnSpc>
              <a:spcBef>
                <a:spcPts val="0"/>
              </a:spcBef>
              <a:buNone/>
            </a:pPr>
            <a:r>
              <a:rPr lang="en-US" b="0" dirty="0">
                <a:solidFill>
                  <a:srgbClr val="A60A1B"/>
                </a:solidFill>
                <a:latin typeface="Arial Narrow"/>
              </a:rPr>
              <a:t> </a:t>
            </a:r>
            <a:r>
              <a:rPr lang="en-US" u="sng" dirty="0">
                <a:solidFill>
                  <a:srgbClr val="A60A1B"/>
                </a:solidFill>
                <a:latin typeface="Arial Narrow"/>
              </a:rPr>
              <a:t>A DECISION TREE INCLUDES</a:t>
            </a:r>
            <a:r>
              <a:rPr lang="en-US" u="sng" dirty="0" smtClean="0">
                <a:solidFill>
                  <a:srgbClr val="A60A1B"/>
                </a:solidFill>
                <a:latin typeface="Arial Narrow"/>
              </a:rPr>
              <a:t>:</a:t>
            </a:r>
            <a:endParaRPr lang="en-US" sz="1800" u="sng" dirty="0">
              <a:solidFill>
                <a:srgbClr val="A60A1B"/>
              </a:solidFill>
              <a:latin typeface="Arial Narrow"/>
            </a:endParaRPr>
          </a:p>
          <a:p>
            <a:pPr marL="365760" lvl="0" indent="-274320" defTabSz="914400">
              <a:lnSpc>
                <a:spcPct val="90000"/>
              </a:lnSpc>
              <a:spcBef>
                <a:spcPts val="300"/>
              </a:spcBef>
              <a:buClr>
                <a:srgbClr val="3333CC">
                  <a:lumMod val="75000"/>
                </a:srgbClr>
              </a:buClr>
              <a:buFont typeface="Arial" panose="020B0604020202020204" pitchFamily="34" charset="0"/>
              <a:buChar char="•"/>
            </a:pPr>
            <a:r>
              <a:rPr lang="en-US" sz="2200" b="0" dirty="0" smtClean="0">
                <a:solidFill>
                  <a:srgbClr val="000000"/>
                </a:solidFill>
                <a:latin typeface="Arial Narrow"/>
              </a:rPr>
              <a:t>More than one stage of selection</a:t>
            </a:r>
          </a:p>
          <a:p>
            <a:pPr marL="365760" lvl="0" indent="-274320" defTabSz="914400">
              <a:lnSpc>
                <a:spcPct val="90000"/>
              </a:lnSpc>
              <a:spcBef>
                <a:spcPts val="300"/>
              </a:spcBef>
              <a:buClr>
                <a:srgbClr val="3333CC">
                  <a:lumMod val="75000"/>
                </a:srgbClr>
              </a:buClr>
              <a:buFont typeface="Arial" panose="020B0604020202020204" pitchFamily="34" charset="0"/>
              <a:buChar char="•"/>
            </a:pPr>
            <a:r>
              <a:rPr lang="en-US" sz="2200" b="0" dirty="0" smtClean="0">
                <a:solidFill>
                  <a:srgbClr val="000000"/>
                </a:solidFill>
                <a:latin typeface="Arial Narrow"/>
              </a:rPr>
              <a:t>Selection </a:t>
            </a:r>
            <a:r>
              <a:rPr lang="en-US" sz="2200" b="0" dirty="0">
                <a:solidFill>
                  <a:srgbClr val="000000"/>
                </a:solidFill>
                <a:latin typeface="Arial Narrow"/>
              </a:rPr>
              <a:t>of an alternative at one </a:t>
            </a:r>
            <a:r>
              <a:rPr lang="en-US" sz="2200" b="0" dirty="0" smtClean="0">
                <a:solidFill>
                  <a:srgbClr val="000000"/>
                </a:solidFill>
                <a:latin typeface="Arial Narrow"/>
              </a:rPr>
              <a:t>stage leads </a:t>
            </a:r>
            <a:r>
              <a:rPr lang="en-US" sz="2200" b="0" dirty="0">
                <a:solidFill>
                  <a:srgbClr val="000000"/>
                </a:solidFill>
                <a:latin typeface="Arial Narrow"/>
              </a:rPr>
              <a:t>to another stage</a:t>
            </a:r>
          </a:p>
          <a:p>
            <a:pPr marL="365760" lvl="0" indent="-274320" defTabSz="914400">
              <a:lnSpc>
                <a:spcPct val="90000"/>
              </a:lnSpc>
              <a:spcBef>
                <a:spcPts val="300"/>
              </a:spcBef>
              <a:buClr>
                <a:srgbClr val="3333CC">
                  <a:lumMod val="75000"/>
                </a:srgbClr>
              </a:buClr>
              <a:buFont typeface="Arial" panose="020B0604020202020204" pitchFamily="34" charset="0"/>
              <a:buChar char="•"/>
            </a:pPr>
            <a:r>
              <a:rPr lang="en-US" sz="2200" b="0" dirty="0" smtClean="0">
                <a:solidFill>
                  <a:srgbClr val="000000"/>
                </a:solidFill>
                <a:latin typeface="Arial Narrow"/>
              </a:rPr>
              <a:t>Expected </a:t>
            </a:r>
            <a:r>
              <a:rPr lang="en-US" sz="2200" b="0" dirty="0">
                <a:solidFill>
                  <a:srgbClr val="000000"/>
                </a:solidFill>
                <a:latin typeface="Arial Narrow"/>
              </a:rPr>
              <a:t>results from a decision at </a:t>
            </a:r>
            <a:r>
              <a:rPr lang="en-US" sz="2200" b="0" dirty="0" smtClean="0">
                <a:solidFill>
                  <a:srgbClr val="000000"/>
                </a:solidFill>
                <a:latin typeface="Arial Narrow"/>
              </a:rPr>
              <a:t>each stage</a:t>
            </a:r>
            <a:endParaRPr lang="en-US" sz="2200" b="0" dirty="0">
              <a:solidFill>
                <a:srgbClr val="000000"/>
              </a:solidFill>
              <a:latin typeface="Arial Narrow"/>
            </a:endParaRPr>
          </a:p>
          <a:p>
            <a:pPr marL="365760" lvl="0" indent="-274320" defTabSz="914400">
              <a:lnSpc>
                <a:spcPct val="90000"/>
              </a:lnSpc>
              <a:spcBef>
                <a:spcPts val="300"/>
              </a:spcBef>
              <a:buClr>
                <a:srgbClr val="3333CC">
                  <a:lumMod val="75000"/>
                </a:srgbClr>
              </a:buClr>
              <a:buFont typeface="Arial" panose="020B0604020202020204" pitchFamily="34" charset="0"/>
              <a:buChar char="•"/>
            </a:pPr>
            <a:r>
              <a:rPr lang="en-US" sz="2200" b="0" dirty="0" smtClean="0">
                <a:solidFill>
                  <a:srgbClr val="000000"/>
                </a:solidFill>
                <a:latin typeface="Arial Narrow"/>
              </a:rPr>
              <a:t>Probability estimates for each outcome</a:t>
            </a:r>
          </a:p>
          <a:p>
            <a:pPr marL="365760" lvl="0" indent="-274320" defTabSz="914400">
              <a:lnSpc>
                <a:spcPct val="90000"/>
              </a:lnSpc>
              <a:spcBef>
                <a:spcPts val="300"/>
              </a:spcBef>
              <a:buClr>
                <a:srgbClr val="3333CC">
                  <a:lumMod val="75000"/>
                </a:srgbClr>
              </a:buClr>
              <a:buFont typeface="Arial" panose="020B0604020202020204" pitchFamily="34" charset="0"/>
              <a:buChar char="•"/>
            </a:pPr>
            <a:r>
              <a:rPr lang="en-US" sz="2200" b="0" dirty="0" smtClean="0">
                <a:solidFill>
                  <a:srgbClr val="000000"/>
                </a:solidFill>
                <a:latin typeface="Arial Narrow"/>
              </a:rPr>
              <a:t>Estimates </a:t>
            </a:r>
            <a:r>
              <a:rPr lang="en-US" sz="2200" b="0" dirty="0">
                <a:solidFill>
                  <a:srgbClr val="000000"/>
                </a:solidFill>
                <a:latin typeface="Arial Narrow"/>
              </a:rPr>
              <a:t>of economic value (cost </a:t>
            </a:r>
            <a:r>
              <a:rPr lang="en-US" sz="2200" b="0" dirty="0" smtClean="0">
                <a:solidFill>
                  <a:srgbClr val="000000"/>
                </a:solidFill>
                <a:latin typeface="Arial Narrow"/>
              </a:rPr>
              <a:t>or revenue</a:t>
            </a:r>
            <a:r>
              <a:rPr lang="en-US" sz="2200" b="0" dirty="0">
                <a:solidFill>
                  <a:srgbClr val="000000"/>
                </a:solidFill>
                <a:latin typeface="Arial Narrow"/>
              </a:rPr>
              <a:t>) for each outcome</a:t>
            </a:r>
          </a:p>
          <a:p>
            <a:pPr marL="365760" lvl="0" indent="-274320" defTabSz="914400">
              <a:lnSpc>
                <a:spcPct val="90000"/>
              </a:lnSpc>
              <a:spcBef>
                <a:spcPts val="300"/>
              </a:spcBef>
              <a:buClr>
                <a:srgbClr val="3333CC">
                  <a:lumMod val="75000"/>
                </a:srgbClr>
              </a:buClr>
              <a:buFont typeface="Arial" panose="020B0604020202020204" pitchFamily="34" charset="0"/>
              <a:buChar char="•"/>
            </a:pPr>
            <a:r>
              <a:rPr lang="en-US" sz="2200" b="0" dirty="0" smtClean="0">
                <a:solidFill>
                  <a:srgbClr val="000000"/>
                </a:solidFill>
                <a:latin typeface="Arial Narrow"/>
              </a:rPr>
              <a:t>Measure </a:t>
            </a:r>
            <a:r>
              <a:rPr lang="en-US" sz="2200" b="0" dirty="0">
                <a:solidFill>
                  <a:srgbClr val="000000"/>
                </a:solidFill>
                <a:latin typeface="Arial Narrow"/>
              </a:rPr>
              <a:t>of worth as the selection </a:t>
            </a:r>
            <a:r>
              <a:rPr lang="en-US" sz="2200" b="0" dirty="0" smtClean="0">
                <a:solidFill>
                  <a:srgbClr val="000000"/>
                </a:solidFill>
                <a:latin typeface="Arial Narrow"/>
              </a:rPr>
              <a:t>criterion</a:t>
            </a:r>
            <a:endParaRPr lang="en-US" sz="2200" b="0" dirty="0">
              <a:solidFill>
                <a:srgbClr val="000000"/>
              </a:solidFill>
              <a:latin typeface="Arial Narrow"/>
            </a:endParaRPr>
          </a:p>
        </p:txBody>
      </p:sp>
      <p:pic>
        <p:nvPicPr>
          <p:cNvPr id="6146" name="Picture 4"/>
          <p:cNvPicPr>
            <a:picLocks noGrp="1" noChangeAspect="1" noChangeArrowheads="1"/>
          </p:cNvPicPr>
          <p:nvPr>
            <p:ph sz="quarter" idx="19"/>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5880" y="2819400"/>
            <a:ext cx="3931920" cy="21154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 name="Group 5"/>
          <p:cNvGrpSpPr/>
          <p:nvPr/>
        </p:nvGrpSpPr>
        <p:grpSpPr>
          <a:xfrm>
            <a:off x="3483428" y="4016828"/>
            <a:ext cx="3749040" cy="457200"/>
            <a:chOff x="3505200" y="3734594"/>
            <a:chExt cx="3963194" cy="457200"/>
          </a:xfrm>
        </p:grpSpPr>
        <p:cxnSp>
          <p:nvCxnSpPr>
            <p:cNvPr id="23" name="Straight Connector 22"/>
            <p:cNvCxnSpPr/>
            <p:nvPr/>
          </p:nvCxnSpPr>
          <p:spPr>
            <a:xfrm>
              <a:off x="3505200" y="4191000"/>
              <a:ext cx="396240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239000" y="3962400"/>
              <a:ext cx="457200" cy="1588"/>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5428528" y="4075906"/>
              <a:ext cx="228600" cy="1588"/>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grpSp>
      <p:pic>
        <p:nvPicPr>
          <p:cNvPr id="6147" name="Picture 6"/>
          <p:cNvPicPr>
            <a:picLocks noGrp="1" noChangeAspect="1" noChangeArrowheads="1"/>
          </p:cNvPicPr>
          <p:nvPr>
            <p:ph sz="quarter" idx="20"/>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1738" y="5363703"/>
            <a:ext cx="3706062" cy="11459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Group 7"/>
          <p:cNvGrpSpPr/>
          <p:nvPr/>
        </p:nvGrpSpPr>
        <p:grpSpPr>
          <a:xfrm>
            <a:off x="4876800" y="5189531"/>
            <a:ext cx="3749040" cy="686594"/>
            <a:chOff x="5192486" y="4648200"/>
            <a:chExt cx="3495108" cy="686594"/>
          </a:xfrm>
        </p:grpSpPr>
        <p:cxnSp>
          <p:nvCxnSpPr>
            <p:cNvPr id="27" name="Straight Connector 26"/>
            <p:cNvCxnSpPr/>
            <p:nvPr/>
          </p:nvCxnSpPr>
          <p:spPr>
            <a:xfrm>
              <a:off x="5192486" y="4931228"/>
              <a:ext cx="60960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654040" y="4785360"/>
              <a:ext cx="27432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91200" y="4648200"/>
              <a:ext cx="289560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343900" y="4991100"/>
              <a:ext cx="685800" cy="1588"/>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grpSp>
      <p:sp>
        <p:nvSpPr>
          <p:cNvPr id="13" name="Content Placeholder 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98893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a Decision Tree</a:t>
            </a:r>
          </a:p>
        </p:txBody>
      </p:sp>
      <mc:AlternateContent xmlns:mc="http://schemas.openxmlformats.org/markup-compatibility/2006">
        <mc:Choice xmlns:a14="http://schemas.microsoft.com/office/drawing/2010/main" xmlns="" Requires="a14">
          <p:sp>
            <p:nvSpPr>
              <p:cNvPr id="10" name="Content Placeholder 2" descr="This slide outlines the preparation of the decision tree and the steps to resolve.  An example is next." title="Setting up and solving a decision tree"/>
              <p:cNvSpPr>
                <a:spLocks noGrp="1"/>
              </p:cNvSpPr>
              <p:nvPr>
                <p:ph idx="1"/>
              </p:nvPr>
            </p:nvSpPr>
            <p:spPr>
              <a:xfrm>
                <a:off x="381000" y="1264920"/>
                <a:ext cx="8458200" cy="5135880"/>
              </a:xfrm>
            </p:spPr>
            <p:txBody>
              <a:bodyPr/>
              <a:lstStyle/>
              <a:p>
                <a:pPr marL="0" lvl="0" indent="0" defTabSz="915004" eaLnBrk="0" fontAlgn="base" hangingPunct="0">
                  <a:spcAft>
                    <a:spcPct val="0"/>
                  </a:spcAft>
                  <a:buClr>
                    <a:srgbClr val="3333CC"/>
                  </a:buClr>
                  <a:buNone/>
                </a:pPr>
                <a:r>
                  <a:rPr lang="en-US" sz="2400" kern="0" dirty="0">
                    <a:solidFill>
                      <a:srgbClr val="000000"/>
                    </a:solidFill>
                    <a:latin typeface="Arial Narrow"/>
                  </a:rPr>
                  <a:t>Once the </a:t>
                </a:r>
                <a:r>
                  <a:rPr lang="en-US" sz="2400" i="1" kern="0" dirty="0">
                    <a:solidFill>
                      <a:srgbClr val="3333CC"/>
                    </a:solidFill>
                    <a:latin typeface="Arial Narrow"/>
                  </a:rPr>
                  <a:t>tree</a:t>
                </a:r>
                <a:r>
                  <a:rPr lang="en-US" sz="2400" kern="0" dirty="0">
                    <a:solidFill>
                      <a:srgbClr val="000000"/>
                    </a:solidFill>
                    <a:latin typeface="Arial Narrow"/>
                  </a:rPr>
                  <a:t> is developed, </a:t>
                </a:r>
                <a:r>
                  <a:rPr lang="en-US" sz="2400" i="1" kern="0" dirty="0">
                    <a:solidFill>
                      <a:srgbClr val="3333CC"/>
                    </a:solidFill>
                    <a:latin typeface="Arial Narrow"/>
                  </a:rPr>
                  <a:t>probabilitie</a:t>
                </a:r>
                <a:r>
                  <a:rPr lang="en-US" sz="2400" kern="0" dirty="0">
                    <a:solidFill>
                      <a:srgbClr val="000000"/>
                    </a:solidFill>
                    <a:latin typeface="Arial Narrow"/>
                  </a:rPr>
                  <a:t>s and</a:t>
                </a:r>
                <a:r>
                  <a:rPr lang="en-US" sz="2400" i="1" kern="0" dirty="0">
                    <a:solidFill>
                      <a:srgbClr val="3333CC"/>
                    </a:solidFill>
                    <a:latin typeface="Arial Narrow"/>
                  </a:rPr>
                  <a:t> economic </a:t>
                </a:r>
                <a:r>
                  <a:rPr lang="en-US" sz="2400" kern="0" dirty="0" smtClean="0">
                    <a:solidFill>
                      <a:srgbClr val="000000"/>
                    </a:solidFill>
                    <a:latin typeface="Arial Narrow"/>
                  </a:rPr>
                  <a:t>information are </a:t>
                </a:r>
                <a:r>
                  <a:rPr lang="en-US" sz="2400" kern="0" dirty="0">
                    <a:solidFill>
                      <a:srgbClr val="000000"/>
                    </a:solidFill>
                    <a:latin typeface="Arial Narrow"/>
                  </a:rPr>
                  <a:t>estimated for each outcome branch, and the </a:t>
                </a:r>
                <a:r>
                  <a:rPr lang="en-US" sz="2400" i="1" kern="0" dirty="0">
                    <a:solidFill>
                      <a:srgbClr val="3333CC"/>
                    </a:solidFill>
                    <a:latin typeface="Arial Narrow"/>
                  </a:rPr>
                  <a:t>measure of worth </a:t>
                </a:r>
                <a:r>
                  <a:rPr lang="en-US" sz="2400" kern="0" dirty="0" smtClean="0">
                    <a:solidFill>
                      <a:srgbClr val="000000"/>
                    </a:solidFill>
                    <a:latin typeface="Arial Narrow"/>
                  </a:rPr>
                  <a:t>is selected </a:t>
                </a:r>
                <a:r>
                  <a:rPr lang="en-US" sz="2400" kern="0" dirty="0">
                    <a:solidFill>
                      <a:srgbClr val="000000"/>
                    </a:solidFill>
                    <a:latin typeface="Arial Narrow"/>
                  </a:rPr>
                  <a:t>(usually </a:t>
                </a:r>
                <a:r>
                  <a:rPr lang="en-US" sz="2400" i="1" kern="0" dirty="0">
                    <a:solidFill>
                      <a:srgbClr val="3333CC"/>
                    </a:solidFill>
                    <a:latin typeface="Arial Narrow"/>
                  </a:rPr>
                  <a:t>PW</a:t>
                </a:r>
                <a:r>
                  <a:rPr lang="en-US" sz="2400" kern="0" dirty="0">
                    <a:solidFill>
                      <a:srgbClr val="000000"/>
                    </a:solidFill>
                    <a:latin typeface="Arial Narrow"/>
                  </a:rPr>
                  <a:t>), use the following, starting at top right of tree:</a:t>
                </a:r>
              </a:p>
              <a:p>
                <a:pPr marL="342042" lvl="0" indent="-342042" defTabSz="915004" eaLnBrk="0" fontAlgn="base" hangingPunct="0">
                  <a:spcAft>
                    <a:spcPct val="0"/>
                  </a:spcAft>
                  <a:buClr>
                    <a:srgbClr val="3333CC"/>
                  </a:buClr>
                  <a:buNone/>
                </a:pPr>
                <a:endParaRPr lang="en-US" sz="800" kern="0" dirty="0">
                  <a:solidFill>
                    <a:srgbClr val="000000"/>
                  </a:solidFill>
                  <a:latin typeface="Arial Narrow"/>
                </a:endParaRPr>
              </a:p>
              <a:p>
                <a:pPr marL="342042" lvl="0" indent="-342042" algn="ctr" defTabSz="915004" eaLnBrk="0" fontAlgn="base" hangingPunct="0">
                  <a:spcBef>
                    <a:spcPts val="1200"/>
                  </a:spcBef>
                  <a:spcAft>
                    <a:spcPct val="0"/>
                  </a:spcAft>
                  <a:buClr>
                    <a:srgbClr val="3333CC"/>
                  </a:buClr>
                  <a:buNone/>
                </a:pPr>
                <a:r>
                  <a:rPr lang="en-US" sz="2400" u="sng" kern="0" dirty="0">
                    <a:solidFill>
                      <a:srgbClr val="000000"/>
                    </a:solidFill>
                    <a:latin typeface="Aharoni" pitchFamily="2" charset="-79"/>
                    <a:cs typeface="Aharoni" pitchFamily="2" charset="-79"/>
                  </a:rPr>
                  <a:t>PROCEDURE TO SOLVE A DECISION TREE</a:t>
                </a:r>
              </a:p>
              <a:p>
                <a:pPr marL="457200" lvl="0" indent="-457200" defTabSz="915004" eaLnBrk="0" fontAlgn="base" hangingPunct="0">
                  <a:spcAft>
                    <a:spcPct val="0"/>
                  </a:spcAft>
                  <a:buClr>
                    <a:srgbClr val="006200"/>
                  </a:buClr>
                  <a:buFont typeface="+mj-lt"/>
                  <a:buAutoNum type="arabicPeriod"/>
                </a:pPr>
                <a:r>
                  <a:rPr lang="en-US" sz="2600" kern="0" dirty="0" smtClean="0">
                    <a:solidFill>
                      <a:srgbClr val="006200"/>
                    </a:solidFill>
                    <a:latin typeface="Arial Narrow"/>
                  </a:rPr>
                  <a:t>Determine </a:t>
                </a:r>
                <a:r>
                  <a:rPr lang="en-US" sz="2600" kern="0" dirty="0">
                    <a:solidFill>
                      <a:srgbClr val="006200"/>
                    </a:solidFill>
                    <a:latin typeface="Arial Narrow"/>
                  </a:rPr>
                  <a:t>PW for each outcome branch</a:t>
                </a:r>
              </a:p>
              <a:p>
                <a:pPr marL="457200" lvl="0" indent="-457200" defTabSz="915004" eaLnBrk="0" fontAlgn="base" hangingPunct="0">
                  <a:spcAft>
                    <a:spcPct val="0"/>
                  </a:spcAft>
                  <a:buClr>
                    <a:srgbClr val="006200"/>
                  </a:buClr>
                  <a:buFont typeface="+mj-lt"/>
                  <a:buAutoNum type="arabicPeriod"/>
                </a:pPr>
                <a:r>
                  <a:rPr lang="en-US" sz="2600" kern="0" dirty="0" smtClean="0">
                    <a:solidFill>
                      <a:srgbClr val="006200"/>
                    </a:solidFill>
                    <a:latin typeface="Arial Narrow"/>
                  </a:rPr>
                  <a:t>Calculate </a:t>
                </a:r>
                <a:r>
                  <a:rPr lang="en-US" sz="2600" kern="0" dirty="0">
                    <a:solidFill>
                      <a:srgbClr val="006200"/>
                    </a:solidFill>
                    <a:latin typeface="Arial Narrow"/>
                  </a:rPr>
                  <a:t>expected value for each alternative:</a:t>
                </a:r>
              </a:p>
              <a:p>
                <a:pPr marL="0" lvl="0" indent="0" defTabSz="915004" eaLnBrk="0" fontAlgn="base" hangingPunct="0">
                  <a:spcAft>
                    <a:spcPct val="0"/>
                  </a:spcAft>
                  <a:buClr>
                    <a:srgbClr val="3333CC"/>
                  </a:buClr>
                  <a:buNone/>
                </a:pPr>
                <a14:m>
                  <m:oMathPara xmlns:m="http://schemas.openxmlformats.org/officeDocument/2006/math">
                    <m:oMathParaPr>
                      <m:jc m:val="center"/>
                    </m:oMathParaPr>
                    <m:oMath xmlns:m="http://schemas.openxmlformats.org/officeDocument/2006/math">
                      <m:r>
                        <a:rPr lang="en-US" sz="2600" b="1" i="0" kern="0" dirty="0" smtClean="0">
                          <a:solidFill>
                            <a:srgbClr val="A60A1B"/>
                          </a:solidFill>
                          <a:latin typeface="Cambria Math"/>
                        </a:rPr>
                        <m:t>𝐄</m:t>
                      </m:r>
                      <m:r>
                        <a:rPr lang="en-US" sz="2600" b="1" i="0" kern="0" dirty="0" smtClean="0">
                          <a:solidFill>
                            <a:srgbClr val="A60A1B"/>
                          </a:solidFill>
                          <a:latin typeface="Cambria Math"/>
                        </a:rPr>
                        <m:t>(</m:t>
                      </m:r>
                      <m:r>
                        <a:rPr lang="en-US" sz="2600" b="1" i="0" kern="0" dirty="0" smtClean="0">
                          <a:solidFill>
                            <a:srgbClr val="A60A1B"/>
                          </a:solidFill>
                          <a:latin typeface="Cambria Math"/>
                        </a:rPr>
                        <m:t>𝐝𝐞𝐜𝐢𝐬𝐢𝐨𝐧</m:t>
                      </m:r>
                      <m:r>
                        <a:rPr lang="en-US" sz="2600" b="1" i="0" kern="0" dirty="0">
                          <a:solidFill>
                            <a:srgbClr val="A60A1B"/>
                          </a:solidFill>
                          <a:latin typeface="Cambria Math"/>
                        </a:rPr>
                        <m:t>)=∑(</m:t>
                      </m:r>
                      <m:r>
                        <a:rPr lang="en-US" sz="2600" b="1" i="0" kern="0" dirty="0">
                          <a:solidFill>
                            <a:srgbClr val="A60A1B"/>
                          </a:solidFill>
                          <a:latin typeface="Cambria Math"/>
                        </a:rPr>
                        <m:t>𝐨𝐮𝐭𝐜𝐨𝐦𝐞</m:t>
                      </m:r>
                      <m:r>
                        <a:rPr lang="en-US" sz="2600" b="1" i="0" kern="0" dirty="0">
                          <a:solidFill>
                            <a:srgbClr val="A60A1B"/>
                          </a:solidFill>
                          <a:latin typeface="Cambria Math"/>
                        </a:rPr>
                        <m:t> </m:t>
                      </m:r>
                      <m:r>
                        <a:rPr lang="en-US" sz="2600" b="1" i="0" kern="0" dirty="0">
                          <a:solidFill>
                            <a:srgbClr val="A60A1B"/>
                          </a:solidFill>
                          <a:latin typeface="Cambria Math"/>
                        </a:rPr>
                        <m:t>𝐞𝐬𝐭𝐢𝐦𝐚𝐭𝐞</m:t>
                      </m:r>
                      <m:r>
                        <a:rPr lang="en-US" sz="2600" b="1" i="0" kern="0" dirty="0">
                          <a:solidFill>
                            <a:srgbClr val="A60A1B"/>
                          </a:solidFill>
                          <a:latin typeface="Cambria Math"/>
                        </a:rPr>
                        <m:t>)×</m:t>
                      </m:r>
                      <m:r>
                        <a:rPr lang="en-US" sz="2600" b="1" i="0" kern="0" dirty="0">
                          <a:solidFill>
                            <a:srgbClr val="A60A1B"/>
                          </a:solidFill>
                          <a:latin typeface="Cambria Math"/>
                        </a:rPr>
                        <m:t>𝐏</m:t>
                      </m:r>
                      <m:r>
                        <a:rPr lang="en-US" sz="2600" b="1" i="0" kern="0" dirty="0">
                          <a:solidFill>
                            <a:srgbClr val="A60A1B"/>
                          </a:solidFill>
                          <a:latin typeface="Cambria Math"/>
                        </a:rPr>
                        <m:t>(</m:t>
                      </m:r>
                      <m:r>
                        <a:rPr lang="en-US" sz="2600" b="1" i="0" kern="0" dirty="0">
                          <a:solidFill>
                            <a:srgbClr val="A60A1B"/>
                          </a:solidFill>
                          <a:latin typeface="Cambria Math"/>
                        </a:rPr>
                        <m:t>𝐨𝐮𝐭𝐜𝐨𝐦𝐞</m:t>
                      </m:r>
                      <m:r>
                        <a:rPr lang="en-US" sz="2600" b="1" i="0" kern="0" dirty="0">
                          <a:solidFill>
                            <a:srgbClr val="A60A1B"/>
                          </a:solidFill>
                          <a:latin typeface="Cambria Math"/>
                        </a:rPr>
                        <m:t>)</m:t>
                      </m:r>
                    </m:oMath>
                  </m:oMathPara>
                </a14:m>
                <a:endParaRPr lang="en-US" sz="2600" kern="0" dirty="0">
                  <a:solidFill>
                    <a:srgbClr val="A60A1B"/>
                  </a:solidFill>
                </a:endParaRPr>
              </a:p>
              <a:p>
                <a:pPr marL="457200" lvl="0" indent="-457200" defTabSz="915004" eaLnBrk="0" fontAlgn="base" hangingPunct="0">
                  <a:spcAft>
                    <a:spcPct val="0"/>
                  </a:spcAft>
                  <a:buClr>
                    <a:srgbClr val="006200"/>
                  </a:buClr>
                  <a:buFont typeface="+mj-lt"/>
                  <a:buAutoNum type="arabicPeriod" startAt="3"/>
                </a:pPr>
                <a:r>
                  <a:rPr lang="en-US" sz="2600" kern="0" dirty="0" smtClean="0">
                    <a:solidFill>
                      <a:srgbClr val="006200"/>
                    </a:solidFill>
                    <a:latin typeface="Arial Narrow"/>
                  </a:rPr>
                  <a:t>At </a:t>
                </a:r>
                <a:r>
                  <a:rPr lang="en-US" sz="2600" kern="0" dirty="0">
                    <a:solidFill>
                      <a:srgbClr val="006200"/>
                    </a:solidFill>
                    <a:latin typeface="Arial Narrow"/>
                  </a:rPr>
                  <a:t>each decision node, select the best </a:t>
                </a:r>
                <a:r>
                  <a:rPr lang="en-US" sz="2600" i="1" kern="0" dirty="0">
                    <a:solidFill>
                      <a:srgbClr val="006200"/>
                    </a:solidFill>
                    <a:latin typeface="Arial Narrow"/>
                  </a:rPr>
                  <a:t>E</a:t>
                </a:r>
                <a:r>
                  <a:rPr lang="en-US" sz="2600" kern="0" dirty="0">
                    <a:solidFill>
                      <a:srgbClr val="006200"/>
                    </a:solidFill>
                    <a:latin typeface="Arial Narrow"/>
                  </a:rPr>
                  <a:t>(decision) value</a:t>
                </a:r>
              </a:p>
              <a:p>
                <a:pPr marL="457200" lvl="0" indent="-457200" defTabSz="915004" eaLnBrk="0" fontAlgn="base" hangingPunct="0">
                  <a:spcAft>
                    <a:spcPct val="0"/>
                  </a:spcAft>
                  <a:buClr>
                    <a:srgbClr val="006200"/>
                  </a:buClr>
                  <a:buFont typeface="+mj-lt"/>
                  <a:buAutoNum type="arabicPeriod" startAt="3"/>
                </a:pPr>
                <a:r>
                  <a:rPr lang="en-US" sz="2600" kern="0" dirty="0" smtClean="0">
                    <a:solidFill>
                      <a:srgbClr val="006200"/>
                    </a:solidFill>
                    <a:latin typeface="Arial Narrow"/>
                  </a:rPr>
                  <a:t>Continue </a:t>
                </a:r>
                <a:r>
                  <a:rPr lang="en-US" sz="2600" kern="0" dirty="0">
                    <a:solidFill>
                      <a:srgbClr val="006200"/>
                    </a:solidFill>
                    <a:latin typeface="Arial Narrow"/>
                  </a:rPr>
                  <a:t>moving to left to the tree’s root to select the best alternative</a:t>
                </a:r>
              </a:p>
              <a:p>
                <a:pPr marL="457200" lvl="0" indent="-457200" defTabSz="915004" eaLnBrk="0" fontAlgn="base" hangingPunct="0">
                  <a:spcAft>
                    <a:spcPct val="0"/>
                  </a:spcAft>
                  <a:buClr>
                    <a:srgbClr val="006200"/>
                  </a:buClr>
                  <a:buFont typeface="+mj-lt"/>
                  <a:buAutoNum type="arabicPeriod" startAt="3"/>
                </a:pPr>
                <a:r>
                  <a:rPr lang="en-US" sz="2600" kern="0" dirty="0" smtClean="0">
                    <a:solidFill>
                      <a:srgbClr val="006200"/>
                    </a:solidFill>
                    <a:latin typeface="Arial Narrow"/>
                  </a:rPr>
                  <a:t>Trace </a:t>
                </a:r>
                <a:r>
                  <a:rPr lang="en-US" sz="2600" kern="0" dirty="0">
                    <a:solidFill>
                      <a:srgbClr val="006200"/>
                    </a:solidFill>
                    <a:latin typeface="Arial Narrow"/>
                  </a:rPr>
                  <a:t>the best decision path through the </a:t>
                </a:r>
                <a:r>
                  <a:rPr lang="en-US" sz="2600" kern="0" dirty="0" smtClean="0">
                    <a:solidFill>
                      <a:srgbClr val="006200"/>
                    </a:solidFill>
                    <a:latin typeface="Arial Narrow"/>
                  </a:rPr>
                  <a:t>tree</a:t>
                </a:r>
                <a:endParaRPr lang="en-US" sz="2600" kern="0" dirty="0">
                  <a:solidFill>
                    <a:srgbClr val="006200"/>
                  </a:solidFill>
                  <a:latin typeface="Arial Narrow"/>
                </a:endParaRPr>
              </a:p>
            </p:txBody>
          </p:sp>
        </mc:Choice>
        <mc:Fallback>
          <p:sp>
            <p:nvSpPr>
              <p:cNvPr id="10" name="Content Placeholder 2" descr="This slide outlines the preparation of the decision tree and the steps to resolve.  An example is next."/>
              <p:cNvSpPr>
                <a:spLocks noGrp="1" noRot="1" noChangeAspect="1" noMove="1" noResize="1" noEditPoints="1" noAdjustHandles="1" noChangeArrowheads="1" noChangeShapeType="1" noTextEdit="1"/>
              </p:cNvSpPr>
              <p:nvPr>
                <p:ph idx="1"/>
              </p:nvPr>
            </p:nvSpPr>
            <p:spPr>
              <a:xfrm>
                <a:off x="381000" y="1264920"/>
                <a:ext cx="8458200" cy="5135880"/>
              </a:xfrm>
              <a:blipFill rotWithShape="1">
                <a:blip r:embed="rId2" cstate="print"/>
                <a:stretch>
                  <a:fillRect l="-1154" t="-950" r="-288" b="-713"/>
                </a:stretch>
              </a:blipFill>
            </p:spPr>
            <p:txBody>
              <a:bodyPr/>
              <a:lstStyle/>
              <a:p>
                <a:r>
                  <a:rPr lang="en-US">
                    <a:noFill/>
                  </a:rPr>
                  <a:t> </a:t>
                </a:r>
              </a:p>
            </p:txBody>
          </p:sp>
        </mc:Fallback>
      </mc:AlternateContent>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1614049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Solving a Decision Tree</a:t>
            </a:r>
          </a:p>
        </p:txBody>
      </p:sp>
      <p:grpSp>
        <p:nvGrpSpPr>
          <p:cNvPr id="7" name="Group 2" descr="The solution is to take the information from the original node (D1) and calculate the expected value at end nodes with the probabilities. Then trace the numbers back to the left to calculate the expected value at each intermediate decision node (D2 and D3).  Select the largest (in this case, sell)"/>
          <p:cNvGrpSpPr/>
          <p:nvPr/>
        </p:nvGrpSpPr>
        <p:grpSpPr>
          <a:xfrm>
            <a:off x="152400" y="1219200"/>
            <a:ext cx="5029200" cy="5105400"/>
            <a:chOff x="152400" y="1066800"/>
            <a:chExt cx="5029200" cy="5105400"/>
          </a:xfrm>
        </p:grpSpPr>
        <p:pic>
          <p:nvPicPr>
            <p:cNvPr id="8" name="Picture 7" descr="The solution is to take the information from the original node (D1) and calculate the expected value at end nodes with the probabilities. Then trace the numbers back to the left to calculate the expected value at each intermediate decision node (D2 and D3).  Select the largest (in this case, sell)"/>
            <p:cNvPicPr/>
            <p:nvPr/>
          </p:nvPicPr>
          <p:blipFill>
            <a:blip r:embed="rId2" cstate="print"/>
            <a:srcRect l="21628" t="21767" r="24077" b="14212"/>
            <a:stretch>
              <a:fillRect/>
            </a:stretch>
          </p:blipFill>
          <p:spPr bwMode="auto">
            <a:xfrm>
              <a:off x="152400" y="1066800"/>
              <a:ext cx="4343400" cy="5105400"/>
            </a:xfrm>
            <a:prstGeom prst="rect">
              <a:avLst/>
            </a:prstGeom>
            <a:noFill/>
            <a:ln w="9525">
              <a:noFill/>
              <a:miter lim="800000"/>
              <a:headEnd/>
              <a:tailEnd/>
            </a:ln>
          </p:spPr>
        </p:pic>
        <p:sp>
          <p:nvSpPr>
            <p:cNvPr id="9" name="TextBox 8"/>
            <p:cNvSpPr txBox="1"/>
            <p:nvPr/>
          </p:nvSpPr>
          <p:spPr>
            <a:xfrm>
              <a:off x="1752600" y="2286000"/>
              <a:ext cx="457200" cy="338554"/>
            </a:xfrm>
            <a:prstGeom prst="rect">
              <a:avLst/>
            </a:prstGeom>
            <a:solidFill>
              <a:schemeClr val="bg2">
                <a:lumMod val="60000"/>
                <a:lumOff val="4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D2</a:t>
              </a:r>
              <a:endParaRPr lang="en-US" sz="1600" b="1" dirty="0">
                <a:latin typeface="Arial Narrow" panose="020B0606020202030204" pitchFamily="34" charset="0"/>
                <a:cs typeface="Times New Roman" pitchFamily="18" charset="0"/>
              </a:endParaRPr>
            </a:p>
          </p:txBody>
        </p:sp>
        <p:sp>
          <p:nvSpPr>
            <p:cNvPr id="10" name="TextBox 9"/>
            <p:cNvSpPr txBox="1"/>
            <p:nvPr/>
          </p:nvSpPr>
          <p:spPr>
            <a:xfrm>
              <a:off x="228600" y="4343400"/>
              <a:ext cx="457200" cy="338554"/>
            </a:xfrm>
            <a:prstGeom prst="rect">
              <a:avLst/>
            </a:prstGeom>
            <a:solidFill>
              <a:schemeClr val="bg2">
                <a:lumMod val="60000"/>
                <a:lumOff val="4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D1</a:t>
              </a:r>
              <a:endParaRPr lang="en-US" sz="1600" b="1" dirty="0">
                <a:latin typeface="Arial Narrow" panose="020B0606020202030204" pitchFamily="34" charset="0"/>
                <a:cs typeface="Times New Roman" pitchFamily="18" charset="0"/>
              </a:endParaRPr>
            </a:p>
          </p:txBody>
        </p:sp>
        <p:sp>
          <p:nvSpPr>
            <p:cNvPr id="11" name="TextBox 10"/>
            <p:cNvSpPr txBox="1"/>
            <p:nvPr/>
          </p:nvSpPr>
          <p:spPr>
            <a:xfrm>
              <a:off x="1752600" y="3886200"/>
              <a:ext cx="457200" cy="338554"/>
            </a:xfrm>
            <a:prstGeom prst="rect">
              <a:avLst/>
            </a:prstGeom>
            <a:solidFill>
              <a:schemeClr val="bg2">
                <a:lumMod val="60000"/>
                <a:lumOff val="4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D3</a:t>
              </a:r>
              <a:endParaRPr lang="en-US" sz="1600" b="1" dirty="0">
                <a:latin typeface="Arial Narrow" panose="020B0606020202030204" pitchFamily="34" charset="0"/>
                <a:cs typeface="Times New Roman" pitchFamily="18" charset="0"/>
              </a:endParaRPr>
            </a:p>
          </p:txBody>
        </p:sp>
        <p:sp>
          <p:nvSpPr>
            <p:cNvPr id="12" name="Oval 11"/>
            <p:cNvSpPr/>
            <p:nvPr/>
          </p:nvSpPr>
          <p:spPr>
            <a:xfrm>
              <a:off x="2667000" y="1447800"/>
              <a:ext cx="533400" cy="381000"/>
            </a:xfrm>
            <a:prstGeom prst="ellipse">
              <a:avLst/>
            </a:prstGeom>
            <a:solidFill>
              <a:srgbClr val="FFC000"/>
            </a:solidFill>
            <a:ln w="19050">
              <a:solidFill>
                <a:srgbClr val="00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Narrow" panose="020B0606020202030204" pitchFamily="34" charset="0"/>
                </a:rPr>
                <a:t>14</a:t>
              </a:r>
              <a:endParaRPr lang="en-US" sz="1100" b="1" dirty="0">
                <a:solidFill>
                  <a:schemeClr val="tx1"/>
                </a:solidFill>
                <a:latin typeface="Arial Narrow" panose="020B0606020202030204" pitchFamily="34" charset="0"/>
              </a:endParaRPr>
            </a:p>
          </p:txBody>
        </p:sp>
        <p:sp>
          <p:nvSpPr>
            <p:cNvPr id="13" name="Oval 12"/>
            <p:cNvSpPr/>
            <p:nvPr/>
          </p:nvSpPr>
          <p:spPr>
            <a:xfrm>
              <a:off x="2743200" y="3124200"/>
              <a:ext cx="533400" cy="304800"/>
            </a:xfrm>
            <a:prstGeom prst="ellipse">
              <a:avLst/>
            </a:prstGeom>
            <a:solidFill>
              <a:srgbClr val="FFC000"/>
            </a:solidFill>
            <a:ln w="19050">
              <a:solidFill>
                <a:srgbClr val="00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Narrow" panose="020B0606020202030204" pitchFamily="34" charset="0"/>
                </a:rPr>
                <a:t>4.2</a:t>
              </a:r>
              <a:endParaRPr lang="en-US" sz="1100" b="1" dirty="0">
                <a:solidFill>
                  <a:schemeClr val="tx1"/>
                </a:solidFill>
                <a:latin typeface="Arial Narrow" panose="020B0606020202030204" pitchFamily="34" charset="0"/>
              </a:endParaRPr>
            </a:p>
          </p:txBody>
        </p:sp>
        <p:sp>
          <p:nvSpPr>
            <p:cNvPr id="14" name="Oval 13"/>
            <p:cNvSpPr/>
            <p:nvPr/>
          </p:nvSpPr>
          <p:spPr>
            <a:xfrm>
              <a:off x="381000" y="5638800"/>
              <a:ext cx="533400" cy="381000"/>
            </a:xfrm>
            <a:prstGeom prst="ellipse">
              <a:avLst/>
            </a:prstGeom>
            <a:solidFill>
              <a:srgbClr val="FFC000"/>
            </a:solidFill>
            <a:ln w="19050">
              <a:solidFill>
                <a:srgbClr val="00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3333CC"/>
                </a:solidFill>
                <a:latin typeface="Arial Narrow" panose="020B0606020202030204" pitchFamily="34" charset="0"/>
              </a:endParaRPr>
            </a:p>
          </p:txBody>
        </p:sp>
        <p:cxnSp>
          <p:nvCxnSpPr>
            <p:cNvPr id="15" name="Straight Arrow Connector 14"/>
            <p:cNvCxnSpPr/>
            <p:nvPr/>
          </p:nvCxnSpPr>
          <p:spPr>
            <a:xfrm rot="5400000">
              <a:off x="1676400" y="1828800"/>
              <a:ext cx="457200" cy="1588"/>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714500" y="3467100"/>
              <a:ext cx="381000" cy="1588"/>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91294" y="4914900"/>
              <a:ext cx="380206" cy="794"/>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05000" y="1600200"/>
              <a:ext cx="76200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 y="5105400"/>
              <a:ext cx="60960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990600" y="5029200"/>
              <a:ext cx="76200" cy="7620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24400" y="1905000"/>
              <a:ext cx="457200" cy="338554"/>
            </a:xfrm>
            <a:prstGeom prst="rect">
              <a:avLst/>
            </a:prstGeom>
            <a:solidFill>
              <a:schemeClr val="bg2">
                <a:lumMod val="60000"/>
                <a:lumOff val="4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D2</a:t>
              </a:r>
              <a:endParaRPr lang="en-US" sz="1600" b="1" dirty="0">
                <a:latin typeface="Arial Narrow" panose="020B0606020202030204" pitchFamily="34" charset="0"/>
                <a:cs typeface="Times New Roman" pitchFamily="18" charset="0"/>
              </a:endParaRPr>
            </a:p>
          </p:txBody>
        </p:sp>
        <p:sp>
          <p:nvSpPr>
            <p:cNvPr id="22" name="TextBox 21"/>
            <p:cNvSpPr txBox="1"/>
            <p:nvPr/>
          </p:nvSpPr>
          <p:spPr>
            <a:xfrm>
              <a:off x="4724400" y="2895600"/>
              <a:ext cx="457200" cy="338554"/>
            </a:xfrm>
            <a:prstGeom prst="rect">
              <a:avLst/>
            </a:prstGeom>
            <a:solidFill>
              <a:schemeClr val="bg2">
                <a:lumMod val="60000"/>
                <a:lumOff val="4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D3</a:t>
              </a:r>
              <a:endParaRPr lang="en-US" sz="1600" b="1" dirty="0">
                <a:latin typeface="Arial Narrow" panose="020B0606020202030204" pitchFamily="34" charset="0"/>
                <a:cs typeface="Times New Roman" pitchFamily="18" charset="0"/>
              </a:endParaRPr>
            </a:p>
          </p:txBody>
        </p:sp>
        <p:cxnSp>
          <p:nvCxnSpPr>
            <p:cNvPr id="23" name="Straight Connector 22"/>
            <p:cNvCxnSpPr/>
            <p:nvPr/>
          </p:nvCxnSpPr>
          <p:spPr>
            <a:xfrm>
              <a:off x="1905000" y="3276600"/>
              <a:ext cx="838200" cy="0"/>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24400" y="4495800"/>
              <a:ext cx="457200" cy="338554"/>
            </a:xfrm>
            <a:prstGeom prst="rect">
              <a:avLst/>
            </a:prstGeom>
            <a:solidFill>
              <a:schemeClr val="bg2">
                <a:lumMod val="60000"/>
                <a:lumOff val="4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D1</a:t>
              </a:r>
              <a:endParaRPr lang="en-US" sz="1600" b="1" dirty="0">
                <a:latin typeface="Arial Narrow" panose="020B0606020202030204" pitchFamily="34" charset="0"/>
                <a:cs typeface="Times New Roman" pitchFamily="18" charset="0"/>
              </a:endParaRPr>
            </a:p>
          </p:txBody>
        </p:sp>
      </p:grpSp>
      <mc:AlternateContent xmlns:mc="http://schemas.openxmlformats.org/markup-compatibility/2006">
        <mc:Choice xmlns:a14="http://schemas.microsoft.com/office/drawing/2010/main" xmlns="" Requires="a14">
          <p:sp>
            <p:nvSpPr>
              <p:cNvPr id="3" name="Content Placeholder 3"/>
              <p:cNvSpPr>
                <a:spLocks noGrp="1"/>
              </p:cNvSpPr>
              <p:nvPr>
                <p:ph idx="1"/>
              </p:nvPr>
            </p:nvSpPr>
            <p:spPr>
              <a:xfrm>
                <a:off x="4711338" y="990600"/>
                <a:ext cx="4297680" cy="1554480"/>
              </a:xfrm>
            </p:spPr>
            <p:txBody>
              <a:bodyPr/>
              <a:lstStyle/>
              <a:p>
                <a:pPr marL="457200" lvl="0" indent="-457200" defTabSz="915004" eaLnBrk="0" fontAlgn="base" hangingPunct="0">
                  <a:spcAft>
                    <a:spcPct val="0"/>
                  </a:spcAft>
                  <a:buClr>
                    <a:srgbClr val="3333CC"/>
                  </a:buClr>
                  <a:buNone/>
                </a:pPr>
                <a:r>
                  <a:rPr lang="en-US" sz="2000" kern="0" dirty="0">
                    <a:solidFill>
                      <a:srgbClr val="000000"/>
                    </a:solidFill>
                    <a:latin typeface="Arial Narrow"/>
                  </a:rPr>
                  <a:t>1. PW of CFBT is estimated</a:t>
                </a:r>
              </a:p>
              <a:p>
                <a:pPr marL="457200" lvl="0" indent="-457200" defTabSz="915004" eaLnBrk="0" fontAlgn="base" hangingPunct="0">
                  <a:spcBef>
                    <a:spcPts val="0"/>
                  </a:spcBef>
                  <a:spcAft>
                    <a:spcPts val="1200"/>
                  </a:spcAft>
                  <a:buClr>
                    <a:srgbClr val="3333CC"/>
                  </a:buClr>
                  <a:buNone/>
                </a:pPr>
                <a:r>
                  <a:rPr lang="en-US" sz="2000" kern="0" dirty="0">
                    <a:solidFill>
                      <a:srgbClr val="000000"/>
                    </a:solidFill>
                    <a:latin typeface="Arial Narrow"/>
                  </a:rPr>
                  <a:t>2. PW for decision nodes</a:t>
                </a:r>
              </a:p>
              <a:p>
                <a:pPr marL="457200" lvl="0" indent="-457200" algn="ctr" defTabSz="915004" eaLnBrk="0" fontAlgn="base" hangingPunct="0">
                  <a:spcBef>
                    <a:spcPts val="0"/>
                  </a:spcBef>
                  <a:spcAft>
                    <a:spcPts val="1200"/>
                  </a:spcAft>
                  <a:buClr>
                    <a:srgbClr val="3333CC"/>
                  </a:buClr>
                  <a:buNone/>
                </a:pPr>
                <a14:m>
                  <m:oMathPara xmlns:m="http://schemas.openxmlformats.org/officeDocument/2006/math">
                    <m:oMathParaPr>
                      <m:jc m:val="centerGroup"/>
                    </m:oMathParaPr>
                    <m:oMath xmlns:m="http://schemas.openxmlformats.org/officeDocument/2006/math">
                      <m:r>
                        <a:rPr lang="en-US" sz="1600" b="1" i="0" kern="0" dirty="0" smtClean="0">
                          <a:solidFill>
                            <a:srgbClr val="006200"/>
                          </a:solidFill>
                          <a:latin typeface="Cambria Math"/>
                        </a:rPr>
                        <m:t>𝐄</m:t>
                      </m:r>
                      <m:r>
                        <a:rPr lang="en-US" sz="1600" b="1" i="0" kern="0" dirty="0" smtClean="0">
                          <a:solidFill>
                            <a:srgbClr val="006200"/>
                          </a:solidFill>
                          <a:latin typeface="Cambria Math"/>
                        </a:rPr>
                        <m:t>(</m:t>
                      </m:r>
                      <m:r>
                        <a:rPr lang="en-US" sz="1600" b="1" i="0" kern="0" dirty="0" smtClean="0">
                          <a:solidFill>
                            <a:srgbClr val="006200"/>
                          </a:solidFill>
                          <a:latin typeface="Cambria Math"/>
                        </a:rPr>
                        <m:t>𝐢𝐧𝐭</m:t>
                      </m:r>
                      <m:r>
                        <a:rPr lang="en-US" sz="1600" b="1" i="0" kern="0" dirty="0" smtClean="0">
                          <a:solidFill>
                            <a:srgbClr val="006200"/>
                          </a:solidFill>
                          <a:latin typeface="Cambria Math"/>
                        </a:rPr>
                        <m:t>’</m:t>
                      </m:r>
                      <m:r>
                        <a:rPr lang="en-US" sz="1600" b="1" i="0" kern="0" dirty="0" smtClean="0">
                          <a:solidFill>
                            <a:srgbClr val="006200"/>
                          </a:solidFill>
                          <a:latin typeface="Cambria Math"/>
                        </a:rPr>
                        <m:t>𝐥</m:t>
                      </m:r>
                      <m:r>
                        <a:rPr lang="en-US" sz="1600" b="1" i="0" kern="0" dirty="0" smtClean="0">
                          <a:solidFill>
                            <a:srgbClr val="006200"/>
                          </a:solidFill>
                          <a:latin typeface="Cambria Math"/>
                        </a:rPr>
                        <m:t>)=</m:t>
                      </m:r>
                      <m:r>
                        <a:rPr lang="en-US" sz="1600" b="1" i="0" kern="0" dirty="0" smtClean="0">
                          <a:solidFill>
                            <a:srgbClr val="006200"/>
                          </a:solidFill>
                          <a:latin typeface="Cambria Math"/>
                        </a:rPr>
                        <m:t>𝟏𝟐</m:t>
                      </m:r>
                      <m:r>
                        <a:rPr lang="en-US" sz="1600" b="1" i="0" kern="0" dirty="0" smtClean="0">
                          <a:solidFill>
                            <a:srgbClr val="006200"/>
                          </a:solidFill>
                          <a:latin typeface="Cambria Math"/>
                        </a:rPr>
                        <m:t>(</m:t>
                      </m:r>
                      <m:r>
                        <a:rPr lang="en-US" sz="1600" b="1" i="0" kern="0" dirty="0" smtClean="0">
                          <a:solidFill>
                            <a:srgbClr val="006200"/>
                          </a:solidFill>
                          <a:latin typeface="Cambria Math"/>
                        </a:rPr>
                        <m:t>𝟎</m:t>
                      </m:r>
                      <m:r>
                        <a:rPr lang="en-US" sz="1600" b="1" i="0" kern="0" dirty="0" smtClean="0">
                          <a:solidFill>
                            <a:srgbClr val="006200"/>
                          </a:solidFill>
                          <a:latin typeface="Cambria Math"/>
                        </a:rPr>
                        <m:t>.</m:t>
                      </m:r>
                      <m:r>
                        <a:rPr lang="en-US" sz="1600" b="1" i="0" kern="0" dirty="0" smtClean="0">
                          <a:solidFill>
                            <a:srgbClr val="006200"/>
                          </a:solidFill>
                          <a:latin typeface="Cambria Math"/>
                        </a:rPr>
                        <m:t>𝟓</m:t>
                      </m:r>
                      <m:r>
                        <a:rPr lang="en-US" sz="1600" b="1" i="0" kern="0" dirty="0" smtClean="0">
                          <a:solidFill>
                            <a:srgbClr val="006200"/>
                          </a:solidFill>
                          <a:latin typeface="Cambria Math"/>
                        </a:rPr>
                        <m:t>)+</m:t>
                      </m:r>
                      <m:r>
                        <a:rPr lang="en-US" sz="1600" b="1" i="0" kern="0" dirty="0" smtClean="0">
                          <a:solidFill>
                            <a:srgbClr val="006200"/>
                          </a:solidFill>
                          <a:latin typeface="Cambria Math"/>
                        </a:rPr>
                        <m:t>𝟏𝟔</m:t>
                      </m:r>
                      <m:r>
                        <a:rPr lang="en-US" sz="1600" b="1" i="0" kern="0" dirty="0" smtClean="0">
                          <a:solidFill>
                            <a:srgbClr val="006200"/>
                          </a:solidFill>
                          <a:latin typeface="Cambria Math"/>
                        </a:rPr>
                        <m:t>(</m:t>
                      </m:r>
                      <m:r>
                        <a:rPr lang="en-US" sz="1600" b="1" i="0" kern="0" dirty="0" smtClean="0">
                          <a:solidFill>
                            <a:srgbClr val="006200"/>
                          </a:solidFill>
                          <a:latin typeface="Cambria Math"/>
                        </a:rPr>
                        <m:t>𝟎</m:t>
                      </m:r>
                      <m:r>
                        <a:rPr lang="en-US" sz="1600" b="1" i="0" kern="0" dirty="0" smtClean="0">
                          <a:solidFill>
                            <a:srgbClr val="006200"/>
                          </a:solidFill>
                          <a:latin typeface="Cambria Math"/>
                        </a:rPr>
                        <m:t>.</m:t>
                      </m:r>
                      <m:r>
                        <a:rPr lang="en-US" sz="1600" b="1" i="0" kern="0" dirty="0" smtClean="0">
                          <a:solidFill>
                            <a:srgbClr val="006200"/>
                          </a:solidFill>
                          <a:latin typeface="Cambria Math"/>
                        </a:rPr>
                        <m:t>𝟓</m:t>
                      </m:r>
                      <m:r>
                        <a:rPr lang="en-US" sz="1600" b="1" i="0" kern="0" dirty="0" smtClean="0">
                          <a:solidFill>
                            <a:srgbClr val="006200"/>
                          </a:solidFill>
                          <a:latin typeface="Cambria Math"/>
                        </a:rPr>
                        <m:t>)=</m:t>
                      </m:r>
                      <m:r>
                        <a:rPr lang="en-US" sz="1600" b="1" i="0" kern="0" dirty="0">
                          <a:solidFill>
                            <a:srgbClr val="A60A1B"/>
                          </a:solidFill>
                          <a:latin typeface="Cambria Math"/>
                        </a:rPr>
                        <m:t>𝟏𝟒</m:t>
                      </m:r>
                      <m:r>
                        <a:rPr lang="en-US" sz="1600" i="1" kern="0" dirty="0" smtClean="0">
                          <a:solidFill>
                            <a:srgbClr val="008000"/>
                          </a:solidFill>
                          <a:latin typeface="Cambria Math"/>
                        </a:rPr>
                        <m:t> </m:t>
                      </m:r>
                    </m:oMath>
                  </m:oMathPara>
                </a14:m>
                <a:endParaRPr lang="en-US" sz="1600" kern="0" dirty="0">
                  <a:solidFill>
                    <a:srgbClr val="008000"/>
                  </a:solidFill>
                  <a:latin typeface="Arial Narrow"/>
                </a:endParaRPr>
              </a:p>
              <a:p>
                <a:pPr marL="457200" lvl="0" indent="-457200" algn="ctr" defTabSz="915004" eaLnBrk="0" fontAlgn="base" hangingPunct="0">
                  <a:spcAft>
                    <a:spcPct val="0"/>
                  </a:spcAft>
                  <a:buClr>
                    <a:srgbClr val="3333CC"/>
                  </a:buClr>
                  <a:buNone/>
                </a:pPr>
                <a14:m>
                  <m:oMathPara xmlns:m="http://schemas.openxmlformats.org/officeDocument/2006/math">
                    <m:oMathParaPr>
                      <m:jc m:val="centerGroup"/>
                    </m:oMathParaPr>
                    <m:oMath xmlns:m="http://schemas.openxmlformats.org/officeDocument/2006/math">
                      <m:r>
                        <a:rPr lang="en-US" sz="1500" b="1" i="0" kern="0" dirty="0" smtClean="0">
                          <a:solidFill>
                            <a:srgbClr val="006200"/>
                          </a:solidFill>
                          <a:latin typeface="Cambria Math"/>
                        </a:rPr>
                        <m:t>𝐄</m:t>
                      </m:r>
                      <m:r>
                        <a:rPr lang="en-US" sz="1500" b="1" i="0" kern="0" dirty="0" smtClean="0">
                          <a:solidFill>
                            <a:srgbClr val="006200"/>
                          </a:solidFill>
                          <a:latin typeface="Cambria Math"/>
                        </a:rPr>
                        <m:t>(</m:t>
                      </m:r>
                      <m:r>
                        <a:rPr lang="en-US" sz="1500" b="1" i="0" kern="0" dirty="0" err="1">
                          <a:solidFill>
                            <a:srgbClr val="006200"/>
                          </a:solidFill>
                          <a:latin typeface="Cambria Math"/>
                        </a:rPr>
                        <m:t>𝐧𝐚𝐭</m:t>
                      </m:r>
                      <m:r>
                        <a:rPr lang="en-US" sz="1500" b="1" i="0" kern="0" dirty="0" err="1">
                          <a:solidFill>
                            <a:srgbClr val="006200"/>
                          </a:solidFill>
                          <a:latin typeface="Cambria Math"/>
                        </a:rPr>
                        <m:t>’</m:t>
                      </m:r>
                      <m:r>
                        <a:rPr lang="en-US" sz="1500" b="1" i="0" kern="0" dirty="0" err="1">
                          <a:solidFill>
                            <a:srgbClr val="006200"/>
                          </a:solidFill>
                          <a:latin typeface="Cambria Math"/>
                        </a:rPr>
                        <m:t>𝐥</m:t>
                      </m:r>
                      <m:r>
                        <a:rPr lang="en-US" sz="1500" b="1" i="0" kern="0" dirty="0">
                          <a:solidFill>
                            <a:srgbClr val="006200"/>
                          </a:solidFill>
                          <a:latin typeface="Cambria Math"/>
                        </a:rPr>
                        <m:t>)=</m:t>
                      </m:r>
                      <m:r>
                        <a:rPr lang="en-US" sz="1500" b="1" i="0" kern="0" dirty="0">
                          <a:solidFill>
                            <a:srgbClr val="006200"/>
                          </a:solidFill>
                          <a:latin typeface="Cambria Math"/>
                        </a:rPr>
                        <m:t>𝟒</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𝟒</m:t>
                      </m:r>
                      <m:r>
                        <a:rPr lang="en-US" sz="1500" b="1" i="0" kern="0" dirty="0">
                          <a:solidFill>
                            <a:srgbClr val="006200"/>
                          </a:solidFill>
                          <a:latin typeface="Cambria Math"/>
                        </a:rPr>
                        <m:t>)−</m:t>
                      </m:r>
                      <m:r>
                        <a:rPr lang="en-US" sz="1500" b="1" i="0" kern="0" dirty="0">
                          <a:solidFill>
                            <a:srgbClr val="006200"/>
                          </a:solidFill>
                          <a:latin typeface="Cambria Math"/>
                        </a:rPr>
                        <m:t>𝟑</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𝟒</m:t>
                      </m:r>
                      <m:r>
                        <a:rPr lang="en-US" sz="1500" b="1" i="0" kern="0" dirty="0">
                          <a:solidFill>
                            <a:srgbClr val="006200"/>
                          </a:solidFill>
                          <a:latin typeface="Cambria Math"/>
                        </a:rPr>
                        <m:t>)−</m:t>
                      </m:r>
                      <m:r>
                        <a:rPr lang="en-US" sz="1500" b="1" i="0" kern="0" dirty="0">
                          <a:solidFill>
                            <a:srgbClr val="006200"/>
                          </a:solidFill>
                          <a:latin typeface="Cambria Math"/>
                        </a:rPr>
                        <m:t>𝟏</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m:t>
                      </m:r>
                      <m:r>
                        <a:rPr lang="en-US" sz="1500" b="1" i="0" kern="0" dirty="0" smtClean="0">
                          <a:solidFill>
                            <a:srgbClr val="A60A1B"/>
                          </a:solidFill>
                          <a:latin typeface="Cambria Math"/>
                        </a:rPr>
                        <m:t>𝟎</m:t>
                      </m:r>
                      <m:r>
                        <a:rPr lang="en-US" sz="1500" b="1" i="0" kern="0" dirty="0" smtClean="0">
                          <a:solidFill>
                            <a:srgbClr val="A60A1B"/>
                          </a:solidFill>
                          <a:latin typeface="Cambria Math"/>
                        </a:rPr>
                        <m:t>.</m:t>
                      </m:r>
                      <m:r>
                        <a:rPr lang="en-US" sz="1500" b="1" i="0" kern="0" dirty="0" smtClean="0">
                          <a:solidFill>
                            <a:srgbClr val="A60A1B"/>
                          </a:solidFill>
                          <a:latin typeface="Cambria Math"/>
                        </a:rPr>
                        <m:t>𝟐</m:t>
                      </m:r>
                    </m:oMath>
                  </m:oMathPara>
                </a14:m>
                <a:endParaRPr lang="en-US" sz="1500" kern="0" dirty="0">
                  <a:solidFill>
                    <a:srgbClr val="A60A1B"/>
                  </a:solidFill>
                  <a:latin typeface="Arial Narrow"/>
                </a:endParaRPr>
              </a:p>
            </p:txBody>
          </p:sp>
        </mc:Choice>
        <mc:Fallback>
          <p:sp>
            <p:nvSpPr>
              <p:cNvPr id="3" name="Content Placeholder 3"/>
              <p:cNvSpPr>
                <a:spLocks noGrp="1" noRot="1" noChangeAspect="1" noMove="1" noResize="1" noEditPoints="1" noAdjustHandles="1" noChangeArrowheads="1" noChangeShapeType="1" noTextEdit="1"/>
              </p:cNvSpPr>
              <p:nvPr>
                <p:ph idx="1"/>
              </p:nvPr>
            </p:nvSpPr>
            <p:spPr>
              <a:xfrm>
                <a:off x="4711338" y="990600"/>
                <a:ext cx="4297680" cy="1554480"/>
              </a:xfrm>
              <a:blipFill rotWithShape="1">
                <a:blip r:embed="rId3" cstate="print"/>
                <a:stretch>
                  <a:fillRect l="-1560" t="-1961"/>
                </a:stretch>
              </a:blipFill>
            </p:spPr>
            <p:txBody>
              <a:bodyPr/>
              <a:lstStyle/>
              <a:p>
                <a:r>
                  <a:rPr lang="en-US">
                    <a:noFill/>
                  </a:rPr>
                  <a:t> </a:t>
                </a:r>
              </a:p>
            </p:txBody>
          </p:sp>
        </mc:Fallback>
      </mc:AlternateContent>
      <p:cxnSp>
        <p:nvCxnSpPr>
          <p:cNvPr id="26" name="Straight Arrow Connector 4"/>
          <p:cNvCxnSpPr/>
          <p:nvPr/>
        </p:nvCxnSpPr>
        <p:spPr>
          <a:xfrm flipH="1">
            <a:off x="4343400" y="1262744"/>
            <a:ext cx="381000" cy="108856"/>
          </a:xfrm>
          <a:prstGeom prst="straightConnector1">
            <a:avLst/>
          </a:prstGeom>
          <a:ln w="19050">
            <a:solidFill>
              <a:srgbClr val="00508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5"/>
          <p:cNvCxnSpPr/>
          <p:nvPr/>
        </p:nvCxnSpPr>
        <p:spPr>
          <a:xfrm flipH="1" flipV="1">
            <a:off x="3276600" y="1752601"/>
            <a:ext cx="1905000" cy="114298"/>
          </a:xfrm>
          <a:prstGeom prst="straightConnector1">
            <a:avLst/>
          </a:prstGeom>
          <a:ln w="19050">
            <a:solidFill>
              <a:srgbClr val="00508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6"/>
          <p:cNvCxnSpPr/>
          <p:nvPr/>
        </p:nvCxnSpPr>
        <p:spPr>
          <a:xfrm rot="10800000" flipV="1">
            <a:off x="3200400" y="2438399"/>
            <a:ext cx="2133600" cy="228600"/>
          </a:xfrm>
          <a:prstGeom prst="straightConnector1">
            <a:avLst/>
          </a:prstGeom>
          <a:ln w="19050">
            <a:solidFill>
              <a:srgbClr val="00508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7"/>
          <p:cNvCxnSpPr/>
          <p:nvPr/>
        </p:nvCxnSpPr>
        <p:spPr>
          <a:xfrm>
            <a:off x="4724400" y="2601686"/>
            <a:ext cx="426720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8"/>
              <p:cNvSpPr>
                <a:spLocks noGrp="1"/>
              </p:cNvSpPr>
              <p:nvPr>
                <p:ph idx="17"/>
              </p:nvPr>
            </p:nvSpPr>
            <p:spPr>
              <a:xfrm>
                <a:off x="4678680" y="2634342"/>
                <a:ext cx="4389120" cy="3886200"/>
              </a:xfrm>
            </p:spPr>
            <p:txBody>
              <a:bodyPr/>
              <a:lstStyle/>
              <a:p>
                <a:pPr marL="457200" lvl="0" indent="-457200" defTabSz="915004" eaLnBrk="0" fontAlgn="base" hangingPunct="0">
                  <a:spcAft>
                    <a:spcPts val="600"/>
                  </a:spcAft>
                  <a:buClr>
                    <a:srgbClr val="3333CC"/>
                  </a:buClr>
                  <a:buNone/>
                </a:pPr>
                <a:r>
                  <a:rPr lang="en-US" sz="2000" kern="0" dirty="0" smtClean="0">
                    <a:solidFill>
                      <a:srgbClr val="008000"/>
                    </a:solidFill>
                    <a:latin typeface="Arial Narrow"/>
                  </a:rPr>
                  <a:t>		 </a:t>
                </a:r>
                <a:r>
                  <a:rPr lang="en-US" sz="2000" kern="0" dirty="0" smtClean="0">
                    <a:solidFill>
                      <a:srgbClr val="008000"/>
                    </a:solidFill>
                    <a:latin typeface="Arial Narrow"/>
                  </a:rPr>
                  <a:t> </a:t>
                </a:r>
                <a14:m>
                  <m:oMath xmlns:m="http://schemas.openxmlformats.org/officeDocument/2006/math">
                    <m:r>
                      <a:rPr lang="en-US" sz="1500" b="1" i="0" kern="0" dirty="0" smtClean="0">
                        <a:solidFill>
                          <a:srgbClr val="006200"/>
                        </a:solidFill>
                        <a:latin typeface="Cambria Math"/>
                      </a:rPr>
                      <m:t>𝐄</m:t>
                    </m:r>
                    <m:r>
                      <a:rPr lang="en-US" sz="1500" b="1" i="0" kern="0" dirty="0" smtClean="0">
                        <a:solidFill>
                          <a:srgbClr val="006200"/>
                        </a:solidFill>
                        <a:latin typeface="Cambria Math"/>
                      </a:rPr>
                      <m:t>(</m:t>
                    </m:r>
                    <m:r>
                      <a:rPr lang="en-US" sz="1500" b="1" i="0" kern="0" dirty="0" smtClean="0">
                        <a:solidFill>
                          <a:srgbClr val="006200"/>
                        </a:solidFill>
                        <a:latin typeface="Cambria Math"/>
                      </a:rPr>
                      <m:t>𝐢𝐧𝐭</m:t>
                    </m:r>
                    <m:r>
                      <a:rPr lang="en-US" sz="1500" b="1" i="0" kern="0" dirty="0" smtClean="0">
                        <a:solidFill>
                          <a:srgbClr val="006200"/>
                        </a:solidFill>
                        <a:latin typeface="Cambria Math"/>
                      </a:rPr>
                      <m:t>’</m:t>
                    </m:r>
                    <m:r>
                      <a:rPr lang="en-US" sz="1500" b="1" i="0" kern="0" dirty="0" smtClean="0">
                        <a:solidFill>
                          <a:srgbClr val="006200"/>
                        </a:solidFill>
                        <a:latin typeface="Cambria Math"/>
                      </a:rPr>
                      <m:t>𝐥</m:t>
                    </m:r>
                    <m:r>
                      <a:rPr lang="en-US" sz="1500" b="1" i="0" kern="0" dirty="0">
                        <a:solidFill>
                          <a:srgbClr val="006200"/>
                        </a:solidFill>
                        <a:latin typeface="Cambria Math"/>
                      </a:rPr>
                      <m:t>)=</m:t>
                    </m:r>
                    <m:r>
                      <a:rPr lang="en-US" sz="1500" b="1" i="0" kern="0" dirty="0">
                        <a:solidFill>
                          <a:srgbClr val="006200"/>
                        </a:solidFill>
                        <a:latin typeface="Cambria Math"/>
                      </a:rPr>
                      <m:t>𝟔</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𝟖</m:t>
                    </m:r>
                    <m:r>
                      <a:rPr lang="en-US" sz="1500" b="1" i="0" kern="0" dirty="0">
                        <a:solidFill>
                          <a:srgbClr val="006200"/>
                        </a:solidFill>
                        <a:latin typeface="Cambria Math"/>
                      </a:rPr>
                      <m:t>)−</m:t>
                    </m:r>
                    <m:r>
                      <a:rPr lang="en-US" sz="1500" b="1" i="0" kern="0" dirty="0">
                        <a:solidFill>
                          <a:srgbClr val="006200"/>
                        </a:solidFill>
                        <a:latin typeface="Cambria Math"/>
                      </a:rPr>
                      <m:t>𝟑</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m:t>
                    </m:r>
                    <m:r>
                      <a:rPr lang="en-US" sz="1500" b="1" i="0" kern="0" dirty="0">
                        <a:solidFill>
                          <a:srgbClr val="A60A1B"/>
                        </a:solidFill>
                        <a:latin typeface="Cambria Math"/>
                      </a:rPr>
                      <m:t>𝟒</m:t>
                    </m:r>
                    <m:r>
                      <a:rPr lang="en-US" sz="1500" b="1" i="0" kern="0" dirty="0">
                        <a:solidFill>
                          <a:srgbClr val="A60A1B"/>
                        </a:solidFill>
                        <a:latin typeface="Cambria Math"/>
                      </a:rPr>
                      <m:t>.</m:t>
                    </m:r>
                    <m:r>
                      <a:rPr lang="en-US" sz="1500" b="1" i="0" kern="0" dirty="0">
                        <a:solidFill>
                          <a:srgbClr val="A60A1B"/>
                        </a:solidFill>
                        <a:latin typeface="Cambria Math"/>
                      </a:rPr>
                      <m:t>𝟐</m:t>
                    </m:r>
                  </m:oMath>
                </a14:m>
                <a:endParaRPr lang="en-US" sz="1500" kern="0" dirty="0">
                  <a:solidFill>
                    <a:srgbClr val="A60A1B"/>
                  </a:solidFill>
                  <a:latin typeface="Arial Narrow"/>
                </a:endParaRPr>
              </a:p>
              <a:p>
                <a:pPr marL="457200" lvl="0" indent="-457200" defTabSz="915004" eaLnBrk="0" fontAlgn="base" hangingPunct="0">
                  <a:spcAft>
                    <a:spcPct val="0"/>
                  </a:spcAft>
                  <a:buClr>
                    <a:srgbClr val="3333CC"/>
                  </a:buClr>
                  <a:buNone/>
                </a:pPr>
                <a14:m>
                  <m:oMathPara xmlns:m="http://schemas.openxmlformats.org/officeDocument/2006/math">
                    <m:oMathParaPr>
                      <m:jc m:val="centerGroup"/>
                    </m:oMathParaPr>
                    <m:oMath xmlns:m="http://schemas.openxmlformats.org/officeDocument/2006/math">
                      <m:r>
                        <a:rPr lang="en-US" sz="1500" b="1" i="0" kern="0" dirty="0" smtClean="0">
                          <a:solidFill>
                            <a:srgbClr val="008000"/>
                          </a:solidFill>
                          <a:latin typeface="Cambria Math"/>
                        </a:rPr>
                        <m:t>	</m:t>
                      </m:r>
                      <m:r>
                        <a:rPr lang="en-US" sz="1500" b="1" i="0" kern="0" dirty="0" smtClean="0">
                          <a:solidFill>
                            <a:srgbClr val="008000"/>
                          </a:solidFill>
                          <a:latin typeface="Cambria Math"/>
                        </a:rPr>
                        <m:t> </m:t>
                      </m:r>
                      <m:r>
                        <a:rPr lang="en-US" sz="1500" b="1" i="0" kern="0" dirty="0">
                          <a:solidFill>
                            <a:srgbClr val="006200"/>
                          </a:solidFill>
                          <a:latin typeface="Cambria Math"/>
                        </a:rPr>
                        <m:t>𝐄</m:t>
                      </m:r>
                      <m:r>
                        <a:rPr lang="en-US" sz="1500" b="1" i="0" kern="0" dirty="0">
                          <a:solidFill>
                            <a:srgbClr val="006200"/>
                          </a:solidFill>
                          <a:latin typeface="Cambria Math"/>
                        </a:rPr>
                        <m:t>(</m:t>
                      </m:r>
                      <m:r>
                        <a:rPr lang="en-US" sz="1500" b="1" i="0" kern="0" dirty="0" err="1">
                          <a:solidFill>
                            <a:srgbClr val="006200"/>
                          </a:solidFill>
                          <a:latin typeface="Cambria Math"/>
                        </a:rPr>
                        <m:t>𝐧𝐚𝐭</m:t>
                      </m:r>
                      <m:r>
                        <a:rPr lang="en-US" sz="1500" b="1" i="0" kern="0" dirty="0" err="1">
                          <a:solidFill>
                            <a:srgbClr val="006200"/>
                          </a:solidFill>
                          <a:latin typeface="Cambria Math"/>
                        </a:rPr>
                        <m:t>’</m:t>
                      </m:r>
                      <m:r>
                        <a:rPr lang="en-US" sz="1500" b="1" i="0" kern="0" dirty="0" err="1">
                          <a:solidFill>
                            <a:srgbClr val="006200"/>
                          </a:solidFill>
                          <a:latin typeface="Cambria Math"/>
                        </a:rPr>
                        <m:t>𝐥</m:t>
                      </m:r>
                      <m:r>
                        <a:rPr lang="en-US" sz="1500" b="1" i="0" kern="0" dirty="0">
                          <a:solidFill>
                            <a:srgbClr val="006200"/>
                          </a:solidFill>
                          <a:latin typeface="Cambria Math"/>
                        </a:rPr>
                        <m:t>) = </m:t>
                      </m:r>
                      <m:r>
                        <a:rPr lang="en-US" sz="1500" b="1" i="0" kern="0" dirty="0">
                          <a:solidFill>
                            <a:srgbClr val="006200"/>
                          </a:solidFill>
                          <a:latin typeface="Cambria Math"/>
                        </a:rPr>
                        <m:t>𝟔</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𝟒</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𝟒</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 = </m:t>
                      </m:r>
                      <m:r>
                        <a:rPr lang="en-US" sz="1500" b="1" i="0" kern="0" dirty="0" smtClean="0">
                          <a:solidFill>
                            <a:srgbClr val="A60A1B"/>
                          </a:solidFill>
                          <a:latin typeface="Cambria Math"/>
                        </a:rPr>
                        <m:t>𝟐</m:t>
                      </m:r>
                    </m:oMath>
                  </m:oMathPara>
                </a14:m>
                <a:endParaRPr lang="en-US" sz="1500" kern="0" dirty="0">
                  <a:solidFill>
                    <a:srgbClr val="A60A1B"/>
                  </a:solidFill>
                  <a:latin typeface="Arial Narrow"/>
                </a:endParaRPr>
              </a:p>
              <a:p>
                <a:pPr marL="457200" lvl="0" indent="-457200" defTabSz="915004" eaLnBrk="0" fontAlgn="base" hangingPunct="0">
                  <a:spcBef>
                    <a:spcPts val="900"/>
                  </a:spcBef>
                  <a:spcAft>
                    <a:spcPct val="0"/>
                  </a:spcAft>
                  <a:buClr>
                    <a:srgbClr val="3333CC"/>
                  </a:buClr>
                  <a:buNone/>
                </a:pPr>
                <a:r>
                  <a:rPr lang="en-US" sz="2000" kern="0" dirty="0">
                    <a:solidFill>
                      <a:srgbClr val="000000"/>
                    </a:solidFill>
                    <a:latin typeface="Arial Narrow"/>
                  </a:rPr>
                  <a:t>3.  </a:t>
                </a:r>
                <a:r>
                  <a:rPr lang="en-US" sz="2000" kern="0" dirty="0">
                    <a:solidFill>
                      <a:srgbClr val="8A3700"/>
                    </a:solidFill>
                    <a:latin typeface="Arial Narrow"/>
                  </a:rPr>
                  <a:t>Decisions: 14 (int’l) @D2 and 4.3 (int’l) @D3</a:t>
                </a:r>
              </a:p>
              <a:p>
                <a:pPr marL="457200" lvl="0" indent="-457200" defTabSz="915004" eaLnBrk="0" fontAlgn="base" hangingPunct="0">
                  <a:spcAft>
                    <a:spcPct val="0"/>
                  </a:spcAft>
                  <a:buClr>
                    <a:srgbClr val="3333CC"/>
                  </a:buClr>
                  <a:buNone/>
                </a:pPr>
                <a:r>
                  <a:rPr lang="en-US" sz="2000" kern="0" dirty="0">
                    <a:solidFill>
                      <a:srgbClr val="000000"/>
                    </a:solidFill>
                    <a:latin typeface="Arial Narrow"/>
                  </a:rPr>
                  <a:t>4.  PW for decision node D1</a:t>
                </a:r>
              </a:p>
              <a:p>
                <a:pPr marL="457200" lvl="0" indent="-457200" defTabSz="915004" eaLnBrk="0" fontAlgn="base" hangingPunct="0">
                  <a:spcBef>
                    <a:spcPts val="0"/>
                  </a:spcBef>
                  <a:spcAft>
                    <a:spcPts val="1200"/>
                  </a:spcAft>
                  <a:buClr>
                    <a:srgbClr val="3333CC"/>
                  </a:buClr>
                  <a:buNone/>
                </a:pPr>
                <a:r>
                  <a:rPr lang="en-US" sz="2000" kern="0" dirty="0">
                    <a:solidFill>
                      <a:srgbClr val="008000"/>
                    </a:solidFill>
                    <a:latin typeface="Arial Narrow"/>
                  </a:rPr>
                  <a:t>	</a:t>
                </a:r>
                <a14:m>
                  <m:oMath xmlns:m="http://schemas.openxmlformats.org/officeDocument/2006/math">
                    <m:r>
                      <a:rPr lang="en-US" sz="1500" b="1" i="0" kern="0" dirty="0" smtClean="0">
                        <a:solidFill>
                          <a:srgbClr val="006200"/>
                        </a:solidFill>
                        <a:latin typeface="Cambria Math"/>
                      </a:rPr>
                      <m:t>𝐄</m:t>
                    </m:r>
                    <m:r>
                      <a:rPr lang="en-US" sz="1500" b="1" i="0" kern="0" dirty="0" smtClean="0">
                        <a:solidFill>
                          <a:srgbClr val="006200"/>
                        </a:solidFill>
                        <a:latin typeface="Cambria Math"/>
                      </a:rPr>
                      <m:t>(</m:t>
                    </m:r>
                    <m:r>
                      <a:rPr lang="en-US" sz="1500" b="1" i="0" kern="0" dirty="0" smtClean="0">
                        <a:solidFill>
                          <a:srgbClr val="006200"/>
                        </a:solidFill>
                        <a:latin typeface="Cambria Math"/>
                      </a:rPr>
                      <m:t>𝐦𝐚𝐫𝐤𝐞𝐭</m:t>
                    </m:r>
                    <m:r>
                      <a:rPr lang="en-US" sz="1500" b="1" i="0" kern="0" dirty="0">
                        <a:solidFill>
                          <a:srgbClr val="006200"/>
                        </a:solidFill>
                        <a:latin typeface="Cambria Math"/>
                      </a:rPr>
                      <m:t>)=</m:t>
                    </m:r>
                    <m:r>
                      <a:rPr lang="en-US" sz="1500" b="1" i="0" kern="0" dirty="0">
                        <a:solidFill>
                          <a:srgbClr val="006200"/>
                        </a:solidFill>
                        <a:latin typeface="Cambria Math"/>
                      </a:rPr>
                      <m:t>𝟏𝟒</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m:t>
                    </m:r>
                    <m:r>
                      <a:rPr lang="en-US" sz="1500" b="1" i="0" kern="0" dirty="0">
                        <a:solidFill>
                          <a:srgbClr val="006200"/>
                        </a:solidFill>
                        <a:latin typeface="Cambria Math"/>
                      </a:rPr>
                      <m:t>𝟒</m:t>
                    </m:r>
                    <m:r>
                      <a:rPr lang="en-US" sz="1500" b="1" i="0" kern="0" dirty="0">
                        <a:solidFill>
                          <a:srgbClr val="006200"/>
                        </a:solidFill>
                        <a:latin typeface="Cambria Math"/>
                      </a:rPr>
                      <m:t>.</m:t>
                    </m:r>
                    <m:r>
                      <a:rPr lang="en-US" sz="1500" b="1" i="0" kern="0" dirty="0">
                        <a:solidFill>
                          <a:srgbClr val="006200"/>
                        </a:solidFill>
                        <a:latin typeface="Cambria Math"/>
                      </a:rPr>
                      <m:t>𝟐</m:t>
                    </m:r>
                    <m:r>
                      <a:rPr lang="en-US" sz="1500" b="1" i="0" kern="0" dirty="0">
                        <a:solidFill>
                          <a:srgbClr val="006200"/>
                        </a:solidFill>
                        <a:latin typeface="Cambria Math"/>
                      </a:rPr>
                      <m:t>(</m:t>
                    </m:r>
                    <m:r>
                      <a:rPr lang="en-US" sz="1500" b="1" i="0" kern="0" dirty="0">
                        <a:solidFill>
                          <a:srgbClr val="006200"/>
                        </a:solidFill>
                        <a:latin typeface="Cambria Math"/>
                      </a:rPr>
                      <m:t>𝟎</m:t>
                    </m:r>
                    <m:r>
                      <a:rPr lang="en-US" sz="1500" b="1" i="0" kern="0" dirty="0">
                        <a:solidFill>
                          <a:srgbClr val="006200"/>
                        </a:solidFill>
                        <a:latin typeface="Cambria Math"/>
                      </a:rPr>
                      <m:t>.</m:t>
                    </m:r>
                    <m:r>
                      <a:rPr lang="en-US" sz="1500" b="1" i="0" kern="0" dirty="0">
                        <a:solidFill>
                          <a:srgbClr val="006200"/>
                        </a:solidFill>
                        <a:latin typeface="Cambria Math"/>
                      </a:rPr>
                      <m:t>𝟖</m:t>
                    </m:r>
                    <m:r>
                      <a:rPr lang="en-US" sz="1500" b="1" i="0" kern="0" dirty="0">
                        <a:solidFill>
                          <a:srgbClr val="006200"/>
                        </a:solidFill>
                        <a:latin typeface="Cambria Math"/>
                      </a:rPr>
                      <m:t>)=</m:t>
                    </m:r>
                    <m:r>
                      <a:rPr lang="en-US" sz="1500" b="1" i="0" kern="0" dirty="0">
                        <a:solidFill>
                          <a:srgbClr val="A60A1B"/>
                        </a:solidFill>
                        <a:latin typeface="Cambria Math"/>
                      </a:rPr>
                      <m:t>𝟔</m:t>
                    </m:r>
                    <m:r>
                      <a:rPr lang="en-US" sz="1500" b="1" i="0" kern="0" dirty="0">
                        <a:solidFill>
                          <a:srgbClr val="A60A1B"/>
                        </a:solidFill>
                        <a:latin typeface="Cambria Math"/>
                      </a:rPr>
                      <m:t>.</m:t>
                    </m:r>
                    <m:r>
                      <a:rPr lang="en-US" sz="1500" b="1" i="0" kern="0" dirty="0">
                        <a:solidFill>
                          <a:srgbClr val="A60A1B"/>
                        </a:solidFill>
                        <a:latin typeface="Cambria Math"/>
                      </a:rPr>
                      <m:t>𝟏𝟔</m:t>
                    </m:r>
                  </m:oMath>
                </a14:m>
                <a:endParaRPr lang="en-US" sz="1500" kern="0" dirty="0" smtClean="0">
                  <a:solidFill>
                    <a:srgbClr val="A60A1B"/>
                  </a:solidFill>
                  <a:latin typeface="Arial Narrow"/>
                </a:endParaRPr>
              </a:p>
              <a:p>
                <a:pPr marL="457200" lvl="0" indent="-457200" defTabSz="915004" eaLnBrk="0" fontAlgn="base" hangingPunct="0">
                  <a:spcAft>
                    <a:spcPts val="1200"/>
                  </a:spcAft>
                  <a:buClr>
                    <a:srgbClr val="3333CC"/>
                  </a:buClr>
                  <a:buNone/>
                </a:pPr>
                <a:r>
                  <a:rPr lang="en-US" sz="1600" b="1" kern="0" dirty="0" smtClean="0">
                    <a:solidFill>
                      <a:srgbClr val="008000"/>
                    </a:solidFill>
                  </a:rPr>
                  <a:t>			</a:t>
                </a:r>
                <a14:m>
                  <m:oMath xmlns:m="http://schemas.openxmlformats.org/officeDocument/2006/math">
                    <m:r>
                      <a:rPr lang="en-US" sz="1600" b="1" i="0" kern="0" dirty="0" smtClean="0">
                        <a:solidFill>
                          <a:srgbClr val="008000"/>
                        </a:solidFill>
                        <a:latin typeface="Cambria Math"/>
                      </a:rPr>
                      <m:t>	</m:t>
                    </m:r>
                    <m:r>
                      <a:rPr lang="en-US" sz="1600" b="1" i="0" kern="0" dirty="0">
                        <a:solidFill>
                          <a:srgbClr val="006200"/>
                        </a:solidFill>
                        <a:latin typeface="Cambria Math"/>
                      </a:rPr>
                      <m:t>𝐄</m:t>
                    </m:r>
                    <m:r>
                      <a:rPr lang="en-US" sz="1600" b="1" i="0" kern="0" dirty="0">
                        <a:solidFill>
                          <a:srgbClr val="006200"/>
                        </a:solidFill>
                        <a:latin typeface="Cambria Math"/>
                      </a:rPr>
                      <m:t>(</m:t>
                    </m:r>
                    <m:r>
                      <a:rPr lang="en-US" sz="1600" b="1" i="0" kern="0" dirty="0">
                        <a:solidFill>
                          <a:srgbClr val="006200"/>
                        </a:solidFill>
                        <a:latin typeface="Cambria Math"/>
                      </a:rPr>
                      <m:t>𝐬𝐞𝐥𝐥</m:t>
                    </m:r>
                    <m:r>
                      <a:rPr lang="en-US" sz="1600" b="1" i="0" kern="0" dirty="0">
                        <a:solidFill>
                          <a:srgbClr val="006200"/>
                        </a:solidFill>
                        <a:latin typeface="Cambria Math"/>
                      </a:rPr>
                      <m:t>)=</m:t>
                    </m:r>
                    <m:r>
                      <a:rPr lang="en-US" sz="1600" b="1" i="0" kern="0" dirty="0">
                        <a:solidFill>
                          <a:srgbClr val="006200"/>
                        </a:solidFill>
                        <a:latin typeface="Cambria Math"/>
                      </a:rPr>
                      <m:t>𝟗</m:t>
                    </m:r>
                    <m:r>
                      <a:rPr lang="en-US" sz="1600" b="1" i="0" kern="0" dirty="0">
                        <a:solidFill>
                          <a:srgbClr val="006200"/>
                        </a:solidFill>
                        <a:latin typeface="Cambria Math"/>
                      </a:rPr>
                      <m:t>(</m:t>
                    </m:r>
                    <m:r>
                      <a:rPr lang="en-US" sz="1600" b="1" i="0" kern="0" dirty="0">
                        <a:solidFill>
                          <a:srgbClr val="006200"/>
                        </a:solidFill>
                        <a:latin typeface="Cambria Math"/>
                      </a:rPr>
                      <m:t>𝟏</m:t>
                    </m:r>
                    <m:r>
                      <a:rPr lang="en-US" sz="1600" b="1" i="0" kern="0" dirty="0">
                        <a:solidFill>
                          <a:srgbClr val="006200"/>
                        </a:solidFill>
                        <a:latin typeface="Cambria Math"/>
                      </a:rPr>
                      <m:t>.</m:t>
                    </m:r>
                    <m:r>
                      <a:rPr lang="en-US" sz="1600" b="1" i="0" kern="0" dirty="0">
                        <a:solidFill>
                          <a:srgbClr val="006200"/>
                        </a:solidFill>
                        <a:latin typeface="Cambria Math"/>
                      </a:rPr>
                      <m:t>𝟎</m:t>
                    </m:r>
                    <m:r>
                      <a:rPr lang="en-US" sz="1600" b="1" i="0" kern="0" dirty="0">
                        <a:solidFill>
                          <a:srgbClr val="006200"/>
                        </a:solidFill>
                        <a:latin typeface="Cambria Math"/>
                      </a:rPr>
                      <m:t>)=</m:t>
                    </m:r>
                    <m:r>
                      <a:rPr lang="en-US" sz="1600" b="1" i="0" kern="0" dirty="0">
                        <a:solidFill>
                          <a:srgbClr val="A60A1B"/>
                        </a:solidFill>
                        <a:latin typeface="Cambria Math"/>
                      </a:rPr>
                      <m:t>𝟗</m:t>
                    </m:r>
                  </m:oMath>
                </a14:m>
                <a:endParaRPr lang="en-US" sz="1600" kern="0" dirty="0">
                  <a:solidFill>
                    <a:srgbClr val="A60A1B"/>
                  </a:solidFill>
                  <a:latin typeface="Arial Narrow"/>
                </a:endParaRPr>
              </a:p>
              <a:p>
                <a:pPr marL="457200" lvl="0" indent="-457200" defTabSz="915004" eaLnBrk="0" fontAlgn="base" hangingPunct="0">
                  <a:spcAft>
                    <a:spcPct val="0"/>
                  </a:spcAft>
                  <a:buClr>
                    <a:srgbClr val="3333CC"/>
                  </a:buClr>
                  <a:buNone/>
                </a:pPr>
                <a:r>
                  <a:rPr lang="en-US" sz="2000" kern="0" dirty="0">
                    <a:solidFill>
                      <a:srgbClr val="000000"/>
                    </a:solidFill>
                    <a:latin typeface="Arial Narrow"/>
                  </a:rPr>
                  <a:t>	Decision: 9 (sell)</a:t>
                </a:r>
              </a:p>
              <a:p>
                <a:pPr marL="320040" lvl="0" indent="-320040" defTabSz="915004" eaLnBrk="0" fontAlgn="base" hangingPunct="0">
                  <a:spcAft>
                    <a:spcPct val="0"/>
                  </a:spcAft>
                  <a:buClr>
                    <a:schemeClr val="tx1"/>
                  </a:buClr>
                  <a:buFont typeface="+mj-lt"/>
                  <a:buAutoNum type="arabicPeriod" startAt="5"/>
                </a:pPr>
                <a:r>
                  <a:rPr lang="en-US" sz="2000" kern="0" dirty="0">
                    <a:solidFill>
                      <a:srgbClr val="000000"/>
                    </a:solidFill>
                    <a:latin typeface="Arial Narrow"/>
                  </a:rPr>
                  <a:t>Trace through tree; select </a:t>
                </a:r>
                <a:r>
                  <a:rPr lang="en-US" sz="2400" kern="0" dirty="0">
                    <a:solidFill>
                      <a:srgbClr val="A60A1B"/>
                    </a:solidFill>
                    <a:latin typeface="Arial Narrow"/>
                  </a:rPr>
                  <a:t>D1 to sell </a:t>
                </a:r>
                <a:r>
                  <a:rPr lang="en-US" sz="2000" kern="0" dirty="0">
                    <a:solidFill>
                      <a:srgbClr val="000000"/>
                    </a:solidFill>
                    <a:latin typeface="Arial Narrow"/>
                  </a:rPr>
                  <a:t>at E(PW of CFBT ) </a:t>
                </a:r>
                <a14:m>
                  <m:oMath xmlns:m="http://schemas.openxmlformats.org/officeDocument/2006/math">
                    <m:r>
                      <a:rPr lang="en-US" sz="2000" i="1" kern="0" dirty="0" smtClean="0">
                        <a:solidFill>
                          <a:srgbClr val="000000"/>
                        </a:solidFill>
                        <a:latin typeface="Cambria Math"/>
                      </a:rPr>
                      <m:t>=</m:t>
                    </m:r>
                  </m:oMath>
                </a14:m>
                <a:r>
                  <a:rPr lang="en-US" sz="2000" kern="0" dirty="0">
                    <a:solidFill>
                      <a:srgbClr val="000000"/>
                    </a:solidFill>
                    <a:latin typeface="Arial Narrow"/>
                  </a:rPr>
                  <a:t> $9 </a:t>
                </a:r>
                <a:r>
                  <a:rPr lang="en-US" sz="2000" kern="0" dirty="0" smtClean="0">
                    <a:solidFill>
                      <a:srgbClr val="000000"/>
                    </a:solidFill>
                    <a:latin typeface="Arial Narrow"/>
                  </a:rPr>
                  <a:t>million</a:t>
                </a:r>
                <a:endParaRPr lang="en-US" dirty="0"/>
              </a:p>
            </p:txBody>
          </p:sp>
        </mc:Choice>
        <mc:Fallback>
          <p:sp>
            <p:nvSpPr>
              <p:cNvPr id="4" name="Content Placeholder 8"/>
              <p:cNvSpPr>
                <a:spLocks noGrp="1" noRot="1" noChangeAspect="1" noMove="1" noResize="1" noEditPoints="1" noAdjustHandles="1" noChangeArrowheads="1" noChangeShapeType="1" noTextEdit="1"/>
              </p:cNvSpPr>
              <p:nvPr>
                <p:ph idx="17"/>
              </p:nvPr>
            </p:nvSpPr>
            <p:spPr>
              <a:xfrm>
                <a:off x="4678680" y="2634342"/>
                <a:ext cx="4389120" cy="3886200"/>
              </a:xfrm>
              <a:blipFill rotWithShape="1">
                <a:blip r:embed="rId4" cstate="print"/>
                <a:stretch>
                  <a:fillRect l="-1528" r="-139" b="-627"/>
                </a:stretch>
              </a:blipFill>
            </p:spPr>
            <p:txBody>
              <a:bodyPr/>
              <a:lstStyle/>
              <a:p>
                <a:r>
                  <a:rPr lang="en-US">
                    <a:noFill/>
                  </a:rPr>
                  <a:t> </a:t>
                </a:r>
              </a:p>
            </p:txBody>
          </p:sp>
        </mc:Fallback>
      </mc:AlternateContent>
      <p:grpSp>
        <p:nvGrpSpPr>
          <p:cNvPr id="33" name="Group 9"/>
          <p:cNvGrpSpPr/>
          <p:nvPr/>
        </p:nvGrpSpPr>
        <p:grpSpPr>
          <a:xfrm>
            <a:off x="3276600" y="2819400"/>
            <a:ext cx="2438400" cy="533400"/>
            <a:chOff x="3276600" y="2743200"/>
            <a:chExt cx="2438400" cy="533400"/>
          </a:xfrm>
        </p:grpSpPr>
        <p:cxnSp>
          <p:nvCxnSpPr>
            <p:cNvPr id="34" name="Straight Arrow Connector 33"/>
            <p:cNvCxnSpPr/>
            <p:nvPr/>
          </p:nvCxnSpPr>
          <p:spPr>
            <a:xfrm rot="10800000" flipV="1">
              <a:off x="3276600" y="2743200"/>
              <a:ext cx="1828800" cy="533400"/>
            </a:xfrm>
            <a:prstGeom prst="straightConnector1">
              <a:avLst/>
            </a:prstGeom>
            <a:ln w="19050">
              <a:solidFill>
                <a:srgbClr val="00508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05400" y="2743200"/>
              <a:ext cx="609600" cy="76200"/>
            </a:xfrm>
            <a:prstGeom prst="line">
              <a:avLst/>
            </a:prstGeom>
            <a:ln w="19050">
              <a:solidFill>
                <a:srgbClr val="A60A1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6" name="Straight Arrow Connector 10"/>
          <p:cNvCxnSpPr/>
          <p:nvPr/>
        </p:nvCxnSpPr>
        <p:spPr>
          <a:xfrm rot="10800000" flipV="1">
            <a:off x="3200400" y="3428999"/>
            <a:ext cx="2057400" cy="762000"/>
          </a:xfrm>
          <a:prstGeom prst="straightConnector1">
            <a:avLst/>
          </a:prstGeom>
          <a:ln w="19050">
            <a:solidFill>
              <a:srgbClr val="00508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11"/>
          <p:cNvCxnSpPr/>
          <p:nvPr/>
        </p:nvCxnSpPr>
        <p:spPr>
          <a:xfrm flipH="1">
            <a:off x="1447800" y="5067697"/>
            <a:ext cx="5105400" cy="14342"/>
          </a:xfrm>
          <a:prstGeom prst="straightConnector1">
            <a:avLst/>
          </a:prstGeom>
          <a:ln w="19050">
            <a:solidFill>
              <a:srgbClr val="3946A4"/>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 name="Text Placeholder 12"/>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840316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Real Options</a:t>
            </a:r>
          </a:p>
        </p:txBody>
      </p:sp>
      <p:sp>
        <p:nvSpPr>
          <p:cNvPr id="8" name="Content Placeholder 2"/>
          <p:cNvSpPr>
            <a:spLocks noGrp="1"/>
          </p:cNvSpPr>
          <p:nvPr>
            <p:ph sz="quarter" idx="17"/>
          </p:nvPr>
        </p:nvSpPr>
        <p:spPr>
          <a:xfrm>
            <a:off x="228600" y="1143000"/>
            <a:ext cx="8686800" cy="939800"/>
          </a:xfrm>
        </p:spPr>
        <p:txBody>
          <a:bodyPr/>
          <a:lstStyle/>
          <a:p>
            <a:pPr marL="0" lvl="0" indent="0" algn="ctr" defTabSz="915004" eaLnBrk="0" fontAlgn="base" hangingPunct="0">
              <a:spcBef>
                <a:spcPts val="0"/>
              </a:spcBef>
              <a:spcAft>
                <a:spcPct val="0"/>
              </a:spcAft>
              <a:buClr>
                <a:srgbClr val="3333CC"/>
              </a:buClr>
              <a:buNone/>
            </a:pPr>
            <a:r>
              <a:rPr lang="en-US" sz="2800" kern="0" dirty="0">
                <a:solidFill>
                  <a:srgbClr val="A60A1B"/>
                </a:solidFill>
                <a:latin typeface="Arial Narrow"/>
              </a:rPr>
              <a:t>Staged funding ─ </a:t>
            </a:r>
            <a:r>
              <a:rPr lang="en-US" kern="0" dirty="0">
                <a:solidFill>
                  <a:srgbClr val="000000"/>
                </a:solidFill>
                <a:latin typeface="Arial Narrow"/>
              </a:rPr>
              <a:t>Decision to buy or invest can be </a:t>
            </a:r>
            <a:r>
              <a:rPr lang="en-US" kern="0" dirty="0">
                <a:solidFill>
                  <a:srgbClr val="005D5D"/>
                </a:solidFill>
                <a:latin typeface="Arial Narrow"/>
              </a:rPr>
              <a:t>delayed</a:t>
            </a:r>
            <a:r>
              <a:rPr lang="en-US" kern="0" dirty="0">
                <a:solidFill>
                  <a:srgbClr val="000000"/>
                </a:solidFill>
                <a:latin typeface="Arial Narrow"/>
              </a:rPr>
              <a:t>. There is </a:t>
            </a:r>
            <a:r>
              <a:rPr lang="en-US" kern="0" dirty="0" smtClean="0">
                <a:solidFill>
                  <a:srgbClr val="000000"/>
                </a:solidFill>
                <a:latin typeface="Arial Narrow"/>
              </a:rPr>
              <a:t>usually </a:t>
            </a:r>
            <a:r>
              <a:rPr lang="en-US" i="1" u="sng" kern="0" dirty="0">
                <a:solidFill>
                  <a:srgbClr val="A60A1B"/>
                </a:solidFill>
                <a:latin typeface="Arial Narrow"/>
              </a:rPr>
              <a:t>cost</a:t>
            </a:r>
            <a:r>
              <a:rPr lang="en-US" kern="0" dirty="0">
                <a:solidFill>
                  <a:srgbClr val="000000"/>
                </a:solidFill>
                <a:latin typeface="Arial Narrow"/>
              </a:rPr>
              <a:t> and </a:t>
            </a:r>
            <a:r>
              <a:rPr lang="en-US" i="1" u="sng" kern="0" dirty="0">
                <a:solidFill>
                  <a:srgbClr val="A60A1B"/>
                </a:solidFill>
                <a:latin typeface="Arial Narrow"/>
              </a:rPr>
              <a:t>risk</a:t>
            </a:r>
            <a:r>
              <a:rPr lang="en-US" kern="0" dirty="0">
                <a:solidFill>
                  <a:srgbClr val="000000"/>
                </a:solidFill>
                <a:latin typeface="Arial Narrow"/>
              </a:rPr>
              <a:t> involved to delay the </a:t>
            </a:r>
            <a:r>
              <a:rPr lang="en-US" kern="0" dirty="0" smtClean="0">
                <a:solidFill>
                  <a:srgbClr val="000000"/>
                </a:solidFill>
                <a:latin typeface="Arial Narrow"/>
              </a:rPr>
              <a:t>decision</a:t>
            </a:r>
            <a:endParaRPr lang="en-US" kern="0" dirty="0">
              <a:solidFill>
                <a:srgbClr val="000000"/>
              </a:solidFill>
              <a:latin typeface="Arial Narrow"/>
            </a:endParaRPr>
          </a:p>
        </p:txBody>
      </p:sp>
      <p:sp>
        <p:nvSpPr>
          <p:cNvPr id="9" name="Content Placeholder 3"/>
          <p:cNvSpPr>
            <a:spLocks noGrp="1"/>
          </p:cNvSpPr>
          <p:nvPr>
            <p:ph sz="quarter" idx="18"/>
          </p:nvPr>
        </p:nvSpPr>
        <p:spPr>
          <a:xfrm>
            <a:off x="304800" y="2209800"/>
            <a:ext cx="4114800" cy="2377440"/>
          </a:xfrm>
          <a:ln w="28575">
            <a:solidFill>
              <a:srgbClr val="00508C"/>
            </a:solidFill>
          </a:ln>
        </p:spPr>
        <p:txBody>
          <a:bodyPr/>
          <a:lstStyle/>
          <a:p>
            <a:pPr marL="0" lvl="0" indent="0" defTabSz="914400">
              <a:spcBef>
                <a:spcPts val="0"/>
              </a:spcBef>
              <a:buNone/>
            </a:pPr>
            <a:r>
              <a:rPr lang="en-US" sz="2800" dirty="0">
                <a:solidFill>
                  <a:srgbClr val="A60A1B"/>
                </a:solidFill>
                <a:latin typeface="Arial Narrow"/>
              </a:rPr>
              <a:t>Option ─ </a:t>
            </a:r>
            <a:r>
              <a:rPr lang="en-US" i="1" u="sng" dirty="0">
                <a:solidFill>
                  <a:srgbClr val="000000"/>
                </a:solidFill>
                <a:latin typeface="Arial Narrow"/>
              </a:rPr>
              <a:t>Contractual agreement </a:t>
            </a:r>
            <a:r>
              <a:rPr lang="en-US" b="0" dirty="0">
                <a:solidFill>
                  <a:srgbClr val="000000"/>
                </a:solidFill>
                <a:latin typeface="Arial Narrow"/>
              </a:rPr>
              <a:t>to take a specified action at some </a:t>
            </a:r>
            <a:r>
              <a:rPr lang="en-US" i="1" u="sng" dirty="0">
                <a:solidFill>
                  <a:srgbClr val="000000"/>
                </a:solidFill>
                <a:latin typeface="Arial Narrow"/>
              </a:rPr>
              <a:t>stated future time</a:t>
            </a:r>
            <a:r>
              <a:rPr lang="en-US" b="0" i="1" dirty="0">
                <a:solidFill>
                  <a:srgbClr val="0070C0"/>
                </a:solidFill>
                <a:latin typeface="Arial Narrow"/>
              </a:rPr>
              <a:t>. </a:t>
            </a:r>
            <a:r>
              <a:rPr lang="en-US" b="0" i="1" dirty="0">
                <a:solidFill>
                  <a:srgbClr val="00508C"/>
                </a:solidFill>
                <a:latin typeface="Arial Narrow"/>
              </a:rPr>
              <a:t>In other words, pay some amount now to </a:t>
            </a:r>
            <a:r>
              <a:rPr lang="en-US" i="1" u="sng" dirty="0">
                <a:solidFill>
                  <a:srgbClr val="00508C"/>
                </a:solidFill>
                <a:latin typeface="Arial Narrow"/>
              </a:rPr>
              <a:t>reserve the right </a:t>
            </a:r>
            <a:r>
              <a:rPr lang="en-US" b="0" i="1" dirty="0">
                <a:solidFill>
                  <a:srgbClr val="00508C"/>
                </a:solidFill>
                <a:latin typeface="Arial Narrow"/>
              </a:rPr>
              <a:t>to accept or reject an offer in the </a:t>
            </a:r>
            <a:r>
              <a:rPr lang="en-US" b="0" i="1" dirty="0" smtClean="0">
                <a:solidFill>
                  <a:srgbClr val="00508C"/>
                </a:solidFill>
                <a:latin typeface="Arial Narrow"/>
              </a:rPr>
              <a:t>future</a:t>
            </a:r>
            <a:endParaRPr lang="en-US" sz="1800" b="0" dirty="0">
              <a:solidFill>
                <a:srgbClr val="00508C"/>
              </a:solidFill>
              <a:latin typeface="Arial Narrow"/>
            </a:endParaRPr>
          </a:p>
        </p:txBody>
      </p:sp>
      <p:sp>
        <p:nvSpPr>
          <p:cNvPr id="10" name="Content Placeholder 4"/>
          <p:cNvSpPr>
            <a:spLocks noGrp="1"/>
          </p:cNvSpPr>
          <p:nvPr>
            <p:ph sz="quarter" idx="19"/>
          </p:nvPr>
        </p:nvSpPr>
        <p:spPr>
          <a:xfrm>
            <a:off x="4724400" y="2209800"/>
            <a:ext cx="4114800" cy="2377440"/>
          </a:xfrm>
          <a:ln w="28575">
            <a:solidFill>
              <a:srgbClr val="00508C"/>
            </a:solidFill>
          </a:ln>
        </p:spPr>
        <p:txBody>
          <a:bodyPr/>
          <a:lstStyle/>
          <a:p>
            <a:pPr marL="0" lvl="0" indent="0" defTabSz="914400">
              <a:spcBef>
                <a:spcPts val="0"/>
              </a:spcBef>
              <a:buNone/>
            </a:pPr>
            <a:r>
              <a:rPr lang="en-US" sz="2800" dirty="0">
                <a:solidFill>
                  <a:srgbClr val="A60A1B"/>
                </a:solidFill>
                <a:latin typeface="Arial Narrow"/>
              </a:rPr>
              <a:t>Real option ─ </a:t>
            </a:r>
            <a:r>
              <a:rPr lang="en-US" b="0" dirty="0">
                <a:solidFill>
                  <a:srgbClr val="A60A1B"/>
                </a:solidFill>
                <a:latin typeface="Arial Narrow"/>
              </a:rPr>
              <a:t>In engineering economy, </a:t>
            </a:r>
            <a:r>
              <a:rPr lang="en-US" b="0" dirty="0">
                <a:solidFill>
                  <a:srgbClr val="000000"/>
                </a:solidFill>
                <a:latin typeface="Arial Narrow"/>
              </a:rPr>
              <a:t>the option can involve </a:t>
            </a:r>
            <a:r>
              <a:rPr lang="en-US" i="1" u="sng" dirty="0">
                <a:solidFill>
                  <a:srgbClr val="000000"/>
                </a:solidFill>
                <a:latin typeface="Arial Narrow"/>
              </a:rPr>
              <a:t>physical assets </a:t>
            </a:r>
            <a:r>
              <a:rPr lang="en-US" b="0" dirty="0">
                <a:solidFill>
                  <a:srgbClr val="000000"/>
                </a:solidFill>
                <a:latin typeface="Arial Narrow"/>
              </a:rPr>
              <a:t>(thus the title real option), </a:t>
            </a:r>
            <a:r>
              <a:rPr lang="en-US" i="1" u="sng" dirty="0">
                <a:solidFill>
                  <a:srgbClr val="000000"/>
                </a:solidFill>
                <a:latin typeface="Arial Narrow"/>
              </a:rPr>
              <a:t>leases, subcontracts</a:t>
            </a:r>
            <a:r>
              <a:rPr lang="en-US" b="0" dirty="0">
                <a:solidFill>
                  <a:srgbClr val="000000"/>
                </a:solidFill>
                <a:latin typeface="Arial Narrow"/>
              </a:rPr>
              <a:t>, etc. </a:t>
            </a:r>
            <a:r>
              <a:rPr lang="en-US" i="1" dirty="0">
                <a:solidFill>
                  <a:srgbClr val="00508C"/>
                </a:solidFill>
                <a:latin typeface="Arial Narrow"/>
              </a:rPr>
              <a:t>Risk analysis is always involved </a:t>
            </a:r>
            <a:r>
              <a:rPr lang="en-US" b="0" dirty="0">
                <a:solidFill>
                  <a:srgbClr val="00508C"/>
                </a:solidFill>
                <a:latin typeface="Arial Narrow"/>
              </a:rPr>
              <a:t>for the predictable future </a:t>
            </a:r>
            <a:r>
              <a:rPr lang="en-US" b="0" dirty="0" smtClean="0">
                <a:solidFill>
                  <a:srgbClr val="00508C"/>
                </a:solidFill>
                <a:latin typeface="Arial Narrow"/>
              </a:rPr>
              <a:t>events</a:t>
            </a:r>
            <a:endParaRPr lang="en-US" dirty="0">
              <a:solidFill>
                <a:srgbClr val="00508C"/>
              </a:solidFill>
            </a:endParaRPr>
          </a:p>
        </p:txBody>
      </p:sp>
      <p:sp>
        <p:nvSpPr>
          <p:cNvPr id="11" name="Content Placeholder 5"/>
          <p:cNvSpPr>
            <a:spLocks noGrp="1"/>
          </p:cNvSpPr>
          <p:nvPr>
            <p:ph sz="quarter" idx="20"/>
          </p:nvPr>
        </p:nvSpPr>
        <p:spPr>
          <a:xfrm>
            <a:off x="457200" y="4831080"/>
            <a:ext cx="8229600" cy="1722120"/>
          </a:xfrm>
          <a:solidFill>
            <a:schemeClr val="bg1">
              <a:lumMod val="95000"/>
            </a:schemeClr>
          </a:solidFill>
          <a:ln w="28575">
            <a:solidFill>
              <a:srgbClr val="A60A1B"/>
            </a:solidFill>
          </a:ln>
          <a:effectLst>
            <a:outerShdw dist="127000" dir="18900000" algn="bl" rotWithShape="0">
              <a:schemeClr val="tx1">
                <a:lumMod val="50000"/>
                <a:lumOff val="50000"/>
              </a:schemeClr>
            </a:outerShdw>
          </a:effectLst>
        </p:spPr>
        <p:txBody>
          <a:bodyPr/>
          <a:lstStyle/>
          <a:p>
            <a:pPr marL="0" lvl="0" indent="0" defTabSz="914400">
              <a:spcBef>
                <a:spcPts val="0"/>
              </a:spcBef>
              <a:buNone/>
            </a:pPr>
            <a:r>
              <a:rPr lang="en-US" sz="2000" u="sng" dirty="0">
                <a:solidFill>
                  <a:srgbClr val="002060"/>
                </a:solidFill>
                <a:latin typeface="Arial Narrow"/>
              </a:rPr>
              <a:t>Real option example</a:t>
            </a:r>
            <a:r>
              <a:rPr lang="en-US" sz="2000" b="0" u="sng" dirty="0">
                <a:solidFill>
                  <a:srgbClr val="000000"/>
                </a:solidFill>
                <a:latin typeface="Arial Narrow"/>
              </a:rPr>
              <a:t>:</a:t>
            </a:r>
            <a:r>
              <a:rPr lang="en-US" sz="2000" b="0" dirty="0">
                <a:solidFill>
                  <a:srgbClr val="000000"/>
                </a:solidFill>
                <a:latin typeface="Arial Narrow"/>
              </a:rPr>
              <a:t> An airline purchases 3 commercial planes now and pays </a:t>
            </a:r>
          </a:p>
          <a:p>
            <a:pPr marL="0" lvl="0" indent="0" defTabSz="914400">
              <a:spcBef>
                <a:spcPts val="0"/>
              </a:spcBef>
              <a:buNone/>
            </a:pPr>
            <a:r>
              <a:rPr lang="en-US" sz="2000" b="0" dirty="0">
                <a:solidFill>
                  <a:srgbClr val="000000"/>
                </a:solidFill>
                <a:latin typeface="Arial Narrow"/>
              </a:rPr>
              <a:t>$2 million to the manufacturer for the option to buy up to 5 more within the </a:t>
            </a:r>
          </a:p>
          <a:p>
            <a:pPr marL="0" lvl="0" indent="0" defTabSz="914400">
              <a:spcBef>
                <a:spcPts val="0"/>
              </a:spcBef>
              <a:buNone/>
            </a:pPr>
            <a:r>
              <a:rPr lang="en-US" sz="2000" b="0" dirty="0">
                <a:solidFill>
                  <a:srgbClr val="000000"/>
                </a:solidFill>
                <a:latin typeface="Arial Narrow"/>
              </a:rPr>
              <a:t>next 3 years at today’s price.</a:t>
            </a:r>
          </a:p>
          <a:p>
            <a:pPr marL="0" lvl="0" indent="0" defTabSz="914400">
              <a:spcBef>
                <a:spcPts val="0"/>
              </a:spcBef>
              <a:buNone/>
            </a:pPr>
            <a:r>
              <a:rPr lang="en-US" sz="2000" b="0" dirty="0">
                <a:solidFill>
                  <a:srgbClr val="000000"/>
                </a:solidFill>
                <a:latin typeface="Arial Narrow"/>
              </a:rPr>
              <a:t>    If accepted, the $2 million is 25% credited toward the delayed purchase; if the </a:t>
            </a:r>
          </a:p>
          <a:p>
            <a:pPr marL="0" lvl="0" indent="0" defTabSz="914400">
              <a:spcBef>
                <a:spcPts val="0"/>
              </a:spcBef>
              <a:buNone/>
            </a:pPr>
            <a:r>
              <a:rPr lang="en-US" sz="2000" b="0" dirty="0">
                <a:solidFill>
                  <a:srgbClr val="000000"/>
                </a:solidFill>
                <a:latin typeface="Arial Narrow"/>
              </a:rPr>
              <a:t>option is not exercised within 3 years, the entire $2 million is forfeited</a:t>
            </a:r>
            <a:r>
              <a:rPr lang="en-US" sz="2000" b="0" dirty="0" smtClean="0">
                <a:solidFill>
                  <a:srgbClr val="000000"/>
                </a:solidFill>
                <a:latin typeface="Arial Narrow"/>
              </a:rPr>
              <a:t>.</a:t>
            </a:r>
            <a:endParaRPr lang="en-US" sz="2000" b="0" dirty="0">
              <a:solidFill>
                <a:srgbClr val="000000"/>
              </a:solidFill>
              <a:latin typeface="Arial Narrow"/>
            </a:endParaRPr>
          </a:p>
        </p:txBody>
      </p:sp>
      <p:sp>
        <p:nvSpPr>
          <p:cNvPr id="14"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868759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Real Options Analysis</a:t>
            </a:r>
          </a:p>
        </p:txBody>
      </p:sp>
      <p:sp>
        <p:nvSpPr>
          <p:cNvPr id="11" name="Content Placeholder 2"/>
          <p:cNvSpPr>
            <a:spLocks noGrp="1"/>
          </p:cNvSpPr>
          <p:nvPr>
            <p:ph idx="1"/>
          </p:nvPr>
        </p:nvSpPr>
        <p:spPr>
          <a:xfrm>
            <a:off x="457200" y="1264920"/>
            <a:ext cx="8229600" cy="1021080"/>
          </a:xfrm>
          <a:ln w="28575">
            <a:solidFill>
              <a:schemeClr val="tx1"/>
            </a:solidFill>
          </a:ln>
        </p:spPr>
        <p:txBody>
          <a:bodyPr/>
          <a:lstStyle/>
          <a:p>
            <a:pPr marL="0" lvl="0" indent="0" defTabSz="914400">
              <a:spcBef>
                <a:spcPts val="0"/>
              </a:spcBef>
              <a:spcAft>
                <a:spcPts val="0"/>
              </a:spcAft>
              <a:buNone/>
            </a:pPr>
            <a:r>
              <a:rPr lang="en-US" dirty="0">
                <a:solidFill>
                  <a:srgbClr val="005D5D"/>
                </a:solidFill>
                <a:latin typeface="Arial Narrow"/>
              </a:rPr>
              <a:t>Real options analysis ─ </a:t>
            </a:r>
            <a:r>
              <a:rPr lang="en-US" sz="2400" b="0" dirty="0">
                <a:solidFill>
                  <a:srgbClr val="000000"/>
                </a:solidFill>
                <a:latin typeface="Arial Narrow"/>
              </a:rPr>
              <a:t>Determine the economic consequences of delaying the funding decision, that is, analyze staged </a:t>
            </a:r>
            <a:r>
              <a:rPr lang="en-US" sz="2400" b="0" dirty="0" smtClean="0">
                <a:solidFill>
                  <a:srgbClr val="000000"/>
                </a:solidFill>
                <a:latin typeface="Arial Narrow"/>
              </a:rPr>
              <a:t>funding</a:t>
            </a:r>
            <a:endParaRPr lang="en-US" b="0" dirty="0">
              <a:solidFill>
                <a:srgbClr val="000000"/>
              </a:solidFill>
              <a:latin typeface="Arial Narrow"/>
            </a:endParaRPr>
          </a:p>
        </p:txBody>
      </p:sp>
      <p:sp>
        <p:nvSpPr>
          <p:cNvPr id="12" name="Content Placeholder 3" descr="This outlines what is needed for a real option analysis.  Due to the decisions and the probabilities being defined, this problem may be best resolved by a decision tree."/>
          <p:cNvSpPr>
            <a:spLocks noGrp="1"/>
          </p:cNvSpPr>
          <p:nvPr>
            <p:ph idx="17"/>
          </p:nvPr>
        </p:nvSpPr>
        <p:spPr>
          <a:xfrm>
            <a:off x="342900" y="2514600"/>
            <a:ext cx="8458200" cy="3886200"/>
          </a:xfrm>
        </p:spPr>
        <p:txBody>
          <a:bodyPr/>
          <a:lstStyle/>
          <a:p>
            <a:pPr marL="342042" lvl="0" indent="-342042" defTabSz="915004" eaLnBrk="0" fontAlgn="base" hangingPunct="0">
              <a:spcAft>
                <a:spcPct val="0"/>
              </a:spcAft>
              <a:buClr>
                <a:srgbClr val="3333CC"/>
              </a:buClr>
              <a:buNone/>
            </a:pPr>
            <a:r>
              <a:rPr lang="en-US" sz="1800" u="sng" kern="0" dirty="0">
                <a:solidFill>
                  <a:srgbClr val="000000"/>
                </a:solidFill>
                <a:latin typeface="Helvetica Black" pitchFamily="34" charset="0"/>
              </a:rPr>
              <a:t>PRIMARY CHARACTERISTICS OF REAL OPTIONS </a:t>
            </a:r>
            <a:r>
              <a:rPr lang="en-US" sz="1800" u="sng" kern="0" dirty="0" smtClean="0">
                <a:solidFill>
                  <a:srgbClr val="000000"/>
                </a:solidFill>
                <a:latin typeface="Helvetica Black" pitchFamily="34" charset="0"/>
              </a:rPr>
              <a:t>ANALYSIS</a:t>
            </a:r>
            <a:endParaRPr lang="en-US" sz="1800" u="sng" kern="0" dirty="0">
              <a:solidFill>
                <a:srgbClr val="000000"/>
              </a:solidFill>
              <a:latin typeface="Helvetica Black" pitchFamily="34" charset="0"/>
            </a:endParaRPr>
          </a:p>
          <a:p>
            <a:pPr lvl="0" defTabSz="915004" eaLnBrk="0" fontAlgn="base" hangingPunct="0">
              <a:spcBef>
                <a:spcPts val="900"/>
              </a:spcBef>
              <a:spcAft>
                <a:spcPct val="0"/>
              </a:spcAft>
              <a:buClr>
                <a:srgbClr val="006200"/>
              </a:buClr>
              <a:buFont typeface="Arial" panose="020B0604020202020204" pitchFamily="34" charset="0"/>
              <a:buChar char="•"/>
            </a:pPr>
            <a:r>
              <a:rPr lang="en-US" sz="2200" i="1" kern="0" dirty="0">
                <a:solidFill>
                  <a:srgbClr val="A60A1B"/>
                </a:solidFill>
                <a:latin typeface="Arial Narrow"/>
              </a:rPr>
              <a:t>Cost of option </a:t>
            </a:r>
            <a:r>
              <a:rPr lang="en-US" sz="2200" kern="0" dirty="0">
                <a:solidFill>
                  <a:srgbClr val="1F15EB"/>
                </a:solidFill>
                <a:latin typeface="Arial Narrow"/>
              </a:rPr>
              <a:t>to delay, i.e., PW of investment/payment required </a:t>
            </a:r>
            <a:r>
              <a:rPr lang="en-US" sz="2200" u="sng" kern="0" dirty="0">
                <a:solidFill>
                  <a:srgbClr val="1F15EB"/>
                </a:solidFill>
                <a:latin typeface="Arial Narrow"/>
              </a:rPr>
              <a:t>now</a:t>
            </a:r>
            <a:endParaRPr lang="en-US" sz="2200" kern="0" dirty="0">
              <a:solidFill>
                <a:srgbClr val="1F15EB"/>
              </a:solidFill>
              <a:latin typeface="Arial Narrow"/>
            </a:endParaRPr>
          </a:p>
          <a:p>
            <a:pPr lvl="0" defTabSz="915004" eaLnBrk="0" fontAlgn="base" hangingPunct="0">
              <a:spcBef>
                <a:spcPts val="900"/>
              </a:spcBef>
              <a:spcAft>
                <a:spcPct val="0"/>
              </a:spcAft>
              <a:buClr>
                <a:srgbClr val="006200"/>
              </a:buClr>
              <a:buFont typeface="Arial" panose="020B0604020202020204" pitchFamily="34" charset="0"/>
              <a:buChar char="•"/>
            </a:pPr>
            <a:r>
              <a:rPr lang="en-US" sz="2200" i="1" kern="0" dirty="0">
                <a:solidFill>
                  <a:srgbClr val="A60A1B"/>
                </a:solidFill>
                <a:latin typeface="Arial Narrow"/>
              </a:rPr>
              <a:t>Future options </a:t>
            </a:r>
            <a:r>
              <a:rPr lang="en-US" sz="2200" kern="0" dirty="0">
                <a:solidFill>
                  <a:srgbClr val="1F15EB"/>
                </a:solidFill>
                <a:latin typeface="Arial Narrow"/>
              </a:rPr>
              <a:t>and </a:t>
            </a:r>
            <a:r>
              <a:rPr lang="en-US" sz="2200" i="1" kern="0" dirty="0">
                <a:solidFill>
                  <a:srgbClr val="A60A1B"/>
                </a:solidFill>
                <a:latin typeface="Arial Narrow"/>
              </a:rPr>
              <a:t>cash flow </a:t>
            </a:r>
            <a:r>
              <a:rPr lang="en-US" sz="2200" kern="0" dirty="0">
                <a:solidFill>
                  <a:srgbClr val="1F15EB"/>
                </a:solidFill>
                <a:latin typeface="Arial Narrow"/>
              </a:rPr>
              <a:t>estimates (staged funding)</a:t>
            </a:r>
          </a:p>
          <a:p>
            <a:pPr lvl="0" defTabSz="915004" eaLnBrk="0" fontAlgn="base" hangingPunct="0">
              <a:spcBef>
                <a:spcPts val="900"/>
              </a:spcBef>
              <a:spcAft>
                <a:spcPct val="0"/>
              </a:spcAft>
              <a:buClr>
                <a:srgbClr val="006200"/>
              </a:buClr>
              <a:buFont typeface="Arial" panose="020B0604020202020204" pitchFamily="34" charset="0"/>
              <a:buChar char="•"/>
            </a:pPr>
            <a:r>
              <a:rPr lang="en-US" sz="2200" i="1" kern="0" dirty="0">
                <a:solidFill>
                  <a:srgbClr val="A60A1B"/>
                </a:solidFill>
                <a:latin typeface="Arial Narrow"/>
              </a:rPr>
              <a:t>Time period </a:t>
            </a:r>
            <a:r>
              <a:rPr lang="en-US" sz="2200" kern="0" dirty="0">
                <a:solidFill>
                  <a:srgbClr val="1F15EB"/>
                </a:solidFill>
                <a:latin typeface="Arial Narrow"/>
              </a:rPr>
              <a:t>for follow-on decision (staged decision)</a:t>
            </a:r>
          </a:p>
          <a:p>
            <a:pPr lvl="0" defTabSz="915004" eaLnBrk="0" fontAlgn="base" hangingPunct="0">
              <a:spcBef>
                <a:spcPts val="900"/>
              </a:spcBef>
              <a:spcAft>
                <a:spcPct val="0"/>
              </a:spcAft>
              <a:buClr>
                <a:srgbClr val="006200"/>
              </a:buClr>
              <a:buFont typeface="Arial" panose="020B0604020202020204" pitchFamily="34" charset="0"/>
              <a:buChar char="•"/>
            </a:pPr>
            <a:r>
              <a:rPr lang="en-US" sz="2200" i="1" kern="0" dirty="0">
                <a:solidFill>
                  <a:srgbClr val="A60A1B"/>
                </a:solidFill>
                <a:latin typeface="Arial Narrow"/>
              </a:rPr>
              <a:t>Market</a:t>
            </a:r>
            <a:r>
              <a:rPr lang="en-US" sz="2200" kern="0" dirty="0">
                <a:solidFill>
                  <a:srgbClr val="1F15EB"/>
                </a:solidFill>
                <a:latin typeface="Arial Narrow"/>
              </a:rPr>
              <a:t> and </a:t>
            </a:r>
            <a:r>
              <a:rPr lang="en-US" sz="2200" i="1" kern="0" dirty="0">
                <a:solidFill>
                  <a:srgbClr val="A60A1B"/>
                </a:solidFill>
                <a:latin typeface="Arial Narrow"/>
              </a:rPr>
              <a:t>risk-free interest rates </a:t>
            </a:r>
            <a:r>
              <a:rPr lang="en-US" sz="2200" kern="0" dirty="0">
                <a:solidFill>
                  <a:srgbClr val="1F15EB"/>
                </a:solidFill>
                <a:latin typeface="Arial Narrow"/>
              </a:rPr>
              <a:t>(MARR and estimated inflation)</a:t>
            </a:r>
          </a:p>
          <a:p>
            <a:pPr lvl="0" defTabSz="915004" eaLnBrk="0" fontAlgn="base" hangingPunct="0">
              <a:spcBef>
                <a:spcPts val="900"/>
              </a:spcBef>
              <a:spcAft>
                <a:spcPct val="0"/>
              </a:spcAft>
              <a:buClr>
                <a:srgbClr val="006200"/>
              </a:buClr>
              <a:buFont typeface="Arial" panose="020B0604020202020204" pitchFamily="34" charset="0"/>
              <a:buChar char="•"/>
            </a:pPr>
            <a:r>
              <a:rPr lang="en-US" sz="2200" kern="0" dirty="0">
                <a:solidFill>
                  <a:srgbClr val="1F15EB"/>
                </a:solidFill>
                <a:latin typeface="Arial Narrow"/>
              </a:rPr>
              <a:t>Estimates of </a:t>
            </a:r>
            <a:r>
              <a:rPr lang="en-US" sz="2200" i="1" kern="0" dirty="0">
                <a:solidFill>
                  <a:srgbClr val="A60A1B"/>
                </a:solidFill>
                <a:latin typeface="Arial Narrow"/>
              </a:rPr>
              <a:t>risk</a:t>
            </a:r>
            <a:r>
              <a:rPr lang="en-US" sz="2200" kern="0" dirty="0">
                <a:solidFill>
                  <a:srgbClr val="1F15EB"/>
                </a:solidFill>
                <a:latin typeface="Arial Narrow"/>
              </a:rPr>
              <a:t>, i.e., </a:t>
            </a:r>
            <a:r>
              <a:rPr lang="en-US" sz="2200" i="1" kern="0" dirty="0">
                <a:solidFill>
                  <a:srgbClr val="A60A1B"/>
                </a:solidFill>
                <a:latin typeface="Arial Narrow"/>
              </a:rPr>
              <a:t>probabilities</a:t>
            </a:r>
            <a:r>
              <a:rPr lang="en-US" sz="2200" kern="0" dirty="0">
                <a:solidFill>
                  <a:srgbClr val="1F15EB"/>
                </a:solidFill>
                <a:latin typeface="Arial Narrow"/>
              </a:rPr>
              <a:t> for each option’s cash flows</a:t>
            </a:r>
          </a:p>
          <a:p>
            <a:pPr lvl="0" defTabSz="915004" eaLnBrk="0" fontAlgn="base" hangingPunct="0">
              <a:spcBef>
                <a:spcPts val="900"/>
              </a:spcBef>
              <a:spcAft>
                <a:spcPct val="0"/>
              </a:spcAft>
              <a:buClr>
                <a:srgbClr val="006200"/>
              </a:buClr>
              <a:buFont typeface="Arial" panose="020B0604020202020204" pitchFamily="34" charset="0"/>
              <a:buChar char="•"/>
            </a:pPr>
            <a:r>
              <a:rPr lang="en-US" sz="2200" i="1" kern="0" dirty="0">
                <a:solidFill>
                  <a:srgbClr val="A60A1B"/>
                </a:solidFill>
                <a:latin typeface="Arial Narrow"/>
              </a:rPr>
              <a:t>Economic criterion </a:t>
            </a:r>
            <a:r>
              <a:rPr lang="en-US" sz="2200" kern="0" dirty="0">
                <a:solidFill>
                  <a:srgbClr val="1F15EB"/>
                </a:solidFill>
                <a:latin typeface="Arial Narrow"/>
              </a:rPr>
              <a:t>(PW, ROR) to make a decision </a:t>
            </a:r>
            <a:r>
              <a:rPr lang="en-US" sz="2200" u="sng" kern="0" dirty="0">
                <a:solidFill>
                  <a:srgbClr val="1F15EB"/>
                </a:solidFill>
                <a:latin typeface="Arial Narrow"/>
              </a:rPr>
              <a:t>now</a:t>
            </a:r>
            <a:r>
              <a:rPr lang="en-US" sz="2200" kern="0" dirty="0">
                <a:solidFill>
                  <a:srgbClr val="1F15EB"/>
                </a:solidFill>
                <a:latin typeface="Arial Narrow"/>
              </a:rPr>
              <a:t> on the real option</a:t>
            </a:r>
          </a:p>
          <a:p>
            <a:pPr lvl="0" defTabSz="915004" eaLnBrk="0" fontAlgn="base" hangingPunct="0">
              <a:spcBef>
                <a:spcPts val="900"/>
              </a:spcBef>
              <a:spcAft>
                <a:spcPct val="0"/>
              </a:spcAft>
              <a:buClr>
                <a:srgbClr val="006200"/>
              </a:buClr>
              <a:buFont typeface="Arial" panose="020B0604020202020204" pitchFamily="34" charset="0"/>
              <a:buChar char="•"/>
            </a:pPr>
            <a:r>
              <a:rPr lang="en-US" sz="2200" kern="0" dirty="0">
                <a:solidFill>
                  <a:srgbClr val="1F15EB"/>
                </a:solidFill>
                <a:latin typeface="Arial Narrow"/>
              </a:rPr>
              <a:t>If needed, </a:t>
            </a:r>
            <a:r>
              <a:rPr lang="en-US" sz="2200" i="1" kern="0" dirty="0">
                <a:solidFill>
                  <a:srgbClr val="A60A1B"/>
                </a:solidFill>
                <a:latin typeface="Arial Narrow"/>
              </a:rPr>
              <a:t>decision tree </a:t>
            </a:r>
            <a:r>
              <a:rPr lang="en-US" sz="2200" kern="0" dirty="0">
                <a:solidFill>
                  <a:srgbClr val="1F15EB"/>
                </a:solidFill>
                <a:latin typeface="Arial Narrow"/>
              </a:rPr>
              <a:t>of options, probabilities, and cash flow </a:t>
            </a:r>
            <a:r>
              <a:rPr lang="en-US" sz="2200" kern="0" dirty="0" smtClean="0">
                <a:solidFill>
                  <a:srgbClr val="1F15EB"/>
                </a:solidFill>
                <a:latin typeface="Arial Narrow"/>
              </a:rPr>
              <a:t>estimates to </a:t>
            </a:r>
            <a:r>
              <a:rPr lang="en-US" sz="2200" kern="0" dirty="0">
                <a:solidFill>
                  <a:srgbClr val="1F15EB"/>
                </a:solidFill>
                <a:latin typeface="Arial Narrow"/>
              </a:rPr>
              <a:t>assist with the </a:t>
            </a:r>
            <a:r>
              <a:rPr lang="en-US" sz="2200" kern="0" dirty="0" smtClean="0">
                <a:solidFill>
                  <a:srgbClr val="1F15EB"/>
                </a:solidFill>
                <a:latin typeface="Arial Narrow"/>
              </a:rPr>
              <a:t>analysis</a:t>
            </a:r>
            <a:endParaRPr lang="en-US" sz="2200" kern="0" dirty="0">
              <a:solidFill>
                <a:srgbClr val="1F15EB"/>
              </a:solidFill>
              <a:latin typeface="Arial Narrow"/>
            </a:endParaRPr>
          </a:p>
        </p:txBody>
      </p:sp>
      <p:sp>
        <p:nvSpPr>
          <p:cNvPr id="13" name="Text Placeholder 4"/>
          <p:cNvSpPr>
            <a:spLocks noGrp="1"/>
          </p:cNvSpPr>
          <p:nvPr>
            <p:ph type="body" sz="quarter" idx="18"/>
          </p:nvPr>
        </p:nvSpPr>
        <p:spPr/>
        <p:txBody>
          <a:bodyPr/>
          <a:lstStyle/>
          <a:p>
            <a:endParaRPr lang="en-US"/>
          </a:p>
        </p:txBody>
      </p:sp>
      <p:sp>
        <p:nvSpPr>
          <p:cNvPr id="14"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9777409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Real Options </a:t>
            </a:r>
            <a:r>
              <a:rPr lang="en-US" dirty="0" smtClean="0"/>
              <a:t>Analysis</a:t>
            </a:r>
            <a:r>
              <a:rPr lang="en-US" sz="1400" dirty="0" smtClean="0"/>
              <a:t> (1)</a:t>
            </a:r>
            <a:endParaRPr lang="en-US" sz="1400"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74320" y="1219200"/>
                <a:ext cx="8595360" cy="4648200"/>
              </a:xfrm>
              <a:solidFill>
                <a:srgbClr val="DEF0F2"/>
              </a:solidFill>
              <a:ln w="19050">
                <a:solidFill>
                  <a:srgbClr val="C00000"/>
                </a:solidFill>
              </a:ln>
              <a:effectLst>
                <a:outerShdw dist="127000" dir="18900000" algn="bl" rotWithShape="0">
                  <a:schemeClr val="tx1">
                    <a:lumMod val="50000"/>
                    <a:lumOff val="50000"/>
                  </a:schemeClr>
                </a:outerShdw>
              </a:effectLst>
            </p:spPr>
            <p:txBody>
              <a:bodyPr/>
              <a:lstStyle/>
              <a:p>
                <a:pPr marL="0" lvl="0" indent="0" defTabSz="914400">
                  <a:spcBef>
                    <a:spcPts val="0"/>
                  </a:spcBef>
                  <a:spcAft>
                    <a:spcPts val="0"/>
                  </a:spcAft>
                  <a:buNone/>
                </a:pPr>
                <a:r>
                  <a:rPr lang="en-US" sz="1800" b="0" dirty="0">
                    <a:solidFill>
                      <a:srgbClr val="002060"/>
                    </a:solidFill>
                    <a:latin typeface="Arial Narrow"/>
                  </a:rPr>
                  <a:t>A real estate developer has  the option to buy prime property 2 years from now for $35M, if  a $3.5M option is purchased </a:t>
                </a:r>
                <a:r>
                  <a:rPr lang="en-US" sz="1800" b="0" u="sng" dirty="0">
                    <a:solidFill>
                      <a:srgbClr val="002060"/>
                    </a:solidFill>
                    <a:latin typeface="Arial Narrow"/>
                  </a:rPr>
                  <a:t>now</a:t>
                </a:r>
                <a:r>
                  <a:rPr lang="en-US" sz="1800" b="0" dirty="0">
                    <a:solidFill>
                      <a:srgbClr val="002060"/>
                    </a:solidFill>
                    <a:latin typeface="Arial Narrow"/>
                  </a:rPr>
                  <a:t>. In 2 years, the economy can be ‘up’ or ‘down’ and the decisions then are: (1) exercise the option (buy at $35M) and hold; (2) exercise and sell immediately; or (3) forfeit. PW of  eventual net cash flows  for further development are predicted in year 2 depending upon the economy (up or down). Selling price (high or low) 2 years hence is estimated. At MARR </a:t>
                </a:r>
                <a14:m>
                  <m:oMath xmlns:m="http://schemas.openxmlformats.org/officeDocument/2006/math">
                    <m:r>
                      <a:rPr lang="en-US" sz="1800" b="0" i="1" dirty="0" smtClean="0">
                        <a:solidFill>
                          <a:srgbClr val="002060"/>
                        </a:solidFill>
                        <a:latin typeface="Cambria Math"/>
                      </a:rPr>
                      <m:t>=</m:t>
                    </m:r>
                  </m:oMath>
                </a14:m>
                <a:r>
                  <a:rPr lang="en-US" sz="1800" b="0" dirty="0">
                    <a:solidFill>
                      <a:srgbClr val="002060"/>
                    </a:solidFill>
                    <a:latin typeface="Arial Narrow"/>
                  </a:rPr>
                  <a:t> 12%, what is better economically now ; to accept or to decline the option? </a:t>
                </a:r>
                <a:r>
                  <a:rPr lang="en-US" sz="1800" b="0" dirty="0">
                    <a:solidFill>
                      <a:srgbClr val="990033"/>
                    </a:solidFill>
                    <a:latin typeface="Arial Narrow"/>
                  </a:rPr>
                  <a:t>Assume probabilities and cash flows are estimated as follows</a:t>
                </a:r>
                <a:r>
                  <a:rPr lang="en-US" sz="1800" b="0" dirty="0" smtClean="0">
                    <a:solidFill>
                      <a:srgbClr val="990033"/>
                    </a:solidFill>
                    <a:latin typeface="Arial Narrow"/>
                  </a:rPr>
                  <a:t>:</a:t>
                </a:r>
                <a:endParaRPr lang="en-US" sz="1800" b="0" dirty="0">
                  <a:solidFill>
                    <a:srgbClr val="990033"/>
                  </a:solidFill>
                  <a:latin typeface="Arial Narrow"/>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4320" y="1219200"/>
                <a:ext cx="8595360" cy="4648200"/>
              </a:xfrm>
              <a:blipFill rotWithShape="1">
                <a:blip r:embed="rId2" cstate="print"/>
                <a:stretch>
                  <a:fillRect l="-484"/>
                </a:stretch>
              </a:blipFill>
              <a:ln w="19050">
                <a:solidFill>
                  <a:srgbClr val="C00000"/>
                </a:solidFill>
              </a:ln>
              <a:effectLst>
                <a:outerShdw dist="127000" dir="18900000" algn="bl" rotWithShape="0">
                  <a:schemeClr val="tx1">
                    <a:lumMod val="50000"/>
                    <a:lumOff val="50000"/>
                  </a:schemeClr>
                </a:outerShdw>
              </a:effectLst>
            </p:spPr>
            <p:txBody>
              <a:bodyPr/>
              <a:lstStyle/>
              <a:p>
                <a:r>
                  <a:rPr lang="en-US">
                    <a:noFill/>
                  </a:rPr>
                  <a:t> </a:t>
                </a:r>
              </a:p>
            </p:txBody>
          </p:sp>
        </mc:Fallback>
      </mc:AlternateContent>
      <p:graphicFrame>
        <p:nvGraphicFramePr>
          <p:cNvPr id="7" name="Table 3" descr="This is set up similar to the last example where the first split in the decision tree is if the economy goes up or down.  The next split for each of those options is whether the selling environment is high or low.  Note the probabilities  and dollar values are defined at each level. "/>
          <p:cNvGraphicFramePr>
            <a:graphicFrameLocks noGrp="1"/>
          </p:cNvGraphicFramePr>
          <p:nvPr>
            <p:extLst>
              <p:ext uri="{D42A27DB-BD31-4B8C-83A1-F6EECF244321}">
                <p14:modId xmlns:p14="http://schemas.microsoft.com/office/powerpoint/2010/main" xmlns="" val="3250565163"/>
              </p:ext>
            </p:extLst>
          </p:nvPr>
        </p:nvGraphicFramePr>
        <p:xfrm>
          <a:off x="462280" y="3352800"/>
          <a:ext cx="8148320" cy="2397760"/>
        </p:xfrm>
        <a:graphic>
          <a:graphicData uri="http://schemas.openxmlformats.org/drawingml/2006/table">
            <a:tbl>
              <a:tblPr firstRow="1" bandRow="1">
                <a:tableStyleId>{5C22544A-7EE6-4342-B048-85BDC9FD1C3A}</a:tableStyleId>
              </a:tblPr>
              <a:tblGrid>
                <a:gridCol w="1097280"/>
                <a:gridCol w="1371600"/>
                <a:gridCol w="1280160"/>
                <a:gridCol w="1422400"/>
                <a:gridCol w="1554480"/>
                <a:gridCol w="1422400"/>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latin typeface="Arial Narrow" panose="020B0606020202030204" pitchFamily="34" charset="0"/>
                        </a:rPr>
                        <a:t>Economy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5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latin typeface="Arial Narrow" panose="020B0606020202030204" pitchFamily="34" charset="0"/>
                        </a:rPr>
                        <a:t>P(economy)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5D"/>
                    </a:solidFill>
                  </a:tcPr>
                </a:tc>
                <a:tc>
                  <a:txBody>
                    <a:bodyPr/>
                    <a:lstStyle/>
                    <a:p>
                      <a:pPr algn="ctr"/>
                      <a:r>
                        <a:rPr lang="en-US" b="1" dirty="0" smtClean="0">
                          <a:latin typeface="Arial Narrow" panose="020B0606020202030204" pitchFamily="34" charset="0"/>
                        </a:rPr>
                        <a:t>PW </a:t>
                      </a:r>
                      <a:r>
                        <a:rPr lang="en-US" b="1" baseline="0" dirty="0" smtClean="0">
                          <a:latin typeface="Arial Narrow" panose="020B0606020202030204" pitchFamily="34" charset="0"/>
                        </a:rPr>
                        <a:t> of CF,</a:t>
                      </a:r>
                      <a:r>
                        <a:rPr lang="en-US" b="1" dirty="0" smtClean="0">
                          <a:latin typeface="Arial Narrow" panose="020B0606020202030204" pitchFamily="34" charset="0"/>
                        </a:rPr>
                        <a:t> year 2,</a:t>
                      </a:r>
                    </a:p>
                    <a:p>
                      <a:pPr algn="ctr"/>
                      <a:r>
                        <a:rPr lang="en-US" b="1" dirty="0" smtClean="0">
                          <a:latin typeface="Arial Narrow" panose="020B0606020202030204" pitchFamily="34" charset="0"/>
                        </a:rPr>
                        <a:t> if held,</a:t>
                      </a:r>
                      <a:r>
                        <a:rPr lang="en-US" b="1" baseline="0" dirty="0" smtClean="0">
                          <a:latin typeface="Arial Narrow" panose="020B0606020202030204" pitchFamily="34" charset="0"/>
                        </a:rPr>
                        <a:t> </a:t>
                      </a:r>
                      <a:r>
                        <a:rPr lang="en-US" b="1" dirty="0" smtClean="0">
                          <a:latin typeface="Arial Narrow" panose="020B0606020202030204" pitchFamily="34" charset="0"/>
                        </a:rPr>
                        <a:t>$M</a:t>
                      </a: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5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latin typeface="Arial Narrow" panose="020B0606020202030204" pitchFamily="34" charset="0"/>
                        </a:rPr>
                        <a:t>Selling </a:t>
                      </a:r>
                      <a:r>
                        <a:rPr lang="en-US" b="1" baseline="0" dirty="0" smtClean="0">
                          <a:latin typeface="Arial Narrow" panose="020B0606020202030204" pitchFamily="34" charset="0"/>
                        </a:rPr>
                        <a:t> environment</a:t>
                      </a:r>
                      <a:endParaRPr lang="en-US" b="1" dirty="0" smtClean="0">
                        <a:latin typeface="Arial Narrow" panose="020B060602020203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5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latin typeface="Arial Narrow" panose="020B0606020202030204" pitchFamily="34" charset="0"/>
                        </a:rPr>
                        <a:t>P(selling </a:t>
                      </a:r>
                      <a:r>
                        <a:rPr lang="en-US" b="1" baseline="0" dirty="0" smtClean="0">
                          <a:latin typeface="Arial Narrow" panose="020B0606020202030204" pitchFamily="34" charset="0"/>
                        </a:rPr>
                        <a:t> environment</a:t>
                      </a:r>
                      <a:r>
                        <a:rPr lang="en-US" b="1" dirty="0" smtClean="0">
                          <a:latin typeface="Arial Narrow" panose="020B0606020202030204" pitchFamily="34" charset="0"/>
                        </a:rPr>
                        <a: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5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latin typeface="Arial Narrow" panose="020B0606020202030204" pitchFamily="34" charset="0"/>
                        </a:rPr>
                        <a:t>Estimated</a:t>
                      </a:r>
                      <a:r>
                        <a:rPr lang="en-US" b="1" baseline="0" dirty="0" smtClean="0">
                          <a:latin typeface="Arial Narrow" panose="020B0606020202030204" pitchFamily="34" charset="0"/>
                        </a:rPr>
                        <a:t> s</a:t>
                      </a:r>
                      <a:r>
                        <a:rPr lang="en-US" b="1" dirty="0" smtClean="0">
                          <a:latin typeface="Arial Narrow" panose="020B0606020202030204" pitchFamily="34" charset="0"/>
                        </a:rPr>
                        <a:t>elling</a:t>
                      </a:r>
                      <a:r>
                        <a:rPr lang="en-US" b="1" baseline="0" dirty="0" smtClean="0">
                          <a:latin typeface="Arial Narrow" panose="020B0606020202030204" pitchFamily="34" charset="0"/>
                        </a:rPr>
                        <a:t> price</a:t>
                      </a:r>
                      <a:r>
                        <a:rPr lang="en-US" b="1" dirty="0" smtClean="0">
                          <a:latin typeface="Arial Narrow" panose="020B0606020202030204" pitchFamily="34" charset="0"/>
                        </a:rPr>
                        <a:t>,</a:t>
                      </a:r>
                      <a:r>
                        <a:rPr lang="en-US" b="1" baseline="0" dirty="0" smtClean="0">
                          <a:latin typeface="Arial Narrow" panose="020B0606020202030204" pitchFamily="34" charset="0"/>
                        </a:rPr>
                        <a:t> </a:t>
                      </a:r>
                      <a:r>
                        <a:rPr lang="en-US" b="1" dirty="0" smtClean="0">
                          <a:latin typeface="Arial Narrow" panose="020B0606020202030204" pitchFamily="34" charset="0"/>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5D"/>
                    </a:solidFill>
                  </a:tcPr>
                </a:tc>
              </a:tr>
              <a:tr h="370840">
                <a:tc>
                  <a:txBody>
                    <a:bodyPr/>
                    <a:lstStyle/>
                    <a:p>
                      <a:pPr algn="ctr"/>
                      <a:r>
                        <a:rPr lang="en-US" dirty="0" smtClean="0">
                          <a:latin typeface="Arial Narrow" panose="020B0606020202030204" pitchFamily="34" charset="0"/>
                        </a:rPr>
                        <a:t>Up</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0.3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50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High</a:t>
                      </a:r>
                      <a:endParaRPr lang="en-US" dirty="0">
                        <a:latin typeface="Arial Narrow" panose="020B060602020203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0.4</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50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ctr"/>
                      <a:r>
                        <a:rPr lang="en-US" dirty="0" smtClean="0">
                          <a:latin typeface="Arial Narrow" panose="020B0606020202030204" pitchFamily="34" charset="0"/>
                        </a:rPr>
                        <a:t>Up</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0.3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50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Low</a:t>
                      </a:r>
                      <a:endParaRPr lang="en-US" dirty="0">
                        <a:latin typeface="Arial Narrow" panose="020B060602020203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0.6</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40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Down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0.7</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30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High</a:t>
                      </a:r>
                      <a:endParaRPr lang="en-US" dirty="0">
                        <a:latin typeface="Arial Narrow" panose="020B060602020203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0.4</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30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Down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0.7</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30</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Low</a:t>
                      </a:r>
                      <a:endParaRPr lang="en-US" dirty="0">
                        <a:latin typeface="Arial Narrow" panose="020B060602020203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0.6</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latin typeface="Arial Narrow" panose="020B0606020202030204" pitchFamily="34" charset="0"/>
                        </a:rPr>
                        <a:t>25</a:t>
                      </a:r>
                      <a:endParaRPr lang="en-US" dirty="0">
                        <a:latin typeface="Arial Narrow" panose="020B0606020202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Content Placeholder 4"/>
          <p:cNvSpPr>
            <a:spLocks noGrp="1"/>
          </p:cNvSpPr>
          <p:nvPr>
            <p:ph idx="17"/>
          </p:nvPr>
        </p:nvSpPr>
        <p:spPr>
          <a:xfrm>
            <a:off x="457200" y="5867400"/>
            <a:ext cx="7848600" cy="762000"/>
          </a:xfrm>
        </p:spPr>
        <p:txBody>
          <a:bodyPr/>
          <a:lstStyle/>
          <a:p>
            <a:pPr marL="0" lvl="0" indent="0" defTabSz="915004" eaLnBrk="0" fontAlgn="base" hangingPunct="0">
              <a:spcAft>
                <a:spcPct val="0"/>
              </a:spcAft>
              <a:buClr>
                <a:srgbClr val="3333CC"/>
              </a:buClr>
              <a:buNone/>
            </a:pPr>
            <a:r>
              <a:rPr lang="en-US" sz="2400" kern="0" dirty="0" smtClean="0">
                <a:solidFill>
                  <a:srgbClr val="A60A1B"/>
                </a:solidFill>
                <a:latin typeface="Arial Narrow"/>
              </a:rPr>
              <a:t>Solution</a:t>
            </a:r>
            <a:r>
              <a:rPr lang="en-US" sz="2400" kern="0" dirty="0">
                <a:solidFill>
                  <a:srgbClr val="A60A1B"/>
                </a:solidFill>
                <a:latin typeface="Arial Narrow"/>
              </a:rPr>
              <a:t>: </a:t>
            </a:r>
            <a:r>
              <a:rPr lang="en-US" sz="2000" kern="0" dirty="0">
                <a:solidFill>
                  <a:srgbClr val="820082"/>
                </a:solidFill>
                <a:latin typeface="Arial Narrow"/>
              </a:rPr>
              <a:t>Construct the 2-stage decision tree for time now and 2 years from </a:t>
            </a:r>
            <a:r>
              <a:rPr lang="en-US" sz="2000" kern="0" dirty="0" smtClean="0">
                <a:solidFill>
                  <a:srgbClr val="820082"/>
                </a:solidFill>
                <a:latin typeface="Arial Narrow"/>
              </a:rPr>
              <a:t>now</a:t>
            </a:r>
            <a:r>
              <a:rPr lang="en-US" sz="2000" kern="0" dirty="0">
                <a:solidFill>
                  <a:srgbClr val="820082"/>
                </a:solidFill>
                <a:latin typeface="Arial Narrow"/>
              </a:rPr>
              <a:t>. Probabilities and PW of cash flows are shown on the tree</a:t>
            </a:r>
            <a:r>
              <a:rPr lang="en-US" sz="2000" kern="0" dirty="0" smtClean="0">
                <a:solidFill>
                  <a:srgbClr val="820082"/>
                </a:solidFill>
                <a:latin typeface="Arial Narrow"/>
              </a:rPr>
              <a:t>.</a:t>
            </a:r>
            <a:endParaRPr lang="en-US" sz="2000" kern="0" dirty="0">
              <a:solidFill>
                <a:srgbClr val="820082"/>
              </a:solidFill>
              <a:latin typeface="Arial Narrow"/>
            </a:endParaRPr>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7462009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 y="152400"/>
            <a:ext cx="9052560" cy="609600"/>
          </a:xfrm>
        </p:spPr>
        <p:txBody>
          <a:bodyPr/>
          <a:lstStyle/>
          <a:p>
            <a:r>
              <a:rPr lang="en-US" dirty="0"/>
              <a:t>Example: Real Options </a:t>
            </a:r>
            <a:r>
              <a:rPr lang="en-US" dirty="0" smtClean="0"/>
              <a:t>Analysis</a:t>
            </a:r>
            <a:r>
              <a:rPr lang="en-US" sz="1400" dirty="0"/>
              <a:t> </a:t>
            </a:r>
            <a:r>
              <a:rPr lang="en-US" sz="1400" dirty="0" smtClean="0"/>
              <a:t>(2)</a:t>
            </a:r>
            <a:endParaRPr lang="en-US" dirty="0"/>
          </a:p>
        </p:txBody>
      </p:sp>
      <p:cxnSp>
        <p:nvCxnSpPr>
          <p:cNvPr id="85" name="Straight Arrow Connector 2"/>
          <p:cNvCxnSpPr/>
          <p:nvPr/>
        </p:nvCxnSpPr>
        <p:spPr>
          <a:xfrm>
            <a:off x="533400" y="849086"/>
            <a:ext cx="8001000"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3"/>
          <p:cNvGrpSpPr/>
          <p:nvPr/>
        </p:nvGrpSpPr>
        <p:grpSpPr>
          <a:xfrm>
            <a:off x="152400" y="914400"/>
            <a:ext cx="8839200" cy="5638800"/>
            <a:chOff x="152400" y="838200"/>
            <a:chExt cx="8839200" cy="5638800"/>
          </a:xfrm>
        </p:grpSpPr>
        <p:sp>
          <p:nvSpPr>
            <p:cNvPr id="12" name="Rectangle 11"/>
            <p:cNvSpPr/>
            <p:nvPr/>
          </p:nvSpPr>
          <p:spPr>
            <a:xfrm>
              <a:off x="7467600" y="5181600"/>
              <a:ext cx="1143000" cy="1066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cxnSp>
          <p:nvCxnSpPr>
            <p:cNvPr id="13" name="Straight Connector 12"/>
            <p:cNvCxnSpPr/>
            <p:nvPr/>
          </p:nvCxnSpPr>
          <p:spPr>
            <a:xfrm rot="16200000" flipH="1">
              <a:off x="-1181100" y="3771900"/>
              <a:ext cx="5181600" cy="76200"/>
            </a:xfrm>
            <a:prstGeom prst="line">
              <a:avLst/>
            </a:prstGeom>
            <a:ln w="19050">
              <a:solidFill>
                <a:srgbClr val="FF9900"/>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181100" y="3771900"/>
              <a:ext cx="5181600" cy="76200"/>
            </a:xfrm>
            <a:prstGeom prst="line">
              <a:avLst/>
            </a:prstGeom>
            <a:ln w="19050">
              <a:solidFill>
                <a:srgbClr val="FF9900"/>
              </a:solidFill>
              <a:prstDash val="lgDashDot"/>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86400" y="1752600"/>
              <a:ext cx="990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62600" y="24384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562600" y="39624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8800" y="4724400"/>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3000" y="3276600"/>
              <a:ext cx="457200" cy="338554"/>
            </a:xfrm>
            <a:prstGeom prst="rect">
              <a:avLst/>
            </a:prstGeom>
            <a:solidFill>
              <a:schemeClr val="bg2">
                <a:lumMod val="40000"/>
                <a:lumOff val="6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D1</a:t>
              </a:r>
              <a:endParaRPr lang="en-US" sz="1600" b="1" dirty="0">
                <a:latin typeface="Arial Narrow" panose="020B0606020202030204" pitchFamily="34" charset="0"/>
                <a:cs typeface="Times New Roman" pitchFamily="18" charset="0"/>
              </a:endParaRPr>
            </a:p>
          </p:txBody>
        </p:sp>
        <p:sp>
          <p:nvSpPr>
            <p:cNvPr id="20" name="TextBox 19"/>
            <p:cNvSpPr txBox="1"/>
            <p:nvPr/>
          </p:nvSpPr>
          <p:spPr>
            <a:xfrm>
              <a:off x="3581400" y="1905000"/>
              <a:ext cx="457200" cy="338554"/>
            </a:xfrm>
            <a:prstGeom prst="rect">
              <a:avLst/>
            </a:prstGeom>
            <a:solidFill>
              <a:schemeClr val="bg2">
                <a:lumMod val="40000"/>
                <a:lumOff val="6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D2</a:t>
              </a:r>
              <a:endParaRPr lang="en-US" sz="1600" b="1" dirty="0">
                <a:latin typeface="Arial Narrow" panose="020B0606020202030204" pitchFamily="34" charset="0"/>
                <a:cs typeface="Times New Roman" pitchFamily="18" charset="0"/>
              </a:endParaRPr>
            </a:p>
          </p:txBody>
        </p:sp>
        <p:sp>
          <p:nvSpPr>
            <p:cNvPr id="21" name="TextBox 20"/>
            <p:cNvSpPr txBox="1"/>
            <p:nvPr/>
          </p:nvSpPr>
          <p:spPr>
            <a:xfrm>
              <a:off x="3657600" y="4114800"/>
              <a:ext cx="457200" cy="338554"/>
            </a:xfrm>
            <a:prstGeom prst="rect">
              <a:avLst/>
            </a:prstGeom>
            <a:solidFill>
              <a:schemeClr val="bg2">
                <a:lumMod val="40000"/>
                <a:lumOff val="60000"/>
              </a:schemeClr>
            </a:solidFill>
            <a:ln w="19050">
              <a:solidFill>
                <a:schemeClr val="tx1"/>
              </a:solidFill>
            </a:ln>
          </p:spPr>
          <p:txBody>
            <a:bodyPr wrap="square" rtlCol="0">
              <a:spAutoFit/>
            </a:bodyPr>
            <a:lstStyle/>
            <a:p>
              <a:pPr algn="ctr"/>
              <a:r>
                <a:rPr lang="en-US" sz="1600" b="1" dirty="0" smtClean="0">
                  <a:latin typeface="Arial Narrow" panose="020B0606020202030204" pitchFamily="34" charset="0"/>
                  <a:cs typeface="Times New Roman" pitchFamily="18" charset="0"/>
                </a:rPr>
                <a:t>D3</a:t>
              </a:r>
              <a:endParaRPr lang="en-US" sz="1600" b="1" dirty="0">
                <a:latin typeface="Arial Narrow" panose="020B0606020202030204" pitchFamily="34" charset="0"/>
                <a:cs typeface="Times New Roman" pitchFamily="18" charset="0"/>
              </a:endParaRPr>
            </a:p>
          </p:txBody>
        </p:sp>
        <p:sp>
          <p:nvSpPr>
            <p:cNvPr id="22" name="TextBox 21"/>
            <p:cNvSpPr txBox="1"/>
            <p:nvPr/>
          </p:nvSpPr>
          <p:spPr>
            <a:xfrm>
              <a:off x="152400" y="838200"/>
              <a:ext cx="8839200" cy="400110"/>
            </a:xfrm>
            <a:prstGeom prst="rect">
              <a:avLst/>
            </a:prstGeom>
            <a:noFill/>
          </p:spPr>
          <p:txBody>
            <a:bodyPr wrap="square" rtlCol="0">
              <a:spAutoFit/>
            </a:bodyPr>
            <a:lstStyle/>
            <a:p>
              <a:r>
                <a:rPr lang="en-US" sz="2000" b="1" dirty="0" smtClean="0">
                  <a:solidFill>
                    <a:srgbClr val="00508C"/>
                  </a:solidFill>
                  <a:latin typeface="Arial Narrow" panose="020B0606020202030204" pitchFamily="34" charset="0"/>
                </a:rPr>
                <a:t>YEAR</a:t>
              </a:r>
              <a:r>
                <a:rPr lang="en-US" sz="2000" dirty="0" smtClean="0">
                  <a:solidFill>
                    <a:srgbClr val="00508C"/>
                  </a:solidFill>
                  <a:latin typeface="Arial Narrow" panose="020B0606020202030204" pitchFamily="34" charset="0"/>
                </a:rPr>
                <a:t> </a:t>
              </a:r>
              <a:r>
                <a:rPr lang="en-US" dirty="0" smtClean="0">
                  <a:latin typeface="Arial Narrow" panose="020B0606020202030204" pitchFamily="34" charset="0"/>
                </a:rPr>
                <a:t>      </a:t>
              </a:r>
              <a:r>
                <a:rPr lang="en-US" sz="2000" b="1" dirty="0" smtClean="0">
                  <a:solidFill>
                    <a:srgbClr val="A60A1B"/>
                  </a:solidFill>
                  <a:latin typeface="Arial Narrow" panose="020B0606020202030204" pitchFamily="34" charset="0"/>
                </a:rPr>
                <a:t>NOW</a:t>
              </a:r>
              <a:r>
                <a:rPr lang="en-US" sz="2000" b="1" dirty="0" smtClean="0">
                  <a:solidFill>
                    <a:srgbClr val="C00000"/>
                  </a:solidFill>
                  <a:latin typeface="Arial Narrow" panose="020B0606020202030204" pitchFamily="34" charset="0"/>
                </a:rPr>
                <a:t>		</a:t>
              </a:r>
              <a:r>
                <a:rPr lang="en-US" sz="2000" b="1" dirty="0" smtClean="0">
                  <a:solidFill>
                    <a:srgbClr val="A60A1B"/>
                  </a:solidFill>
                  <a:latin typeface="Arial Narrow" panose="020B0606020202030204" pitchFamily="34" charset="0"/>
                </a:rPr>
                <a:t>            2			             Future outcome</a:t>
              </a:r>
              <a:endParaRPr lang="en-US" b="1" dirty="0">
                <a:solidFill>
                  <a:srgbClr val="A60A1B"/>
                </a:solidFill>
                <a:latin typeface="Arial Narrow" panose="020B0606020202030204" pitchFamily="34" charset="0"/>
              </a:endParaRPr>
            </a:p>
          </p:txBody>
        </p:sp>
        <p:sp>
          <p:nvSpPr>
            <p:cNvPr id="23" name="Oval 22"/>
            <p:cNvSpPr/>
            <p:nvPr/>
          </p:nvSpPr>
          <p:spPr>
            <a:xfrm>
              <a:off x="2286000" y="28956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4" name="Oval 23"/>
            <p:cNvSpPr/>
            <p:nvPr/>
          </p:nvSpPr>
          <p:spPr>
            <a:xfrm>
              <a:off x="5029200" y="41148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5" name="Oval 24"/>
            <p:cNvSpPr/>
            <p:nvPr/>
          </p:nvSpPr>
          <p:spPr>
            <a:xfrm>
              <a:off x="5029200" y="19050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6" name="Oval 25"/>
            <p:cNvSpPr/>
            <p:nvPr/>
          </p:nvSpPr>
          <p:spPr>
            <a:xfrm>
              <a:off x="2133600" y="58674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cxnSp>
          <p:nvCxnSpPr>
            <p:cNvPr id="27" name="Straight Connector 26"/>
            <p:cNvCxnSpPr>
              <a:stCxn id="19" idx="3"/>
              <a:endCxn id="23" idx="3"/>
            </p:cNvCxnSpPr>
            <p:nvPr/>
          </p:nvCxnSpPr>
          <p:spPr>
            <a:xfrm flipV="1">
              <a:off x="1600200" y="3155763"/>
              <a:ext cx="730437" cy="29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3"/>
              <a:endCxn id="26" idx="1"/>
            </p:cNvCxnSpPr>
            <p:nvPr/>
          </p:nvCxnSpPr>
          <p:spPr>
            <a:xfrm>
              <a:off x="1600200" y="3445877"/>
              <a:ext cx="578037" cy="24661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3"/>
            </p:cNvCxnSpPr>
            <p:nvPr/>
          </p:nvCxnSpPr>
          <p:spPr>
            <a:xfrm flipV="1">
              <a:off x="4114800" y="3657600"/>
              <a:ext cx="304800" cy="626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6"/>
            </p:cNvCxnSpPr>
            <p:nvPr/>
          </p:nvCxnSpPr>
          <p:spPr>
            <a:xfrm flipV="1">
              <a:off x="5334000" y="1752602"/>
              <a:ext cx="152400" cy="3047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3" idx="6"/>
              <a:endCxn id="21" idx="1"/>
            </p:cNvCxnSpPr>
            <p:nvPr/>
          </p:nvCxnSpPr>
          <p:spPr>
            <a:xfrm>
              <a:off x="2590800" y="3048000"/>
              <a:ext cx="1066800" cy="12360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4038600" y="1447800"/>
              <a:ext cx="304800" cy="626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6"/>
              <a:endCxn id="20" idx="1"/>
            </p:cNvCxnSpPr>
            <p:nvPr/>
          </p:nvCxnSpPr>
          <p:spPr>
            <a:xfrm flipV="1">
              <a:off x="2590800" y="2074277"/>
              <a:ext cx="990600" cy="973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5" idx="2"/>
            </p:cNvCxnSpPr>
            <p:nvPr/>
          </p:nvCxnSpPr>
          <p:spPr>
            <a:xfrm flipV="1">
              <a:off x="4038600" y="2057400"/>
              <a:ext cx="990600" cy="168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0" idx="3"/>
            </p:cNvCxnSpPr>
            <p:nvPr/>
          </p:nvCxnSpPr>
          <p:spPr>
            <a:xfrm>
              <a:off x="4038600" y="2074277"/>
              <a:ext cx="457200" cy="1049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5" idx="6"/>
            </p:cNvCxnSpPr>
            <p:nvPr/>
          </p:nvCxnSpPr>
          <p:spPr>
            <a:xfrm rot="16200000" flipV="1">
              <a:off x="5257800" y="2133600"/>
              <a:ext cx="3810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4" idx="6"/>
            </p:cNvCxnSpPr>
            <p:nvPr/>
          </p:nvCxnSpPr>
          <p:spPr>
            <a:xfrm flipV="1">
              <a:off x="5334000" y="3962400"/>
              <a:ext cx="22860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6"/>
            </p:cNvCxnSpPr>
            <p:nvPr/>
          </p:nvCxnSpPr>
          <p:spPr>
            <a:xfrm>
              <a:off x="5334000" y="4267200"/>
              <a:ext cx="30480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1" idx="3"/>
              <a:endCxn id="24" idx="2"/>
            </p:cNvCxnSpPr>
            <p:nvPr/>
          </p:nvCxnSpPr>
          <p:spPr>
            <a:xfrm flipV="1">
              <a:off x="4114800" y="4267200"/>
              <a:ext cx="914400" cy="168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81" idx="1"/>
            </p:cNvCxnSpPr>
            <p:nvPr/>
          </p:nvCxnSpPr>
          <p:spPr>
            <a:xfrm>
              <a:off x="4495800" y="3124200"/>
              <a:ext cx="1981200" cy="168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419600" y="5410200"/>
              <a:ext cx="2057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43400" y="1447800"/>
              <a:ext cx="2133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19600" y="3657600"/>
              <a:ext cx="2057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3695700" y="4686300"/>
              <a:ext cx="114300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438400" y="6019800"/>
              <a:ext cx="403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descr="This is the set-up of the problem described on the previous slide.  Note that the first cost for accepting the option at 3.5M is at the top on the 'accept' branch.  Also at the right hand side of the graph, the expected values of each decision/outcome is calculated."/>
            <p:cNvCxnSpPr/>
            <p:nvPr/>
          </p:nvCxnSpPr>
          <p:spPr>
            <a:xfrm>
              <a:off x="152400" y="1219200"/>
              <a:ext cx="822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47800" y="2362200"/>
              <a:ext cx="685800" cy="523220"/>
            </a:xfrm>
            <a:prstGeom prst="rect">
              <a:avLst/>
            </a:prstGeom>
            <a:solidFill>
              <a:srgbClr val="FFFF00"/>
            </a:solidFill>
            <a:ln>
              <a:solidFill>
                <a:srgbClr val="1F15EB"/>
              </a:solidFill>
            </a:ln>
          </p:spPr>
          <p:txBody>
            <a:bodyPr wrap="square" rtlCol="0">
              <a:spAutoFit/>
            </a:bodyPr>
            <a:lstStyle/>
            <a:p>
              <a:pPr algn="ctr"/>
              <a:r>
                <a:rPr lang="en-US" sz="1400" dirty="0" smtClean="0">
                  <a:latin typeface="Arial Narrow" panose="020B0606020202030204" pitchFamily="34" charset="0"/>
                </a:rPr>
                <a:t>Accept option</a:t>
              </a:r>
              <a:endParaRPr lang="en-US" sz="1400" dirty="0">
                <a:latin typeface="Arial Narrow" panose="020B0606020202030204" pitchFamily="34" charset="0"/>
              </a:endParaRPr>
            </a:p>
          </p:txBody>
        </p:sp>
        <p:sp>
          <p:nvSpPr>
            <p:cNvPr id="48" name="TextBox 47"/>
            <p:cNvSpPr txBox="1"/>
            <p:nvPr/>
          </p:nvSpPr>
          <p:spPr>
            <a:xfrm>
              <a:off x="1143000" y="3810000"/>
              <a:ext cx="762000" cy="523220"/>
            </a:xfrm>
            <a:prstGeom prst="rect">
              <a:avLst/>
            </a:prstGeom>
            <a:solidFill>
              <a:srgbClr val="FFFF00"/>
            </a:solidFill>
            <a:ln>
              <a:solidFill>
                <a:srgbClr val="1F15EB"/>
              </a:solidFill>
            </a:ln>
          </p:spPr>
          <p:txBody>
            <a:bodyPr wrap="square" rtlCol="0">
              <a:spAutoFit/>
            </a:bodyPr>
            <a:lstStyle/>
            <a:p>
              <a:pPr algn="ctr"/>
              <a:r>
                <a:rPr lang="en-US" sz="1400" dirty="0" smtClean="0">
                  <a:latin typeface="Arial Narrow" panose="020B0606020202030204" pitchFamily="34" charset="0"/>
                </a:rPr>
                <a:t>Decline option</a:t>
              </a:r>
              <a:endParaRPr lang="en-US" sz="1400" dirty="0">
                <a:latin typeface="Arial Narrow" panose="020B0606020202030204" pitchFamily="34" charset="0"/>
              </a:endParaRPr>
            </a:p>
          </p:txBody>
        </p:sp>
        <p:sp>
          <p:nvSpPr>
            <p:cNvPr id="49" name="TextBox 48"/>
            <p:cNvSpPr txBox="1"/>
            <p:nvPr/>
          </p:nvSpPr>
          <p:spPr>
            <a:xfrm flipV="1">
              <a:off x="1295400" y="4343400"/>
              <a:ext cx="457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0$</a:t>
              </a:r>
              <a:endParaRPr lang="en-US" sz="1600" b="1" dirty="0">
                <a:latin typeface="Arial Narrow" panose="020B0606020202030204" pitchFamily="34" charset="0"/>
              </a:endParaRPr>
            </a:p>
          </p:txBody>
        </p:sp>
        <p:sp>
          <p:nvSpPr>
            <p:cNvPr id="50" name="TextBox 49"/>
            <p:cNvSpPr txBox="1"/>
            <p:nvPr/>
          </p:nvSpPr>
          <p:spPr>
            <a:xfrm>
              <a:off x="1371600" y="2895600"/>
              <a:ext cx="838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-$3.5M</a:t>
              </a:r>
              <a:endParaRPr lang="en-US" sz="1600" b="1" dirty="0">
                <a:latin typeface="Arial Narrow" panose="020B0606020202030204" pitchFamily="34" charset="0"/>
              </a:endParaRPr>
            </a:p>
          </p:txBody>
        </p:sp>
        <p:sp>
          <p:nvSpPr>
            <p:cNvPr id="51" name="TextBox 50"/>
            <p:cNvSpPr txBox="1"/>
            <p:nvPr/>
          </p:nvSpPr>
          <p:spPr>
            <a:xfrm>
              <a:off x="6477000" y="2286000"/>
              <a:ext cx="1981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(-35+40)(0.6) = </a:t>
              </a:r>
              <a:r>
                <a:rPr lang="en-US" sz="1600" b="1" dirty="0" smtClean="0">
                  <a:solidFill>
                    <a:srgbClr val="A60A1B"/>
                  </a:solidFill>
                  <a:latin typeface="Arial Narrow" panose="020B0606020202030204" pitchFamily="34" charset="0"/>
                </a:rPr>
                <a:t>$3M</a:t>
              </a:r>
              <a:endParaRPr lang="en-US" sz="1600" b="1" dirty="0">
                <a:solidFill>
                  <a:srgbClr val="A60A1B"/>
                </a:solidFill>
                <a:latin typeface="Arial Narrow" panose="020B0606020202030204" pitchFamily="34" charset="0"/>
              </a:endParaRPr>
            </a:p>
          </p:txBody>
        </p:sp>
        <p:sp>
          <p:nvSpPr>
            <p:cNvPr id="52" name="TextBox 51"/>
            <p:cNvSpPr txBox="1"/>
            <p:nvPr/>
          </p:nvSpPr>
          <p:spPr>
            <a:xfrm>
              <a:off x="6477000" y="1676400"/>
              <a:ext cx="1981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 +50)(0.4) = </a:t>
              </a:r>
              <a:r>
                <a:rPr lang="en-US" sz="1600" b="1" dirty="0" smtClean="0">
                  <a:solidFill>
                    <a:srgbClr val="A60A1B"/>
                  </a:solidFill>
                  <a:latin typeface="Arial Narrow" panose="020B0606020202030204" pitchFamily="34" charset="0"/>
                </a:rPr>
                <a:t>$6M</a:t>
              </a:r>
              <a:endParaRPr lang="en-US" sz="1600" b="1" dirty="0">
                <a:solidFill>
                  <a:srgbClr val="A60A1B"/>
                </a:solidFill>
                <a:latin typeface="Arial Narrow" panose="020B0606020202030204" pitchFamily="34" charset="0"/>
              </a:endParaRPr>
            </a:p>
          </p:txBody>
        </p:sp>
        <p:sp>
          <p:nvSpPr>
            <p:cNvPr id="53" name="TextBox 52"/>
            <p:cNvSpPr txBox="1"/>
            <p:nvPr/>
          </p:nvSpPr>
          <p:spPr>
            <a:xfrm>
              <a:off x="6477000" y="3505200"/>
              <a:ext cx="1600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 + 30 = </a:t>
              </a:r>
              <a:r>
                <a:rPr lang="en-US" sz="1600" b="1" dirty="0" smtClean="0">
                  <a:solidFill>
                    <a:srgbClr val="A60A1B"/>
                  </a:solidFill>
                  <a:latin typeface="Arial Narrow" panose="020B0606020202030204" pitchFamily="34" charset="0"/>
                </a:rPr>
                <a:t>$-5M</a:t>
              </a:r>
              <a:endParaRPr lang="en-US" sz="1600" b="1" dirty="0">
                <a:solidFill>
                  <a:srgbClr val="A60A1B"/>
                </a:solidFill>
                <a:latin typeface="Arial Narrow" panose="020B0606020202030204" pitchFamily="34" charset="0"/>
              </a:endParaRPr>
            </a:p>
          </p:txBody>
        </p:sp>
        <p:sp>
          <p:nvSpPr>
            <p:cNvPr id="54" name="Oval 53"/>
            <p:cNvSpPr/>
            <p:nvPr/>
          </p:nvSpPr>
          <p:spPr>
            <a:xfrm>
              <a:off x="2209800" y="5486400"/>
              <a:ext cx="533400" cy="304800"/>
            </a:xfrm>
            <a:prstGeom prst="ellips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0</a:t>
              </a:r>
              <a:endParaRPr lang="en-US" sz="1600" b="1" dirty="0">
                <a:solidFill>
                  <a:schemeClr val="tx1"/>
                </a:solidFill>
                <a:latin typeface="Arial Narrow" panose="020B0606020202030204" pitchFamily="34" charset="0"/>
              </a:endParaRPr>
            </a:p>
          </p:txBody>
        </p:sp>
        <p:sp>
          <p:nvSpPr>
            <p:cNvPr id="55" name="Oval 54"/>
            <p:cNvSpPr/>
            <p:nvPr/>
          </p:nvSpPr>
          <p:spPr>
            <a:xfrm>
              <a:off x="457200" y="2819400"/>
              <a:ext cx="838200" cy="381000"/>
            </a:xfrm>
            <a:prstGeom prst="ellips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anose="020B0606020202030204" pitchFamily="34" charset="0"/>
                </a:rPr>
                <a:t>0.1M</a:t>
              </a:r>
              <a:endParaRPr lang="en-US" sz="1400" b="1" dirty="0">
                <a:solidFill>
                  <a:schemeClr val="tx1"/>
                </a:solidFill>
                <a:latin typeface="Arial Narrow" panose="020B0606020202030204" pitchFamily="34" charset="0"/>
              </a:endParaRPr>
            </a:p>
          </p:txBody>
        </p:sp>
        <p:sp>
          <p:nvSpPr>
            <p:cNvPr id="56" name="Oval 55"/>
            <p:cNvSpPr/>
            <p:nvPr/>
          </p:nvSpPr>
          <p:spPr>
            <a:xfrm>
              <a:off x="3352800" y="1447800"/>
              <a:ext cx="762000" cy="381000"/>
            </a:xfrm>
            <a:prstGeom prst="ellips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anose="020B0606020202030204" pitchFamily="34" charset="0"/>
                </a:rPr>
                <a:t>15M</a:t>
              </a:r>
              <a:endParaRPr lang="en-US" sz="1400" b="1" dirty="0">
                <a:solidFill>
                  <a:schemeClr val="tx1"/>
                </a:solidFill>
                <a:latin typeface="Arial Narrow" panose="020B0606020202030204" pitchFamily="34" charset="0"/>
              </a:endParaRPr>
            </a:p>
          </p:txBody>
        </p:sp>
        <p:sp>
          <p:nvSpPr>
            <p:cNvPr id="57" name="Oval 56"/>
            <p:cNvSpPr/>
            <p:nvPr/>
          </p:nvSpPr>
          <p:spPr>
            <a:xfrm>
              <a:off x="3657600" y="3733800"/>
              <a:ext cx="533400" cy="304800"/>
            </a:xfrm>
            <a:prstGeom prst="ellips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0</a:t>
              </a:r>
              <a:endParaRPr lang="en-US" sz="1600" b="1" dirty="0">
                <a:solidFill>
                  <a:schemeClr val="tx1"/>
                </a:solidFill>
                <a:latin typeface="Arial Narrow" panose="020B0606020202030204" pitchFamily="34" charset="0"/>
              </a:endParaRPr>
            </a:p>
          </p:txBody>
        </p:sp>
        <p:sp>
          <p:nvSpPr>
            <p:cNvPr id="58" name="TextBox 57"/>
            <p:cNvSpPr txBox="1"/>
            <p:nvPr/>
          </p:nvSpPr>
          <p:spPr>
            <a:xfrm>
              <a:off x="2743200" y="2438400"/>
              <a:ext cx="685800" cy="307777"/>
            </a:xfrm>
            <a:prstGeom prst="rect">
              <a:avLst/>
            </a:prstGeom>
            <a:solidFill>
              <a:schemeClr val="accent1">
                <a:lumMod val="60000"/>
                <a:lumOff val="40000"/>
              </a:schemeClr>
            </a:solidFill>
            <a:ln w="28575">
              <a:solidFill>
                <a:srgbClr val="00B050"/>
              </a:solidFill>
            </a:ln>
          </p:spPr>
          <p:txBody>
            <a:bodyPr wrap="square" rtlCol="0">
              <a:spAutoFit/>
            </a:bodyPr>
            <a:lstStyle/>
            <a:p>
              <a:pPr algn="ctr"/>
              <a:r>
                <a:rPr lang="en-US" sz="1400" dirty="0" smtClean="0">
                  <a:latin typeface="Arial Narrow" panose="020B0606020202030204" pitchFamily="34" charset="0"/>
                </a:rPr>
                <a:t>UP</a:t>
              </a:r>
              <a:endParaRPr lang="en-US" sz="1400" dirty="0">
                <a:latin typeface="Arial Narrow" panose="020B0606020202030204" pitchFamily="34" charset="0"/>
              </a:endParaRPr>
            </a:p>
          </p:txBody>
        </p:sp>
        <p:sp>
          <p:nvSpPr>
            <p:cNvPr id="59" name="TextBox 58"/>
            <p:cNvSpPr txBox="1"/>
            <p:nvPr/>
          </p:nvSpPr>
          <p:spPr>
            <a:xfrm>
              <a:off x="2743200" y="3505200"/>
              <a:ext cx="685800" cy="307777"/>
            </a:xfrm>
            <a:prstGeom prst="rect">
              <a:avLst/>
            </a:prstGeom>
            <a:solidFill>
              <a:schemeClr val="accent1">
                <a:lumMod val="60000"/>
                <a:lumOff val="40000"/>
              </a:schemeClr>
            </a:solidFill>
            <a:ln w="28575">
              <a:solidFill>
                <a:srgbClr val="00B050"/>
              </a:solidFill>
            </a:ln>
          </p:spPr>
          <p:txBody>
            <a:bodyPr wrap="square" rtlCol="0">
              <a:spAutoFit/>
            </a:bodyPr>
            <a:lstStyle/>
            <a:p>
              <a:pPr algn="ctr"/>
              <a:r>
                <a:rPr lang="en-US" sz="1400" dirty="0" smtClean="0">
                  <a:latin typeface="Arial Narrow" panose="020B0606020202030204" pitchFamily="34" charset="0"/>
                </a:rPr>
                <a:t>DOWN</a:t>
              </a:r>
              <a:endParaRPr lang="en-US" sz="1400" dirty="0">
                <a:latin typeface="Arial Narrow" panose="020B0606020202030204" pitchFamily="34" charset="0"/>
              </a:endParaRPr>
            </a:p>
          </p:txBody>
        </p:sp>
        <p:sp>
          <p:nvSpPr>
            <p:cNvPr id="60" name="TextBox 59"/>
            <p:cNvSpPr txBox="1"/>
            <p:nvPr/>
          </p:nvSpPr>
          <p:spPr>
            <a:xfrm>
              <a:off x="4648200" y="1295400"/>
              <a:ext cx="1295400" cy="307777"/>
            </a:xfrm>
            <a:prstGeom prst="rect">
              <a:avLst/>
            </a:prstGeom>
            <a:solidFill>
              <a:srgbClr val="FFFF00"/>
            </a:solidFill>
            <a:ln>
              <a:solidFill>
                <a:srgbClr val="1F15EB"/>
              </a:solidFill>
            </a:ln>
          </p:spPr>
          <p:txBody>
            <a:bodyPr wrap="square" rtlCol="0">
              <a:spAutoFit/>
            </a:bodyPr>
            <a:lstStyle/>
            <a:p>
              <a:pPr algn="ctr"/>
              <a:r>
                <a:rPr lang="en-US" sz="1400" dirty="0" smtClean="0">
                  <a:latin typeface="Arial Narrow" panose="020B0606020202030204" pitchFamily="34" charset="0"/>
                </a:rPr>
                <a:t>Exercise/hold</a:t>
              </a:r>
              <a:endParaRPr lang="en-US" sz="1400" dirty="0">
                <a:latin typeface="Arial Narrow" panose="020B0606020202030204" pitchFamily="34" charset="0"/>
              </a:endParaRPr>
            </a:p>
          </p:txBody>
        </p:sp>
        <p:sp>
          <p:nvSpPr>
            <p:cNvPr id="61" name="TextBox 60"/>
            <p:cNvSpPr txBox="1"/>
            <p:nvPr/>
          </p:nvSpPr>
          <p:spPr>
            <a:xfrm>
              <a:off x="4648200" y="2971800"/>
              <a:ext cx="685800" cy="307777"/>
            </a:xfrm>
            <a:prstGeom prst="rect">
              <a:avLst/>
            </a:prstGeom>
            <a:solidFill>
              <a:srgbClr val="FFFF00"/>
            </a:solidFill>
            <a:ln>
              <a:solidFill>
                <a:srgbClr val="1F15EB"/>
              </a:solidFill>
            </a:ln>
          </p:spPr>
          <p:txBody>
            <a:bodyPr wrap="square" rtlCol="0">
              <a:spAutoFit/>
            </a:bodyPr>
            <a:lstStyle/>
            <a:p>
              <a:pPr algn="ctr"/>
              <a:r>
                <a:rPr lang="en-US" sz="1400" dirty="0" smtClean="0">
                  <a:latin typeface="Arial Narrow" panose="020B0606020202030204" pitchFamily="34" charset="0"/>
                </a:rPr>
                <a:t>Forfeit</a:t>
              </a:r>
              <a:endParaRPr lang="en-US" sz="1400" dirty="0">
                <a:latin typeface="Arial Narrow" panose="020B0606020202030204" pitchFamily="34" charset="0"/>
              </a:endParaRPr>
            </a:p>
          </p:txBody>
        </p:sp>
        <p:sp>
          <p:nvSpPr>
            <p:cNvPr id="62" name="TextBox 61"/>
            <p:cNvSpPr txBox="1"/>
            <p:nvPr/>
          </p:nvSpPr>
          <p:spPr>
            <a:xfrm>
              <a:off x="4495800" y="5257800"/>
              <a:ext cx="685800" cy="307777"/>
            </a:xfrm>
            <a:prstGeom prst="rect">
              <a:avLst/>
            </a:prstGeom>
            <a:solidFill>
              <a:srgbClr val="FFFF00"/>
            </a:solidFill>
            <a:ln>
              <a:solidFill>
                <a:srgbClr val="1F15EB"/>
              </a:solidFill>
            </a:ln>
          </p:spPr>
          <p:txBody>
            <a:bodyPr wrap="square" rtlCol="0">
              <a:spAutoFit/>
            </a:bodyPr>
            <a:lstStyle/>
            <a:p>
              <a:pPr algn="ctr"/>
              <a:r>
                <a:rPr lang="en-US" sz="1400" dirty="0" smtClean="0">
                  <a:latin typeface="Arial Narrow" panose="020B0606020202030204" pitchFamily="34" charset="0"/>
                </a:rPr>
                <a:t>Forfeit</a:t>
              </a:r>
              <a:endParaRPr lang="en-US" sz="1400" dirty="0">
                <a:latin typeface="Arial Narrow" panose="020B0606020202030204" pitchFamily="34" charset="0"/>
              </a:endParaRPr>
            </a:p>
          </p:txBody>
        </p:sp>
        <p:sp>
          <p:nvSpPr>
            <p:cNvPr id="63" name="TextBox 62"/>
            <p:cNvSpPr txBox="1"/>
            <p:nvPr/>
          </p:nvSpPr>
          <p:spPr>
            <a:xfrm>
              <a:off x="4648200" y="3505200"/>
              <a:ext cx="1295400" cy="307777"/>
            </a:xfrm>
            <a:prstGeom prst="rect">
              <a:avLst/>
            </a:prstGeom>
            <a:solidFill>
              <a:srgbClr val="FFFF00"/>
            </a:solidFill>
            <a:ln>
              <a:solidFill>
                <a:srgbClr val="1F15EB"/>
              </a:solidFill>
            </a:ln>
          </p:spPr>
          <p:txBody>
            <a:bodyPr wrap="square" rtlCol="0">
              <a:spAutoFit/>
            </a:bodyPr>
            <a:lstStyle/>
            <a:p>
              <a:pPr algn="ctr"/>
              <a:r>
                <a:rPr lang="en-US" sz="1400" dirty="0" smtClean="0">
                  <a:latin typeface="Arial Narrow" panose="020B0606020202030204" pitchFamily="34" charset="0"/>
                </a:rPr>
                <a:t>Exercise/hold</a:t>
              </a:r>
              <a:endParaRPr lang="en-US" sz="1400" dirty="0">
                <a:latin typeface="Arial Narrow" panose="020B0606020202030204" pitchFamily="34" charset="0"/>
              </a:endParaRPr>
            </a:p>
          </p:txBody>
        </p:sp>
        <p:sp>
          <p:nvSpPr>
            <p:cNvPr id="64" name="TextBox 63"/>
            <p:cNvSpPr txBox="1"/>
            <p:nvPr/>
          </p:nvSpPr>
          <p:spPr>
            <a:xfrm>
              <a:off x="4267200" y="4038600"/>
              <a:ext cx="685800" cy="461665"/>
            </a:xfrm>
            <a:prstGeom prst="rect">
              <a:avLst/>
            </a:prstGeom>
            <a:solidFill>
              <a:srgbClr val="FFFF00"/>
            </a:solidFill>
            <a:ln>
              <a:solidFill>
                <a:srgbClr val="1F15EB"/>
              </a:solidFill>
            </a:ln>
          </p:spPr>
          <p:txBody>
            <a:bodyPr wrap="square" rtlCol="0">
              <a:spAutoFit/>
            </a:bodyPr>
            <a:lstStyle/>
            <a:p>
              <a:pPr algn="ctr"/>
              <a:r>
                <a:rPr lang="en-US" sz="1200" dirty="0" smtClean="0">
                  <a:latin typeface="Arial Narrow" panose="020B0606020202030204" pitchFamily="34" charset="0"/>
                </a:rPr>
                <a:t>Exercise</a:t>
              </a:r>
            </a:p>
            <a:p>
              <a:pPr algn="ctr"/>
              <a:r>
                <a:rPr lang="en-US" sz="1200" dirty="0" smtClean="0">
                  <a:latin typeface="Arial Narrow" panose="020B0606020202030204" pitchFamily="34" charset="0"/>
                </a:rPr>
                <a:t>/sell</a:t>
              </a:r>
              <a:endParaRPr lang="en-US" sz="1200" dirty="0">
                <a:latin typeface="Arial Narrow" panose="020B0606020202030204" pitchFamily="34" charset="0"/>
              </a:endParaRPr>
            </a:p>
          </p:txBody>
        </p:sp>
        <p:sp>
          <p:nvSpPr>
            <p:cNvPr id="65" name="TextBox 64"/>
            <p:cNvSpPr txBox="1"/>
            <p:nvPr/>
          </p:nvSpPr>
          <p:spPr>
            <a:xfrm>
              <a:off x="4267200" y="1828800"/>
              <a:ext cx="685800" cy="461665"/>
            </a:xfrm>
            <a:prstGeom prst="rect">
              <a:avLst/>
            </a:prstGeom>
            <a:solidFill>
              <a:srgbClr val="FFFF00"/>
            </a:solidFill>
            <a:ln>
              <a:solidFill>
                <a:srgbClr val="1F15EB"/>
              </a:solidFill>
            </a:ln>
          </p:spPr>
          <p:txBody>
            <a:bodyPr wrap="square" rtlCol="0">
              <a:spAutoFit/>
            </a:bodyPr>
            <a:lstStyle/>
            <a:p>
              <a:pPr algn="ctr"/>
              <a:r>
                <a:rPr lang="en-US" sz="1200" dirty="0" smtClean="0">
                  <a:latin typeface="Arial Narrow" panose="020B0606020202030204" pitchFamily="34" charset="0"/>
                </a:rPr>
                <a:t>Exercise</a:t>
              </a:r>
            </a:p>
            <a:p>
              <a:pPr algn="ctr"/>
              <a:r>
                <a:rPr lang="en-US" sz="1200" dirty="0" smtClean="0">
                  <a:latin typeface="Arial Narrow" panose="020B0606020202030204" pitchFamily="34" charset="0"/>
                </a:rPr>
                <a:t>/sell</a:t>
              </a:r>
              <a:endParaRPr lang="en-US" sz="1200" dirty="0">
                <a:latin typeface="Arial Narrow" panose="020B0606020202030204" pitchFamily="34" charset="0"/>
              </a:endParaRPr>
            </a:p>
          </p:txBody>
        </p:sp>
        <p:sp>
          <p:nvSpPr>
            <p:cNvPr id="66" name="TextBox 65"/>
            <p:cNvSpPr txBox="1"/>
            <p:nvPr/>
          </p:nvSpPr>
          <p:spPr>
            <a:xfrm>
              <a:off x="6477000" y="3886200"/>
              <a:ext cx="1981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(-35+30)(0.4) = </a:t>
              </a:r>
              <a:r>
                <a:rPr lang="en-US" sz="1600" b="1" dirty="0" smtClean="0">
                  <a:solidFill>
                    <a:srgbClr val="A60A1B"/>
                  </a:solidFill>
                  <a:latin typeface="Arial Narrow" panose="020B0606020202030204" pitchFamily="34" charset="0"/>
                </a:rPr>
                <a:t>$-2M</a:t>
              </a:r>
              <a:endParaRPr lang="en-US" sz="1600" b="1" dirty="0">
                <a:solidFill>
                  <a:srgbClr val="A60A1B"/>
                </a:solidFill>
                <a:latin typeface="Arial Narrow" panose="020B0606020202030204" pitchFamily="34" charset="0"/>
              </a:endParaRPr>
            </a:p>
          </p:txBody>
        </p:sp>
        <p:sp>
          <p:nvSpPr>
            <p:cNvPr id="67" name="TextBox 66"/>
            <p:cNvSpPr txBox="1"/>
            <p:nvPr/>
          </p:nvSpPr>
          <p:spPr>
            <a:xfrm>
              <a:off x="6477000" y="1295401"/>
              <a:ext cx="1600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 + 50 = </a:t>
              </a:r>
              <a:r>
                <a:rPr lang="en-US" sz="1600" b="1" dirty="0" smtClean="0">
                  <a:solidFill>
                    <a:srgbClr val="A60A1B"/>
                  </a:solidFill>
                  <a:latin typeface="Arial Narrow" panose="020B0606020202030204" pitchFamily="34" charset="0"/>
                </a:rPr>
                <a:t>$15M</a:t>
              </a:r>
              <a:endParaRPr lang="en-US" sz="1600" b="1" dirty="0">
                <a:solidFill>
                  <a:srgbClr val="A60A1B"/>
                </a:solidFill>
                <a:latin typeface="Arial Narrow" panose="020B0606020202030204" pitchFamily="34" charset="0"/>
              </a:endParaRPr>
            </a:p>
          </p:txBody>
        </p:sp>
        <p:sp>
          <p:nvSpPr>
            <p:cNvPr id="68" name="TextBox 67"/>
            <p:cNvSpPr txBox="1"/>
            <p:nvPr/>
          </p:nvSpPr>
          <p:spPr>
            <a:xfrm>
              <a:off x="6477000" y="4572000"/>
              <a:ext cx="1981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latin typeface="Arial Narrow" panose="020B0606020202030204" pitchFamily="34" charset="0"/>
                </a:rPr>
                <a:t>(-35+25)(0.6) = </a:t>
              </a:r>
              <a:r>
                <a:rPr lang="en-US" sz="1600" b="1" dirty="0" smtClean="0">
                  <a:solidFill>
                    <a:srgbClr val="A60A1B"/>
                  </a:solidFill>
                  <a:latin typeface="Arial Narrow" panose="020B0606020202030204" pitchFamily="34" charset="0"/>
                </a:rPr>
                <a:t>$-6M</a:t>
              </a:r>
              <a:endParaRPr lang="en-US" sz="1600" b="1" dirty="0">
                <a:solidFill>
                  <a:srgbClr val="A60A1B"/>
                </a:solidFill>
                <a:latin typeface="Arial Narrow" panose="020B0606020202030204" pitchFamily="34" charset="0"/>
              </a:endParaRPr>
            </a:p>
          </p:txBody>
        </p:sp>
        <p:sp>
          <p:nvSpPr>
            <p:cNvPr id="69" name="TextBox 68"/>
            <p:cNvSpPr txBox="1"/>
            <p:nvPr/>
          </p:nvSpPr>
          <p:spPr>
            <a:xfrm>
              <a:off x="6477000" y="5867400"/>
              <a:ext cx="457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solidFill>
                    <a:srgbClr val="A60A1B"/>
                  </a:solidFill>
                  <a:latin typeface="Arial Narrow" panose="020B0606020202030204" pitchFamily="34" charset="0"/>
                </a:rPr>
                <a:t>$0</a:t>
              </a:r>
              <a:endParaRPr lang="en-US" sz="1600" b="1" dirty="0">
                <a:solidFill>
                  <a:srgbClr val="A60A1B"/>
                </a:solidFill>
                <a:latin typeface="Arial Narrow" panose="020B0606020202030204" pitchFamily="34" charset="0"/>
              </a:endParaRPr>
            </a:p>
          </p:txBody>
        </p:sp>
        <p:sp>
          <p:nvSpPr>
            <p:cNvPr id="70" name="TextBox 69"/>
            <p:cNvSpPr txBox="1"/>
            <p:nvPr/>
          </p:nvSpPr>
          <p:spPr>
            <a:xfrm>
              <a:off x="5715000" y="3810000"/>
              <a:ext cx="533400" cy="307777"/>
            </a:xfrm>
            <a:prstGeom prst="rect">
              <a:avLst/>
            </a:prstGeom>
            <a:solidFill>
              <a:schemeClr val="accent1">
                <a:lumMod val="60000"/>
                <a:lumOff val="40000"/>
              </a:schemeClr>
            </a:solidFill>
            <a:ln w="28575">
              <a:solidFill>
                <a:srgbClr val="00B050"/>
              </a:solidFill>
            </a:ln>
          </p:spPr>
          <p:txBody>
            <a:bodyPr wrap="square" rtlCol="0">
              <a:spAutoFit/>
            </a:bodyPr>
            <a:lstStyle/>
            <a:p>
              <a:pPr algn="ctr"/>
              <a:r>
                <a:rPr lang="en-US" sz="1400" dirty="0" smtClean="0">
                  <a:latin typeface="Arial Narrow" panose="020B0606020202030204" pitchFamily="34" charset="0"/>
                </a:rPr>
                <a:t>High</a:t>
              </a:r>
              <a:endParaRPr lang="en-US" sz="1400" dirty="0">
                <a:latin typeface="Arial Narrow" panose="020B0606020202030204" pitchFamily="34" charset="0"/>
              </a:endParaRPr>
            </a:p>
          </p:txBody>
        </p:sp>
        <p:sp>
          <p:nvSpPr>
            <p:cNvPr id="71" name="TextBox 70"/>
            <p:cNvSpPr txBox="1"/>
            <p:nvPr/>
          </p:nvSpPr>
          <p:spPr>
            <a:xfrm>
              <a:off x="5638800" y="2286000"/>
              <a:ext cx="533400" cy="307777"/>
            </a:xfrm>
            <a:prstGeom prst="rect">
              <a:avLst/>
            </a:prstGeom>
            <a:solidFill>
              <a:schemeClr val="accent1">
                <a:lumMod val="60000"/>
                <a:lumOff val="40000"/>
              </a:schemeClr>
            </a:solidFill>
            <a:ln w="28575">
              <a:solidFill>
                <a:srgbClr val="00B050"/>
              </a:solidFill>
            </a:ln>
          </p:spPr>
          <p:txBody>
            <a:bodyPr wrap="square" rtlCol="0">
              <a:spAutoFit/>
            </a:bodyPr>
            <a:lstStyle/>
            <a:p>
              <a:pPr algn="ctr"/>
              <a:r>
                <a:rPr lang="en-US" sz="1400" dirty="0" smtClean="0">
                  <a:latin typeface="Arial Narrow" panose="020B0606020202030204" pitchFamily="34" charset="0"/>
                </a:rPr>
                <a:t>Low</a:t>
              </a:r>
              <a:endParaRPr lang="en-US" sz="1400" dirty="0">
                <a:latin typeface="Arial Narrow" panose="020B0606020202030204" pitchFamily="34" charset="0"/>
              </a:endParaRPr>
            </a:p>
          </p:txBody>
        </p:sp>
        <p:sp>
          <p:nvSpPr>
            <p:cNvPr id="72" name="TextBox 71"/>
            <p:cNvSpPr txBox="1"/>
            <p:nvPr/>
          </p:nvSpPr>
          <p:spPr>
            <a:xfrm>
              <a:off x="5715000" y="4572000"/>
              <a:ext cx="533400" cy="307777"/>
            </a:xfrm>
            <a:prstGeom prst="rect">
              <a:avLst/>
            </a:prstGeom>
            <a:solidFill>
              <a:schemeClr val="accent1">
                <a:lumMod val="60000"/>
                <a:lumOff val="40000"/>
              </a:schemeClr>
            </a:solidFill>
            <a:ln w="28575">
              <a:solidFill>
                <a:srgbClr val="00B050"/>
              </a:solidFill>
            </a:ln>
          </p:spPr>
          <p:txBody>
            <a:bodyPr wrap="square" rtlCol="0">
              <a:spAutoFit/>
            </a:bodyPr>
            <a:lstStyle/>
            <a:p>
              <a:pPr algn="ctr"/>
              <a:r>
                <a:rPr lang="en-US" sz="1400" dirty="0" smtClean="0">
                  <a:latin typeface="Arial Narrow" panose="020B0606020202030204" pitchFamily="34" charset="0"/>
                </a:rPr>
                <a:t>Low</a:t>
              </a:r>
              <a:endParaRPr lang="en-US" sz="1400" dirty="0">
                <a:latin typeface="Arial Narrow" panose="020B0606020202030204" pitchFamily="34" charset="0"/>
              </a:endParaRPr>
            </a:p>
          </p:txBody>
        </p:sp>
        <p:sp>
          <p:nvSpPr>
            <p:cNvPr id="73" name="TextBox 72"/>
            <p:cNvSpPr txBox="1"/>
            <p:nvPr/>
          </p:nvSpPr>
          <p:spPr>
            <a:xfrm>
              <a:off x="5638800" y="1600200"/>
              <a:ext cx="533400" cy="307777"/>
            </a:xfrm>
            <a:prstGeom prst="rect">
              <a:avLst/>
            </a:prstGeom>
            <a:solidFill>
              <a:schemeClr val="accent1">
                <a:lumMod val="60000"/>
                <a:lumOff val="40000"/>
              </a:schemeClr>
            </a:solidFill>
            <a:ln w="28575">
              <a:solidFill>
                <a:srgbClr val="00B050"/>
              </a:solidFill>
            </a:ln>
          </p:spPr>
          <p:txBody>
            <a:bodyPr wrap="square" rtlCol="0">
              <a:spAutoFit/>
            </a:bodyPr>
            <a:lstStyle/>
            <a:p>
              <a:pPr algn="ctr"/>
              <a:r>
                <a:rPr lang="en-US" sz="1400" dirty="0" smtClean="0">
                  <a:latin typeface="Arial Narrow" panose="020B0606020202030204" pitchFamily="34" charset="0"/>
                </a:rPr>
                <a:t>High</a:t>
              </a:r>
              <a:endParaRPr lang="en-US" sz="1400" dirty="0">
                <a:latin typeface="Arial Narrow" panose="020B0606020202030204" pitchFamily="34" charset="0"/>
              </a:endParaRPr>
            </a:p>
          </p:txBody>
        </p:sp>
        <p:sp>
          <p:nvSpPr>
            <p:cNvPr id="74" name="Horizontal Scroll 73"/>
            <p:cNvSpPr/>
            <p:nvPr/>
          </p:nvSpPr>
          <p:spPr>
            <a:xfrm>
              <a:off x="2667000" y="26670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0.3</a:t>
              </a:r>
              <a:endParaRPr lang="en-US" sz="1600" b="1" dirty="0">
                <a:solidFill>
                  <a:schemeClr val="tx1"/>
                </a:solidFill>
                <a:latin typeface="Arial Narrow" panose="020B0606020202030204" pitchFamily="34" charset="0"/>
              </a:endParaRPr>
            </a:p>
          </p:txBody>
        </p:sp>
        <p:sp>
          <p:nvSpPr>
            <p:cNvPr id="75" name="Horizontal Scroll 74"/>
            <p:cNvSpPr/>
            <p:nvPr/>
          </p:nvSpPr>
          <p:spPr>
            <a:xfrm>
              <a:off x="2667000" y="37338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0.7</a:t>
              </a:r>
              <a:endParaRPr lang="en-US" sz="1600" b="1" dirty="0">
                <a:solidFill>
                  <a:schemeClr val="tx1"/>
                </a:solidFill>
                <a:latin typeface="Arial Narrow" panose="020B0606020202030204" pitchFamily="34" charset="0"/>
              </a:endParaRPr>
            </a:p>
          </p:txBody>
        </p:sp>
        <p:sp>
          <p:nvSpPr>
            <p:cNvPr id="76" name="Horizontal Scroll 75"/>
            <p:cNvSpPr/>
            <p:nvPr/>
          </p:nvSpPr>
          <p:spPr>
            <a:xfrm>
              <a:off x="5486400" y="25146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0.6</a:t>
              </a:r>
              <a:endParaRPr lang="en-US" sz="1600" b="1" dirty="0">
                <a:solidFill>
                  <a:schemeClr val="tx1"/>
                </a:solidFill>
                <a:latin typeface="Arial Narrow" panose="020B0606020202030204" pitchFamily="34" charset="0"/>
              </a:endParaRPr>
            </a:p>
          </p:txBody>
        </p:sp>
        <p:sp>
          <p:nvSpPr>
            <p:cNvPr id="77" name="Horizontal Scroll 76"/>
            <p:cNvSpPr/>
            <p:nvPr/>
          </p:nvSpPr>
          <p:spPr>
            <a:xfrm>
              <a:off x="5486400" y="18288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0.4</a:t>
              </a:r>
              <a:endParaRPr lang="en-US" sz="1600" b="1" dirty="0">
                <a:solidFill>
                  <a:schemeClr val="tx1"/>
                </a:solidFill>
                <a:latin typeface="Arial Narrow" panose="020B0606020202030204" pitchFamily="34" charset="0"/>
              </a:endParaRPr>
            </a:p>
          </p:txBody>
        </p:sp>
        <p:sp>
          <p:nvSpPr>
            <p:cNvPr id="78" name="Horizontal Scroll 77"/>
            <p:cNvSpPr/>
            <p:nvPr/>
          </p:nvSpPr>
          <p:spPr>
            <a:xfrm>
              <a:off x="5562600" y="40386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0.4</a:t>
              </a:r>
              <a:endParaRPr lang="en-US" sz="1600" b="1" dirty="0">
                <a:solidFill>
                  <a:schemeClr val="tx1"/>
                </a:solidFill>
                <a:latin typeface="Arial Narrow" panose="020B0606020202030204" pitchFamily="34" charset="0"/>
              </a:endParaRPr>
            </a:p>
          </p:txBody>
        </p:sp>
        <p:sp>
          <p:nvSpPr>
            <p:cNvPr id="79" name="Horizontal Scroll 78"/>
            <p:cNvSpPr/>
            <p:nvPr/>
          </p:nvSpPr>
          <p:spPr>
            <a:xfrm>
              <a:off x="5562600" y="48006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0.6</a:t>
              </a:r>
              <a:endParaRPr lang="en-US" sz="1600" b="1" dirty="0">
                <a:solidFill>
                  <a:schemeClr val="tx1"/>
                </a:solidFill>
                <a:latin typeface="Arial Narrow" panose="020B0606020202030204" pitchFamily="34" charset="0"/>
              </a:endParaRPr>
            </a:p>
          </p:txBody>
        </p:sp>
        <p:sp>
          <p:nvSpPr>
            <p:cNvPr id="80" name="TextBox 79"/>
            <p:cNvSpPr txBox="1"/>
            <p:nvPr/>
          </p:nvSpPr>
          <p:spPr>
            <a:xfrm>
              <a:off x="6477000" y="5257800"/>
              <a:ext cx="457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solidFill>
                    <a:srgbClr val="A60A1B"/>
                  </a:solidFill>
                  <a:latin typeface="Arial Narrow" panose="020B0606020202030204" pitchFamily="34" charset="0"/>
                </a:rPr>
                <a:t>$0</a:t>
              </a:r>
              <a:endParaRPr lang="en-US" sz="1600" b="1" dirty="0">
                <a:solidFill>
                  <a:srgbClr val="A60A1B"/>
                </a:solidFill>
                <a:latin typeface="Arial Narrow" panose="020B0606020202030204" pitchFamily="34" charset="0"/>
              </a:endParaRPr>
            </a:p>
          </p:txBody>
        </p:sp>
        <p:sp>
          <p:nvSpPr>
            <p:cNvPr id="81" name="TextBox 80"/>
            <p:cNvSpPr txBox="1"/>
            <p:nvPr/>
          </p:nvSpPr>
          <p:spPr>
            <a:xfrm>
              <a:off x="6477000" y="2971800"/>
              <a:ext cx="457200" cy="338554"/>
            </a:xfrm>
            <a:prstGeom prst="rect">
              <a:avLst/>
            </a:prstGeom>
            <a:solidFill>
              <a:schemeClr val="tx2">
                <a:lumMod val="20000"/>
                <a:lumOff val="80000"/>
              </a:schemeClr>
            </a:solidFill>
            <a:ln>
              <a:solidFill>
                <a:srgbClr val="CC0000"/>
              </a:solidFill>
            </a:ln>
          </p:spPr>
          <p:txBody>
            <a:bodyPr wrap="square" rtlCol="0">
              <a:spAutoFit/>
            </a:bodyPr>
            <a:lstStyle/>
            <a:p>
              <a:pPr algn="ctr"/>
              <a:r>
                <a:rPr lang="en-US" sz="1600" b="1" dirty="0" smtClean="0">
                  <a:solidFill>
                    <a:srgbClr val="A60A1B"/>
                  </a:solidFill>
                  <a:latin typeface="Arial Narrow" panose="020B0606020202030204" pitchFamily="34" charset="0"/>
                </a:rPr>
                <a:t>$0</a:t>
              </a:r>
              <a:endParaRPr lang="en-US" sz="1600" b="1" dirty="0">
                <a:solidFill>
                  <a:srgbClr val="A60A1B"/>
                </a:solidFill>
                <a:latin typeface="Arial Narrow" panose="020B0606020202030204" pitchFamily="34" charset="0"/>
              </a:endParaRPr>
            </a:p>
          </p:txBody>
        </p:sp>
        <p:sp>
          <p:nvSpPr>
            <p:cNvPr id="82" name="Horizontal Scroll 81"/>
            <p:cNvSpPr/>
            <p:nvPr/>
          </p:nvSpPr>
          <p:spPr>
            <a:xfrm>
              <a:off x="2743200" y="6096000"/>
              <a:ext cx="838200" cy="381000"/>
            </a:xfrm>
            <a:prstGeom prst="horizontalScroll">
              <a:avLst/>
            </a:prstGeom>
            <a:solidFill>
              <a:schemeClr val="accent5">
                <a:lumMod val="40000"/>
                <a:lumOff val="6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P = 1.0</a:t>
              </a:r>
              <a:endParaRPr lang="en-US" sz="1600" b="1" dirty="0">
                <a:solidFill>
                  <a:schemeClr val="tx1"/>
                </a:solidFill>
                <a:latin typeface="Arial Narrow" panose="020B0606020202030204" pitchFamily="34" charset="0"/>
              </a:endParaRPr>
            </a:p>
          </p:txBody>
        </p:sp>
        <p:sp>
          <p:nvSpPr>
            <p:cNvPr id="83" name="Oval 82"/>
            <p:cNvSpPr/>
            <p:nvPr/>
          </p:nvSpPr>
          <p:spPr>
            <a:xfrm>
              <a:off x="7772400" y="5257800"/>
              <a:ext cx="533400" cy="304800"/>
            </a:xfrm>
            <a:prstGeom prst="ellips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0000"/>
                </a:solidFill>
                <a:latin typeface="Arial Narrow" panose="020B0606020202030204" pitchFamily="34" charset="0"/>
              </a:endParaRPr>
            </a:p>
          </p:txBody>
        </p:sp>
        <p:sp>
          <p:nvSpPr>
            <p:cNvPr id="84" name="TextBox 83"/>
            <p:cNvSpPr txBox="1"/>
            <p:nvPr/>
          </p:nvSpPr>
          <p:spPr>
            <a:xfrm>
              <a:off x="7467600" y="5562600"/>
              <a:ext cx="1219200" cy="762000"/>
            </a:xfrm>
            <a:prstGeom prst="rect">
              <a:avLst/>
            </a:prstGeom>
            <a:noFill/>
          </p:spPr>
          <p:txBody>
            <a:bodyPr wrap="square" rtlCol="0">
              <a:spAutoFit/>
            </a:bodyPr>
            <a:lstStyle/>
            <a:p>
              <a:pPr algn="ctr"/>
              <a:r>
                <a:rPr lang="en-US" sz="1400" dirty="0" smtClean="0">
                  <a:latin typeface="Arial Narrow" panose="020B0606020202030204" pitchFamily="34" charset="0"/>
                </a:rPr>
                <a:t>Largest E(X) </a:t>
              </a:r>
            </a:p>
            <a:p>
              <a:pPr algn="ctr"/>
              <a:r>
                <a:rPr lang="en-US" sz="1400" dirty="0" smtClean="0">
                  <a:latin typeface="Arial Narrow" panose="020B0606020202030204" pitchFamily="34" charset="0"/>
                </a:rPr>
                <a:t>of decision branches</a:t>
              </a:r>
              <a:endParaRPr lang="en-US" sz="1400" dirty="0">
                <a:latin typeface="Arial Narrow" panose="020B0606020202030204" pitchFamily="34" charset="0"/>
              </a:endParaRPr>
            </a:p>
          </p:txBody>
        </p:sp>
      </p:grpSp>
      <p:sp>
        <p:nvSpPr>
          <p:cNvPr id="9"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9818027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Example: Real Options </a:t>
            </a:r>
            <a:r>
              <a:rPr lang="en-US" dirty="0" smtClean="0"/>
              <a:t>Analysis</a:t>
            </a:r>
            <a:r>
              <a:rPr lang="en-US" sz="1400" dirty="0"/>
              <a:t> </a:t>
            </a:r>
            <a:r>
              <a:rPr lang="en-US" sz="1400" dirty="0" smtClean="0"/>
              <a:t>(3)</a:t>
            </a:r>
            <a:endParaRPr lang="en-US" dirty="0"/>
          </a:p>
        </p:txBody>
      </p:sp>
      <p:sp>
        <p:nvSpPr>
          <p:cNvPr id="8" name="Content Placeholder 2"/>
          <p:cNvSpPr>
            <a:spLocks noGrp="1"/>
          </p:cNvSpPr>
          <p:nvPr>
            <p:ph sz="quarter" idx="17"/>
          </p:nvPr>
        </p:nvSpPr>
        <p:spPr>
          <a:xfrm>
            <a:off x="1295400" y="1574800"/>
            <a:ext cx="2057400" cy="330200"/>
          </a:xfrm>
        </p:spPr>
        <p:txBody>
          <a:bodyPr/>
          <a:lstStyle/>
          <a:p>
            <a:pPr marL="0" lvl="0" indent="0" algn="ctr" defTabSz="914400">
              <a:spcBef>
                <a:spcPts val="0"/>
              </a:spcBef>
              <a:buNone/>
            </a:pPr>
            <a:r>
              <a:rPr lang="en-US" sz="1600" b="0" dirty="0">
                <a:solidFill>
                  <a:srgbClr val="000000"/>
                </a:solidFill>
                <a:latin typeface="Arial Narrow"/>
              </a:rPr>
              <a:t>Tree from previous </a:t>
            </a:r>
            <a:r>
              <a:rPr lang="en-US" sz="1600" b="0" dirty="0" smtClean="0">
                <a:solidFill>
                  <a:srgbClr val="000000"/>
                </a:solidFill>
                <a:latin typeface="Arial Narrow"/>
              </a:rPr>
              <a:t>slide</a:t>
            </a:r>
            <a:endParaRPr lang="en-US" sz="1600" b="0" dirty="0">
              <a:solidFill>
                <a:srgbClr val="000000"/>
              </a:solidFill>
              <a:latin typeface="Arial Narrow"/>
            </a:endParaRPr>
          </a:p>
        </p:txBody>
      </p:sp>
      <p:pic>
        <p:nvPicPr>
          <p:cNvPr id="7170" name="Picture 3"/>
          <p:cNvPicPr>
            <a:picLocks noGrp="1" noChangeAspect="1" noChangeArrowheads="1"/>
          </p:cNvPicPr>
          <p:nvPr>
            <p:ph sz="quarter" idx="18"/>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 y="1975765"/>
            <a:ext cx="4572000" cy="2977235"/>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10" name="Content Placeholder 4" descr="This is traveling back up the decision tree selecting the most favorable option at each decision node." title="Real Options Analysis"/>
              <p:cNvSpPr>
                <a:spLocks noGrp="1"/>
              </p:cNvSpPr>
              <p:nvPr>
                <p:ph sz="quarter" idx="19"/>
              </p:nvPr>
            </p:nvSpPr>
            <p:spPr>
              <a:xfrm>
                <a:off x="4652554" y="1121228"/>
                <a:ext cx="4480560" cy="2209800"/>
              </a:xfrm>
            </p:spPr>
            <p:txBody>
              <a:bodyPr/>
              <a:lstStyle/>
              <a:p>
                <a:pPr marL="342042" lvl="0" indent="-342042" algn="ctr" defTabSz="915004" eaLnBrk="0" fontAlgn="base" hangingPunct="0">
                  <a:spcAft>
                    <a:spcPct val="0"/>
                  </a:spcAft>
                  <a:buClr>
                    <a:srgbClr val="3333CC"/>
                  </a:buClr>
                  <a:buNone/>
                </a:pPr>
                <a:r>
                  <a:rPr lang="en-US" sz="2000" u="sng" kern="0" dirty="0" smtClean="0">
                    <a:solidFill>
                      <a:srgbClr val="A60A1B"/>
                    </a:solidFill>
                    <a:latin typeface="Arial Narrow"/>
                  </a:rPr>
                  <a:t>D2 analysis: </a:t>
                </a:r>
                <a:r>
                  <a:rPr lang="en-US" sz="2000" u="sng" kern="0" dirty="0">
                    <a:solidFill>
                      <a:srgbClr val="006200"/>
                    </a:solidFill>
                    <a:latin typeface="Arial Narrow"/>
                  </a:rPr>
                  <a:t>PW in year 2, PW</a:t>
                </a:r>
                <a:r>
                  <a:rPr lang="en-US" sz="2000" kern="0" baseline="-25000" dirty="0">
                    <a:solidFill>
                      <a:srgbClr val="006200"/>
                    </a:solidFill>
                    <a:latin typeface="Arial Narrow"/>
                  </a:rPr>
                  <a:t>2</a:t>
                </a:r>
                <a:endParaRPr lang="en-US" sz="2000" kern="0" dirty="0">
                  <a:solidFill>
                    <a:srgbClr val="006200"/>
                  </a:solidFill>
                  <a:latin typeface="Arial Narrow"/>
                </a:endParaRP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Exercise/hold: PW</a:t>
                </a:r>
                <a:r>
                  <a:rPr lang="en-US" sz="1700" kern="0" baseline="-25000" dirty="0">
                    <a:solidFill>
                      <a:srgbClr val="000000"/>
                    </a:solidFill>
                    <a:latin typeface="Arial Narrow"/>
                  </a:rPr>
                  <a:t>2</a:t>
                </a:r>
                <a:r>
                  <a:rPr lang="en-US" sz="1700" kern="0" dirty="0">
                    <a:solidFill>
                      <a:srgbClr val="000000"/>
                    </a:solidFill>
                    <a:latin typeface="Arial Narrow"/>
                  </a:rPr>
                  <a:t> </a:t>
                </a:r>
                <a14:m>
                  <m:oMath xmlns:m="http://schemas.openxmlformats.org/officeDocument/2006/math">
                    <m:r>
                      <a:rPr lang="en-US" sz="1700" i="1" kern="0" dirty="0" smtClean="0">
                        <a:solidFill>
                          <a:srgbClr val="000000"/>
                        </a:solidFill>
                        <a:latin typeface="Cambria Math"/>
                      </a:rPr>
                      <m:t>=</m:t>
                    </m:r>
                  </m:oMath>
                </a14:m>
                <a:r>
                  <a:rPr lang="en-US" sz="1700" kern="0" dirty="0">
                    <a:solidFill>
                      <a:srgbClr val="000000"/>
                    </a:solidFill>
                    <a:latin typeface="Arial Narrow"/>
                  </a:rPr>
                  <a:t> purchase </a:t>
                </a:r>
                <a14:m>
                  <m:oMath xmlns:m="http://schemas.openxmlformats.org/officeDocument/2006/math">
                    <m:r>
                      <a:rPr lang="en-US" sz="1700" i="1" kern="0" dirty="0" smtClean="0">
                        <a:solidFill>
                          <a:srgbClr val="000000"/>
                        </a:solidFill>
                        <a:latin typeface="Cambria Math"/>
                      </a:rPr>
                      <m:t>+</m:t>
                    </m:r>
                  </m:oMath>
                </a14:m>
                <a:r>
                  <a:rPr lang="en-US" sz="1700" kern="0" dirty="0">
                    <a:solidFill>
                      <a:srgbClr val="000000"/>
                    </a:solidFill>
                    <a:latin typeface="Arial Narrow"/>
                  </a:rPr>
                  <a:t> PW of future 	 </a:t>
                </a:r>
                <a:r>
                  <a:rPr lang="en-US" sz="1700" kern="0" dirty="0" smtClean="0">
                    <a:solidFill>
                      <a:srgbClr val="000000"/>
                    </a:solidFill>
                    <a:latin typeface="Arial Narrow"/>
                  </a:rPr>
                  <a:t>   </a:t>
                </a:r>
                <a:r>
                  <a:rPr lang="en-US" sz="1700" kern="0" dirty="0" smtClean="0">
                    <a:solidFill>
                      <a:srgbClr val="000000"/>
                    </a:solidFill>
                    <a:latin typeface="Arial Narrow"/>
                  </a:rPr>
                  <a:t> </a:t>
                </a:r>
                <a:r>
                  <a:rPr lang="en-US" sz="1700" kern="0" dirty="0" smtClean="0">
                    <a:solidFill>
                      <a:srgbClr val="000000"/>
                    </a:solidFill>
                    <a:latin typeface="Arial Narrow"/>
                  </a:rPr>
                  <a:t>cash </a:t>
                </a:r>
                <a:r>
                  <a:rPr lang="en-US" sz="1700" kern="0" dirty="0">
                    <a:solidFill>
                      <a:srgbClr val="000000"/>
                    </a:solidFill>
                    <a:latin typeface="Arial Narrow"/>
                  </a:rPr>
                  <a:t>flows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a:t>
                </a:r>
                <a14:m>
                  <m:oMath xmlns:m="http://schemas.openxmlformats.org/officeDocument/2006/math">
                    <m:r>
                      <a:rPr lang="en-US" sz="1700" b="1" i="1" kern="0" dirty="0" smtClean="0">
                        <a:solidFill>
                          <a:srgbClr val="000000"/>
                        </a:solidFill>
                        <a:latin typeface="Cambria Math"/>
                      </a:rPr>
                      <m:t>−</m:t>
                    </m:r>
                  </m:oMath>
                </a14:m>
                <a:r>
                  <a:rPr lang="en-US" sz="1700" kern="0" dirty="0" smtClean="0">
                    <a:solidFill>
                      <a:srgbClr val="000000"/>
                    </a:solidFill>
                    <a:latin typeface="Arial Narrow"/>
                  </a:rPr>
                  <a:t>35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50 </a:t>
                </a:r>
                <a14:m>
                  <m:oMath xmlns:m="http://schemas.openxmlformats.org/officeDocument/2006/math">
                    <m:r>
                      <a:rPr lang="en-US" sz="1700" i="1" kern="0" dirty="0" smtClean="0">
                        <a:solidFill>
                          <a:srgbClr val="000000"/>
                        </a:solidFill>
                        <a:latin typeface="Cambria Math"/>
                      </a:rPr>
                      <m:t>=</m:t>
                    </m:r>
                  </m:oMath>
                </a14:m>
                <a:r>
                  <a:rPr lang="en-US" sz="1700" kern="0" dirty="0">
                    <a:solidFill>
                      <a:srgbClr val="000000"/>
                    </a:solidFill>
                    <a:latin typeface="Arial Narrow"/>
                  </a:rPr>
                  <a:t> $15M</a:t>
                </a: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Exercise/sell; high: PW</a:t>
                </a:r>
                <a:r>
                  <a:rPr lang="en-US" sz="1700" kern="0" baseline="-25000" dirty="0">
                    <a:solidFill>
                      <a:srgbClr val="000000"/>
                    </a:solidFill>
                    <a:latin typeface="Arial Narrow"/>
                  </a:rPr>
                  <a:t>2</a:t>
                </a:r>
                <a:r>
                  <a:rPr lang="en-US" sz="1700" kern="0" dirty="0">
                    <a:solidFill>
                      <a:srgbClr val="000000"/>
                    </a:solidFill>
                    <a:latin typeface="Arial Narrow"/>
                  </a:rPr>
                  <a:t>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a:t>
                </a:r>
                <a:r>
                  <a:rPr lang="en-US" sz="1700" kern="0" dirty="0" smtClean="0">
                    <a:solidFill>
                      <a:srgbClr val="000000"/>
                    </a:solidFill>
                    <a:latin typeface="Arial Narrow"/>
                  </a:rPr>
                  <a:t>(</a:t>
                </a:r>
                <a14:m>
                  <m:oMath xmlns:m="http://schemas.openxmlformats.org/officeDocument/2006/math">
                    <m:r>
                      <a:rPr lang="en-US" sz="1700" i="1" kern="0" dirty="0">
                        <a:solidFill>
                          <a:srgbClr val="000000"/>
                        </a:solidFill>
                        <a:latin typeface="Cambria Math"/>
                      </a:rPr>
                      <m:t>− </m:t>
                    </m:r>
                  </m:oMath>
                </a14:m>
                <a:r>
                  <a:rPr lang="en-US" sz="1700" kern="0" dirty="0" smtClean="0">
                    <a:solidFill>
                      <a:srgbClr val="000000"/>
                    </a:solidFill>
                    <a:latin typeface="Arial Narrow"/>
                  </a:rPr>
                  <a:t>35</a:t>
                </a:r>
                <a:r>
                  <a:rPr lang="en-US" sz="1700" kern="0" dirty="0">
                    <a:solidFill>
                      <a:srgbClr val="000000"/>
                    </a:solidFill>
                  </a:rPr>
                  <a:t> </a:t>
                </a:r>
                <a14:m>
                  <m:oMath xmlns:m="http://schemas.openxmlformats.org/officeDocument/2006/math">
                    <m:r>
                      <a:rPr lang="en-US" sz="1700" i="1" kern="0" dirty="0">
                        <a:solidFill>
                          <a:srgbClr val="000000"/>
                        </a:solidFill>
                        <a:latin typeface="Cambria Math"/>
                      </a:rPr>
                      <m:t>+ </m:t>
                    </m:r>
                  </m:oMath>
                </a14:m>
                <a:r>
                  <a:rPr lang="en-US" sz="1700" kern="0" dirty="0" smtClean="0">
                    <a:solidFill>
                      <a:srgbClr val="000000"/>
                    </a:solidFill>
                    <a:latin typeface="Arial Narrow"/>
                  </a:rPr>
                  <a:t>50</a:t>
                </a:r>
                <a:r>
                  <a:rPr lang="en-US" sz="1700" kern="0" dirty="0">
                    <a:solidFill>
                      <a:srgbClr val="000000"/>
                    </a:solidFill>
                    <a:latin typeface="Arial Narrow"/>
                  </a:rPr>
                  <a:t>)(0.4)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$6M</a:t>
                </a: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Exercise/sell; low:  PW</a:t>
                </a:r>
                <a:r>
                  <a:rPr lang="en-US" sz="1700" kern="0" baseline="-25000" dirty="0">
                    <a:solidFill>
                      <a:srgbClr val="000000"/>
                    </a:solidFill>
                    <a:latin typeface="Arial Narrow"/>
                  </a:rPr>
                  <a:t>2</a:t>
                </a:r>
                <a:r>
                  <a:rPr lang="en-US" sz="1700" kern="0" dirty="0">
                    <a:solidFill>
                      <a:srgbClr val="000000"/>
                    </a:solidFill>
                    <a:latin typeface="Arial Narrow"/>
                  </a:rPr>
                  <a:t>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a:t>
                </a:r>
                <a:r>
                  <a:rPr lang="en-US" sz="1700" kern="0" dirty="0" smtClean="0">
                    <a:solidFill>
                      <a:srgbClr val="000000"/>
                    </a:solidFill>
                    <a:latin typeface="Arial Narrow"/>
                  </a:rPr>
                  <a:t>(</a:t>
                </a:r>
                <a14:m>
                  <m:oMath xmlns:m="http://schemas.openxmlformats.org/officeDocument/2006/math">
                    <m:r>
                      <a:rPr lang="en-US" sz="1700" i="1" kern="0" dirty="0">
                        <a:solidFill>
                          <a:srgbClr val="000000"/>
                        </a:solidFill>
                        <a:latin typeface="Cambria Math"/>
                      </a:rPr>
                      <m:t>− </m:t>
                    </m:r>
                  </m:oMath>
                </a14:m>
                <a:r>
                  <a:rPr lang="en-US" sz="1700" kern="0" dirty="0" smtClean="0">
                    <a:solidFill>
                      <a:srgbClr val="000000"/>
                    </a:solidFill>
                    <a:latin typeface="Arial Narrow"/>
                  </a:rPr>
                  <a:t>35</a:t>
                </a:r>
                <a:r>
                  <a:rPr lang="en-US" sz="1700" kern="0" dirty="0">
                    <a:solidFill>
                      <a:srgbClr val="000000"/>
                    </a:solidFill>
                  </a:rPr>
                  <a:t> </a:t>
                </a:r>
                <a14:m>
                  <m:oMath xmlns:m="http://schemas.openxmlformats.org/officeDocument/2006/math">
                    <m:r>
                      <a:rPr lang="en-US" sz="1700" i="1" kern="0" dirty="0">
                        <a:solidFill>
                          <a:srgbClr val="000000"/>
                        </a:solidFill>
                        <a:latin typeface="Cambria Math"/>
                      </a:rPr>
                      <m:t>+ </m:t>
                    </m:r>
                  </m:oMath>
                </a14:m>
                <a:r>
                  <a:rPr lang="en-US" sz="1700" kern="0" dirty="0" smtClean="0">
                    <a:solidFill>
                      <a:srgbClr val="000000"/>
                    </a:solidFill>
                    <a:latin typeface="Arial Narrow"/>
                  </a:rPr>
                  <a:t>40</a:t>
                </a:r>
                <a:r>
                  <a:rPr lang="en-US" sz="1700" kern="0" dirty="0">
                    <a:solidFill>
                      <a:srgbClr val="000000"/>
                    </a:solidFill>
                    <a:latin typeface="Arial Narrow"/>
                  </a:rPr>
                  <a:t>)(0.6)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$3M</a:t>
                </a: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Forfeit: 0</a:t>
                </a:r>
              </a:p>
              <a:p>
                <a:pPr marL="342042" lvl="0" indent="-342042" defTabSz="915004" eaLnBrk="0" fontAlgn="base" hangingPunct="0">
                  <a:spcAft>
                    <a:spcPct val="0"/>
                  </a:spcAft>
                  <a:buClr>
                    <a:srgbClr val="3333CC"/>
                  </a:buClr>
                  <a:buNone/>
                </a:pPr>
                <a:r>
                  <a:rPr lang="en-US" sz="1700" kern="0" dirty="0">
                    <a:solidFill>
                      <a:srgbClr val="1F15EB"/>
                    </a:solidFill>
                    <a:latin typeface="Arial Narrow"/>
                  </a:rPr>
                  <a:t>D2 decision: Select </a:t>
                </a:r>
                <a:r>
                  <a:rPr lang="en-US" sz="1700" i="1" u="sng" kern="0" dirty="0">
                    <a:solidFill>
                      <a:srgbClr val="A60A1B"/>
                    </a:solidFill>
                    <a:latin typeface="Arial Narrow"/>
                  </a:rPr>
                  <a:t>exercise/hold</a:t>
                </a:r>
                <a:r>
                  <a:rPr lang="en-US" sz="1700" kern="0" dirty="0">
                    <a:solidFill>
                      <a:srgbClr val="1F15EB"/>
                    </a:solidFill>
                    <a:latin typeface="Arial Narrow"/>
                  </a:rPr>
                  <a:t> at $</a:t>
                </a:r>
                <a:r>
                  <a:rPr lang="en-US" sz="1700" kern="0" dirty="0" smtClean="0">
                    <a:solidFill>
                      <a:srgbClr val="1F15EB"/>
                    </a:solidFill>
                    <a:latin typeface="Arial Narrow"/>
                  </a:rPr>
                  <a:t>15M</a:t>
                </a:r>
                <a:endParaRPr lang="en-US" sz="1700" kern="0" dirty="0">
                  <a:solidFill>
                    <a:srgbClr val="1F15EB"/>
                  </a:solidFill>
                  <a:latin typeface="Arial Narrow"/>
                </a:endParaRPr>
              </a:p>
            </p:txBody>
          </p:sp>
        </mc:Choice>
        <mc:Fallback>
          <p:sp>
            <p:nvSpPr>
              <p:cNvPr id="10" name="Content Placeholder 4" descr="This is traveling back up the decision tree selecting the most favorable option at each decision node."/>
              <p:cNvSpPr>
                <a:spLocks noGrp="1" noRot="1" noChangeAspect="1" noMove="1" noResize="1" noEditPoints="1" noAdjustHandles="1" noChangeArrowheads="1" noChangeShapeType="1" noTextEdit="1"/>
              </p:cNvSpPr>
              <p:nvPr>
                <p:ph sz="quarter" idx="19"/>
              </p:nvPr>
            </p:nvSpPr>
            <p:spPr>
              <a:xfrm>
                <a:off x="4652554" y="1121228"/>
                <a:ext cx="4480560" cy="2209800"/>
              </a:xfrm>
              <a:blipFill rotWithShape="1">
                <a:blip r:embed="rId3" cstate="print"/>
                <a:stretch>
                  <a:fillRect l="-816" t="-1381" b="-3867"/>
                </a:stretch>
              </a:blipFill>
            </p:spPr>
            <p:txBody>
              <a:bodyPr/>
              <a:lstStyle/>
              <a:p>
                <a:r>
                  <a:rPr lang="en-US">
                    <a:noFill/>
                  </a:rPr>
                  <a:t> </a:t>
                </a:r>
              </a:p>
            </p:txBody>
          </p:sp>
        </mc:Fallback>
      </mc:AlternateContent>
      <p:cxnSp>
        <p:nvCxnSpPr>
          <p:cNvPr id="15" name="Straight Connector 5"/>
          <p:cNvCxnSpPr/>
          <p:nvPr/>
        </p:nvCxnSpPr>
        <p:spPr>
          <a:xfrm>
            <a:off x="4800600" y="3331028"/>
            <a:ext cx="4114800" cy="0"/>
          </a:xfrm>
          <a:prstGeom prst="line">
            <a:avLst/>
          </a:prstGeom>
          <a:ln w="19050">
            <a:solidFill>
              <a:srgbClr val="006200"/>
            </a:solidFill>
            <a:prstDash val="lgDash"/>
          </a:ln>
        </p:spPr>
        <p:style>
          <a:lnRef idx="1">
            <a:schemeClr val="accent1"/>
          </a:lnRef>
          <a:fillRef idx="0">
            <a:schemeClr val="accent1"/>
          </a:fillRef>
          <a:effectRef idx="0">
            <a:schemeClr val="accent1"/>
          </a:effectRef>
          <a:fontRef idx="minor">
            <a:schemeClr val="tx1"/>
          </a:fontRef>
        </p:style>
      </p:cxnSp>
      <p:sp>
        <p:nvSpPr>
          <p:cNvPr id="11" name="Content Placeholder 6"/>
          <p:cNvSpPr>
            <a:spLocks noGrp="1"/>
          </p:cNvSpPr>
          <p:nvPr>
            <p:ph sz="quarter" idx="20"/>
          </p:nvPr>
        </p:nvSpPr>
        <p:spPr>
          <a:xfrm>
            <a:off x="4652554" y="3383280"/>
            <a:ext cx="4270248" cy="731520"/>
          </a:xfrm>
        </p:spPr>
        <p:txBody>
          <a:bodyPr/>
          <a:lstStyle/>
          <a:p>
            <a:pPr marL="342042" lvl="0" indent="-342042" algn="ctr" defTabSz="915004" eaLnBrk="0" fontAlgn="base" hangingPunct="0">
              <a:spcAft>
                <a:spcPct val="0"/>
              </a:spcAft>
              <a:buClr>
                <a:srgbClr val="3333CC"/>
              </a:buClr>
              <a:buNone/>
            </a:pPr>
            <a:r>
              <a:rPr lang="en-US" sz="2000" u="sng" kern="0" dirty="0">
                <a:solidFill>
                  <a:srgbClr val="A60A1B"/>
                </a:solidFill>
                <a:latin typeface="Arial Narrow"/>
              </a:rPr>
              <a:t>D3 analysis: </a:t>
            </a:r>
            <a:r>
              <a:rPr lang="en-US" sz="2000" u="sng" kern="0" dirty="0">
                <a:solidFill>
                  <a:srgbClr val="006200"/>
                </a:solidFill>
                <a:latin typeface="Arial Narrow"/>
              </a:rPr>
              <a:t>PW in year 2, PW</a:t>
            </a:r>
            <a:r>
              <a:rPr lang="en-US" sz="2000" kern="0" baseline="-25000" dirty="0">
                <a:solidFill>
                  <a:srgbClr val="006200"/>
                </a:solidFill>
                <a:latin typeface="Arial Narrow"/>
              </a:rPr>
              <a:t>2</a:t>
            </a:r>
            <a:endParaRPr lang="en-US" sz="2000" kern="0" dirty="0">
              <a:solidFill>
                <a:srgbClr val="006200"/>
              </a:solidFill>
              <a:latin typeface="Arial Narrow"/>
            </a:endParaRPr>
          </a:p>
          <a:p>
            <a:pPr marL="342042" lvl="0" indent="-342042" defTabSz="915004" eaLnBrk="0" fontAlgn="base" hangingPunct="0">
              <a:spcAft>
                <a:spcPct val="0"/>
              </a:spcAft>
              <a:buClr>
                <a:srgbClr val="3333CC"/>
              </a:buClr>
              <a:buNone/>
            </a:pPr>
            <a:r>
              <a:rPr lang="en-US" sz="1700" kern="0" dirty="0">
                <a:solidFill>
                  <a:srgbClr val="1F15EB"/>
                </a:solidFill>
                <a:latin typeface="Arial Narrow"/>
              </a:rPr>
              <a:t>D3 decision: Select </a:t>
            </a:r>
            <a:r>
              <a:rPr lang="en-US" sz="1700" i="1" u="sng" kern="0" dirty="0">
                <a:solidFill>
                  <a:srgbClr val="A60A1B"/>
                </a:solidFill>
                <a:latin typeface="Arial Narrow"/>
              </a:rPr>
              <a:t>forfeit</a:t>
            </a:r>
            <a:r>
              <a:rPr lang="en-US" sz="1700" kern="0" dirty="0">
                <a:solidFill>
                  <a:srgbClr val="1F15EB"/>
                </a:solidFill>
                <a:latin typeface="Arial Narrow"/>
              </a:rPr>
              <a:t> at </a:t>
            </a:r>
            <a:r>
              <a:rPr lang="en-US" sz="1700" kern="0" dirty="0" smtClean="0">
                <a:solidFill>
                  <a:srgbClr val="1F15EB"/>
                </a:solidFill>
                <a:latin typeface="Arial Narrow"/>
              </a:rPr>
              <a:t>0</a:t>
            </a:r>
            <a:endParaRPr lang="en-US" sz="1700" kern="0" dirty="0">
              <a:solidFill>
                <a:srgbClr val="1F15EB"/>
              </a:solidFill>
              <a:latin typeface="Arial Narrow"/>
            </a:endParaRPr>
          </a:p>
        </p:txBody>
      </p:sp>
      <p:cxnSp>
        <p:nvCxnSpPr>
          <p:cNvPr id="16" name="Straight Connector 7"/>
          <p:cNvCxnSpPr/>
          <p:nvPr/>
        </p:nvCxnSpPr>
        <p:spPr>
          <a:xfrm>
            <a:off x="4800600" y="4169228"/>
            <a:ext cx="4114800" cy="0"/>
          </a:xfrm>
          <a:prstGeom prst="line">
            <a:avLst/>
          </a:prstGeom>
          <a:ln w="28575">
            <a:solidFill>
              <a:srgbClr val="A60A1B"/>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2" name="Content Placeholder 8"/>
              <p:cNvSpPr>
                <a:spLocks noGrp="1"/>
              </p:cNvSpPr>
              <p:nvPr>
                <p:ph sz="quarter" idx="21"/>
              </p:nvPr>
            </p:nvSpPr>
            <p:spPr>
              <a:xfrm>
                <a:off x="4617720" y="4201885"/>
                <a:ext cx="4480560" cy="1905000"/>
              </a:xfrm>
            </p:spPr>
            <p:txBody>
              <a:bodyPr/>
              <a:lstStyle/>
              <a:p>
                <a:pPr marL="342042" lvl="0" indent="-342042" algn="ctr" defTabSz="915004" eaLnBrk="0" fontAlgn="base" hangingPunct="0">
                  <a:spcAft>
                    <a:spcPct val="0"/>
                  </a:spcAft>
                  <a:buClr>
                    <a:srgbClr val="3333CC"/>
                  </a:buClr>
                  <a:buNone/>
                </a:pPr>
                <a:r>
                  <a:rPr lang="en-US" sz="2000" u="sng" kern="0" dirty="0" smtClean="0">
                    <a:solidFill>
                      <a:srgbClr val="A60A1B"/>
                    </a:solidFill>
                    <a:latin typeface="Arial Narrow"/>
                  </a:rPr>
                  <a:t>D1 analysis: </a:t>
                </a:r>
                <a:r>
                  <a:rPr lang="en-US" sz="2000" u="sng" kern="0" dirty="0">
                    <a:solidFill>
                      <a:srgbClr val="006200"/>
                    </a:solidFill>
                    <a:latin typeface="Arial Narrow"/>
                  </a:rPr>
                  <a:t>PW in year 0 (NOW), PW</a:t>
                </a:r>
                <a:r>
                  <a:rPr lang="en-US" sz="2000" kern="0" baseline="-25000" dirty="0">
                    <a:solidFill>
                      <a:srgbClr val="006200"/>
                    </a:solidFill>
                    <a:latin typeface="Arial Narrow"/>
                  </a:rPr>
                  <a:t>0</a:t>
                </a: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Accept option; up: PW</a:t>
                </a:r>
                <a:r>
                  <a:rPr lang="en-US" sz="1700" kern="0" baseline="-25000" dirty="0">
                    <a:solidFill>
                      <a:srgbClr val="000000"/>
                    </a:solidFill>
                    <a:latin typeface="Arial Narrow"/>
                  </a:rPr>
                  <a:t>0</a:t>
                </a:r>
                <a:r>
                  <a:rPr lang="en-US" sz="1700" kern="0" dirty="0">
                    <a:solidFill>
                      <a:srgbClr val="000000"/>
                    </a:solidFill>
                    <a:latin typeface="Arial Narrow"/>
                  </a:rPr>
                  <a:t> </a:t>
                </a:r>
                <a14:m>
                  <m:oMath xmlns:m="http://schemas.openxmlformats.org/officeDocument/2006/math">
                    <m:r>
                      <a:rPr lang="en-US" sz="1700" i="1" kern="0" dirty="0">
                        <a:solidFill>
                          <a:srgbClr val="000000"/>
                        </a:solidFill>
                        <a:latin typeface="Cambria Math"/>
                      </a:rPr>
                      <m:t>=</m:t>
                    </m:r>
                  </m:oMath>
                </a14:m>
                <a:r>
                  <a:rPr lang="en-US" sz="1700" kern="0" dirty="0">
                    <a:solidFill>
                      <a:srgbClr val="000000"/>
                    </a:solidFill>
                    <a:latin typeface="Arial Narrow"/>
                  </a:rPr>
                  <a:t> option $ </a:t>
                </a:r>
                <a14:m>
                  <m:oMath xmlns:m="http://schemas.openxmlformats.org/officeDocument/2006/math">
                    <m:r>
                      <a:rPr lang="en-US" sz="1700" i="1" kern="0" dirty="0" smtClean="0">
                        <a:solidFill>
                          <a:srgbClr val="000000"/>
                        </a:solidFill>
                        <a:latin typeface="Cambria Math"/>
                      </a:rPr>
                      <m:t>+</m:t>
                    </m:r>
                  </m:oMath>
                </a14:m>
                <a:r>
                  <a:rPr lang="en-US" sz="1700" kern="0" dirty="0">
                    <a:solidFill>
                      <a:srgbClr val="000000"/>
                    </a:solidFill>
                    <a:latin typeface="Arial Narrow"/>
                  </a:rPr>
                  <a:t> PW of D2 </a:t>
                </a: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		</a:t>
                </a:r>
                <a:r>
                  <a:rPr lang="en-US" sz="1700" kern="0" dirty="0">
                    <a:solidFill>
                      <a:srgbClr val="000000"/>
                    </a:solidFill>
                  </a:rPr>
                  <a:t> </a:t>
                </a:r>
                <a14:m>
                  <m:oMath xmlns:m="http://schemas.openxmlformats.org/officeDocument/2006/math">
                    <m:r>
                      <a:rPr lang="en-US" sz="1700" i="1" kern="0" dirty="0">
                        <a:solidFill>
                          <a:srgbClr val="000000"/>
                        </a:solidFill>
                        <a:latin typeface="Cambria Math"/>
                      </a:rPr>
                      <m:t>=</m:t>
                    </m:r>
                  </m:oMath>
                </a14:m>
                <a:r>
                  <a:rPr lang="en-US" sz="1700" kern="0" dirty="0" smtClean="0">
                    <a:solidFill>
                      <a:srgbClr val="000000"/>
                    </a:solidFill>
                    <a:latin typeface="Arial Narrow"/>
                  </a:rPr>
                  <a:t> </a:t>
                </a:r>
                <a14:m>
                  <m:oMath xmlns:m="http://schemas.openxmlformats.org/officeDocument/2006/math">
                    <m:r>
                      <a:rPr lang="en-US" sz="1700" i="1" kern="0" dirty="0">
                        <a:solidFill>
                          <a:srgbClr val="000000"/>
                        </a:solidFill>
                        <a:latin typeface="Cambria Math"/>
                      </a:rPr>
                      <m:t>− </m:t>
                    </m:r>
                  </m:oMath>
                </a14:m>
                <a:r>
                  <a:rPr lang="en-US" sz="1700" kern="0" dirty="0" smtClean="0">
                    <a:solidFill>
                      <a:srgbClr val="000000"/>
                    </a:solidFill>
                    <a:latin typeface="Arial Narrow"/>
                  </a:rPr>
                  <a:t>3.5 </a:t>
                </a:r>
                <a:r>
                  <a:rPr lang="en-US" sz="1700" kern="0" dirty="0">
                    <a:solidFill>
                      <a:srgbClr val="000000"/>
                    </a:solidFill>
                    <a:latin typeface="Arial Narrow"/>
                  </a:rPr>
                  <a:t>+ 15(P/F,12%,2)(0.3) </a:t>
                </a:r>
                <a14:m>
                  <m:oMath xmlns:m="http://schemas.openxmlformats.org/officeDocument/2006/math">
                    <m:r>
                      <a:rPr lang="en-US" sz="1700" i="1" kern="0" dirty="0" smtClean="0">
                        <a:solidFill>
                          <a:srgbClr val="000000"/>
                        </a:solidFill>
                        <a:latin typeface="Cambria Math"/>
                      </a:rPr>
                      <m:t>=</m:t>
                    </m:r>
                  </m:oMath>
                </a14:m>
                <a:r>
                  <a:rPr lang="en-US" sz="1700" kern="0" dirty="0">
                    <a:solidFill>
                      <a:srgbClr val="000000"/>
                    </a:solidFill>
                    <a:latin typeface="Arial Narrow"/>
                  </a:rPr>
                  <a:t> $0.1M</a:t>
                </a:r>
              </a:p>
              <a:p>
                <a:pPr marL="342042" lvl="0" indent="-342042" defTabSz="915004" eaLnBrk="0" fontAlgn="base" hangingPunct="0">
                  <a:spcAft>
                    <a:spcPct val="0"/>
                  </a:spcAft>
                  <a:buClr>
                    <a:srgbClr val="3333CC"/>
                  </a:buClr>
                  <a:buNone/>
                </a:pPr>
                <a:r>
                  <a:rPr lang="en-US" sz="1600" kern="0" dirty="0">
                    <a:solidFill>
                      <a:srgbClr val="000000"/>
                    </a:solidFill>
                    <a:latin typeface="Arial Narrow"/>
                  </a:rPr>
                  <a:t>Accept option; down: PW</a:t>
                </a:r>
                <a:r>
                  <a:rPr lang="en-US" sz="1600" kern="0" baseline="-25000" dirty="0">
                    <a:solidFill>
                      <a:srgbClr val="000000"/>
                    </a:solidFill>
                    <a:latin typeface="Arial Narrow"/>
                  </a:rPr>
                  <a:t>0</a:t>
                </a:r>
                <a:r>
                  <a:rPr lang="en-US" sz="1600" kern="0" dirty="0">
                    <a:solidFill>
                      <a:srgbClr val="000000"/>
                    </a:solidFill>
                    <a:latin typeface="Arial Narrow"/>
                  </a:rPr>
                  <a:t> </a:t>
                </a:r>
                <a14:m>
                  <m:oMath xmlns:m="http://schemas.openxmlformats.org/officeDocument/2006/math">
                    <m:r>
                      <a:rPr lang="en-US" sz="1600" i="1" kern="0" dirty="0">
                        <a:solidFill>
                          <a:srgbClr val="000000"/>
                        </a:solidFill>
                        <a:latin typeface="Cambria Math"/>
                      </a:rPr>
                      <m:t>=</m:t>
                    </m:r>
                  </m:oMath>
                </a14:m>
                <a:r>
                  <a:rPr lang="en-US" sz="1600" kern="0" dirty="0">
                    <a:solidFill>
                      <a:srgbClr val="000000"/>
                    </a:solidFill>
                    <a:latin typeface="Arial Narrow"/>
                  </a:rPr>
                  <a:t> </a:t>
                </a:r>
                <a14:m>
                  <m:oMath xmlns:m="http://schemas.openxmlformats.org/officeDocument/2006/math">
                    <m:r>
                      <a:rPr lang="en-US" sz="1600" i="1" kern="0" dirty="0">
                        <a:solidFill>
                          <a:srgbClr val="000000"/>
                        </a:solidFill>
                        <a:latin typeface="Cambria Math"/>
                      </a:rPr>
                      <m:t>− </m:t>
                    </m:r>
                  </m:oMath>
                </a14:m>
                <a:r>
                  <a:rPr lang="en-US" sz="1600" kern="0" dirty="0" smtClean="0">
                    <a:solidFill>
                      <a:srgbClr val="000000"/>
                    </a:solidFill>
                    <a:latin typeface="Arial Narrow"/>
                  </a:rPr>
                  <a:t>3.5+0(0.7</a:t>
                </a:r>
                <a:r>
                  <a:rPr lang="en-US" sz="1600" kern="0" dirty="0">
                    <a:solidFill>
                      <a:srgbClr val="000000"/>
                    </a:solidFill>
                    <a:latin typeface="Arial Narrow"/>
                  </a:rPr>
                  <a:t>) </a:t>
                </a:r>
                <a14:m>
                  <m:oMath xmlns:m="http://schemas.openxmlformats.org/officeDocument/2006/math">
                    <m:r>
                      <a:rPr lang="en-US" sz="1600" i="1" kern="0" dirty="0">
                        <a:solidFill>
                          <a:srgbClr val="000000"/>
                        </a:solidFill>
                        <a:latin typeface="Cambria Math"/>
                      </a:rPr>
                      <m:t>=</m:t>
                    </m:r>
                  </m:oMath>
                </a14:m>
                <a:r>
                  <a:rPr lang="en-US" sz="1600" kern="0" dirty="0">
                    <a:solidFill>
                      <a:srgbClr val="000000"/>
                    </a:solidFill>
                    <a:latin typeface="Arial Narrow"/>
                  </a:rPr>
                  <a:t> </a:t>
                </a:r>
                <a:r>
                  <a:rPr lang="en-US" sz="1600" kern="0" dirty="0" smtClean="0">
                    <a:solidFill>
                      <a:srgbClr val="000000"/>
                    </a:solidFill>
                    <a:latin typeface="Arial Narrow"/>
                  </a:rPr>
                  <a:t>$</a:t>
                </a:r>
                <a14:m>
                  <m:oMath xmlns:m="http://schemas.openxmlformats.org/officeDocument/2006/math">
                    <m:r>
                      <a:rPr lang="en-US" sz="1600" b="1" i="1" kern="0" dirty="0" smtClean="0">
                        <a:solidFill>
                          <a:srgbClr val="000000"/>
                        </a:solidFill>
                        <a:latin typeface="Cambria Math"/>
                      </a:rPr>
                      <m:t>−</m:t>
                    </m:r>
                  </m:oMath>
                </a14:m>
                <a:r>
                  <a:rPr lang="en-US" sz="1600" kern="0" dirty="0" smtClean="0">
                    <a:solidFill>
                      <a:srgbClr val="000000"/>
                    </a:solidFill>
                    <a:latin typeface="Arial Narrow"/>
                  </a:rPr>
                  <a:t>3.5M</a:t>
                </a:r>
                <a:endParaRPr lang="en-US" sz="1600" kern="0" dirty="0">
                  <a:solidFill>
                    <a:srgbClr val="000000"/>
                  </a:solidFill>
                  <a:latin typeface="Arial Narrow"/>
                </a:endParaRPr>
              </a:p>
              <a:p>
                <a:pPr marL="342042" lvl="0" indent="-342042" defTabSz="915004" eaLnBrk="0" fontAlgn="base" hangingPunct="0">
                  <a:spcAft>
                    <a:spcPct val="0"/>
                  </a:spcAft>
                  <a:buClr>
                    <a:srgbClr val="3333CC"/>
                  </a:buClr>
                  <a:buNone/>
                </a:pPr>
                <a:r>
                  <a:rPr lang="en-US" sz="1700" kern="0" dirty="0">
                    <a:solidFill>
                      <a:srgbClr val="000000"/>
                    </a:solidFill>
                    <a:latin typeface="Arial Narrow"/>
                  </a:rPr>
                  <a:t>Decline option: PW</a:t>
                </a:r>
                <a:r>
                  <a:rPr lang="en-US" sz="1700" kern="0" baseline="-25000" dirty="0">
                    <a:solidFill>
                      <a:srgbClr val="000000"/>
                    </a:solidFill>
                    <a:latin typeface="Arial Narrow"/>
                  </a:rPr>
                  <a:t>0</a:t>
                </a:r>
                <a:r>
                  <a:rPr lang="en-US" sz="1700" kern="0" dirty="0">
                    <a:solidFill>
                      <a:srgbClr val="000000"/>
                    </a:solidFill>
                    <a:latin typeface="Arial Narrow"/>
                  </a:rPr>
                  <a:t> </a:t>
                </a:r>
                <a14:m>
                  <m:oMath xmlns:m="http://schemas.openxmlformats.org/officeDocument/2006/math">
                    <m:r>
                      <a:rPr lang="en-US" sz="1700" i="1" kern="0" dirty="0" smtClean="0">
                        <a:solidFill>
                          <a:srgbClr val="000000"/>
                        </a:solidFill>
                        <a:latin typeface="Cambria Math"/>
                      </a:rPr>
                      <m:t>=</m:t>
                    </m:r>
                  </m:oMath>
                </a14:m>
                <a:r>
                  <a:rPr lang="en-US" sz="1700" kern="0" dirty="0">
                    <a:solidFill>
                      <a:srgbClr val="000000"/>
                    </a:solidFill>
                    <a:latin typeface="Arial Narrow"/>
                  </a:rPr>
                  <a:t> 0</a:t>
                </a:r>
              </a:p>
              <a:p>
                <a:pPr marL="342042" lvl="0" indent="-342042" defTabSz="915004" eaLnBrk="0" fontAlgn="base" hangingPunct="0">
                  <a:spcAft>
                    <a:spcPct val="0"/>
                  </a:spcAft>
                  <a:buClr>
                    <a:srgbClr val="3333CC"/>
                  </a:buClr>
                  <a:buNone/>
                </a:pPr>
                <a:r>
                  <a:rPr lang="en-US" sz="1700" kern="0" dirty="0">
                    <a:solidFill>
                      <a:srgbClr val="1F15EB"/>
                    </a:solidFill>
                    <a:latin typeface="Arial Narrow"/>
                  </a:rPr>
                  <a:t>D1 decision: Select </a:t>
                </a:r>
                <a:r>
                  <a:rPr lang="en-US" sz="1700" i="1" u="sng" kern="0" dirty="0">
                    <a:solidFill>
                      <a:srgbClr val="A60A1B"/>
                    </a:solidFill>
                    <a:latin typeface="Arial Narrow"/>
                  </a:rPr>
                  <a:t>accept option </a:t>
                </a:r>
                <a:r>
                  <a:rPr lang="en-US" sz="1700" kern="0" dirty="0">
                    <a:solidFill>
                      <a:srgbClr val="1F15EB"/>
                    </a:solidFill>
                    <a:latin typeface="Arial Narrow"/>
                  </a:rPr>
                  <a:t>at $</a:t>
                </a:r>
                <a:r>
                  <a:rPr lang="en-US" sz="1700" kern="0" dirty="0" smtClean="0">
                    <a:solidFill>
                      <a:srgbClr val="1F15EB"/>
                    </a:solidFill>
                    <a:latin typeface="Arial Narrow"/>
                  </a:rPr>
                  <a:t>0.1M</a:t>
                </a:r>
                <a:endParaRPr lang="en-US" sz="1700" kern="0" dirty="0">
                  <a:solidFill>
                    <a:srgbClr val="1F15EB"/>
                  </a:solidFill>
                  <a:latin typeface="Arial Narrow"/>
                </a:endParaRPr>
              </a:p>
            </p:txBody>
          </p:sp>
        </mc:Choice>
        <mc:Fallback>
          <p:sp>
            <p:nvSpPr>
              <p:cNvPr id="12" name="Content Placeholder 8"/>
              <p:cNvSpPr>
                <a:spLocks noGrp="1" noRot="1" noChangeAspect="1" noMove="1" noResize="1" noEditPoints="1" noAdjustHandles="1" noChangeArrowheads="1" noChangeShapeType="1" noTextEdit="1"/>
              </p:cNvSpPr>
              <p:nvPr>
                <p:ph sz="quarter" idx="21"/>
              </p:nvPr>
            </p:nvSpPr>
            <p:spPr>
              <a:xfrm>
                <a:off x="4617720" y="4201885"/>
                <a:ext cx="4480560" cy="1905000"/>
              </a:xfrm>
              <a:blipFill rotWithShape="1">
                <a:blip r:embed="rId4" cstate="print"/>
                <a:stretch>
                  <a:fillRect l="-952" t="-1597" b="-5431"/>
                </a:stretch>
              </a:blipFill>
            </p:spPr>
            <p:txBody>
              <a:bodyPr/>
              <a:lstStyle/>
              <a:p>
                <a:r>
                  <a:rPr lang="en-US">
                    <a:noFill/>
                  </a:rPr>
                  <a:t> </a:t>
                </a:r>
              </a:p>
            </p:txBody>
          </p:sp>
        </mc:Fallback>
      </mc:AlternateContent>
      <p:sp>
        <p:nvSpPr>
          <p:cNvPr id="13" name="Content Placeholder 9"/>
          <p:cNvSpPr>
            <a:spLocks noGrp="1"/>
          </p:cNvSpPr>
          <p:nvPr>
            <p:ph sz="quarter" idx="22"/>
          </p:nvPr>
        </p:nvSpPr>
        <p:spPr>
          <a:xfrm>
            <a:off x="838200" y="6223000"/>
            <a:ext cx="7467600" cy="406400"/>
          </a:xfrm>
          <a:solidFill>
            <a:schemeClr val="accent1">
              <a:lumMod val="20000"/>
              <a:lumOff val="80000"/>
            </a:schemeClr>
          </a:solidFill>
          <a:ln w="28575">
            <a:solidFill>
              <a:srgbClr val="A60A1B"/>
            </a:solidFill>
          </a:ln>
        </p:spPr>
        <p:txBody>
          <a:bodyPr/>
          <a:lstStyle/>
          <a:p>
            <a:pPr marL="0" lvl="0" indent="0" defTabSz="914400">
              <a:spcBef>
                <a:spcPts val="0"/>
              </a:spcBef>
              <a:buNone/>
            </a:pPr>
            <a:r>
              <a:rPr lang="en-US" sz="1800" dirty="0">
                <a:solidFill>
                  <a:srgbClr val="8D0917"/>
                </a:solidFill>
                <a:latin typeface="Arial Narrow"/>
              </a:rPr>
              <a:t>CONCLUSION:  </a:t>
            </a:r>
            <a:r>
              <a:rPr lang="en-US" sz="1800" b="0" dirty="0">
                <a:solidFill>
                  <a:srgbClr val="000000"/>
                </a:solidFill>
                <a:latin typeface="Arial Narrow"/>
              </a:rPr>
              <a:t>Accept option now; buy  property in two years and hold </a:t>
            </a:r>
            <a:r>
              <a:rPr lang="en-US" sz="1800" b="0" dirty="0" smtClean="0">
                <a:solidFill>
                  <a:srgbClr val="000000"/>
                </a:solidFill>
                <a:latin typeface="Arial Narrow"/>
              </a:rPr>
              <a:t>it</a:t>
            </a:r>
            <a:endParaRPr lang="en-US" sz="1800" b="0" dirty="0">
              <a:solidFill>
                <a:srgbClr val="000000"/>
              </a:solidFill>
              <a:latin typeface="Arial Narrow"/>
            </a:endParaRPr>
          </a:p>
        </p:txBody>
      </p:sp>
      <p:sp>
        <p:nvSpPr>
          <p:cNvPr id="14" name="Content Placeholder 10"/>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486622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Important Points</a:t>
            </a:r>
          </a:p>
        </p:txBody>
      </p:sp>
      <p:sp>
        <p:nvSpPr>
          <p:cNvPr id="3" name="Content Placeholder 2"/>
          <p:cNvSpPr>
            <a:spLocks noGrp="1"/>
          </p:cNvSpPr>
          <p:nvPr>
            <p:ph sz="quarter" idx="17"/>
          </p:nvPr>
        </p:nvSpPr>
        <p:spPr>
          <a:xfrm>
            <a:off x="457200" y="1270000"/>
            <a:ext cx="8229600" cy="822960"/>
          </a:xfrm>
        </p:spPr>
        <p:txBody>
          <a:bodyPr/>
          <a:lstStyle/>
          <a:p>
            <a:pPr marL="91440" indent="0">
              <a:buClr>
                <a:srgbClr val="006200"/>
              </a:buClr>
              <a:buNone/>
            </a:pPr>
            <a:r>
              <a:rPr lang="en-US" b="0" dirty="0"/>
              <a:t>Sensitivity analysis </a:t>
            </a:r>
            <a:r>
              <a:rPr lang="en-US" i="1" dirty="0">
                <a:solidFill>
                  <a:srgbClr val="A60A1B"/>
                </a:solidFill>
              </a:rPr>
              <a:t>evaluates variation</a:t>
            </a:r>
            <a:r>
              <a:rPr lang="en-US" b="0" i="1" dirty="0">
                <a:solidFill>
                  <a:srgbClr val="A60A1B"/>
                </a:solidFill>
              </a:rPr>
              <a:t> </a:t>
            </a:r>
            <a:r>
              <a:rPr lang="en-US" b="0" dirty="0"/>
              <a:t>in parameters using a specific measure of worth (PW, ROR, B/C, etc</a:t>
            </a:r>
            <a:r>
              <a:rPr lang="en-US" b="0" dirty="0" smtClean="0"/>
              <a:t>.)</a:t>
            </a:r>
            <a:endParaRPr lang="en-US" b="0" dirty="0"/>
          </a:p>
        </p:txBody>
      </p:sp>
      <p:sp>
        <p:nvSpPr>
          <p:cNvPr id="4" name="Content Placeholder 3"/>
          <p:cNvSpPr>
            <a:spLocks noGrp="1"/>
          </p:cNvSpPr>
          <p:nvPr>
            <p:ph sz="quarter" idx="18"/>
          </p:nvPr>
        </p:nvSpPr>
        <p:spPr>
          <a:xfrm>
            <a:off x="457200" y="2250440"/>
            <a:ext cx="8229600" cy="497840"/>
          </a:xfrm>
          <a:solidFill>
            <a:srgbClr val="F7F6EC"/>
          </a:solidFill>
          <a:ln>
            <a:solidFill>
              <a:srgbClr val="A60A1B"/>
            </a:solidFill>
          </a:ln>
        </p:spPr>
        <p:txBody>
          <a:bodyPr/>
          <a:lstStyle/>
          <a:p>
            <a:pPr marL="91440" indent="0">
              <a:buClr>
                <a:srgbClr val="006200"/>
              </a:buClr>
              <a:buNone/>
            </a:pPr>
            <a:r>
              <a:rPr lang="en-US" i="1" dirty="0"/>
              <a:t>Independence</a:t>
            </a:r>
            <a:r>
              <a:rPr lang="en-US" b="0" dirty="0"/>
              <a:t> of parameters is assumed in sensitivity </a:t>
            </a:r>
            <a:r>
              <a:rPr lang="en-US" b="0" dirty="0" smtClean="0"/>
              <a:t>analysis</a:t>
            </a:r>
            <a:endParaRPr lang="en-US" b="0"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9"/>
              </p:nvPr>
            </p:nvSpPr>
            <p:spPr>
              <a:xfrm>
                <a:off x="457200" y="2905760"/>
                <a:ext cx="8229600" cy="822960"/>
              </a:xfrm>
            </p:spPr>
            <p:txBody>
              <a:bodyPr/>
              <a:lstStyle/>
              <a:p>
                <a:pPr marL="91440" indent="0">
                  <a:buClr>
                    <a:srgbClr val="006200"/>
                  </a:buClr>
                  <a:buNone/>
                </a:pPr>
                <a:r>
                  <a:rPr lang="en-US" b="0" dirty="0"/>
                  <a:t>If E(PW) </a:t>
                </a:r>
                <a14:m>
                  <m:oMath xmlns:m="http://schemas.openxmlformats.org/officeDocument/2006/math">
                    <m:r>
                      <a:rPr lang="en-US" b="0" i="1" dirty="0" smtClean="0">
                        <a:latin typeface="Cambria Math"/>
                      </a:rPr>
                      <m:t>&lt;</m:t>
                    </m:r>
                  </m:oMath>
                </a14:m>
                <a:r>
                  <a:rPr lang="en-US" b="0" dirty="0"/>
                  <a:t> 0, an alternative is </a:t>
                </a:r>
                <a:r>
                  <a:rPr lang="en-US" i="1" dirty="0">
                    <a:solidFill>
                      <a:srgbClr val="A60A1B"/>
                    </a:solidFill>
                  </a:rPr>
                  <a:t>not expected</a:t>
                </a:r>
                <a:r>
                  <a:rPr lang="en-US" b="0" i="1" dirty="0">
                    <a:solidFill>
                      <a:srgbClr val="A60A1B"/>
                    </a:solidFill>
                  </a:rPr>
                  <a:t> </a:t>
                </a:r>
                <a:r>
                  <a:rPr lang="en-US" b="0" dirty="0"/>
                  <a:t>to return the stated MARR, given the estimated </a:t>
                </a:r>
                <a:r>
                  <a:rPr lang="en-US" b="0" dirty="0" smtClean="0"/>
                  <a:t>probabilities</a:t>
                </a:r>
                <a:endParaRPr lang="en-US" b="0" dirty="0"/>
              </a:p>
            </p:txBody>
          </p:sp>
        </mc:Choice>
        <mc:Fallback>
          <p:sp>
            <p:nvSpPr>
              <p:cNvPr id="5" name="Content Placeholder 4"/>
              <p:cNvSpPr>
                <a:spLocks noGrp="1" noRot="1" noChangeAspect="1" noMove="1" noResize="1" noEditPoints="1" noAdjustHandles="1" noChangeArrowheads="1" noChangeShapeType="1" noTextEdit="1"/>
              </p:cNvSpPr>
              <p:nvPr>
                <p:ph sz="quarter" idx="19"/>
              </p:nvPr>
            </p:nvSpPr>
            <p:spPr>
              <a:xfrm>
                <a:off x="457200" y="2905760"/>
                <a:ext cx="8229600" cy="822960"/>
              </a:xfrm>
              <a:blipFill rotWithShape="1">
                <a:blip r:embed="rId2" cstate="print"/>
                <a:stretch>
                  <a:fillRect t="-5926" b="-17778"/>
                </a:stretch>
              </a:blipFill>
            </p:spPr>
            <p:txBody>
              <a:bodyPr/>
              <a:lstStyle/>
              <a:p>
                <a:r>
                  <a:rPr lang="en-US">
                    <a:noFill/>
                  </a:rPr>
                  <a:t> </a:t>
                </a:r>
              </a:p>
            </p:txBody>
          </p:sp>
        </mc:Fallback>
      </mc:AlternateContent>
      <p:sp>
        <p:nvSpPr>
          <p:cNvPr id="6" name="Content Placeholder 5"/>
          <p:cNvSpPr>
            <a:spLocks noGrp="1"/>
          </p:cNvSpPr>
          <p:nvPr>
            <p:ph sz="quarter" idx="20"/>
          </p:nvPr>
        </p:nvSpPr>
        <p:spPr>
          <a:xfrm>
            <a:off x="457200" y="3886200"/>
            <a:ext cx="8229600" cy="822960"/>
          </a:xfrm>
          <a:solidFill>
            <a:srgbClr val="ECF7F8"/>
          </a:solidFill>
          <a:ln>
            <a:solidFill>
              <a:srgbClr val="004477"/>
            </a:solidFill>
          </a:ln>
        </p:spPr>
        <p:txBody>
          <a:bodyPr/>
          <a:lstStyle/>
          <a:p>
            <a:pPr marL="91440" indent="0">
              <a:buClr>
                <a:srgbClr val="006200"/>
              </a:buClr>
              <a:buNone/>
            </a:pPr>
            <a:r>
              <a:rPr lang="en-US" dirty="0">
                <a:solidFill>
                  <a:srgbClr val="004477"/>
                </a:solidFill>
              </a:rPr>
              <a:t>Decision trees</a:t>
            </a:r>
            <a:r>
              <a:rPr lang="en-US" b="0" dirty="0">
                <a:solidFill>
                  <a:srgbClr val="004477"/>
                </a:solidFill>
              </a:rPr>
              <a:t> </a:t>
            </a:r>
            <a:r>
              <a:rPr lang="en-US" b="0" dirty="0"/>
              <a:t>assist in making </a:t>
            </a:r>
            <a:r>
              <a:rPr lang="en-US" i="1" dirty="0">
                <a:solidFill>
                  <a:srgbClr val="8D0917"/>
                </a:solidFill>
              </a:rPr>
              <a:t>staged decisions</a:t>
            </a:r>
            <a:r>
              <a:rPr lang="en-US" b="0" i="1" dirty="0">
                <a:solidFill>
                  <a:srgbClr val="8D0917"/>
                </a:solidFill>
              </a:rPr>
              <a:t> </a:t>
            </a:r>
            <a:r>
              <a:rPr lang="en-US" b="0" dirty="0"/>
              <a:t>when risk is explicitly </a:t>
            </a:r>
            <a:r>
              <a:rPr lang="en-US" b="0" dirty="0" smtClean="0"/>
              <a:t>considered</a:t>
            </a:r>
            <a:endParaRPr lang="en-US" b="0" dirty="0"/>
          </a:p>
        </p:txBody>
      </p:sp>
      <p:sp>
        <p:nvSpPr>
          <p:cNvPr id="7" name="Content Placeholder 6"/>
          <p:cNvSpPr>
            <a:spLocks noGrp="1"/>
          </p:cNvSpPr>
          <p:nvPr>
            <p:ph sz="quarter" idx="21"/>
          </p:nvPr>
        </p:nvSpPr>
        <p:spPr>
          <a:xfrm>
            <a:off x="457200" y="4866640"/>
            <a:ext cx="8229600" cy="1188720"/>
          </a:xfrm>
        </p:spPr>
        <p:txBody>
          <a:bodyPr/>
          <a:lstStyle/>
          <a:p>
            <a:pPr marL="91440" indent="0">
              <a:buClr>
                <a:srgbClr val="006200"/>
              </a:buClr>
              <a:buNone/>
            </a:pPr>
            <a:r>
              <a:rPr lang="en-US" b="0" dirty="0"/>
              <a:t>Real options analysis determines the economic consequences of delayed funding with </a:t>
            </a:r>
            <a:r>
              <a:rPr lang="en-US" i="1" dirty="0"/>
              <a:t>risk accounted for</a:t>
            </a:r>
            <a:r>
              <a:rPr lang="en-US" b="0" dirty="0"/>
              <a:t>; however, an up-front price is usually imposed to have the </a:t>
            </a:r>
            <a:r>
              <a:rPr lang="en-US" i="1" dirty="0">
                <a:solidFill>
                  <a:srgbClr val="3946A4"/>
                </a:solidFill>
              </a:rPr>
              <a:t>option of staged </a:t>
            </a:r>
            <a:r>
              <a:rPr lang="en-US" i="1" dirty="0" smtClean="0">
                <a:solidFill>
                  <a:srgbClr val="3946A4"/>
                </a:solidFill>
              </a:rPr>
              <a:t>funding</a:t>
            </a:r>
            <a:endParaRPr lang="en-US" i="1" dirty="0">
              <a:solidFill>
                <a:srgbClr val="3946A4"/>
              </a:solidFill>
            </a:endParaRPr>
          </a:p>
        </p:txBody>
      </p:sp>
      <p:sp>
        <p:nvSpPr>
          <p:cNvPr id="9"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96585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A60A1B"/>
                </a:solidFill>
              </a:rPr>
              <a:t>Chapter 18</a:t>
            </a:r>
            <a:endParaRPr lang="en-US" dirty="0">
              <a:solidFill>
                <a:srgbClr val="A60A1B"/>
              </a:solidFill>
            </a:endParaRPr>
          </a:p>
        </p:txBody>
      </p:sp>
      <p:sp>
        <p:nvSpPr>
          <p:cNvPr id="3" name="Subtitle 2"/>
          <p:cNvSpPr>
            <a:spLocks noGrp="1"/>
          </p:cNvSpPr>
          <p:nvPr>
            <p:ph type="subTitle" idx="1"/>
          </p:nvPr>
        </p:nvSpPr>
        <p:spPr/>
        <p:txBody>
          <a:bodyPr/>
          <a:lstStyle/>
          <a:p>
            <a:r>
              <a:rPr lang="en-US" dirty="0">
                <a:solidFill>
                  <a:srgbClr val="444444"/>
                </a:solidFill>
                <a:latin typeface="ArumSans Rg" pitchFamily="34" charset="0"/>
              </a:rPr>
              <a:t>Sensitivity Analysis and Staged Decisions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5072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u="sng" dirty="0"/>
              <a:t>LEARNING OBJECTIVES</a:t>
            </a:r>
            <a:endParaRPr lang="en-US" dirty="0">
              <a:solidFill>
                <a:srgbClr val="3946A4"/>
              </a:solidFill>
            </a:endParaRPr>
          </a:p>
        </p:txBody>
      </p:sp>
      <p:sp>
        <p:nvSpPr>
          <p:cNvPr id="17" name="Content Placeholder 2"/>
          <p:cNvSpPr>
            <a:spLocks noGrp="1"/>
          </p:cNvSpPr>
          <p:nvPr>
            <p:ph idx="1"/>
          </p:nvPr>
        </p:nvSpPr>
        <p:spPr>
          <a:xfrm>
            <a:off x="304800" y="1295400"/>
            <a:ext cx="8595360" cy="4191000"/>
          </a:xfrm>
          <a:ln w="76200" cmpd="tri">
            <a:solidFill>
              <a:schemeClr val="tx1"/>
            </a:solidFill>
          </a:ln>
        </p:spPr>
        <p:txBody>
          <a:bodyPr anchor="t"/>
          <a:lstStyle/>
          <a:p>
            <a:pPr marL="548640" indent="-457200" defTabSz="836613">
              <a:spcBef>
                <a:spcPts val="1500"/>
              </a:spcBef>
              <a:spcAft>
                <a:spcPts val="600"/>
              </a:spcAft>
              <a:buClr>
                <a:srgbClr val="3946A4"/>
              </a:buClr>
              <a:buFontTx/>
              <a:buAutoNum type="arabicPeriod"/>
            </a:pPr>
            <a:r>
              <a:rPr lang="en-US" dirty="0">
                <a:latin typeface="Tahoma" pitchFamily="34" charset="0"/>
              </a:rPr>
              <a:t>Explain sensitivity to parameter variation</a:t>
            </a:r>
          </a:p>
          <a:p>
            <a:pPr marL="548640" indent="-457200" defTabSz="836613">
              <a:spcBef>
                <a:spcPts val="1500"/>
              </a:spcBef>
              <a:spcAft>
                <a:spcPts val="600"/>
              </a:spcAft>
              <a:buClr>
                <a:srgbClr val="3946A4"/>
              </a:buClr>
              <a:buFontTx/>
              <a:buAutoNum type="arabicPeriod"/>
            </a:pPr>
            <a:r>
              <a:rPr lang="en-US" dirty="0">
                <a:latin typeface="Tahoma" pitchFamily="34" charset="0"/>
              </a:rPr>
              <a:t>Use three estimates for sensitivity analysis</a:t>
            </a:r>
          </a:p>
          <a:p>
            <a:pPr marL="548640" indent="-457200" defTabSz="836613">
              <a:spcBef>
                <a:spcPts val="1500"/>
              </a:spcBef>
              <a:spcAft>
                <a:spcPts val="600"/>
              </a:spcAft>
              <a:buClr>
                <a:srgbClr val="3946A4"/>
              </a:buClr>
              <a:buFontTx/>
              <a:buAutoNum type="arabicPeriod"/>
            </a:pPr>
            <a:r>
              <a:rPr lang="en-US" dirty="0">
                <a:latin typeface="Tahoma" pitchFamily="34" charset="0"/>
              </a:rPr>
              <a:t>Calculate expected value E(X)</a:t>
            </a:r>
          </a:p>
          <a:p>
            <a:pPr marL="548640" indent="-457200" defTabSz="836613">
              <a:spcBef>
                <a:spcPts val="1500"/>
              </a:spcBef>
              <a:spcAft>
                <a:spcPts val="600"/>
              </a:spcAft>
              <a:buClr>
                <a:srgbClr val="3946A4"/>
              </a:buClr>
              <a:buFontTx/>
              <a:buAutoNum type="arabicPeriod"/>
            </a:pPr>
            <a:r>
              <a:rPr lang="en-US" dirty="0">
                <a:latin typeface="Tahoma" pitchFamily="34" charset="0"/>
              </a:rPr>
              <a:t>Determine E(X) of cash flow series</a:t>
            </a:r>
          </a:p>
          <a:p>
            <a:pPr marL="548640" indent="-457200" defTabSz="836613">
              <a:spcBef>
                <a:spcPts val="1500"/>
              </a:spcBef>
              <a:spcAft>
                <a:spcPts val="600"/>
              </a:spcAft>
              <a:buClr>
                <a:srgbClr val="3946A4"/>
              </a:buClr>
              <a:buFontTx/>
              <a:buAutoNum type="arabicPeriod"/>
            </a:pPr>
            <a:r>
              <a:rPr lang="en-US" dirty="0">
                <a:latin typeface="Tahoma" pitchFamily="34" charset="0"/>
              </a:rPr>
              <a:t>Use decision trees for staged decisions</a:t>
            </a:r>
          </a:p>
          <a:p>
            <a:pPr marL="548640" indent="-457200" defTabSz="836613">
              <a:spcBef>
                <a:spcPts val="1500"/>
              </a:spcBef>
              <a:spcAft>
                <a:spcPts val="600"/>
              </a:spcAft>
              <a:buClr>
                <a:srgbClr val="3946A4"/>
              </a:buClr>
              <a:buFontTx/>
              <a:buAutoNum type="arabicPeriod"/>
            </a:pPr>
            <a:r>
              <a:rPr lang="en-US" dirty="0">
                <a:latin typeface="Tahoma" pitchFamily="34" charset="0"/>
              </a:rPr>
              <a:t>Understand real options for staged funding</a:t>
            </a:r>
          </a:p>
        </p:txBody>
      </p:sp>
    </p:spTree>
    <p:extLst>
      <p:ext uri="{BB962C8B-B14F-4D97-AF65-F5344CB8AC3E}">
        <p14:creationId xmlns:p14="http://schemas.microsoft.com/office/powerpoint/2010/main" xmlns="" val="676373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and Sensitivity Analysis</a:t>
            </a:r>
          </a:p>
        </p:txBody>
      </p:sp>
      <p:sp>
        <p:nvSpPr>
          <p:cNvPr id="7" name="Content Placeholder 2"/>
          <p:cNvSpPr>
            <a:spLocks noGrp="1"/>
          </p:cNvSpPr>
          <p:nvPr>
            <p:ph sz="quarter" idx="17"/>
          </p:nvPr>
        </p:nvSpPr>
        <p:spPr>
          <a:xfrm>
            <a:off x="457200" y="1066800"/>
            <a:ext cx="8229600" cy="2133600"/>
          </a:xfrm>
        </p:spPr>
        <p:txBody>
          <a:bodyPr/>
          <a:lstStyle/>
          <a:p>
            <a:pPr marL="0" lvl="0" indent="0" defTabSz="915004" eaLnBrk="0" fontAlgn="base" hangingPunct="0">
              <a:spcBef>
                <a:spcPts val="0"/>
              </a:spcBef>
              <a:spcAft>
                <a:spcPct val="0"/>
              </a:spcAft>
              <a:buClr>
                <a:srgbClr val="A60A1B"/>
              </a:buClr>
              <a:buNone/>
            </a:pPr>
            <a:r>
              <a:rPr lang="en-US" sz="2800" u="sng" kern="0" dirty="0">
                <a:solidFill>
                  <a:srgbClr val="00508C"/>
                </a:solidFill>
                <a:latin typeface="Arial Narrow"/>
              </a:rPr>
              <a:t>Parameter</a:t>
            </a:r>
            <a:r>
              <a:rPr lang="en-US" kern="0" dirty="0">
                <a:solidFill>
                  <a:srgbClr val="000000"/>
                </a:solidFill>
                <a:latin typeface="Arial Narrow"/>
              </a:rPr>
              <a:t> -- A variable or factor for which an </a:t>
            </a:r>
            <a:r>
              <a:rPr lang="en-US" kern="0" dirty="0">
                <a:solidFill>
                  <a:srgbClr val="A60A1B"/>
                </a:solidFill>
                <a:latin typeface="Arial Narrow"/>
              </a:rPr>
              <a:t>estimated </a:t>
            </a:r>
            <a:r>
              <a:rPr lang="en-US" kern="0" dirty="0" smtClean="0">
                <a:solidFill>
                  <a:srgbClr val="A60A1B"/>
                </a:solidFill>
                <a:latin typeface="Arial Narrow"/>
              </a:rPr>
              <a:t>or stated </a:t>
            </a:r>
            <a:r>
              <a:rPr lang="en-US" kern="0" dirty="0">
                <a:solidFill>
                  <a:srgbClr val="A60A1B"/>
                </a:solidFill>
                <a:latin typeface="Arial Narrow"/>
              </a:rPr>
              <a:t>value</a:t>
            </a:r>
            <a:r>
              <a:rPr lang="en-US" kern="0" dirty="0">
                <a:solidFill>
                  <a:srgbClr val="000000"/>
                </a:solidFill>
                <a:latin typeface="Arial Narrow"/>
              </a:rPr>
              <a:t> is </a:t>
            </a:r>
            <a:r>
              <a:rPr lang="en-US" kern="0" dirty="0" smtClean="0">
                <a:solidFill>
                  <a:srgbClr val="000000"/>
                </a:solidFill>
                <a:latin typeface="Arial Narrow"/>
              </a:rPr>
              <a:t>necessary</a:t>
            </a:r>
            <a:endParaRPr lang="en-US" sz="1000" kern="0" dirty="0">
              <a:solidFill>
                <a:srgbClr val="000000"/>
              </a:solidFill>
              <a:latin typeface="Arial Narrow"/>
            </a:endParaRPr>
          </a:p>
          <a:p>
            <a:pPr marL="0" indent="0" defTabSz="915004" eaLnBrk="0" fontAlgn="base" hangingPunct="0">
              <a:spcBef>
                <a:spcPts val="600"/>
              </a:spcBef>
              <a:spcAft>
                <a:spcPct val="0"/>
              </a:spcAft>
              <a:buClr>
                <a:srgbClr val="A60A1B"/>
              </a:buClr>
              <a:buNone/>
            </a:pPr>
            <a:r>
              <a:rPr lang="en-US" sz="2800" u="sng" kern="0" dirty="0">
                <a:solidFill>
                  <a:srgbClr val="00508C"/>
                </a:solidFill>
                <a:latin typeface="Arial Narrow"/>
              </a:rPr>
              <a:t>Sensitivity analysis</a:t>
            </a:r>
            <a:r>
              <a:rPr lang="en-US" sz="2800" kern="0" dirty="0">
                <a:solidFill>
                  <a:srgbClr val="00508C"/>
                </a:solidFill>
                <a:latin typeface="Arial Narrow"/>
              </a:rPr>
              <a:t> </a:t>
            </a:r>
            <a:r>
              <a:rPr lang="en-US" kern="0" dirty="0">
                <a:solidFill>
                  <a:srgbClr val="000000"/>
                </a:solidFill>
                <a:latin typeface="Arial Narrow"/>
              </a:rPr>
              <a:t>– An analysis to determine </a:t>
            </a:r>
            <a:r>
              <a:rPr lang="en-US" kern="0" dirty="0">
                <a:solidFill>
                  <a:srgbClr val="A60A1B"/>
                </a:solidFill>
                <a:latin typeface="Arial Narrow"/>
              </a:rPr>
              <a:t>how a measure of worth</a:t>
            </a:r>
            <a:r>
              <a:rPr lang="en-US" kern="0" dirty="0">
                <a:solidFill>
                  <a:srgbClr val="C00000"/>
                </a:solidFill>
                <a:latin typeface="Arial Narrow"/>
              </a:rPr>
              <a:t> </a:t>
            </a:r>
            <a:r>
              <a:rPr lang="en-US" kern="0" dirty="0">
                <a:solidFill>
                  <a:srgbClr val="000000"/>
                </a:solidFill>
                <a:latin typeface="Arial Narrow"/>
              </a:rPr>
              <a:t>(e.g., PW, AW, ROR, B/C) </a:t>
            </a:r>
            <a:r>
              <a:rPr lang="en-US" kern="0" dirty="0">
                <a:solidFill>
                  <a:srgbClr val="A60A1B"/>
                </a:solidFill>
                <a:latin typeface="Arial Narrow"/>
              </a:rPr>
              <a:t>changes</a:t>
            </a:r>
            <a:r>
              <a:rPr lang="en-US" kern="0" dirty="0">
                <a:solidFill>
                  <a:srgbClr val="000000"/>
                </a:solidFill>
                <a:latin typeface="Arial Narrow"/>
              </a:rPr>
              <a:t> when one or more parameters vary over a </a:t>
            </a:r>
            <a:r>
              <a:rPr lang="en-US" kern="0" dirty="0">
                <a:solidFill>
                  <a:srgbClr val="A60A1B"/>
                </a:solidFill>
                <a:latin typeface="Arial Narrow"/>
              </a:rPr>
              <a:t>selected range of values</a:t>
            </a:r>
            <a:r>
              <a:rPr lang="en-US" kern="0" dirty="0" smtClean="0">
                <a:solidFill>
                  <a:srgbClr val="A60A1B"/>
                </a:solidFill>
                <a:latin typeface="Arial Narrow"/>
              </a:rPr>
              <a:t>.</a:t>
            </a:r>
            <a:endParaRPr lang="en-US" kern="0" dirty="0">
              <a:solidFill>
                <a:srgbClr val="A60A1B"/>
              </a:solidFill>
              <a:latin typeface="Arial Narrow"/>
            </a:endParaRPr>
          </a:p>
        </p:txBody>
      </p:sp>
      <p:sp>
        <p:nvSpPr>
          <p:cNvPr id="8" name="Content Placeholder 3"/>
          <p:cNvSpPr>
            <a:spLocks noGrp="1"/>
          </p:cNvSpPr>
          <p:nvPr>
            <p:ph sz="quarter" idx="18"/>
          </p:nvPr>
        </p:nvSpPr>
        <p:spPr>
          <a:xfrm>
            <a:off x="304800" y="3540760"/>
            <a:ext cx="4038600" cy="3088640"/>
          </a:xfrm>
        </p:spPr>
        <p:txBody>
          <a:bodyPr/>
          <a:lstStyle/>
          <a:p>
            <a:pPr marL="0" lvl="0" indent="0" algn="ctr" defTabSz="914400">
              <a:spcBef>
                <a:spcPts val="0"/>
              </a:spcBef>
              <a:buNone/>
            </a:pPr>
            <a:r>
              <a:rPr lang="en-US" dirty="0">
                <a:solidFill>
                  <a:srgbClr val="000000"/>
                </a:solidFill>
                <a:latin typeface="Arial Narrow"/>
              </a:rPr>
              <a:t>PROCEDURE:</a:t>
            </a:r>
          </a:p>
          <a:p>
            <a:pPr marL="292608" lvl="0" indent="-365760" defTabSz="914400">
              <a:spcBef>
                <a:spcPts val="600"/>
              </a:spcBef>
              <a:buClr>
                <a:schemeClr val="tx1"/>
              </a:buClr>
              <a:buNone/>
            </a:pPr>
            <a:r>
              <a:rPr lang="en-US" sz="2000" b="0" dirty="0" smtClean="0">
                <a:solidFill>
                  <a:srgbClr val="000000"/>
                </a:solidFill>
                <a:latin typeface="Arial Narrow"/>
              </a:rPr>
              <a:t>1.  Select</a:t>
            </a:r>
            <a:r>
              <a:rPr lang="en-US" sz="2000" dirty="0" smtClean="0">
                <a:solidFill>
                  <a:srgbClr val="A60A1B"/>
                </a:solidFill>
                <a:latin typeface="Arial Narrow"/>
              </a:rPr>
              <a:t> </a:t>
            </a:r>
            <a:r>
              <a:rPr lang="en-US" sz="2000" dirty="0">
                <a:solidFill>
                  <a:srgbClr val="A60A1B"/>
                </a:solidFill>
                <a:latin typeface="Arial Narrow"/>
              </a:rPr>
              <a:t>parameter</a:t>
            </a:r>
            <a:r>
              <a:rPr lang="en-US" sz="2000" dirty="0">
                <a:solidFill>
                  <a:srgbClr val="FF0000"/>
                </a:solidFill>
                <a:latin typeface="Arial Narrow"/>
              </a:rPr>
              <a:t> </a:t>
            </a:r>
            <a:r>
              <a:rPr lang="en-US" sz="2000" b="0" dirty="0">
                <a:solidFill>
                  <a:srgbClr val="000000"/>
                </a:solidFill>
                <a:latin typeface="Arial Narrow"/>
              </a:rPr>
              <a:t>to analyze. Assume </a:t>
            </a:r>
            <a:r>
              <a:rPr lang="en-US" sz="2000" u="sng" dirty="0">
                <a:solidFill>
                  <a:srgbClr val="A60A1B"/>
                </a:solidFill>
                <a:latin typeface="Arial Narrow"/>
              </a:rPr>
              <a:t>independence</a:t>
            </a:r>
            <a:r>
              <a:rPr lang="en-US" sz="2000" b="0" dirty="0">
                <a:solidFill>
                  <a:srgbClr val="000000"/>
                </a:solidFill>
                <a:latin typeface="Arial Narrow"/>
              </a:rPr>
              <a:t> with other parameters</a:t>
            </a:r>
          </a:p>
          <a:p>
            <a:pPr marL="0" lvl="0" indent="0" defTabSz="914400">
              <a:spcBef>
                <a:spcPts val="600"/>
              </a:spcBef>
              <a:buClr>
                <a:schemeClr val="tx1"/>
              </a:buClr>
              <a:buNone/>
            </a:pPr>
            <a:r>
              <a:rPr lang="en-US" sz="2000" b="0" dirty="0" smtClean="0">
                <a:solidFill>
                  <a:srgbClr val="000000"/>
                </a:solidFill>
                <a:latin typeface="Arial Narrow"/>
              </a:rPr>
              <a:t>2.  Select </a:t>
            </a:r>
            <a:r>
              <a:rPr lang="en-US" sz="2000" b="0" dirty="0">
                <a:solidFill>
                  <a:srgbClr val="000000"/>
                </a:solidFill>
                <a:latin typeface="Arial Narrow"/>
              </a:rPr>
              <a:t>probable </a:t>
            </a:r>
            <a:r>
              <a:rPr lang="en-US" sz="2000" dirty="0">
                <a:solidFill>
                  <a:srgbClr val="A60A1B"/>
                </a:solidFill>
                <a:latin typeface="Arial Narrow"/>
              </a:rPr>
              <a:t>range and increment</a:t>
            </a:r>
          </a:p>
          <a:p>
            <a:pPr marL="0" lvl="0" indent="0" defTabSz="914400">
              <a:spcBef>
                <a:spcPts val="600"/>
              </a:spcBef>
              <a:buClr>
                <a:schemeClr val="tx1"/>
              </a:buClr>
              <a:buNone/>
            </a:pPr>
            <a:r>
              <a:rPr lang="en-US" sz="2000" b="0" dirty="0" smtClean="0">
                <a:solidFill>
                  <a:srgbClr val="000000"/>
                </a:solidFill>
                <a:latin typeface="Arial Narrow"/>
              </a:rPr>
              <a:t>3.  Select </a:t>
            </a:r>
            <a:r>
              <a:rPr lang="en-US" sz="2000" dirty="0">
                <a:solidFill>
                  <a:srgbClr val="A60A1B"/>
                </a:solidFill>
                <a:latin typeface="Arial Narrow"/>
              </a:rPr>
              <a:t>measure of worth</a:t>
            </a:r>
            <a:endParaRPr lang="en-US" sz="2000" b="0" dirty="0">
              <a:solidFill>
                <a:srgbClr val="A60A1B"/>
              </a:solidFill>
              <a:latin typeface="Arial Narrow"/>
            </a:endParaRPr>
          </a:p>
          <a:p>
            <a:pPr marL="0" lvl="0" indent="0" defTabSz="914400">
              <a:spcBef>
                <a:spcPts val="600"/>
              </a:spcBef>
              <a:buClr>
                <a:schemeClr val="tx1"/>
              </a:buClr>
              <a:buNone/>
            </a:pPr>
            <a:r>
              <a:rPr lang="en-US" sz="2000" b="0" dirty="0" smtClean="0">
                <a:latin typeface="Arial Narrow"/>
              </a:rPr>
              <a:t>4.  </a:t>
            </a:r>
            <a:r>
              <a:rPr lang="en-US" sz="2000" dirty="0" smtClean="0">
                <a:solidFill>
                  <a:srgbClr val="A60A1B"/>
                </a:solidFill>
                <a:latin typeface="Arial Narrow"/>
              </a:rPr>
              <a:t>Calculate </a:t>
            </a:r>
            <a:r>
              <a:rPr lang="en-US" sz="2000" dirty="0">
                <a:solidFill>
                  <a:srgbClr val="A60A1B"/>
                </a:solidFill>
                <a:latin typeface="Arial Narrow"/>
              </a:rPr>
              <a:t>measure </a:t>
            </a:r>
            <a:r>
              <a:rPr lang="en-US" sz="2000" b="0" dirty="0">
                <a:solidFill>
                  <a:srgbClr val="000000"/>
                </a:solidFill>
                <a:latin typeface="Arial Narrow"/>
              </a:rPr>
              <a:t>of worth values</a:t>
            </a:r>
          </a:p>
          <a:p>
            <a:pPr marL="292608" lvl="0" indent="-365760" defTabSz="914400">
              <a:spcBef>
                <a:spcPts val="600"/>
              </a:spcBef>
              <a:buClr>
                <a:schemeClr val="tx1"/>
              </a:buClr>
              <a:buNone/>
            </a:pPr>
            <a:r>
              <a:rPr lang="en-US" sz="2000" b="0" dirty="0" smtClean="0">
                <a:latin typeface="Arial Narrow"/>
              </a:rPr>
              <a:t>5.</a:t>
            </a:r>
            <a:r>
              <a:rPr lang="en-US" sz="2000" dirty="0" smtClean="0">
                <a:solidFill>
                  <a:srgbClr val="FF0000"/>
                </a:solidFill>
                <a:latin typeface="Arial Narrow"/>
              </a:rPr>
              <a:t>  </a:t>
            </a:r>
            <a:r>
              <a:rPr lang="en-US" sz="2000" dirty="0" smtClean="0">
                <a:solidFill>
                  <a:srgbClr val="A60A1B"/>
                </a:solidFill>
                <a:latin typeface="Arial Narrow"/>
              </a:rPr>
              <a:t>Interpret </a:t>
            </a:r>
            <a:r>
              <a:rPr lang="en-US" sz="2000" dirty="0">
                <a:solidFill>
                  <a:srgbClr val="A60A1B"/>
                </a:solidFill>
                <a:latin typeface="Arial Narrow"/>
              </a:rPr>
              <a:t>results. </a:t>
            </a:r>
            <a:r>
              <a:rPr lang="en-US" sz="2000" b="0" dirty="0">
                <a:solidFill>
                  <a:srgbClr val="000000"/>
                </a:solidFill>
                <a:latin typeface="Arial Narrow"/>
              </a:rPr>
              <a:t>Graph measure vs. parameter for better </a:t>
            </a:r>
            <a:r>
              <a:rPr lang="en-US" sz="2000" b="0" dirty="0" smtClean="0">
                <a:solidFill>
                  <a:srgbClr val="000000"/>
                </a:solidFill>
                <a:latin typeface="Arial Narrow"/>
              </a:rPr>
              <a:t>understanding</a:t>
            </a:r>
            <a:endParaRPr lang="en-US" sz="2000" b="0" dirty="0">
              <a:solidFill>
                <a:srgbClr val="000000"/>
              </a:solidFill>
              <a:latin typeface="Arial Narrow"/>
            </a:endParaRPr>
          </a:p>
        </p:txBody>
      </p:sp>
      <p:sp>
        <p:nvSpPr>
          <p:cNvPr id="17" name="Right Arrow 4"/>
          <p:cNvSpPr/>
          <p:nvPr/>
        </p:nvSpPr>
        <p:spPr>
          <a:xfrm>
            <a:off x="4223658" y="5943600"/>
            <a:ext cx="533400" cy="228600"/>
          </a:xfrm>
          <a:prstGeom prst="rightArrow">
            <a:avLst/>
          </a:prstGeom>
          <a:solidFill>
            <a:srgbClr val="A60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5" descr="This example shows a plot of PW versus n. Since the PW measure is positive for all values of n, the decision to invest is not materially affected by the estimated life. The PW curve levels out above n = 10."/>
          <p:cNvPicPr>
            <a:picLocks noGrp="1" noChangeAspect="1" noChangeArrowheads="1"/>
          </p:cNvPicPr>
          <p:nvPr>
            <p:ph sz="quarter" idx="19"/>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3276600"/>
            <a:ext cx="4204313" cy="329184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750059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of Several Parameters</a:t>
            </a:r>
          </a:p>
        </p:txBody>
      </p:sp>
      <p:sp>
        <p:nvSpPr>
          <p:cNvPr id="3" name="Content Placeholder 2"/>
          <p:cNvSpPr>
            <a:spLocks noGrp="1"/>
          </p:cNvSpPr>
          <p:nvPr>
            <p:ph sz="quarter" idx="17"/>
          </p:nvPr>
        </p:nvSpPr>
        <p:spPr>
          <a:xfrm>
            <a:off x="457200" y="1066800"/>
            <a:ext cx="8229600" cy="1625600"/>
          </a:xfrm>
        </p:spPr>
        <p:txBody>
          <a:bodyPr/>
          <a:lstStyle/>
          <a:p>
            <a:pPr marL="342042" lvl="0" indent="-342042" algn="ctr" defTabSz="915004" eaLnBrk="0" fontAlgn="base" hangingPunct="0">
              <a:spcBef>
                <a:spcPts val="0"/>
              </a:spcBef>
              <a:spcAft>
                <a:spcPct val="0"/>
              </a:spcAft>
              <a:buClr>
                <a:srgbClr val="3333CC"/>
              </a:buClr>
              <a:buNone/>
            </a:pPr>
            <a:r>
              <a:rPr lang="en-US" kern="0" dirty="0">
                <a:solidFill>
                  <a:srgbClr val="000000"/>
                </a:solidFill>
                <a:latin typeface="Berlin Sans FB Demi" pitchFamily="34" charset="0"/>
              </a:rPr>
              <a:t>When several parameters for one alternative vary </a:t>
            </a:r>
          </a:p>
          <a:p>
            <a:pPr marL="342042" lvl="0" indent="-342042" algn="ctr" defTabSz="915004" eaLnBrk="0" fontAlgn="base" hangingPunct="0">
              <a:spcBef>
                <a:spcPts val="0"/>
              </a:spcBef>
              <a:spcAft>
                <a:spcPct val="0"/>
              </a:spcAft>
              <a:buClr>
                <a:srgbClr val="3333CC"/>
              </a:buClr>
              <a:buNone/>
            </a:pPr>
            <a:r>
              <a:rPr lang="en-US" kern="0" dirty="0">
                <a:solidFill>
                  <a:srgbClr val="000000"/>
                </a:solidFill>
                <a:latin typeface="Berlin Sans FB Demi" pitchFamily="34" charset="0"/>
              </a:rPr>
              <a:t>and analysis of each parameter is required …</a:t>
            </a:r>
          </a:p>
          <a:p>
            <a:pPr marL="342042" lvl="0" indent="-342042" algn="ctr" defTabSz="915004" eaLnBrk="0" fontAlgn="base" hangingPunct="0">
              <a:spcBef>
                <a:spcPts val="0"/>
              </a:spcBef>
              <a:spcAft>
                <a:spcPct val="0"/>
              </a:spcAft>
              <a:buClr>
                <a:srgbClr val="3333CC"/>
              </a:buClr>
              <a:buNone/>
            </a:pPr>
            <a:r>
              <a:rPr lang="en-US" kern="0" dirty="0">
                <a:solidFill>
                  <a:srgbClr val="000000"/>
                </a:solidFill>
                <a:latin typeface="Arial Narrow"/>
              </a:rPr>
              <a:t>graph </a:t>
            </a:r>
            <a:r>
              <a:rPr lang="en-US" u="sng" kern="0" dirty="0">
                <a:solidFill>
                  <a:srgbClr val="006200"/>
                </a:solidFill>
                <a:latin typeface="Arial Narrow"/>
              </a:rPr>
              <a:t>percentage change from the most likely estimate</a:t>
            </a:r>
          </a:p>
          <a:p>
            <a:pPr marL="342042" lvl="0" indent="-342042" algn="ctr" defTabSz="915004" eaLnBrk="0" fontAlgn="base" hangingPunct="0">
              <a:spcBef>
                <a:spcPts val="0"/>
              </a:spcBef>
              <a:spcAft>
                <a:spcPct val="0"/>
              </a:spcAft>
              <a:buClr>
                <a:srgbClr val="3333CC"/>
              </a:buClr>
              <a:buNone/>
            </a:pPr>
            <a:r>
              <a:rPr lang="en-US" kern="0" dirty="0">
                <a:solidFill>
                  <a:srgbClr val="000000"/>
                </a:solidFill>
                <a:latin typeface="Arial Narrow"/>
              </a:rPr>
              <a:t>for each parameter vs. measure of </a:t>
            </a:r>
            <a:r>
              <a:rPr lang="en-US" kern="0" dirty="0" smtClean="0">
                <a:solidFill>
                  <a:srgbClr val="000000"/>
                </a:solidFill>
                <a:latin typeface="Arial Narrow"/>
              </a:rPr>
              <a:t>worth</a:t>
            </a:r>
            <a:endParaRPr lang="en-US" kern="0" dirty="0">
              <a:solidFill>
                <a:srgbClr val="000000"/>
              </a:solidFill>
              <a:latin typeface="Arial Narrow"/>
            </a:endParaRPr>
          </a:p>
        </p:txBody>
      </p:sp>
      <p:pic>
        <p:nvPicPr>
          <p:cNvPr id="2050" name="Picture 3" descr="This is called a 'spider graph' where several parameters are plotted. In this case you vary the parameters by a percentage (positive and negative) and determine the sensitivity of each parameter.  In this case, for indirect cost the curve is fairly flat which indicates little sensivity to change.  However, sales price has a significant slope which indicates a high sensitivity to change."/>
          <p:cNvPicPr>
            <a:picLocks noGrp="1" noChangeAspect="1" noChangeArrowheads="1"/>
          </p:cNvPicPr>
          <p:nvPr>
            <p:ph sz="quarter" idx="18"/>
          </p:nvPr>
        </p:nvPicPr>
        <p:blipFill>
          <a:blip r:embed="rId2" cstate="print">
            <a:extLst>
              <a:ext uri="{28A0092B-C50C-407E-A947-70E740481C1C}">
                <a14:useLocalDpi xmlns:a14="http://schemas.microsoft.com/office/drawing/2010/main" xmlns="" val="0"/>
              </a:ext>
            </a:extLst>
          </a:blip>
          <a:stretch>
            <a:fillRect/>
          </a:stretch>
        </p:blipFill>
        <p:spPr bwMode="auto">
          <a:xfrm>
            <a:off x="76200" y="2743200"/>
            <a:ext cx="6552659" cy="3809685"/>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12" name="Group 4"/>
          <p:cNvGrpSpPr/>
          <p:nvPr/>
        </p:nvGrpSpPr>
        <p:grpSpPr>
          <a:xfrm>
            <a:off x="5943600" y="3124200"/>
            <a:ext cx="914400" cy="822960"/>
            <a:chOff x="6019800" y="2971800"/>
            <a:chExt cx="914400" cy="1676400"/>
          </a:xfrm>
        </p:grpSpPr>
        <p:cxnSp>
          <p:nvCxnSpPr>
            <p:cNvPr id="13" name="Straight Connector 12"/>
            <p:cNvCxnSpPr/>
            <p:nvPr/>
          </p:nvCxnSpPr>
          <p:spPr>
            <a:xfrm rot="5400000">
              <a:off x="5791200" y="3810000"/>
              <a:ext cx="1676400" cy="0"/>
            </a:xfrm>
            <a:prstGeom prst="line">
              <a:avLst/>
            </a:prstGeom>
            <a:ln w="28575">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019800" y="2971800"/>
              <a:ext cx="609600" cy="1588"/>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4648200"/>
              <a:ext cx="304800" cy="0"/>
            </a:xfrm>
            <a:prstGeom prst="line">
              <a:avLst/>
            </a:prstGeom>
            <a:ln w="28575">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5" name="Content Placeholder 5"/>
          <p:cNvSpPr>
            <a:spLocks noGrp="1"/>
          </p:cNvSpPr>
          <p:nvPr>
            <p:ph sz="quarter" idx="19"/>
          </p:nvPr>
        </p:nvSpPr>
        <p:spPr>
          <a:xfrm>
            <a:off x="6873240" y="3276600"/>
            <a:ext cx="2194560" cy="1371600"/>
          </a:xfrm>
        </p:spPr>
        <p:txBody>
          <a:bodyPr/>
          <a:lstStyle/>
          <a:p>
            <a:pPr marL="0" lvl="0" indent="0" defTabSz="914400">
              <a:spcBef>
                <a:spcPct val="50000"/>
              </a:spcBef>
              <a:buNone/>
            </a:pPr>
            <a:r>
              <a:rPr lang="en-US" sz="1600" dirty="0">
                <a:solidFill>
                  <a:srgbClr val="000000"/>
                </a:solidFill>
                <a:latin typeface="Arial Narrow"/>
              </a:rPr>
              <a:t>Plots with larger slopes (positive or negative) have a higher sensitivity with parameter variation </a:t>
            </a:r>
            <a:r>
              <a:rPr lang="en-US" sz="1600" dirty="0">
                <a:solidFill>
                  <a:srgbClr val="006200"/>
                </a:solidFill>
                <a:latin typeface="Arial Narrow"/>
              </a:rPr>
              <a:t>(sales price curve</a:t>
            </a:r>
            <a:r>
              <a:rPr lang="en-US" sz="1600" dirty="0" smtClean="0">
                <a:solidFill>
                  <a:srgbClr val="006200"/>
                </a:solidFill>
                <a:latin typeface="Arial Narrow"/>
              </a:rPr>
              <a:t>)</a:t>
            </a:r>
            <a:endParaRPr lang="en-US" sz="1600" dirty="0">
              <a:solidFill>
                <a:srgbClr val="006200"/>
              </a:solidFill>
              <a:latin typeface="Arial Narrow"/>
            </a:endParaRPr>
          </a:p>
        </p:txBody>
      </p:sp>
      <p:grpSp>
        <p:nvGrpSpPr>
          <p:cNvPr id="16" name="Group 6"/>
          <p:cNvGrpSpPr/>
          <p:nvPr/>
        </p:nvGrpSpPr>
        <p:grpSpPr>
          <a:xfrm>
            <a:off x="6063342" y="4071258"/>
            <a:ext cx="762794" cy="1920240"/>
            <a:chOff x="6171406" y="3886994"/>
            <a:chExt cx="762794" cy="2286000"/>
          </a:xfrm>
        </p:grpSpPr>
        <p:cxnSp>
          <p:nvCxnSpPr>
            <p:cNvPr id="17" name="Straight Connector 16"/>
            <p:cNvCxnSpPr/>
            <p:nvPr/>
          </p:nvCxnSpPr>
          <p:spPr>
            <a:xfrm rot="10800000">
              <a:off x="6172200" y="6172200"/>
              <a:ext cx="762000" cy="0"/>
            </a:xfrm>
            <a:prstGeom prst="line">
              <a:avLst/>
            </a:prstGeom>
            <a:ln w="28575">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5029200" y="5029200"/>
              <a:ext cx="2286000" cy="1588"/>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6" name="Content Placeholder 7"/>
          <p:cNvSpPr>
            <a:spLocks noGrp="1"/>
          </p:cNvSpPr>
          <p:nvPr>
            <p:ph sz="quarter" idx="20"/>
          </p:nvPr>
        </p:nvSpPr>
        <p:spPr>
          <a:xfrm>
            <a:off x="6873240" y="5445034"/>
            <a:ext cx="2103120" cy="1097280"/>
          </a:xfrm>
        </p:spPr>
        <p:txBody>
          <a:bodyPr/>
          <a:lstStyle/>
          <a:p>
            <a:pPr marL="0" lvl="0" indent="0" defTabSz="914400">
              <a:spcBef>
                <a:spcPct val="50000"/>
              </a:spcBef>
              <a:buNone/>
            </a:pPr>
            <a:r>
              <a:rPr lang="en-US" sz="1600" dirty="0">
                <a:solidFill>
                  <a:srgbClr val="000000"/>
                </a:solidFill>
                <a:latin typeface="Arial Narrow"/>
              </a:rPr>
              <a:t>Plots that are relatively flat have little sensitivity to parameter variation </a:t>
            </a:r>
            <a:r>
              <a:rPr lang="en-US" sz="1600" dirty="0">
                <a:solidFill>
                  <a:srgbClr val="006200"/>
                </a:solidFill>
                <a:latin typeface="Arial Narrow"/>
              </a:rPr>
              <a:t>(indirect cost curve</a:t>
            </a:r>
            <a:r>
              <a:rPr lang="en-US" sz="1600" dirty="0" smtClean="0">
                <a:solidFill>
                  <a:srgbClr val="006200"/>
                </a:solidFill>
                <a:latin typeface="Arial Narrow"/>
              </a:rPr>
              <a:t>)</a:t>
            </a:r>
            <a:endParaRPr lang="en-US" sz="1600" dirty="0">
              <a:solidFill>
                <a:srgbClr val="006200"/>
              </a:solidFill>
              <a:latin typeface="Arial Narrow"/>
            </a:endParaRPr>
          </a:p>
        </p:txBody>
      </p:sp>
      <p:sp>
        <p:nvSpPr>
          <p:cNvPr id="9" name="Content Placeholder 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69524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Estimate Sensitivity Analysis</a:t>
            </a:r>
          </a:p>
        </p:txBody>
      </p:sp>
      <p:sp>
        <p:nvSpPr>
          <p:cNvPr id="10" name="Content Placeholder 2"/>
          <p:cNvSpPr>
            <a:spLocks noGrp="1"/>
          </p:cNvSpPr>
          <p:nvPr>
            <p:ph idx="1"/>
          </p:nvPr>
        </p:nvSpPr>
        <p:spPr>
          <a:xfrm>
            <a:off x="381000" y="1188720"/>
            <a:ext cx="8534400" cy="3459480"/>
          </a:xfrm>
        </p:spPr>
        <p:txBody>
          <a:bodyPr/>
          <a:lstStyle/>
          <a:p>
            <a:pPr marL="0" lvl="0" indent="0" defTabSz="915004" eaLnBrk="0" fontAlgn="base" hangingPunct="0">
              <a:spcAft>
                <a:spcPct val="0"/>
              </a:spcAft>
              <a:buClr>
                <a:srgbClr val="3333CC"/>
              </a:buClr>
              <a:buNone/>
            </a:pPr>
            <a:r>
              <a:rPr lang="en-US" sz="2600" kern="0" dirty="0">
                <a:solidFill>
                  <a:srgbClr val="000000"/>
                </a:solidFill>
                <a:latin typeface="Arial Narrow"/>
              </a:rPr>
              <a:t>Applied when selecting one ME alternative from two or more</a:t>
            </a:r>
          </a:p>
          <a:p>
            <a:pPr marL="0" lvl="0" indent="0" defTabSz="915004" eaLnBrk="0" fontAlgn="base" hangingPunct="0">
              <a:spcAft>
                <a:spcPts val="1200"/>
              </a:spcAft>
              <a:buClr>
                <a:srgbClr val="3333CC"/>
              </a:buClr>
              <a:buNone/>
            </a:pPr>
            <a:r>
              <a:rPr lang="en-US" sz="2600" kern="0" dirty="0">
                <a:solidFill>
                  <a:srgbClr val="000000"/>
                </a:solidFill>
                <a:latin typeface="Arial Narrow"/>
              </a:rPr>
              <a:t>For each parameter that warrants analysis, provide </a:t>
            </a:r>
            <a:r>
              <a:rPr lang="en-US" sz="2600" u="sng" kern="0" dirty="0" smtClean="0">
                <a:solidFill>
                  <a:srgbClr val="002060"/>
                </a:solidFill>
                <a:latin typeface="Arial Narrow"/>
              </a:rPr>
              <a:t>three estimates</a:t>
            </a:r>
            <a:r>
              <a:rPr lang="en-US" sz="2600" kern="0" dirty="0" smtClean="0">
                <a:solidFill>
                  <a:srgbClr val="002060"/>
                </a:solidFill>
                <a:latin typeface="Arial Narrow"/>
              </a:rPr>
              <a:t>:</a:t>
            </a:r>
            <a:endParaRPr lang="en-US" sz="2600" kern="0" dirty="0">
              <a:solidFill>
                <a:srgbClr val="002060"/>
              </a:solidFill>
              <a:latin typeface="Arial Narrow"/>
            </a:endParaRPr>
          </a:p>
          <a:p>
            <a:pPr marL="457200" lvl="1" defTabSz="915004" eaLnBrk="0" fontAlgn="base" hangingPunct="0">
              <a:spcBef>
                <a:spcPts val="0"/>
              </a:spcBef>
              <a:spcAft>
                <a:spcPct val="0"/>
              </a:spcAft>
              <a:buClr>
                <a:srgbClr val="3333CC"/>
              </a:buClr>
              <a:buSzPct val="95000"/>
              <a:buFont typeface="Arial" panose="020B0604020202020204" pitchFamily="34" charset="0"/>
              <a:buChar char="•"/>
            </a:pPr>
            <a:r>
              <a:rPr lang="en-US" sz="2200" kern="0" dirty="0" smtClean="0">
                <a:solidFill>
                  <a:srgbClr val="808080">
                    <a:lumMod val="10000"/>
                  </a:srgbClr>
                </a:solidFill>
                <a:latin typeface="Arial Narrow"/>
              </a:rPr>
              <a:t>Pessimistic </a:t>
            </a:r>
            <a:r>
              <a:rPr lang="en-US" sz="2200" kern="0" dirty="0">
                <a:solidFill>
                  <a:srgbClr val="808080">
                    <a:lumMod val="10000"/>
                  </a:srgbClr>
                </a:solidFill>
                <a:latin typeface="Arial Narrow"/>
              </a:rPr>
              <a:t>estimate </a:t>
            </a:r>
            <a:r>
              <a:rPr lang="en-US" sz="2200" i="1" kern="0" dirty="0">
                <a:solidFill>
                  <a:srgbClr val="3333CC">
                    <a:lumMod val="75000"/>
                  </a:srgbClr>
                </a:solidFill>
                <a:latin typeface="Arial Narrow"/>
              </a:rPr>
              <a:t>P</a:t>
            </a:r>
          </a:p>
          <a:p>
            <a:pPr marL="457200" lvl="1" defTabSz="915004" eaLnBrk="0" fontAlgn="base" hangingPunct="0">
              <a:spcBef>
                <a:spcPts val="0"/>
              </a:spcBef>
              <a:spcAft>
                <a:spcPct val="0"/>
              </a:spcAft>
              <a:buClr>
                <a:srgbClr val="3333CC"/>
              </a:buClr>
              <a:buSzPct val="95000"/>
              <a:buFont typeface="Arial" panose="020B0604020202020204" pitchFamily="34" charset="0"/>
              <a:buChar char="•"/>
            </a:pPr>
            <a:r>
              <a:rPr lang="en-US" sz="2200" kern="0" dirty="0" smtClean="0">
                <a:solidFill>
                  <a:srgbClr val="808080">
                    <a:lumMod val="10000"/>
                  </a:srgbClr>
                </a:solidFill>
                <a:latin typeface="Arial Narrow"/>
              </a:rPr>
              <a:t>Most </a:t>
            </a:r>
            <a:r>
              <a:rPr lang="en-US" sz="2200" kern="0" dirty="0">
                <a:solidFill>
                  <a:srgbClr val="808080">
                    <a:lumMod val="10000"/>
                  </a:srgbClr>
                </a:solidFill>
                <a:latin typeface="Arial Narrow"/>
              </a:rPr>
              <a:t>likely estimate </a:t>
            </a:r>
            <a:r>
              <a:rPr lang="en-US" sz="2200" i="1" kern="0" dirty="0">
                <a:solidFill>
                  <a:srgbClr val="3333CC">
                    <a:lumMod val="75000"/>
                  </a:srgbClr>
                </a:solidFill>
                <a:latin typeface="Arial Narrow"/>
              </a:rPr>
              <a:t>ML</a:t>
            </a:r>
          </a:p>
          <a:p>
            <a:pPr marL="457200" lvl="1" defTabSz="915004" eaLnBrk="0" fontAlgn="base" hangingPunct="0">
              <a:spcBef>
                <a:spcPts val="0"/>
              </a:spcBef>
              <a:spcAft>
                <a:spcPct val="0"/>
              </a:spcAft>
              <a:buClr>
                <a:srgbClr val="3333CC"/>
              </a:buClr>
              <a:buSzPct val="95000"/>
              <a:buFont typeface="Arial" panose="020B0604020202020204" pitchFamily="34" charset="0"/>
              <a:buChar char="•"/>
            </a:pPr>
            <a:r>
              <a:rPr lang="en-US" sz="2200" kern="0" dirty="0" smtClean="0">
                <a:solidFill>
                  <a:srgbClr val="808080">
                    <a:lumMod val="10000"/>
                  </a:srgbClr>
                </a:solidFill>
                <a:latin typeface="Arial Narrow"/>
              </a:rPr>
              <a:t>Optimistic </a:t>
            </a:r>
            <a:r>
              <a:rPr lang="en-US" sz="2200" kern="0" dirty="0">
                <a:solidFill>
                  <a:srgbClr val="808080">
                    <a:lumMod val="10000"/>
                  </a:srgbClr>
                </a:solidFill>
                <a:latin typeface="Arial Narrow"/>
              </a:rPr>
              <a:t>estimate </a:t>
            </a:r>
            <a:r>
              <a:rPr lang="en-US" sz="2200" i="1" kern="0" dirty="0" smtClean="0">
                <a:solidFill>
                  <a:srgbClr val="3333CC">
                    <a:lumMod val="75000"/>
                  </a:srgbClr>
                </a:solidFill>
                <a:latin typeface="Arial Narrow"/>
              </a:rPr>
              <a:t>O</a:t>
            </a:r>
            <a:endParaRPr lang="en-US" sz="2200" i="1" kern="0" dirty="0">
              <a:solidFill>
                <a:srgbClr val="3333CC">
                  <a:lumMod val="75000"/>
                </a:srgbClr>
              </a:solidFill>
              <a:latin typeface="Arial Narrow"/>
            </a:endParaRPr>
          </a:p>
          <a:p>
            <a:pPr marL="0" lvl="0" indent="0" defTabSz="915004" eaLnBrk="0" fontAlgn="base" hangingPunct="0">
              <a:spcBef>
                <a:spcPts val="1200"/>
              </a:spcBef>
              <a:spcAft>
                <a:spcPct val="0"/>
              </a:spcAft>
              <a:buClr>
                <a:srgbClr val="3333CC"/>
              </a:buClr>
              <a:buNone/>
            </a:pPr>
            <a:r>
              <a:rPr lang="en-US" sz="2600" kern="0" dirty="0" smtClean="0">
                <a:solidFill>
                  <a:srgbClr val="3333CC">
                    <a:lumMod val="75000"/>
                  </a:srgbClr>
                </a:solidFill>
                <a:latin typeface="Arial Narrow"/>
              </a:rPr>
              <a:t>Calculate </a:t>
            </a:r>
            <a:r>
              <a:rPr lang="en-US" sz="2600" kern="0" dirty="0">
                <a:solidFill>
                  <a:srgbClr val="3333CC">
                    <a:lumMod val="75000"/>
                  </a:srgbClr>
                </a:solidFill>
                <a:latin typeface="Arial Narrow"/>
              </a:rPr>
              <a:t>measure of worth for each alternative and 3 estimates and select ‘best’ </a:t>
            </a:r>
            <a:r>
              <a:rPr lang="en-US" sz="2600" kern="0" dirty="0" smtClean="0">
                <a:solidFill>
                  <a:srgbClr val="3333CC">
                    <a:lumMod val="75000"/>
                  </a:srgbClr>
                </a:solidFill>
                <a:latin typeface="Arial Narrow"/>
              </a:rPr>
              <a:t>alternative</a:t>
            </a:r>
            <a:endParaRPr lang="en-US" sz="2600" kern="0" dirty="0">
              <a:solidFill>
                <a:srgbClr val="000000"/>
              </a:solidFill>
              <a:latin typeface="Arial Narrow"/>
            </a:endParaRPr>
          </a:p>
        </p:txBody>
      </p:sp>
      <p:sp>
        <p:nvSpPr>
          <p:cNvPr id="11" name="Content Placeholder 3"/>
          <p:cNvSpPr>
            <a:spLocks noGrp="1"/>
          </p:cNvSpPr>
          <p:nvPr>
            <p:ph idx="17"/>
          </p:nvPr>
        </p:nvSpPr>
        <p:spPr>
          <a:xfrm>
            <a:off x="457200" y="4800600"/>
            <a:ext cx="8229600" cy="1676400"/>
          </a:xfrm>
          <a:solidFill>
            <a:srgbClr val="D2FFF4"/>
          </a:solidFill>
          <a:ln w="28575">
            <a:solidFill>
              <a:srgbClr val="3946A4"/>
            </a:solidFill>
          </a:ln>
        </p:spPr>
        <p:txBody>
          <a:bodyPr/>
          <a:lstStyle/>
          <a:p>
            <a:pPr marL="457200" lvl="0" indent="-457200" defTabSz="914400">
              <a:spcBef>
                <a:spcPts val="0"/>
              </a:spcBef>
              <a:spcAft>
                <a:spcPts val="0"/>
              </a:spcAft>
              <a:buNone/>
            </a:pPr>
            <a:r>
              <a:rPr lang="en-US" sz="2000" b="0" dirty="0">
                <a:solidFill>
                  <a:srgbClr val="000000"/>
                </a:solidFill>
                <a:latin typeface="Arial Narrow"/>
              </a:rPr>
              <a:t>Notes -- 1. The pessimistic estimate may be the </a:t>
            </a:r>
            <a:r>
              <a:rPr lang="en-US" sz="2000" dirty="0">
                <a:solidFill>
                  <a:srgbClr val="006200"/>
                </a:solidFill>
                <a:latin typeface="Arial Narrow"/>
              </a:rPr>
              <a:t>lowest</a:t>
            </a:r>
            <a:r>
              <a:rPr lang="en-US" sz="2000" b="0" dirty="0">
                <a:solidFill>
                  <a:srgbClr val="000000"/>
                </a:solidFill>
                <a:latin typeface="Arial Narrow"/>
              </a:rPr>
              <a:t> for some parameters and</a:t>
            </a:r>
          </a:p>
          <a:p>
            <a:pPr marL="457200" lvl="0" indent="-457200" defTabSz="914400">
              <a:spcBef>
                <a:spcPts val="0"/>
              </a:spcBef>
              <a:spcAft>
                <a:spcPts val="0"/>
              </a:spcAft>
              <a:buNone/>
            </a:pPr>
            <a:r>
              <a:rPr lang="en-US" sz="2000" b="0" dirty="0">
                <a:solidFill>
                  <a:srgbClr val="000000"/>
                </a:solidFill>
                <a:latin typeface="Arial Narrow"/>
              </a:rPr>
              <a:t>		    the </a:t>
            </a:r>
            <a:r>
              <a:rPr lang="en-US" sz="2000" dirty="0">
                <a:solidFill>
                  <a:srgbClr val="006200"/>
                </a:solidFill>
                <a:latin typeface="Arial Narrow"/>
              </a:rPr>
              <a:t>highest</a:t>
            </a:r>
            <a:r>
              <a:rPr lang="en-US" sz="2000" b="0" dirty="0">
                <a:solidFill>
                  <a:srgbClr val="000000"/>
                </a:solidFill>
                <a:latin typeface="Arial Narrow"/>
              </a:rPr>
              <a:t> for others, e.g., low life estimates and high first cost 	   	    estimates are usually pessimistic</a:t>
            </a:r>
          </a:p>
          <a:p>
            <a:pPr marL="457200" lvl="0" indent="-457200" defTabSz="914400">
              <a:spcBef>
                <a:spcPts val="0"/>
              </a:spcBef>
              <a:spcAft>
                <a:spcPts val="0"/>
              </a:spcAft>
              <a:buNone/>
            </a:pPr>
            <a:r>
              <a:rPr lang="en-US" sz="2000" dirty="0">
                <a:solidFill>
                  <a:srgbClr val="00B050"/>
                </a:solidFill>
                <a:latin typeface="Arial Narrow"/>
              </a:rPr>
              <a:t>	       </a:t>
            </a:r>
            <a:r>
              <a:rPr lang="en-US" sz="2000" b="0" dirty="0">
                <a:solidFill>
                  <a:srgbClr val="808080">
                    <a:lumMod val="10000"/>
                  </a:srgbClr>
                </a:solidFill>
                <a:latin typeface="Arial Narrow"/>
              </a:rPr>
              <a:t>2.  When calculating the measure of worth, </a:t>
            </a:r>
            <a:r>
              <a:rPr lang="en-US" sz="2000" dirty="0">
                <a:solidFill>
                  <a:srgbClr val="A60A1B"/>
                </a:solidFill>
                <a:latin typeface="Arial Narrow"/>
              </a:rPr>
              <a:t>use ML estimate </a:t>
            </a:r>
            <a:r>
              <a:rPr lang="en-US" sz="2000" b="0" dirty="0">
                <a:solidFill>
                  <a:srgbClr val="808080">
                    <a:lumMod val="10000"/>
                  </a:srgbClr>
                </a:solidFill>
                <a:latin typeface="Arial Narrow"/>
              </a:rPr>
              <a:t>of a 	   	    parameter as others varies. This is the </a:t>
            </a:r>
            <a:r>
              <a:rPr lang="en-US" sz="2000" dirty="0">
                <a:solidFill>
                  <a:srgbClr val="3333CC">
                    <a:lumMod val="75000"/>
                  </a:srgbClr>
                </a:solidFill>
                <a:latin typeface="Arial Narrow"/>
              </a:rPr>
              <a:t>independence</a:t>
            </a:r>
            <a:r>
              <a:rPr lang="en-US" sz="2000" b="0" dirty="0">
                <a:solidFill>
                  <a:srgbClr val="808080">
                    <a:lumMod val="10000"/>
                  </a:srgbClr>
                </a:solidFill>
                <a:latin typeface="Arial Narrow"/>
              </a:rPr>
              <a:t> </a:t>
            </a:r>
            <a:r>
              <a:rPr lang="en-US" sz="2000" b="0" dirty="0" smtClean="0">
                <a:solidFill>
                  <a:srgbClr val="808080">
                    <a:lumMod val="10000"/>
                  </a:srgbClr>
                </a:solidFill>
                <a:latin typeface="Arial Narrow"/>
              </a:rPr>
              <a:t>assumption</a:t>
            </a:r>
            <a:endParaRPr lang="en-US" sz="2400" dirty="0">
              <a:solidFill>
                <a:srgbClr val="00B050"/>
              </a:solidFill>
              <a:latin typeface="Arial Narrow"/>
            </a:endParaRPr>
          </a:p>
        </p:txBody>
      </p:sp>
      <p:sp>
        <p:nvSpPr>
          <p:cNvPr id="13" name="Text Placeholder 4"/>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240460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 Calculations</a:t>
            </a:r>
          </a:p>
        </p:txBody>
      </p:sp>
      <p:sp>
        <p:nvSpPr>
          <p:cNvPr id="7" name="Content Placeholder 2"/>
          <p:cNvSpPr>
            <a:spLocks noGrp="1"/>
          </p:cNvSpPr>
          <p:nvPr>
            <p:ph sz="quarter" idx="17"/>
          </p:nvPr>
        </p:nvSpPr>
        <p:spPr>
          <a:xfrm>
            <a:off x="1028700" y="1143000"/>
            <a:ext cx="7086600" cy="863600"/>
          </a:xfrm>
          <a:solidFill>
            <a:schemeClr val="bg1"/>
          </a:solidFill>
          <a:ln w="19050">
            <a:solidFill>
              <a:srgbClr val="006200"/>
            </a:solidFill>
          </a:ln>
          <a:effectLst>
            <a:outerShdw blurRad="76200" dir="18900000" sy="23000" kx="-1200000" algn="bl" rotWithShape="0">
              <a:prstClr val="black">
                <a:alpha val="20000"/>
              </a:prstClr>
            </a:outerShdw>
          </a:effectLst>
        </p:spPr>
        <p:txBody>
          <a:bodyPr/>
          <a:lstStyle/>
          <a:p>
            <a:pPr marL="0" lvl="0" indent="0" defTabSz="914400">
              <a:spcBef>
                <a:spcPts val="0"/>
              </a:spcBef>
              <a:buNone/>
            </a:pPr>
            <a:r>
              <a:rPr lang="en-US" dirty="0">
                <a:solidFill>
                  <a:srgbClr val="00508C"/>
                </a:solidFill>
                <a:latin typeface="Arial Narrow"/>
              </a:rPr>
              <a:t>Expected Value </a:t>
            </a:r>
            <a:r>
              <a:rPr lang="en-US" b="0" dirty="0">
                <a:solidFill>
                  <a:srgbClr val="000000"/>
                </a:solidFill>
                <a:latin typeface="Arial Narrow"/>
              </a:rPr>
              <a:t>-- Long-run average observable if a </a:t>
            </a:r>
            <a:r>
              <a:rPr lang="en-US" b="0" dirty="0" smtClean="0">
                <a:solidFill>
                  <a:srgbClr val="000000"/>
                </a:solidFill>
                <a:latin typeface="Arial Narrow"/>
              </a:rPr>
              <a:t>project</a:t>
            </a:r>
            <a:br>
              <a:rPr lang="en-US" b="0" dirty="0" smtClean="0">
                <a:solidFill>
                  <a:srgbClr val="000000"/>
                </a:solidFill>
                <a:latin typeface="Arial Narrow"/>
              </a:rPr>
            </a:br>
            <a:r>
              <a:rPr lang="en-US" b="0" dirty="0" smtClean="0">
                <a:solidFill>
                  <a:srgbClr val="000000"/>
                </a:solidFill>
                <a:latin typeface="Arial Narrow"/>
              </a:rPr>
              <a:t>		     or </a:t>
            </a:r>
            <a:r>
              <a:rPr lang="en-US" b="0" dirty="0">
                <a:solidFill>
                  <a:srgbClr val="000000"/>
                </a:solidFill>
                <a:latin typeface="Arial Narrow"/>
              </a:rPr>
              <a:t>activity is repeated many </a:t>
            </a:r>
            <a:r>
              <a:rPr lang="en-US" b="0" dirty="0" smtClean="0">
                <a:solidFill>
                  <a:srgbClr val="000000"/>
                </a:solidFill>
                <a:latin typeface="Arial Narrow"/>
              </a:rPr>
              <a:t>times</a:t>
            </a:r>
            <a:endParaRPr lang="en-US" b="0" dirty="0">
              <a:solidFill>
                <a:srgbClr val="000000"/>
              </a:solidFill>
              <a:latin typeface="Arial Narrow"/>
            </a:endParaRPr>
          </a:p>
        </p:txBody>
      </p:sp>
      <p:sp>
        <p:nvSpPr>
          <p:cNvPr id="8" name="Content Placeholder 3"/>
          <p:cNvSpPr>
            <a:spLocks noGrp="1"/>
          </p:cNvSpPr>
          <p:nvPr>
            <p:ph sz="quarter" idx="18"/>
          </p:nvPr>
        </p:nvSpPr>
        <p:spPr>
          <a:xfrm>
            <a:off x="457200" y="2169160"/>
            <a:ext cx="8229600" cy="802640"/>
          </a:xfrm>
        </p:spPr>
        <p:txBody>
          <a:bodyPr/>
          <a:lstStyle/>
          <a:p>
            <a:pPr marL="0" lvl="0" indent="0" defTabSz="914400">
              <a:spcBef>
                <a:spcPts val="0"/>
              </a:spcBef>
              <a:buClr>
                <a:srgbClr val="006200"/>
              </a:buClr>
              <a:buNone/>
            </a:pPr>
            <a:r>
              <a:rPr lang="en-US" dirty="0">
                <a:solidFill>
                  <a:srgbClr val="000000"/>
                </a:solidFill>
                <a:latin typeface="Arial Narrow"/>
              </a:rPr>
              <a:t>Result is a </a:t>
            </a:r>
            <a:r>
              <a:rPr lang="en-US" u="sng" dirty="0">
                <a:solidFill>
                  <a:srgbClr val="A60A1B"/>
                </a:solidFill>
                <a:latin typeface="Arial Narrow"/>
              </a:rPr>
              <a:t>point estimate</a:t>
            </a:r>
            <a:r>
              <a:rPr lang="en-US" b="0" dirty="0">
                <a:solidFill>
                  <a:srgbClr val="A60A1B"/>
                </a:solidFill>
                <a:latin typeface="Arial Narrow"/>
              </a:rPr>
              <a:t> </a:t>
            </a:r>
            <a:r>
              <a:rPr lang="en-US" dirty="0">
                <a:solidFill>
                  <a:srgbClr val="000000"/>
                </a:solidFill>
                <a:latin typeface="Arial Narrow"/>
              </a:rPr>
              <a:t>based on anticipated outcomes and estimated </a:t>
            </a:r>
            <a:r>
              <a:rPr lang="en-US" dirty="0" smtClean="0">
                <a:solidFill>
                  <a:srgbClr val="000000"/>
                </a:solidFill>
                <a:latin typeface="Arial Narrow"/>
              </a:rPr>
              <a:t>probabilities</a:t>
            </a:r>
            <a:endParaRPr lang="en-US" dirty="0">
              <a:solidFill>
                <a:srgbClr val="000000"/>
              </a:solidFill>
              <a:latin typeface="Arial Narrow"/>
            </a:endParaRPr>
          </a:p>
        </p:txBody>
      </p:sp>
      <p:graphicFrame>
        <p:nvGraphicFramePr>
          <p:cNvPr id="14" name="Object 4" descr="This approach includes an estimated probability of the outcome.  Remember that the probabilites over the problem space must add to 1.0."/>
          <p:cNvGraphicFramePr>
            <a:graphicFrameLocks noChangeAspect="1"/>
          </p:cNvGraphicFramePr>
          <p:nvPr>
            <p:extLst>
              <p:ext uri="{D42A27DB-BD31-4B8C-83A1-F6EECF244321}">
                <p14:modId xmlns:p14="http://schemas.microsoft.com/office/powerpoint/2010/main" xmlns="" val="2364123828"/>
              </p:ext>
            </p:extLst>
          </p:nvPr>
        </p:nvGraphicFramePr>
        <p:xfrm>
          <a:off x="2921000" y="3046413"/>
          <a:ext cx="3302000" cy="1079500"/>
        </p:xfrm>
        <a:graphic>
          <a:graphicData uri="http://schemas.openxmlformats.org/presentationml/2006/ole">
            <p:oleObj spid="_x0000_s3161" name="Equation" r:id="rId3" imgW="1320480" imgH="431640" progId="">
              <p:embed/>
            </p:oleObj>
          </a:graphicData>
        </a:graphic>
      </p:graphicFrame>
      <mc:AlternateContent xmlns:mc="http://schemas.openxmlformats.org/markup-compatibility/2006">
        <mc:Choice xmlns:a14="http://schemas.microsoft.com/office/drawing/2010/main" xmlns="" Requires="a14">
          <p:sp>
            <p:nvSpPr>
              <p:cNvPr id="9" name="Content Placeholder 5"/>
              <p:cNvSpPr>
                <a:spLocks noGrp="1"/>
              </p:cNvSpPr>
              <p:nvPr>
                <p:ph sz="quarter" idx="19"/>
              </p:nvPr>
            </p:nvSpPr>
            <p:spPr>
              <a:xfrm>
                <a:off x="1066800" y="4287520"/>
                <a:ext cx="7315200" cy="817880"/>
              </a:xfrm>
            </p:spPr>
            <p:txBody>
              <a:bodyPr/>
              <a:lstStyle/>
              <a:p>
                <a:pPr marL="0" lvl="0" indent="0" defTabSz="914400">
                  <a:spcBef>
                    <a:spcPts val="600"/>
                  </a:spcBef>
                  <a:buNone/>
                </a:pPr>
                <a:r>
                  <a:rPr lang="en-US" sz="2000" b="0" i="1" dirty="0">
                    <a:solidFill>
                      <a:schemeClr val="tx1">
                        <a:lumMod val="75000"/>
                        <a:lumOff val="25000"/>
                      </a:schemeClr>
                    </a:solidFill>
                    <a:latin typeface="Arial Narrow"/>
                  </a:rPr>
                  <a:t>Where:        </a:t>
                </a:r>
                <a:r>
                  <a:rPr lang="en-US" sz="2000" b="0" i="1" dirty="0" smtClean="0">
                    <a:solidFill>
                      <a:schemeClr val="tx1">
                        <a:lumMod val="75000"/>
                        <a:lumOff val="25000"/>
                      </a:schemeClr>
                    </a:solidFill>
                    <a:latin typeface="Arial Narrow"/>
                  </a:rPr>
                  <a:t> </a:t>
                </a:r>
                <a:r>
                  <a:rPr lang="en-US" sz="2000" i="1" dirty="0" smtClean="0">
                    <a:solidFill>
                      <a:srgbClr val="000000"/>
                    </a:solidFill>
                    <a:latin typeface="Arial Narrow"/>
                  </a:rPr>
                  <a:t>X</a:t>
                </a:r>
                <a:r>
                  <a:rPr lang="en-US" sz="2000" baseline="-25000" dirty="0" smtClean="0">
                    <a:solidFill>
                      <a:srgbClr val="000000"/>
                    </a:solidFill>
                    <a:latin typeface="Arial Narrow"/>
                  </a:rPr>
                  <a:t>i</a:t>
                </a:r>
                <a:r>
                  <a:rPr lang="en-US" sz="2000" dirty="0" smtClean="0">
                    <a:solidFill>
                      <a:srgbClr val="000000"/>
                    </a:solidFill>
                    <a:latin typeface="Arial Narrow"/>
                  </a:rPr>
                  <a:t> </a:t>
                </a:r>
                <a14:m>
                  <m:oMath xmlns:m="http://schemas.openxmlformats.org/officeDocument/2006/math">
                    <m:r>
                      <a:rPr lang="en-US" sz="2000" i="1" dirty="0" smtClean="0">
                        <a:solidFill>
                          <a:srgbClr val="000000"/>
                        </a:solidFill>
                        <a:latin typeface="Cambria Math"/>
                      </a:rPr>
                      <m:t>=</m:t>
                    </m:r>
                  </m:oMath>
                </a14:m>
                <a:r>
                  <a:rPr lang="en-US" sz="2000" dirty="0">
                    <a:solidFill>
                      <a:srgbClr val="000000"/>
                    </a:solidFill>
                    <a:latin typeface="Arial Narrow"/>
                  </a:rPr>
                  <a:t> value of variable </a:t>
                </a:r>
                <a:r>
                  <a:rPr lang="en-US" sz="2000" i="1" dirty="0">
                    <a:solidFill>
                      <a:srgbClr val="000000"/>
                    </a:solidFill>
                    <a:latin typeface="Arial Narrow"/>
                  </a:rPr>
                  <a:t>X</a:t>
                </a:r>
                <a:r>
                  <a:rPr lang="en-US" sz="2000" dirty="0">
                    <a:solidFill>
                      <a:srgbClr val="000000"/>
                    </a:solidFill>
                    <a:latin typeface="Arial Narrow"/>
                  </a:rPr>
                  <a:t> for </a:t>
                </a:r>
                <a:r>
                  <a:rPr lang="en-US" sz="2000" dirty="0" err="1">
                    <a:solidFill>
                      <a:srgbClr val="000000"/>
                    </a:solidFill>
                    <a:latin typeface="Arial Narrow"/>
                  </a:rPr>
                  <a:t>i</a:t>
                </a:r>
                <a:r>
                  <a:rPr lang="en-US" sz="2000" dirty="0">
                    <a:solidFill>
                      <a:srgbClr val="000000"/>
                    </a:solidFill>
                    <a:latin typeface="Arial Narrow"/>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Arial Narrow"/>
                  </a:rPr>
                  <a:t> 1, …, </a:t>
                </a:r>
                <a:r>
                  <a:rPr lang="en-US" sz="2000" i="1" dirty="0">
                    <a:solidFill>
                      <a:srgbClr val="000000"/>
                    </a:solidFill>
                    <a:latin typeface="Arial Narrow"/>
                  </a:rPr>
                  <a:t>m</a:t>
                </a:r>
                <a:r>
                  <a:rPr lang="en-US" sz="2000" dirty="0">
                    <a:solidFill>
                      <a:srgbClr val="000000"/>
                    </a:solidFill>
                    <a:latin typeface="Arial Narrow"/>
                  </a:rPr>
                  <a:t> different values</a:t>
                </a:r>
              </a:p>
              <a:p>
                <a:pPr marL="0" lvl="0" indent="0" defTabSz="914400">
                  <a:spcBef>
                    <a:spcPts val="600"/>
                  </a:spcBef>
                  <a:buNone/>
                </a:pPr>
                <a:r>
                  <a:rPr lang="en-US" sz="2000" dirty="0">
                    <a:solidFill>
                      <a:srgbClr val="000000"/>
                    </a:solidFill>
                    <a:latin typeface="Arial Narrow"/>
                  </a:rPr>
                  <a:t>	P(X</a:t>
                </a:r>
                <a:r>
                  <a:rPr lang="en-US" sz="2000" baseline="-25000" dirty="0">
                    <a:solidFill>
                      <a:srgbClr val="000000"/>
                    </a:solidFill>
                    <a:latin typeface="Arial Narrow"/>
                  </a:rPr>
                  <a:t>i</a:t>
                </a:r>
                <a:r>
                  <a:rPr lang="en-US" sz="2000" dirty="0">
                    <a:solidFill>
                      <a:srgbClr val="000000"/>
                    </a:solidFill>
                    <a:latin typeface="Arial Narrow"/>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Arial Narrow"/>
                  </a:rPr>
                  <a:t> probability that a specific value of X will </a:t>
                </a:r>
                <a:r>
                  <a:rPr lang="en-US" sz="2000" dirty="0" smtClean="0">
                    <a:solidFill>
                      <a:srgbClr val="000000"/>
                    </a:solidFill>
                    <a:latin typeface="Arial Narrow"/>
                  </a:rPr>
                  <a:t>occur</a:t>
                </a:r>
                <a:endParaRPr lang="en-US" sz="2000" dirty="0">
                  <a:solidFill>
                    <a:srgbClr val="000000"/>
                  </a:solidFill>
                  <a:latin typeface="Arial Narrow"/>
                </a:endParaRPr>
              </a:p>
            </p:txBody>
          </p:sp>
        </mc:Choice>
        <mc:Fallback>
          <p:sp>
            <p:nvSpPr>
              <p:cNvPr id="9" name="Content Placeholder 5"/>
              <p:cNvSpPr>
                <a:spLocks noGrp="1" noRot="1" noChangeAspect="1" noMove="1" noResize="1" noEditPoints="1" noAdjustHandles="1" noChangeArrowheads="1" noChangeShapeType="1" noTextEdit="1"/>
              </p:cNvSpPr>
              <p:nvPr>
                <p:ph sz="quarter" idx="19"/>
              </p:nvPr>
            </p:nvSpPr>
            <p:spPr>
              <a:xfrm>
                <a:off x="1066800" y="4287520"/>
                <a:ext cx="7315200" cy="817880"/>
              </a:xfrm>
              <a:blipFill rotWithShape="1">
                <a:blip r:embed="rId4" cstate="print"/>
                <a:stretch>
                  <a:fillRect l="-833" t="-3704" b="-7407"/>
                </a:stretch>
              </a:blipFill>
            </p:spPr>
            <p:txBody>
              <a:bodyPr/>
              <a:lstStyle/>
              <a:p>
                <a:r>
                  <a:rPr lang="en-US">
                    <a:noFill/>
                  </a:rPr>
                  <a:t> </a:t>
                </a:r>
              </a:p>
            </p:txBody>
          </p:sp>
        </mc:Fallback>
      </mc:AlternateContent>
      <p:sp>
        <p:nvSpPr>
          <p:cNvPr id="10" name="Content Placeholder 6"/>
          <p:cNvSpPr>
            <a:spLocks noGrp="1"/>
          </p:cNvSpPr>
          <p:nvPr>
            <p:ph sz="quarter" idx="20"/>
          </p:nvPr>
        </p:nvSpPr>
        <p:spPr>
          <a:xfrm>
            <a:off x="228600" y="5288280"/>
            <a:ext cx="3886200" cy="1188720"/>
          </a:xfrm>
          <a:ln w="28575">
            <a:solidFill>
              <a:srgbClr val="A60A1B"/>
            </a:solidFill>
            <a:prstDash val="sysDash"/>
          </a:ln>
        </p:spPr>
        <p:txBody>
          <a:bodyPr/>
          <a:lstStyle/>
          <a:p>
            <a:pPr marL="0" lvl="0" indent="0" defTabSz="914400">
              <a:spcBef>
                <a:spcPts val="0"/>
              </a:spcBef>
              <a:buNone/>
            </a:pPr>
            <a:r>
              <a:rPr lang="en-US" sz="1900" b="0" dirty="0">
                <a:solidFill>
                  <a:srgbClr val="000000"/>
                </a:solidFill>
                <a:latin typeface="Arial Narrow"/>
              </a:rPr>
              <a:t>In all probability statements, the sum is</a:t>
            </a:r>
            <a:r>
              <a:rPr lang="en-US" sz="1900" b="0" dirty="0" smtClean="0">
                <a:solidFill>
                  <a:srgbClr val="000000"/>
                </a:solidFill>
                <a:latin typeface="Arial Narrow"/>
              </a:rPr>
              <a:t>:</a:t>
            </a:r>
            <a:endParaRPr lang="en-US" sz="1900" b="0" dirty="0">
              <a:solidFill>
                <a:srgbClr val="000000"/>
              </a:solidFill>
              <a:latin typeface="Arial Narrow"/>
            </a:endParaRPr>
          </a:p>
        </p:txBody>
      </p:sp>
      <p:graphicFrame>
        <p:nvGraphicFramePr>
          <p:cNvPr id="15" name="Object 7"/>
          <p:cNvGraphicFramePr>
            <a:graphicFrameLocks noChangeAspect="1"/>
          </p:cNvGraphicFramePr>
          <p:nvPr>
            <p:extLst>
              <p:ext uri="{D42A27DB-BD31-4B8C-83A1-F6EECF244321}">
                <p14:modId xmlns:p14="http://schemas.microsoft.com/office/powerpoint/2010/main" xmlns="" val="878649805"/>
              </p:ext>
            </p:extLst>
          </p:nvPr>
        </p:nvGraphicFramePr>
        <p:xfrm>
          <a:off x="1295400" y="5570178"/>
          <a:ext cx="1828800" cy="863280"/>
        </p:xfrm>
        <a:graphic>
          <a:graphicData uri="http://schemas.openxmlformats.org/presentationml/2006/ole">
            <p:oleObj spid="_x0000_s3162" name="Equation" r:id="rId5" imgW="914400" imgH="431640" progId="">
              <p:embed/>
            </p:oleObj>
          </a:graphicData>
        </a:graphic>
      </p:graphicFrame>
      <mc:AlternateContent xmlns:mc="http://schemas.openxmlformats.org/markup-compatibility/2006">
        <mc:Choice xmlns:a14="http://schemas.microsoft.com/office/drawing/2010/main" xmlns="" Requires="a14">
          <p:sp>
            <p:nvSpPr>
              <p:cNvPr id="11" name="Content Placeholder 8"/>
              <p:cNvSpPr>
                <a:spLocks noGrp="1"/>
              </p:cNvSpPr>
              <p:nvPr>
                <p:ph sz="quarter" idx="21"/>
              </p:nvPr>
            </p:nvSpPr>
            <p:spPr>
              <a:xfrm>
                <a:off x="4343400" y="5288280"/>
                <a:ext cx="4480560" cy="1188720"/>
              </a:xfrm>
              <a:ln w="28575">
                <a:solidFill>
                  <a:srgbClr val="A60A1B"/>
                </a:solidFill>
                <a:prstDash val="sysDash"/>
              </a:ln>
            </p:spPr>
            <p:txBody>
              <a:bodyPr anchor="ctr"/>
              <a:lstStyle/>
              <a:p>
                <a:pPr marL="0" lvl="0" indent="0" defTabSz="914400">
                  <a:spcBef>
                    <a:spcPts val="0"/>
                  </a:spcBef>
                  <a:buNone/>
                </a:pPr>
                <a:r>
                  <a:rPr lang="en-US" sz="2100" b="0" dirty="0">
                    <a:solidFill>
                      <a:srgbClr val="000000"/>
                    </a:solidFill>
                    <a:latin typeface="Arial Narrow"/>
                  </a:rPr>
                  <a:t>When E(X) </a:t>
                </a:r>
                <a14:m>
                  <m:oMath xmlns:m="http://schemas.openxmlformats.org/officeDocument/2006/math">
                    <m:r>
                      <a:rPr lang="en-US" sz="2100" b="0" i="1" dirty="0" smtClean="0">
                        <a:solidFill>
                          <a:srgbClr val="000000"/>
                        </a:solidFill>
                        <a:latin typeface="Cambria Math"/>
                      </a:rPr>
                      <m:t>&lt;</m:t>
                    </m:r>
                  </m:oMath>
                </a14:m>
                <a:r>
                  <a:rPr lang="en-US" sz="2100" b="0" dirty="0">
                    <a:solidFill>
                      <a:srgbClr val="000000"/>
                    </a:solidFill>
                    <a:latin typeface="Arial Narrow"/>
                  </a:rPr>
                  <a:t> 0, e.g., E(PW) </a:t>
                </a:r>
                <a14:m>
                  <m:oMath xmlns:m="http://schemas.openxmlformats.org/officeDocument/2006/math">
                    <m:r>
                      <a:rPr lang="en-US" sz="2000" i="1" dirty="0">
                        <a:solidFill>
                          <a:srgbClr val="000000"/>
                        </a:solidFill>
                        <a:latin typeface="Cambria Math"/>
                      </a:rPr>
                      <m:t>=</m:t>
                    </m:r>
                  </m:oMath>
                </a14:m>
                <a:r>
                  <a:rPr lang="en-US" sz="2100" b="0" dirty="0">
                    <a:solidFill>
                      <a:srgbClr val="000000"/>
                    </a:solidFill>
                    <a:latin typeface="Arial Narrow"/>
                  </a:rPr>
                  <a:t> $</a:t>
                </a:r>
                <a14:m>
                  <m:oMath xmlns:m="http://schemas.openxmlformats.org/officeDocument/2006/math">
                    <m:r>
                      <a:rPr lang="en-US" sz="2100" b="0" i="1" dirty="0" smtClean="0">
                        <a:solidFill>
                          <a:srgbClr val="000000"/>
                        </a:solidFill>
                        <a:latin typeface="Cambria Math"/>
                      </a:rPr>
                      <m:t>−</m:t>
                    </m:r>
                  </m:oMath>
                </a14:m>
                <a:r>
                  <a:rPr lang="en-US" sz="2100" b="0" dirty="0">
                    <a:solidFill>
                      <a:srgbClr val="000000"/>
                    </a:solidFill>
                    <a:latin typeface="Arial Narrow"/>
                  </a:rPr>
                  <a:t>2550, a </a:t>
                </a:r>
                <a:r>
                  <a:rPr lang="en-US" sz="2100" i="1" u="sng" dirty="0">
                    <a:solidFill>
                      <a:srgbClr val="000000"/>
                    </a:solidFill>
                    <a:latin typeface="Arial Narrow"/>
                  </a:rPr>
                  <a:t>cash outflow </a:t>
                </a:r>
                <a:r>
                  <a:rPr lang="en-US" sz="2100" b="0" dirty="0">
                    <a:solidFill>
                      <a:srgbClr val="000000"/>
                    </a:solidFill>
                    <a:latin typeface="Arial Narrow"/>
                  </a:rPr>
                  <a:t>is expected; the project is </a:t>
                </a:r>
                <a:r>
                  <a:rPr lang="en-US" sz="2100" i="1" u="sng" dirty="0">
                    <a:solidFill>
                      <a:srgbClr val="000000"/>
                    </a:solidFill>
                    <a:latin typeface="Arial Narrow"/>
                  </a:rPr>
                  <a:t>not</a:t>
                </a:r>
                <a:r>
                  <a:rPr lang="en-US" sz="2100" b="0" dirty="0">
                    <a:solidFill>
                      <a:srgbClr val="000000"/>
                    </a:solidFill>
                    <a:latin typeface="Arial Narrow"/>
                  </a:rPr>
                  <a:t> expected to return the MARR </a:t>
                </a:r>
                <a:r>
                  <a:rPr lang="en-US" sz="2100" b="0" dirty="0" smtClean="0">
                    <a:solidFill>
                      <a:srgbClr val="000000"/>
                    </a:solidFill>
                    <a:latin typeface="Arial Narrow"/>
                  </a:rPr>
                  <a:t>used</a:t>
                </a:r>
                <a:endParaRPr lang="en-US" sz="2100" b="0" dirty="0">
                  <a:solidFill>
                    <a:srgbClr val="000000"/>
                  </a:solidFill>
                  <a:latin typeface="Arial Narrow"/>
                </a:endParaRPr>
              </a:p>
            </p:txBody>
          </p:sp>
        </mc:Choice>
        <mc:Fallback>
          <p:sp>
            <p:nvSpPr>
              <p:cNvPr id="11" name="Content Placeholder 8"/>
              <p:cNvSpPr>
                <a:spLocks noGrp="1" noRot="1" noChangeAspect="1" noMove="1" noResize="1" noEditPoints="1" noAdjustHandles="1" noChangeArrowheads="1" noChangeShapeType="1" noTextEdit="1"/>
              </p:cNvSpPr>
              <p:nvPr>
                <p:ph sz="quarter" idx="21"/>
              </p:nvPr>
            </p:nvSpPr>
            <p:spPr>
              <a:xfrm>
                <a:off x="4343400" y="5288280"/>
                <a:ext cx="4480560" cy="1188720"/>
              </a:xfrm>
              <a:blipFill rotWithShape="1">
                <a:blip r:embed="rId6" cstate="print"/>
                <a:stretch>
                  <a:fillRect l="-1351" r="-676" b="-2500"/>
                </a:stretch>
              </a:blipFill>
              <a:ln w="28575">
                <a:solidFill>
                  <a:srgbClr val="A60A1B"/>
                </a:solidFill>
                <a:prstDash val="sysDash"/>
              </a:ln>
            </p:spPr>
            <p:txBody>
              <a:bodyPr/>
              <a:lstStyle/>
              <a:p>
                <a:r>
                  <a:rPr lang="en-US">
                    <a:noFill/>
                  </a:rPr>
                  <a:t> </a:t>
                </a:r>
              </a:p>
            </p:txBody>
          </p:sp>
        </mc:Fallback>
      </mc:AlternateContent>
      <p:sp>
        <p:nvSpPr>
          <p:cNvPr id="13" name="Content Placeholder 9"/>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1461673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Probability and Expected Value</a:t>
            </a:r>
          </a:p>
        </p:txBody>
      </p:sp>
      <p:sp>
        <p:nvSpPr>
          <p:cNvPr id="10" name="Content Placeholder 2"/>
          <p:cNvSpPr>
            <a:spLocks noGrp="1"/>
          </p:cNvSpPr>
          <p:nvPr>
            <p:ph idx="1"/>
          </p:nvPr>
        </p:nvSpPr>
        <p:spPr>
          <a:xfrm>
            <a:off x="457200" y="1264920"/>
            <a:ext cx="8229600" cy="1173480"/>
          </a:xfrm>
        </p:spPr>
        <p:txBody>
          <a:bodyPr/>
          <a:lstStyle/>
          <a:p>
            <a:pPr marL="342042" lvl="0" indent="-342042" defTabSz="915004" eaLnBrk="0" fontAlgn="base" hangingPunct="0">
              <a:spcBef>
                <a:spcPts val="0"/>
              </a:spcBef>
              <a:spcAft>
                <a:spcPct val="0"/>
              </a:spcAft>
              <a:buClr>
                <a:srgbClr val="3333CC"/>
              </a:buClr>
              <a:buNone/>
            </a:pPr>
            <a:r>
              <a:rPr lang="en-US" sz="2400" kern="0" dirty="0">
                <a:solidFill>
                  <a:srgbClr val="000000"/>
                </a:solidFill>
                <a:latin typeface="Arial Narrow"/>
              </a:rPr>
              <a:t>Monthly M&amp;O cost records over a 4-year period are shown in</a:t>
            </a:r>
          </a:p>
          <a:p>
            <a:pPr marL="342042" lvl="0" indent="-342042" defTabSz="915004" eaLnBrk="0" fontAlgn="base" hangingPunct="0">
              <a:spcBef>
                <a:spcPts val="0"/>
              </a:spcBef>
              <a:spcAft>
                <a:spcPct val="0"/>
              </a:spcAft>
              <a:buClr>
                <a:srgbClr val="3333CC"/>
              </a:buClr>
              <a:buNone/>
            </a:pPr>
            <a:r>
              <a:rPr lang="en-US" sz="2400" kern="0" dirty="0">
                <a:solidFill>
                  <a:srgbClr val="000000"/>
                </a:solidFill>
                <a:latin typeface="Arial Narrow"/>
              </a:rPr>
              <a:t>$200 ranges. Determine the expected monthly cost for next year,</a:t>
            </a:r>
          </a:p>
          <a:p>
            <a:pPr marL="342042" lvl="0" indent="-342042" defTabSz="915004" eaLnBrk="0" fontAlgn="base" hangingPunct="0">
              <a:spcBef>
                <a:spcPts val="0"/>
              </a:spcBef>
              <a:spcAft>
                <a:spcPct val="0"/>
              </a:spcAft>
              <a:buClr>
                <a:srgbClr val="3333CC"/>
              </a:buClr>
              <a:buNone/>
            </a:pPr>
            <a:r>
              <a:rPr lang="en-US" sz="2400" kern="0" dirty="0">
                <a:solidFill>
                  <a:srgbClr val="000000"/>
                </a:solidFill>
                <a:latin typeface="Arial Narrow"/>
              </a:rPr>
              <a:t>if conditions remain constant</a:t>
            </a:r>
            <a:r>
              <a:rPr lang="en-US" sz="2400" kern="0" dirty="0" smtClean="0">
                <a:solidFill>
                  <a:srgbClr val="000000"/>
                </a:solidFill>
                <a:latin typeface="Arial Narrow"/>
              </a:rPr>
              <a:t>.</a:t>
            </a:r>
            <a:endParaRPr lang="en-US" sz="2400" kern="0" dirty="0">
              <a:solidFill>
                <a:srgbClr val="000000"/>
              </a:solidFill>
              <a:latin typeface="Arial Narrow"/>
            </a:endParaRPr>
          </a:p>
        </p:txBody>
      </p:sp>
      <p:graphicFrame>
        <p:nvGraphicFramePr>
          <p:cNvPr id="14" name="Table 3"/>
          <p:cNvGraphicFramePr>
            <a:graphicFrameLocks noGrp="1"/>
          </p:cNvGraphicFramePr>
          <p:nvPr>
            <p:extLst>
              <p:ext uri="{D42A27DB-BD31-4B8C-83A1-F6EECF244321}">
                <p14:modId xmlns:p14="http://schemas.microsoft.com/office/powerpoint/2010/main" xmlns="" val="965821998"/>
              </p:ext>
            </p:extLst>
          </p:nvPr>
        </p:nvGraphicFramePr>
        <p:xfrm>
          <a:off x="1066800" y="2559438"/>
          <a:ext cx="7162800" cy="1555362"/>
        </p:xfrm>
        <a:graphic>
          <a:graphicData uri="http://schemas.openxmlformats.org/drawingml/2006/table">
            <a:tbl>
              <a:tblPr firstRow="1">
                <a:tableStyleId>{21E4AEA4-8DFA-4A89-87EB-49C32662AFE0}</a:tableStyleId>
              </a:tblPr>
              <a:tblGrid>
                <a:gridCol w="1790700"/>
                <a:gridCol w="1790700"/>
                <a:gridCol w="1790700"/>
                <a:gridCol w="1790700"/>
              </a:tblGrid>
              <a:tr h="457200">
                <a:tc>
                  <a:txBody>
                    <a:bodyPr/>
                    <a:lstStyle/>
                    <a:p>
                      <a:pPr algn="ctr"/>
                      <a:r>
                        <a:rPr lang="en-US" sz="2000" b="1" dirty="0" smtClean="0">
                          <a:solidFill>
                            <a:schemeClr val="tx1"/>
                          </a:solidFill>
                          <a:latin typeface="Arial Narrow" panose="020B0606020202030204" pitchFamily="34" charset="0"/>
                        </a:rPr>
                        <a:t>Range,$,</a:t>
                      </a:r>
                      <a:r>
                        <a:rPr lang="en-US" sz="2000" b="1" baseline="0" dirty="0" smtClean="0">
                          <a:solidFill>
                            <a:schemeClr val="tx1"/>
                          </a:solidFill>
                          <a:latin typeface="Arial Narrow" panose="020B0606020202030204" pitchFamily="34" charset="0"/>
                        </a:rPr>
                        <a:t> X</a:t>
                      </a:r>
                      <a:endParaRPr lang="en-US" sz="20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algn="ctr"/>
                      <a:r>
                        <a:rPr lang="en-US" sz="2000" dirty="0" smtClean="0">
                          <a:solidFill>
                            <a:schemeClr val="tx1"/>
                          </a:solidFill>
                          <a:latin typeface="Arial Narrow" panose="020B0606020202030204" pitchFamily="34" charset="0"/>
                        </a:rPr>
                        <a:t>No. of months</a:t>
                      </a:r>
                      <a:endParaRPr lang="en-US" sz="200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algn="ctr"/>
                      <a:r>
                        <a:rPr lang="en-US" sz="2000" b="1" dirty="0" smtClean="0">
                          <a:solidFill>
                            <a:schemeClr val="tx1"/>
                          </a:solidFill>
                          <a:latin typeface="Arial Narrow" panose="020B0606020202030204" pitchFamily="34" charset="0"/>
                        </a:rPr>
                        <a:t>Range,$,</a:t>
                      </a:r>
                      <a:r>
                        <a:rPr lang="en-US" sz="2000" b="1" baseline="0" dirty="0" smtClean="0">
                          <a:solidFill>
                            <a:schemeClr val="tx1"/>
                          </a:solidFill>
                          <a:latin typeface="Arial Narrow" panose="020B0606020202030204" pitchFamily="34" charset="0"/>
                        </a:rPr>
                        <a:t> X</a:t>
                      </a:r>
                      <a:endParaRPr lang="en-US" sz="2000" b="1" dirty="0">
                        <a:solidFill>
                          <a:schemeClr val="tx1"/>
                        </a:solidFill>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algn="ctr"/>
                      <a:r>
                        <a:rPr lang="en-US" sz="2000" dirty="0" smtClean="0">
                          <a:solidFill>
                            <a:schemeClr val="tx1"/>
                          </a:solidFill>
                          <a:latin typeface="Arial Narrow" panose="020B0606020202030204" pitchFamily="34" charset="0"/>
                        </a:rPr>
                        <a:t>No. of months</a:t>
                      </a:r>
                      <a:endParaRPr lang="en-US" sz="200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r>
              <a:tr h="366054">
                <a:tc>
                  <a:txBody>
                    <a:bodyPr/>
                    <a:lstStyle/>
                    <a:p>
                      <a:pPr algn="ctr"/>
                      <a:r>
                        <a:rPr lang="en-US" dirty="0" smtClean="0">
                          <a:latin typeface="Arial Narrow" panose="020B0606020202030204" pitchFamily="34" charset="0"/>
                        </a:rPr>
                        <a:t>100–300</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4</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700–900</a:t>
                      </a:r>
                      <a:endParaRPr lang="en-US" dirty="0">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6</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r>
              <a:tr h="366054">
                <a:tc>
                  <a:txBody>
                    <a:bodyPr/>
                    <a:lstStyle/>
                    <a:p>
                      <a:pPr algn="ctr"/>
                      <a:r>
                        <a:rPr lang="en-US" dirty="0" smtClean="0">
                          <a:latin typeface="Arial Narrow" panose="020B0606020202030204" pitchFamily="34" charset="0"/>
                        </a:rPr>
                        <a:t>300–500</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12</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900–1100</a:t>
                      </a:r>
                      <a:endParaRPr lang="en-US" dirty="0">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10</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r>
              <a:tr h="366054">
                <a:tc>
                  <a:txBody>
                    <a:bodyPr/>
                    <a:lstStyle/>
                    <a:p>
                      <a:pPr algn="ctr"/>
                      <a:r>
                        <a:rPr lang="en-US" dirty="0" smtClean="0">
                          <a:latin typeface="Arial Narrow" panose="020B0606020202030204" pitchFamily="34" charset="0"/>
                        </a:rPr>
                        <a:t>500–700</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14</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1100–1300</a:t>
                      </a:r>
                      <a:endParaRPr lang="en-US" dirty="0">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c>
                  <a:txBody>
                    <a:bodyPr/>
                    <a:lstStyle/>
                    <a:p>
                      <a:pPr algn="ctr"/>
                      <a:r>
                        <a:rPr lang="en-US" dirty="0" smtClean="0">
                          <a:latin typeface="Arial Narrow" panose="020B0606020202030204" pitchFamily="34" charset="0"/>
                        </a:rPr>
                        <a:t>2</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F0"/>
                    </a:solidFill>
                  </a:tcPr>
                </a:tc>
              </a:tr>
            </a:tbl>
          </a:graphicData>
        </a:graphic>
      </p:graphicFrame>
      <mc:AlternateContent xmlns:mc="http://schemas.openxmlformats.org/markup-compatibility/2006">
        <mc:Choice xmlns:a14="http://schemas.microsoft.com/office/drawing/2010/main" xmlns="" Requires="a14">
          <p:sp>
            <p:nvSpPr>
              <p:cNvPr id="11" name="Content Placeholder 4"/>
              <p:cNvSpPr>
                <a:spLocks noGrp="1"/>
              </p:cNvSpPr>
              <p:nvPr>
                <p:ph idx="17"/>
              </p:nvPr>
            </p:nvSpPr>
            <p:spPr>
              <a:xfrm>
                <a:off x="457200" y="4191000"/>
                <a:ext cx="8321040" cy="2286000"/>
              </a:xfrm>
            </p:spPr>
            <p:txBody>
              <a:bodyPr/>
              <a:lstStyle/>
              <a:p>
                <a:pPr marL="342042" lvl="0" indent="-342042" defTabSz="915004" eaLnBrk="0" fontAlgn="base" hangingPunct="0">
                  <a:spcAft>
                    <a:spcPct val="0"/>
                  </a:spcAft>
                  <a:buClr>
                    <a:srgbClr val="3333CC"/>
                  </a:buClr>
                  <a:buNone/>
                </a:pPr>
                <a:r>
                  <a:rPr lang="en-US" kern="0" dirty="0" smtClean="0">
                    <a:solidFill>
                      <a:srgbClr val="A60A1B"/>
                    </a:solidFill>
                    <a:latin typeface="Arial Narrow"/>
                  </a:rPr>
                  <a:t>Solution:  </a:t>
                </a:r>
              </a:p>
              <a:p>
                <a:pPr marL="342042" lvl="0" indent="-342042" defTabSz="915004" eaLnBrk="0" fontAlgn="base" hangingPunct="0">
                  <a:spcBef>
                    <a:spcPts val="400"/>
                  </a:spcBef>
                  <a:spcAft>
                    <a:spcPct val="0"/>
                  </a:spcAft>
                  <a:buClr>
                    <a:srgbClr val="3333CC"/>
                  </a:buClr>
                  <a:buNone/>
                </a:pPr>
                <a14:m>
                  <m:oMathPara xmlns:m="http://schemas.openxmlformats.org/officeDocument/2006/math">
                    <m:oMathParaPr>
                      <m:jc m:val="left"/>
                    </m:oMathParaPr>
                    <m:oMath xmlns:m="http://schemas.openxmlformats.org/officeDocument/2006/math">
                      <m:r>
                        <a:rPr lang="en-US" sz="2200" b="1" i="0" kern="0" dirty="0" smtClean="0">
                          <a:solidFill>
                            <a:srgbClr val="000000"/>
                          </a:solidFill>
                          <a:latin typeface="Cambria Math"/>
                        </a:rPr>
                        <m:t>𝐏</m:t>
                      </m:r>
                      <m:r>
                        <a:rPr lang="en-US" sz="2200" b="1" i="0" kern="0" dirty="0" smtClean="0">
                          <a:solidFill>
                            <a:srgbClr val="000000"/>
                          </a:solidFill>
                          <a:latin typeface="Cambria Math"/>
                        </a:rPr>
                        <m:t>(</m:t>
                      </m:r>
                      <m:r>
                        <a:rPr lang="en-US" sz="2200" b="1" i="0" kern="0" dirty="0" smtClean="0">
                          <a:solidFill>
                            <a:srgbClr val="000000"/>
                          </a:solidFill>
                          <a:latin typeface="Cambria Math"/>
                        </a:rPr>
                        <m:t>𝐗</m:t>
                      </m:r>
                      <m:r>
                        <a:rPr lang="en-US" sz="2200" b="1" i="0" kern="0" dirty="0" smtClean="0">
                          <a:solidFill>
                            <a:srgbClr val="000000"/>
                          </a:solidFill>
                          <a:latin typeface="Cambria Math"/>
                        </a:rPr>
                        <m:t>)=</m:t>
                      </m:r>
                      <m:r>
                        <a:rPr lang="en-US" sz="2200" b="1" i="0" kern="0" dirty="0" smtClean="0">
                          <a:solidFill>
                            <a:srgbClr val="000000"/>
                          </a:solidFill>
                          <a:latin typeface="Cambria Math"/>
                        </a:rPr>
                        <m:t>𝐧𝐮𝐦𝐛𝐞𝐫</m:t>
                      </m:r>
                      <m:r>
                        <a:rPr lang="en-US" sz="2200" b="1" i="0" kern="0" dirty="0" smtClean="0">
                          <a:solidFill>
                            <a:srgbClr val="000000"/>
                          </a:solidFill>
                          <a:latin typeface="Cambria Math"/>
                        </a:rPr>
                        <m:t> </m:t>
                      </m:r>
                      <m:r>
                        <a:rPr lang="en-US" sz="2200" b="1" i="0" kern="0" dirty="0" smtClean="0">
                          <a:solidFill>
                            <a:srgbClr val="000000"/>
                          </a:solidFill>
                          <a:latin typeface="Cambria Math"/>
                        </a:rPr>
                        <m:t>𝐨𝐟</m:t>
                      </m:r>
                      <m:r>
                        <a:rPr lang="en-US" sz="2200" b="1" i="0" kern="0" dirty="0" smtClean="0">
                          <a:solidFill>
                            <a:srgbClr val="000000"/>
                          </a:solidFill>
                          <a:latin typeface="Cambria Math"/>
                        </a:rPr>
                        <m:t> </m:t>
                      </m:r>
                      <m:r>
                        <a:rPr lang="en-US" sz="2200" b="1" i="0" kern="0" dirty="0" smtClean="0">
                          <a:solidFill>
                            <a:srgbClr val="000000"/>
                          </a:solidFill>
                          <a:latin typeface="Cambria Math"/>
                        </a:rPr>
                        <m:t>𝐦𝐨𝐧𝐭𝐡𝐬</m:t>
                      </m:r>
                      <m:r>
                        <a:rPr lang="en-US" sz="2200" b="1" i="0" kern="0" dirty="0" smtClean="0">
                          <a:solidFill>
                            <a:srgbClr val="000000"/>
                          </a:solidFill>
                          <a:latin typeface="Cambria Math"/>
                        </a:rPr>
                        <m:t>/</m:t>
                      </m:r>
                      <m:r>
                        <a:rPr lang="en-US" sz="2200" b="1" i="0" kern="0" dirty="0" smtClean="0">
                          <a:solidFill>
                            <a:srgbClr val="000000"/>
                          </a:solidFill>
                          <a:latin typeface="Cambria Math"/>
                        </a:rPr>
                        <m:t>𝟒𝟖</m:t>
                      </m:r>
                      <m:r>
                        <a:rPr lang="en-US" sz="2200" b="1" i="0" kern="0" dirty="0" smtClean="0">
                          <a:solidFill>
                            <a:srgbClr val="000000"/>
                          </a:solidFill>
                          <a:latin typeface="Cambria Math"/>
                        </a:rPr>
                        <m:t> </m:t>
                      </m:r>
                      <m:r>
                        <a:rPr lang="en-US" sz="2200" b="1" i="0" kern="0" dirty="0" smtClean="0">
                          <a:solidFill>
                            <a:srgbClr val="000000"/>
                          </a:solidFill>
                          <a:latin typeface="Cambria Math"/>
                        </a:rPr>
                        <m:t>𝐦𝐨𝐧𝐭𝐡𝐬</m:t>
                      </m:r>
                      <m:r>
                        <a:rPr lang="en-US" sz="2200" b="1" i="0" kern="0" dirty="0" smtClean="0">
                          <a:solidFill>
                            <a:srgbClr val="000000"/>
                          </a:solidFill>
                          <a:latin typeface="Cambria Math"/>
                        </a:rPr>
                        <m:t>	</m:t>
                      </m:r>
                    </m:oMath>
                  </m:oMathPara>
                </a14:m>
                <a:endParaRPr lang="en-US" sz="2200" b="1" i="0" kern="0" dirty="0" smtClean="0">
                  <a:solidFill>
                    <a:srgbClr val="000000"/>
                  </a:solidFill>
                  <a:latin typeface="Cambria Math"/>
                </a:endParaRPr>
              </a:p>
              <a:p>
                <a:pPr marL="0" lvl="0" indent="0" defTabSz="915004" eaLnBrk="0" fontAlgn="base" hangingPunct="0">
                  <a:spcBef>
                    <a:spcPts val="400"/>
                  </a:spcBef>
                  <a:spcAft>
                    <a:spcPct val="0"/>
                  </a:spcAft>
                  <a:buClr>
                    <a:srgbClr val="3333CC"/>
                  </a:buClr>
                  <a:buNone/>
                </a:pPr>
                <a:r>
                  <a:rPr lang="en-US" sz="2200" kern="0" dirty="0">
                    <a:solidFill>
                      <a:srgbClr val="000000"/>
                    </a:solidFill>
                  </a:rPr>
                  <a:t> </a:t>
                </a:r>
                <a:r>
                  <a:rPr lang="en-US" sz="2200" kern="0" dirty="0" smtClean="0">
                    <a:solidFill>
                      <a:srgbClr val="000000"/>
                    </a:solidFill>
                  </a:rPr>
                  <a:t>    </a:t>
                </a:r>
                <a14:m>
                  <m:oMath xmlns:m="http://schemas.openxmlformats.org/officeDocument/2006/math">
                    <m:r>
                      <a:rPr lang="en-US" sz="2200" b="1" i="0" kern="0" dirty="0" smtClean="0">
                        <a:solidFill>
                          <a:srgbClr val="000000"/>
                        </a:solidFill>
                        <a:latin typeface="Cambria Math"/>
                      </a:rPr>
                      <m:t>𝐄</m:t>
                    </m:r>
                    <m:r>
                      <a:rPr lang="en-US" sz="2200" b="1" i="0" kern="0" dirty="0" smtClean="0">
                        <a:solidFill>
                          <a:srgbClr val="000000"/>
                        </a:solidFill>
                        <a:latin typeface="Cambria Math"/>
                      </a:rPr>
                      <m:t>(</m:t>
                    </m:r>
                    <m:r>
                      <a:rPr lang="en-US" sz="2200" b="1" i="0" kern="0" dirty="0" smtClean="0">
                        <a:solidFill>
                          <a:srgbClr val="000000"/>
                        </a:solidFill>
                        <a:latin typeface="Cambria Math"/>
                      </a:rPr>
                      <m:t>𝐗</m:t>
                    </m:r>
                    <m:r>
                      <a:rPr lang="en-US" sz="2200" b="1" i="0" kern="0" dirty="0" smtClean="0">
                        <a:solidFill>
                          <a:srgbClr val="000000"/>
                        </a:solidFill>
                        <a:latin typeface="Cambria Math"/>
                      </a:rPr>
                      <m:t>)=</m:t>
                    </m:r>
                    <m:r>
                      <a:rPr lang="en-US" sz="2200" b="1" i="0" kern="0" dirty="0" smtClean="0">
                        <a:solidFill>
                          <a:srgbClr val="000000"/>
                        </a:solidFill>
                        <a:latin typeface="Cambria Math"/>
                      </a:rPr>
                      <m:t>𝟐𝟎𝟎</m:t>
                    </m:r>
                    <m:r>
                      <a:rPr lang="en-US" sz="2200" b="1" i="0" kern="0" dirty="0" smtClean="0">
                        <a:solidFill>
                          <a:srgbClr val="000000"/>
                        </a:solidFill>
                        <a:latin typeface="Cambria Math"/>
                      </a:rPr>
                      <m:t>(</m:t>
                    </m:r>
                    <m:r>
                      <a:rPr lang="en-US" sz="2200" b="1" i="0" kern="0" dirty="0" smtClean="0">
                        <a:solidFill>
                          <a:srgbClr val="000000"/>
                        </a:solidFill>
                        <a:latin typeface="Cambria Math"/>
                      </a:rPr>
                      <m:t>𝟒</m:t>
                    </m:r>
                    <m:r>
                      <a:rPr lang="en-US" sz="2200" b="1" i="0" kern="0" dirty="0" smtClean="0">
                        <a:solidFill>
                          <a:srgbClr val="000000"/>
                        </a:solidFill>
                        <a:latin typeface="Cambria Math"/>
                      </a:rPr>
                      <m:t>/</m:t>
                    </m:r>
                    <m:r>
                      <a:rPr lang="en-US" sz="2200" b="1" i="0" kern="0" dirty="0" smtClean="0">
                        <a:solidFill>
                          <a:srgbClr val="000000"/>
                        </a:solidFill>
                        <a:latin typeface="Cambria Math"/>
                      </a:rPr>
                      <m:t>𝟒𝟖</m:t>
                    </m:r>
                    <m:r>
                      <a:rPr lang="en-US" sz="2200" b="1" i="0" kern="0" dirty="0" smtClean="0">
                        <a:solidFill>
                          <a:srgbClr val="000000"/>
                        </a:solidFill>
                        <a:latin typeface="Cambria Math"/>
                      </a:rPr>
                      <m:t>)+</m:t>
                    </m:r>
                    <m:r>
                      <a:rPr lang="en-US" sz="2200" b="1" i="0" kern="0" dirty="0" smtClean="0">
                        <a:solidFill>
                          <a:srgbClr val="000000"/>
                        </a:solidFill>
                        <a:latin typeface="Cambria Math"/>
                      </a:rPr>
                      <m:t>𝟒𝟎𝟎</m:t>
                    </m:r>
                    <m:r>
                      <a:rPr lang="en-US" sz="2200" b="1" i="0" kern="0" dirty="0" smtClean="0">
                        <a:solidFill>
                          <a:srgbClr val="000000"/>
                        </a:solidFill>
                        <a:latin typeface="Cambria Math"/>
                      </a:rPr>
                      <m:t>(</m:t>
                    </m:r>
                    <m:r>
                      <a:rPr lang="en-US" sz="2200" b="1" i="0" kern="0" dirty="0" smtClean="0">
                        <a:solidFill>
                          <a:srgbClr val="000000"/>
                        </a:solidFill>
                        <a:latin typeface="Cambria Math"/>
                      </a:rPr>
                      <m:t>𝟏𝟐</m:t>
                    </m:r>
                    <m:r>
                      <a:rPr lang="en-US" sz="2200" b="1" i="0" kern="0" dirty="0" smtClean="0">
                        <a:solidFill>
                          <a:srgbClr val="000000"/>
                        </a:solidFill>
                        <a:latin typeface="Cambria Math"/>
                      </a:rPr>
                      <m:t>/</m:t>
                    </m:r>
                    <m:r>
                      <a:rPr lang="en-US" sz="2200" b="1" i="0" kern="0" dirty="0" smtClean="0">
                        <a:solidFill>
                          <a:srgbClr val="000000"/>
                        </a:solidFill>
                        <a:latin typeface="Cambria Math"/>
                      </a:rPr>
                      <m:t>𝟒𝟖</m:t>
                    </m:r>
                    <m:r>
                      <a:rPr lang="en-US" sz="2200" b="1" i="0" kern="0" dirty="0" smtClean="0">
                        <a:solidFill>
                          <a:srgbClr val="000000"/>
                        </a:solidFill>
                        <a:latin typeface="Cambria Math"/>
                      </a:rPr>
                      <m:t>)+ ··· +</m:t>
                    </m:r>
                    <m:r>
                      <a:rPr lang="en-US" sz="2200" b="1" i="0" kern="0" dirty="0" smtClean="0">
                        <a:solidFill>
                          <a:srgbClr val="000000"/>
                        </a:solidFill>
                        <a:latin typeface="Cambria Math"/>
                      </a:rPr>
                      <m:t>𝟏𝟐𝟎𝟎</m:t>
                    </m:r>
                    <m:r>
                      <a:rPr lang="en-US" sz="2200" b="1" i="0" kern="0" dirty="0" smtClean="0">
                        <a:solidFill>
                          <a:srgbClr val="000000"/>
                        </a:solidFill>
                        <a:latin typeface="Cambria Math"/>
                      </a:rPr>
                      <m:t>(</m:t>
                    </m:r>
                    <m:r>
                      <a:rPr lang="en-US" sz="2200" b="1" i="0" kern="0" dirty="0" smtClean="0">
                        <a:solidFill>
                          <a:srgbClr val="000000"/>
                        </a:solidFill>
                        <a:latin typeface="Cambria Math"/>
                      </a:rPr>
                      <m:t>𝟐</m:t>
                    </m:r>
                    <m:r>
                      <a:rPr lang="en-US" sz="2200" b="1" i="0" kern="0" dirty="0" smtClean="0">
                        <a:solidFill>
                          <a:srgbClr val="000000"/>
                        </a:solidFill>
                        <a:latin typeface="Cambria Math"/>
                      </a:rPr>
                      <m:t>/</m:t>
                    </m:r>
                    <m:r>
                      <a:rPr lang="en-US" sz="2200" b="1" i="0" kern="0" dirty="0" smtClean="0">
                        <a:solidFill>
                          <a:srgbClr val="000000"/>
                        </a:solidFill>
                        <a:latin typeface="Cambria Math"/>
                      </a:rPr>
                      <m:t>𝟒𝟖</m:t>
                    </m:r>
                    <m:r>
                      <a:rPr lang="en-US" sz="2200" b="1" i="0" kern="0" dirty="0" smtClean="0">
                        <a:solidFill>
                          <a:srgbClr val="000000"/>
                        </a:solidFill>
                        <a:latin typeface="Cambria Math"/>
                      </a:rPr>
                      <m:t>)</m:t>
                    </m:r>
                  </m:oMath>
                </a14:m>
                <a:endParaRPr lang="en-US" sz="2200" b="1" i="0" kern="0" dirty="0" smtClean="0">
                  <a:solidFill>
                    <a:srgbClr val="000000"/>
                  </a:solidFill>
                  <a:latin typeface="Cambria Math"/>
                </a:endParaRPr>
              </a:p>
              <a:p>
                <a:pPr marL="0" lvl="0" indent="0" defTabSz="915004" eaLnBrk="0" fontAlgn="base" hangingPunct="0">
                  <a:spcBef>
                    <a:spcPts val="400"/>
                  </a:spcBef>
                  <a:spcAft>
                    <a:spcPct val="0"/>
                  </a:spcAft>
                  <a:buClr>
                    <a:srgbClr val="3333CC"/>
                  </a:buClr>
                  <a:buNone/>
                </a:pPr>
                <a:r>
                  <a:rPr lang="en-US" sz="2200" b="1" kern="0" dirty="0" smtClean="0">
                    <a:solidFill>
                      <a:srgbClr val="000000"/>
                    </a:solidFill>
                  </a:rPr>
                  <a:t>              </a:t>
                </a:r>
                <a14:m>
                  <m:oMath xmlns:m="http://schemas.openxmlformats.org/officeDocument/2006/math">
                    <m:r>
                      <a:rPr lang="en-US" sz="2200" b="1" i="1" kern="0" dirty="0" smtClean="0">
                        <a:solidFill>
                          <a:srgbClr val="000000"/>
                        </a:solidFill>
                        <a:latin typeface="Cambria Math"/>
                      </a:rPr>
                      <m:t> </m:t>
                    </m:r>
                    <m:r>
                      <a:rPr lang="en-US" sz="2200" b="1" i="0" kern="0" dirty="0" smtClean="0">
                        <a:solidFill>
                          <a:srgbClr val="000000"/>
                        </a:solidFill>
                        <a:latin typeface="Cambria Math"/>
                      </a:rPr>
                      <m:t>=</m:t>
                    </m:r>
                    <m:r>
                      <a:rPr lang="en-US" sz="2200" b="1" i="0" kern="0" dirty="0" smtClean="0">
                        <a:solidFill>
                          <a:srgbClr val="000000"/>
                        </a:solidFill>
                        <a:latin typeface="Cambria Math"/>
                      </a:rPr>
                      <m:t>𝟏</m:t>
                    </m:r>
                    <m:r>
                      <a:rPr lang="en-US" sz="2200" b="1" i="0" kern="0" dirty="0" smtClean="0">
                        <a:solidFill>
                          <a:srgbClr val="000000"/>
                        </a:solidFill>
                        <a:latin typeface="Cambria Math"/>
                      </a:rPr>
                      <m:t>/</m:t>
                    </m:r>
                    <m:r>
                      <a:rPr lang="en-US" sz="2200" b="1" i="0" kern="0" dirty="0" smtClean="0">
                        <a:solidFill>
                          <a:srgbClr val="000000"/>
                        </a:solidFill>
                        <a:latin typeface="Cambria Math"/>
                      </a:rPr>
                      <m:t>𝟒𝟖</m:t>
                    </m:r>
                    <m:r>
                      <a:rPr lang="en-US" sz="2200" b="1" i="0" kern="0" dirty="0" smtClean="0">
                        <a:solidFill>
                          <a:srgbClr val="000000"/>
                        </a:solidFill>
                        <a:latin typeface="Cambria Math"/>
                      </a:rPr>
                      <m:t>[</m:t>
                    </m:r>
                    <m:r>
                      <a:rPr lang="en-US" sz="2200" b="1" i="0" kern="0" dirty="0" smtClean="0">
                        <a:solidFill>
                          <a:srgbClr val="000000"/>
                        </a:solidFill>
                        <a:latin typeface="Cambria Math"/>
                      </a:rPr>
                      <m:t>𝟐𝟎𝟎</m:t>
                    </m:r>
                    <m:r>
                      <a:rPr lang="en-US" sz="2200" b="1" i="0" kern="0" dirty="0" smtClean="0">
                        <a:solidFill>
                          <a:srgbClr val="000000"/>
                        </a:solidFill>
                        <a:latin typeface="Cambria Math"/>
                      </a:rPr>
                      <m:t>×</m:t>
                    </m:r>
                    <m:r>
                      <a:rPr lang="en-US" sz="2200" b="1" i="0" kern="0" dirty="0" smtClean="0">
                        <a:solidFill>
                          <a:srgbClr val="000000"/>
                        </a:solidFill>
                        <a:latin typeface="Cambria Math"/>
                      </a:rPr>
                      <m:t>𝟒</m:t>
                    </m:r>
                    <m:r>
                      <a:rPr lang="en-US" sz="2200" b="1" i="0" kern="0" dirty="0" smtClean="0">
                        <a:solidFill>
                          <a:srgbClr val="000000"/>
                        </a:solidFill>
                        <a:latin typeface="Cambria Math"/>
                      </a:rPr>
                      <m:t>+</m:t>
                    </m:r>
                    <m:r>
                      <a:rPr lang="en-US" sz="2200" b="1" i="0" kern="0" dirty="0" smtClean="0">
                        <a:solidFill>
                          <a:srgbClr val="000000"/>
                        </a:solidFill>
                        <a:latin typeface="Cambria Math"/>
                      </a:rPr>
                      <m:t>𝟒𝟎𝟎</m:t>
                    </m:r>
                    <m:r>
                      <a:rPr lang="en-US" sz="2200" b="1" i="0" kern="0" dirty="0" smtClean="0">
                        <a:solidFill>
                          <a:srgbClr val="000000"/>
                        </a:solidFill>
                        <a:latin typeface="Cambria Math"/>
                      </a:rPr>
                      <m:t>×</m:t>
                    </m:r>
                    <m:r>
                      <a:rPr lang="en-US" sz="2200" b="1" i="0" kern="0" dirty="0" smtClean="0">
                        <a:solidFill>
                          <a:srgbClr val="000000"/>
                        </a:solidFill>
                        <a:latin typeface="Cambria Math"/>
                      </a:rPr>
                      <m:t>𝟏𝟐</m:t>
                    </m:r>
                    <m:r>
                      <a:rPr lang="en-US" sz="2200" b="1" i="0" kern="0" dirty="0" smtClean="0">
                        <a:solidFill>
                          <a:srgbClr val="000000"/>
                        </a:solidFill>
                        <a:latin typeface="Cambria Math"/>
                      </a:rPr>
                      <m:t>+ ··· +</m:t>
                    </m:r>
                    <m:r>
                      <a:rPr lang="en-US" sz="2200" b="1" i="0" kern="0" dirty="0" smtClean="0">
                        <a:solidFill>
                          <a:srgbClr val="000000"/>
                        </a:solidFill>
                        <a:latin typeface="Cambria Math"/>
                      </a:rPr>
                      <m:t>𝟏𝟐𝟎𝟎</m:t>
                    </m:r>
                    <m:r>
                      <a:rPr lang="en-US" sz="2200" b="1" i="0" kern="0" dirty="0" smtClean="0">
                        <a:solidFill>
                          <a:srgbClr val="000000"/>
                        </a:solidFill>
                        <a:latin typeface="Cambria Math"/>
                      </a:rPr>
                      <m:t>×</m:t>
                    </m:r>
                    <m:r>
                      <a:rPr lang="en-US" sz="2200" b="1" i="0" kern="0" dirty="0" smtClean="0">
                        <a:solidFill>
                          <a:srgbClr val="000000"/>
                        </a:solidFill>
                        <a:latin typeface="Cambria Math"/>
                      </a:rPr>
                      <m:t>𝟐</m:t>
                    </m:r>
                    <m:r>
                      <a:rPr lang="en-US" sz="2200" b="1" i="0" kern="0" dirty="0" smtClean="0">
                        <a:solidFill>
                          <a:srgbClr val="000000"/>
                        </a:solidFill>
                        <a:latin typeface="Cambria Math"/>
                      </a:rPr>
                      <m:t>]</m:t>
                    </m:r>
                  </m:oMath>
                </a14:m>
                <a:endParaRPr lang="en-US" sz="2200" kern="0" dirty="0">
                  <a:solidFill>
                    <a:srgbClr val="000000"/>
                  </a:solidFill>
                  <a:latin typeface="Arial Narrow"/>
                </a:endParaRPr>
              </a:p>
              <a:p>
                <a:pPr marL="342042" lvl="0" indent="-342042" defTabSz="915004" eaLnBrk="0" fontAlgn="base" hangingPunct="0">
                  <a:spcBef>
                    <a:spcPts val="400"/>
                  </a:spcBef>
                  <a:spcAft>
                    <a:spcPct val="0"/>
                  </a:spcAft>
                  <a:buClr>
                    <a:srgbClr val="3333CC"/>
                  </a:buClr>
                  <a:buNone/>
                </a:pPr>
                <a:r>
                  <a:rPr lang="en-US" sz="2200" b="1" kern="0" dirty="0" smtClean="0">
                    <a:solidFill>
                      <a:srgbClr val="000000"/>
                    </a:solidFill>
                  </a:rPr>
                  <a:t>               </a:t>
                </a:r>
                <a14:m>
                  <m:oMath xmlns:m="http://schemas.openxmlformats.org/officeDocument/2006/math">
                    <m:r>
                      <a:rPr lang="en-US" sz="2200" b="1" i="0" kern="0" dirty="0" smtClean="0">
                        <a:solidFill>
                          <a:srgbClr val="000000"/>
                        </a:solidFill>
                        <a:latin typeface="Cambria Math"/>
                      </a:rPr>
                      <m:t>=</m:t>
                    </m:r>
                    <m:r>
                      <a:rPr lang="en-US" sz="2200" b="1" i="0" kern="0" dirty="0" smtClean="0">
                        <a:solidFill>
                          <a:srgbClr val="000000"/>
                        </a:solidFill>
                        <a:latin typeface="Cambria Math"/>
                      </a:rPr>
                      <m:t>𝟏</m:t>
                    </m:r>
                    <m:r>
                      <a:rPr lang="en-US" sz="2200" b="1" i="0" kern="0" dirty="0" smtClean="0">
                        <a:solidFill>
                          <a:srgbClr val="000000"/>
                        </a:solidFill>
                        <a:latin typeface="Cambria Math"/>
                      </a:rPr>
                      <m:t>/</m:t>
                    </m:r>
                    <m:r>
                      <a:rPr lang="en-US" sz="2200" b="1" i="0" kern="0" dirty="0" smtClean="0">
                        <a:solidFill>
                          <a:srgbClr val="000000"/>
                        </a:solidFill>
                        <a:latin typeface="Cambria Math"/>
                      </a:rPr>
                      <m:t>𝟒𝟖</m:t>
                    </m:r>
                    <m:r>
                      <a:rPr lang="en-US" sz="2200" b="1" i="0" kern="0" dirty="0" smtClean="0">
                        <a:solidFill>
                          <a:srgbClr val="000000"/>
                        </a:solidFill>
                        <a:latin typeface="Cambria Math"/>
                      </a:rPr>
                      <m:t>[</m:t>
                    </m:r>
                    <m:r>
                      <a:rPr lang="en-US" sz="2200" b="1" i="0" kern="0" dirty="0" smtClean="0">
                        <a:solidFill>
                          <a:srgbClr val="000000"/>
                        </a:solidFill>
                        <a:latin typeface="Cambria Math"/>
                      </a:rPr>
                      <m:t>𝟑𝟏</m:t>
                    </m:r>
                    <m:r>
                      <a:rPr lang="en-US" sz="2200" b="1" i="0" kern="0" dirty="0" smtClean="0">
                        <a:solidFill>
                          <a:srgbClr val="000000"/>
                        </a:solidFill>
                        <a:latin typeface="Cambria Math"/>
                      </a:rPr>
                      <m:t>,</m:t>
                    </m:r>
                    <m:r>
                      <a:rPr lang="en-US" sz="2200" b="1" i="0" kern="0" dirty="0" smtClean="0">
                        <a:solidFill>
                          <a:srgbClr val="000000"/>
                        </a:solidFill>
                        <a:latin typeface="Cambria Math"/>
                      </a:rPr>
                      <m:t>𝟐𝟎𝟎</m:t>
                    </m:r>
                    <m:r>
                      <a:rPr lang="en-US" sz="2200" b="1" i="0" kern="0" dirty="0" smtClean="0">
                        <a:solidFill>
                          <a:srgbClr val="000000"/>
                        </a:solidFill>
                        <a:latin typeface="Cambria Math"/>
                      </a:rPr>
                      <m:t>]</m:t>
                    </m:r>
                  </m:oMath>
                </a14:m>
                <a:endParaRPr lang="en-US" sz="2200" kern="0" dirty="0">
                  <a:solidFill>
                    <a:srgbClr val="000000"/>
                  </a:solidFill>
                  <a:latin typeface="Arial Narrow"/>
                </a:endParaRPr>
              </a:p>
              <a:p>
                <a:pPr marL="342042" lvl="0" indent="-342042" defTabSz="915004" eaLnBrk="0" fontAlgn="base" hangingPunct="0">
                  <a:spcBef>
                    <a:spcPts val="400"/>
                  </a:spcBef>
                  <a:spcAft>
                    <a:spcPct val="0"/>
                  </a:spcAft>
                  <a:buClr>
                    <a:srgbClr val="3333CC"/>
                  </a:buClr>
                  <a:buNone/>
                </a:pPr>
                <a:r>
                  <a:rPr lang="en-US" sz="2200" b="1" kern="0" dirty="0" smtClean="0">
                    <a:solidFill>
                      <a:srgbClr val="000000"/>
                    </a:solidFill>
                  </a:rPr>
                  <a:t>              </a:t>
                </a:r>
                <a14:m>
                  <m:oMath xmlns:m="http://schemas.openxmlformats.org/officeDocument/2006/math">
                    <m:r>
                      <a:rPr lang="en-US" sz="2200" b="1" i="0" kern="0" dirty="0" smtClean="0">
                        <a:solidFill>
                          <a:srgbClr val="000000"/>
                        </a:solidFill>
                        <a:latin typeface="Cambria Math"/>
                      </a:rPr>
                      <m:t>=$</m:t>
                    </m:r>
                    <m:r>
                      <a:rPr lang="en-US" sz="2200" b="1" i="0" kern="0" dirty="0" smtClean="0">
                        <a:solidFill>
                          <a:srgbClr val="000000"/>
                        </a:solidFill>
                        <a:latin typeface="Cambria Math"/>
                      </a:rPr>
                      <m:t>𝟔𝟓𝟎</m:t>
                    </m:r>
                    <m:r>
                      <a:rPr lang="en-US" sz="2200" b="1" i="0" kern="0" dirty="0" smtClean="0">
                        <a:solidFill>
                          <a:srgbClr val="000000"/>
                        </a:solidFill>
                        <a:latin typeface="Cambria Math"/>
                      </a:rPr>
                      <m:t>/</m:t>
                    </m:r>
                    <m:r>
                      <a:rPr lang="en-US" sz="2200" b="1" i="0" kern="0" dirty="0" smtClean="0">
                        <a:solidFill>
                          <a:srgbClr val="000000"/>
                        </a:solidFill>
                        <a:latin typeface="Cambria Math"/>
                      </a:rPr>
                      <m:t>𝐦𝐨𝐧𝐭𝐡</m:t>
                    </m:r>
                  </m:oMath>
                </a14:m>
                <a:endParaRPr lang="en-US" sz="2200" kern="0" dirty="0">
                  <a:solidFill>
                    <a:srgbClr val="000000"/>
                  </a:solidFill>
                  <a:latin typeface="Arial Narrow"/>
                </a:endParaRPr>
              </a:p>
            </p:txBody>
          </p:sp>
        </mc:Choice>
        <mc:Fallback>
          <p:sp>
            <p:nvSpPr>
              <p:cNvPr id="11" name="Content Placeholder 4"/>
              <p:cNvSpPr>
                <a:spLocks noGrp="1" noRot="1" noChangeAspect="1" noMove="1" noResize="1" noEditPoints="1" noAdjustHandles="1" noChangeArrowheads="1" noChangeShapeType="1" noTextEdit="1"/>
              </p:cNvSpPr>
              <p:nvPr>
                <p:ph idx="17"/>
              </p:nvPr>
            </p:nvSpPr>
            <p:spPr>
              <a:xfrm>
                <a:off x="457200" y="4191000"/>
                <a:ext cx="8321040" cy="2286000"/>
              </a:xfrm>
              <a:blipFill rotWithShape="1">
                <a:blip r:embed="rId2" cstate="print"/>
                <a:stretch>
                  <a:fillRect l="-1465" t="-2667" b="-8267"/>
                </a:stretch>
              </a:blipFill>
            </p:spPr>
            <p:txBody>
              <a:bodyPr/>
              <a:lstStyle/>
              <a:p>
                <a:r>
                  <a:rPr lang="en-US">
                    <a:noFill/>
                  </a:rPr>
                  <a:t> </a:t>
                </a:r>
              </a:p>
            </p:txBody>
          </p:sp>
        </mc:Fallback>
      </mc:AlternateContent>
      <p:sp>
        <p:nvSpPr>
          <p:cNvPr id="12" name="Text Placeholder 5"/>
          <p:cNvSpPr>
            <a:spLocks noGrp="1"/>
          </p:cNvSpPr>
          <p:nvPr>
            <p:ph type="body" sz="quarter" idx="18"/>
          </p:nvPr>
        </p:nvSpPr>
        <p:spPr/>
        <p:txBody>
          <a:bodyPr/>
          <a:lstStyle/>
          <a:p>
            <a:endParaRPr lang="en-US"/>
          </a:p>
        </p:txBody>
      </p:sp>
      <p:sp>
        <p:nvSpPr>
          <p:cNvPr id="13"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165898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 for Alternative Evaluation</a:t>
            </a:r>
          </a:p>
        </p:txBody>
      </p:sp>
      <p:sp>
        <p:nvSpPr>
          <p:cNvPr id="3" name="Content Placeholder 2"/>
          <p:cNvSpPr>
            <a:spLocks noGrp="1"/>
          </p:cNvSpPr>
          <p:nvPr>
            <p:ph sz="quarter" idx="17"/>
          </p:nvPr>
        </p:nvSpPr>
        <p:spPr>
          <a:xfrm>
            <a:off x="457200" y="1270000"/>
            <a:ext cx="8229600" cy="2235200"/>
          </a:xfrm>
        </p:spPr>
        <p:txBody>
          <a:bodyPr/>
          <a:lstStyle/>
          <a:p>
            <a:pPr marL="533400" lvl="0" indent="-533400" algn="ctr" defTabSz="915004" eaLnBrk="0" fontAlgn="base" hangingPunct="0">
              <a:spcAft>
                <a:spcPct val="0"/>
              </a:spcAft>
              <a:buClr>
                <a:srgbClr val="3333CC"/>
              </a:buClr>
              <a:buNone/>
            </a:pPr>
            <a:r>
              <a:rPr lang="en-US" sz="2400" kern="0" dirty="0">
                <a:solidFill>
                  <a:srgbClr val="000000">
                    <a:lumMod val="75000"/>
                  </a:srgbClr>
                </a:solidFill>
                <a:latin typeface="Arial Narrow"/>
              </a:rPr>
              <a:t>Two applications for Expected Value for estimates:</a:t>
            </a:r>
          </a:p>
          <a:p>
            <a:pPr marL="874713" lvl="1" indent="-457200" defTabSz="915004" eaLnBrk="0" fontAlgn="base" hangingPunct="0">
              <a:spcAft>
                <a:spcPct val="0"/>
              </a:spcAft>
              <a:buClr>
                <a:srgbClr val="A60A1B"/>
              </a:buClr>
              <a:buSzPct val="95000"/>
              <a:buFont typeface="+mj-lt"/>
              <a:buAutoNum type="arabicPeriod"/>
            </a:pPr>
            <a:r>
              <a:rPr lang="en-US" sz="2400" b="1" kern="0" dirty="0">
                <a:solidFill>
                  <a:srgbClr val="000000"/>
                </a:solidFill>
                <a:latin typeface="Arial Narrow"/>
              </a:rPr>
              <a:t>Prepare information for use in an economic analysis</a:t>
            </a:r>
          </a:p>
          <a:p>
            <a:pPr marL="874713" lvl="1" indent="-457200" defTabSz="915004" eaLnBrk="0" fontAlgn="base" hangingPunct="0">
              <a:spcAft>
                <a:spcPct val="0"/>
              </a:spcAft>
              <a:buClr>
                <a:srgbClr val="A60A1B"/>
              </a:buClr>
              <a:buSzPct val="95000"/>
              <a:buFont typeface="+mj-lt"/>
              <a:buAutoNum type="arabicPeriod"/>
            </a:pPr>
            <a:r>
              <a:rPr lang="en-US" sz="2400" b="1" kern="0" dirty="0">
                <a:solidFill>
                  <a:srgbClr val="000000"/>
                </a:solidFill>
                <a:latin typeface="Arial Narrow"/>
              </a:rPr>
              <a:t>Evaluate economic viability of fully formulated alternative</a:t>
            </a:r>
          </a:p>
          <a:p>
            <a:pPr marL="0" lvl="0" indent="0" defTabSz="914400">
              <a:spcBef>
                <a:spcPts val="3600"/>
              </a:spcBef>
              <a:spcAft>
                <a:spcPts val="0"/>
              </a:spcAft>
              <a:buNone/>
            </a:pPr>
            <a:r>
              <a:rPr lang="en-US" sz="2400" dirty="0">
                <a:solidFill>
                  <a:srgbClr val="A60A1B"/>
                </a:solidFill>
                <a:latin typeface="Arial Narrow"/>
              </a:rPr>
              <a:t>Example:  </a:t>
            </a:r>
            <a:r>
              <a:rPr lang="en-US" sz="2000" b="0" dirty="0">
                <a:solidFill>
                  <a:srgbClr val="000000"/>
                </a:solidFill>
                <a:latin typeface="Arial Narrow"/>
              </a:rPr>
              <a:t>Second use for a complete alternative. </a:t>
            </a:r>
            <a:r>
              <a:rPr lang="en-US" sz="2000" i="1" u="sng" dirty="0">
                <a:solidFill>
                  <a:srgbClr val="000000"/>
                </a:solidFill>
                <a:latin typeface="Arial Narrow"/>
              </a:rPr>
              <a:t>Is the investment viable</a:t>
            </a:r>
            <a:r>
              <a:rPr lang="en-US" sz="2000" i="1" u="sng" dirty="0" smtClean="0">
                <a:solidFill>
                  <a:srgbClr val="000000"/>
                </a:solidFill>
                <a:latin typeface="Arial Narrow"/>
              </a:rPr>
              <a:t>?</a:t>
            </a:r>
            <a:endParaRPr lang="en-US" sz="1800" i="1" u="sng" dirty="0">
              <a:solidFill>
                <a:srgbClr val="000000"/>
              </a:solidFill>
              <a:latin typeface="Arial Narrow"/>
            </a:endParaRPr>
          </a:p>
        </p:txBody>
      </p:sp>
      <p:pic>
        <p:nvPicPr>
          <p:cNvPr id="4098" name="Picture 3"/>
          <p:cNvPicPr>
            <a:picLocks noGrp="1" noChangeAspect="1" noChangeArrowheads="1"/>
          </p:cNvPicPr>
          <p:nvPr>
            <p:ph sz="quarter" idx="18"/>
          </p:nvPr>
        </p:nvPicPr>
        <p:blipFill>
          <a:blip r:embed="rId2" cstate="print">
            <a:extLst>
              <a:ext uri="{28A0092B-C50C-407E-A947-70E740481C1C}">
                <a14:useLocalDpi xmlns:a14="http://schemas.microsoft.com/office/drawing/2010/main" xmlns="" val="0"/>
              </a:ext>
            </a:extLst>
          </a:blip>
          <a:stretch>
            <a:fillRect/>
          </a:stretch>
        </p:blipFill>
        <p:spPr bwMode="auto">
          <a:xfrm>
            <a:off x="380999" y="4114800"/>
            <a:ext cx="6558011" cy="1828800"/>
          </a:xfrm>
          <a:prstGeom prst="rect">
            <a:avLst/>
          </a:prstGeom>
          <a:noFill/>
          <a:ln>
            <a:noFill/>
          </a:ln>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8" name="Content Placeholder 4"/>
              <p:cNvSpPr>
                <a:spLocks noGrp="1"/>
              </p:cNvSpPr>
              <p:nvPr>
                <p:ph sz="quarter" idx="19"/>
              </p:nvPr>
            </p:nvSpPr>
            <p:spPr>
              <a:xfrm>
                <a:off x="7086600" y="4419600"/>
                <a:ext cx="1828800" cy="1264920"/>
              </a:xfrm>
            </p:spPr>
            <p:txBody>
              <a:bodyPr/>
              <a:lstStyle/>
              <a:p>
                <a:pPr marL="0" lvl="0" indent="0" defTabSz="914400">
                  <a:spcBef>
                    <a:spcPts val="0"/>
                  </a:spcBef>
                  <a:buNone/>
                </a:pPr>
                <a:r>
                  <a:rPr lang="en-US" b="0" dirty="0" smtClean="0">
                    <a:solidFill>
                      <a:srgbClr val="000000"/>
                    </a:solidFill>
                    <a:latin typeface="Arial Narrow"/>
                  </a:rPr>
                  <a:t>P </a:t>
                </a:r>
                <a14:m>
                  <m:oMath xmlns:m="http://schemas.openxmlformats.org/officeDocument/2006/math">
                    <m:r>
                      <a:rPr lang="en-US" b="0" i="1" dirty="0" smtClean="0">
                        <a:solidFill>
                          <a:srgbClr val="000000"/>
                        </a:solidFill>
                        <a:latin typeface="Cambria Math"/>
                      </a:rPr>
                      <m:t>=</m:t>
                    </m:r>
                  </m:oMath>
                </a14:m>
                <a:r>
                  <a:rPr lang="en-US" b="0" dirty="0">
                    <a:solidFill>
                      <a:srgbClr val="000000"/>
                    </a:solidFill>
                    <a:latin typeface="Arial Narrow"/>
                  </a:rPr>
                  <a:t> </a:t>
                </a:r>
                <a:r>
                  <a:rPr lang="en-US" b="0" dirty="0" smtClean="0">
                    <a:solidFill>
                      <a:srgbClr val="000000"/>
                    </a:solidFill>
                    <a:latin typeface="Arial Narrow"/>
                  </a:rPr>
                  <a:t>$</a:t>
                </a:r>
                <a14:m>
                  <m:oMath xmlns:m="http://schemas.openxmlformats.org/officeDocument/2006/math">
                    <m:r>
                      <a:rPr lang="en-US" b="0" i="1" dirty="0" smtClean="0">
                        <a:solidFill>
                          <a:srgbClr val="000000"/>
                        </a:solidFill>
                        <a:latin typeface="Cambria Math"/>
                      </a:rPr>
                      <m:t>−</m:t>
                    </m:r>
                  </m:oMath>
                </a14:m>
                <a:r>
                  <a:rPr lang="en-US" b="0" dirty="0" smtClean="0">
                    <a:solidFill>
                      <a:srgbClr val="000000"/>
                    </a:solidFill>
                    <a:latin typeface="Arial Narrow"/>
                  </a:rPr>
                  <a:t>5000</a:t>
                </a:r>
                <a:endParaRPr lang="en-US" b="0" dirty="0">
                  <a:solidFill>
                    <a:srgbClr val="000000"/>
                  </a:solidFill>
                  <a:latin typeface="Arial Narrow"/>
                </a:endParaRPr>
              </a:p>
              <a:p>
                <a:pPr marL="0" lvl="0" indent="0" defTabSz="914400">
                  <a:spcBef>
                    <a:spcPts val="0"/>
                  </a:spcBef>
                  <a:buNone/>
                </a:pPr>
                <a:r>
                  <a:rPr lang="en-US" b="0" dirty="0">
                    <a:solidFill>
                      <a:srgbClr val="000000"/>
                    </a:solidFill>
                    <a:latin typeface="Arial Narrow"/>
                  </a:rPr>
                  <a:t>n </a:t>
                </a:r>
                <a14:m>
                  <m:oMath xmlns:m="http://schemas.openxmlformats.org/officeDocument/2006/math">
                    <m:r>
                      <a:rPr lang="en-US" b="0" i="1" dirty="0" smtClean="0">
                        <a:solidFill>
                          <a:srgbClr val="000000"/>
                        </a:solidFill>
                        <a:latin typeface="Cambria Math"/>
                      </a:rPr>
                      <m:t>=</m:t>
                    </m:r>
                  </m:oMath>
                </a14:m>
                <a:r>
                  <a:rPr lang="en-US" b="0" dirty="0">
                    <a:solidFill>
                      <a:srgbClr val="000000"/>
                    </a:solidFill>
                    <a:latin typeface="Arial Narrow"/>
                  </a:rPr>
                  <a:t> 3 years</a:t>
                </a:r>
              </a:p>
              <a:p>
                <a:pPr marL="0" lvl="0" indent="0" defTabSz="914400">
                  <a:spcBef>
                    <a:spcPts val="0"/>
                  </a:spcBef>
                  <a:buNone/>
                </a:pPr>
                <a:r>
                  <a:rPr lang="en-US" b="0" dirty="0">
                    <a:solidFill>
                      <a:srgbClr val="000000"/>
                    </a:solidFill>
                    <a:latin typeface="Arial Narrow"/>
                  </a:rPr>
                  <a:t>MARR </a:t>
                </a:r>
                <a14:m>
                  <m:oMath xmlns:m="http://schemas.openxmlformats.org/officeDocument/2006/math">
                    <m:r>
                      <a:rPr lang="en-US" b="0" i="1" dirty="0" smtClean="0">
                        <a:solidFill>
                          <a:srgbClr val="000000"/>
                        </a:solidFill>
                        <a:latin typeface="Cambria Math"/>
                      </a:rPr>
                      <m:t>=</m:t>
                    </m:r>
                  </m:oMath>
                </a14:m>
                <a:r>
                  <a:rPr lang="en-US" b="0" dirty="0">
                    <a:solidFill>
                      <a:srgbClr val="000000"/>
                    </a:solidFill>
                    <a:latin typeface="Arial Narrow"/>
                  </a:rPr>
                  <a:t> 15</a:t>
                </a:r>
                <a:r>
                  <a:rPr lang="en-US" b="0" dirty="0" smtClean="0">
                    <a:solidFill>
                      <a:srgbClr val="000000"/>
                    </a:solidFill>
                    <a:latin typeface="Arial Narrow"/>
                  </a:rPr>
                  <a:t>%</a:t>
                </a:r>
                <a:endParaRPr lang="en-US" b="0" dirty="0">
                  <a:solidFill>
                    <a:srgbClr val="000000"/>
                  </a:solidFill>
                  <a:latin typeface="Arial Narrow"/>
                </a:endParaRPr>
              </a:p>
            </p:txBody>
          </p:sp>
        </mc:Choice>
        <mc:Fallback>
          <p:sp>
            <p:nvSpPr>
              <p:cNvPr id="8" name="Content Placeholder 4"/>
              <p:cNvSpPr>
                <a:spLocks noGrp="1" noRot="1" noChangeAspect="1" noMove="1" noResize="1" noEditPoints="1" noAdjustHandles="1" noChangeArrowheads="1" noChangeShapeType="1" noTextEdit="1"/>
              </p:cNvSpPr>
              <p:nvPr>
                <p:ph sz="quarter" idx="19"/>
              </p:nvPr>
            </p:nvSpPr>
            <p:spPr>
              <a:xfrm>
                <a:off x="7086600" y="4419600"/>
                <a:ext cx="1828800" cy="1264920"/>
              </a:xfrm>
              <a:blipFill rotWithShape="1">
                <a:blip r:embed="rId3" cstate="print"/>
                <a:stretch>
                  <a:fillRect l="-5333" t="-3365" r="-3667" b="-5288"/>
                </a:stretch>
              </a:blipFill>
            </p:spPr>
            <p:txBody>
              <a:bodyPr/>
              <a:lstStyle/>
              <a:p>
                <a:r>
                  <a:rPr lang="en-US">
                    <a:noFill/>
                  </a:rPr>
                  <a:t> </a:t>
                </a:r>
              </a:p>
            </p:txBody>
          </p:sp>
        </mc:Fallback>
      </mc:AlternateContent>
      <p:sp>
        <p:nvSpPr>
          <p:cNvPr id="12"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418705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MHHE_Accessible_PPT_Template-v3 (1)">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 (1)</Template>
  <TotalTime>5546</TotalTime>
  <Words>1365</Words>
  <Application>Microsoft Office PowerPoint</Application>
  <PresentationFormat>On-screen Show (4:3)</PresentationFormat>
  <Paragraphs>214</Paragraphs>
  <Slides>19</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29" baseType="lpstr">
      <vt:lpstr>MHHE_Accessible_PPT_Template-v3 (1)</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Lecture slides to accompany Engineering Economy, 8th edition</vt:lpstr>
      <vt:lpstr>Chapter 18</vt:lpstr>
      <vt:lpstr>LEARNING OBJECTIVES</vt:lpstr>
      <vt:lpstr>Parameters and Sensitivity Analysis</vt:lpstr>
      <vt:lpstr>Sensitivity of Several Parameters</vt:lpstr>
      <vt:lpstr>Three Estimate Sensitivity Analysis</vt:lpstr>
      <vt:lpstr>Expected Value Calculations</vt:lpstr>
      <vt:lpstr>Example: Probability and Expected Value</vt:lpstr>
      <vt:lpstr>Expected Value for Alternative Evaluation</vt:lpstr>
      <vt:lpstr>Example: Expected Value for Alternative Evaluation</vt:lpstr>
      <vt:lpstr>Decision Tree Characteristics</vt:lpstr>
      <vt:lpstr>Solving a Decision Tree</vt:lpstr>
      <vt:lpstr>Example: Solving a Decision Tree</vt:lpstr>
      <vt:lpstr>Real Options</vt:lpstr>
      <vt:lpstr>Real Options Analysis</vt:lpstr>
      <vt:lpstr>Example: Real Options Analysis (1)</vt:lpstr>
      <vt:lpstr>Example: Real Options Analysis (2)</vt:lpstr>
      <vt:lpstr>Example: Real Options Analysis (3)</vt:lpstr>
      <vt:lpstr>Summary of Important Points</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Structural Analysis</dc:title>
  <dc:creator>Kilburg, Jolynn</dc:creator>
  <cp:lastModifiedBy>Ken Marefat</cp:lastModifiedBy>
  <cp:revision>620</cp:revision>
  <dcterms:created xsi:type="dcterms:W3CDTF">2017-02-27T15:23:48Z</dcterms:created>
  <dcterms:modified xsi:type="dcterms:W3CDTF">2017-08-23T22:46:12Z</dcterms:modified>
</cp:coreProperties>
</file>