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36"/>
  </p:notesMasterIdLst>
  <p:handoutMasterIdLst>
    <p:handoutMasterId r:id="rId37"/>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5858"/>
    <a:srgbClr val="A60A1B"/>
    <a:srgbClr val="820082"/>
    <a:srgbClr val="006200"/>
    <a:srgbClr val="575757"/>
    <a:srgbClr val="734C00"/>
    <a:srgbClr val="00508C"/>
    <a:srgbClr val="684453"/>
    <a:srgbClr val="CED8D4"/>
    <a:srgbClr val="BDCB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1" autoAdjust="0"/>
    <p:restoredTop sz="90463" autoAdjust="0"/>
  </p:normalViewPr>
  <p:slideViewPr>
    <p:cSldViewPr>
      <p:cViewPr varScale="1">
        <p:scale>
          <a:sx n="105" d="100"/>
          <a:sy n="105" d="100"/>
        </p:scale>
        <p:origin x="-2040" y="-84"/>
      </p:cViewPr>
      <p:guideLst>
        <p:guide orient="horz" pos="3408"/>
        <p:guide orient="horz" pos="3600"/>
        <p:guide orient="horz" pos="912"/>
        <p:guide orient="horz" pos="3360"/>
        <p:guide pos="5616"/>
        <p:guide pos="4320"/>
      </p:guideLst>
    </p:cSldViewPr>
  </p:slideViewPr>
  <p:outlineViewPr>
    <p:cViewPr>
      <p:scale>
        <a:sx n="33" d="100"/>
        <a:sy n="33" d="100"/>
      </p:scale>
      <p:origin x="0" y="430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pPr/>
              <a:t>8/23/2017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pPr/>
              <a:t>‹#›</a:t>
            </a:fld>
            <a:endParaRPr lang="en-US"/>
          </a:p>
        </p:txBody>
      </p:sp>
    </p:spTree>
    <p:extLst>
      <p:ext uri="{BB962C8B-B14F-4D97-AF65-F5344CB8AC3E}">
        <p14:creationId xmlns:p14="http://schemas.microsoft.com/office/powerpoint/2010/main" xmlns=""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pPr/>
              <a:t>8/23/2017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pPr/>
              <a:t>‹#›</a:t>
            </a:fld>
            <a:endParaRPr lang="en-US"/>
          </a:p>
        </p:txBody>
      </p:sp>
    </p:spTree>
    <p:extLst>
      <p:ext uri="{BB962C8B-B14F-4D97-AF65-F5344CB8AC3E}">
        <p14:creationId xmlns:p14="http://schemas.microsoft.com/office/powerpoint/2010/main" xmlns=""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a:t>
            </a:r>
          </a:p>
          <a:p>
            <a:r>
              <a:rPr lang="en-US" dirty="0" smtClean="0"/>
              <a:t>1.  Introduce yourself - your students are likely to want to know something about your qualifications and interests - overall, where you are coming from.</a:t>
            </a:r>
          </a:p>
          <a:p>
            <a:r>
              <a:rPr lang="en-US" dirty="0" smtClean="0"/>
              <a:t>2.  Have students introduce themselves.  Ask why they are taking this class.  If you are fortunate enough to have a Polaroid camera, take pictures of each student for later posting on a class “board” so both they and you get to know each other.</a:t>
            </a:r>
          </a:p>
          <a:p>
            <a:r>
              <a:rPr lang="en-US" dirty="0" smtClean="0"/>
              <a:t>3.  Discuss both choice of textbook and development of syllabus.</a:t>
            </a:r>
          </a:p>
          <a:p>
            <a:r>
              <a:rPr lang="en-US" dirty="0" smtClean="0"/>
              <a:t>4.  If you are expecting students to work in teams, at east introduce the choice of team members.  If at all possible, have students participate in a team building or team study exercise.  It works wonders.  Most student have been told to work in teams in prior classes, but have never examined exactly what a team is and how it works.  One hour spent in a team building/examination exercise saves many hours and avoids many problems later on.</a:t>
            </a:r>
          </a:p>
        </p:txBody>
      </p:sp>
      <p:sp>
        <p:nvSpPr>
          <p:cNvPr id="4" name="Slide Number Placeholder 3"/>
          <p:cNvSpPr>
            <a:spLocks noGrp="1"/>
          </p:cNvSpPr>
          <p:nvPr>
            <p:ph type="sldNum" sz="quarter" idx="10"/>
          </p:nvPr>
        </p:nvSpPr>
        <p:spPr/>
        <p:txBody>
          <a:bodyPr/>
          <a:lstStyle/>
          <a:p>
            <a:fld id="{5D003D02-7E89-4EBF-B123-9C334E1BFEF7}" type="slidenum">
              <a:rPr lang="en-US" smtClean="0"/>
              <a:pPr/>
              <a:t>1</a:t>
            </a:fld>
            <a:endParaRPr lang="en-US"/>
          </a:p>
        </p:txBody>
      </p:sp>
    </p:spTree>
    <p:extLst>
      <p:ext uri="{BB962C8B-B14F-4D97-AF65-F5344CB8AC3E}">
        <p14:creationId xmlns:p14="http://schemas.microsoft.com/office/powerpoint/2010/main" xmlns="" val="345517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pPr/>
              <a:t>2</a:t>
            </a:fld>
            <a:endParaRPr lang="en-US"/>
          </a:p>
        </p:txBody>
      </p:sp>
    </p:spTree>
    <p:extLst>
      <p:ext uri="{BB962C8B-B14F-4D97-AF65-F5344CB8AC3E}">
        <p14:creationId xmlns:p14="http://schemas.microsoft.com/office/powerpoint/2010/main" xmlns="" val="34183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rgbClr val="000000">
              <a:alpha val="5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mj-lt"/>
                <a:cs typeface="Arial" panose="020B0604020202020204" pitchFamily="34" charset="0"/>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457200" y="4191000"/>
            <a:ext cx="5105400" cy="685800"/>
          </a:xfrm>
          <a:prstGeom prst="rect">
            <a:avLst/>
          </a:prstGeom>
        </p:spPr>
        <p:txBody>
          <a:bodyPr anchor="b"/>
          <a:lstStyle>
            <a:lvl1pPr marL="0" indent="0">
              <a:buNone/>
              <a:defRPr sz="2000" b="1">
                <a:solidFill>
                  <a:schemeClr val="bg1"/>
                </a:solidFill>
                <a:latin typeface="ArumSans Bd" pitchFamily="34" charset="0"/>
                <a:cs typeface="Arial" panose="020B0604020202020204" pitchFamily="34" charset="0"/>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ntent Placeholder 4"/>
          <p:cNvSpPr>
            <a:spLocks noGrp="1"/>
          </p:cNvSpPr>
          <p:nvPr>
            <p:ph sz="quarter" idx="12" hasCustomPrompt="1"/>
          </p:nvPr>
        </p:nvSpPr>
        <p:spPr>
          <a:xfrm>
            <a:off x="0" y="6706639"/>
            <a:ext cx="9144000" cy="173736"/>
          </a:xfrm>
          <a:prstGeom prst="rect">
            <a:avLst/>
          </a:prstGeom>
        </p:spPr>
        <p:txBody>
          <a:bodyPr/>
          <a:lstStyle>
            <a:lvl1pPr algn="l">
              <a:defRPr sz="800">
                <a:solidFill>
                  <a:srgbClr val="585858"/>
                </a:solidFill>
              </a:defRPr>
            </a:lvl1pPr>
          </a:lstStyle>
          <a:p>
            <a:pPr lvl="0"/>
            <a:r>
              <a:rPr lang="en-US" dirty="0" smtClean="0"/>
              <a:t>Set Copyright Here</a:t>
            </a:r>
            <a:endParaRPr lang="en-US" dirty="0"/>
          </a:p>
        </p:txBody>
      </p:sp>
    </p:spTree>
    <p:extLst>
      <p:ext uri="{BB962C8B-B14F-4D97-AF65-F5344CB8AC3E}">
        <p14:creationId xmlns:p14="http://schemas.microsoft.com/office/powerpoint/2010/main" xmlns=""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3801041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1187976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8740734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5873770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9750495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4910042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326611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xmlns="" val="1987417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1264920"/>
            <a:ext cx="8229600" cy="52120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8626553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1264920"/>
            <a:ext cx="8229600" cy="23926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7"/>
          </p:nvPr>
        </p:nvSpPr>
        <p:spPr>
          <a:xfrm>
            <a:off x="457200" y="3733800"/>
            <a:ext cx="8229600" cy="23926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Jump Link"/>
          <p:cNvSpPr>
            <a:spLocks noGrp="1"/>
          </p:cNvSpPr>
          <p:nvPr>
            <p:ph type="body" sz="quarter" idx="18" hasCustomPrompt="1"/>
          </p:nvPr>
        </p:nvSpPr>
        <p:spPr>
          <a:xfrm>
            <a:off x="3886200" y="6551932"/>
            <a:ext cx="1371600" cy="100584"/>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12" name="Photo Credit"/>
          <p:cNvSpPr>
            <a:spLocks noGrp="1"/>
          </p:cNvSpPr>
          <p:nvPr>
            <p:ph type="body" sz="quarter" idx="19" hasCustomPrompt="1"/>
          </p:nvPr>
        </p:nvSpPr>
        <p:spPr>
          <a:xfrm>
            <a:off x="6473952"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1309971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4" name="Photo Credit"/>
          <p:cNvSpPr>
            <a:spLocks noGrp="1"/>
          </p:cNvSpPr>
          <p:nvPr>
            <p:ph sz="quarter" idx="23" hasCustomPrompt="1"/>
          </p:nvPr>
        </p:nvSpPr>
        <p:spPr>
          <a:xfrm>
            <a:off x="6464300" y="6702552"/>
            <a:ext cx="2670048" cy="155448"/>
          </a:xfrm>
          <a:prstGeom prst="rect">
            <a:avLst/>
          </a:prstGeom>
        </p:spPr>
        <p:txBody>
          <a:bodyPr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9624449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Bar-Six Content Placeholders">
    <p:spTree>
      <p:nvGrpSpPr>
        <p:cNvPr id="1" name=""/>
        <p:cNvGrpSpPr/>
        <p:nvPr/>
      </p:nvGrpSpPr>
      <p:grpSpPr>
        <a:xfrm>
          <a:off x="0" y="0"/>
          <a:ext cx="0" cy="0"/>
          <a:chOff x="0" y="0"/>
          <a:chExt cx="0" cy="0"/>
        </a:xfrm>
      </p:grpSpPr>
      <p:sp>
        <p:nvSpPr>
          <p:cNvPr id="10" name="Oval 9"/>
          <p:cNvSpPr/>
          <p:nvPr userDrawn="1"/>
        </p:nvSpPr>
        <p:spPr bwMode="auto">
          <a:xfrm>
            <a:off x="685800" y="5486400"/>
            <a:ext cx="7772400" cy="838200"/>
          </a:xfrm>
          <a:prstGeom prst="ellipse">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1" name="Oval 10"/>
          <p:cNvSpPr/>
          <p:nvPr userDrawn="1"/>
        </p:nvSpPr>
        <p:spPr bwMode="auto">
          <a:xfrm>
            <a:off x="685800" y="4534644"/>
            <a:ext cx="7772400" cy="723156"/>
          </a:xfrm>
          <a:prstGeom prst="ellipse">
            <a:avLst/>
          </a:prstGeom>
          <a:solidFill>
            <a:srgbClr val="E8E56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2" name="Oval 11"/>
          <p:cNvSpPr/>
          <p:nvPr userDrawn="1"/>
        </p:nvSpPr>
        <p:spPr bwMode="auto">
          <a:xfrm>
            <a:off x="685800" y="3429000"/>
            <a:ext cx="7772400" cy="877044"/>
          </a:xfrm>
          <a:prstGeom prst="ellipse">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3" name="Oval 12"/>
          <p:cNvSpPr/>
          <p:nvPr userDrawn="1"/>
        </p:nvSpPr>
        <p:spPr bwMode="auto">
          <a:xfrm>
            <a:off x="685800" y="2362200"/>
            <a:ext cx="7772400" cy="838200"/>
          </a:xfrm>
          <a:prstGeom prst="ellipse">
            <a:avLst/>
          </a:prstGeom>
          <a:solidFill>
            <a:srgbClr val="D6D6F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4" name="Oval 13"/>
          <p:cNvSpPr/>
          <p:nvPr userDrawn="1"/>
        </p:nvSpPr>
        <p:spPr bwMode="auto">
          <a:xfrm>
            <a:off x="685800" y="1295400"/>
            <a:ext cx="7772400" cy="838200"/>
          </a:xfrm>
          <a:prstGeom prst="ellipse">
            <a:avLst/>
          </a:prstGeom>
          <a:solidFill>
            <a:srgbClr val="C2FF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hidden="1"/>
          <p:cNvSpPr>
            <a:spLocks noGrp="1"/>
          </p:cNvSpPr>
          <p:nvPr>
            <p:ph sz="quarter" idx="17"/>
          </p:nvPr>
        </p:nvSpPr>
        <p:spPr>
          <a:xfrm>
            <a:off x="457200" y="12700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hidden="1"/>
          <p:cNvSpPr>
            <a:spLocks noGrp="1"/>
          </p:cNvSpPr>
          <p:nvPr>
            <p:ph sz="quarter" idx="18"/>
          </p:nvPr>
        </p:nvSpPr>
        <p:spPr>
          <a:xfrm>
            <a:off x="457200" y="216916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hidden="1"/>
          <p:cNvSpPr>
            <a:spLocks noGrp="1"/>
          </p:cNvSpPr>
          <p:nvPr>
            <p:ph sz="quarter" idx="19"/>
          </p:nvPr>
        </p:nvSpPr>
        <p:spPr>
          <a:xfrm>
            <a:off x="457200" y="306832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hidden="1"/>
          <p:cNvSpPr>
            <a:spLocks noGrp="1"/>
          </p:cNvSpPr>
          <p:nvPr>
            <p:ph sz="quarter" idx="20"/>
          </p:nvPr>
        </p:nvSpPr>
        <p:spPr>
          <a:xfrm>
            <a:off x="457200" y="396748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hidden="1"/>
          <p:cNvSpPr>
            <a:spLocks noGrp="1"/>
          </p:cNvSpPr>
          <p:nvPr>
            <p:ph sz="quarter" idx="21"/>
          </p:nvPr>
        </p:nvSpPr>
        <p:spPr>
          <a:xfrm>
            <a:off x="457200" y="486664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hidden="1"/>
          <p:cNvSpPr>
            <a:spLocks noGrp="1"/>
          </p:cNvSpPr>
          <p:nvPr>
            <p:ph sz="quarter" idx="22"/>
          </p:nvPr>
        </p:nvSpPr>
        <p:spPr>
          <a:xfrm>
            <a:off x="457200" y="57658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4" name="Photo Credit" hidden="1"/>
          <p:cNvSpPr>
            <a:spLocks noGrp="1"/>
          </p:cNvSpPr>
          <p:nvPr>
            <p:ph sz="quarter" idx="23" hasCustomPrompt="1"/>
          </p:nvPr>
        </p:nvSpPr>
        <p:spPr>
          <a:xfrm>
            <a:off x="6464300" y="6702552"/>
            <a:ext cx="2670048" cy="155448"/>
          </a:xfrm>
          <a:prstGeom prst="rect">
            <a:avLst/>
          </a:prstGeom>
        </p:spPr>
        <p:txBody>
          <a:bodyPr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8124447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0" name="Content Placeholder 20"/>
          <p:cNvSpPr>
            <a:spLocks noGrp="1"/>
          </p:cNvSpPr>
          <p:nvPr>
            <p:ph sz="quarter" idx="24"/>
          </p:nvPr>
        </p:nvSpPr>
        <p:spPr>
          <a:xfrm>
            <a:off x="4648200" y="1269136"/>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1" name="Content Placeholder 20"/>
          <p:cNvSpPr>
            <a:spLocks noGrp="1"/>
          </p:cNvSpPr>
          <p:nvPr>
            <p:ph sz="quarter" idx="25"/>
          </p:nvPr>
        </p:nvSpPr>
        <p:spPr>
          <a:xfrm>
            <a:off x="4648200" y="2168469"/>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2" name="Content Placeholder 20"/>
          <p:cNvSpPr>
            <a:spLocks noGrp="1"/>
          </p:cNvSpPr>
          <p:nvPr>
            <p:ph sz="quarter" idx="26"/>
          </p:nvPr>
        </p:nvSpPr>
        <p:spPr>
          <a:xfrm>
            <a:off x="4648200" y="3067802"/>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3" name="Content Placeholder 20"/>
          <p:cNvSpPr>
            <a:spLocks noGrp="1"/>
          </p:cNvSpPr>
          <p:nvPr>
            <p:ph sz="quarter" idx="27"/>
          </p:nvPr>
        </p:nvSpPr>
        <p:spPr>
          <a:xfrm>
            <a:off x="4648200" y="3967135"/>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4" name="Content Placeholder 20"/>
          <p:cNvSpPr>
            <a:spLocks noGrp="1"/>
          </p:cNvSpPr>
          <p:nvPr>
            <p:ph sz="quarter" idx="28"/>
          </p:nvPr>
        </p:nvSpPr>
        <p:spPr>
          <a:xfrm>
            <a:off x="4648200" y="4866468"/>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6" name="Content Placeholder 20"/>
          <p:cNvSpPr>
            <a:spLocks noGrp="1"/>
          </p:cNvSpPr>
          <p:nvPr>
            <p:ph sz="quarter" idx="29"/>
          </p:nvPr>
        </p:nvSpPr>
        <p:spPr>
          <a:xfrm>
            <a:off x="4648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4" name="Photo Credit"/>
          <p:cNvSpPr>
            <a:spLocks noGrp="1"/>
          </p:cNvSpPr>
          <p:nvPr>
            <p:ph sz="quarter" idx="30" hasCustomPrompt="1"/>
          </p:nvPr>
        </p:nvSpPr>
        <p:spPr>
          <a:xfrm>
            <a:off x="6464300"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32307901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0" name="Content Placeholder 20"/>
          <p:cNvSpPr>
            <a:spLocks noGrp="1"/>
          </p:cNvSpPr>
          <p:nvPr>
            <p:ph sz="quarter" idx="24"/>
          </p:nvPr>
        </p:nvSpPr>
        <p:spPr>
          <a:xfrm>
            <a:off x="4648200" y="1269136"/>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1" name="Content Placeholder 20"/>
          <p:cNvSpPr>
            <a:spLocks noGrp="1"/>
          </p:cNvSpPr>
          <p:nvPr>
            <p:ph sz="quarter" idx="25"/>
          </p:nvPr>
        </p:nvSpPr>
        <p:spPr>
          <a:xfrm>
            <a:off x="4648200" y="2168469"/>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2" name="Content Placeholder 20"/>
          <p:cNvSpPr>
            <a:spLocks noGrp="1"/>
          </p:cNvSpPr>
          <p:nvPr>
            <p:ph sz="quarter" idx="26"/>
          </p:nvPr>
        </p:nvSpPr>
        <p:spPr>
          <a:xfrm>
            <a:off x="4648200" y="3067802"/>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3" name="Content Placeholder 20"/>
          <p:cNvSpPr>
            <a:spLocks noGrp="1"/>
          </p:cNvSpPr>
          <p:nvPr>
            <p:ph sz="quarter" idx="27"/>
          </p:nvPr>
        </p:nvSpPr>
        <p:spPr>
          <a:xfrm>
            <a:off x="4648200" y="3967135"/>
            <a:ext cx="4038600" cy="528665"/>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4" name="Content Placeholder 20"/>
          <p:cNvSpPr>
            <a:spLocks noGrp="1"/>
          </p:cNvSpPr>
          <p:nvPr>
            <p:ph sz="quarter" idx="28"/>
          </p:nvPr>
        </p:nvSpPr>
        <p:spPr>
          <a:xfrm>
            <a:off x="4648200" y="4648200"/>
            <a:ext cx="4038600" cy="467532"/>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6" name="Content Placeholder 20"/>
          <p:cNvSpPr>
            <a:spLocks noGrp="1"/>
          </p:cNvSpPr>
          <p:nvPr>
            <p:ph sz="quarter" idx="29"/>
          </p:nvPr>
        </p:nvSpPr>
        <p:spPr>
          <a:xfrm>
            <a:off x="4648200" y="5257800"/>
            <a:ext cx="4038600" cy="53340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6" name="Content Placeholder 5"/>
          <p:cNvSpPr>
            <a:spLocks noGrp="1"/>
          </p:cNvSpPr>
          <p:nvPr>
            <p:ph sz="quarter" idx="31"/>
          </p:nvPr>
        </p:nvSpPr>
        <p:spPr>
          <a:xfrm>
            <a:off x="4724400" y="5943600"/>
            <a:ext cx="3962400" cy="53340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8" name="Photo Credit"/>
          <p:cNvSpPr>
            <a:spLocks noGrp="1"/>
          </p:cNvSpPr>
          <p:nvPr>
            <p:ph sz="quarter" idx="32" hasCustomPrompt="1"/>
          </p:nvPr>
        </p:nvSpPr>
        <p:spPr>
          <a:xfrm>
            <a:off x="6464300"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6758810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1270000"/>
            <a:ext cx="4038600" cy="51054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1270000"/>
            <a:ext cx="4038600" cy="51054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hidden="1"/>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3194019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1270000"/>
            <a:ext cx="4040188" cy="457200"/>
          </a:xfrm>
          <a:prstGeom prst="rect">
            <a:avLst/>
          </a:prstGeo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803400"/>
            <a:ext cx="4040188" cy="46482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1270000"/>
            <a:ext cx="4041775" cy="457200"/>
          </a:xfrm>
          <a:prstGeom prst="rect">
            <a:avLst/>
          </a:prstGeo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803400"/>
            <a:ext cx="4041775" cy="46482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hidden="1"/>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7505567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1270000"/>
            <a:ext cx="4040188" cy="457200"/>
          </a:xfrm>
          <a:prstGeom prst="rect">
            <a:avLst/>
          </a:prstGeo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727200"/>
            <a:ext cx="4040188"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1270000"/>
            <a:ext cx="4041775" cy="457200"/>
          </a:xfrm>
          <a:prstGeom prst="rect">
            <a:avLst/>
          </a:prstGeo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727200"/>
            <a:ext cx="4041775"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886200"/>
            <a:ext cx="4038600" cy="457200"/>
          </a:xfrm>
          <a:prstGeom prst="rect">
            <a:avLst/>
          </a:prstGeom>
        </p:spPr>
        <p:txBody>
          <a:bodyPr anchor="b"/>
          <a:lstStyle>
            <a:lvl1pPr>
              <a:defRPr lang="en-US" sz="2000" b="1" kern="1200" dirty="0">
                <a:solidFill>
                  <a:schemeClr val="tx1"/>
                </a:solidFill>
                <a:latin typeface="Arial Narrow" panose="020B0606020202030204" pitchFamily="34" charset="0"/>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343400"/>
            <a:ext cx="4040188"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886200"/>
            <a:ext cx="4038600" cy="457200"/>
          </a:xfrm>
          <a:prstGeom prst="rect">
            <a:avLst/>
          </a:prstGeom>
        </p:spPr>
        <p:txBody>
          <a:bodyPr anchor="b"/>
          <a:lstStyle>
            <a:lvl1pPr>
              <a:defRPr lang="en-US" sz="2000" b="1" kern="1200" dirty="0">
                <a:solidFill>
                  <a:schemeClr val="tx1"/>
                </a:solidFill>
                <a:latin typeface="Arial Narrow" panose="020B0606020202030204" pitchFamily="34" charset="0"/>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343400"/>
            <a:ext cx="4041775"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hidden="1"/>
          <p:cNvSpPr>
            <a:spLocks noGrp="1"/>
          </p:cNvSpPr>
          <p:nvPr>
            <p:ph type="body" sz="quarter" idx="16" hasCustomPrompt="1"/>
          </p:nvPr>
        </p:nvSpPr>
        <p:spPr>
          <a:xfrm>
            <a:off x="3817620" y="655320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207924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hidden="1"/>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485390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hidden="1"/>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9164351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hidden="1"/>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1579501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rgbClr val="3946A4"/>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xmlns="" val="2469297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4297"/>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585858"/>
                </a:solidFill>
                <a:effectLst/>
                <a:uLnTx/>
                <a:uFillTx/>
                <a:latin typeface="Calibri"/>
                <a:ea typeface="+mn-ea"/>
                <a:cs typeface="+mn-cs"/>
              </a:rPr>
              <a:t>©McGraw-Hill Education. All rights reserved. Authorized </a:t>
            </a:r>
            <a:r>
              <a:rPr lang="en-US" sz="3200" kern="1200" dirty="0" smtClean="0">
                <a:solidFill>
                  <a:srgbClr val="585858"/>
                </a:solidFill>
                <a:effectLst/>
                <a:latin typeface="+mn-lt"/>
                <a:ea typeface="+mn-ea"/>
                <a:cs typeface="+mn-cs"/>
              </a:rPr>
              <a:t>only </a:t>
            </a:r>
            <a:r>
              <a:rPr kumimoji="0" lang="en-US" sz="3200" b="0" i="0" u="none" strike="noStrike" kern="1200" cap="none" spc="0" normalizeH="0" baseline="0" noProof="0" dirty="0" smtClean="0">
                <a:ln>
                  <a:noFill/>
                </a:ln>
                <a:solidFill>
                  <a:srgbClr val="585858"/>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585858"/>
              </a:solidFill>
              <a:effectLst/>
              <a:uLnTx/>
              <a:uFillTx/>
              <a:latin typeface="Calibri"/>
              <a:ea typeface="+mn-ea"/>
              <a:cs typeface="+mn-cs"/>
            </a:endParaRPr>
          </a:p>
        </p:txBody>
      </p:sp>
    </p:spTree>
    <p:extLst>
      <p:ext uri="{BB962C8B-B14F-4D97-AF65-F5344CB8AC3E}">
        <p14:creationId xmlns:p14="http://schemas.microsoft.com/office/powerpoint/2010/main" xmlns="" val="3859920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3887237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2705315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xmlns="" val="701755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9492145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6562608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xmlns="" val="2678369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10997478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1123782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10755641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3074104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762000" cy="762000"/>
          </a:xfrm>
          <a:prstGeom prst="rect">
            <a:avLst/>
          </a:prstGeom>
        </p:spPr>
      </p:pic>
      <p:sp>
        <p:nvSpPr>
          <p:cNvPr id="13" name="Red Bar"/>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xmlns=""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xmlns=""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xmlns=""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1283304046"/>
      </p:ext>
    </p:extLst>
  </p:cSld>
  <p:clrMap bg1="lt1" tx1="dk1" bg2="lt2" tx2="dk2" accent1="accent1" accent2="accent2" accent3="accent3" accent4="accent4" accent5="accent5" accent6="accent6" hlink="hlink" folHlink="folHlink"/>
  <p:sldLayoutIdLst>
    <p:sldLayoutId id="2147483951" r:id="rId1"/>
    <p:sldLayoutId id="2147483964" r:id="rId2"/>
    <p:sldLayoutId id="2147483952" r:id="rId3"/>
    <p:sldLayoutId id="2147483967" r:id="rId4"/>
    <p:sldLayoutId id="2147483966" r:id="rId5"/>
    <p:sldLayoutId id="2147483968"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xmlns=""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a:t>
            </a:r>
            <a:r>
              <a:rPr lang="en-US" sz="800" dirty="0" err="1" smtClean="0">
                <a:solidFill>
                  <a:schemeClr val="bg1"/>
                </a:solidFill>
              </a:rPr>
              <a:t>EducationCopy</a:t>
            </a:r>
            <a:endParaRPr lang="en-US" sz="800" dirty="0" smtClean="0">
              <a:solidFill>
                <a:schemeClr val="bg1"/>
              </a:solidFill>
            </a:endParaRPr>
          </a:p>
        </p:txBody>
      </p:sp>
    </p:spTree>
    <p:extLst>
      <p:ext uri="{BB962C8B-B14F-4D97-AF65-F5344CB8AC3E}">
        <p14:creationId xmlns:p14="http://schemas.microsoft.com/office/powerpoint/2010/main" xmlns=""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p:nvPicPr>
        <p:blipFill rotWithShape="1">
          <a:blip r:embed="rId4" cstate="screen">
            <a:alphaModFix amt="25000"/>
            <a:extLst>
              <a:ext uri="{28A0092B-C50C-407E-A947-70E740481C1C}">
                <a14:useLocalDpi xmlns:a14="http://schemas.microsoft.com/office/drawing/2010/main" xmlns=""/>
              </a:ext>
            </a:extLst>
          </a:blip>
          <a:srcRect r="28644" b="27282"/>
          <a:stretch/>
        </p:blipFill>
        <p:spPr>
          <a:xfrm>
            <a:off x="461821" y="1943668"/>
            <a:ext cx="8682180" cy="4914333"/>
          </a:xfrm>
          <a:prstGeom prst="rect">
            <a:avLst/>
          </a:prstGeom>
        </p:spPr>
      </p:pic>
      <p:sp>
        <p:nvSpPr>
          <p:cNvPr id="8" name="Copyright" descr="©McGraw-Hill Education"/>
          <p:cNvSpPr txBox="1"/>
          <p:nvPr/>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xmlns=""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xmlns=""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0" y="3352800"/>
            <a:ext cx="5715000" cy="1066800"/>
          </a:xfrm>
        </p:spPr>
        <p:txBody>
          <a:bodyPr lIns="0" rIns="0"/>
          <a:lstStyle/>
          <a:p>
            <a:r>
              <a:rPr lang="en-US" sz="2400" b="1" dirty="0" smtClean="0"/>
              <a:t>Lecture slides to accompany</a:t>
            </a:r>
            <a:r>
              <a:rPr lang="en-US" sz="2600" dirty="0" smtClean="0"/>
              <a:t/>
            </a:r>
            <a:br>
              <a:rPr lang="en-US" sz="2600" dirty="0" smtClean="0"/>
            </a:br>
            <a:r>
              <a:rPr lang="en-US" sz="3400" b="1" dirty="0" smtClean="0"/>
              <a:t>Engineering Economy, </a:t>
            </a:r>
            <a:r>
              <a:rPr lang="en-US" sz="2400" b="1" dirty="0" smtClean="0"/>
              <a:t>8</a:t>
            </a:r>
            <a:r>
              <a:rPr lang="en-US" sz="2400" b="1" baseline="30000" dirty="0" smtClean="0"/>
              <a:t>th</a:t>
            </a:r>
            <a:r>
              <a:rPr lang="en-US" sz="2400" b="1" dirty="0" smtClean="0"/>
              <a:t> edition</a:t>
            </a:r>
            <a:endParaRPr lang="en-US" sz="2400" b="1" dirty="0"/>
          </a:p>
        </p:txBody>
      </p:sp>
      <p:sp>
        <p:nvSpPr>
          <p:cNvPr id="2" name="Text Placeholder 2"/>
          <p:cNvSpPr>
            <a:spLocks noGrp="1"/>
          </p:cNvSpPr>
          <p:nvPr>
            <p:ph type="body" sz="quarter" idx="10"/>
          </p:nvPr>
        </p:nvSpPr>
        <p:spPr>
          <a:xfrm>
            <a:off x="609600" y="4311501"/>
            <a:ext cx="5105400" cy="685800"/>
          </a:xfrm>
        </p:spPr>
        <p:txBody>
          <a:bodyPr anchor="b"/>
          <a:lstStyle/>
          <a:p>
            <a:r>
              <a:rPr lang="en-US" dirty="0"/>
              <a:t>Leland </a:t>
            </a:r>
            <a:r>
              <a:rPr lang="en-US" dirty="0" smtClean="0"/>
              <a:t>Blank, </a:t>
            </a:r>
            <a:r>
              <a:rPr lang="en-US" dirty="0"/>
              <a:t>Anthony </a:t>
            </a:r>
            <a:r>
              <a:rPr lang="en-US" dirty="0" smtClean="0"/>
              <a:t>Tarquin</a:t>
            </a:r>
            <a:endParaRPr lang="en-US" dirty="0"/>
          </a:p>
        </p:txBody>
      </p:sp>
      <p:sp>
        <p:nvSpPr>
          <p:cNvPr id="5" name="Content Placeholder 3"/>
          <p:cNvSpPr>
            <a:spLocks noGrp="1"/>
          </p:cNvSpPr>
          <p:nvPr>
            <p:ph sz="quarter" idx="12"/>
          </p:nvPr>
        </p:nvSpPr>
        <p:spPr>
          <a:xfrm>
            <a:off x="0" y="6706639"/>
            <a:ext cx="9144000" cy="173736"/>
          </a:xfrm>
        </p:spPr>
        <p:txBody>
          <a:bodyPr/>
          <a:lstStyle/>
          <a:p>
            <a:r>
              <a:rPr lang="en-US" dirty="0"/>
              <a:t>©McGraw-Hill Education. All rights reserved. Authorized only for instructor use in the classroom.  No reproduction or further distribution permitted without the prior written consent of McGraw-Hill Education</a:t>
            </a:r>
            <a:r>
              <a:rPr lang="en-US" dirty="0" smtClean="0"/>
              <a:t>.</a:t>
            </a:r>
            <a:endParaRPr lang="en-US" dirty="0"/>
          </a:p>
        </p:txBody>
      </p:sp>
    </p:spTree>
    <p:extLst>
      <p:ext uri="{BB962C8B-B14F-4D97-AF65-F5344CB8AC3E}">
        <p14:creationId xmlns:p14="http://schemas.microsoft.com/office/powerpoint/2010/main" xmlns="" val="2351059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Cash Flow After Taxes (CFAT)</a:t>
            </a:r>
          </a:p>
        </p:txBody>
      </p:sp>
      <mc:AlternateContent xmlns:mc="http://schemas.openxmlformats.org/markup-compatibility/2006">
        <mc:Choice xmlns:a14="http://schemas.microsoft.com/office/drawing/2010/main" xmlns="" Requires="a14">
          <p:sp>
            <p:nvSpPr>
              <p:cNvPr id="8" name="Content Placeholder 2" descr="Cash Flow After Taxes is made up of Cash Flow Before Taxes (CFBT which is  GI – OE – P + S) less the calculation of taxes (wich is (GI – OE – D)(Te))  Where Te is the effective tax rate.&#10;&#10;" title="Cash Flow After Taxes (CFAT)"/>
              <p:cNvSpPr>
                <a:spLocks noGrp="1"/>
              </p:cNvSpPr>
              <p:nvPr>
                <p:ph sz="quarter" idx="17"/>
              </p:nvPr>
            </p:nvSpPr>
            <p:spPr>
              <a:xfrm>
                <a:off x="457200" y="1302658"/>
                <a:ext cx="8229600" cy="4064000"/>
              </a:xfrm>
            </p:spPr>
            <p:txBody>
              <a:bodyPr/>
              <a:lstStyle/>
              <a:p>
                <a:pPr marL="0" lvl="0" indent="0" defTabSz="915004" eaLnBrk="0" fontAlgn="base" hangingPunct="0">
                  <a:spcAft>
                    <a:spcPct val="0"/>
                  </a:spcAft>
                  <a:buClr>
                    <a:srgbClr val="3333CC">
                      <a:lumMod val="75000"/>
                    </a:srgbClr>
                  </a:buClr>
                  <a:buNone/>
                </a:pPr>
                <a:r>
                  <a:rPr lang="en-US" kern="0" dirty="0" smtClean="0">
                    <a:solidFill>
                      <a:srgbClr val="000000"/>
                    </a:solidFill>
                    <a:latin typeface="Arial Narrow"/>
                  </a:rPr>
                  <a:t>NCF is cash inflows – cash outflows. Now,</a:t>
                </a:r>
                <a:r>
                  <a:rPr lang="en-US" kern="0" dirty="0">
                    <a:solidFill>
                      <a:srgbClr val="0070C0"/>
                    </a:solidFill>
                    <a:latin typeface="Arial Narrow"/>
                  </a:rPr>
                  <a:t> </a:t>
                </a:r>
                <a:r>
                  <a:rPr lang="en-US" kern="0" dirty="0">
                    <a:solidFill>
                      <a:srgbClr val="00508C"/>
                    </a:solidFill>
                    <a:latin typeface="Arial Narrow"/>
                  </a:rPr>
                  <a:t>consider taxes and deductions</a:t>
                </a:r>
                <a:r>
                  <a:rPr lang="en-US" kern="0" dirty="0">
                    <a:solidFill>
                      <a:srgbClr val="000000"/>
                    </a:solidFill>
                    <a:latin typeface="Arial Narrow"/>
                  </a:rPr>
                  <a:t>, such as </a:t>
                </a:r>
                <a:r>
                  <a:rPr lang="en-US" kern="0" dirty="0">
                    <a:solidFill>
                      <a:srgbClr val="00508C"/>
                    </a:solidFill>
                    <a:latin typeface="Arial Narrow"/>
                  </a:rPr>
                  <a:t>depreciation</a:t>
                </a:r>
              </a:p>
              <a:p>
                <a:pPr marL="0" lvl="0" indent="0" defTabSz="915004" eaLnBrk="0" fontAlgn="base" hangingPunct="0">
                  <a:spcBef>
                    <a:spcPts val="1800"/>
                  </a:spcBef>
                  <a:spcAft>
                    <a:spcPct val="0"/>
                  </a:spcAft>
                  <a:buClr>
                    <a:srgbClr val="3333CC">
                      <a:lumMod val="75000"/>
                    </a:srgbClr>
                  </a:buClr>
                  <a:buNone/>
                </a:pPr>
                <a:r>
                  <a:rPr lang="en-US" kern="0" dirty="0">
                    <a:solidFill>
                      <a:srgbClr val="000000"/>
                    </a:solidFill>
                    <a:latin typeface="Arial Narrow"/>
                  </a:rPr>
                  <a:t>Cash Flow Before Taxes (CFBT)</a:t>
                </a:r>
              </a:p>
              <a:p>
                <a:pPr marL="743114" lvl="1" indent="-286482" defTabSz="915004" eaLnBrk="0" fontAlgn="base" hangingPunct="0">
                  <a:spcAft>
                    <a:spcPct val="0"/>
                  </a:spcAft>
                  <a:buClr>
                    <a:srgbClr val="3333CC">
                      <a:lumMod val="75000"/>
                    </a:srgbClr>
                  </a:buClr>
                  <a:buSzPct val="95000"/>
                  <a:buNone/>
                </a:pPr>
                <a:r>
                  <a:rPr lang="en-US" sz="2600" b="1" kern="0" dirty="0">
                    <a:solidFill>
                      <a:srgbClr val="A60A1B"/>
                    </a:solidFill>
                    <a:latin typeface="Arial Narrow"/>
                  </a:rPr>
                  <a:t>CFBT </a:t>
                </a:r>
                <a14:m>
                  <m:oMath xmlns:m="http://schemas.openxmlformats.org/officeDocument/2006/math">
                    <m:r>
                      <a:rPr lang="en-US" sz="2600" b="1" i="1" kern="0" dirty="0" smtClean="0">
                        <a:solidFill>
                          <a:srgbClr val="A60A1B"/>
                        </a:solidFill>
                        <a:latin typeface="Cambria Math"/>
                      </a:rPr>
                      <m:t>=</m:t>
                    </m:r>
                  </m:oMath>
                </a14:m>
                <a:r>
                  <a:rPr lang="en-US" sz="2600" b="1" kern="0" dirty="0">
                    <a:solidFill>
                      <a:srgbClr val="A60A1B"/>
                    </a:solidFill>
                    <a:latin typeface="Arial Narrow"/>
                  </a:rPr>
                  <a:t> </a:t>
                </a:r>
                <a:r>
                  <a:rPr lang="en-US" sz="2000" b="1" kern="0" dirty="0">
                    <a:solidFill>
                      <a:srgbClr val="000000"/>
                    </a:solidFill>
                    <a:latin typeface="Arial Narrow"/>
                  </a:rPr>
                  <a:t>gross income </a:t>
                </a:r>
                <a14:m>
                  <m:oMath xmlns:m="http://schemas.openxmlformats.org/officeDocument/2006/math">
                    <m:r>
                      <a:rPr lang="en-US" sz="2000" b="1" i="1" kern="0" dirty="0" smtClean="0">
                        <a:solidFill>
                          <a:srgbClr val="000000"/>
                        </a:solidFill>
                        <a:latin typeface="Cambria Math"/>
                      </a:rPr>
                      <m:t>−</m:t>
                    </m:r>
                  </m:oMath>
                </a14:m>
                <a:r>
                  <a:rPr lang="en-US" sz="2000" b="1" kern="0" dirty="0">
                    <a:solidFill>
                      <a:srgbClr val="000000"/>
                    </a:solidFill>
                    <a:latin typeface="Arial Narrow"/>
                  </a:rPr>
                  <a:t> expenses </a:t>
                </a:r>
                <a14:m>
                  <m:oMath xmlns:m="http://schemas.openxmlformats.org/officeDocument/2006/math">
                    <m:r>
                      <a:rPr lang="en-US" sz="2000" b="1" i="1" kern="0" dirty="0">
                        <a:solidFill>
                          <a:srgbClr val="000000"/>
                        </a:solidFill>
                        <a:latin typeface="Cambria Math"/>
                      </a:rPr>
                      <m:t>−</m:t>
                    </m:r>
                  </m:oMath>
                </a14:m>
                <a:r>
                  <a:rPr lang="en-US" sz="2000" b="1" kern="0" dirty="0">
                    <a:solidFill>
                      <a:srgbClr val="000000"/>
                    </a:solidFill>
                    <a:latin typeface="Arial Narrow"/>
                  </a:rPr>
                  <a:t> initial investment </a:t>
                </a:r>
                <a14:m>
                  <m:oMath xmlns:m="http://schemas.openxmlformats.org/officeDocument/2006/math">
                    <m:r>
                      <a:rPr lang="en-US" sz="2000" b="1" i="1" kern="0" dirty="0" smtClean="0">
                        <a:solidFill>
                          <a:srgbClr val="000000"/>
                        </a:solidFill>
                        <a:latin typeface="Cambria Math"/>
                      </a:rPr>
                      <m:t>+</m:t>
                    </m:r>
                  </m:oMath>
                </a14:m>
                <a:r>
                  <a:rPr lang="en-US" sz="2000" b="1" kern="0" dirty="0">
                    <a:solidFill>
                      <a:srgbClr val="000000"/>
                    </a:solidFill>
                    <a:latin typeface="Arial Narrow"/>
                  </a:rPr>
                  <a:t> salvage value</a:t>
                </a:r>
              </a:p>
              <a:p>
                <a:pPr marL="743114" lvl="1" indent="-286482" defTabSz="915004" eaLnBrk="0" fontAlgn="base" hangingPunct="0">
                  <a:spcAft>
                    <a:spcPct val="0"/>
                  </a:spcAft>
                  <a:buClr>
                    <a:srgbClr val="3333CC">
                      <a:lumMod val="75000"/>
                    </a:srgbClr>
                  </a:buClr>
                  <a:buSzPct val="95000"/>
                  <a:buNone/>
                </a:pPr>
                <a:r>
                  <a:rPr lang="en-US" sz="2000" b="1" kern="0" dirty="0">
                    <a:solidFill>
                      <a:srgbClr val="000000"/>
                    </a:solidFill>
                    <a:latin typeface="Arial Narrow"/>
                  </a:rPr>
                  <a:t> </a:t>
                </a:r>
                <a14:m>
                  <m:oMath xmlns:m="http://schemas.openxmlformats.org/officeDocument/2006/math">
                    <m:r>
                      <a:rPr lang="en-US" sz="2600" b="1" i="1" kern="0" dirty="0" smtClean="0">
                        <a:solidFill>
                          <a:srgbClr val="A60A1B"/>
                        </a:solidFill>
                        <a:latin typeface="Cambria Math"/>
                      </a:rPr>
                      <m:t>=</m:t>
                    </m:r>
                    <m:r>
                      <a:rPr lang="en-US" sz="2600" b="1" i="0" kern="0" dirty="0" smtClean="0">
                        <a:solidFill>
                          <a:srgbClr val="A60A1B"/>
                        </a:solidFill>
                        <a:latin typeface="Cambria Math"/>
                      </a:rPr>
                      <m:t>𝐆𝐈</m:t>
                    </m:r>
                    <m:r>
                      <a:rPr lang="en-US" sz="2600" b="1" i="0" kern="0" dirty="0" smtClean="0">
                        <a:solidFill>
                          <a:srgbClr val="A60A1B"/>
                        </a:solidFill>
                        <a:latin typeface="Cambria Math"/>
                      </a:rPr>
                      <m:t>−</m:t>
                    </m:r>
                    <m:r>
                      <a:rPr lang="en-US" sz="2600" b="1" i="0" kern="0" dirty="0" smtClean="0">
                        <a:solidFill>
                          <a:srgbClr val="A60A1B"/>
                        </a:solidFill>
                        <a:latin typeface="Cambria Math"/>
                      </a:rPr>
                      <m:t>𝐎𝐄</m:t>
                    </m:r>
                    <m:r>
                      <a:rPr lang="en-US" sz="2600" b="1" i="0" kern="0" dirty="0" smtClean="0">
                        <a:solidFill>
                          <a:srgbClr val="A60A1B"/>
                        </a:solidFill>
                        <a:latin typeface="Cambria Math"/>
                      </a:rPr>
                      <m:t>−</m:t>
                    </m:r>
                    <m:r>
                      <a:rPr lang="en-US" sz="2600" b="1" i="0" kern="0" dirty="0" smtClean="0">
                        <a:solidFill>
                          <a:srgbClr val="A60A1B"/>
                        </a:solidFill>
                        <a:latin typeface="Cambria Math"/>
                      </a:rPr>
                      <m:t>𝐏</m:t>
                    </m:r>
                    <m:r>
                      <a:rPr lang="en-US" sz="2600" b="1" i="0" kern="0" dirty="0" smtClean="0">
                        <a:solidFill>
                          <a:srgbClr val="A60A1B"/>
                        </a:solidFill>
                        <a:latin typeface="Cambria Math"/>
                      </a:rPr>
                      <m:t>+</m:t>
                    </m:r>
                    <m:r>
                      <a:rPr lang="en-US" sz="2600" b="1" i="0" kern="0" dirty="0" smtClean="0">
                        <a:solidFill>
                          <a:srgbClr val="A60A1B"/>
                        </a:solidFill>
                        <a:latin typeface="Cambria Math"/>
                      </a:rPr>
                      <m:t>𝐒</m:t>
                    </m:r>
                  </m:oMath>
                </a14:m>
                <a:endParaRPr lang="en-US" sz="2000" b="1" kern="0" dirty="0">
                  <a:solidFill>
                    <a:srgbClr val="A60A1B"/>
                  </a:solidFill>
                  <a:latin typeface="Arial Narrow"/>
                </a:endParaRPr>
              </a:p>
              <a:p>
                <a:pPr marL="0" lvl="0" indent="0" defTabSz="915004" eaLnBrk="0" fontAlgn="base" hangingPunct="0">
                  <a:spcBef>
                    <a:spcPts val="1800"/>
                  </a:spcBef>
                  <a:spcAft>
                    <a:spcPct val="0"/>
                  </a:spcAft>
                  <a:buClr>
                    <a:srgbClr val="3333CC">
                      <a:lumMod val="75000"/>
                    </a:srgbClr>
                  </a:buClr>
                  <a:buNone/>
                </a:pPr>
                <a:r>
                  <a:rPr lang="en-US" kern="0" dirty="0">
                    <a:solidFill>
                      <a:srgbClr val="000000"/>
                    </a:solidFill>
                    <a:latin typeface="Arial Narrow"/>
                  </a:rPr>
                  <a:t>Cash Flow After Taxes (CFAT)</a:t>
                </a:r>
              </a:p>
              <a:p>
                <a:pPr marL="743114" lvl="1" indent="-286482" defTabSz="915004" eaLnBrk="0" fontAlgn="base" hangingPunct="0">
                  <a:spcAft>
                    <a:spcPct val="0"/>
                  </a:spcAft>
                  <a:buClr>
                    <a:srgbClr val="3333CC"/>
                  </a:buClr>
                  <a:buSzPct val="95000"/>
                  <a:buNone/>
                </a:pPr>
                <a14:m>
                  <m:oMathPara xmlns:m="http://schemas.openxmlformats.org/officeDocument/2006/math">
                    <m:oMathParaPr>
                      <m:jc m:val="left"/>
                    </m:oMathParaPr>
                    <m:oMath xmlns:m="http://schemas.openxmlformats.org/officeDocument/2006/math">
                      <m:r>
                        <a:rPr lang="en-US" sz="2600" b="1" i="0" kern="0" dirty="0" smtClean="0">
                          <a:solidFill>
                            <a:srgbClr val="A60A1B"/>
                          </a:solidFill>
                          <a:latin typeface="Cambria Math"/>
                        </a:rPr>
                        <m:t>𝐂𝐅𝐀𝐓</m:t>
                      </m:r>
                      <m:r>
                        <a:rPr lang="en-US" sz="2600" b="1" i="0" kern="0" dirty="0" smtClean="0">
                          <a:solidFill>
                            <a:srgbClr val="A60A1B"/>
                          </a:solidFill>
                          <a:latin typeface="Cambria Math"/>
                        </a:rPr>
                        <m:t>=</m:t>
                      </m:r>
                      <m:r>
                        <a:rPr lang="en-US" sz="2000" b="1" i="0" kern="0" dirty="0">
                          <a:solidFill>
                            <a:srgbClr val="000000"/>
                          </a:solidFill>
                          <a:latin typeface="Cambria Math"/>
                        </a:rPr>
                        <m:t>𝐂𝐅𝐁𝐓</m:t>
                      </m:r>
                      <m:r>
                        <a:rPr lang="en-US" sz="2000" b="1" i="0" kern="0" dirty="0" smtClean="0">
                          <a:solidFill>
                            <a:srgbClr val="000000"/>
                          </a:solidFill>
                          <a:latin typeface="Cambria Math"/>
                        </a:rPr>
                        <m:t>−</m:t>
                      </m:r>
                      <m:r>
                        <a:rPr lang="en-US" sz="2000" b="1" i="0" kern="0" dirty="0">
                          <a:solidFill>
                            <a:srgbClr val="000000"/>
                          </a:solidFill>
                          <a:latin typeface="Cambria Math"/>
                        </a:rPr>
                        <m:t>𝐭𝐚𝐱𝐞𝐬</m:t>
                      </m:r>
                    </m:oMath>
                  </m:oMathPara>
                </a14:m>
                <a:endParaRPr lang="en-US" sz="2000" b="1" kern="0" dirty="0">
                  <a:solidFill>
                    <a:srgbClr val="000000"/>
                  </a:solidFill>
                  <a:latin typeface="Arial Narrow"/>
                </a:endParaRPr>
              </a:p>
              <a:p>
                <a:pPr marL="743114" lvl="1" indent="-286482" defTabSz="915004" eaLnBrk="0" fontAlgn="base" hangingPunct="0">
                  <a:spcAft>
                    <a:spcPct val="0"/>
                  </a:spcAft>
                  <a:buClr>
                    <a:srgbClr val="3333CC"/>
                  </a:buClr>
                  <a:buSzPct val="95000"/>
                  <a:buNone/>
                </a:pPr>
                <a:r>
                  <a:rPr lang="en-US" sz="2000" b="1" kern="0" dirty="0">
                    <a:solidFill>
                      <a:srgbClr val="000000"/>
                    </a:solidFill>
                    <a:latin typeface="Arial Narrow"/>
                  </a:rPr>
                  <a:t>	        </a:t>
                </a:r>
                <a14:m>
                  <m:oMath xmlns:m="http://schemas.openxmlformats.org/officeDocument/2006/math">
                    <m:r>
                      <a:rPr lang="en-US" sz="2600" b="1" i="0" kern="0" dirty="0" smtClean="0">
                        <a:solidFill>
                          <a:srgbClr val="A60A1B"/>
                        </a:solidFill>
                        <a:latin typeface="Cambria Math"/>
                      </a:rPr>
                      <m:t>=</m:t>
                    </m:r>
                    <m:r>
                      <a:rPr lang="en-US" sz="2600" b="1" i="0" kern="0" dirty="0" smtClean="0">
                        <a:solidFill>
                          <a:srgbClr val="A60A1B"/>
                        </a:solidFill>
                        <a:latin typeface="Cambria Math"/>
                      </a:rPr>
                      <m:t>𝐆𝐈</m:t>
                    </m:r>
                    <m:r>
                      <a:rPr lang="en-US" sz="2600" b="1" i="0" kern="0" dirty="0" smtClean="0">
                        <a:solidFill>
                          <a:srgbClr val="A60A1B"/>
                        </a:solidFill>
                        <a:latin typeface="Cambria Math"/>
                      </a:rPr>
                      <m:t>−</m:t>
                    </m:r>
                    <m:r>
                      <a:rPr lang="en-US" sz="2600" b="1" i="0" kern="0" dirty="0" smtClean="0">
                        <a:solidFill>
                          <a:srgbClr val="A60A1B"/>
                        </a:solidFill>
                        <a:latin typeface="Cambria Math"/>
                      </a:rPr>
                      <m:t>𝐎𝐄</m:t>
                    </m:r>
                    <m:r>
                      <a:rPr lang="en-US" sz="2600" b="1" i="0" kern="0" dirty="0" smtClean="0">
                        <a:solidFill>
                          <a:srgbClr val="A60A1B"/>
                        </a:solidFill>
                        <a:latin typeface="Cambria Math"/>
                      </a:rPr>
                      <m:t>−</m:t>
                    </m:r>
                    <m:r>
                      <a:rPr lang="en-US" sz="2600" b="1" i="0" kern="0" dirty="0" smtClean="0">
                        <a:solidFill>
                          <a:srgbClr val="A60A1B"/>
                        </a:solidFill>
                        <a:latin typeface="Cambria Math"/>
                      </a:rPr>
                      <m:t>𝐏</m:t>
                    </m:r>
                    <m:r>
                      <a:rPr lang="en-US" sz="2600" b="1" i="0" kern="0" dirty="0" smtClean="0">
                        <a:solidFill>
                          <a:srgbClr val="A60A1B"/>
                        </a:solidFill>
                        <a:latin typeface="Cambria Math"/>
                      </a:rPr>
                      <m:t>+</m:t>
                    </m:r>
                    <m:r>
                      <a:rPr lang="en-US" sz="2600" b="1" i="0" kern="0" dirty="0" smtClean="0">
                        <a:solidFill>
                          <a:srgbClr val="A60A1B"/>
                        </a:solidFill>
                        <a:latin typeface="Cambria Math"/>
                      </a:rPr>
                      <m:t>𝐒</m:t>
                    </m:r>
                    <m:r>
                      <a:rPr lang="en-US" sz="2600" b="1" i="0" kern="0" dirty="0" smtClean="0">
                        <a:solidFill>
                          <a:srgbClr val="A60A1B"/>
                        </a:solidFill>
                        <a:latin typeface="Cambria Math"/>
                      </a:rPr>
                      <m:t>−(</m:t>
                    </m:r>
                    <m:r>
                      <a:rPr lang="en-US" sz="2600" b="1" i="0" kern="0" dirty="0" smtClean="0">
                        <a:solidFill>
                          <a:srgbClr val="A60A1B"/>
                        </a:solidFill>
                        <a:latin typeface="Cambria Math"/>
                      </a:rPr>
                      <m:t>𝐆𝐈</m:t>
                    </m:r>
                    <m:r>
                      <a:rPr lang="en-US" sz="2600" b="1" i="0" kern="0" dirty="0" smtClean="0">
                        <a:solidFill>
                          <a:srgbClr val="A60A1B"/>
                        </a:solidFill>
                        <a:latin typeface="Cambria Math"/>
                      </a:rPr>
                      <m:t>−</m:t>
                    </m:r>
                    <m:r>
                      <a:rPr lang="en-US" sz="2600" b="1" i="0" kern="0" dirty="0" smtClean="0">
                        <a:solidFill>
                          <a:srgbClr val="A60A1B"/>
                        </a:solidFill>
                        <a:latin typeface="Cambria Math"/>
                      </a:rPr>
                      <m:t>𝐎𝐄</m:t>
                    </m:r>
                    <m:r>
                      <a:rPr lang="en-US" sz="2600" b="1" i="0" kern="0" dirty="0" smtClean="0">
                        <a:solidFill>
                          <a:srgbClr val="A60A1B"/>
                        </a:solidFill>
                        <a:latin typeface="Cambria Math"/>
                      </a:rPr>
                      <m:t>−</m:t>
                    </m:r>
                    <m:r>
                      <a:rPr lang="en-US" sz="2600" b="1" i="0" kern="0" dirty="0" smtClean="0">
                        <a:solidFill>
                          <a:srgbClr val="A60A1B"/>
                        </a:solidFill>
                        <a:latin typeface="Cambria Math"/>
                      </a:rPr>
                      <m:t>𝐃</m:t>
                    </m:r>
                    <m:r>
                      <a:rPr lang="en-US" sz="2600" b="1" i="0" kern="0" dirty="0" smtClean="0">
                        <a:solidFill>
                          <a:srgbClr val="A60A1B"/>
                        </a:solidFill>
                        <a:latin typeface="Cambria Math"/>
                      </a:rPr>
                      <m:t>)(</m:t>
                    </m:r>
                    <m:r>
                      <a:rPr lang="en-US" sz="2600" b="1" i="1" kern="0" dirty="0" err="1">
                        <a:solidFill>
                          <a:srgbClr val="A60A1B"/>
                        </a:solidFill>
                        <a:latin typeface="Cambria Math"/>
                      </a:rPr>
                      <m:t>𝑻</m:t>
                    </m:r>
                    <m:r>
                      <a:rPr lang="en-US" sz="2600" b="1" i="1" kern="0" baseline="-25000" dirty="0" err="1">
                        <a:solidFill>
                          <a:srgbClr val="A60A1B"/>
                        </a:solidFill>
                        <a:latin typeface="Cambria Math"/>
                      </a:rPr>
                      <m:t>𝒆</m:t>
                    </m:r>
                    <m:r>
                      <a:rPr lang="en-US" sz="2600" b="1" i="0" kern="0" dirty="0" smtClean="0">
                        <a:solidFill>
                          <a:srgbClr val="A60A1B"/>
                        </a:solidFill>
                        <a:latin typeface="Cambria Math"/>
                      </a:rPr>
                      <m:t>)</m:t>
                    </m:r>
                  </m:oMath>
                </a14:m>
                <a:endParaRPr lang="en-US" sz="2000" b="1" kern="0" dirty="0">
                  <a:solidFill>
                    <a:srgbClr val="A60A1B"/>
                  </a:solidFill>
                  <a:latin typeface="Arial Narrow"/>
                </a:endParaRPr>
              </a:p>
            </p:txBody>
          </p:sp>
        </mc:Choice>
        <mc:Fallback>
          <p:sp>
            <p:nvSpPr>
              <p:cNvPr id="8" name="Content Placeholder 2" descr="Cash Flow After Taxes is made up of Cash Flow Before Taxes (CFBT which is  GI – OE – P + S) less the calculation of taxes (wich is (GI – OE – D)(Te))  Where Te is the effective tax rate.&#10;&#10;"/>
              <p:cNvSpPr>
                <a:spLocks noGrp="1" noRot="1" noChangeAspect="1" noMove="1" noResize="1" noEditPoints="1" noAdjustHandles="1" noChangeArrowheads="1" noChangeShapeType="1" noTextEdit="1"/>
              </p:cNvSpPr>
              <p:nvPr>
                <p:ph sz="quarter" idx="17"/>
              </p:nvPr>
            </p:nvSpPr>
            <p:spPr>
              <a:xfrm>
                <a:off x="457200" y="1302658"/>
                <a:ext cx="8229600" cy="4064000"/>
              </a:xfrm>
              <a:blipFill rotWithShape="1">
                <a:blip r:embed="rId2" cstate="print"/>
                <a:stretch>
                  <a:fillRect l="-1111" t="-1201"/>
                </a:stretch>
              </a:blipFill>
            </p:spPr>
            <p:txBody>
              <a:bodyPr/>
              <a:lstStyle/>
              <a:p>
                <a:r>
                  <a:rPr lang="en-US">
                    <a:noFill/>
                  </a:rPr>
                  <a:t> </a:t>
                </a:r>
              </a:p>
            </p:txBody>
          </p:sp>
        </mc:Fallback>
      </mc:AlternateContent>
      <p:sp>
        <p:nvSpPr>
          <p:cNvPr id="15" name="Left Brace 3"/>
          <p:cNvSpPr/>
          <p:nvPr/>
        </p:nvSpPr>
        <p:spPr>
          <a:xfrm rot="5400000">
            <a:off x="6065520" y="3396344"/>
            <a:ext cx="182880" cy="2468880"/>
          </a:xfrm>
          <a:prstGeom prst="leftBrace">
            <a:avLst>
              <a:gd name="adj1" fmla="val 0"/>
              <a:gd name="adj2" fmla="val 61247"/>
            </a:avLst>
          </a:prstGeom>
          <a:ln w="38100">
            <a:solidFill>
              <a:srgbClr val="0050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4"/>
          <p:cNvSpPr>
            <a:spLocks noGrp="1"/>
          </p:cNvSpPr>
          <p:nvPr>
            <p:ph sz="quarter" idx="18"/>
          </p:nvPr>
        </p:nvSpPr>
        <p:spPr>
          <a:xfrm>
            <a:off x="6858000" y="3276600"/>
            <a:ext cx="2103120" cy="1219200"/>
          </a:xfrm>
          <a:ln w="28575">
            <a:solidFill>
              <a:schemeClr val="tx1"/>
            </a:solidFill>
          </a:ln>
        </p:spPr>
        <p:txBody>
          <a:bodyPr/>
          <a:lstStyle/>
          <a:p>
            <a:pPr marL="0" lvl="0" indent="0" algn="ctr" defTabSz="914400">
              <a:spcBef>
                <a:spcPts val="0"/>
              </a:spcBef>
              <a:buNone/>
            </a:pPr>
            <a:r>
              <a:rPr lang="en-US" sz="1800" b="0" dirty="0">
                <a:solidFill>
                  <a:srgbClr val="000000"/>
                </a:solidFill>
                <a:latin typeface="Arial Narrow"/>
              </a:rPr>
              <a:t>A </a:t>
            </a:r>
            <a:r>
              <a:rPr lang="en-US" sz="1800" dirty="0">
                <a:solidFill>
                  <a:srgbClr val="2D2DB9">
                    <a:lumMod val="50000"/>
                  </a:srgbClr>
                </a:solidFill>
                <a:latin typeface="Arial Narrow"/>
              </a:rPr>
              <a:t>negative TI </a:t>
            </a:r>
            <a:r>
              <a:rPr lang="en-US" sz="1800" b="0" dirty="0">
                <a:solidFill>
                  <a:srgbClr val="000000"/>
                </a:solidFill>
                <a:latin typeface="Arial Narrow"/>
              </a:rPr>
              <a:t>value is considered a</a:t>
            </a:r>
            <a:r>
              <a:rPr lang="en-US" sz="1800" dirty="0">
                <a:solidFill>
                  <a:srgbClr val="2D2DB9">
                    <a:lumMod val="50000"/>
                  </a:srgbClr>
                </a:solidFill>
                <a:latin typeface="Arial Narrow"/>
              </a:rPr>
              <a:t> </a:t>
            </a:r>
          </a:p>
          <a:p>
            <a:pPr marL="0" lvl="0" indent="0" algn="ctr" defTabSz="914400">
              <a:spcBef>
                <a:spcPts val="0"/>
              </a:spcBef>
              <a:buNone/>
            </a:pPr>
            <a:r>
              <a:rPr lang="en-US" sz="1800" dirty="0">
                <a:solidFill>
                  <a:srgbClr val="2D2DB9">
                    <a:lumMod val="50000"/>
                  </a:srgbClr>
                </a:solidFill>
                <a:latin typeface="Arial Narrow"/>
              </a:rPr>
              <a:t>tax savings</a:t>
            </a:r>
          </a:p>
          <a:p>
            <a:pPr marL="0" lvl="0" indent="0" algn="ctr" defTabSz="914400">
              <a:spcBef>
                <a:spcPts val="0"/>
              </a:spcBef>
              <a:buNone/>
            </a:pPr>
            <a:r>
              <a:rPr lang="en-US" sz="1800" b="0" dirty="0">
                <a:solidFill>
                  <a:srgbClr val="000000"/>
                </a:solidFill>
                <a:latin typeface="Arial Narrow"/>
              </a:rPr>
              <a:t> for the </a:t>
            </a:r>
            <a:r>
              <a:rPr lang="en-US" sz="1800" b="0" dirty="0" smtClean="0">
                <a:solidFill>
                  <a:srgbClr val="000000"/>
                </a:solidFill>
                <a:latin typeface="Arial Narrow"/>
              </a:rPr>
              <a:t>project</a:t>
            </a:r>
            <a:endParaRPr lang="en-US" sz="1800" b="0" dirty="0">
              <a:solidFill>
                <a:srgbClr val="000000"/>
              </a:solidFill>
              <a:latin typeface="Arial Narrow"/>
            </a:endParaRPr>
          </a:p>
        </p:txBody>
      </p:sp>
      <p:sp>
        <p:nvSpPr>
          <p:cNvPr id="16" name="Curved Right Arrow 5"/>
          <p:cNvSpPr/>
          <p:nvPr/>
        </p:nvSpPr>
        <p:spPr>
          <a:xfrm rot="3241743">
            <a:off x="6026239" y="3296001"/>
            <a:ext cx="372078" cy="1513989"/>
          </a:xfrm>
          <a:prstGeom prst="curvedRightArrow">
            <a:avLst>
              <a:gd name="adj1" fmla="val 32900"/>
              <a:gd name="adj2" fmla="val 98896"/>
              <a:gd name="adj3" fmla="val 46705"/>
            </a:avLst>
          </a:prstGeom>
          <a:solidFill>
            <a:srgbClr val="006200"/>
          </a:solidFill>
          <a:ln>
            <a:solidFill>
              <a:srgbClr val="8A3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ontent Placeholder 6"/>
          <p:cNvSpPr>
            <a:spLocks noGrp="1"/>
          </p:cNvSpPr>
          <p:nvPr>
            <p:ph sz="quarter" idx="19"/>
          </p:nvPr>
        </p:nvSpPr>
        <p:spPr>
          <a:xfrm>
            <a:off x="457200" y="5334000"/>
            <a:ext cx="8229600" cy="1066800"/>
          </a:xfrm>
        </p:spPr>
        <p:txBody>
          <a:bodyPr anchor="ctr"/>
          <a:lstStyle/>
          <a:p>
            <a:pPr marL="0" lvl="0" indent="0" algn="ctr" defTabSz="914400">
              <a:spcBef>
                <a:spcPts val="0"/>
              </a:spcBef>
              <a:buNone/>
            </a:pPr>
            <a:r>
              <a:rPr lang="en-US" sz="2200" b="0" dirty="0">
                <a:solidFill>
                  <a:srgbClr val="1911BD"/>
                </a:solidFill>
                <a:latin typeface="Arial Narrow"/>
              </a:rPr>
              <a:t>Once CFAT series is determined, economic evaluation using any method is </a:t>
            </a:r>
            <a:r>
              <a:rPr lang="en-US" sz="2200" dirty="0">
                <a:solidFill>
                  <a:srgbClr val="1911BD"/>
                </a:solidFill>
                <a:latin typeface="Arial Narrow"/>
              </a:rPr>
              <a:t>performed the same as before taxes, </a:t>
            </a:r>
            <a:r>
              <a:rPr lang="en-US" sz="2200" b="0" dirty="0">
                <a:solidFill>
                  <a:srgbClr val="1911BD"/>
                </a:solidFill>
                <a:latin typeface="Arial Narrow"/>
              </a:rPr>
              <a:t>now using estimated CFAT </a:t>
            </a:r>
            <a:r>
              <a:rPr lang="en-US" sz="2200" b="0" dirty="0" smtClean="0">
                <a:solidFill>
                  <a:srgbClr val="1911BD"/>
                </a:solidFill>
                <a:latin typeface="Arial Narrow"/>
              </a:rPr>
              <a:t>values</a:t>
            </a:r>
            <a:endParaRPr lang="en-US" sz="2200" b="0" dirty="0">
              <a:solidFill>
                <a:srgbClr val="1911BD"/>
              </a:solidFill>
              <a:latin typeface="Arial Narrow"/>
            </a:endParaRPr>
          </a:p>
        </p:txBody>
      </p:sp>
      <p:sp>
        <p:nvSpPr>
          <p:cNvPr id="14"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24644816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Effects on Taxes of Depreciation Method </a:t>
            </a:r>
            <a:br>
              <a:rPr lang="en-US" sz="3400" dirty="0"/>
            </a:br>
            <a:r>
              <a:rPr lang="en-US" sz="3400" dirty="0"/>
              <a:t>and Recovery Period</a:t>
            </a:r>
          </a:p>
        </p:txBody>
      </p:sp>
      <p:sp>
        <p:nvSpPr>
          <p:cNvPr id="3" name="Content Placeholder 2"/>
          <p:cNvSpPr>
            <a:spLocks noGrp="1"/>
          </p:cNvSpPr>
          <p:nvPr>
            <p:ph sz="quarter" idx="17"/>
          </p:nvPr>
        </p:nvSpPr>
        <p:spPr>
          <a:xfrm>
            <a:off x="457200" y="1346200"/>
            <a:ext cx="8229600" cy="939800"/>
          </a:xfrm>
          <a:solidFill>
            <a:srgbClr val="FFFF99"/>
          </a:solidFill>
          <a:ln w="28575">
            <a:solidFill>
              <a:srgbClr val="006200"/>
            </a:solidFill>
          </a:ln>
        </p:spPr>
        <p:txBody>
          <a:bodyPr/>
          <a:lstStyle/>
          <a:p>
            <a:pPr marL="0" lvl="0" indent="0" algn="ctr" defTabSz="914400">
              <a:spcBef>
                <a:spcPts val="0"/>
              </a:spcBef>
              <a:buNone/>
            </a:pPr>
            <a:r>
              <a:rPr lang="en-US" sz="2600" b="0" dirty="0">
                <a:solidFill>
                  <a:srgbClr val="000000"/>
                </a:solidFill>
                <a:latin typeface="Arial Narrow"/>
              </a:rPr>
              <a:t>Goal is to </a:t>
            </a:r>
            <a:r>
              <a:rPr lang="en-US" sz="2600" dirty="0">
                <a:solidFill>
                  <a:srgbClr val="006200"/>
                </a:solidFill>
                <a:latin typeface="Arial Narrow"/>
              </a:rPr>
              <a:t>minimize PW of taxes,</a:t>
            </a:r>
            <a:r>
              <a:rPr lang="en-US" sz="2600" b="0" dirty="0">
                <a:solidFill>
                  <a:srgbClr val="006200"/>
                </a:solidFill>
                <a:latin typeface="Arial Narrow"/>
              </a:rPr>
              <a:t> </a:t>
            </a:r>
            <a:r>
              <a:rPr lang="en-US" sz="2600" b="0" dirty="0">
                <a:solidFill>
                  <a:srgbClr val="000000"/>
                </a:solidFill>
                <a:latin typeface="Arial Narrow"/>
              </a:rPr>
              <a:t>which is equivalent to </a:t>
            </a:r>
            <a:r>
              <a:rPr lang="en-US" sz="2600" dirty="0">
                <a:solidFill>
                  <a:srgbClr val="006200"/>
                </a:solidFill>
                <a:latin typeface="Arial Narrow"/>
              </a:rPr>
              <a:t>maximizing PW of </a:t>
            </a:r>
            <a:r>
              <a:rPr lang="en-US" sz="2600" dirty="0" smtClean="0">
                <a:solidFill>
                  <a:srgbClr val="006200"/>
                </a:solidFill>
                <a:latin typeface="Arial Narrow"/>
              </a:rPr>
              <a:t>depreciation</a:t>
            </a:r>
            <a:endParaRPr lang="en-US" sz="2600" dirty="0">
              <a:solidFill>
                <a:srgbClr val="006200"/>
              </a:solidFill>
              <a:latin typeface="Arial Narrow"/>
            </a:endParaRPr>
          </a:p>
        </p:txBody>
      </p:sp>
      <mc:AlternateContent xmlns:mc="http://schemas.openxmlformats.org/markup-compatibility/2006">
        <mc:Choice xmlns:a14="http://schemas.microsoft.com/office/drawing/2010/main" xmlns="" Requires="a14">
          <p:sp>
            <p:nvSpPr>
              <p:cNvPr id="4" name="Content Placeholder 3"/>
              <p:cNvSpPr>
                <a:spLocks noGrp="1"/>
              </p:cNvSpPr>
              <p:nvPr>
                <p:ph sz="quarter" idx="18"/>
              </p:nvPr>
            </p:nvSpPr>
            <p:spPr>
              <a:xfrm>
                <a:off x="350520" y="2514600"/>
                <a:ext cx="4754880" cy="3931920"/>
              </a:xfrm>
              <a:ln w="28575">
                <a:solidFill>
                  <a:srgbClr val="8A3700"/>
                </a:solidFill>
              </a:ln>
            </p:spPr>
            <p:txBody>
              <a:bodyPr/>
              <a:lstStyle/>
              <a:p>
                <a:pPr marL="342042" lvl="0" indent="-342042" algn="ctr" defTabSz="915004" eaLnBrk="0" fontAlgn="base" hangingPunct="0">
                  <a:spcAft>
                    <a:spcPct val="0"/>
                  </a:spcAft>
                  <a:buClr>
                    <a:srgbClr val="3333CC"/>
                  </a:buClr>
                  <a:buNone/>
                </a:pPr>
                <a:r>
                  <a:rPr lang="en-US" sz="2000" u="sng" kern="0" dirty="0">
                    <a:solidFill>
                      <a:srgbClr val="000000"/>
                    </a:solidFill>
                    <a:latin typeface="Arial Narrow"/>
                  </a:rPr>
                  <a:t>DEPRECIATION METHOD</a:t>
                </a:r>
              </a:p>
              <a:p>
                <a:pPr marL="342042" lvl="0" indent="-342042" defTabSz="915004" eaLnBrk="0" fontAlgn="base" hangingPunct="0">
                  <a:spcAft>
                    <a:spcPct val="0"/>
                  </a:spcAft>
                  <a:buClr>
                    <a:srgbClr val="3333CC"/>
                  </a:buClr>
                  <a:buNone/>
                </a:pPr>
                <a:r>
                  <a:rPr lang="en-US" sz="2000" kern="0" dirty="0">
                    <a:solidFill>
                      <a:srgbClr val="000000"/>
                    </a:solidFill>
                    <a:latin typeface="Arial Narrow"/>
                  </a:rPr>
                  <a:t>All methods have the </a:t>
                </a:r>
                <a:r>
                  <a:rPr lang="en-US" sz="2000" kern="0" dirty="0">
                    <a:solidFill>
                      <a:srgbClr val="A60A1B"/>
                    </a:solidFill>
                    <a:latin typeface="Arial Narrow"/>
                  </a:rPr>
                  <a:t>same amount of total taxes</a:t>
                </a:r>
                <a:r>
                  <a:rPr lang="en-US" sz="2000" kern="0" dirty="0">
                    <a:solidFill>
                      <a:srgbClr val="FF0000"/>
                    </a:solidFill>
                    <a:latin typeface="Arial Narrow"/>
                  </a:rPr>
                  <a:t> </a:t>
                </a:r>
                <a:r>
                  <a:rPr lang="en-US" sz="2000" kern="0" dirty="0">
                    <a:solidFill>
                      <a:srgbClr val="000000"/>
                    </a:solidFill>
                    <a:latin typeface="Arial Narrow"/>
                  </a:rPr>
                  <a:t>due</a:t>
                </a:r>
              </a:p>
              <a:p>
                <a:pPr marL="342042" lvl="0" indent="-342042" defTabSz="915004" eaLnBrk="0" fontAlgn="base" hangingPunct="0">
                  <a:spcAft>
                    <a:spcPct val="0"/>
                  </a:spcAft>
                  <a:buClr>
                    <a:srgbClr val="3333CC"/>
                  </a:buClr>
                  <a:buNone/>
                </a:pPr>
                <a:r>
                  <a:rPr lang="en-US" sz="2600" kern="0" dirty="0">
                    <a:solidFill>
                      <a:srgbClr val="000000"/>
                    </a:solidFill>
                    <a:latin typeface="Arial Narrow"/>
                  </a:rPr>
                  <a:t> </a:t>
                </a:r>
                <a:r>
                  <a:rPr lang="en-US" sz="2000" kern="0" dirty="0">
                    <a:solidFill>
                      <a:srgbClr val="2D2DB9">
                        <a:lumMod val="50000"/>
                      </a:srgbClr>
                    </a:solidFill>
                    <a:latin typeface="Arial Narrow"/>
                  </a:rPr>
                  <a:t>Accelerated</a:t>
                </a:r>
                <a:r>
                  <a:rPr lang="en-US" sz="2000" kern="0" dirty="0">
                    <a:solidFill>
                      <a:srgbClr val="000000"/>
                    </a:solidFill>
                    <a:latin typeface="Arial Narrow"/>
                  </a:rPr>
                  <a:t> depreciation methods result in </a:t>
                </a:r>
                <a:r>
                  <a:rPr lang="en-US" sz="2000" kern="0" dirty="0">
                    <a:solidFill>
                      <a:srgbClr val="2D2DB9">
                        <a:lumMod val="50000"/>
                      </a:srgbClr>
                    </a:solidFill>
                    <a:latin typeface="Arial Narrow"/>
                  </a:rPr>
                  <a:t>lower </a:t>
                </a:r>
                <a:r>
                  <a:rPr lang="en-US" sz="2000" kern="0" dirty="0" err="1">
                    <a:solidFill>
                      <a:srgbClr val="2D2DB9">
                        <a:lumMod val="50000"/>
                      </a:srgbClr>
                    </a:solidFill>
                    <a:latin typeface="Arial Narrow"/>
                  </a:rPr>
                  <a:t>PW</a:t>
                </a:r>
                <a:r>
                  <a:rPr lang="en-US" sz="2000" kern="0" baseline="-25000" dirty="0" err="1">
                    <a:solidFill>
                      <a:srgbClr val="2D2DB9">
                        <a:lumMod val="50000"/>
                      </a:srgbClr>
                    </a:solidFill>
                    <a:latin typeface="Arial Narrow"/>
                  </a:rPr>
                  <a:t>taxes</a:t>
                </a:r>
                <a:endParaRPr lang="en-US" sz="2600" kern="0" baseline="-25000" dirty="0">
                  <a:solidFill>
                    <a:srgbClr val="2D2DB9">
                      <a:lumMod val="50000"/>
                    </a:srgbClr>
                  </a:solidFill>
                  <a:latin typeface="Arial Narrow"/>
                </a:endParaRPr>
              </a:p>
              <a:p>
                <a:pPr marL="342042" lvl="0" indent="-342042" defTabSz="915004" eaLnBrk="0" fontAlgn="base" hangingPunct="0">
                  <a:spcAft>
                    <a:spcPct val="0"/>
                  </a:spcAft>
                  <a:buClr>
                    <a:srgbClr val="3333CC"/>
                  </a:buClr>
                  <a:buNone/>
                </a:pPr>
                <a:r>
                  <a:rPr lang="en-US" sz="2600" kern="0" dirty="0">
                    <a:solidFill>
                      <a:srgbClr val="000000"/>
                    </a:solidFill>
                    <a:latin typeface="Arial Narrow"/>
                  </a:rPr>
                  <a:t> </a:t>
                </a:r>
                <a:r>
                  <a:rPr lang="en-US" sz="2000" kern="0" dirty="0">
                    <a:solidFill>
                      <a:srgbClr val="000000"/>
                    </a:solidFill>
                    <a:latin typeface="Arial Narrow"/>
                  </a:rPr>
                  <a:t>General observation for SL, DDB and MACRS methods:</a:t>
                </a:r>
                <a:endParaRPr lang="en-US" sz="2600" kern="0" dirty="0">
                  <a:solidFill>
                    <a:srgbClr val="000000"/>
                  </a:solidFill>
                  <a:latin typeface="Arial Narrow"/>
                </a:endParaRPr>
              </a:p>
              <a:p>
                <a:pPr marL="342042" lvl="0" indent="-342042" algn="ctr" defTabSz="915004" eaLnBrk="0" fontAlgn="base" hangingPunct="0">
                  <a:spcAft>
                    <a:spcPct val="0"/>
                  </a:spcAft>
                  <a:buClr>
                    <a:srgbClr val="3333CC"/>
                  </a:buClr>
                  <a:buNone/>
                </a:pPr>
                <a:r>
                  <a:rPr lang="en-US" sz="2000" kern="0" dirty="0">
                    <a:solidFill>
                      <a:srgbClr val="2D2DB9">
                        <a:lumMod val="50000"/>
                      </a:srgbClr>
                    </a:solidFill>
                    <a:latin typeface="Arial Narrow"/>
                  </a:rPr>
                  <a:t>MACRS </a:t>
                </a:r>
                <a:r>
                  <a:rPr lang="en-US" sz="2000" kern="0" dirty="0" err="1">
                    <a:solidFill>
                      <a:srgbClr val="2D2DB9">
                        <a:lumMod val="50000"/>
                      </a:srgbClr>
                    </a:solidFill>
                    <a:latin typeface="Arial Narrow"/>
                  </a:rPr>
                  <a:t>PW</a:t>
                </a:r>
                <a:r>
                  <a:rPr lang="en-US" sz="2000" kern="0" baseline="-25000" dirty="0" err="1">
                    <a:solidFill>
                      <a:srgbClr val="2D2DB9">
                        <a:lumMod val="50000"/>
                      </a:srgbClr>
                    </a:solidFill>
                    <a:latin typeface="Arial Narrow"/>
                  </a:rPr>
                  <a:t>taxes</a:t>
                </a:r>
                <a:r>
                  <a:rPr lang="en-US" sz="2000" kern="0" dirty="0">
                    <a:solidFill>
                      <a:srgbClr val="2D2DB9">
                        <a:lumMod val="50000"/>
                      </a:srgbClr>
                    </a:solidFill>
                    <a:latin typeface="Arial Narrow"/>
                  </a:rPr>
                  <a:t> </a:t>
                </a:r>
                <a14:m>
                  <m:oMath xmlns:m="http://schemas.openxmlformats.org/officeDocument/2006/math">
                    <m:r>
                      <a:rPr lang="en-US" sz="2000" i="1" kern="0" dirty="0" smtClean="0">
                        <a:solidFill>
                          <a:srgbClr val="2D2DB9">
                            <a:lumMod val="50000"/>
                          </a:srgbClr>
                        </a:solidFill>
                        <a:latin typeface="Cambria Math"/>
                      </a:rPr>
                      <m:t>&lt;</m:t>
                    </m:r>
                  </m:oMath>
                </a14:m>
                <a:r>
                  <a:rPr lang="en-US" sz="2000" kern="0" dirty="0">
                    <a:solidFill>
                      <a:srgbClr val="2D2DB9">
                        <a:lumMod val="50000"/>
                      </a:srgbClr>
                    </a:solidFill>
                    <a:latin typeface="Arial Narrow"/>
                  </a:rPr>
                  <a:t> SL </a:t>
                </a:r>
                <a:r>
                  <a:rPr lang="en-US" sz="2000" kern="0" dirty="0" err="1">
                    <a:solidFill>
                      <a:srgbClr val="2D2DB9">
                        <a:lumMod val="50000"/>
                      </a:srgbClr>
                    </a:solidFill>
                    <a:latin typeface="Arial Narrow"/>
                  </a:rPr>
                  <a:t>PW</a:t>
                </a:r>
                <a:r>
                  <a:rPr lang="en-US" sz="2000" kern="0" baseline="-25000" dirty="0" err="1">
                    <a:solidFill>
                      <a:srgbClr val="2D2DB9">
                        <a:lumMod val="50000"/>
                      </a:srgbClr>
                    </a:solidFill>
                    <a:latin typeface="Arial Narrow"/>
                  </a:rPr>
                  <a:t>taxes</a:t>
                </a:r>
                <a:r>
                  <a:rPr lang="en-US" sz="2000" kern="0" dirty="0">
                    <a:solidFill>
                      <a:srgbClr val="2D2DB9">
                        <a:lumMod val="50000"/>
                      </a:srgbClr>
                    </a:solidFill>
                    <a:latin typeface="Arial Narrow"/>
                  </a:rPr>
                  <a:t> </a:t>
                </a:r>
                <a14:m>
                  <m:oMath xmlns:m="http://schemas.openxmlformats.org/officeDocument/2006/math">
                    <m:r>
                      <a:rPr lang="en-US" sz="2000" i="1" kern="0" dirty="0">
                        <a:solidFill>
                          <a:srgbClr val="2D2DB9">
                            <a:lumMod val="50000"/>
                          </a:srgbClr>
                        </a:solidFill>
                        <a:latin typeface="Cambria Math"/>
                      </a:rPr>
                      <m:t>&lt;</m:t>
                    </m:r>
                  </m:oMath>
                </a14:m>
                <a:r>
                  <a:rPr lang="en-US" sz="2000" kern="0" dirty="0">
                    <a:solidFill>
                      <a:srgbClr val="2D2DB9">
                        <a:lumMod val="50000"/>
                      </a:srgbClr>
                    </a:solidFill>
                    <a:latin typeface="Arial Narrow"/>
                  </a:rPr>
                  <a:t> DDB </a:t>
                </a:r>
                <a:r>
                  <a:rPr lang="en-US" sz="2000" kern="0" dirty="0" err="1">
                    <a:solidFill>
                      <a:srgbClr val="2D2DB9">
                        <a:lumMod val="50000"/>
                      </a:srgbClr>
                    </a:solidFill>
                    <a:latin typeface="Arial Narrow"/>
                  </a:rPr>
                  <a:t>PW</a:t>
                </a:r>
                <a:r>
                  <a:rPr lang="en-US" sz="2000" kern="0" baseline="-25000" dirty="0" err="1">
                    <a:solidFill>
                      <a:srgbClr val="2D2DB9">
                        <a:lumMod val="50000"/>
                      </a:srgbClr>
                    </a:solidFill>
                    <a:latin typeface="Arial Narrow"/>
                  </a:rPr>
                  <a:t>taxes</a:t>
                </a:r>
                <a:r>
                  <a:rPr lang="en-US" sz="2000" kern="0" dirty="0">
                    <a:solidFill>
                      <a:srgbClr val="2D2DB9">
                        <a:lumMod val="50000"/>
                      </a:srgbClr>
                    </a:solidFill>
                    <a:latin typeface="Arial Narrow"/>
                  </a:rPr>
                  <a:t> </a:t>
                </a:r>
                <a:endParaRPr lang="en-US" sz="2800" kern="0" dirty="0">
                  <a:solidFill>
                    <a:srgbClr val="2D2DB9">
                      <a:lumMod val="50000"/>
                    </a:srgbClr>
                  </a:solidFill>
                  <a:latin typeface="Arial Narrow"/>
                </a:endParaRPr>
              </a:p>
              <a:p>
                <a:pPr marL="342042" lvl="0" indent="-342042" defTabSz="915004" eaLnBrk="0" fontAlgn="base" hangingPunct="0">
                  <a:spcAft>
                    <a:spcPct val="0"/>
                  </a:spcAft>
                  <a:buClr>
                    <a:srgbClr val="3333CC"/>
                  </a:buClr>
                  <a:buNone/>
                </a:pPr>
                <a:endParaRPr lang="en-US" sz="800" kern="0" dirty="0">
                  <a:solidFill>
                    <a:srgbClr val="2D2DB9">
                      <a:lumMod val="50000"/>
                    </a:srgbClr>
                  </a:solidFill>
                  <a:latin typeface="Arial Narrow"/>
                </a:endParaRPr>
              </a:p>
              <a:p>
                <a:pPr marL="342042" lvl="0" indent="-342042" algn="ctr" defTabSz="915004" eaLnBrk="0" fontAlgn="base" hangingPunct="0">
                  <a:spcAft>
                    <a:spcPct val="0"/>
                  </a:spcAft>
                  <a:buClr>
                    <a:srgbClr val="3333CC"/>
                  </a:buClr>
                  <a:buNone/>
                </a:pPr>
                <a:r>
                  <a:rPr lang="en-US" sz="1800" kern="0" dirty="0">
                    <a:solidFill>
                      <a:srgbClr val="000000"/>
                    </a:solidFill>
                    <a:latin typeface="Arial Narrow"/>
                  </a:rPr>
                  <a:t>(Note: with same single tax rate, </a:t>
                </a:r>
                <a:r>
                  <a:rPr lang="en-US" sz="1800" kern="0" dirty="0">
                    <a:solidFill>
                      <a:srgbClr val="00508C"/>
                    </a:solidFill>
                    <a:latin typeface="Arial Narrow"/>
                  </a:rPr>
                  <a:t>recovery period </a:t>
                </a:r>
                <a:r>
                  <a:rPr lang="en-US" sz="1800" kern="0" dirty="0">
                    <a:solidFill>
                      <a:srgbClr val="000000"/>
                    </a:solidFill>
                    <a:latin typeface="Arial Narrow"/>
                  </a:rPr>
                  <a:t>and salvage value</a:t>
                </a:r>
                <a:r>
                  <a:rPr lang="en-US" sz="1800" kern="0" dirty="0" smtClean="0">
                    <a:solidFill>
                      <a:srgbClr val="000000"/>
                    </a:solidFill>
                    <a:latin typeface="Arial Narrow"/>
                  </a:rPr>
                  <a:t>)</a:t>
                </a:r>
                <a:endParaRPr lang="en-US" sz="1800" kern="0" dirty="0">
                  <a:solidFill>
                    <a:srgbClr val="000000"/>
                  </a:solidFill>
                  <a:latin typeface="Arial Narrow"/>
                </a:endParaRPr>
              </a:p>
            </p:txBody>
          </p:sp>
        </mc:Choice>
        <mc:Fallback>
          <p:sp>
            <p:nvSpPr>
              <p:cNvPr id="4" name="Content Placeholder 3"/>
              <p:cNvSpPr>
                <a:spLocks noGrp="1" noRot="1" noChangeAspect="1" noMove="1" noResize="1" noEditPoints="1" noAdjustHandles="1" noChangeArrowheads="1" noChangeShapeType="1" noTextEdit="1"/>
              </p:cNvSpPr>
              <p:nvPr>
                <p:ph sz="quarter" idx="18"/>
              </p:nvPr>
            </p:nvSpPr>
            <p:spPr>
              <a:xfrm>
                <a:off x="350520" y="2514600"/>
                <a:ext cx="4754880" cy="3931920"/>
              </a:xfrm>
              <a:blipFill rotWithShape="1">
                <a:blip r:embed="rId2" cstate="print"/>
                <a:stretch>
                  <a:fillRect l="-1146" t="-462" r="-1783"/>
                </a:stretch>
              </a:blipFill>
              <a:ln w="28575">
                <a:solidFill>
                  <a:srgbClr val="8A3700"/>
                </a:solidFill>
              </a:ln>
            </p:spPr>
            <p:txBody>
              <a:bodyPr/>
              <a:lstStyle/>
              <a:p>
                <a:r>
                  <a:rPr lang="en-US">
                    <a:noFill/>
                  </a:rPr>
                  <a:t> </a:t>
                </a:r>
              </a:p>
            </p:txBody>
          </p:sp>
        </mc:Fallback>
      </mc:AlternateContent>
      <p:sp>
        <p:nvSpPr>
          <p:cNvPr id="5" name="Content Placeholder 4"/>
          <p:cNvSpPr>
            <a:spLocks noGrp="1"/>
          </p:cNvSpPr>
          <p:nvPr>
            <p:ph sz="quarter" idx="19"/>
          </p:nvPr>
        </p:nvSpPr>
        <p:spPr>
          <a:xfrm>
            <a:off x="5257800" y="2514600"/>
            <a:ext cx="3566160" cy="3931920"/>
          </a:xfrm>
          <a:ln w="28575">
            <a:solidFill>
              <a:srgbClr val="8A3700"/>
            </a:solidFill>
          </a:ln>
        </p:spPr>
        <p:txBody>
          <a:bodyPr/>
          <a:lstStyle/>
          <a:p>
            <a:pPr marL="0" lvl="0" indent="0" algn="ctr" defTabSz="914400">
              <a:spcBef>
                <a:spcPts val="0"/>
              </a:spcBef>
              <a:buNone/>
            </a:pPr>
            <a:r>
              <a:rPr lang="en-US" sz="2000" u="sng" dirty="0">
                <a:solidFill>
                  <a:srgbClr val="000000"/>
                </a:solidFill>
                <a:latin typeface="Arial Narrow"/>
              </a:rPr>
              <a:t>RECOVERY PERIOD</a:t>
            </a:r>
          </a:p>
          <a:p>
            <a:pPr marL="0" lvl="0" indent="0" defTabSz="914400">
              <a:spcBef>
                <a:spcPts val="0"/>
              </a:spcBef>
              <a:buNone/>
            </a:pPr>
            <a:r>
              <a:rPr lang="en-US" sz="2000" dirty="0">
                <a:solidFill>
                  <a:srgbClr val="000000"/>
                </a:solidFill>
                <a:latin typeface="Arial Narrow"/>
              </a:rPr>
              <a:t>All lengths have the </a:t>
            </a:r>
            <a:r>
              <a:rPr lang="en-US" sz="2000" dirty="0">
                <a:solidFill>
                  <a:srgbClr val="A60A1B"/>
                </a:solidFill>
                <a:latin typeface="Arial Narrow"/>
              </a:rPr>
              <a:t>same amount of total taxes</a:t>
            </a:r>
            <a:r>
              <a:rPr lang="en-US" sz="2000" dirty="0">
                <a:solidFill>
                  <a:srgbClr val="FF0000"/>
                </a:solidFill>
                <a:latin typeface="Arial Narrow"/>
              </a:rPr>
              <a:t> </a:t>
            </a:r>
            <a:r>
              <a:rPr lang="en-US" sz="2000" dirty="0">
                <a:solidFill>
                  <a:srgbClr val="000000"/>
                </a:solidFill>
                <a:latin typeface="Arial Narrow"/>
              </a:rPr>
              <a:t>due</a:t>
            </a:r>
          </a:p>
          <a:p>
            <a:pPr marL="0" lvl="0" indent="0" defTabSz="914400">
              <a:spcBef>
                <a:spcPts val="0"/>
              </a:spcBef>
              <a:buNone/>
            </a:pPr>
            <a:endParaRPr lang="en-US" sz="2000" dirty="0">
              <a:solidFill>
                <a:srgbClr val="000000"/>
              </a:solidFill>
              <a:latin typeface="Arial Narrow"/>
            </a:endParaRPr>
          </a:p>
          <a:p>
            <a:pPr marL="0" lvl="0" indent="0" defTabSz="914400">
              <a:spcBef>
                <a:spcPts val="0"/>
              </a:spcBef>
              <a:buNone/>
            </a:pPr>
            <a:r>
              <a:rPr lang="en-US" sz="2000" dirty="0">
                <a:solidFill>
                  <a:srgbClr val="2D2DB9">
                    <a:lumMod val="50000"/>
                  </a:srgbClr>
                </a:solidFill>
                <a:latin typeface="Arial Narrow"/>
              </a:rPr>
              <a:t>Shorter</a:t>
            </a:r>
            <a:r>
              <a:rPr lang="en-US" sz="2000" dirty="0">
                <a:solidFill>
                  <a:srgbClr val="000000"/>
                </a:solidFill>
                <a:latin typeface="Arial Narrow"/>
              </a:rPr>
              <a:t> recovery periods result in </a:t>
            </a:r>
            <a:r>
              <a:rPr lang="en-US" sz="2000" dirty="0">
                <a:solidFill>
                  <a:srgbClr val="2D2DB9">
                    <a:lumMod val="50000"/>
                  </a:srgbClr>
                </a:solidFill>
                <a:latin typeface="Arial Narrow"/>
              </a:rPr>
              <a:t>lower </a:t>
            </a:r>
            <a:r>
              <a:rPr lang="en-US" sz="2000" dirty="0" err="1">
                <a:solidFill>
                  <a:srgbClr val="2D2DB9">
                    <a:lumMod val="50000"/>
                  </a:srgbClr>
                </a:solidFill>
                <a:latin typeface="Arial Narrow"/>
              </a:rPr>
              <a:t>PW</a:t>
            </a:r>
            <a:r>
              <a:rPr lang="en-US" sz="2000" baseline="-25000" dirty="0" err="1">
                <a:solidFill>
                  <a:srgbClr val="2D2DB9">
                    <a:lumMod val="50000"/>
                  </a:srgbClr>
                </a:solidFill>
                <a:latin typeface="Arial Narrow"/>
              </a:rPr>
              <a:t>taxes</a:t>
            </a:r>
            <a:endParaRPr lang="en-US" sz="2000" baseline="-25000" dirty="0">
              <a:solidFill>
                <a:srgbClr val="2D2DB9">
                  <a:lumMod val="50000"/>
                </a:srgbClr>
              </a:solidFill>
              <a:latin typeface="Arial Narrow"/>
            </a:endParaRPr>
          </a:p>
          <a:p>
            <a:pPr marL="0" lvl="0" indent="0" defTabSz="914400">
              <a:spcBef>
                <a:spcPts val="0"/>
              </a:spcBef>
              <a:buNone/>
            </a:pPr>
            <a:endParaRPr lang="en-US" sz="2000" baseline="-25000" dirty="0">
              <a:solidFill>
                <a:srgbClr val="2D2DB9">
                  <a:lumMod val="50000"/>
                </a:srgbClr>
              </a:solidFill>
              <a:latin typeface="Arial Narrow"/>
            </a:endParaRPr>
          </a:p>
          <a:p>
            <a:pPr marL="0" lvl="0" indent="0" defTabSz="914400">
              <a:spcBef>
                <a:spcPts val="0"/>
              </a:spcBef>
              <a:buNone/>
            </a:pPr>
            <a:r>
              <a:rPr lang="en-US" sz="2000" dirty="0">
                <a:solidFill>
                  <a:srgbClr val="000000"/>
                </a:solidFill>
                <a:latin typeface="Arial Narrow"/>
              </a:rPr>
              <a:t>General goal: use shortest (MACRS) recovery period allowed</a:t>
            </a:r>
          </a:p>
          <a:p>
            <a:pPr marL="0" lvl="0" indent="0" defTabSz="914400">
              <a:spcBef>
                <a:spcPts val="0"/>
              </a:spcBef>
              <a:buNone/>
            </a:pPr>
            <a:endParaRPr lang="en-US" sz="2000" dirty="0">
              <a:solidFill>
                <a:srgbClr val="000000"/>
              </a:solidFill>
              <a:latin typeface="Arial Narrow"/>
            </a:endParaRPr>
          </a:p>
          <a:p>
            <a:pPr marL="0" lvl="0" indent="0" algn="ctr" defTabSz="914400">
              <a:spcBef>
                <a:spcPts val="0"/>
              </a:spcBef>
              <a:buNone/>
            </a:pPr>
            <a:r>
              <a:rPr lang="en-US" sz="1800" dirty="0">
                <a:solidFill>
                  <a:srgbClr val="000000"/>
                </a:solidFill>
                <a:latin typeface="Arial Narrow"/>
              </a:rPr>
              <a:t>(Note: with same single tax rate, </a:t>
            </a:r>
            <a:r>
              <a:rPr lang="en-US" sz="1800" dirty="0">
                <a:solidFill>
                  <a:srgbClr val="00508C"/>
                </a:solidFill>
                <a:latin typeface="Arial Narrow"/>
              </a:rPr>
              <a:t>depreciation method </a:t>
            </a:r>
          </a:p>
          <a:p>
            <a:pPr marL="0" lvl="0" indent="0" algn="ctr" defTabSz="914400">
              <a:spcBef>
                <a:spcPts val="0"/>
              </a:spcBef>
              <a:buNone/>
            </a:pPr>
            <a:r>
              <a:rPr lang="en-US" sz="1800" dirty="0">
                <a:solidFill>
                  <a:srgbClr val="000000"/>
                </a:solidFill>
                <a:latin typeface="Arial Narrow"/>
              </a:rPr>
              <a:t>and salvage value</a:t>
            </a:r>
            <a:r>
              <a:rPr lang="en-US" sz="1800" dirty="0" smtClean="0">
                <a:solidFill>
                  <a:srgbClr val="000000"/>
                </a:solidFill>
                <a:latin typeface="Arial Narrow"/>
              </a:rPr>
              <a:t>)</a:t>
            </a:r>
            <a:endParaRPr lang="en-US" sz="2000" dirty="0">
              <a:solidFill>
                <a:srgbClr val="2D2DB9">
                  <a:lumMod val="50000"/>
                </a:srgbClr>
              </a:solidFill>
              <a:latin typeface="Arial Narrow"/>
            </a:endParaRPr>
          </a:p>
        </p:txBody>
      </p:sp>
      <p:sp>
        <p:nvSpPr>
          <p:cNvPr id="9" name="Content Placeholder 5"/>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200406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Depreciation Recapture (DR) and Capital Gain (CG)</a:t>
            </a:r>
            <a:br>
              <a:rPr lang="en-US" sz="3400" dirty="0"/>
            </a:br>
            <a:r>
              <a:rPr lang="en-US" sz="3400" dirty="0"/>
              <a:t>and Capital Loss (CL)</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7"/>
              </p:nvPr>
            </p:nvSpPr>
            <p:spPr>
              <a:xfrm>
                <a:off x="457200" y="1270000"/>
                <a:ext cx="8229600" cy="1549400"/>
              </a:xfrm>
            </p:spPr>
            <p:txBody>
              <a:bodyPr/>
              <a:lstStyle/>
              <a:p>
                <a:pPr marL="342042" lvl="0" indent="-342042" defTabSz="915004" eaLnBrk="0" fontAlgn="base" hangingPunct="0">
                  <a:spcAft>
                    <a:spcPts val="1200"/>
                  </a:spcAft>
                  <a:buClr>
                    <a:srgbClr val="3333CC"/>
                  </a:buClr>
                  <a:buNone/>
                </a:pPr>
                <a:r>
                  <a:rPr lang="en-US" sz="2600" kern="0" dirty="0" smtClean="0">
                    <a:solidFill>
                      <a:srgbClr val="A60A1B"/>
                    </a:solidFill>
                    <a:latin typeface="Arial Narrow"/>
                  </a:rPr>
                  <a:t>DR, </a:t>
                </a:r>
                <a:r>
                  <a:rPr lang="en-US" sz="2600" kern="0" dirty="0">
                    <a:solidFill>
                      <a:srgbClr val="3333CC"/>
                    </a:solidFill>
                    <a:latin typeface="Arial Narrow"/>
                  </a:rPr>
                  <a:t>also called </a:t>
                </a:r>
                <a:r>
                  <a:rPr lang="en-US" sz="2600" kern="0" dirty="0">
                    <a:solidFill>
                      <a:srgbClr val="808080">
                        <a:lumMod val="10000"/>
                      </a:srgbClr>
                    </a:solidFill>
                    <a:latin typeface="Arial Narrow"/>
                  </a:rPr>
                  <a:t>ordinary gain</a:t>
                </a:r>
                <a:r>
                  <a:rPr lang="en-US" sz="2600" kern="0" dirty="0">
                    <a:solidFill>
                      <a:srgbClr val="000000"/>
                    </a:solidFill>
                    <a:latin typeface="Arial Narrow"/>
                  </a:rPr>
                  <a:t>, </a:t>
                </a:r>
                <a:r>
                  <a:rPr lang="en-US" sz="2600" kern="0" dirty="0">
                    <a:solidFill>
                      <a:srgbClr val="1911BD"/>
                    </a:solidFill>
                    <a:latin typeface="Arial Narrow"/>
                  </a:rPr>
                  <a:t>in year t occurs when an asset is </a:t>
                </a:r>
                <a:r>
                  <a:rPr lang="en-US" sz="2600" kern="0" dirty="0">
                    <a:solidFill>
                      <a:srgbClr val="808080">
                        <a:lumMod val="10000"/>
                      </a:srgbClr>
                    </a:solidFill>
                    <a:latin typeface="Arial Narrow"/>
                  </a:rPr>
                  <a:t>sold for </a:t>
                </a:r>
                <a:r>
                  <a:rPr lang="en-US" sz="2600" u="sng" kern="0" dirty="0">
                    <a:solidFill>
                      <a:srgbClr val="808080">
                        <a:lumMod val="10000"/>
                      </a:srgbClr>
                    </a:solidFill>
                    <a:latin typeface="Arial Narrow"/>
                  </a:rPr>
                  <a:t>more than</a:t>
                </a:r>
                <a:r>
                  <a:rPr lang="en-US" sz="2600" kern="0" dirty="0">
                    <a:solidFill>
                      <a:srgbClr val="808080">
                        <a:lumMod val="10000"/>
                      </a:srgbClr>
                    </a:solidFill>
                    <a:latin typeface="Arial Narrow"/>
                  </a:rPr>
                  <a:t> its </a:t>
                </a:r>
                <a:r>
                  <a:rPr lang="en-US" sz="2600" kern="0" dirty="0" err="1" smtClean="0">
                    <a:solidFill>
                      <a:srgbClr val="808080">
                        <a:lumMod val="10000"/>
                      </a:srgbClr>
                    </a:solidFill>
                    <a:latin typeface="Arial Narrow"/>
                  </a:rPr>
                  <a:t>BV</a:t>
                </a:r>
                <a:r>
                  <a:rPr lang="en-US" sz="2600" kern="0" baseline="-25000" dirty="0" err="1" smtClean="0">
                    <a:solidFill>
                      <a:srgbClr val="808080">
                        <a:lumMod val="10000"/>
                      </a:srgbClr>
                    </a:solidFill>
                    <a:latin typeface="Arial Narrow"/>
                  </a:rPr>
                  <a:t>t</a:t>
                </a:r>
                <a:endParaRPr lang="en-US" sz="1000" kern="0" dirty="0">
                  <a:solidFill>
                    <a:srgbClr val="3333CC"/>
                  </a:solidFill>
                  <a:latin typeface="Arial Narrow"/>
                </a:endParaRPr>
              </a:p>
              <a:p>
                <a:pPr marL="342042" lvl="0" indent="-342042" algn="ctr" defTabSz="915004" eaLnBrk="0" fontAlgn="base" hangingPunct="0">
                  <a:spcBef>
                    <a:spcPts val="1200"/>
                  </a:spcBef>
                  <a:spcAft>
                    <a:spcPct val="0"/>
                  </a:spcAft>
                  <a:buClr>
                    <a:srgbClr val="3333CC"/>
                  </a:buClr>
                  <a:buNone/>
                </a:pPr>
                <a14:m>
                  <m:oMathPara xmlns:m="http://schemas.openxmlformats.org/officeDocument/2006/math">
                    <m:oMathParaPr>
                      <m:jc m:val="centerGroup"/>
                    </m:oMathParaPr>
                    <m:oMath xmlns:m="http://schemas.openxmlformats.org/officeDocument/2006/math">
                      <m:r>
                        <a:rPr lang="en-US" sz="2600" b="1" i="0" kern="0" dirty="0" smtClean="0">
                          <a:solidFill>
                            <a:srgbClr val="A60A1B"/>
                          </a:solidFill>
                          <a:latin typeface="Cambria Math"/>
                        </a:rPr>
                        <m:t>𝐃𝐑</m:t>
                      </m:r>
                      <m:r>
                        <a:rPr lang="en-US" sz="2600" b="1" i="0" kern="0" dirty="0" smtClean="0">
                          <a:solidFill>
                            <a:srgbClr val="A60A1B"/>
                          </a:solidFill>
                          <a:latin typeface="Cambria Math"/>
                        </a:rPr>
                        <m:t>=</m:t>
                      </m:r>
                      <m:r>
                        <a:rPr lang="en-US" sz="2600" b="1" i="0" kern="0" dirty="0" smtClean="0">
                          <a:solidFill>
                            <a:srgbClr val="A60A1B"/>
                          </a:solidFill>
                          <a:latin typeface="Cambria Math"/>
                        </a:rPr>
                        <m:t>𝐬𝐞𝐥𝐥𝐢𝐧𝐠</m:t>
                      </m:r>
                      <m:r>
                        <a:rPr lang="en-US" sz="2600" b="1" i="0" kern="0" dirty="0" smtClean="0">
                          <a:solidFill>
                            <a:srgbClr val="A60A1B"/>
                          </a:solidFill>
                          <a:latin typeface="Cambria Math"/>
                        </a:rPr>
                        <m:t> </m:t>
                      </m:r>
                      <m:r>
                        <a:rPr lang="en-US" sz="2600" b="1" i="0" kern="0" dirty="0" smtClean="0">
                          <a:solidFill>
                            <a:srgbClr val="A60A1B"/>
                          </a:solidFill>
                          <a:latin typeface="Cambria Math"/>
                        </a:rPr>
                        <m:t>𝐩𝐫𝐢𝐜𝐞</m:t>
                      </m:r>
                      <m:r>
                        <a:rPr lang="en-US" sz="2600" b="1" i="0" kern="0" dirty="0" smtClean="0">
                          <a:solidFill>
                            <a:srgbClr val="A60A1B"/>
                          </a:solidFill>
                          <a:latin typeface="Cambria Math"/>
                        </a:rPr>
                        <m:t>−</m:t>
                      </m:r>
                      <m:r>
                        <a:rPr lang="en-US" sz="2600" b="1" i="0" kern="0" dirty="0" smtClean="0">
                          <a:solidFill>
                            <a:srgbClr val="A60A1B"/>
                          </a:solidFill>
                          <a:latin typeface="Cambria Math"/>
                        </a:rPr>
                        <m:t>𝐛𝐨𝐨𝐤</m:t>
                      </m:r>
                      <m:r>
                        <a:rPr lang="en-US" sz="2600" b="1" i="0" kern="0" dirty="0" smtClean="0">
                          <a:solidFill>
                            <a:srgbClr val="A60A1B"/>
                          </a:solidFill>
                          <a:latin typeface="Cambria Math"/>
                        </a:rPr>
                        <m:t> </m:t>
                      </m:r>
                      <m:r>
                        <a:rPr lang="en-US" sz="2600" b="1" i="0" kern="0" dirty="0" smtClean="0">
                          <a:solidFill>
                            <a:srgbClr val="A60A1B"/>
                          </a:solidFill>
                          <a:latin typeface="Cambria Math"/>
                        </a:rPr>
                        <m:t>𝐯𝐚𝐥𝐮𝐞</m:t>
                      </m:r>
                      <m:r>
                        <a:rPr lang="en-US" sz="2600" b="1" i="0" kern="0" dirty="0" smtClean="0">
                          <a:solidFill>
                            <a:srgbClr val="A60A1B"/>
                          </a:solidFill>
                          <a:latin typeface="Cambria Math"/>
                        </a:rPr>
                        <m:t>=</m:t>
                      </m:r>
                      <m:r>
                        <a:rPr lang="en-US" sz="2600" b="1" i="0" kern="0" dirty="0" smtClean="0">
                          <a:solidFill>
                            <a:srgbClr val="A60A1B"/>
                          </a:solidFill>
                          <a:latin typeface="Cambria Math"/>
                        </a:rPr>
                        <m:t>𝐒𝐏</m:t>
                      </m:r>
                      <m:r>
                        <a:rPr lang="en-US" sz="2600" b="1" i="0" kern="0" dirty="0" smtClean="0">
                          <a:solidFill>
                            <a:srgbClr val="A60A1B"/>
                          </a:solidFill>
                          <a:latin typeface="Cambria Math"/>
                        </a:rPr>
                        <m:t>−</m:t>
                      </m:r>
                      <m:r>
                        <a:rPr lang="en-US" sz="2600" b="1" i="0" kern="0" dirty="0" err="1" smtClean="0">
                          <a:solidFill>
                            <a:srgbClr val="A60A1B"/>
                          </a:solidFill>
                          <a:latin typeface="Cambria Math"/>
                        </a:rPr>
                        <m:t>𝐁𝐕</m:t>
                      </m:r>
                      <m:r>
                        <a:rPr lang="en-US" sz="2600" b="1" i="0" kern="0" baseline="-25000" dirty="0" err="1" smtClean="0">
                          <a:solidFill>
                            <a:srgbClr val="A60A1B"/>
                          </a:solidFill>
                          <a:latin typeface="Cambria Math"/>
                        </a:rPr>
                        <m:t>𝐭</m:t>
                      </m:r>
                    </m:oMath>
                  </m:oMathPara>
                </a14:m>
                <a:endParaRPr lang="en-US" sz="2600" kern="0" dirty="0">
                  <a:solidFill>
                    <a:srgbClr val="A60A1B"/>
                  </a:solidFill>
                  <a:latin typeface="Arial Narrow"/>
                </a:endParaRPr>
              </a:p>
            </p:txBody>
          </p:sp>
        </mc:Choice>
        <mc:Fallback>
          <p:sp>
            <p:nvSpPr>
              <p:cNvPr id="3" name="Content Placeholder 2"/>
              <p:cNvSpPr>
                <a:spLocks noGrp="1" noRot="1" noChangeAspect="1" noMove="1" noResize="1" noEditPoints="1" noAdjustHandles="1" noChangeArrowheads="1" noChangeShapeType="1" noTextEdit="1"/>
              </p:cNvSpPr>
              <p:nvPr>
                <p:ph sz="quarter" idx="17"/>
              </p:nvPr>
            </p:nvSpPr>
            <p:spPr>
              <a:xfrm>
                <a:off x="457200" y="1270000"/>
                <a:ext cx="8229600" cy="1549400"/>
              </a:xfrm>
              <a:blipFill rotWithShape="1">
                <a:blip r:embed="rId2" cstate="print"/>
                <a:stretch>
                  <a:fillRect l="-1259" t="-3529"/>
                </a:stretch>
              </a:blipFill>
            </p:spPr>
            <p:txBody>
              <a:bodyPr/>
              <a:lstStyle/>
              <a:p>
                <a:r>
                  <a:rPr lang="en-US">
                    <a:noFill/>
                  </a:rPr>
                  <a:t> </a:t>
                </a:r>
              </a:p>
            </p:txBody>
          </p:sp>
        </mc:Fallback>
      </mc:AlternateContent>
      <p:cxnSp>
        <p:nvCxnSpPr>
          <p:cNvPr id="10" name="Straight Connector 3"/>
          <p:cNvCxnSpPr/>
          <p:nvPr/>
        </p:nvCxnSpPr>
        <p:spPr>
          <a:xfrm>
            <a:off x="457200" y="3048000"/>
            <a:ext cx="8229600" cy="0"/>
          </a:xfrm>
          <a:prstGeom prst="line">
            <a:avLst/>
          </a:prstGeom>
          <a:ln w="28575">
            <a:solidFill>
              <a:srgbClr val="006200"/>
            </a:solidFill>
            <a:prstDash val="lgDashDot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4" name="Content Placeholder 4"/>
              <p:cNvSpPr>
                <a:spLocks noGrp="1"/>
              </p:cNvSpPr>
              <p:nvPr>
                <p:ph sz="quarter" idx="18"/>
              </p:nvPr>
            </p:nvSpPr>
            <p:spPr>
              <a:xfrm>
                <a:off x="457200" y="3276600"/>
                <a:ext cx="8229600" cy="1412240"/>
              </a:xfrm>
            </p:spPr>
            <p:txBody>
              <a:bodyPr/>
              <a:lstStyle/>
              <a:p>
                <a:pPr marL="342042" lvl="0" indent="-342042" defTabSz="915004" eaLnBrk="0" fontAlgn="base" hangingPunct="0">
                  <a:spcAft>
                    <a:spcPts val="1200"/>
                  </a:spcAft>
                  <a:buClr>
                    <a:srgbClr val="3333CC"/>
                  </a:buClr>
                  <a:buNone/>
                </a:pPr>
                <a:r>
                  <a:rPr lang="en-US" sz="2600" kern="0" dirty="0" smtClean="0">
                    <a:solidFill>
                      <a:srgbClr val="A60A1B"/>
                    </a:solidFill>
                    <a:latin typeface="Arial Narrow"/>
                  </a:rPr>
                  <a:t>CG</a:t>
                </a:r>
                <a:r>
                  <a:rPr lang="en-US" sz="2600" kern="0" dirty="0">
                    <a:solidFill>
                      <a:srgbClr val="FF0000"/>
                    </a:solidFill>
                    <a:latin typeface="Arial Narrow"/>
                  </a:rPr>
                  <a:t> </a:t>
                </a:r>
                <a:r>
                  <a:rPr lang="en-US" sz="2600" kern="0" dirty="0">
                    <a:solidFill>
                      <a:srgbClr val="1911BD"/>
                    </a:solidFill>
                    <a:latin typeface="Arial Narrow"/>
                  </a:rPr>
                  <a:t>occurs when an asset is </a:t>
                </a:r>
                <a:r>
                  <a:rPr lang="en-US" sz="2600" kern="0" dirty="0">
                    <a:solidFill>
                      <a:srgbClr val="000000">
                        <a:lumMod val="95000"/>
                        <a:lumOff val="5000"/>
                      </a:srgbClr>
                    </a:solidFill>
                    <a:latin typeface="Arial Narrow"/>
                  </a:rPr>
                  <a:t>sold for </a:t>
                </a:r>
                <a:r>
                  <a:rPr lang="en-US" sz="2600" u="sng" kern="0" dirty="0">
                    <a:solidFill>
                      <a:srgbClr val="000000">
                        <a:lumMod val="95000"/>
                        <a:lumOff val="5000"/>
                      </a:srgbClr>
                    </a:solidFill>
                    <a:latin typeface="Arial Narrow"/>
                  </a:rPr>
                  <a:t>more than</a:t>
                </a:r>
                <a:r>
                  <a:rPr lang="en-US" sz="2600" kern="0" dirty="0">
                    <a:solidFill>
                      <a:srgbClr val="000000">
                        <a:lumMod val="95000"/>
                        <a:lumOff val="5000"/>
                      </a:srgbClr>
                    </a:solidFill>
                    <a:latin typeface="Arial Narrow"/>
                  </a:rPr>
                  <a:t> its unadjusted basis </a:t>
                </a:r>
                <a:r>
                  <a:rPr lang="en-US" sz="2600" i="1" kern="0" dirty="0">
                    <a:solidFill>
                      <a:srgbClr val="000000">
                        <a:lumMod val="95000"/>
                        <a:lumOff val="5000"/>
                      </a:srgbClr>
                    </a:solidFill>
                    <a:latin typeface="Arial Narrow"/>
                  </a:rPr>
                  <a:t>B</a:t>
                </a:r>
                <a:r>
                  <a:rPr lang="en-US" sz="2600" kern="0" dirty="0">
                    <a:solidFill>
                      <a:srgbClr val="000000">
                        <a:lumMod val="95000"/>
                        <a:lumOff val="5000"/>
                      </a:srgbClr>
                    </a:solidFill>
                    <a:latin typeface="Arial Narrow"/>
                  </a:rPr>
                  <a:t> </a:t>
                </a:r>
                <a:r>
                  <a:rPr lang="en-US" sz="2600" kern="0" dirty="0">
                    <a:solidFill>
                      <a:srgbClr val="1911BD"/>
                    </a:solidFill>
                    <a:latin typeface="Arial Narrow"/>
                  </a:rPr>
                  <a:t>(or first cost </a:t>
                </a:r>
                <a:r>
                  <a:rPr lang="en-US" sz="2600" i="1" kern="0" dirty="0">
                    <a:solidFill>
                      <a:srgbClr val="1911BD"/>
                    </a:solidFill>
                    <a:latin typeface="Arial Narrow"/>
                  </a:rPr>
                  <a:t>P</a:t>
                </a:r>
                <a:r>
                  <a:rPr lang="en-US" sz="2600" kern="0" dirty="0">
                    <a:solidFill>
                      <a:srgbClr val="1911BD"/>
                    </a:solidFill>
                    <a:latin typeface="Arial Narrow"/>
                  </a:rPr>
                  <a:t>)</a:t>
                </a:r>
              </a:p>
              <a:p>
                <a:pPr marL="342042" lvl="0" indent="-342042" algn="ctr" defTabSz="915004" eaLnBrk="0" fontAlgn="base" hangingPunct="0">
                  <a:spcBef>
                    <a:spcPts val="1200"/>
                  </a:spcBef>
                  <a:spcAft>
                    <a:spcPct val="0"/>
                  </a:spcAft>
                  <a:buClr>
                    <a:srgbClr val="3333CC"/>
                  </a:buClr>
                  <a:buNone/>
                </a:pPr>
                <a14:m>
                  <m:oMathPara xmlns:m="http://schemas.openxmlformats.org/officeDocument/2006/math">
                    <m:oMathParaPr>
                      <m:jc m:val="centerGroup"/>
                    </m:oMathParaPr>
                    <m:oMath xmlns:m="http://schemas.openxmlformats.org/officeDocument/2006/math">
                      <m:r>
                        <a:rPr lang="en-US" sz="2600" b="1" i="0" kern="0" dirty="0" smtClean="0">
                          <a:solidFill>
                            <a:srgbClr val="A60A1B"/>
                          </a:solidFill>
                          <a:latin typeface="Cambria Math"/>
                        </a:rPr>
                        <m:t>𝐂𝐆</m:t>
                      </m:r>
                      <m:r>
                        <a:rPr lang="en-US" sz="2600" b="1" i="0" kern="0" dirty="0" smtClean="0">
                          <a:solidFill>
                            <a:srgbClr val="A60A1B"/>
                          </a:solidFill>
                          <a:latin typeface="Cambria Math"/>
                        </a:rPr>
                        <m:t>=</m:t>
                      </m:r>
                      <m:r>
                        <a:rPr lang="en-US" sz="2600" b="1" i="0" kern="0" dirty="0" smtClean="0">
                          <a:solidFill>
                            <a:srgbClr val="A60A1B"/>
                          </a:solidFill>
                          <a:latin typeface="Cambria Math"/>
                        </a:rPr>
                        <m:t>𝐬𝐞𝐥𝐥𝐢𝐧𝐠</m:t>
                      </m:r>
                      <m:r>
                        <a:rPr lang="en-US" sz="2600" b="1" i="0" kern="0" dirty="0" smtClean="0">
                          <a:solidFill>
                            <a:srgbClr val="A60A1B"/>
                          </a:solidFill>
                          <a:latin typeface="Cambria Math"/>
                        </a:rPr>
                        <m:t> </m:t>
                      </m:r>
                      <m:r>
                        <a:rPr lang="en-US" sz="2600" b="1" i="0" kern="0" dirty="0" smtClean="0">
                          <a:solidFill>
                            <a:srgbClr val="A60A1B"/>
                          </a:solidFill>
                          <a:latin typeface="Cambria Math"/>
                        </a:rPr>
                        <m:t>𝐩𝐫𝐢𝐜𝐞</m:t>
                      </m:r>
                      <m:r>
                        <a:rPr lang="en-US" sz="2600" b="1" i="0" kern="0" dirty="0" smtClean="0">
                          <a:solidFill>
                            <a:srgbClr val="A60A1B"/>
                          </a:solidFill>
                          <a:latin typeface="Cambria Math"/>
                        </a:rPr>
                        <m:t>−</m:t>
                      </m:r>
                      <m:r>
                        <a:rPr lang="en-US" sz="2600" b="1" i="0" kern="0" dirty="0" smtClean="0">
                          <a:solidFill>
                            <a:srgbClr val="A60A1B"/>
                          </a:solidFill>
                          <a:latin typeface="Cambria Math"/>
                        </a:rPr>
                        <m:t>𝐛𝐚𝐬𝐢𝐬</m:t>
                      </m:r>
                      <m:r>
                        <a:rPr lang="en-US" sz="2600" b="1" i="0" kern="0" dirty="0" smtClean="0">
                          <a:solidFill>
                            <a:srgbClr val="A60A1B"/>
                          </a:solidFill>
                          <a:latin typeface="Cambria Math"/>
                        </a:rPr>
                        <m:t>=</m:t>
                      </m:r>
                      <m:r>
                        <a:rPr lang="en-US" sz="2600" b="1" i="0" kern="0" dirty="0" smtClean="0">
                          <a:solidFill>
                            <a:srgbClr val="A60A1B"/>
                          </a:solidFill>
                          <a:latin typeface="Cambria Math"/>
                        </a:rPr>
                        <m:t>𝐒𝐏</m:t>
                      </m:r>
                      <m:r>
                        <a:rPr lang="en-US" sz="2600" b="1" i="0" kern="0" dirty="0" smtClean="0">
                          <a:solidFill>
                            <a:srgbClr val="A60A1B"/>
                          </a:solidFill>
                          <a:latin typeface="Cambria Math"/>
                        </a:rPr>
                        <m:t>−</m:t>
                      </m:r>
                      <m:r>
                        <a:rPr lang="en-US" sz="2600" b="1" i="1" kern="0" dirty="0" smtClean="0">
                          <a:solidFill>
                            <a:srgbClr val="A60A1B"/>
                          </a:solidFill>
                          <a:latin typeface="Cambria Math"/>
                        </a:rPr>
                        <m:t>𝑩</m:t>
                      </m:r>
                    </m:oMath>
                  </m:oMathPara>
                </a14:m>
                <a:endParaRPr lang="en-US" sz="2600" i="1" kern="0" dirty="0">
                  <a:solidFill>
                    <a:srgbClr val="A60A1B"/>
                  </a:solidFill>
                  <a:latin typeface="Arial Narrow"/>
                </a:endParaRPr>
              </a:p>
            </p:txBody>
          </p:sp>
        </mc:Choice>
        <mc:Fallback>
          <p:sp>
            <p:nvSpPr>
              <p:cNvPr id="4" name="Content Placeholder 4"/>
              <p:cNvSpPr>
                <a:spLocks noGrp="1" noRot="1" noChangeAspect="1" noMove="1" noResize="1" noEditPoints="1" noAdjustHandles="1" noChangeArrowheads="1" noChangeShapeType="1" noTextEdit="1"/>
              </p:cNvSpPr>
              <p:nvPr>
                <p:ph sz="quarter" idx="18"/>
              </p:nvPr>
            </p:nvSpPr>
            <p:spPr>
              <a:xfrm>
                <a:off x="457200" y="3276600"/>
                <a:ext cx="8229600" cy="1412240"/>
              </a:xfrm>
              <a:blipFill rotWithShape="1">
                <a:blip r:embed="rId3" cstate="print"/>
                <a:stretch>
                  <a:fillRect l="-1259" t="-3896" r="-1037"/>
                </a:stretch>
              </a:blipFill>
            </p:spPr>
            <p:txBody>
              <a:bodyPr/>
              <a:lstStyle/>
              <a:p>
                <a:r>
                  <a:rPr lang="en-US">
                    <a:noFill/>
                  </a:rPr>
                  <a:t> </a:t>
                </a:r>
              </a:p>
            </p:txBody>
          </p:sp>
        </mc:Fallback>
      </mc:AlternateContent>
      <p:cxnSp>
        <p:nvCxnSpPr>
          <p:cNvPr id="11" name="Straight Connector 5"/>
          <p:cNvCxnSpPr/>
          <p:nvPr/>
        </p:nvCxnSpPr>
        <p:spPr>
          <a:xfrm>
            <a:off x="457200" y="5029200"/>
            <a:ext cx="8229600" cy="0"/>
          </a:xfrm>
          <a:prstGeom prst="line">
            <a:avLst/>
          </a:prstGeom>
          <a:ln w="28575">
            <a:solidFill>
              <a:srgbClr val="006200"/>
            </a:solidFill>
            <a:prstDash val="lgDashDot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5" name="Content Placeholder 6"/>
              <p:cNvSpPr>
                <a:spLocks noGrp="1"/>
              </p:cNvSpPr>
              <p:nvPr>
                <p:ph sz="quarter" idx="19"/>
              </p:nvPr>
            </p:nvSpPr>
            <p:spPr>
              <a:xfrm>
                <a:off x="457200" y="5278120"/>
                <a:ext cx="8229600" cy="1046480"/>
              </a:xfrm>
            </p:spPr>
            <p:txBody>
              <a:bodyPr/>
              <a:lstStyle/>
              <a:p>
                <a:pPr marL="342042" lvl="0" indent="-342042" defTabSz="915004" eaLnBrk="0" fontAlgn="base" hangingPunct="0">
                  <a:spcAft>
                    <a:spcPts val="1200"/>
                  </a:spcAft>
                  <a:buClr>
                    <a:srgbClr val="3333CC"/>
                  </a:buClr>
                  <a:buNone/>
                </a:pPr>
                <a:r>
                  <a:rPr lang="en-US" sz="2600" kern="0" dirty="0" smtClean="0">
                    <a:solidFill>
                      <a:srgbClr val="A60A1B"/>
                    </a:solidFill>
                    <a:latin typeface="Arial Narrow"/>
                  </a:rPr>
                  <a:t>CL</a:t>
                </a:r>
                <a:r>
                  <a:rPr lang="en-US" sz="2600" kern="0" dirty="0">
                    <a:solidFill>
                      <a:srgbClr val="FF0000"/>
                    </a:solidFill>
                    <a:latin typeface="Arial Narrow"/>
                  </a:rPr>
                  <a:t> </a:t>
                </a:r>
                <a:r>
                  <a:rPr lang="en-US" sz="2600" kern="0" dirty="0">
                    <a:solidFill>
                      <a:srgbClr val="1911BD"/>
                    </a:solidFill>
                    <a:latin typeface="Arial Narrow"/>
                  </a:rPr>
                  <a:t>occurs when an asset is </a:t>
                </a:r>
                <a:r>
                  <a:rPr lang="en-US" sz="2600" kern="0" dirty="0">
                    <a:solidFill>
                      <a:srgbClr val="000000">
                        <a:lumMod val="95000"/>
                        <a:lumOff val="5000"/>
                      </a:srgbClr>
                    </a:solidFill>
                    <a:latin typeface="Arial Narrow"/>
                  </a:rPr>
                  <a:t>sold for </a:t>
                </a:r>
                <a:r>
                  <a:rPr lang="en-US" sz="2600" u="sng" kern="0" dirty="0">
                    <a:solidFill>
                      <a:srgbClr val="000000">
                        <a:lumMod val="95000"/>
                        <a:lumOff val="5000"/>
                      </a:srgbClr>
                    </a:solidFill>
                    <a:latin typeface="Arial Narrow"/>
                  </a:rPr>
                  <a:t>less than</a:t>
                </a:r>
                <a:r>
                  <a:rPr lang="en-US" sz="2600" kern="0" dirty="0">
                    <a:solidFill>
                      <a:srgbClr val="000000">
                        <a:lumMod val="95000"/>
                        <a:lumOff val="5000"/>
                      </a:srgbClr>
                    </a:solidFill>
                    <a:latin typeface="Arial Narrow"/>
                  </a:rPr>
                  <a:t> its current </a:t>
                </a:r>
                <a:r>
                  <a:rPr lang="en-US" sz="2600" kern="0" dirty="0" err="1">
                    <a:solidFill>
                      <a:srgbClr val="000000">
                        <a:lumMod val="95000"/>
                        <a:lumOff val="5000"/>
                      </a:srgbClr>
                    </a:solidFill>
                    <a:latin typeface="Arial Narrow"/>
                  </a:rPr>
                  <a:t>BV</a:t>
                </a:r>
                <a:r>
                  <a:rPr lang="en-US" sz="2600" kern="0" baseline="-25000" dirty="0" err="1">
                    <a:solidFill>
                      <a:srgbClr val="000000">
                        <a:lumMod val="95000"/>
                        <a:lumOff val="5000"/>
                      </a:srgbClr>
                    </a:solidFill>
                    <a:latin typeface="Arial Narrow"/>
                  </a:rPr>
                  <a:t>t</a:t>
                </a:r>
                <a:endParaRPr lang="en-US" sz="2600" kern="0" dirty="0">
                  <a:solidFill>
                    <a:srgbClr val="1911BD"/>
                  </a:solidFill>
                  <a:latin typeface="Arial Narrow"/>
                </a:endParaRPr>
              </a:p>
              <a:p>
                <a:pPr marL="342042" lvl="0" indent="-342042" algn="ctr" defTabSz="915004" eaLnBrk="0" fontAlgn="base" hangingPunct="0">
                  <a:spcBef>
                    <a:spcPts val="1200"/>
                  </a:spcBef>
                  <a:spcAft>
                    <a:spcPct val="0"/>
                  </a:spcAft>
                  <a:buClr>
                    <a:srgbClr val="3333CC"/>
                  </a:buClr>
                  <a:buNone/>
                </a:pPr>
                <a14:m>
                  <m:oMathPara xmlns:m="http://schemas.openxmlformats.org/officeDocument/2006/math">
                    <m:oMathParaPr>
                      <m:jc m:val="centerGroup"/>
                    </m:oMathParaPr>
                    <m:oMath xmlns:m="http://schemas.openxmlformats.org/officeDocument/2006/math">
                      <m:r>
                        <a:rPr lang="en-US" sz="2600" b="1" i="0" kern="0" dirty="0" smtClean="0">
                          <a:solidFill>
                            <a:srgbClr val="A60A1B"/>
                          </a:solidFill>
                          <a:latin typeface="Cambria Math"/>
                        </a:rPr>
                        <m:t>𝐂𝐋</m:t>
                      </m:r>
                      <m:r>
                        <a:rPr lang="en-US" sz="2600" b="1" i="0" kern="0" dirty="0" smtClean="0">
                          <a:solidFill>
                            <a:srgbClr val="A60A1B"/>
                          </a:solidFill>
                          <a:latin typeface="Cambria Math"/>
                        </a:rPr>
                        <m:t>=</m:t>
                      </m:r>
                      <m:r>
                        <a:rPr lang="en-US" sz="2600" b="1" i="0" kern="0" dirty="0" smtClean="0">
                          <a:solidFill>
                            <a:srgbClr val="A60A1B"/>
                          </a:solidFill>
                          <a:latin typeface="Cambria Math"/>
                        </a:rPr>
                        <m:t>𝐛𝐨𝐨𝐤</m:t>
                      </m:r>
                      <m:r>
                        <a:rPr lang="en-US" sz="2600" b="1" i="0" kern="0" dirty="0" smtClean="0">
                          <a:solidFill>
                            <a:srgbClr val="A60A1B"/>
                          </a:solidFill>
                          <a:latin typeface="Cambria Math"/>
                        </a:rPr>
                        <m:t> </m:t>
                      </m:r>
                      <m:r>
                        <a:rPr lang="en-US" sz="2600" b="1" i="0" kern="0" dirty="0" smtClean="0">
                          <a:solidFill>
                            <a:srgbClr val="A60A1B"/>
                          </a:solidFill>
                          <a:latin typeface="Cambria Math"/>
                        </a:rPr>
                        <m:t>𝐯𝐚𝐥𝐮𝐞</m:t>
                      </m:r>
                      <m:r>
                        <a:rPr lang="en-US" sz="2600" b="1" i="0" kern="0" dirty="0" smtClean="0">
                          <a:solidFill>
                            <a:srgbClr val="A60A1B"/>
                          </a:solidFill>
                          <a:latin typeface="Cambria Math"/>
                        </a:rPr>
                        <m:t>−</m:t>
                      </m:r>
                      <m:r>
                        <a:rPr lang="en-US" sz="2600" b="1" i="0" kern="0" dirty="0" smtClean="0">
                          <a:solidFill>
                            <a:srgbClr val="A60A1B"/>
                          </a:solidFill>
                          <a:latin typeface="Cambria Math"/>
                        </a:rPr>
                        <m:t>𝐬𝐞𝐥𝐥𝐢𝐧𝐠</m:t>
                      </m:r>
                      <m:r>
                        <a:rPr lang="en-US" sz="2600" b="1" i="0" kern="0" dirty="0" smtClean="0">
                          <a:solidFill>
                            <a:srgbClr val="A60A1B"/>
                          </a:solidFill>
                          <a:latin typeface="Cambria Math"/>
                        </a:rPr>
                        <m:t> </m:t>
                      </m:r>
                      <m:r>
                        <a:rPr lang="en-US" sz="2600" b="1" i="0" kern="0" dirty="0" smtClean="0">
                          <a:solidFill>
                            <a:srgbClr val="A60A1B"/>
                          </a:solidFill>
                          <a:latin typeface="Cambria Math"/>
                        </a:rPr>
                        <m:t>𝐩𝐫𝐢𝐜𝐞</m:t>
                      </m:r>
                      <m:r>
                        <a:rPr lang="en-US" sz="2600" b="1" i="0" kern="0" dirty="0" smtClean="0">
                          <a:solidFill>
                            <a:srgbClr val="A60A1B"/>
                          </a:solidFill>
                          <a:latin typeface="Cambria Math"/>
                        </a:rPr>
                        <m:t>=</m:t>
                      </m:r>
                      <m:r>
                        <a:rPr lang="en-US" sz="2600" b="1" i="0" kern="0" dirty="0" err="1">
                          <a:solidFill>
                            <a:srgbClr val="A60A1B"/>
                          </a:solidFill>
                          <a:latin typeface="Cambria Math"/>
                        </a:rPr>
                        <m:t>𝐁𝐕</m:t>
                      </m:r>
                      <m:r>
                        <a:rPr lang="en-US" sz="2600" b="1" i="0" kern="0" baseline="-25000" dirty="0" err="1">
                          <a:solidFill>
                            <a:srgbClr val="A60A1B"/>
                          </a:solidFill>
                          <a:latin typeface="Cambria Math"/>
                        </a:rPr>
                        <m:t>𝐭</m:t>
                      </m:r>
                      <m:r>
                        <a:rPr lang="en-US" sz="2600" b="1" i="0" kern="0" dirty="0" smtClean="0">
                          <a:solidFill>
                            <a:srgbClr val="A60A1B"/>
                          </a:solidFill>
                          <a:latin typeface="Cambria Math"/>
                        </a:rPr>
                        <m:t>−</m:t>
                      </m:r>
                      <m:r>
                        <a:rPr lang="en-US" sz="2600" b="1" i="0" kern="0" dirty="0" smtClean="0">
                          <a:solidFill>
                            <a:srgbClr val="A60A1B"/>
                          </a:solidFill>
                          <a:latin typeface="Cambria Math"/>
                        </a:rPr>
                        <m:t>𝐒𝐏</m:t>
                      </m:r>
                    </m:oMath>
                  </m:oMathPara>
                </a14:m>
                <a:endParaRPr lang="en-US" sz="2600" kern="0" dirty="0">
                  <a:solidFill>
                    <a:srgbClr val="A60A1B"/>
                  </a:solidFill>
                  <a:latin typeface="Arial Narrow"/>
                </a:endParaRPr>
              </a:p>
            </p:txBody>
          </p:sp>
        </mc:Choice>
        <mc:Fallback>
          <p:sp>
            <p:nvSpPr>
              <p:cNvPr id="5" name="Content Placeholder 6"/>
              <p:cNvSpPr>
                <a:spLocks noGrp="1" noRot="1" noChangeAspect="1" noMove="1" noResize="1" noEditPoints="1" noAdjustHandles="1" noChangeArrowheads="1" noChangeShapeType="1" noTextEdit="1"/>
              </p:cNvSpPr>
              <p:nvPr>
                <p:ph sz="quarter" idx="19"/>
              </p:nvPr>
            </p:nvSpPr>
            <p:spPr>
              <a:xfrm>
                <a:off x="457200" y="5278120"/>
                <a:ext cx="8229600" cy="1046480"/>
              </a:xfrm>
              <a:blipFill rotWithShape="1">
                <a:blip r:embed="rId4" cstate="print"/>
                <a:stretch>
                  <a:fillRect l="-1259" t="-5233"/>
                </a:stretch>
              </a:blipFill>
            </p:spPr>
            <p:txBody>
              <a:bodyPr/>
              <a:lstStyle/>
              <a:p>
                <a:r>
                  <a:rPr lang="en-US">
                    <a:noFill/>
                  </a:rPr>
                  <a:t> </a:t>
                </a:r>
              </a:p>
            </p:txBody>
          </p:sp>
        </mc:Fallback>
      </mc:AlternateContent>
      <p:sp>
        <p:nvSpPr>
          <p:cNvPr id="9"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1160684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DR, CG and CL on TI and Taxes</a:t>
            </a:r>
          </a:p>
        </p:txBody>
      </p:sp>
      <p:pic>
        <p:nvPicPr>
          <p:cNvPr id="1026" name="Picture 2"/>
          <p:cNvPicPr>
            <a:picLocks noGrp="1" noChangeAspect="1" noChangeArrowheads="1"/>
          </p:cNvPicPr>
          <p:nvPr>
            <p:ph sz="quarter" idx="17"/>
          </p:nvPr>
        </p:nvPicPr>
        <p:blipFill>
          <a:blip r:embed="rId2" cstate="print">
            <a:extLst>
              <a:ext uri="{28A0092B-C50C-407E-A947-70E740481C1C}">
                <a14:useLocalDpi xmlns:a14="http://schemas.microsoft.com/office/drawing/2010/main" xmlns="" val="0"/>
              </a:ext>
            </a:extLst>
          </a:blip>
          <a:stretch>
            <a:fillRect/>
          </a:stretch>
        </p:blipFill>
        <p:spPr bwMode="auto">
          <a:xfrm>
            <a:off x="207918" y="1218225"/>
            <a:ext cx="7580743" cy="4004741"/>
          </a:xfrm>
          <a:prstGeom prst="rect">
            <a:avLst/>
          </a:prstGeom>
          <a:noFill/>
          <a:ln>
            <a:noFill/>
          </a:ln>
          <a:extLst>
            <a:ext uri="{909E8E84-426E-40DD-AFC4-6F175D3DCCD1}">
              <a14:hiddenFill xmlns:a14="http://schemas.microsoft.com/office/drawing/2010/main" xmlns="">
                <a:solidFill>
                  <a:srgbClr val="FFFFFF"/>
                </a:solidFill>
              </a14:hiddenFill>
            </a:ext>
          </a:extLst>
        </p:spPr>
      </p:pic>
      <p:grpSp>
        <p:nvGrpSpPr>
          <p:cNvPr id="13" name="Group 3"/>
          <p:cNvGrpSpPr/>
          <p:nvPr/>
        </p:nvGrpSpPr>
        <p:grpSpPr>
          <a:xfrm>
            <a:off x="5759634" y="2305594"/>
            <a:ext cx="2133600" cy="228600"/>
            <a:chOff x="5791200" y="2057400"/>
            <a:chExt cx="2133600" cy="228600"/>
          </a:xfrm>
        </p:grpSpPr>
        <p:cxnSp>
          <p:nvCxnSpPr>
            <p:cNvPr id="14" name="Straight Arrow Connector 13"/>
            <p:cNvCxnSpPr/>
            <p:nvPr/>
          </p:nvCxnSpPr>
          <p:spPr>
            <a:xfrm rot="5400000">
              <a:off x="5677694" y="2170906"/>
              <a:ext cx="228600" cy="1588"/>
            </a:xfrm>
            <a:prstGeom prst="straightConnector1">
              <a:avLst/>
            </a:prstGeom>
            <a:ln w="28575">
              <a:solidFill>
                <a:srgbClr val="0062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1200" y="2057400"/>
              <a:ext cx="2133600" cy="18366"/>
            </a:xfrm>
            <a:prstGeom prst="line">
              <a:avLst/>
            </a:prstGeom>
            <a:ln w="28575">
              <a:solidFill>
                <a:srgbClr val="0062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xmlns="" Requires="a14">
          <p:sp>
            <p:nvSpPr>
              <p:cNvPr id="4" name="Content Placeholder 4"/>
              <p:cNvSpPr>
                <a:spLocks noGrp="1"/>
              </p:cNvSpPr>
              <p:nvPr>
                <p:ph sz="quarter" idx="18"/>
              </p:nvPr>
            </p:nvSpPr>
            <p:spPr>
              <a:xfrm>
                <a:off x="7909560" y="1957252"/>
                <a:ext cx="1097280" cy="731520"/>
              </a:xfrm>
              <a:ln w="28575">
                <a:solidFill>
                  <a:srgbClr val="006200"/>
                </a:solidFill>
              </a:ln>
            </p:spPr>
            <p:txBody>
              <a:bodyPr anchor="ctr"/>
              <a:lstStyle/>
              <a:p>
                <a:pPr marL="0" lvl="0" indent="0" algn="ctr" defTabSz="914400">
                  <a:spcBef>
                    <a:spcPts val="0"/>
                  </a:spcBef>
                  <a:buNone/>
                </a:pPr>
                <a:r>
                  <a:rPr lang="en-US" sz="1800" dirty="0" smtClean="0">
                    <a:solidFill>
                      <a:srgbClr val="3333CC">
                        <a:lumMod val="75000"/>
                      </a:srgbClr>
                    </a:solidFill>
                    <a:latin typeface="Arial Narrow"/>
                  </a:rPr>
                  <a:t>CG </a:t>
                </a:r>
                <a14:m>
                  <m:oMath xmlns:m="http://schemas.openxmlformats.org/officeDocument/2006/math">
                    <m:r>
                      <a:rPr lang="en-US" sz="1800" i="1" dirty="0" smtClean="0">
                        <a:solidFill>
                          <a:srgbClr val="3333CC">
                            <a:lumMod val="75000"/>
                          </a:srgbClr>
                        </a:solidFill>
                        <a:latin typeface="Cambria Math"/>
                      </a:rPr>
                      <m:t>=</m:t>
                    </m:r>
                  </m:oMath>
                </a14:m>
                <a:r>
                  <a:rPr lang="en-US" sz="1800" dirty="0">
                    <a:solidFill>
                      <a:srgbClr val="3333CC">
                        <a:lumMod val="75000"/>
                      </a:srgbClr>
                    </a:solidFill>
                    <a:latin typeface="Arial Narrow"/>
                  </a:rPr>
                  <a:t> </a:t>
                </a:r>
              </a:p>
              <a:p>
                <a:pPr marL="0" lvl="0" indent="0" algn="ctr" defTabSz="914400">
                  <a:spcBef>
                    <a:spcPts val="0"/>
                  </a:spcBef>
                  <a:buNone/>
                </a:pPr>
                <a:r>
                  <a:rPr lang="en-US" sz="1800" dirty="0">
                    <a:solidFill>
                      <a:srgbClr val="3333CC">
                        <a:lumMod val="75000"/>
                      </a:srgbClr>
                    </a:solidFill>
                    <a:latin typeface="Arial Narrow"/>
                  </a:rPr>
                  <a:t>SP</a:t>
                </a:r>
                <a:r>
                  <a:rPr lang="en-US" sz="1800" baseline="-25000" dirty="0">
                    <a:solidFill>
                      <a:srgbClr val="3333CC">
                        <a:lumMod val="75000"/>
                      </a:srgbClr>
                    </a:solidFill>
                    <a:latin typeface="Arial Narrow"/>
                  </a:rPr>
                  <a:t>1</a:t>
                </a:r>
                <a:r>
                  <a:rPr lang="en-US" sz="1800" dirty="0">
                    <a:solidFill>
                      <a:srgbClr val="3333CC">
                        <a:lumMod val="75000"/>
                      </a:srgbClr>
                    </a:solidFill>
                    <a:latin typeface="Arial Narrow"/>
                  </a:rPr>
                  <a:t> </a:t>
                </a:r>
                <a14:m>
                  <m:oMath xmlns:m="http://schemas.openxmlformats.org/officeDocument/2006/math">
                    <m:r>
                      <a:rPr lang="en-US" sz="1800" b="1" i="1" dirty="0" smtClean="0">
                        <a:solidFill>
                          <a:srgbClr val="3333CC">
                            <a:lumMod val="75000"/>
                          </a:srgbClr>
                        </a:solidFill>
                        <a:latin typeface="Cambria Math"/>
                      </a:rPr>
                      <m:t>−</m:t>
                    </m:r>
                  </m:oMath>
                </a14:m>
                <a:r>
                  <a:rPr lang="en-US" sz="1800" dirty="0" smtClean="0">
                    <a:solidFill>
                      <a:srgbClr val="3333CC">
                        <a:lumMod val="75000"/>
                      </a:srgbClr>
                    </a:solidFill>
                    <a:latin typeface="Arial Narrow"/>
                  </a:rPr>
                  <a:t> </a:t>
                </a:r>
                <a:r>
                  <a:rPr lang="en-US" sz="1800" i="1" dirty="0" smtClean="0">
                    <a:solidFill>
                      <a:srgbClr val="3333CC">
                        <a:lumMod val="75000"/>
                      </a:srgbClr>
                    </a:solidFill>
                    <a:latin typeface="Arial Narrow"/>
                  </a:rPr>
                  <a:t>B</a:t>
                </a:r>
                <a:endParaRPr lang="en-US" sz="1800" dirty="0">
                  <a:solidFill>
                    <a:srgbClr val="3333CC">
                      <a:lumMod val="75000"/>
                    </a:srgbClr>
                  </a:solidFill>
                  <a:latin typeface="Arial Narrow"/>
                </a:endParaRPr>
              </a:p>
            </p:txBody>
          </p:sp>
        </mc:Choice>
        <mc:Fallback>
          <p:sp>
            <p:nvSpPr>
              <p:cNvPr id="4" name="Content Placeholder 4"/>
              <p:cNvSpPr>
                <a:spLocks noGrp="1" noRot="1" noChangeAspect="1" noMove="1" noResize="1" noEditPoints="1" noAdjustHandles="1" noChangeArrowheads="1" noChangeShapeType="1" noTextEdit="1"/>
              </p:cNvSpPr>
              <p:nvPr>
                <p:ph sz="quarter" idx="18"/>
              </p:nvPr>
            </p:nvSpPr>
            <p:spPr>
              <a:xfrm>
                <a:off x="7909560" y="1957252"/>
                <a:ext cx="1097280" cy="731520"/>
              </a:xfrm>
              <a:blipFill rotWithShape="1">
                <a:blip r:embed="rId3" cstate="print"/>
                <a:stretch>
                  <a:fillRect b="-5600"/>
                </a:stretch>
              </a:blipFill>
              <a:ln w="28575">
                <a:solidFill>
                  <a:srgbClr val="006200"/>
                </a:solidFill>
              </a:ln>
            </p:spPr>
            <p:txBody>
              <a:bodyPr/>
              <a:lstStyle/>
              <a:p>
                <a:r>
                  <a:rPr lang="en-US">
                    <a:noFill/>
                  </a:rPr>
                  <a:t> </a:t>
                </a:r>
              </a:p>
            </p:txBody>
          </p:sp>
        </mc:Fallback>
      </mc:AlternateContent>
      <p:cxnSp>
        <p:nvCxnSpPr>
          <p:cNvPr id="16" name="Straight Arrow Connector 5"/>
          <p:cNvCxnSpPr/>
          <p:nvPr/>
        </p:nvCxnSpPr>
        <p:spPr>
          <a:xfrm rot="10800000">
            <a:off x="5541916" y="3985400"/>
            <a:ext cx="2362200" cy="18366"/>
          </a:xfrm>
          <a:prstGeom prst="straightConnector1">
            <a:avLst/>
          </a:prstGeom>
          <a:ln w="28575">
            <a:solidFill>
              <a:srgbClr val="0062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5" name="Content Placeholder 6"/>
              <p:cNvSpPr>
                <a:spLocks noGrp="1"/>
              </p:cNvSpPr>
              <p:nvPr>
                <p:ph sz="quarter" idx="19"/>
              </p:nvPr>
            </p:nvSpPr>
            <p:spPr>
              <a:xfrm>
                <a:off x="7909560" y="3642360"/>
                <a:ext cx="1097280" cy="731520"/>
              </a:xfrm>
              <a:ln w="28575">
                <a:solidFill>
                  <a:srgbClr val="006200"/>
                </a:solidFill>
              </a:ln>
            </p:spPr>
            <p:txBody>
              <a:bodyPr anchor="ctr"/>
              <a:lstStyle/>
              <a:p>
                <a:pPr marL="0" lvl="0" indent="0" algn="ctr" defTabSz="914400">
                  <a:spcBef>
                    <a:spcPts val="0"/>
                  </a:spcBef>
                  <a:buNone/>
                </a:pPr>
                <a:r>
                  <a:rPr lang="en-US" sz="1800" dirty="0">
                    <a:solidFill>
                      <a:srgbClr val="3333CC">
                        <a:lumMod val="75000"/>
                      </a:srgbClr>
                    </a:solidFill>
                    <a:latin typeface="Arial Narrow"/>
                  </a:rPr>
                  <a:t>DR </a:t>
                </a:r>
                <a14:m>
                  <m:oMath xmlns:m="http://schemas.openxmlformats.org/officeDocument/2006/math">
                    <m:r>
                      <a:rPr lang="en-US" sz="1800" i="1" dirty="0">
                        <a:solidFill>
                          <a:srgbClr val="3333CC">
                            <a:lumMod val="75000"/>
                          </a:srgbClr>
                        </a:solidFill>
                        <a:latin typeface="Cambria Math"/>
                      </a:rPr>
                      <m:t>=</m:t>
                    </m:r>
                  </m:oMath>
                </a14:m>
                <a:r>
                  <a:rPr lang="en-US" sz="1800" dirty="0">
                    <a:solidFill>
                      <a:srgbClr val="3333CC">
                        <a:lumMod val="75000"/>
                      </a:srgbClr>
                    </a:solidFill>
                    <a:latin typeface="Arial Narrow"/>
                  </a:rPr>
                  <a:t> </a:t>
                </a:r>
              </a:p>
              <a:p>
                <a:pPr marL="0" lvl="0" indent="0" algn="ctr" defTabSz="914400">
                  <a:spcBef>
                    <a:spcPts val="0"/>
                  </a:spcBef>
                  <a:buNone/>
                </a:pPr>
                <a:r>
                  <a:rPr lang="en-US" sz="1800" dirty="0">
                    <a:solidFill>
                      <a:srgbClr val="3333CC">
                        <a:lumMod val="75000"/>
                      </a:srgbClr>
                    </a:solidFill>
                    <a:latin typeface="Arial Narrow"/>
                  </a:rPr>
                  <a:t>SP</a:t>
                </a:r>
                <a:r>
                  <a:rPr lang="en-US" sz="1800" baseline="-25000" dirty="0">
                    <a:solidFill>
                      <a:srgbClr val="3333CC">
                        <a:lumMod val="75000"/>
                      </a:srgbClr>
                    </a:solidFill>
                    <a:latin typeface="Arial Narrow"/>
                  </a:rPr>
                  <a:t>2</a:t>
                </a:r>
                <a:r>
                  <a:rPr lang="en-US" sz="1800" dirty="0">
                    <a:solidFill>
                      <a:srgbClr val="3333CC">
                        <a:lumMod val="75000"/>
                      </a:srgbClr>
                    </a:solidFill>
                    <a:latin typeface="Arial Narrow"/>
                  </a:rPr>
                  <a:t> </a:t>
                </a:r>
                <a14:m>
                  <m:oMath xmlns:m="http://schemas.openxmlformats.org/officeDocument/2006/math">
                    <m:r>
                      <a:rPr lang="en-US" sz="1800" i="1" dirty="0">
                        <a:solidFill>
                          <a:srgbClr val="3333CC">
                            <a:lumMod val="75000"/>
                          </a:srgbClr>
                        </a:solidFill>
                        <a:latin typeface="Cambria Math"/>
                      </a:rPr>
                      <m:t>−</m:t>
                    </m:r>
                  </m:oMath>
                </a14:m>
                <a:r>
                  <a:rPr lang="en-US" sz="1800" dirty="0" smtClean="0">
                    <a:solidFill>
                      <a:srgbClr val="3333CC">
                        <a:lumMod val="75000"/>
                      </a:srgbClr>
                    </a:solidFill>
                    <a:latin typeface="Arial Narrow"/>
                  </a:rPr>
                  <a:t> BV</a:t>
                </a:r>
                <a:endParaRPr lang="en-US" sz="1800" dirty="0">
                  <a:solidFill>
                    <a:srgbClr val="3333CC">
                      <a:lumMod val="75000"/>
                    </a:srgbClr>
                  </a:solidFill>
                  <a:latin typeface="Arial Narrow"/>
                </a:endParaRPr>
              </a:p>
            </p:txBody>
          </p:sp>
        </mc:Choice>
        <mc:Fallback>
          <p:sp>
            <p:nvSpPr>
              <p:cNvPr id="5" name="Content Placeholder 6"/>
              <p:cNvSpPr>
                <a:spLocks noGrp="1" noRot="1" noChangeAspect="1" noMove="1" noResize="1" noEditPoints="1" noAdjustHandles="1" noChangeArrowheads="1" noChangeShapeType="1" noTextEdit="1"/>
              </p:cNvSpPr>
              <p:nvPr>
                <p:ph sz="quarter" idx="19"/>
              </p:nvPr>
            </p:nvSpPr>
            <p:spPr>
              <a:xfrm>
                <a:off x="7909560" y="3642360"/>
                <a:ext cx="1097280" cy="731520"/>
              </a:xfrm>
              <a:blipFill rotWithShape="1">
                <a:blip r:embed="rId4" cstate="print"/>
                <a:stretch>
                  <a:fillRect l="-1622" b="-4800"/>
                </a:stretch>
              </a:blipFill>
              <a:ln w="28575">
                <a:solidFill>
                  <a:srgbClr val="006200"/>
                </a:solidFill>
              </a:ln>
            </p:spPr>
            <p:txBody>
              <a:bodyPr/>
              <a:lstStyle/>
              <a:p>
                <a:r>
                  <a:rPr lang="en-US">
                    <a:noFill/>
                  </a:rPr>
                  <a:t> </a:t>
                </a:r>
              </a:p>
            </p:txBody>
          </p:sp>
        </mc:Fallback>
      </mc:AlternateContent>
      <p:grpSp>
        <p:nvGrpSpPr>
          <p:cNvPr id="17" name="Group 7"/>
          <p:cNvGrpSpPr/>
          <p:nvPr/>
        </p:nvGrpSpPr>
        <p:grpSpPr>
          <a:xfrm>
            <a:off x="4713808" y="4497028"/>
            <a:ext cx="3201194" cy="399366"/>
            <a:chOff x="4723606" y="4267200"/>
            <a:chExt cx="3201194" cy="399366"/>
          </a:xfrm>
        </p:grpSpPr>
        <p:cxnSp>
          <p:nvCxnSpPr>
            <p:cNvPr id="18" name="Straight Arrow Connector 17"/>
            <p:cNvCxnSpPr/>
            <p:nvPr/>
          </p:nvCxnSpPr>
          <p:spPr>
            <a:xfrm rot="5400000" flipH="1" flipV="1">
              <a:off x="4533106" y="4457700"/>
              <a:ext cx="381794" cy="794"/>
            </a:xfrm>
            <a:prstGeom prst="straightConnector1">
              <a:avLst/>
            </a:prstGeom>
            <a:ln w="28575">
              <a:solidFill>
                <a:srgbClr val="0062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24400" y="4648200"/>
              <a:ext cx="3200400" cy="18366"/>
            </a:xfrm>
            <a:prstGeom prst="line">
              <a:avLst/>
            </a:prstGeom>
            <a:ln w="28575">
              <a:solidFill>
                <a:srgbClr val="0062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xmlns="" Requires="a14">
          <p:sp>
            <p:nvSpPr>
              <p:cNvPr id="6" name="Content Placeholder 8"/>
              <p:cNvSpPr>
                <a:spLocks noGrp="1"/>
              </p:cNvSpPr>
              <p:nvPr>
                <p:ph sz="quarter" idx="20"/>
              </p:nvPr>
            </p:nvSpPr>
            <p:spPr>
              <a:xfrm>
                <a:off x="7909560" y="4526280"/>
                <a:ext cx="1097280" cy="731520"/>
              </a:xfrm>
              <a:ln w="28575">
                <a:solidFill>
                  <a:srgbClr val="006200"/>
                </a:solidFill>
              </a:ln>
            </p:spPr>
            <p:txBody>
              <a:bodyPr anchor="ctr"/>
              <a:lstStyle/>
              <a:p>
                <a:pPr marL="0" lvl="0" indent="0" algn="ctr" defTabSz="914400">
                  <a:spcBef>
                    <a:spcPts val="0"/>
                  </a:spcBef>
                  <a:buNone/>
                </a:pPr>
                <a:r>
                  <a:rPr lang="en-US" sz="1800" dirty="0">
                    <a:solidFill>
                      <a:srgbClr val="3333CC">
                        <a:lumMod val="75000"/>
                      </a:srgbClr>
                    </a:solidFill>
                    <a:latin typeface="Arial Narrow"/>
                  </a:rPr>
                  <a:t>CL </a:t>
                </a:r>
                <a14:m>
                  <m:oMath xmlns:m="http://schemas.openxmlformats.org/officeDocument/2006/math">
                    <m:r>
                      <a:rPr lang="en-US" sz="1800" i="1" dirty="0">
                        <a:solidFill>
                          <a:srgbClr val="3333CC">
                            <a:lumMod val="75000"/>
                          </a:srgbClr>
                        </a:solidFill>
                        <a:latin typeface="Cambria Math"/>
                      </a:rPr>
                      <m:t>=</m:t>
                    </m:r>
                  </m:oMath>
                </a14:m>
                <a:r>
                  <a:rPr lang="en-US" sz="1800" dirty="0">
                    <a:solidFill>
                      <a:srgbClr val="3333CC">
                        <a:lumMod val="75000"/>
                      </a:srgbClr>
                    </a:solidFill>
                    <a:latin typeface="Arial Narrow"/>
                  </a:rPr>
                  <a:t> </a:t>
                </a:r>
              </a:p>
              <a:p>
                <a:pPr marL="0" lvl="0" indent="0" algn="ctr" defTabSz="914400">
                  <a:spcBef>
                    <a:spcPts val="0"/>
                  </a:spcBef>
                  <a:buNone/>
                </a:pPr>
                <a:r>
                  <a:rPr lang="en-US" sz="1800" dirty="0">
                    <a:solidFill>
                      <a:srgbClr val="3333CC">
                        <a:lumMod val="75000"/>
                      </a:srgbClr>
                    </a:solidFill>
                    <a:latin typeface="Arial Narrow"/>
                  </a:rPr>
                  <a:t>BV </a:t>
                </a:r>
                <a14:m>
                  <m:oMath xmlns:m="http://schemas.openxmlformats.org/officeDocument/2006/math">
                    <m:r>
                      <a:rPr lang="en-US" sz="1800" i="1" dirty="0">
                        <a:solidFill>
                          <a:srgbClr val="3333CC">
                            <a:lumMod val="75000"/>
                          </a:srgbClr>
                        </a:solidFill>
                        <a:latin typeface="Cambria Math"/>
                      </a:rPr>
                      <m:t>−</m:t>
                    </m:r>
                  </m:oMath>
                </a14:m>
                <a:r>
                  <a:rPr lang="en-US" sz="1800" dirty="0">
                    <a:solidFill>
                      <a:srgbClr val="3333CC">
                        <a:lumMod val="75000"/>
                      </a:srgbClr>
                    </a:solidFill>
                    <a:latin typeface="Arial Narrow"/>
                  </a:rPr>
                  <a:t> </a:t>
                </a:r>
                <a:r>
                  <a:rPr lang="en-US" sz="1800" dirty="0" smtClean="0">
                    <a:solidFill>
                      <a:srgbClr val="3333CC">
                        <a:lumMod val="75000"/>
                      </a:srgbClr>
                    </a:solidFill>
                    <a:latin typeface="Arial Narrow"/>
                  </a:rPr>
                  <a:t>SP</a:t>
                </a:r>
                <a:r>
                  <a:rPr lang="en-US" sz="1800" baseline="-25000" dirty="0" smtClean="0">
                    <a:solidFill>
                      <a:srgbClr val="3333CC">
                        <a:lumMod val="75000"/>
                      </a:srgbClr>
                    </a:solidFill>
                    <a:latin typeface="Arial Narrow"/>
                  </a:rPr>
                  <a:t>3</a:t>
                </a:r>
                <a:endParaRPr lang="en-US" sz="1800" dirty="0">
                  <a:solidFill>
                    <a:srgbClr val="3333CC">
                      <a:lumMod val="75000"/>
                    </a:srgbClr>
                  </a:solidFill>
                  <a:latin typeface="Arial Narrow"/>
                </a:endParaRPr>
              </a:p>
            </p:txBody>
          </p:sp>
        </mc:Choice>
        <mc:Fallback>
          <p:sp>
            <p:nvSpPr>
              <p:cNvPr id="6" name="Content Placeholder 8"/>
              <p:cNvSpPr>
                <a:spLocks noGrp="1" noRot="1" noChangeAspect="1" noMove="1" noResize="1" noEditPoints="1" noAdjustHandles="1" noChangeArrowheads="1" noChangeShapeType="1" noTextEdit="1"/>
              </p:cNvSpPr>
              <p:nvPr>
                <p:ph sz="quarter" idx="20"/>
              </p:nvPr>
            </p:nvSpPr>
            <p:spPr>
              <a:xfrm>
                <a:off x="7909560" y="4526280"/>
                <a:ext cx="1097280" cy="731520"/>
              </a:xfrm>
              <a:blipFill rotWithShape="1">
                <a:blip r:embed="rId5" cstate="print"/>
                <a:stretch>
                  <a:fillRect l="-1622" b="-4800"/>
                </a:stretch>
              </a:blipFill>
              <a:ln w="28575">
                <a:solidFill>
                  <a:srgbClr val="006200"/>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Content Placeholder 9" descr="Once the item is disposed of, the equation at the bottom of this slide changes the taxable income to include the impacts of selling whether it be CG, DR, or CL." title="Effects of DR, CG, and CL"/>
              <p:cNvSpPr>
                <a:spLocks noGrp="1"/>
              </p:cNvSpPr>
              <p:nvPr>
                <p:ph sz="quarter" idx="21"/>
              </p:nvPr>
            </p:nvSpPr>
            <p:spPr>
              <a:xfrm>
                <a:off x="304800" y="5760720"/>
                <a:ext cx="8534400" cy="548640"/>
              </a:xfrm>
              <a:solidFill>
                <a:srgbClr val="C2FFF0"/>
              </a:solidFill>
              <a:ln w="28575">
                <a:solidFill>
                  <a:schemeClr val="tx1"/>
                </a:solidFill>
              </a:ln>
            </p:spPr>
            <p:txBody>
              <a:bodyPr anchor="ctr"/>
              <a:lstStyle/>
              <a:p>
                <a:pPr marL="0" lvl="0" indent="0" algn="ctr" defTabSz="914400">
                  <a:spcBef>
                    <a:spcPts val="0"/>
                  </a:spcBef>
                  <a:buNone/>
                </a:pPr>
                <a:r>
                  <a:rPr lang="en-US" sz="2000" dirty="0" smtClean="0">
                    <a:solidFill>
                      <a:srgbClr val="000000"/>
                    </a:solidFill>
                    <a:latin typeface="Arial Narrow"/>
                  </a:rPr>
                  <a:t>Update of TI relation:   </a:t>
                </a:r>
                <a:r>
                  <a:rPr lang="en-US" sz="2800" dirty="0">
                    <a:solidFill>
                      <a:srgbClr val="00508C"/>
                    </a:solidFill>
                    <a:latin typeface="Arial Narrow"/>
                  </a:rPr>
                  <a:t>TI </a:t>
                </a:r>
                <a14:m>
                  <m:oMath xmlns:m="http://schemas.openxmlformats.org/officeDocument/2006/math">
                    <m:r>
                      <a:rPr lang="en-US" sz="2800" i="1" dirty="0" smtClean="0">
                        <a:solidFill>
                          <a:srgbClr val="00508C"/>
                        </a:solidFill>
                        <a:latin typeface="Cambria Math"/>
                      </a:rPr>
                      <m:t>=</m:t>
                    </m:r>
                  </m:oMath>
                </a14:m>
                <a:r>
                  <a:rPr lang="en-US" sz="2800" dirty="0">
                    <a:solidFill>
                      <a:srgbClr val="00508C"/>
                    </a:solidFill>
                    <a:latin typeface="Arial Narrow"/>
                  </a:rPr>
                  <a:t> GI </a:t>
                </a:r>
                <a14:m>
                  <m:oMath xmlns:m="http://schemas.openxmlformats.org/officeDocument/2006/math">
                    <m:r>
                      <a:rPr lang="en-US" sz="2800" b="1" i="1" dirty="0" smtClean="0">
                        <a:solidFill>
                          <a:srgbClr val="00508C"/>
                        </a:solidFill>
                        <a:latin typeface="Cambria Math"/>
                      </a:rPr>
                      <m:t>−</m:t>
                    </m:r>
                  </m:oMath>
                </a14:m>
                <a:r>
                  <a:rPr lang="en-US" sz="2800" dirty="0">
                    <a:solidFill>
                      <a:srgbClr val="00508C"/>
                    </a:solidFill>
                    <a:latin typeface="Arial Narrow"/>
                  </a:rPr>
                  <a:t> OE </a:t>
                </a:r>
                <a14:m>
                  <m:oMath xmlns:m="http://schemas.openxmlformats.org/officeDocument/2006/math">
                    <m:r>
                      <a:rPr lang="en-US" sz="2800" i="1" dirty="0">
                        <a:solidFill>
                          <a:srgbClr val="00508C"/>
                        </a:solidFill>
                        <a:latin typeface="Cambria Math"/>
                      </a:rPr>
                      <m:t>−</m:t>
                    </m:r>
                  </m:oMath>
                </a14:m>
                <a:r>
                  <a:rPr lang="en-US" sz="2800" dirty="0">
                    <a:solidFill>
                      <a:srgbClr val="00508C"/>
                    </a:solidFill>
                    <a:latin typeface="Arial Narrow"/>
                  </a:rPr>
                  <a:t> D </a:t>
                </a:r>
                <a14:m>
                  <m:oMath xmlns:m="http://schemas.openxmlformats.org/officeDocument/2006/math">
                    <m:r>
                      <a:rPr lang="en-US" sz="2800" i="1" dirty="0" smtClean="0">
                        <a:solidFill>
                          <a:srgbClr val="00508C"/>
                        </a:solidFill>
                        <a:latin typeface="Cambria Math"/>
                      </a:rPr>
                      <m:t>+</m:t>
                    </m:r>
                  </m:oMath>
                </a14:m>
                <a:r>
                  <a:rPr lang="en-US" sz="2800" dirty="0">
                    <a:solidFill>
                      <a:srgbClr val="00508C"/>
                    </a:solidFill>
                    <a:latin typeface="Arial Narrow"/>
                  </a:rPr>
                  <a:t> DR </a:t>
                </a:r>
                <a14:m>
                  <m:oMath xmlns:m="http://schemas.openxmlformats.org/officeDocument/2006/math">
                    <m:r>
                      <a:rPr lang="en-US" sz="2800" i="1" dirty="0">
                        <a:solidFill>
                          <a:srgbClr val="00508C"/>
                        </a:solidFill>
                        <a:latin typeface="Cambria Math"/>
                      </a:rPr>
                      <m:t>+</m:t>
                    </m:r>
                  </m:oMath>
                </a14:m>
                <a:r>
                  <a:rPr lang="en-US" sz="2800" dirty="0">
                    <a:solidFill>
                      <a:srgbClr val="00508C"/>
                    </a:solidFill>
                    <a:latin typeface="Arial Narrow"/>
                  </a:rPr>
                  <a:t> net CG </a:t>
                </a:r>
                <a14:m>
                  <m:oMath xmlns:m="http://schemas.openxmlformats.org/officeDocument/2006/math">
                    <m:r>
                      <a:rPr lang="en-US" sz="2800" i="1" dirty="0">
                        <a:solidFill>
                          <a:srgbClr val="00508C"/>
                        </a:solidFill>
                        <a:latin typeface="Cambria Math"/>
                      </a:rPr>
                      <m:t>−</m:t>
                    </m:r>
                  </m:oMath>
                </a14:m>
                <a:r>
                  <a:rPr lang="en-US" sz="2800" dirty="0">
                    <a:solidFill>
                      <a:srgbClr val="00508C"/>
                    </a:solidFill>
                    <a:latin typeface="Arial Narrow"/>
                  </a:rPr>
                  <a:t> net </a:t>
                </a:r>
                <a:r>
                  <a:rPr lang="en-US" sz="2800" dirty="0" smtClean="0">
                    <a:solidFill>
                      <a:srgbClr val="00508C"/>
                    </a:solidFill>
                    <a:latin typeface="Arial Narrow"/>
                  </a:rPr>
                  <a:t>CL</a:t>
                </a:r>
                <a:endParaRPr lang="en-US" sz="1800" dirty="0">
                  <a:solidFill>
                    <a:srgbClr val="00508C"/>
                  </a:solidFill>
                  <a:latin typeface="Arial Narrow"/>
                </a:endParaRPr>
              </a:p>
            </p:txBody>
          </p:sp>
        </mc:Choice>
        <mc:Fallback>
          <p:sp>
            <p:nvSpPr>
              <p:cNvPr id="7" name="Content Placeholder 9" descr="Once the item is disposed of, the equation at the bottom of this slide changes the taxable income to include the impacts of selling whether it be CG, DR, or CL."/>
              <p:cNvSpPr>
                <a:spLocks noGrp="1" noRot="1" noChangeAspect="1" noMove="1" noResize="1" noEditPoints="1" noAdjustHandles="1" noChangeArrowheads="1" noChangeShapeType="1" noTextEdit="1"/>
              </p:cNvSpPr>
              <p:nvPr>
                <p:ph sz="quarter" idx="21"/>
              </p:nvPr>
            </p:nvSpPr>
            <p:spPr>
              <a:xfrm>
                <a:off x="304800" y="5760720"/>
                <a:ext cx="8534400" cy="548640"/>
              </a:xfrm>
              <a:blipFill rotWithShape="1">
                <a:blip r:embed="rId6" cstate="print"/>
                <a:stretch>
                  <a:fillRect l="-142" t="-5263" r="-783" b="-23158"/>
                </a:stretch>
              </a:blipFill>
              <a:ln w="28575">
                <a:solidFill>
                  <a:schemeClr val="tx1"/>
                </a:solidFill>
              </a:ln>
            </p:spPr>
            <p:txBody>
              <a:bodyPr/>
              <a:lstStyle/>
              <a:p>
                <a:r>
                  <a:rPr lang="en-US">
                    <a:noFill/>
                  </a:rPr>
                  <a:t> </a:t>
                </a:r>
              </a:p>
            </p:txBody>
          </p:sp>
        </mc:Fallback>
      </mc:AlternateContent>
      <p:sp>
        <p:nvSpPr>
          <p:cNvPr id="9" name="Content Placeholder 10"/>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266564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Depreciation Recapture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7"/>
              </p:nvPr>
            </p:nvSpPr>
            <p:spPr>
              <a:xfrm>
                <a:off x="457200" y="1193800"/>
                <a:ext cx="8321040" cy="1168400"/>
              </a:xfrm>
              <a:solidFill>
                <a:srgbClr val="CED8D4"/>
              </a:solidFill>
              <a:effectLst>
                <a:outerShdw dist="127000" dir="18900000" algn="bl" rotWithShape="0">
                  <a:srgbClr val="5A2C00"/>
                </a:outerShdw>
              </a:effectLst>
            </p:spPr>
            <p:txBody>
              <a:bodyPr/>
              <a:lstStyle/>
              <a:p>
                <a:pPr marL="0" lvl="0" indent="0" defTabSz="914400">
                  <a:spcBef>
                    <a:spcPts val="0"/>
                  </a:spcBef>
                  <a:buNone/>
                </a:pPr>
                <a:r>
                  <a:rPr lang="en-US" sz="1800" b="0" dirty="0">
                    <a:solidFill>
                      <a:srgbClr val="000000"/>
                    </a:solidFill>
                    <a:latin typeface="Arial Narrow"/>
                  </a:rPr>
                  <a:t>A laser-based system installed for  B </a:t>
                </a:r>
                <a14:m>
                  <m:oMath xmlns:m="http://schemas.openxmlformats.org/officeDocument/2006/math">
                    <m:r>
                      <a:rPr lang="en-US" sz="1800" b="0" i="1" dirty="0" smtClean="0">
                        <a:solidFill>
                          <a:srgbClr val="000000"/>
                        </a:solidFill>
                        <a:latin typeface="Cambria Math"/>
                      </a:rPr>
                      <m:t>=</m:t>
                    </m:r>
                  </m:oMath>
                </a14:m>
                <a:r>
                  <a:rPr lang="en-US" sz="1800" b="0" dirty="0">
                    <a:solidFill>
                      <a:srgbClr val="000000"/>
                    </a:solidFill>
                    <a:latin typeface="Arial Narrow"/>
                  </a:rPr>
                  <a:t> $150,000 three years ago can be sold for SP </a:t>
                </a:r>
                <a14:m>
                  <m:oMath xmlns:m="http://schemas.openxmlformats.org/officeDocument/2006/math">
                    <m:r>
                      <a:rPr lang="en-US" sz="1800" b="0" i="1" dirty="0">
                        <a:solidFill>
                          <a:srgbClr val="000000"/>
                        </a:solidFill>
                        <a:latin typeface="Cambria Math"/>
                      </a:rPr>
                      <m:t>=</m:t>
                    </m:r>
                  </m:oMath>
                </a14:m>
                <a:r>
                  <a:rPr lang="en-US" sz="1800" b="0" dirty="0">
                    <a:solidFill>
                      <a:srgbClr val="000000"/>
                    </a:solidFill>
                    <a:latin typeface="Arial Narrow"/>
                  </a:rPr>
                  <a:t> $180,000 now. Based on 5-year MACRS recovery, BV</a:t>
                </a:r>
                <a:r>
                  <a:rPr lang="en-US" sz="1800" b="0" baseline="-25000" dirty="0">
                    <a:solidFill>
                      <a:srgbClr val="000000"/>
                    </a:solidFill>
                    <a:latin typeface="Arial Narrow"/>
                  </a:rPr>
                  <a:t>3</a:t>
                </a:r>
                <a:r>
                  <a:rPr lang="en-US" sz="1800" b="0" dirty="0">
                    <a:solidFill>
                      <a:srgbClr val="000000"/>
                    </a:solidFill>
                    <a:latin typeface="Arial Narrow"/>
                  </a:rPr>
                  <a:t> </a:t>
                </a:r>
                <a14:m>
                  <m:oMath xmlns:m="http://schemas.openxmlformats.org/officeDocument/2006/math">
                    <m:r>
                      <a:rPr lang="en-US" sz="1800" b="0" i="1" dirty="0">
                        <a:solidFill>
                          <a:srgbClr val="000000"/>
                        </a:solidFill>
                        <a:latin typeface="Cambria Math"/>
                      </a:rPr>
                      <m:t>=</m:t>
                    </m:r>
                  </m:oMath>
                </a14:m>
                <a:r>
                  <a:rPr lang="en-US" sz="1800" b="0" dirty="0">
                    <a:solidFill>
                      <a:srgbClr val="000000"/>
                    </a:solidFill>
                    <a:latin typeface="Arial Narrow"/>
                  </a:rPr>
                  <a:t> $43,200. GI for year is $800,000 and annual operating expenses average $50,000. Determine TI and taxes if </a:t>
                </a:r>
                <a:r>
                  <a:rPr lang="en-US" sz="1800" b="0" i="1" dirty="0" err="1">
                    <a:solidFill>
                      <a:srgbClr val="000000"/>
                    </a:solidFill>
                    <a:latin typeface="Arial Narrow"/>
                  </a:rPr>
                  <a:t>T</a:t>
                </a:r>
                <a:r>
                  <a:rPr lang="en-US" sz="1800" b="0" i="1" baseline="-25000" dirty="0" err="1">
                    <a:solidFill>
                      <a:srgbClr val="000000"/>
                    </a:solidFill>
                    <a:latin typeface="Arial Narrow"/>
                  </a:rPr>
                  <a:t>e</a:t>
                </a:r>
                <a:r>
                  <a:rPr lang="en-US" sz="1800" b="0" dirty="0">
                    <a:solidFill>
                      <a:srgbClr val="000000"/>
                    </a:solidFill>
                    <a:latin typeface="Arial Narrow"/>
                  </a:rPr>
                  <a:t> </a:t>
                </a:r>
                <a14:m>
                  <m:oMath xmlns:m="http://schemas.openxmlformats.org/officeDocument/2006/math">
                    <m:r>
                      <a:rPr lang="en-US" sz="1800" b="0" i="1" dirty="0">
                        <a:solidFill>
                          <a:srgbClr val="000000"/>
                        </a:solidFill>
                        <a:latin typeface="Cambria Math"/>
                      </a:rPr>
                      <m:t>=</m:t>
                    </m:r>
                  </m:oMath>
                </a14:m>
                <a:r>
                  <a:rPr lang="en-US" sz="1800" b="0" dirty="0">
                    <a:solidFill>
                      <a:srgbClr val="000000"/>
                    </a:solidFill>
                    <a:latin typeface="Arial Narrow"/>
                  </a:rPr>
                  <a:t> 34% and the system is sold now</a:t>
                </a:r>
                <a:r>
                  <a:rPr lang="en-US" sz="1800" b="0" dirty="0" smtClean="0">
                    <a:solidFill>
                      <a:srgbClr val="000000"/>
                    </a:solidFill>
                    <a:latin typeface="Arial Narrow"/>
                  </a:rPr>
                  <a:t>.</a:t>
                </a:r>
                <a:endParaRPr lang="en-US" sz="1800" b="0" dirty="0">
                  <a:solidFill>
                    <a:srgbClr val="000000"/>
                  </a:solidFill>
                  <a:latin typeface="Arial Narrow"/>
                </a:endParaRPr>
              </a:p>
            </p:txBody>
          </p:sp>
        </mc:Choice>
        <mc:Fallback>
          <p:sp>
            <p:nvSpPr>
              <p:cNvPr id="3" name="Content Placeholder 2"/>
              <p:cNvSpPr>
                <a:spLocks noGrp="1" noRot="1" noChangeAspect="1" noMove="1" noResize="1" noEditPoints="1" noAdjustHandles="1" noChangeArrowheads="1" noChangeShapeType="1" noTextEdit="1"/>
              </p:cNvSpPr>
              <p:nvPr>
                <p:ph sz="quarter" idx="17"/>
              </p:nvPr>
            </p:nvSpPr>
            <p:spPr>
              <a:xfrm>
                <a:off x="457200" y="1193800"/>
                <a:ext cx="8321040" cy="1168400"/>
              </a:xfrm>
              <a:blipFill rotWithShape="1">
                <a:blip r:embed="rId2" cstate="print"/>
                <a:stretch>
                  <a:fillRect l="-575" b="-6944"/>
                </a:stretch>
              </a:blipFill>
              <a:effectLst>
                <a:outerShdw dist="127000" dir="18900000" algn="bl" rotWithShape="0">
                  <a:srgbClr val="5A2C00"/>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Content Placeholder 3"/>
              <p:cNvSpPr>
                <a:spLocks noGrp="1"/>
              </p:cNvSpPr>
              <p:nvPr>
                <p:ph sz="quarter" idx="18"/>
              </p:nvPr>
            </p:nvSpPr>
            <p:spPr>
              <a:xfrm>
                <a:off x="457200" y="2514600"/>
                <a:ext cx="8321040" cy="3505200"/>
              </a:xfrm>
            </p:spPr>
            <p:txBody>
              <a:bodyPr/>
              <a:lstStyle/>
              <a:p>
                <a:pPr marL="342042" lvl="0" indent="-342042" defTabSz="915004" eaLnBrk="0" fontAlgn="base" hangingPunct="0">
                  <a:spcBef>
                    <a:spcPts val="0"/>
                  </a:spcBef>
                  <a:spcAft>
                    <a:spcPct val="0"/>
                  </a:spcAft>
                  <a:buClr>
                    <a:srgbClr val="3333CC"/>
                  </a:buClr>
                  <a:buNone/>
                </a:pPr>
                <a:r>
                  <a:rPr lang="en-US" kern="0" dirty="0" smtClean="0">
                    <a:solidFill>
                      <a:srgbClr val="A60A1B"/>
                    </a:solidFill>
                    <a:latin typeface="Arial Narrow"/>
                  </a:rPr>
                  <a:t>Solution:  </a:t>
                </a:r>
                <a:r>
                  <a:rPr lang="en-US" kern="0" dirty="0">
                    <a:solidFill>
                      <a:srgbClr val="000000"/>
                    </a:solidFill>
                    <a:latin typeface="Arial Narrow"/>
                  </a:rPr>
                  <a:t>Depreciation recapture and capital gain are </a:t>
                </a:r>
                <a:r>
                  <a:rPr lang="en-US" kern="0" dirty="0" smtClean="0">
                    <a:solidFill>
                      <a:srgbClr val="000000"/>
                    </a:solidFill>
                    <a:latin typeface="Arial Narrow"/>
                  </a:rPr>
                  <a:t>present</a:t>
                </a:r>
                <a:endParaRPr lang="en-US" sz="1200" kern="0" dirty="0">
                  <a:solidFill>
                    <a:srgbClr val="000000"/>
                  </a:solidFill>
                  <a:latin typeface="Arial Narrow"/>
                </a:endParaRPr>
              </a:p>
              <a:p>
                <a:pPr marL="342042" lvl="0" indent="-342042" defTabSz="915004" eaLnBrk="0" fontAlgn="base" hangingPunct="0">
                  <a:spcBef>
                    <a:spcPts val="1200"/>
                  </a:spcBef>
                  <a:spcAft>
                    <a:spcPct val="0"/>
                  </a:spcAft>
                  <a:buClr>
                    <a:srgbClr val="3333CC"/>
                  </a:buClr>
                  <a:buNone/>
                </a:pPr>
                <a14:m>
                  <m:oMath xmlns:m="http://schemas.openxmlformats.org/officeDocument/2006/math">
                    <m:r>
                      <a:rPr lang="en-US" b="1" i="0" kern="0" dirty="0" smtClean="0">
                        <a:solidFill>
                          <a:srgbClr val="A60A1B"/>
                        </a:solidFill>
                        <a:latin typeface="Cambria Math"/>
                      </a:rPr>
                      <m:t>𝐃𝐑</m:t>
                    </m:r>
                    <m:r>
                      <a:rPr lang="en-US" b="1" i="0" kern="0" dirty="0">
                        <a:solidFill>
                          <a:srgbClr val="000000"/>
                        </a:solidFill>
                        <a:latin typeface="Cambria Math"/>
                      </a:rPr>
                      <m:t>=</m:t>
                    </m:r>
                    <m:r>
                      <a:rPr lang="en-US" b="1" i="0" kern="0" dirty="0">
                        <a:solidFill>
                          <a:srgbClr val="000000"/>
                        </a:solidFill>
                        <a:latin typeface="Cambria Math"/>
                      </a:rPr>
                      <m:t>𝟏𝟖𝟎</m:t>
                    </m:r>
                    <m:r>
                      <a:rPr lang="en-US" b="1" i="0" kern="0" dirty="0">
                        <a:solidFill>
                          <a:srgbClr val="000000"/>
                        </a:solidFill>
                        <a:latin typeface="Cambria Math"/>
                      </a:rPr>
                      <m:t>,</m:t>
                    </m:r>
                    <m:r>
                      <a:rPr lang="en-US" b="1" i="0" kern="0" dirty="0">
                        <a:solidFill>
                          <a:srgbClr val="000000"/>
                        </a:solidFill>
                        <a:latin typeface="Cambria Math"/>
                      </a:rPr>
                      <m:t>𝟎𝟎𝟎</m:t>
                    </m:r>
                    <m:r>
                      <a:rPr lang="en-US" b="1" i="0" kern="0" dirty="0" smtClean="0">
                        <a:solidFill>
                          <a:srgbClr val="000000"/>
                        </a:solidFill>
                        <a:latin typeface="Cambria Math"/>
                      </a:rPr>
                      <m:t>−</m:t>
                    </m:r>
                    <m:r>
                      <a:rPr lang="en-US" b="1" i="0" kern="0" dirty="0">
                        <a:solidFill>
                          <a:srgbClr val="000000"/>
                        </a:solidFill>
                        <a:latin typeface="Cambria Math"/>
                      </a:rPr>
                      <m:t>𝟒𝟑</m:t>
                    </m:r>
                    <m:r>
                      <a:rPr lang="en-US" b="1" i="0" kern="0" dirty="0">
                        <a:solidFill>
                          <a:srgbClr val="000000"/>
                        </a:solidFill>
                        <a:latin typeface="Cambria Math"/>
                      </a:rPr>
                      <m:t>,</m:t>
                    </m:r>
                    <m:r>
                      <a:rPr lang="en-US" b="1" i="0" kern="0" dirty="0">
                        <a:solidFill>
                          <a:srgbClr val="000000"/>
                        </a:solidFill>
                        <a:latin typeface="Cambria Math"/>
                      </a:rPr>
                      <m:t>𝟐𝟎𝟎</m:t>
                    </m:r>
                    <m:r>
                      <a:rPr lang="en-US" b="1" i="0" kern="0" dirty="0">
                        <a:solidFill>
                          <a:srgbClr val="000000"/>
                        </a:solidFill>
                        <a:latin typeface="Cambria Math"/>
                      </a:rPr>
                      <m:t>=$</m:t>
                    </m:r>
                    <m:r>
                      <a:rPr lang="en-US" b="1" i="0" kern="0" dirty="0">
                        <a:solidFill>
                          <a:srgbClr val="A60A1B"/>
                        </a:solidFill>
                        <a:latin typeface="Cambria Math"/>
                      </a:rPr>
                      <m:t>𝟏𝟑𝟔</m:t>
                    </m:r>
                    <m:r>
                      <a:rPr lang="en-US" b="1" i="0" kern="0" dirty="0">
                        <a:solidFill>
                          <a:srgbClr val="A60A1B"/>
                        </a:solidFill>
                        <a:latin typeface="Cambria Math"/>
                      </a:rPr>
                      <m:t>,</m:t>
                    </m:r>
                    <m:r>
                      <a:rPr lang="en-US" b="1" i="0" kern="0" dirty="0">
                        <a:solidFill>
                          <a:srgbClr val="A60A1B"/>
                        </a:solidFill>
                        <a:latin typeface="Cambria Math"/>
                      </a:rPr>
                      <m:t>𝟖𝟎𝟎</m:t>
                    </m:r>
                  </m:oMath>
                </a14:m>
                <a:r>
                  <a:rPr lang="en-US" kern="0" dirty="0">
                    <a:solidFill>
                      <a:srgbClr val="A60A1B"/>
                    </a:solidFill>
                    <a:latin typeface="Arial Narrow"/>
                  </a:rPr>
                  <a:t>  </a:t>
                </a:r>
              </a:p>
              <a:p>
                <a:pPr marL="0" lvl="0" indent="0" defTabSz="915004" eaLnBrk="0" fontAlgn="base" hangingPunct="0">
                  <a:spcBef>
                    <a:spcPts val="0"/>
                  </a:spcBef>
                  <a:spcAft>
                    <a:spcPct val="0"/>
                  </a:spcAft>
                  <a:buClr>
                    <a:srgbClr val="3333CC"/>
                  </a:buClr>
                  <a:buNone/>
                </a:pPr>
                <a14:m>
                  <m:oMathPara xmlns:m="http://schemas.openxmlformats.org/officeDocument/2006/math">
                    <m:oMathParaPr>
                      <m:jc m:val="left"/>
                    </m:oMathParaPr>
                    <m:oMath xmlns:m="http://schemas.openxmlformats.org/officeDocument/2006/math">
                      <m:r>
                        <a:rPr lang="en-US" b="1" i="0" kern="0" dirty="0" smtClean="0">
                          <a:solidFill>
                            <a:srgbClr val="A60A1B"/>
                          </a:solidFill>
                          <a:latin typeface="Cambria Math"/>
                        </a:rPr>
                        <m:t>𝐂𝐆</m:t>
                      </m:r>
                      <m:r>
                        <a:rPr lang="en-US" b="1" i="0" kern="0" dirty="0">
                          <a:solidFill>
                            <a:srgbClr val="000000"/>
                          </a:solidFill>
                          <a:latin typeface="Cambria Math"/>
                        </a:rPr>
                        <m:t>=</m:t>
                      </m:r>
                      <m:r>
                        <a:rPr lang="en-US" b="1" i="0" kern="0" dirty="0">
                          <a:solidFill>
                            <a:srgbClr val="000000"/>
                          </a:solidFill>
                          <a:latin typeface="Cambria Math"/>
                        </a:rPr>
                        <m:t>𝟏𝟖𝟎</m:t>
                      </m:r>
                      <m:r>
                        <a:rPr lang="en-US" b="1" i="0" kern="0" dirty="0">
                          <a:solidFill>
                            <a:srgbClr val="000000"/>
                          </a:solidFill>
                          <a:latin typeface="Cambria Math"/>
                        </a:rPr>
                        <m:t>,</m:t>
                      </m:r>
                      <m:r>
                        <a:rPr lang="en-US" b="1" i="0" kern="0" dirty="0">
                          <a:solidFill>
                            <a:srgbClr val="000000"/>
                          </a:solidFill>
                          <a:latin typeface="Cambria Math"/>
                        </a:rPr>
                        <m:t>𝟎𝟎𝟎</m:t>
                      </m:r>
                      <m:r>
                        <a:rPr lang="en-US" b="1" i="0" kern="0" dirty="0" smtClean="0">
                          <a:solidFill>
                            <a:srgbClr val="000000"/>
                          </a:solidFill>
                          <a:latin typeface="Cambria Math"/>
                        </a:rPr>
                        <m:t>−</m:t>
                      </m:r>
                      <m:r>
                        <a:rPr lang="en-US" b="1" i="0" kern="0" dirty="0">
                          <a:solidFill>
                            <a:srgbClr val="000000"/>
                          </a:solidFill>
                          <a:latin typeface="Cambria Math"/>
                        </a:rPr>
                        <m:t>𝟏𝟓𝟎</m:t>
                      </m:r>
                      <m:r>
                        <a:rPr lang="en-US" b="1" i="0" kern="0" dirty="0">
                          <a:solidFill>
                            <a:srgbClr val="000000"/>
                          </a:solidFill>
                          <a:latin typeface="Cambria Math"/>
                        </a:rPr>
                        <m:t>,</m:t>
                      </m:r>
                      <m:r>
                        <a:rPr lang="en-US" b="1" i="0" kern="0" dirty="0">
                          <a:solidFill>
                            <a:srgbClr val="000000"/>
                          </a:solidFill>
                          <a:latin typeface="Cambria Math"/>
                        </a:rPr>
                        <m:t>𝟎𝟎𝟎</m:t>
                      </m:r>
                      <m:r>
                        <a:rPr lang="en-US" b="1" i="0" kern="0" dirty="0">
                          <a:solidFill>
                            <a:srgbClr val="000000"/>
                          </a:solidFill>
                          <a:latin typeface="Cambria Math"/>
                        </a:rPr>
                        <m:t>=$</m:t>
                      </m:r>
                      <m:r>
                        <a:rPr lang="en-US" b="1" i="0" kern="0" dirty="0">
                          <a:solidFill>
                            <a:srgbClr val="A60A1B"/>
                          </a:solidFill>
                          <a:latin typeface="Cambria Math"/>
                        </a:rPr>
                        <m:t>𝟑𝟎</m:t>
                      </m:r>
                      <m:r>
                        <a:rPr lang="en-US" b="1" i="0" kern="0" dirty="0">
                          <a:solidFill>
                            <a:srgbClr val="A60A1B"/>
                          </a:solidFill>
                          <a:latin typeface="Cambria Math"/>
                        </a:rPr>
                        <m:t>,</m:t>
                      </m:r>
                      <m:r>
                        <a:rPr lang="en-US" b="1" i="0" kern="0" dirty="0">
                          <a:solidFill>
                            <a:srgbClr val="A60A1B"/>
                          </a:solidFill>
                          <a:latin typeface="Cambria Math"/>
                        </a:rPr>
                        <m:t>𝟎𝟎𝟎</m:t>
                      </m:r>
                    </m:oMath>
                  </m:oMathPara>
                </a14:m>
                <a:endParaRPr lang="en-US" kern="0" dirty="0">
                  <a:solidFill>
                    <a:srgbClr val="A60A1B"/>
                  </a:solidFill>
                  <a:latin typeface="Arial Narrow"/>
                </a:endParaRPr>
              </a:p>
              <a:p>
                <a:pPr marL="0" lvl="0" indent="-342042" defTabSz="915004" eaLnBrk="0" fontAlgn="base" hangingPunct="0">
                  <a:spcBef>
                    <a:spcPts val="0"/>
                  </a:spcBef>
                  <a:spcAft>
                    <a:spcPct val="0"/>
                  </a:spcAft>
                  <a:buClr>
                    <a:srgbClr val="3333CC"/>
                  </a:buClr>
                  <a:buNone/>
                </a:pPr>
                <a14:m>
                  <m:oMathPara xmlns:m="http://schemas.openxmlformats.org/officeDocument/2006/math">
                    <m:oMathParaPr>
                      <m:jc m:val="left"/>
                    </m:oMathParaPr>
                    <m:oMath xmlns:m="http://schemas.openxmlformats.org/officeDocument/2006/math">
                      <m:r>
                        <a:rPr lang="en-US" b="1" i="0" kern="0" dirty="0" smtClean="0">
                          <a:solidFill>
                            <a:srgbClr val="A60A1B"/>
                          </a:solidFill>
                          <a:latin typeface="Cambria Math"/>
                        </a:rPr>
                        <m:t>𝐌𝐀𝐂𝐑𝐒</m:t>
                      </m:r>
                      <m:r>
                        <a:rPr lang="en-US" b="1" i="0" kern="0" dirty="0" smtClean="0">
                          <a:solidFill>
                            <a:srgbClr val="A60A1B"/>
                          </a:solidFill>
                          <a:latin typeface="Cambria Math"/>
                        </a:rPr>
                        <m:t> </m:t>
                      </m:r>
                      <m:r>
                        <a:rPr lang="en-US" b="1" i="0" kern="0" dirty="0" smtClean="0">
                          <a:solidFill>
                            <a:srgbClr val="A60A1B"/>
                          </a:solidFill>
                          <a:latin typeface="Cambria Math"/>
                        </a:rPr>
                        <m:t>𝐃𝟑</m:t>
                      </m:r>
                      <m:r>
                        <a:rPr lang="en-US" b="1" i="0" kern="0" dirty="0">
                          <a:solidFill>
                            <a:srgbClr val="000000"/>
                          </a:solidFill>
                          <a:latin typeface="Cambria Math"/>
                        </a:rPr>
                        <m:t>=</m:t>
                      </m:r>
                      <m:r>
                        <a:rPr lang="en-US" b="1" i="0" kern="0" dirty="0">
                          <a:solidFill>
                            <a:srgbClr val="000000"/>
                          </a:solidFill>
                          <a:latin typeface="Cambria Math"/>
                        </a:rPr>
                        <m:t>𝟎</m:t>
                      </m:r>
                      <m:r>
                        <a:rPr lang="en-US" b="1" i="0" kern="0" dirty="0">
                          <a:solidFill>
                            <a:srgbClr val="000000"/>
                          </a:solidFill>
                          <a:latin typeface="Cambria Math"/>
                        </a:rPr>
                        <m:t>.</m:t>
                      </m:r>
                      <m:r>
                        <a:rPr lang="en-US" b="1" i="0" kern="0" dirty="0">
                          <a:solidFill>
                            <a:srgbClr val="000000"/>
                          </a:solidFill>
                          <a:latin typeface="Cambria Math"/>
                        </a:rPr>
                        <m:t>𝟏𝟗𝟐</m:t>
                      </m:r>
                      <m:r>
                        <a:rPr lang="en-US" b="1" i="0" kern="0" dirty="0">
                          <a:solidFill>
                            <a:srgbClr val="000000"/>
                          </a:solidFill>
                          <a:latin typeface="Cambria Math"/>
                        </a:rPr>
                        <m:t>(</m:t>
                      </m:r>
                      <m:r>
                        <a:rPr lang="en-US" b="1" i="0" kern="0" dirty="0">
                          <a:solidFill>
                            <a:srgbClr val="000000"/>
                          </a:solidFill>
                          <a:latin typeface="Cambria Math"/>
                        </a:rPr>
                        <m:t>𝟏𝟓𝟎</m:t>
                      </m:r>
                      <m:r>
                        <a:rPr lang="en-US" b="1" i="0" kern="0" dirty="0">
                          <a:solidFill>
                            <a:srgbClr val="000000"/>
                          </a:solidFill>
                          <a:latin typeface="Cambria Math"/>
                        </a:rPr>
                        <m:t>,</m:t>
                      </m:r>
                      <m:r>
                        <a:rPr lang="en-US" b="1" i="0" kern="0" dirty="0">
                          <a:solidFill>
                            <a:srgbClr val="000000"/>
                          </a:solidFill>
                          <a:latin typeface="Cambria Math"/>
                        </a:rPr>
                        <m:t>𝟎𝟎𝟎</m:t>
                      </m:r>
                      <m:r>
                        <a:rPr lang="en-US" b="1" i="0" kern="0" dirty="0">
                          <a:solidFill>
                            <a:srgbClr val="000000"/>
                          </a:solidFill>
                          <a:latin typeface="Cambria Math"/>
                        </a:rPr>
                        <m:t>)=$</m:t>
                      </m:r>
                      <m:r>
                        <a:rPr lang="en-US" b="1" i="0" kern="0" dirty="0" smtClean="0">
                          <a:solidFill>
                            <a:srgbClr val="A60A1B"/>
                          </a:solidFill>
                          <a:latin typeface="Cambria Math"/>
                        </a:rPr>
                        <m:t>𝟐𝟖</m:t>
                      </m:r>
                      <m:r>
                        <a:rPr lang="en-US" b="1" i="0" kern="0" dirty="0" smtClean="0">
                          <a:solidFill>
                            <a:srgbClr val="A60A1B"/>
                          </a:solidFill>
                          <a:latin typeface="Cambria Math"/>
                        </a:rPr>
                        <m:t>,</m:t>
                      </m:r>
                      <m:r>
                        <a:rPr lang="en-US" b="1" i="0" kern="0" dirty="0" smtClean="0">
                          <a:solidFill>
                            <a:srgbClr val="A60A1B"/>
                          </a:solidFill>
                          <a:latin typeface="Cambria Math"/>
                        </a:rPr>
                        <m:t>𝟖𝟎𝟎</m:t>
                      </m:r>
                    </m:oMath>
                  </m:oMathPara>
                </a14:m>
                <a:endParaRPr lang="en-US" sz="1600" kern="0" dirty="0">
                  <a:solidFill>
                    <a:srgbClr val="A60A1B"/>
                  </a:solidFill>
                  <a:latin typeface="Arial Narrow"/>
                </a:endParaRPr>
              </a:p>
              <a:p>
                <a:pPr marL="342042" lvl="0" indent="-342042" defTabSz="915004" eaLnBrk="0" fontAlgn="base" hangingPunct="0">
                  <a:spcBef>
                    <a:spcPts val="1200"/>
                  </a:spcBef>
                  <a:spcAft>
                    <a:spcPct val="0"/>
                  </a:spcAft>
                  <a:buClr>
                    <a:srgbClr val="3333CC"/>
                  </a:buClr>
                  <a:buNone/>
                </a:pPr>
                <a:r>
                  <a:rPr lang="en-US" kern="0" dirty="0">
                    <a:solidFill>
                      <a:srgbClr val="000000">
                        <a:lumMod val="60000"/>
                        <a:lumOff val="40000"/>
                      </a:srgbClr>
                    </a:solidFill>
                    <a:latin typeface="Arial Narrow"/>
                  </a:rPr>
                  <a:t>	</a:t>
                </a:r>
                <a:r>
                  <a:rPr lang="en-US" kern="0" dirty="0" smtClean="0">
                    <a:solidFill>
                      <a:srgbClr val="C00000"/>
                    </a:solidFill>
                    <a:latin typeface="Arial Narrow"/>
                  </a:rPr>
                  <a:t> </a:t>
                </a:r>
                <a14:m>
                  <m:oMath xmlns:m="http://schemas.openxmlformats.org/officeDocument/2006/math">
                    <m:r>
                      <a:rPr lang="en-US" b="1" i="0" kern="0" dirty="0" smtClean="0">
                        <a:solidFill>
                          <a:srgbClr val="A60A1B"/>
                        </a:solidFill>
                        <a:latin typeface="Cambria Math"/>
                      </a:rPr>
                      <m:t>𝐓𝐈</m:t>
                    </m:r>
                    <m:r>
                      <a:rPr lang="en-US" b="1" i="0" kern="0" dirty="0">
                        <a:solidFill>
                          <a:srgbClr val="000000"/>
                        </a:solidFill>
                        <a:latin typeface="Cambria Math"/>
                      </a:rPr>
                      <m:t>=</m:t>
                    </m:r>
                    <m:r>
                      <a:rPr lang="en-US" b="1" i="0" kern="0" dirty="0">
                        <a:solidFill>
                          <a:srgbClr val="000000"/>
                        </a:solidFill>
                        <a:latin typeface="Cambria Math"/>
                      </a:rPr>
                      <m:t>𝐆𝐈</m:t>
                    </m:r>
                    <m:r>
                      <a:rPr lang="en-US" b="1" i="0" kern="0" dirty="0" smtClean="0">
                        <a:solidFill>
                          <a:srgbClr val="000000"/>
                        </a:solidFill>
                        <a:latin typeface="Cambria Math"/>
                      </a:rPr>
                      <m:t>−</m:t>
                    </m:r>
                    <m:r>
                      <a:rPr lang="en-US" b="1" i="0" kern="0" dirty="0">
                        <a:solidFill>
                          <a:srgbClr val="000000"/>
                        </a:solidFill>
                        <a:latin typeface="Cambria Math"/>
                      </a:rPr>
                      <m:t>𝐎𝐄</m:t>
                    </m:r>
                    <m:r>
                      <a:rPr lang="en-US" b="1" i="0" kern="0" dirty="0" smtClean="0">
                        <a:solidFill>
                          <a:srgbClr val="000000"/>
                        </a:solidFill>
                        <a:latin typeface="Cambria Math"/>
                      </a:rPr>
                      <m:t>−</m:t>
                    </m:r>
                    <m:r>
                      <a:rPr lang="en-US" b="1" i="0" kern="0" dirty="0">
                        <a:solidFill>
                          <a:srgbClr val="000000"/>
                        </a:solidFill>
                        <a:latin typeface="Cambria Math"/>
                      </a:rPr>
                      <m:t>𝐃</m:t>
                    </m:r>
                    <m:r>
                      <a:rPr lang="en-US" b="1" i="0" kern="0" dirty="0">
                        <a:solidFill>
                          <a:srgbClr val="000000"/>
                        </a:solidFill>
                        <a:latin typeface="Cambria Math"/>
                      </a:rPr>
                      <m:t>+</m:t>
                    </m:r>
                    <m:r>
                      <a:rPr lang="en-US" b="1" i="0" kern="0" dirty="0">
                        <a:solidFill>
                          <a:srgbClr val="000000"/>
                        </a:solidFill>
                        <a:latin typeface="Cambria Math"/>
                      </a:rPr>
                      <m:t>𝐃𝐑</m:t>
                    </m:r>
                    <m:r>
                      <a:rPr lang="en-US" b="1" i="0" kern="0" dirty="0">
                        <a:solidFill>
                          <a:srgbClr val="000000"/>
                        </a:solidFill>
                        <a:latin typeface="Cambria Math"/>
                      </a:rPr>
                      <m:t>+</m:t>
                    </m:r>
                    <m:r>
                      <a:rPr lang="en-US" b="1" i="0" kern="0" dirty="0">
                        <a:solidFill>
                          <a:srgbClr val="000000"/>
                        </a:solidFill>
                        <a:latin typeface="Cambria Math"/>
                      </a:rPr>
                      <m:t>𝐂𝐆</m:t>
                    </m:r>
                  </m:oMath>
                </a14:m>
                <a:r>
                  <a:rPr lang="en-US" kern="0" dirty="0">
                    <a:solidFill>
                      <a:srgbClr val="000000"/>
                    </a:solidFill>
                    <a:latin typeface="Arial Narrow"/>
                  </a:rPr>
                  <a:t> </a:t>
                </a:r>
              </a:p>
              <a:p>
                <a:pPr marL="342042" lvl="0" indent="-342042" algn="ctr" defTabSz="915004" eaLnBrk="0" fontAlgn="base" hangingPunct="0">
                  <a:spcBef>
                    <a:spcPts val="0"/>
                  </a:spcBef>
                  <a:spcAft>
                    <a:spcPct val="0"/>
                  </a:spcAft>
                  <a:buClr>
                    <a:srgbClr val="3333CC"/>
                  </a:buClr>
                  <a:buNone/>
                </a:pPr>
                <a:r>
                  <a:rPr lang="en-US" kern="0" dirty="0">
                    <a:solidFill>
                      <a:srgbClr val="000000"/>
                    </a:solidFill>
                    <a:latin typeface="Arial Narrow"/>
                  </a:rPr>
                  <a:t>	</a:t>
                </a:r>
                <a:r>
                  <a:rPr lang="en-US" kern="0" dirty="0" smtClean="0">
                    <a:solidFill>
                      <a:srgbClr val="000000"/>
                    </a:solidFill>
                    <a:latin typeface="Arial Narrow"/>
                  </a:rPr>
                  <a:t>     </a:t>
                </a:r>
                <a14:m>
                  <m:oMath xmlns:m="http://schemas.openxmlformats.org/officeDocument/2006/math">
                    <m:r>
                      <a:rPr lang="en-US" b="1" i="0" kern="0" dirty="0" smtClean="0">
                        <a:solidFill>
                          <a:srgbClr val="000000"/>
                        </a:solidFill>
                        <a:latin typeface="Cambria Math"/>
                      </a:rPr>
                      <m:t> =</m:t>
                    </m:r>
                    <m:r>
                      <a:rPr lang="en-US" b="1" i="0" kern="0" dirty="0">
                        <a:solidFill>
                          <a:srgbClr val="000000"/>
                        </a:solidFill>
                        <a:latin typeface="Cambria Math"/>
                      </a:rPr>
                      <m:t>𝟖𝟎𝟎</m:t>
                    </m:r>
                    <m:r>
                      <a:rPr lang="en-US" b="1" i="0" kern="0" dirty="0">
                        <a:solidFill>
                          <a:srgbClr val="000000"/>
                        </a:solidFill>
                        <a:latin typeface="Cambria Math"/>
                      </a:rPr>
                      <m:t>,</m:t>
                    </m:r>
                    <m:r>
                      <a:rPr lang="en-US" b="1" i="0" kern="0" dirty="0">
                        <a:solidFill>
                          <a:srgbClr val="000000"/>
                        </a:solidFill>
                        <a:latin typeface="Cambria Math"/>
                      </a:rPr>
                      <m:t>𝟎𝟎𝟎</m:t>
                    </m:r>
                    <m:r>
                      <a:rPr lang="en-US" b="1" i="1" kern="0" dirty="0" smtClean="0">
                        <a:solidFill>
                          <a:srgbClr val="000000"/>
                        </a:solidFill>
                        <a:latin typeface="Cambria Math"/>
                      </a:rPr>
                      <m:t>− </m:t>
                    </m:r>
                    <m:r>
                      <a:rPr lang="en-US" b="1" i="0" kern="0" dirty="0">
                        <a:solidFill>
                          <a:srgbClr val="000000"/>
                        </a:solidFill>
                        <a:latin typeface="Cambria Math"/>
                      </a:rPr>
                      <m:t>𝟓𝟎</m:t>
                    </m:r>
                    <m:r>
                      <a:rPr lang="en-US" b="1" i="0" kern="0" dirty="0">
                        <a:solidFill>
                          <a:srgbClr val="000000"/>
                        </a:solidFill>
                        <a:latin typeface="Cambria Math"/>
                      </a:rPr>
                      <m:t>,</m:t>
                    </m:r>
                    <m:r>
                      <a:rPr lang="en-US" b="1" i="0" kern="0" dirty="0">
                        <a:solidFill>
                          <a:srgbClr val="000000"/>
                        </a:solidFill>
                        <a:latin typeface="Cambria Math"/>
                      </a:rPr>
                      <m:t>𝟎𝟎𝟎</m:t>
                    </m:r>
                    <m:r>
                      <a:rPr lang="en-US" b="1" i="0" kern="0" dirty="0" smtClean="0">
                        <a:solidFill>
                          <a:srgbClr val="000000"/>
                        </a:solidFill>
                        <a:latin typeface="Cambria Math"/>
                      </a:rPr>
                      <m:t>−</m:t>
                    </m:r>
                    <m:r>
                      <a:rPr lang="en-US" b="1" i="0" kern="0" dirty="0">
                        <a:solidFill>
                          <a:srgbClr val="000000"/>
                        </a:solidFill>
                        <a:latin typeface="Cambria Math"/>
                      </a:rPr>
                      <m:t>𝟐𝟖</m:t>
                    </m:r>
                    <m:r>
                      <a:rPr lang="en-US" b="1" i="0" kern="0" dirty="0">
                        <a:solidFill>
                          <a:srgbClr val="000000"/>
                        </a:solidFill>
                        <a:latin typeface="Cambria Math"/>
                      </a:rPr>
                      <m:t>,</m:t>
                    </m:r>
                    <m:r>
                      <a:rPr lang="en-US" b="1" i="0" kern="0" dirty="0">
                        <a:solidFill>
                          <a:srgbClr val="000000"/>
                        </a:solidFill>
                        <a:latin typeface="Cambria Math"/>
                      </a:rPr>
                      <m:t>𝟖𝟎𝟎</m:t>
                    </m:r>
                    <m:r>
                      <a:rPr lang="en-US" b="1" i="0" kern="0" dirty="0">
                        <a:solidFill>
                          <a:srgbClr val="000000"/>
                        </a:solidFill>
                        <a:latin typeface="Cambria Math"/>
                      </a:rPr>
                      <m:t>+</m:t>
                    </m:r>
                    <m:r>
                      <a:rPr lang="en-US" b="1" i="0" kern="0" dirty="0">
                        <a:solidFill>
                          <a:srgbClr val="000000"/>
                        </a:solidFill>
                        <a:latin typeface="Cambria Math"/>
                      </a:rPr>
                      <m:t>𝟏𝟑𝟔</m:t>
                    </m:r>
                    <m:r>
                      <a:rPr lang="en-US" b="1" i="0" kern="0" dirty="0">
                        <a:solidFill>
                          <a:srgbClr val="000000"/>
                        </a:solidFill>
                        <a:latin typeface="Cambria Math"/>
                      </a:rPr>
                      <m:t>,</m:t>
                    </m:r>
                    <m:r>
                      <a:rPr lang="en-US" b="1" i="0" kern="0" dirty="0">
                        <a:solidFill>
                          <a:srgbClr val="000000"/>
                        </a:solidFill>
                        <a:latin typeface="Cambria Math"/>
                      </a:rPr>
                      <m:t>𝟖𝟎𝟎</m:t>
                    </m:r>
                    <m:r>
                      <a:rPr lang="en-US" b="1" i="0" kern="0" dirty="0">
                        <a:solidFill>
                          <a:srgbClr val="000000"/>
                        </a:solidFill>
                        <a:latin typeface="Cambria Math"/>
                      </a:rPr>
                      <m:t>+</m:t>
                    </m:r>
                    <m:r>
                      <a:rPr lang="en-US" b="1" i="0" kern="0" dirty="0">
                        <a:solidFill>
                          <a:srgbClr val="000000"/>
                        </a:solidFill>
                        <a:latin typeface="Cambria Math"/>
                      </a:rPr>
                      <m:t>𝟑𝟎</m:t>
                    </m:r>
                    <m:r>
                      <a:rPr lang="en-US" b="1" i="0" kern="0" dirty="0">
                        <a:solidFill>
                          <a:srgbClr val="000000"/>
                        </a:solidFill>
                        <a:latin typeface="Cambria Math"/>
                      </a:rPr>
                      <m:t>,</m:t>
                    </m:r>
                    <m:r>
                      <a:rPr lang="en-US" b="1" i="0" kern="0" dirty="0">
                        <a:solidFill>
                          <a:srgbClr val="000000"/>
                        </a:solidFill>
                        <a:latin typeface="Cambria Math"/>
                      </a:rPr>
                      <m:t>𝟎𝟎𝟎</m:t>
                    </m:r>
                  </m:oMath>
                </a14:m>
                <a:endParaRPr lang="en-US" kern="0" dirty="0">
                  <a:solidFill>
                    <a:srgbClr val="000000"/>
                  </a:solidFill>
                  <a:latin typeface="Arial Narrow"/>
                </a:endParaRPr>
              </a:p>
              <a:p>
                <a:pPr marL="342042" lvl="0" indent="-342042" defTabSz="915004" eaLnBrk="0" fontAlgn="base" hangingPunct="0">
                  <a:spcBef>
                    <a:spcPts val="0"/>
                  </a:spcBef>
                  <a:spcAft>
                    <a:spcPts val="1200"/>
                  </a:spcAft>
                  <a:buClr>
                    <a:srgbClr val="3333CC"/>
                  </a:buClr>
                  <a:buNone/>
                </a:pPr>
                <a:r>
                  <a:rPr lang="en-US" kern="0" dirty="0">
                    <a:solidFill>
                      <a:srgbClr val="000000">
                        <a:lumMod val="60000"/>
                        <a:lumOff val="40000"/>
                      </a:srgbClr>
                    </a:solidFill>
                    <a:latin typeface="Arial Narrow"/>
                  </a:rPr>
                  <a:t>	</a:t>
                </a:r>
                <a:r>
                  <a:rPr lang="en-US" kern="0" dirty="0">
                    <a:solidFill>
                      <a:srgbClr val="000000">
                        <a:lumMod val="60000"/>
                        <a:lumOff val="40000"/>
                      </a:srgbClr>
                    </a:solidFill>
                    <a:latin typeface="Arial Narrow"/>
                  </a:rPr>
                  <a:t> </a:t>
                </a:r>
                <a:r>
                  <a:rPr lang="en-US" kern="0" dirty="0" smtClean="0">
                    <a:solidFill>
                      <a:srgbClr val="000000">
                        <a:lumMod val="60000"/>
                        <a:lumOff val="40000"/>
                      </a:srgbClr>
                    </a:solidFill>
                    <a:latin typeface="Arial Narrow"/>
                  </a:rPr>
                  <a:t>  </a:t>
                </a:r>
                <a:r>
                  <a:rPr lang="en-US" kern="0" dirty="0" smtClean="0">
                    <a:solidFill>
                      <a:srgbClr val="000000">
                        <a:lumMod val="60000"/>
                        <a:lumOff val="40000"/>
                      </a:srgbClr>
                    </a:solidFill>
                    <a:latin typeface="Arial Narrow"/>
                  </a:rPr>
                  <a:t>  </a:t>
                </a:r>
                <a:r>
                  <a:rPr lang="en-US" kern="0" dirty="0" smtClean="0">
                    <a:solidFill>
                      <a:srgbClr val="000000"/>
                    </a:solidFill>
                    <a:latin typeface="Arial Narrow"/>
                  </a:rPr>
                  <a:t> </a:t>
                </a:r>
                <a14:m>
                  <m:oMath xmlns:m="http://schemas.openxmlformats.org/officeDocument/2006/math">
                    <m:r>
                      <a:rPr lang="en-US" b="1" i="0" kern="0" dirty="0" smtClean="0">
                        <a:solidFill>
                          <a:srgbClr val="000000"/>
                        </a:solidFill>
                        <a:latin typeface="Cambria Math"/>
                      </a:rPr>
                      <m:t>= </m:t>
                    </m:r>
                    <m:r>
                      <a:rPr lang="en-US" b="1" i="0" kern="0" dirty="0">
                        <a:solidFill>
                          <a:srgbClr val="A60A1B"/>
                        </a:solidFill>
                        <a:latin typeface="Cambria Math"/>
                      </a:rPr>
                      <m:t>$</m:t>
                    </m:r>
                    <m:r>
                      <a:rPr lang="en-US" b="1" i="0" kern="0" dirty="0" smtClean="0">
                        <a:solidFill>
                          <a:srgbClr val="A60A1B"/>
                        </a:solidFill>
                        <a:latin typeface="Cambria Math"/>
                      </a:rPr>
                      <m:t>𝟖𝟖𝟖</m:t>
                    </m:r>
                    <m:r>
                      <a:rPr lang="en-US" b="1" i="0" kern="0" dirty="0" smtClean="0">
                        <a:solidFill>
                          <a:srgbClr val="A60A1B"/>
                        </a:solidFill>
                        <a:latin typeface="Cambria Math"/>
                      </a:rPr>
                      <m:t>,</m:t>
                    </m:r>
                    <m:r>
                      <a:rPr lang="en-US" b="1" i="0" kern="0" dirty="0" smtClean="0">
                        <a:solidFill>
                          <a:srgbClr val="A60A1B"/>
                        </a:solidFill>
                        <a:latin typeface="Cambria Math"/>
                      </a:rPr>
                      <m:t>𝟎𝟎𝟎</m:t>
                    </m:r>
                  </m:oMath>
                </a14:m>
                <a:endParaRPr lang="en-US" b="1" i="0" kern="0" dirty="0" smtClean="0">
                  <a:solidFill>
                    <a:srgbClr val="A60A1B"/>
                  </a:solidFill>
                  <a:latin typeface="Cambria Math"/>
                </a:endParaRPr>
              </a:p>
              <a:p>
                <a:pPr marL="342042" lvl="0" indent="-342042" defTabSz="915004" eaLnBrk="0" fontAlgn="base" hangingPunct="0">
                  <a:spcBef>
                    <a:spcPts val="1200"/>
                  </a:spcBef>
                  <a:spcAft>
                    <a:spcPct val="0"/>
                  </a:spcAft>
                  <a:buClr>
                    <a:srgbClr val="3333CC"/>
                  </a:buClr>
                  <a:buNone/>
                </a:pPr>
                <a14:m>
                  <m:oMathPara xmlns:m="http://schemas.openxmlformats.org/officeDocument/2006/math">
                    <m:oMathParaPr>
                      <m:jc m:val="centerGroup"/>
                    </m:oMathParaPr>
                    <m:oMath xmlns:m="http://schemas.openxmlformats.org/officeDocument/2006/math">
                      <m:r>
                        <a:rPr lang="en-US" b="1" i="0" kern="0" dirty="0" smtClean="0">
                          <a:solidFill>
                            <a:srgbClr val="A60A1B"/>
                          </a:solidFill>
                          <a:latin typeface="Cambria Math"/>
                        </a:rPr>
                        <m:t>𝐓𝐚𝐱𝐞𝐬</m:t>
                      </m:r>
                      <m:r>
                        <a:rPr lang="en-US" b="1" i="0" kern="0" dirty="0">
                          <a:solidFill>
                            <a:srgbClr val="000000"/>
                          </a:solidFill>
                          <a:latin typeface="Cambria Math"/>
                        </a:rPr>
                        <m:t>=</m:t>
                      </m:r>
                      <m:r>
                        <a:rPr lang="en-US" b="1" i="0" kern="0" dirty="0">
                          <a:solidFill>
                            <a:srgbClr val="000000"/>
                          </a:solidFill>
                          <a:latin typeface="Cambria Math"/>
                        </a:rPr>
                        <m:t>𝐓𝐈</m:t>
                      </m:r>
                      <m:r>
                        <a:rPr lang="en-US" b="1" i="0" kern="0" dirty="0">
                          <a:solidFill>
                            <a:srgbClr val="000000"/>
                          </a:solidFill>
                          <a:latin typeface="Cambria Math"/>
                        </a:rPr>
                        <m:t>×</m:t>
                      </m:r>
                      <m:r>
                        <a:rPr lang="en-US" b="1" i="0" kern="0" dirty="0" err="1">
                          <a:solidFill>
                            <a:srgbClr val="000000"/>
                          </a:solidFill>
                          <a:latin typeface="Cambria Math"/>
                        </a:rPr>
                        <m:t>𝐓</m:t>
                      </m:r>
                      <m:r>
                        <a:rPr lang="en-US" b="1" i="0" kern="0" baseline="-25000" dirty="0" err="1">
                          <a:solidFill>
                            <a:srgbClr val="000000"/>
                          </a:solidFill>
                          <a:latin typeface="Cambria Math"/>
                        </a:rPr>
                        <m:t>𝐞</m:t>
                      </m:r>
                      <m:r>
                        <a:rPr lang="en-US" b="1" i="0" kern="0" dirty="0">
                          <a:solidFill>
                            <a:srgbClr val="000000"/>
                          </a:solidFill>
                          <a:latin typeface="Cambria Math"/>
                        </a:rPr>
                        <m:t>=</m:t>
                      </m:r>
                      <m:r>
                        <a:rPr lang="en-US" b="1" i="0" kern="0" dirty="0">
                          <a:solidFill>
                            <a:srgbClr val="000000"/>
                          </a:solidFill>
                          <a:latin typeface="Cambria Math"/>
                        </a:rPr>
                        <m:t>𝟖𝟖𝟖</m:t>
                      </m:r>
                      <m:r>
                        <a:rPr lang="en-US" b="1" i="0" kern="0" dirty="0">
                          <a:solidFill>
                            <a:srgbClr val="000000"/>
                          </a:solidFill>
                          <a:latin typeface="Cambria Math"/>
                        </a:rPr>
                        <m:t>,</m:t>
                      </m:r>
                      <m:r>
                        <a:rPr lang="en-US" b="1" i="0" kern="0" dirty="0">
                          <a:solidFill>
                            <a:srgbClr val="000000"/>
                          </a:solidFill>
                          <a:latin typeface="Cambria Math"/>
                        </a:rPr>
                        <m:t>𝟎𝟎𝟎</m:t>
                      </m:r>
                      <m:r>
                        <a:rPr lang="en-US" b="1" i="0" kern="0" dirty="0">
                          <a:solidFill>
                            <a:srgbClr val="000000"/>
                          </a:solidFill>
                          <a:latin typeface="Cambria Math"/>
                        </a:rPr>
                        <m:t>×</m:t>
                      </m:r>
                      <m:r>
                        <a:rPr lang="en-US" b="1" i="0" kern="0" dirty="0">
                          <a:solidFill>
                            <a:srgbClr val="000000"/>
                          </a:solidFill>
                          <a:latin typeface="Cambria Math"/>
                        </a:rPr>
                        <m:t>𝟎</m:t>
                      </m:r>
                      <m:r>
                        <a:rPr lang="en-US" b="1" i="0" kern="0" dirty="0">
                          <a:solidFill>
                            <a:srgbClr val="000000"/>
                          </a:solidFill>
                          <a:latin typeface="Cambria Math"/>
                        </a:rPr>
                        <m:t>.</m:t>
                      </m:r>
                      <m:r>
                        <a:rPr lang="en-US" b="1" i="0" kern="0" dirty="0">
                          <a:solidFill>
                            <a:srgbClr val="000000"/>
                          </a:solidFill>
                          <a:latin typeface="Cambria Math"/>
                        </a:rPr>
                        <m:t>𝟑𝟒</m:t>
                      </m:r>
                      <m:r>
                        <a:rPr lang="en-US" b="1" i="0" kern="0" dirty="0">
                          <a:solidFill>
                            <a:srgbClr val="000000"/>
                          </a:solidFill>
                          <a:latin typeface="Cambria Math"/>
                        </a:rPr>
                        <m:t>=$</m:t>
                      </m:r>
                      <m:r>
                        <a:rPr lang="en-US" b="1" i="0" kern="0" dirty="0">
                          <a:solidFill>
                            <a:srgbClr val="A60A1B"/>
                          </a:solidFill>
                          <a:latin typeface="Cambria Math"/>
                        </a:rPr>
                        <m:t>𝟑𝟎𝟏</m:t>
                      </m:r>
                      <m:r>
                        <a:rPr lang="en-US" b="1" i="0" kern="0" dirty="0">
                          <a:solidFill>
                            <a:srgbClr val="A60A1B"/>
                          </a:solidFill>
                          <a:latin typeface="Cambria Math"/>
                        </a:rPr>
                        <m:t>,</m:t>
                      </m:r>
                      <m:r>
                        <a:rPr lang="en-US" b="1" i="0" kern="0" dirty="0">
                          <a:solidFill>
                            <a:srgbClr val="A60A1B"/>
                          </a:solidFill>
                          <a:latin typeface="Cambria Math"/>
                        </a:rPr>
                        <m:t>𝟗𝟐𝟎</m:t>
                      </m:r>
                    </m:oMath>
                  </m:oMathPara>
                </a14:m>
                <a:endParaRPr lang="en-US" dirty="0">
                  <a:solidFill>
                    <a:srgbClr val="A60A1B"/>
                  </a:solidFill>
                </a:endParaRPr>
              </a:p>
            </p:txBody>
          </p:sp>
        </mc:Choice>
        <mc:Fallback>
          <p:sp>
            <p:nvSpPr>
              <p:cNvPr id="4" name="Content Placeholder 3"/>
              <p:cNvSpPr>
                <a:spLocks noGrp="1" noRot="1" noChangeAspect="1" noMove="1" noResize="1" noEditPoints="1" noAdjustHandles="1" noChangeArrowheads="1" noChangeShapeType="1" noTextEdit="1"/>
              </p:cNvSpPr>
              <p:nvPr>
                <p:ph sz="quarter" idx="18"/>
              </p:nvPr>
            </p:nvSpPr>
            <p:spPr>
              <a:xfrm>
                <a:off x="457200" y="2514600"/>
                <a:ext cx="8321040" cy="3505200"/>
              </a:xfrm>
              <a:blipFill rotWithShape="1">
                <a:blip r:embed="rId3" cstate="print"/>
                <a:stretch>
                  <a:fillRect l="-1099" t="-13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Content Placeholder 4"/>
              <p:cNvSpPr>
                <a:spLocks noGrp="1"/>
              </p:cNvSpPr>
              <p:nvPr>
                <p:ph sz="quarter" idx="19"/>
              </p:nvPr>
            </p:nvSpPr>
            <p:spPr>
              <a:xfrm>
                <a:off x="838200" y="6202680"/>
                <a:ext cx="7467600" cy="426720"/>
              </a:xfrm>
              <a:solidFill>
                <a:srgbClr val="C2FFF0"/>
              </a:solidFill>
              <a:ln w="19050">
                <a:solidFill>
                  <a:srgbClr val="32946A"/>
                </a:solidFill>
              </a:ln>
            </p:spPr>
            <p:txBody>
              <a:bodyPr/>
              <a:lstStyle/>
              <a:p>
                <a:pPr marL="342042" lvl="0" indent="-342042" algn="ctr" defTabSz="915004" eaLnBrk="0" fontAlgn="base" hangingPunct="0">
                  <a:spcBef>
                    <a:spcPts val="0"/>
                  </a:spcBef>
                  <a:spcAft>
                    <a:spcPct val="0"/>
                  </a:spcAft>
                  <a:buClr>
                    <a:srgbClr val="3333CC"/>
                  </a:buClr>
                  <a:buNone/>
                </a:pPr>
                <a:r>
                  <a:rPr lang="en-US" sz="1800" kern="0" dirty="0" smtClean="0">
                    <a:solidFill>
                      <a:srgbClr val="002060"/>
                    </a:solidFill>
                    <a:latin typeface="Arial Narrow"/>
                  </a:rPr>
                  <a:t>Note: If not sold now, taxes </a:t>
                </a:r>
                <a14:m>
                  <m:oMath xmlns:m="http://schemas.openxmlformats.org/officeDocument/2006/math">
                    <m:r>
                      <a:rPr lang="en-US" sz="1800" i="1" kern="0" dirty="0" smtClean="0">
                        <a:solidFill>
                          <a:srgbClr val="002060"/>
                        </a:solidFill>
                        <a:latin typeface="Cambria Math"/>
                      </a:rPr>
                      <m:t>=</m:t>
                    </m:r>
                  </m:oMath>
                </a14:m>
                <a:r>
                  <a:rPr lang="en-US" sz="1800" kern="0" dirty="0">
                    <a:solidFill>
                      <a:srgbClr val="002060"/>
                    </a:solidFill>
                    <a:latin typeface="Arial Narrow"/>
                  </a:rPr>
                  <a:t> (800,000 </a:t>
                </a:r>
                <a14:m>
                  <m:oMath xmlns:m="http://schemas.openxmlformats.org/officeDocument/2006/math">
                    <m:r>
                      <a:rPr lang="en-US" sz="1800" b="1" i="1" kern="0" dirty="0" smtClean="0">
                        <a:solidFill>
                          <a:srgbClr val="002060"/>
                        </a:solidFill>
                        <a:latin typeface="Cambria Math"/>
                      </a:rPr>
                      <m:t>−</m:t>
                    </m:r>
                  </m:oMath>
                </a14:m>
                <a:r>
                  <a:rPr lang="en-US" sz="1800" kern="0" dirty="0">
                    <a:solidFill>
                      <a:srgbClr val="002060"/>
                    </a:solidFill>
                    <a:latin typeface="Arial Narrow"/>
                  </a:rPr>
                  <a:t> 50,000</a:t>
                </a:r>
                <a14:m>
                  <m:oMath xmlns:m="http://schemas.openxmlformats.org/officeDocument/2006/math">
                    <m:r>
                      <a:rPr lang="en-US" sz="1800" b="1" i="1" kern="0" dirty="0" smtClean="0">
                        <a:solidFill>
                          <a:srgbClr val="002060"/>
                        </a:solidFill>
                        <a:latin typeface="Cambria Math"/>
                      </a:rPr>
                      <m:t>−</m:t>
                    </m:r>
                  </m:oMath>
                </a14:m>
                <a:r>
                  <a:rPr lang="en-US" sz="1800" kern="0" dirty="0">
                    <a:solidFill>
                      <a:srgbClr val="002060"/>
                    </a:solidFill>
                    <a:latin typeface="Arial Narrow"/>
                  </a:rPr>
                  <a:t>28,800)</a:t>
                </a:r>
                <a14:m>
                  <m:oMath xmlns:m="http://schemas.openxmlformats.org/officeDocument/2006/math">
                    <m:r>
                      <a:rPr lang="en-US" sz="1800" i="1" kern="0" dirty="0" smtClean="0">
                        <a:solidFill>
                          <a:srgbClr val="002060"/>
                        </a:solidFill>
                        <a:latin typeface="Cambria Math"/>
                      </a:rPr>
                      <m:t> × </m:t>
                    </m:r>
                  </m:oMath>
                </a14:m>
                <a:r>
                  <a:rPr lang="en-US" sz="1800" kern="0" dirty="0">
                    <a:solidFill>
                      <a:srgbClr val="002060"/>
                    </a:solidFill>
                    <a:latin typeface="Arial Narrow"/>
                  </a:rPr>
                  <a:t>(0.34)</a:t>
                </a:r>
                <a14:m>
                  <m:oMath xmlns:m="http://schemas.openxmlformats.org/officeDocument/2006/math">
                    <m:r>
                      <a:rPr lang="en-US" sz="1800" i="1" kern="0" dirty="0" smtClean="0">
                        <a:solidFill>
                          <a:srgbClr val="002060"/>
                        </a:solidFill>
                        <a:latin typeface="Cambria Math"/>
                      </a:rPr>
                      <m:t> = </m:t>
                    </m:r>
                  </m:oMath>
                </a14:m>
                <a:r>
                  <a:rPr lang="en-US" sz="1800" kern="0" dirty="0">
                    <a:solidFill>
                      <a:srgbClr val="002060"/>
                    </a:solidFill>
                    <a:latin typeface="Arial Narrow"/>
                  </a:rPr>
                  <a:t>$</a:t>
                </a:r>
                <a:r>
                  <a:rPr lang="en-US" sz="1800" kern="0" dirty="0" smtClean="0">
                    <a:solidFill>
                      <a:srgbClr val="002060"/>
                    </a:solidFill>
                    <a:latin typeface="Arial Narrow"/>
                  </a:rPr>
                  <a:t>245,208</a:t>
                </a:r>
                <a:endParaRPr lang="en-US" sz="1800" kern="0" dirty="0">
                  <a:solidFill>
                    <a:srgbClr val="002060"/>
                  </a:solidFill>
                  <a:latin typeface="Arial Narrow"/>
                </a:endParaRPr>
              </a:p>
            </p:txBody>
          </p:sp>
        </mc:Choice>
        <mc:Fallback>
          <p:sp>
            <p:nvSpPr>
              <p:cNvPr id="5" name="Content Placeholder 4"/>
              <p:cNvSpPr>
                <a:spLocks noGrp="1" noRot="1" noChangeAspect="1" noMove="1" noResize="1" noEditPoints="1" noAdjustHandles="1" noChangeArrowheads="1" noChangeShapeType="1" noTextEdit="1"/>
              </p:cNvSpPr>
              <p:nvPr>
                <p:ph sz="quarter" idx="19"/>
              </p:nvPr>
            </p:nvSpPr>
            <p:spPr>
              <a:xfrm>
                <a:off x="838200" y="6202680"/>
                <a:ext cx="7467600" cy="426720"/>
              </a:xfrm>
              <a:blipFill rotWithShape="1">
                <a:blip r:embed="rId4" cstate="print"/>
                <a:stretch>
                  <a:fillRect t="-4110" b="-5479"/>
                </a:stretch>
              </a:blipFill>
              <a:ln w="19050">
                <a:solidFill>
                  <a:srgbClr val="32946A"/>
                </a:solidFill>
              </a:ln>
            </p:spPr>
            <p:txBody>
              <a:bodyPr/>
              <a:lstStyle/>
              <a:p>
                <a:r>
                  <a:rPr lang="en-US">
                    <a:noFill/>
                  </a:rPr>
                  <a:t> </a:t>
                </a:r>
              </a:p>
            </p:txBody>
          </p:sp>
        </mc:Fallback>
      </mc:AlternateContent>
      <p:sp>
        <p:nvSpPr>
          <p:cNvPr id="9" name="Content Placeholder 5"/>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09609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After-Tax </a:t>
            </a:r>
            <a:r>
              <a:rPr lang="en-US" dirty="0" smtClean="0"/>
              <a:t>Evaluation</a:t>
            </a:r>
            <a:endParaRPr lang="en-US" dirty="0"/>
          </a:p>
        </p:txBody>
      </p:sp>
      <mc:AlternateContent xmlns:mc="http://schemas.openxmlformats.org/markup-compatibility/2006">
        <mc:Choice xmlns:a14="http://schemas.microsoft.com/office/drawing/2010/main" xmlns="" Requires="a14">
          <p:sp>
            <p:nvSpPr>
              <p:cNvPr id="17" name="Content Placeholder 2"/>
              <p:cNvSpPr>
                <a:spLocks noGrp="1"/>
              </p:cNvSpPr>
              <p:nvPr>
                <p:ph idx="1"/>
              </p:nvPr>
            </p:nvSpPr>
            <p:spPr>
              <a:xfrm>
                <a:off x="228600" y="990600"/>
                <a:ext cx="8686800" cy="5410200"/>
              </a:xfrm>
            </p:spPr>
            <p:txBody>
              <a:bodyPr/>
              <a:lstStyle/>
              <a:p>
                <a:pPr marL="0" lvl="0" indent="0" defTabSz="915004" eaLnBrk="0" fontAlgn="base" hangingPunct="0">
                  <a:spcAft>
                    <a:spcPct val="0"/>
                  </a:spcAft>
                  <a:buClr>
                    <a:srgbClr val="000000">
                      <a:lumMod val="60000"/>
                      <a:lumOff val="40000"/>
                    </a:srgbClr>
                  </a:buClr>
                  <a:buNone/>
                </a:pPr>
                <a:r>
                  <a:rPr lang="en-US" sz="2400" kern="0" dirty="0">
                    <a:solidFill>
                      <a:srgbClr val="0033CC"/>
                    </a:solidFill>
                    <a:latin typeface="Arial Narrow"/>
                  </a:rPr>
                  <a:t>Use CFAT values to calculate PW, AW, FW, ROR, B/C or </a:t>
                </a:r>
                <a:r>
                  <a:rPr lang="en-US" sz="2400" kern="0" dirty="0" smtClean="0">
                    <a:solidFill>
                      <a:srgbClr val="0033CC"/>
                    </a:solidFill>
                    <a:latin typeface="Arial Narrow"/>
                  </a:rPr>
                  <a:t>other measure </a:t>
                </a:r>
                <a:r>
                  <a:rPr lang="en-US" sz="2400" kern="0" dirty="0">
                    <a:solidFill>
                      <a:srgbClr val="0033CC"/>
                    </a:solidFill>
                    <a:latin typeface="Arial Narrow"/>
                  </a:rPr>
                  <a:t>of worth using after-tax MARR</a:t>
                </a:r>
              </a:p>
              <a:p>
                <a:pPr marL="0" lvl="0" indent="0" defTabSz="915004" eaLnBrk="0" fontAlgn="base" hangingPunct="0">
                  <a:spcAft>
                    <a:spcPct val="0"/>
                  </a:spcAft>
                  <a:buClr>
                    <a:srgbClr val="000000">
                      <a:lumMod val="60000"/>
                      <a:lumOff val="40000"/>
                    </a:srgbClr>
                  </a:buClr>
                  <a:buNone/>
                </a:pPr>
                <a:r>
                  <a:rPr lang="en-US" sz="2400" kern="0" dirty="0">
                    <a:solidFill>
                      <a:srgbClr val="000000"/>
                    </a:solidFill>
                    <a:latin typeface="Arial Narrow"/>
                  </a:rPr>
                  <a:t>Same guidelines as before-tax; e.g., using PW at after-tax MARR:</a:t>
                </a:r>
              </a:p>
              <a:p>
                <a:pPr marL="342042" lvl="0" indent="-342042" defTabSz="915004" eaLnBrk="0" fontAlgn="base" hangingPunct="0">
                  <a:spcAft>
                    <a:spcPct val="0"/>
                  </a:spcAft>
                  <a:buClr>
                    <a:srgbClr val="000000">
                      <a:lumMod val="60000"/>
                      <a:lumOff val="40000"/>
                    </a:srgbClr>
                  </a:buClr>
                  <a:buNone/>
                </a:pPr>
                <a:r>
                  <a:rPr lang="en-US" sz="2400" kern="0" dirty="0">
                    <a:solidFill>
                      <a:srgbClr val="000000"/>
                    </a:solidFill>
                    <a:latin typeface="Arial Narrow"/>
                  </a:rPr>
                  <a:t>		</a:t>
                </a:r>
                <a:r>
                  <a:rPr lang="en-US" sz="2400" kern="0" dirty="0">
                    <a:solidFill>
                      <a:srgbClr val="2D2DB9">
                        <a:lumMod val="75000"/>
                      </a:srgbClr>
                    </a:solidFill>
                    <a:latin typeface="Arial Narrow"/>
                  </a:rPr>
                  <a:t>One project</a:t>
                </a:r>
                <a:r>
                  <a:rPr lang="en-US" sz="2400" kern="0" dirty="0">
                    <a:solidFill>
                      <a:srgbClr val="000000"/>
                    </a:solidFill>
                    <a:latin typeface="Arial Narrow"/>
                  </a:rPr>
                  <a:t>: PW </a:t>
                </a:r>
                <a14:m>
                  <m:oMath xmlns:m="http://schemas.openxmlformats.org/officeDocument/2006/math">
                    <m:r>
                      <a:rPr lang="en-US" sz="2400" i="1" kern="0" dirty="0" smtClean="0">
                        <a:solidFill>
                          <a:srgbClr val="000000"/>
                        </a:solidFill>
                        <a:latin typeface="Cambria Math"/>
                      </a:rPr>
                      <m:t>≥</m:t>
                    </m:r>
                  </m:oMath>
                </a14:m>
                <a:r>
                  <a:rPr lang="en-US" sz="2400" kern="0" dirty="0">
                    <a:solidFill>
                      <a:srgbClr val="000000"/>
                    </a:solidFill>
                    <a:latin typeface="Arial Narrow"/>
                  </a:rPr>
                  <a:t> 0, project is viable</a:t>
                </a:r>
              </a:p>
              <a:p>
                <a:pPr marL="342042" lvl="0" indent="-342042" defTabSz="915004" eaLnBrk="0" fontAlgn="base" hangingPunct="0">
                  <a:spcAft>
                    <a:spcPct val="0"/>
                  </a:spcAft>
                  <a:buClr>
                    <a:srgbClr val="000000">
                      <a:lumMod val="60000"/>
                      <a:lumOff val="40000"/>
                    </a:srgbClr>
                  </a:buClr>
                  <a:buNone/>
                </a:pPr>
                <a:r>
                  <a:rPr lang="en-US" sz="2400" kern="0" dirty="0">
                    <a:solidFill>
                      <a:srgbClr val="000000"/>
                    </a:solidFill>
                    <a:latin typeface="Arial Narrow"/>
                  </a:rPr>
                  <a:t>		</a:t>
                </a:r>
                <a:r>
                  <a:rPr lang="en-US" sz="2400" kern="0" dirty="0">
                    <a:solidFill>
                      <a:srgbClr val="2D2DB9">
                        <a:lumMod val="75000"/>
                      </a:srgbClr>
                    </a:solidFill>
                    <a:latin typeface="Arial Narrow"/>
                  </a:rPr>
                  <a:t>Two or more alternatives</a:t>
                </a:r>
                <a:r>
                  <a:rPr lang="en-US" sz="2400" kern="0" dirty="0">
                    <a:solidFill>
                      <a:srgbClr val="000000"/>
                    </a:solidFill>
                    <a:latin typeface="Arial Narrow"/>
                  </a:rPr>
                  <a:t>: select one ME alternative with 			best (numerically largest) PW value</a:t>
                </a:r>
              </a:p>
              <a:p>
                <a:pPr marL="0" lvl="0" indent="0" defTabSz="915004" eaLnBrk="0" fontAlgn="base" hangingPunct="0">
                  <a:spcAft>
                    <a:spcPct val="0"/>
                  </a:spcAft>
                  <a:buClr>
                    <a:srgbClr val="000000">
                      <a:lumMod val="60000"/>
                      <a:lumOff val="40000"/>
                    </a:srgbClr>
                  </a:buClr>
                  <a:buNone/>
                </a:pPr>
                <a:r>
                  <a:rPr lang="en-US" sz="2400" kern="0" dirty="0">
                    <a:solidFill>
                      <a:srgbClr val="000000"/>
                    </a:solidFill>
                    <a:latin typeface="Arial Narrow"/>
                  </a:rPr>
                  <a:t>For costs-only CFAT values, use </a:t>
                </a:r>
                <a14:m>
                  <m:oMath xmlns:m="http://schemas.openxmlformats.org/officeDocument/2006/math">
                    <m:r>
                      <a:rPr lang="en-US" sz="2400" i="1" kern="0" dirty="0" smtClean="0">
                        <a:solidFill>
                          <a:srgbClr val="000000"/>
                        </a:solidFill>
                        <a:latin typeface="Cambria Math"/>
                      </a:rPr>
                      <m:t>+</m:t>
                    </m:r>
                  </m:oMath>
                </a14:m>
                <a:r>
                  <a:rPr lang="en-US" sz="2400" kern="0" dirty="0">
                    <a:solidFill>
                      <a:srgbClr val="000000"/>
                    </a:solidFill>
                    <a:latin typeface="Arial Narrow"/>
                  </a:rPr>
                  <a:t> sign for OE, D, and </a:t>
                </a:r>
                <a:r>
                  <a:rPr lang="en-US" sz="2400" kern="0" dirty="0" smtClean="0">
                    <a:solidFill>
                      <a:srgbClr val="000000"/>
                    </a:solidFill>
                    <a:latin typeface="Arial Narrow"/>
                  </a:rPr>
                  <a:t>other savings and </a:t>
                </a:r>
                <a:r>
                  <a:rPr lang="en-US" sz="2400" kern="0" dirty="0">
                    <a:solidFill>
                      <a:srgbClr val="000000"/>
                    </a:solidFill>
                    <a:latin typeface="Arial Narrow"/>
                  </a:rPr>
                  <a:t>use same guidelines  </a:t>
                </a:r>
              </a:p>
              <a:p>
                <a:pPr marL="0" lvl="0" indent="0" defTabSz="915004" eaLnBrk="0" fontAlgn="base" hangingPunct="0">
                  <a:spcAft>
                    <a:spcPct val="0"/>
                  </a:spcAft>
                  <a:buClr>
                    <a:srgbClr val="000000">
                      <a:lumMod val="60000"/>
                      <a:lumOff val="40000"/>
                    </a:srgbClr>
                  </a:buClr>
                  <a:buNone/>
                </a:pPr>
                <a:r>
                  <a:rPr lang="en-US" sz="2400" kern="0" dirty="0">
                    <a:solidFill>
                      <a:srgbClr val="000000"/>
                    </a:solidFill>
                    <a:latin typeface="Arial Narrow"/>
                  </a:rPr>
                  <a:t>Remember: </a:t>
                </a:r>
                <a:r>
                  <a:rPr lang="en-US" sz="2400" kern="0" dirty="0">
                    <a:solidFill>
                      <a:srgbClr val="A60A1B"/>
                    </a:solidFill>
                    <a:latin typeface="Arial Narrow"/>
                  </a:rPr>
                  <a:t>equal-service requirement </a:t>
                </a:r>
                <a:r>
                  <a:rPr lang="en-US" sz="2400" kern="0" dirty="0">
                    <a:solidFill>
                      <a:srgbClr val="000000"/>
                    </a:solidFill>
                    <a:latin typeface="Arial Narrow"/>
                  </a:rPr>
                  <a:t>for PW-based analysis</a:t>
                </a:r>
              </a:p>
              <a:p>
                <a:pPr marL="0" lvl="0" indent="0" defTabSz="915004" eaLnBrk="0" fontAlgn="base" hangingPunct="0">
                  <a:spcAft>
                    <a:spcPct val="0"/>
                  </a:spcAft>
                  <a:buClr>
                    <a:srgbClr val="000000">
                      <a:lumMod val="60000"/>
                      <a:lumOff val="40000"/>
                    </a:srgbClr>
                  </a:buClr>
                  <a:buNone/>
                </a:pPr>
                <a:r>
                  <a:rPr lang="en-US" sz="2400" kern="0" dirty="0">
                    <a:solidFill>
                      <a:srgbClr val="000000"/>
                    </a:solidFill>
                    <a:latin typeface="Arial Narrow"/>
                  </a:rPr>
                  <a:t>ROR analysis is same as before taxes, except use CFAT values:</a:t>
                </a:r>
              </a:p>
              <a:p>
                <a:pPr marL="342042" lvl="0" indent="-342042" defTabSz="915004" eaLnBrk="0" fontAlgn="base" hangingPunct="0">
                  <a:spcAft>
                    <a:spcPct val="0"/>
                  </a:spcAft>
                  <a:buClr>
                    <a:srgbClr val="000000">
                      <a:lumMod val="60000"/>
                      <a:lumOff val="40000"/>
                    </a:srgbClr>
                  </a:buClr>
                  <a:buNone/>
                </a:pPr>
                <a:r>
                  <a:rPr lang="en-US" sz="2400" kern="0" dirty="0">
                    <a:solidFill>
                      <a:srgbClr val="2D2DB9">
                        <a:lumMod val="75000"/>
                      </a:srgbClr>
                    </a:solidFill>
                    <a:latin typeface="Arial Narrow"/>
                  </a:rPr>
                  <a:t>		One project</a:t>
                </a:r>
                <a:r>
                  <a:rPr lang="en-US" sz="2400" kern="0" dirty="0">
                    <a:solidFill>
                      <a:srgbClr val="000000"/>
                    </a:solidFill>
                    <a:latin typeface="Arial Narrow"/>
                  </a:rPr>
                  <a:t>: if </a:t>
                </a:r>
                <a:r>
                  <a:rPr lang="en-US" sz="2400" kern="0" dirty="0" err="1">
                    <a:solidFill>
                      <a:srgbClr val="000000"/>
                    </a:solidFill>
                    <a:latin typeface="Arial Narrow"/>
                  </a:rPr>
                  <a:t>i</a:t>
                </a:r>
                <a:r>
                  <a:rPr lang="en-US" sz="2400" kern="0" dirty="0">
                    <a:solidFill>
                      <a:srgbClr val="000000"/>
                    </a:solidFill>
                    <a:latin typeface="Arial Narrow"/>
                  </a:rPr>
                  <a:t>* </a:t>
                </a:r>
                <a14:m>
                  <m:oMath xmlns:m="http://schemas.openxmlformats.org/officeDocument/2006/math">
                    <m:r>
                      <a:rPr lang="en-US" sz="2400" i="1" kern="0" dirty="0" smtClean="0">
                        <a:solidFill>
                          <a:srgbClr val="000000"/>
                        </a:solidFill>
                        <a:latin typeface="Cambria Math"/>
                      </a:rPr>
                      <m:t>≥</m:t>
                    </m:r>
                  </m:oMath>
                </a14:m>
                <a:r>
                  <a:rPr lang="en-US" sz="2400" kern="0" dirty="0">
                    <a:solidFill>
                      <a:srgbClr val="000000"/>
                    </a:solidFill>
                    <a:latin typeface="Arial Narrow"/>
                  </a:rPr>
                  <a:t> after-tax MARR, project is viable</a:t>
                </a:r>
              </a:p>
              <a:p>
                <a:pPr marL="342042" lvl="0" indent="-342042" defTabSz="915004" eaLnBrk="0" fontAlgn="base" hangingPunct="0">
                  <a:spcAft>
                    <a:spcPct val="0"/>
                  </a:spcAft>
                  <a:buClr>
                    <a:srgbClr val="000000">
                      <a:lumMod val="60000"/>
                      <a:lumOff val="40000"/>
                    </a:srgbClr>
                  </a:buClr>
                  <a:buNone/>
                </a:pPr>
                <a:r>
                  <a:rPr lang="en-US" sz="2400" kern="0" dirty="0">
                    <a:solidFill>
                      <a:srgbClr val="000000"/>
                    </a:solidFill>
                    <a:latin typeface="Arial Narrow"/>
                  </a:rPr>
                  <a:t>		</a:t>
                </a:r>
                <a:r>
                  <a:rPr lang="en-US" sz="2400" kern="0" dirty="0">
                    <a:solidFill>
                      <a:srgbClr val="2D2DB9">
                        <a:lumMod val="75000"/>
                      </a:srgbClr>
                    </a:solidFill>
                    <a:latin typeface="Arial Narrow"/>
                  </a:rPr>
                  <a:t>Two alternatives</a:t>
                </a:r>
                <a:r>
                  <a:rPr lang="en-US" sz="2400" kern="0" dirty="0">
                    <a:solidFill>
                      <a:srgbClr val="000000"/>
                    </a:solidFill>
                    <a:latin typeface="Arial Narrow"/>
                  </a:rPr>
                  <a:t>: select ME alternative with ∆</a:t>
                </a:r>
                <a:r>
                  <a:rPr lang="en-US" sz="2400" kern="0" dirty="0" err="1">
                    <a:solidFill>
                      <a:srgbClr val="000000"/>
                    </a:solidFill>
                    <a:latin typeface="Arial Narrow"/>
                  </a:rPr>
                  <a:t>i</a:t>
                </a:r>
                <a:r>
                  <a:rPr lang="en-US" sz="2400" kern="0" dirty="0">
                    <a:solidFill>
                      <a:srgbClr val="000000"/>
                    </a:solidFill>
                    <a:latin typeface="Arial Narrow"/>
                  </a:rPr>
                  <a:t>* </a:t>
                </a:r>
                <a14:m>
                  <m:oMath xmlns:m="http://schemas.openxmlformats.org/officeDocument/2006/math">
                    <m:r>
                      <a:rPr lang="en-US" sz="2400" i="1" kern="0" dirty="0" smtClean="0">
                        <a:solidFill>
                          <a:srgbClr val="000000"/>
                        </a:solidFill>
                        <a:latin typeface="Cambria Math"/>
                      </a:rPr>
                      <m:t>≥</m:t>
                    </m:r>
                  </m:oMath>
                </a14:m>
                <a:r>
                  <a:rPr lang="en-US" sz="2400" kern="0" dirty="0">
                    <a:solidFill>
                      <a:srgbClr val="000000"/>
                    </a:solidFill>
                    <a:latin typeface="Arial Narrow"/>
                  </a:rPr>
                  <a:t> after-tax 			      MARR for incremental CFAT </a:t>
                </a:r>
                <a:r>
                  <a:rPr lang="en-US" sz="2400" kern="0" dirty="0" smtClean="0">
                    <a:solidFill>
                      <a:srgbClr val="000000"/>
                    </a:solidFill>
                    <a:latin typeface="Arial Narrow"/>
                  </a:rPr>
                  <a:t>series</a:t>
                </a:r>
                <a:endParaRPr lang="en-US" sz="2400" kern="0" dirty="0">
                  <a:solidFill>
                    <a:srgbClr val="000000"/>
                  </a:solidFill>
                  <a:latin typeface="Arial Narrow"/>
                </a:endParaRPr>
              </a:p>
            </p:txBody>
          </p:sp>
        </mc:Choice>
        <mc:Fallback>
          <p:sp>
            <p:nvSpPr>
              <p:cNvPr id="17" name="Content Placeholder 2"/>
              <p:cNvSpPr>
                <a:spLocks noGrp="1" noRot="1" noChangeAspect="1" noMove="1" noResize="1" noEditPoints="1" noAdjustHandles="1" noChangeArrowheads="1" noChangeShapeType="1" noTextEdit="1"/>
              </p:cNvSpPr>
              <p:nvPr>
                <p:ph idx="1"/>
              </p:nvPr>
            </p:nvSpPr>
            <p:spPr>
              <a:xfrm>
                <a:off x="228600" y="990600"/>
                <a:ext cx="8686800" cy="5410200"/>
              </a:xfrm>
              <a:blipFill rotWithShape="1">
                <a:blip r:embed="rId2" cstate="print"/>
                <a:stretch>
                  <a:fillRect l="-1123" t="-902" r="-1053" b="-2931"/>
                </a:stretch>
              </a:blipFill>
            </p:spPr>
            <p:txBody>
              <a:bodyPr/>
              <a:lstStyle/>
              <a:p>
                <a:r>
                  <a:rPr lang="en-US">
                    <a:noFill/>
                  </a:rPr>
                  <a:t> </a:t>
                </a:r>
              </a:p>
            </p:txBody>
          </p:sp>
        </mc:Fallback>
      </mc:AlternateContent>
      <p:sp>
        <p:nvSpPr>
          <p:cNvPr id="19" name="Text Placeholder 3"/>
          <p:cNvSpPr>
            <a:spLocks noGrp="1"/>
          </p:cNvSpPr>
          <p:nvPr>
            <p:ph type="body" sz="quarter" idx="16"/>
          </p:nvPr>
        </p:nvSpPr>
        <p:spPr/>
        <p:txBody>
          <a:bodyPr/>
          <a:lstStyle/>
          <a:p>
            <a:endParaRPr lang="en-US"/>
          </a:p>
        </p:txBody>
      </p:sp>
      <p:sp>
        <p:nvSpPr>
          <p:cNvPr id="18"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5232119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After-Tax ROR Value</a:t>
            </a:r>
          </a:p>
        </p:txBody>
      </p:sp>
      <mc:AlternateContent xmlns:mc="http://schemas.openxmlformats.org/markup-compatibility/2006">
        <mc:Choice xmlns:a14="http://schemas.microsoft.com/office/drawing/2010/main" xmlns="" Requires="a14">
          <p:sp>
            <p:nvSpPr>
              <p:cNvPr id="3" name="Content Placeholder 2" descr="You can appoximate the After Tax ROR using this relationship with the approximate IRR.  It will change slightly when the depreciation is included in the after tax analysis." title="After Tax ROR"/>
              <p:cNvSpPr>
                <a:spLocks noGrp="1"/>
              </p:cNvSpPr>
              <p:nvPr>
                <p:ph idx="1"/>
              </p:nvPr>
            </p:nvSpPr>
            <p:spPr>
              <a:xfrm>
                <a:off x="457200" y="1143000"/>
                <a:ext cx="8229600" cy="1173480"/>
              </a:xfrm>
            </p:spPr>
            <p:txBody>
              <a:bodyPr/>
              <a:lstStyle/>
              <a:p>
                <a:pPr marL="0" lvl="0" indent="0" defTabSz="915004" eaLnBrk="0" fontAlgn="base" hangingPunct="0">
                  <a:spcBef>
                    <a:spcPts val="0"/>
                  </a:spcBef>
                  <a:spcAft>
                    <a:spcPts val="600"/>
                  </a:spcAft>
                  <a:buClr>
                    <a:srgbClr val="3333CC"/>
                  </a:buClr>
                  <a:buNone/>
                </a:pPr>
                <a:r>
                  <a:rPr lang="en-US" sz="2000" kern="0" dirty="0" smtClean="0">
                    <a:solidFill>
                      <a:srgbClr val="000000"/>
                    </a:solidFill>
                    <a:latin typeface="Arial Narrow"/>
                  </a:rPr>
                  <a:t>To adjust a before-tax ROR without details of after-tax </a:t>
                </a:r>
                <a:r>
                  <a:rPr lang="en-US" sz="2000" kern="0" dirty="0" smtClean="0">
                    <a:solidFill>
                      <a:srgbClr val="000000"/>
                    </a:solidFill>
                    <a:latin typeface="Arial Narrow"/>
                  </a:rPr>
                  <a:t>analysis,</a:t>
                </a:r>
                <a:br>
                  <a:rPr lang="en-US" sz="2000" kern="0" dirty="0" smtClean="0">
                    <a:solidFill>
                      <a:srgbClr val="000000"/>
                    </a:solidFill>
                    <a:latin typeface="Arial Narrow"/>
                  </a:rPr>
                </a:br>
                <a:r>
                  <a:rPr lang="en-US" sz="2000" kern="0" dirty="0" smtClean="0">
                    <a:solidFill>
                      <a:srgbClr val="000000"/>
                    </a:solidFill>
                    <a:latin typeface="Arial Narrow"/>
                  </a:rPr>
                  <a:t>an</a:t>
                </a:r>
                <a:r>
                  <a:rPr lang="en-US" sz="2000" kern="0" dirty="0" smtClean="0">
                    <a:solidFill>
                      <a:srgbClr val="FF0000"/>
                    </a:solidFill>
                    <a:latin typeface="Arial Narrow"/>
                  </a:rPr>
                  <a:t> </a:t>
                </a:r>
                <a:r>
                  <a:rPr lang="en-US" sz="2000" kern="0" dirty="0">
                    <a:solidFill>
                      <a:srgbClr val="A60A1B"/>
                    </a:solidFill>
                    <a:latin typeface="Arial Narrow"/>
                  </a:rPr>
                  <a:t>approximating</a:t>
                </a:r>
                <a:r>
                  <a:rPr lang="en-US" sz="2000" kern="0" dirty="0">
                    <a:solidFill>
                      <a:srgbClr val="FF0000"/>
                    </a:solidFill>
                    <a:latin typeface="Arial Narrow"/>
                  </a:rPr>
                  <a:t> </a:t>
                </a:r>
                <a:r>
                  <a:rPr lang="en-US" sz="2000" kern="0" dirty="0">
                    <a:solidFill>
                      <a:srgbClr val="000000"/>
                    </a:solidFill>
                    <a:latin typeface="Arial Narrow"/>
                  </a:rPr>
                  <a:t>relation is:</a:t>
                </a:r>
              </a:p>
              <a:p>
                <a:pPr marL="342042" lvl="0" indent="-342042" algn="ctr" defTabSz="915004" eaLnBrk="0" fontAlgn="base" hangingPunct="0">
                  <a:spcAft>
                    <a:spcPct val="0"/>
                  </a:spcAft>
                  <a:buClr>
                    <a:srgbClr val="3333CC"/>
                  </a:buClr>
                  <a:buNone/>
                </a:pPr>
                <a14:m>
                  <m:oMathPara xmlns:m="http://schemas.openxmlformats.org/officeDocument/2006/math">
                    <m:oMathParaPr>
                      <m:jc m:val="centerGroup"/>
                    </m:oMathParaPr>
                    <m:oMath xmlns:m="http://schemas.openxmlformats.org/officeDocument/2006/math">
                      <m:r>
                        <a:rPr lang="en-US" sz="2400" b="1" i="0" kern="0" dirty="0" smtClean="0">
                          <a:solidFill>
                            <a:schemeClr val="tx1">
                              <a:lumMod val="75000"/>
                              <a:lumOff val="25000"/>
                            </a:schemeClr>
                          </a:solidFill>
                          <a:latin typeface="Cambria Math"/>
                        </a:rPr>
                        <m:t>𝐀𝐟𝐭𝐞𝐫</m:t>
                      </m:r>
                      <m:r>
                        <m:rPr>
                          <m:nor/>
                        </m:rPr>
                        <a:rPr lang="en-US" sz="2400" b="1" i="0" kern="0" dirty="0" smtClean="0">
                          <a:solidFill>
                            <a:schemeClr val="tx1">
                              <a:lumMod val="75000"/>
                              <a:lumOff val="25000"/>
                            </a:schemeClr>
                          </a:solidFill>
                          <a:latin typeface="Cambria Math"/>
                        </a:rPr>
                        <m:t>-</m:t>
                      </m:r>
                      <m:r>
                        <a:rPr lang="en-US" sz="2400" b="1" i="0" kern="0" dirty="0" smtClean="0">
                          <a:solidFill>
                            <a:schemeClr val="tx1">
                              <a:lumMod val="75000"/>
                              <a:lumOff val="25000"/>
                            </a:schemeClr>
                          </a:solidFill>
                          <a:latin typeface="Cambria Math"/>
                        </a:rPr>
                        <m:t>𝐭𝐚𝐱</m:t>
                      </m:r>
                      <m:r>
                        <a:rPr lang="en-US" sz="2400" b="1" i="0" kern="0" dirty="0" smtClean="0">
                          <a:solidFill>
                            <a:schemeClr val="tx1">
                              <a:lumMod val="75000"/>
                              <a:lumOff val="25000"/>
                            </a:schemeClr>
                          </a:solidFill>
                          <a:latin typeface="Cambria Math"/>
                        </a:rPr>
                        <m:t> </m:t>
                      </m:r>
                      <m:r>
                        <a:rPr lang="en-US" sz="2400" b="1" i="0" kern="0" dirty="0" smtClean="0">
                          <a:solidFill>
                            <a:schemeClr val="tx1">
                              <a:lumMod val="75000"/>
                              <a:lumOff val="25000"/>
                            </a:schemeClr>
                          </a:solidFill>
                          <a:latin typeface="Cambria Math"/>
                        </a:rPr>
                        <m:t>𝐑𝐎𝐑</m:t>
                      </m:r>
                      <m:r>
                        <a:rPr lang="en-US" sz="2400" b="1" i="0" kern="0" dirty="0" smtClean="0">
                          <a:solidFill>
                            <a:schemeClr val="tx1">
                              <a:lumMod val="75000"/>
                              <a:lumOff val="25000"/>
                            </a:schemeClr>
                          </a:solidFill>
                          <a:latin typeface="Cambria Math"/>
                        </a:rPr>
                        <m:t>≈</m:t>
                      </m:r>
                      <m:r>
                        <a:rPr lang="en-US" sz="2400" b="1" i="0" kern="0" dirty="0" smtClean="0">
                          <a:solidFill>
                            <a:schemeClr val="tx1">
                              <a:lumMod val="75000"/>
                              <a:lumOff val="25000"/>
                            </a:schemeClr>
                          </a:solidFill>
                          <a:latin typeface="Cambria Math"/>
                        </a:rPr>
                        <m:t>𝐛𝐞𝐟𝐨𝐫𝐞</m:t>
                      </m:r>
                      <m:r>
                        <a:rPr lang="en-US" sz="2400" b="1" i="0" kern="0" dirty="0" smtClean="0">
                          <a:solidFill>
                            <a:schemeClr val="tx1">
                              <a:lumMod val="75000"/>
                              <a:lumOff val="25000"/>
                            </a:schemeClr>
                          </a:solidFill>
                          <a:latin typeface="Cambria Math"/>
                        </a:rPr>
                        <m:t>−</m:t>
                      </m:r>
                      <m:r>
                        <a:rPr lang="en-US" sz="2400" b="1" i="0" kern="0" dirty="0" smtClean="0">
                          <a:solidFill>
                            <a:schemeClr val="tx1">
                              <a:lumMod val="75000"/>
                              <a:lumOff val="25000"/>
                            </a:schemeClr>
                          </a:solidFill>
                          <a:latin typeface="Cambria Math"/>
                        </a:rPr>
                        <m:t>𝐭𝐚𝐱</m:t>
                      </m:r>
                      <m:r>
                        <a:rPr lang="en-US" sz="2400" b="1" i="0" kern="0" dirty="0" smtClean="0">
                          <a:solidFill>
                            <a:schemeClr val="tx1">
                              <a:lumMod val="75000"/>
                              <a:lumOff val="25000"/>
                            </a:schemeClr>
                          </a:solidFill>
                          <a:latin typeface="Cambria Math"/>
                        </a:rPr>
                        <m:t> </m:t>
                      </m:r>
                      <m:r>
                        <a:rPr lang="en-US" sz="2400" b="1" i="0" kern="0" dirty="0" smtClean="0">
                          <a:solidFill>
                            <a:schemeClr val="tx1">
                              <a:lumMod val="75000"/>
                              <a:lumOff val="25000"/>
                            </a:schemeClr>
                          </a:solidFill>
                          <a:latin typeface="Cambria Math"/>
                        </a:rPr>
                        <m:t>𝐑𝐎𝐑</m:t>
                      </m:r>
                      <m:r>
                        <a:rPr lang="en-US" sz="2400" b="1" i="0" kern="0" dirty="0" smtClean="0">
                          <a:solidFill>
                            <a:schemeClr val="tx1">
                              <a:lumMod val="75000"/>
                              <a:lumOff val="25000"/>
                            </a:schemeClr>
                          </a:solidFill>
                          <a:latin typeface="Cambria Math"/>
                        </a:rPr>
                        <m:t>×(</m:t>
                      </m:r>
                      <m:r>
                        <a:rPr lang="en-US" sz="2400" b="1" i="0" kern="0" dirty="0" smtClean="0">
                          <a:solidFill>
                            <a:schemeClr val="tx1">
                              <a:lumMod val="75000"/>
                              <a:lumOff val="25000"/>
                            </a:schemeClr>
                          </a:solidFill>
                          <a:latin typeface="Cambria Math"/>
                        </a:rPr>
                        <m:t>𝟏</m:t>
                      </m:r>
                      <m:r>
                        <a:rPr lang="en-US" sz="2400" b="1" i="0" kern="0" dirty="0" smtClean="0">
                          <a:solidFill>
                            <a:schemeClr val="tx1">
                              <a:lumMod val="75000"/>
                              <a:lumOff val="25000"/>
                            </a:schemeClr>
                          </a:solidFill>
                          <a:latin typeface="Cambria Math"/>
                        </a:rPr>
                        <m:t>−</m:t>
                      </m:r>
                      <m:r>
                        <a:rPr lang="en-US" sz="2400" b="1" i="0" kern="0" dirty="0" err="1">
                          <a:solidFill>
                            <a:schemeClr val="tx1">
                              <a:lumMod val="75000"/>
                              <a:lumOff val="25000"/>
                            </a:schemeClr>
                          </a:solidFill>
                          <a:latin typeface="Cambria Math"/>
                        </a:rPr>
                        <m:t>𝐓</m:t>
                      </m:r>
                      <m:r>
                        <a:rPr lang="en-US" sz="2400" b="1" i="0" kern="0" baseline="-25000" dirty="0" err="1">
                          <a:solidFill>
                            <a:schemeClr val="tx1">
                              <a:lumMod val="75000"/>
                              <a:lumOff val="25000"/>
                            </a:schemeClr>
                          </a:solidFill>
                          <a:latin typeface="Cambria Math"/>
                        </a:rPr>
                        <m:t>𝐞</m:t>
                      </m:r>
                      <m:r>
                        <a:rPr lang="en-US" sz="2400" b="1" i="0" kern="0" dirty="0" smtClean="0">
                          <a:solidFill>
                            <a:schemeClr val="tx1">
                              <a:lumMod val="75000"/>
                              <a:lumOff val="25000"/>
                            </a:schemeClr>
                          </a:solidFill>
                          <a:latin typeface="Cambria Math"/>
                        </a:rPr>
                        <m:t>)</m:t>
                      </m:r>
                    </m:oMath>
                  </m:oMathPara>
                </a14:m>
                <a:endParaRPr lang="en-US" sz="2400" kern="0" dirty="0">
                  <a:solidFill>
                    <a:schemeClr val="tx1">
                      <a:lumMod val="75000"/>
                      <a:lumOff val="25000"/>
                    </a:schemeClr>
                  </a:solidFill>
                  <a:latin typeface="Arial Narrow"/>
                </a:endParaRPr>
              </a:p>
            </p:txBody>
          </p:sp>
        </mc:Choice>
        <mc:Fallback>
          <p:sp>
            <p:nvSpPr>
              <p:cNvPr id="3" name="Content Placeholder 2" descr="You can appoximate the After Tax ROR using this relationship with the approximate IRR.  It will change slightly when the depreciation is included in the after tax analysis."/>
              <p:cNvSpPr>
                <a:spLocks noGrp="1" noRot="1" noChangeAspect="1" noMove="1" noResize="1" noEditPoints="1" noAdjustHandles="1" noChangeArrowheads="1" noChangeShapeType="1" noTextEdit="1"/>
              </p:cNvSpPr>
              <p:nvPr>
                <p:ph idx="1"/>
              </p:nvPr>
            </p:nvSpPr>
            <p:spPr>
              <a:xfrm>
                <a:off x="457200" y="1143000"/>
                <a:ext cx="8229600" cy="1173480"/>
              </a:xfrm>
              <a:blipFill rotWithShape="1">
                <a:blip r:embed="rId2" cstate="print"/>
                <a:stretch>
                  <a:fillRect l="-741" t="-2604" b="-5208"/>
                </a:stretch>
              </a:blipFill>
            </p:spPr>
            <p:txBody>
              <a:bodyPr/>
              <a:lstStyle/>
              <a:p>
                <a:r>
                  <a:rPr lang="en-US">
                    <a:noFill/>
                  </a:rPr>
                  <a:t> </a:t>
                </a:r>
              </a:p>
            </p:txBody>
          </p:sp>
        </mc:Fallback>
      </mc:AlternateContent>
      <p:cxnSp>
        <p:nvCxnSpPr>
          <p:cNvPr id="7" name="Straight Connector 3"/>
          <p:cNvCxnSpPr/>
          <p:nvPr/>
        </p:nvCxnSpPr>
        <p:spPr>
          <a:xfrm>
            <a:off x="457200" y="2405744"/>
            <a:ext cx="8229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4" name="Content Placeholder 4"/>
              <p:cNvSpPr>
                <a:spLocks noGrp="1"/>
              </p:cNvSpPr>
              <p:nvPr>
                <p:ph idx="17"/>
              </p:nvPr>
            </p:nvSpPr>
            <p:spPr>
              <a:xfrm>
                <a:off x="457200" y="2514600"/>
                <a:ext cx="8503920" cy="3992880"/>
              </a:xfrm>
            </p:spPr>
            <p:txBody>
              <a:bodyPr/>
              <a:lstStyle/>
              <a:p>
                <a:pPr marL="342042" lvl="0" indent="-342042" defTabSz="915004" eaLnBrk="0" fontAlgn="base" hangingPunct="0">
                  <a:spcAft>
                    <a:spcPct val="0"/>
                  </a:spcAft>
                  <a:buClr>
                    <a:srgbClr val="3333CC"/>
                  </a:buClr>
                  <a:buNone/>
                </a:pPr>
                <a:r>
                  <a:rPr lang="en-US" sz="2400" kern="0" dirty="0" smtClean="0">
                    <a:solidFill>
                      <a:srgbClr val="0033CC"/>
                    </a:solidFill>
                    <a:latin typeface="Arial Narrow"/>
                  </a:rPr>
                  <a:t>Example:     </a:t>
                </a:r>
                <a14:m>
                  <m:oMath xmlns:m="http://schemas.openxmlformats.org/officeDocument/2006/math">
                    <m:r>
                      <a:rPr lang="en-US" sz="2400" b="1" i="0" kern="0" dirty="0" smtClean="0">
                        <a:solidFill>
                          <a:srgbClr val="000000"/>
                        </a:solidFill>
                        <a:latin typeface="Cambria Math"/>
                      </a:rPr>
                      <m:t>𝐏</m:t>
                    </m:r>
                    <m:r>
                      <a:rPr lang="en-US" sz="2400" b="1" i="0" kern="0" dirty="0" smtClean="0">
                        <a:solidFill>
                          <a:srgbClr val="000000"/>
                        </a:solidFill>
                        <a:latin typeface="Cambria Math"/>
                      </a:rPr>
                      <m:t>=$−</m:t>
                    </m:r>
                    <m:r>
                      <a:rPr lang="en-US" sz="2400" b="1" i="0" kern="0" dirty="0" smtClean="0">
                        <a:solidFill>
                          <a:srgbClr val="000000"/>
                        </a:solidFill>
                        <a:latin typeface="Cambria Math"/>
                      </a:rPr>
                      <m:t>𝟓𝟎</m:t>
                    </m:r>
                    <m:r>
                      <a:rPr lang="en-US" sz="2400" b="1" i="0" kern="0" dirty="0" smtClean="0">
                        <a:solidFill>
                          <a:srgbClr val="000000"/>
                        </a:solidFill>
                        <a:latin typeface="Cambria Math"/>
                      </a:rPr>
                      <m:t>,</m:t>
                    </m:r>
                    <m:r>
                      <a:rPr lang="en-US" sz="2400" b="1" i="0" kern="0" dirty="0" smtClean="0">
                        <a:solidFill>
                          <a:srgbClr val="000000"/>
                        </a:solidFill>
                        <a:latin typeface="Cambria Math"/>
                      </a:rPr>
                      <m:t>𝟎𝟎𝟎</m:t>
                    </m:r>
                  </m:oMath>
                </a14:m>
                <a:r>
                  <a:rPr lang="en-US" sz="2400" kern="0" dirty="0">
                    <a:solidFill>
                      <a:srgbClr val="000000"/>
                    </a:solidFill>
                    <a:latin typeface="Arial Narrow"/>
                  </a:rPr>
                  <a:t>		</a:t>
                </a:r>
                <a14:m>
                  <m:oMath xmlns:m="http://schemas.openxmlformats.org/officeDocument/2006/math">
                    <m:r>
                      <a:rPr lang="en-US" sz="2400" b="1" i="0" kern="0" dirty="0" smtClean="0">
                        <a:solidFill>
                          <a:srgbClr val="000000"/>
                        </a:solidFill>
                        <a:latin typeface="Cambria Math"/>
                      </a:rPr>
                      <m:t>𝐆𝐈</m:t>
                    </m:r>
                    <m:r>
                      <a:rPr lang="en-US" sz="2400" b="1" i="0" kern="0" dirty="0" smtClean="0">
                        <a:solidFill>
                          <a:srgbClr val="000000"/>
                        </a:solidFill>
                        <a:latin typeface="Cambria Math"/>
                      </a:rPr>
                      <m:t>−</m:t>
                    </m:r>
                    <m:r>
                      <a:rPr lang="en-US" sz="2400" b="1" i="0" kern="0" dirty="0" smtClean="0">
                        <a:solidFill>
                          <a:srgbClr val="000000"/>
                        </a:solidFill>
                        <a:latin typeface="Cambria Math"/>
                      </a:rPr>
                      <m:t>𝐎𝐄</m:t>
                    </m:r>
                    <m:r>
                      <a:rPr lang="en-US" sz="2400" b="1" i="0" kern="0" dirty="0" smtClean="0">
                        <a:solidFill>
                          <a:srgbClr val="000000"/>
                        </a:solidFill>
                        <a:latin typeface="Cambria Math"/>
                      </a:rPr>
                      <m:t>=$</m:t>
                    </m:r>
                    <m:r>
                      <a:rPr lang="en-US" sz="2400" b="1" i="0" kern="0" dirty="0" smtClean="0">
                        <a:solidFill>
                          <a:srgbClr val="000000"/>
                        </a:solidFill>
                        <a:latin typeface="Cambria Math"/>
                      </a:rPr>
                      <m:t>𝟐𝟎</m:t>
                    </m:r>
                    <m:r>
                      <a:rPr lang="en-US" sz="2400" b="1" i="0" kern="0" dirty="0" smtClean="0">
                        <a:solidFill>
                          <a:srgbClr val="000000"/>
                        </a:solidFill>
                        <a:latin typeface="Cambria Math"/>
                      </a:rPr>
                      <m:t>,</m:t>
                    </m:r>
                    <m:r>
                      <a:rPr lang="en-US" sz="2400" b="1" i="0" kern="0" dirty="0" smtClean="0">
                        <a:solidFill>
                          <a:srgbClr val="000000"/>
                        </a:solidFill>
                        <a:latin typeface="Cambria Math"/>
                      </a:rPr>
                      <m:t>𝟎𝟎𝟎</m:t>
                    </m:r>
                    <m:r>
                      <a:rPr lang="en-US" sz="2400" b="1" i="0" kern="0" dirty="0" smtClean="0">
                        <a:solidFill>
                          <a:srgbClr val="000000"/>
                        </a:solidFill>
                        <a:latin typeface="Cambria Math"/>
                      </a:rPr>
                      <m:t>/</m:t>
                    </m:r>
                    <m:r>
                      <a:rPr lang="en-US" sz="2400" b="1" i="0" kern="0" dirty="0" smtClean="0">
                        <a:solidFill>
                          <a:srgbClr val="000000"/>
                        </a:solidFill>
                        <a:latin typeface="Cambria Math"/>
                      </a:rPr>
                      <m:t>𝐲𝐞𝐚𝐫</m:t>
                    </m:r>
                  </m:oMath>
                </a14:m>
                <a:endParaRPr lang="en-US" sz="2400" kern="0" dirty="0">
                  <a:solidFill>
                    <a:srgbClr val="000000"/>
                  </a:solidFill>
                  <a:latin typeface="Arial Narrow"/>
                </a:endParaRPr>
              </a:p>
              <a:p>
                <a:pPr marL="342042" lvl="0" indent="-342042" defTabSz="915004" eaLnBrk="0" fontAlgn="base" hangingPunct="0">
                  <a:spcAft>
                    <a:spcPct val="0"/>
                  </a:spcAft>
                  <a:buClr>
                    <a:srgbClr val="3333CC"/>
                  </a:buClr>
                  <a:buNone/>
                </a:pPr>
                <a:r>
                  <a:rPr lang="en-US" sz="2400" kern="0" dirty="0">
                    <a:solidFill>
                      <a:srgbClr val="000000"/>
                    </a:solidFill>
                    <a:latin typeface="Arial Narrow"/>
                  </a:rPr>
                  <a:t>    </a:t>
                </a:r>
                <a14:m>
                  <m:oMath xmlns:m="http://schemas.openxmlformats.org/officeDocument/2006/math">
                    <m:r>
                      <a:rPr lang="en-US" sz="2400" b="1" i="0" kern="0" dirty="0" smtClean="0">
                        <a:solidFill>
                          <a:srgbClr val="000000"/>
                        </a:solidFill>
                        <a:latin typeface="Cambria Math"/>
                      </a:rPr>
                      <m:t>𝐧</m:t>
                    </m:r>
                    <m:r>
                      <a:rPr lang="en-US" sz="2400" b="1" i="0" kern="0" dirty="0" smtClean="0">
                        <a:solidFill>
                          <a:srgbClr val="000000"/>
                        </a:solidFill>
                        <a:latin typeface="Cambria Math"/>
                      </a:rPr>
                      <m:t>=</m:t>
                    </m:r>
                    <m:r>
                      <a:rPr lang="en-US" sz="2400" b="1" i="0" kern="0" dirty="0" smtClean="0">
                        <a:solidFill>
                          <a:srgbClr val="000000"/>
                        </a:solidFill>
                        <a:latin typeface="Cambria Math"/>
                      </a:rPr>
                      <m:t>𝟓</m:t>
                    </m:r>
                    <m:r>
                      <a:rPr lang="en-US" sz="2400" b="1" i="0" kern="0" dirty="0" smtClean="0">
                        <a:solidFill>
                          <a:srgbClr val="000000"/>
                        </a:solidFill>
                        <a:latin typeface="Cambria Math"/>
                      </a:rPr>
                      <m:t> </m:t>
                    </m:r>
                    <m:r>
                      <a:rPr lang="en-US" sz="2400" b="1" i="0" kern="0" dirty="0" smtClean="0">
                        <a:solidFill>
                          <a:srgbClr val="000000"/>
                        </a:solidFill>
                        <a:latin typeface="Cambria Math"/>
                      </a:rPr>
                      <m:t>𝐲𝐞𝐚𝐫𝐬</m:t>
                    </m:r>
                  </m:oMath>
                </a14:m>
                <a:r>
                  <a:rPr lang="en-US" sz="2400" kern="0" dirty="0">
                    <a:solidFill>
                      <a:srgbClr val="000000"/>
                    </a:solidFill>
                    <a:latin typeface="Arial Narrow"/>
                  </a:rPr>
                  <a:t>       </a:t>
                </a:r>
                <a14:m>
                  <m:oMath xmlns:m="http://schemas.openxmlformats.org/officeDocument/2006/math">
                    <m:r>
                      <a:rPr lang="en-US" sz="2400" b="1" i="0" kern="0" dirty="0" smtClean="0">
                        <a:solidFill>
                          <a:srgbClr val="000000"/>
                        </a:solidFill>
                        <a:latin typeface="Cambria Math"/>
                      </a:rPr>
                      <m:t>𝐃</m:t>
                    </m:r>
                    <m:r>
                      <a:rPr lang="en-US" sz="2400" b="1" i="0" kern="0" dirty="0">
                        <a:solidFill>
                          <a:srgbClr val="000000"/>
                        </a:solidFill>
                        <a:latin typeface="Cambria Math"/>
                      </a:rPr>
                      <m:t>=$</m:t>
                    </m:r>
                    <m:r>
                      <a:rPr lang="en-US" sz="2400" b="1" i="0" kern="0" dirty="0">
                        <a:solidFill>
                          <a:srgbClr val="000000"/>
                        </a:solidFill>
                        <a:latin typeface="Cambria Math"/>
                      </a:rPr>
                      <m:t>𝟏𝟎</m:t>
                    </m:r>
                    <m:r>
                      <a:rPr lang="en-US" sz="2400" b="1" i="0" kern="0" dirty="0">
                        <a:solidFill>
                          <a:srgbClr val="000000"/>
                        </a:solidFill>
                        <a:latin typeface="Cambria Math"/>
                      </a:rPr>
                      <m:t>,</m:t>
                    </m:r>
                    <m:r>
                      <a:rPr lang="en-US" sz="2400" b="1" i="0" kern="0" dirty="0">
                        <a:solidFill>
                          <a:srgbClr val="000000"/>
                        </a:solidFill>
                        <a:latin typeface="Cambria Math"/>
                      </a:rPr>
                      <m:t>𝟎𝟎𝟎</m:t>
                    </m:r>
                    <m:r>
                      <a:rPr lang="en-US" sz="2400" b="1" i="0" kern="0" dirty="0">
                        <a:solidFill>
                          <a:srgbClr val="000000"/>
                        </a:solidFill>
                        <a:latin typeface="Cambria Math"/>
                      </a:rPr>
                      <m:t>/</m:t>
                    </m:r>
                    <m:r>
                      <a:rPr lang="en-US" sz="2400" b="1" i="0" kern="0" dirty="0">
                        <a:solidFill>
                          <a:srgbClr val="000000"/>
                        </a:solidFill>
                        <a:latin typeface="Cambria Math"/>
                      </a:rPr>
                      <m:t>𝐲𝐞𝐚𝐫</m:t>
                    </m:r>
                  </m:oMath>
                </a14:m>
                <a:r>
                  <a:rPr lang="en-US" sz="2400" kern="0" dirty="0">
                    <a:solidFill>
                      <a:srgbClr val="000000"/>
                    </a:solidFill>
                    <a:latin typeface="Arial Narrow"/>
                  </a:rPr>
                  <a:t>          </a:t>
                </a:r>
                <a14:m>
                  <m:oMath xmlns:m="http://schemas.openxmlformats.org/officeDocument/2006/math">
                    <m:r>
                      <a:rPr lang="en-US" sz="2400" b="1" i="0" kern="0" dirty="0" smtClean="0">
                        <a:solidFill>
                          <a:srgbClr val="000000"/>
                        </a:solidFill>
                        <a:latin typeface="Cambria Math"/>
                      </a:rPr>
                      <m:t> </m:t>
                    </m:r>
                    <m:r>
                      <a:rPr lang="en-US" sz="2400" b="1" i="0" kern="0" dirty="0" err="1">
                        <a:solidFill>
                          <a:srgbClr val="000000"/>
                        </a:solidFill>
                        <a:latin typeface="Cambria Math"/>
                      </a:rPr>
                      <m:t>𝐓</m:t>
                    </m:r>
                    <m:r>
                      <a:rPr lang="en-US" sz="2400" b="1" i="0" kern="0" baseline="-25000" dirty="0" err="1">
                        <a:solidFill>
                          <a:srgbClr val="000000"/>
                        </a:solidFill>
                        <a:latin typeface="Cambria Math"/>
                      </a:rPr>
                      <m:t>𝐞</m:t>
                    </m:r>
                    <m:r>
                      <a:rPr lang="en-US" sz="2400" b="1" i="0" kern="0" dirty="0">
                        <a:solidFill>
                          <a:srgbClr val="000000"/>
                        </a:solidFill>
                        <a:latin typeface="Cambria Math"/>
                      </a:rPr>
                      <m:t>=</m:t>
                    </m:r>
                    <m:r>
                      <a:rPr lang="en-US" sz="2400" b="1" i="0" kern="0" dirty="0">
                        <a:solidFill>
                          <a:srgbClr val="000000"/>
                        </a:solidFill>
                        <a:latin typeface="Cambria Math"/>
                      </a:rPr>
                      <m:t>𝟎</m:t>
                    </m:r>
                    <m:r>
                      <a:rPr lang="en-US" sz="2400" b="1" i="0" kern="0" dirty="0">
                        <a:solidFill>
                          <a:srgbClr val="000000"/>
                        </a:solidFill>
                        <a:latin typeface="Cambria Math"/>
                      </a:rPr>
                      <m:t>.</m:t>
                    </m:r>
                    <m:r>
                      <a:rPr lang="en-US" sz="2400" b="1" i="0" kern="0" dirty="0">
                        <a:solidFill>
                          <a:srgbClr val="000000"/>
                        </a:solidFill>
                        <a:latin typeface="Cambria Math"/>
                      </a:rPr>
                      <m:t>𝟒𝟎</m:t>
                    </m:r>
                  </m:oMath>
                </a14:m>
                <a:endParaRPr lang="en-US" sz="2400" kern="0" dirty="0">
                  <a:solidFill>
                    <a:srgbClr val="000000"/>
                  </a:solidFill>
                  <a:latin typeface="Arial Narrow"/>
                </a:endParaRPr>
              </a:p>
              <a:p>
                <a:pPr marL="342042" lvl="0" indent="-342042" algn="ctr" defTabSz="915004" eaLnBrk="0" fontAlgn="base" hangingPunct="0">
                  <a:spcAft>
                    <a:spcPct val="0"/>
                  </a:spcAft>
                  <a:buClr>
                    <a:srgbClr val="3333CC"/>
                  </a:buClr>
                  <a:buNone/>
                </a:pPr>
                <a:r>
                  <a:rPr lang="en-US" sz="2000" kern="0" dirty="0">
                    <a:solidFill>
                      <a:srgbClr val="000000"/>
                    </a:solidFill>
                    <a:latin typeface="Arial Narrow"/>
                  </a:rPr>
                  <a:t>Estimate after-tax ROR from before-tax ROR analysis</a:t>
                </a:r>
              </a:p>
              <a:p>
                <a:pPr marL="342042" lvl="0" indent="-342042" defTabSz="915004" eaLnBrk="0" fontAlgn="base" hangingPunct="0">
                  <a:spcAft>
                    <a:spcPct val="0"/>
                  </a:spcAft>
                  <a:buClr>
                    <a:srgbClr val="3333CC"/>
                  </a:buClr>
                  <a:buNone/>
                </a:pPr>
                <a:r>
                  <a:rPr lang="en-US" sz="2400" kern="0" dirty="0">
                    <a:solidFill>
                      <a:srgbClr val="A60A1B"/>
                    </a:solidFill>
                    <a:latin typeface="Arial Narrow"/>
                  </a:rPr>
                  <a:t>Solution:   </a:t>
                </a:r>
                <a:r>
                  <a:rPr lang="en-US" sz="2000" kern="0" dirty="0">
                    <a:solidFill>
                      <a:srgbClr val="000000"/>
                    </a:solidFill>
                    <a:latin typeface="Arial Narrow"/>
                  </a:rPr>
                  <a:t>Set up before-tax PW relation and solve for </a:t>
                </a:r>
                <a:r>
                  <a:rPr lang="en-US" sz="2000" kern="0" dirty="0" err="1">
                    <a:solidFill>
                      <a:srgbClr val="000000"/>
                    </a:solidFill>
                    <a:latin typeface="Arial Narrow"/>
                  </a:rPr>
                  <a:t>i</a:t>
                </a:r>
                <a:r>
                  <a:rPr lang="en-US" sz="2000" kern="0" dirty="0" smtClean="0">
                    <a:solidFill>
                      <a:srgbClr val="000000"/>
                    </a:solidFill>
                    <a:latin typeface="Arial Narrow"/>
                  </a:rPr>
                  <a:t>*</a:t>
                </a:r>
                <a:endParaRPr lang="en-US" sz="2000" kern="0" dirty="0">
                  <a:solidFill>
                    <a:srgbClr val="000000"/>
                  </a:solidFill>
                  <a:latin typeface="Arial Narrow"/>
                </a:endParaRPr>
              </a:p>
              <a:p>
                <a:pPr marL="342042" lvl="0" indent="-342042" algn="ctr" defTabSz="915004" eaLnBrk="0" fontAlgn="base" hangingPunct="0">
                  <a:spcBef>
                    <a:spcPts val="1200"/>
                  </a:spcBef>
                  <a:spcAft>
                    <a:spcPct val="0"/>
                  </a:spcAft>
                  <a:buClr>
                    <a:srgbClr val="3333CC"/>
                  </a:buClr>
                  <a:buNone/>
                </a:pPr>
                <a:r>
                  <a:rPr lang="en-US" sz="2000" kern="0" dirty="0">
                    <a:solidFill>
                      <a:srgbClr val="000000"/>
                    </a:solidFill>
                    <a:latin typeface="Arial Narrow"/>
                  </a:rPr>
                  <a:t>		</a:t>
                </a:r>
                <a14:m>
                  <m:oMath xmlns:m="http://schemas.openxmlformats.org/officeDocument/2006/math">
                    <m:r>
                      <a:rPr lang="en-US" sz="2000" b="1" i="0" kern="0" dirty="0" smtClean="0">
                        <a:solidFill>
                          <a:srgbClr val="000000"/>
                        </a:solidFill>
                        <a:latin typeface="Cambria Math"/>
                      </a:rPr>
                      <m:t> </m:t>
                    </m:r>
                    <m:r>
                      <a:rPr lang="en-US" sz="2000" b="1" i="0" kern="0" dirty="0" smtClean="0">
                        <a:solidFill>
                          <a:srgbClr val="000000"/>
                        </a:solidFill>
                        <a:latin typeface="Cambria Math"/>
                      </a:rPr>
                      <m:t>𝟎</m:t>
                    </m:r>
                    <m:r>
                      <a:rPr lang="en-US" sz="2000" b="1" i="0" kern="0" dirty="0" smtClean="0">
                        <a:solidFill>
                          <a:srgbClr val="000000"/>
                        </a:solidFill>
                        <a:latin typeface="Cambria Math"/>
                      </a:rPr>
                      <m:t>=–</m:t>
                    </m:r>
                    <m:r>
                      <a:rPr lang="en-US" sz="2000" b="1" i="0" kern="0" dirty="0" smtClean="0">
                        <a:solidFill>
                          <a:srgbClr val="000000"/>
                        </a:solidFill>
                        <a:latin typeface="Cambria Math"/>
                      </a:rPr>
                      <m:t>𝟓𝟎</m:t>
                    </m:r>
                    <m:r>
                      <a:rPr lang="en-US" sz="2000" b="1" i="0" kern="0" dirty="0" smtClean="0">
                        <a:solidFill>
                          <a:srgbClr val="000000"/>
                        </a:solidFill>
                        <a:latin typeface="Cambria Math"/>
                      </a:rPr>
                      <m:t>,</m:t>
                    </m:r>
                    <m:r>
                      <a:rPr lang="en-US" sz="2000" b="1" i="0" kern="0" dirty="0" smtClean="0">
                        <a:solidFill>
                          <a:srgbClr val="000000"/>
                        </a:solidFill>
                        <a:latin typeface="Cambria Math"/>
                      </a:rPr>
                      <m:t>𝟎𝟎𝟎</m:t>
                    </m:r>
                    <m:r>
                      <a:rPr lang="en-US" sz="2000" b="1" i="0" kern="0" dirty="0">
                        <a:solidFill>
                          <a:srgbClr val="000000"/>
                        </a:solidFill>
                        <a:latin typeface="Cambria Math"/>
                      </a:rPr>
                      <m:t>+</m:t>
                    </m:r>
                    <m:r>
                      <a:rPr lang="en-US" sz="2000" b="1" i="0" kern="0" dirty="0">
                        <a:solidFill>
                          <a:srgbClr val="000000"/>
                        </a:solidFill>
                        <a:latin typeface="Cambria Math"/>
                      </a:rPr>
                      <m:t>𝟐𝟎</m:t>
                    </m:r>
                    <m:r>
                      <a:rPr lang="en-US" sz="2000" b="1" i="0" kern="0" dirty="0">
                        <a:solidFill>
                          <a:srgbClr val="000000"/>
                        </a:solidFill>
                        <a:latin typeface="Cambria Math"/>
                      </a:rPr>
                      <m:t>,</m:t>
                    </m:r>
                    <m:r>
                      <a:rPr lang="en-US" sz="2000" b="1" i="0" kern="0" dirty="0">
                        <a:solidFill>
                          <a:srgbClr val="000000"/>
                        </a:solidFill>
                        <a:latin typeface="Cambria Math"/>
                      </a:rPr>
                      <m:t>𝟎𝟎𝟎</m:t>
                    </m:r>
                    <m:r>
                      <a:rPr lang="en-US" sz="2000" b="1" i="0" kern="0" dirty="0">
                        <a:solidFill>
                          <a:srgbClr val="000000"/>
                        </a:solidFill>
                        <a:latin typeface="Cambria Math"/>
                      </a:rPr>
                      <m:t>(</m:t>
                    </m:r>
                    <m:r>
                      <a:rPr lang="en-US" sz="2000" b="1" i="0" kern="0" dirty="0">
                        <a:solidFill>
                          <a:srgbClr val="000000"/>
                        </a:solidFill>
                        <a:latin typeface="Cambria Math"/>
                      </a:rPr>
                      <m:t>𝐏</m:t>
                    </m:r>
                    <m:r>
                      <a:rPr lang="en-US" sz="2000" b="1" i="0" kern="0" dirty="0">
                        <a:solidFill>
                          <a:srgbClr val="000000"/>
                        </a:solidFill>
                        <a:latin typeface="Cambria Math"/>
                      </a:rPr>
                      <m:t>/</m:t>
                    </m:r>
                    <m:r>
                      <a:rPr lang="en-US" sz="2000" b="1" i="0" kern="0" dirty="0" err="1">
                        <a:solidFill>
                          <a:srgbClr val="000000"/>
                        </a:solidFill>
                        <a:latin typeface="Cambria Math"/>
                      </a:rPr>
                      <m:t>𝐀</m:t>
                    </m:r>
                    <m:r>
                      <a:rPr lang="en-US" sz="2000" b="1" i="0" kern="0" dirty="0" err="1">
                        <a:solidFill>
                          <a:srgbClr val="000000"/>
                        </a:solidFill>
                        <a:latin typeface="Cambria Math"/>
                      </a:rPr>
                      <m:t>,</m:t>
                    </m:r>
                    <m:r>
                      <a:rPr lang="en-US" sz="2000" b="1" i="0" kern="0" dirty="0" err="1">
                        <a:solidFill>
                          <a:srgbClr val="000000"/>
                        </a:solidFill>
                        <a:latin typeface="Cambria Math"/>
                      </a:rPr>
                      <m:t>𝐢</m:t>
                    </m:r>
                    <m:r>
                      <a:rPr lang="en-US" sz="2000" b="1" i="0" kern="0" baseline="15000" dirty="0">
                        <a:solidFill>
                          <a:srgbClr val="000000"/>
                        </a:solidFill>
                        <a:latin typeface="Cambria Math"/>
                      </a:rPr>
                      <m:t>∗</m:t>
                    </m:r>
                    <m:r>
                      <a:rPr lang="en-US" sz="2000" b="1" i="0" kern="0" dirty="0">
                        <a:solidFill>
                          <a:srgbClr val="000000"/>
                        </a:solidFill>
                        <a:latin typeface="Cambria Math"/>
                      </a:rPr>
                      <m:t>%,</m:t>
                    </m:r>
                    <m:r>
                      <a:rPr lang="en-US" sz="2000" b="1" i="0" kern="0" dirty="0">
                        <a:solidFill>
                          <a:srgbClr val="000000"/>
                        </a:solidFill>
                        <a:latin typeface="Cambria Math"/>
                      </a:rPr>
                      <m:t>𝟓</m:t>
                    </m:r>
                    <m:r>
                      <a:rPr lang="en-US" sz="2000" b="1" i="0" kern="0" dirty="0">
                        <a:solidFill>
                          <a:srgbClr val="000000"/>
                        </a:solidFill>
                        <a:latin typeface="Cambria Math"/>
                      </a:rPr>
                      <m:t>)</m:t>
                    </m:r>
                  </m:oMath>
                </a14:m>
                <a:endParaRPr lang="en-US" sz="2000" kern="0" dirty="0">
                  <a:solidFill>
                    <a:srgbClr val="000000"/>
                  </a:solidFill>
                  <a:latin typeface="Arial Narrow"/>
                </a:endParaRPr>
              </a:p>
              <a:p>
                <a:pPr marL="342042" lvl="0" indent="-342042" defTabSz="915004" eaLnBrk="0" fontAlgn="base" hangingPunct="0">
                  <a:spcAft>
                    <a:spcPct val="0"/>
                  </a:spcAft>
                  <a:buClr>
                    <a:srgbClr val="3333CC"/>
                  </a:buClr>
                  <a:buNone/>
                </a:pPr>
                <a:r>
                  <a:rPr lang="en-US" sz="2000" kern="0" dirty="0">
                    <a:solidFill>
                      <a:srgbClr val="000000"/>
                    </a:solidFill>
                    <a:latin typeface="Arial Narrow"/>
                  </a:rPr>
                  <a:t>	</a:t>
                </a:r>
                <a:r>
                  <a:rPr lang="en-US" sz="2400" kern="0" dirty="0">
                    <a:solidFill>
                      <a:srgbClr val="00B050"/>
                    </a:solidFill>
                    <a:latin typeface="Arial Narrow"/>
                  </a:rPr>
                  <a:t>        	</a:t>
                </a:r>
                <a:r>
                  <a:rPr lang="en-US" sz="2400" kern="0" dirty="0">
                    <a:solidFill>
                      <a:srgbClr val="006200"/>
                    </a:solidFill>
                    <a:latin typeface="Arial Narrow"/>
                  </a:rPr>
                  <a:t>          </a:t>
                </a:r>
                <a14:m>
                  <m:oMath xmlns:m="http://schemas.openxmlformats.org/officeDocument/2006/math">
                    <m:r>
                      <a:rPr lang="en-US" sz="2400" b="1" i="0" kern="0" dirty="0" smtClean="0">
                        <a:solidFill>
                          <a:srgbClr val="006200"/>
                        </a:solidFill>
                        <a:latin typeface="Cambria Math"/>
                      </a:rPr>
                      <m:t>𝐢</m:t>
                    </m:r>
                    <m:r>
                      <a:rPr lang="en-US" sz="2400" b="1" i="0" kern="0" baseline="15000" dirty="0">
                        <a:solidFill>
                          <a:srgbClr val="006200"/>
                        </a:solidFill>
                        <a:latin typeface="Cambria Math"/>
                      </a:rPr>
                      <m:t>∗</m:t>
                    </m:r>
                    <m:r>
                      <a:rPr lang="en-US" sz="2400" b="1" i="0" kern="0" baseline="15000" dirty="0" smtClean="0">
                        <a:solidFill>
                          <a:srgbClr val="006200"/>
                        </a:solidFill>
                        <a:latin typeface="Cambria Math"/>
                      </a:rPr>
                      <m:t> </m:t>
                    </m:r>
                    <m:r>
                      <a:rPr lang="en-US" sz="2400" b="1" i="0" kern="0" dirty="0">
                        <a:solidFill>
                          <a:srgbClr val="006200"/>
                        </a:solidFill>
                        <a:latin typeface="Cambria Math"/>
                      </a:rPr>
                      <m:t>=</m:t>
                    </m:r>
                    <m:r>
                      <a:rPr lang="en-US" sz="2400" b="1" i="0" kern="0" dirty="0">
                        <a:solidFill>
                          <a:srgbClr val="006200"/>
                        </a:solidFill>
                        <a:latin typeface="Cambria Math"/>
                      </a:rPr>
                      <m:t>𝟐𝟖</m:t>
                    </m:r>
                    <m:r>
                      <a:rPr lang="en-US" sz="2400" b="1" i="0" kern="0" dirty="0">
                        <a:solidFill>
                          <a:srgbClr val="006200"/>
                        </a:solidFill>
                        <a:latin typeface="Cambria Math"/>
                      </a:rPr>
                      <m:t>.</m:t>
                    </m:r>
                    <m:r>
                      <a:rPr lang="en-US" sz="2400" b="1" i="0" kern="0" dirty="0">
                        <a:solidFill>
                          <a:srgbClr val="006200"/>
                        </a:solidFill>
                        <a:latin typeface="Cambria Math"/>
                      </a:rPr>
                      <m:t>𝟔𝟓</m:t>
                    </m:r>
                    <m:r>
                      <a:rPr lang="en-US" sz="2400" b="1" i="0" kern="0" dirty="0" smtClean="0">
                        <a:solidFill>
                          <a:srgbClr val="006200"/>
                        </a:solidFill>
                        <a:latin typeface="Cambria Math"/>
                      </a:rPr>
                      <m:t>%</m:t>
                    </m:r>
                  </m:oMath>
                </a14:m>
                <a:endParaRPr lang="en-US" sz="1200" kern="0" dirty="0">
                  <a:solidFill>
                    <a:srgbClr val="006200"/>
                  </a:solidFill>
                  <a:latin typeface="Arial Narrow"/>
                </a:endParaRPr>
              </a:p>
              <a:p>
                <a:pPr marL="342042" lvl="0" indent="-342042" algn="ctr" defTabSz="915004" eaLnBrk="0" fontAlgn="base" hangingPunct="0">
                  <a:spcBef>
                    <a:spcPts val="1800"/>
                  </a:spcBef>
                  <a:spcAft>
                    <a:spcPct val="0"/>
                  </a:spcAft>
                  <a:buClr>
                    <a:srgbClr val="3333CC"/>
                  </a:buClr>
                  <a:buNone/>
                </a:pPr>
                <a14:m>
                  <m:oMath xmlns:m="http://schemas.openxmlformats.org/officeDocument/2006/math">
                    <m:r>
                      <a:rPr lang="en-US" sz="2400" b="1" i="0" kern="0" dirty="0" smtClean="0">
                        <a:solidFill>
                          <a:srgbClr val="006200"/>
                        </a:solidFill>
                        <a:latin typeface="Cambria Math"/>
                      </a:rPr>
                      <m:t>𝐀𝐟𝐭𝐞𝐫</m:t>
                    </m:r>
                    <m:r>
                      <m:rPr>
                        <m:nor/>
                      </m:rPr>
                      <a:rPr lang="en-US" sz="2400" b="1" i="0" kern="0" dirty="0" smtClean="0">
                        <a:solidFill>
                          <a:srgbClr val="006200"/>
                        </a:solidFill>
                        <a:latin typeface="Cambria Math"/>
                      </a:rPr>
                      <m:t>-</m:t>
                    </m:r>
                    <m:r>
                      <a:rPr lang="en-US" sz="2400" b="1" i="0" kern="0" dirty="0" smtClean="0">
                        <a:solidFill>
                          <a:srgbClr val="006200"/>
                        </a:solidFill>
                        <a:latin typeface="Cambria Math"/>
                      </a:rPr>
                      <m:t>𝐭𝐚𝐱</m:t>
                    </m:r>
                    <m:r>
                      <a:rPr lang="en-US" sz="2400" b="1" i="0" kern="0" dirty="0" smtClean="0">
                        <a:solidFill>
                          <a:srgbClr val="006200"/>
                        </a:solidFill>
                        <a:latin typeface="Cambria Math"/>
                      </a:rPr>
                      <m:t> </m:t>
                    </m:r>
                    <m:r>
                      <a:rPr lang="en-US" sz="2400" b="1" i="0" kern="0" dirty="0" smtClean="0">
                        <a:solidFill>
                          <a:srgbClr val="006200"/>
                        </a:solidFill>
                        <a:latin typeface="Cambria Math"/>
                      </a:rPr>
                      <m:t>𝐑𝐎𝐑</m:t>
                    </m:r>
                    <m:r>
                      <a:rPr lang="en-US" sz="2400" b="1" i="0" kern="0" dirty="0" smtClean="0">
                        <a:solidFill>
                          <a:srgbClr val="006200"/>
                        </a:solidFill>
                        <a:latin typeface="Cambria Math"/>
                      </a:rPr>
                      <m:t>≈</m:t>
                    </m:r>
                    <m:r>
                      <a:rPr lang="en-US" sz="2400" b="1" i="0" kern="0" dirty="0" smtClean="0">
                        <a:solidFill>
                          <a:srgbClr val="006200"/>
                        </a:solidFill>
                        <a:latin typeface="Cambria Math"/>
                      </a:rPr>
                      <m:t>𝟐𝟖</m:t>
                    </m:r>
                    <m:r>
                      <a:rPr lang="en-US" sz="2400" b="1" i="0" kern="0" dirty="0" smtClean="0">
                        <a:solidFill>
                          <a:srgbClr val="006200"/>
                        </a:solidFill>
                        <a:latin typeface="Cambria Math"/>
                      </a:rPr>
                      <m:t>.</m:t>
                    </m:r>
                    <m:r>
                      <a:rPr lang="en-US" sz="2400" b="1" i="0" kern="0" dirty="0" smtClean="0">
                        <a:solidFill>
                          <a:srgbClr val="006200"/>
                        </a:solidFill>
                        <a:latin typeface="Cambria Math"/>
                      </a:rPr>
                      <m:t>𝟔𝟓</m:t>
                    </m:r>
                    <m:r>
                      <a:rPr lang="en-US" sz="2400" b="1" i="0" kern="0" dirty="0" smtClean="0">
                        <a:solidFill>
                          <a:srgbClr val="006200"/>
                        </a:solidFill>
                        <a:latin typeface="Cambria Math"/>
                      </a:rPr>
                      <m:t>%×(</m:t>
                    </m:r>
                    <m:r>
                      <a:rPr lang="en-US" sz="2400" b="1" i="0" kern="0" dirty="0" smtClean="0">
                        <a:solidFill>
                          <a:srgbClr val="006200"/>
                        </a:solidFill>
                        <a:latin typeface="Cambria Math"/>
                      </a:rPr>
                      <m:t>𝟏</m:t>
                    </m:r>
                    <m:r>
                      <a:rPr lang="en-US" sz="2400" b="1" i="0" kern="0" dirty="0" smtClean="0">
                        <a:solidFill>
                          <a:srgbClr val="006200"/>
                        </a:solidFill>
                        <a:latin typeface="Cambria Math"/>
                      </a:rPr>
                      <m:t>−</m:t>
                    </m:r>
                    <m:r>
                      <a:rPr lang="en-US" sz="2400" b="1" i="0" kern="0" dirty="0" smtClean="0">
                        <a:solidFill>
                          <a:srgbClr val="006200"/>
                        </a:solidFill>
                        <a:latin typeface="Cambria Math"/>
                      </a:rPr>
                      <m:t>𝟎</m:t>
                    </m:r>
                    <m:r>
                      <a:rPr lang="en-US" sz="2400" b="1" i="0" kern="0" dirty="0" smtClean="0">
                        <a:solidFill>
                          <a:srgbClr val="006200"/>
                        </a:solidFill>
                        <a:latin typeface="Cambria Math"/>
                      </a:rPr>
                      <m:t>.</m:t>
                    </m:r>
                    <m:r>
                      <a:rPr lang="en-US" sz="2400" b="1" i="0" kern="0" dirty="0" smtClean="0">
                        <a:solidFill>
                          <a:srgbClr val="006200"/>
                        </a:solidFill>
                        <a:latin typeface="Cambria Math"/>
                      </a:rPr>
                      <m:t>𝟒𝟎</m:t>
                    </m:r>
                    <m:r>
                      <a:rPr lang="en-US" sz="2400" b="1" i="0" kern="0" dirty="0" smtClean="0">
                        <a:solidFill>
                          <a:srgbClr val="006200"/>
                        </a:solidFill>
                        <a:latin typeface="Cambria Math"/>
                      </a:rPr>
                      <m:t>)=</m:t>
                    </m:r>
                    <m:r>
                      <a:rPr lang="en-US" sz="2400" b="1" i="0" kern="0" dirty="0" smtClean="0">
                        <a:solidFill>
                          <a:srgbClr val="006200"/>
                        </a:solidFill>
                        <a:latin typeface="Cambria Math"/>
                      </a:rPr>
                      <m:t>𝟏𝟕</m:t>
                    </m:r>
                    <m:r>
                      <a:rPr lang="en-US" sz="2400" b="1" i="0" kern="0" dirty="0" smtClean="0">
                        <a:solidFill>
                          <a:srgbClr val="006200"/>
                        </a:solidFill>
                        <a:latin typeface="Cambria Math"/>
                      </a:rPr>
                      <m:t>.</m:t>
                    </m:r>
                    <m:r>
                      <a:rPr lang="en-US" sz="2400" b="1" i="0" kern="0" dirty="0" smtClean="0">
                        <a:solidFill>
                          <a:srgbClr val="006200"/>
                        </a:solidFill>
                        <a:latin typeface="Cambria Math"/>
                      </a:rPr>
                      <m:t>𝟏𝟗</m:t>
                    </m:r>
                    <m:r>
                      <a:rPr lang="en-US" sz="2400" b="1" i="0" kern="0" dirty="0" smtClean="0">
                        <a:solidFill>
                          <a:srgbClr val="006200"/>
                        </a:solidFill>
                        <a:latin typeface="Cambria Math"/>
                      </a:rPr>
                      <m:t>%</m:t>
                    </m:r>
                  </m:oMath>
                </a14:m>
                <a:r>
                  <a:rPr lang="en-US" sz="2400" kern="0" dirty="0">
                    <a:solidFill>
                      <a:srgbClr val="006200"/>
                    </a:solidFill>
                    <a:latin typeface="Arial Narrow"/>
                  </a:rPr>
                  <a:t> </a:t>
                </a:r>
                <a:endParaRPr lang="en-US" sz="1200" kern="0" dirty="0">
                  <a:solidFill>
                    <a:srgbClr val="006200"/>
                  </a:solidFill>
                  <a:latin typeface="Arial Narrow"/>
                </a:endParaRPr>
              </a:p>
              <a:p>
                <a:pPr marL="342042" lvl="0" indent="-342042" algn="ctr" defTabSz="915004" eaLnBrk="0" fontAlgn="base" hangingPunct="0">
                  <a:spcBef>
                    <a:spcPts val="1200"/>
                  </a:spcBef>
                  <a:spcAft>
                    <a:spcPct val="0"/>
                  </a:spcAft>
                  <a:buClr>
                    <a:srgbClr val="3333CC"/>
                  </a:buClr>
                  <a:buNone/>
                </a:pPr>
                <a:r>
                  <a:rPr lang="en-US" sz="2000" kern="0" dirty="0">
                    <a:solidFill>
                      <a:srgbClr val="000000">
                        <a:lumMod val="95000"/>
                        <a:lumOff val="5000"/>
                      </a:srgbClr>
                    </a:solidFill>
                    <a:latin typeface="Arial Narrow"/>
                  </a:rPr>
                  <a:t>(Note: Actual after-tax analysis results in </a:t>
                </a:r>
                <a:r>
                  <a:rPr lang="en-US" sz="2000" kern="0" dirty="0" err="1">
                    <a:solidFill>
                      <a:srgbClr val="000000">
                        <a:lumMod val="95000"/>
                        <a:lumOff val="5000"/>
                      </a:srgbClr>
                    </a:solidFill>
                    <a:latin typeface="Arial Narrow"/>
                  </a:rPr>
                  <a:t>i</a:t>
                </a:r>
                <a:r>
                  <a:rPr lang="en-US" sz="2000" kern="0" dirty="0">
                    <a:solidFill>
                      <a:srgbClr val="000000">
                        <a:lumMod val="95000"/>
                        <a:lumOff val="5000"/>
                      </a:srgbClr>
                    </a:solidFill>
                    <a:latin typeface="Arial Narrow"/>
                  </a:rPr>
                  <a:t>* </a:t>
                </a:r>
                <a14:m>
                  <m:oMath xmlns:m="http://schemas.openxmlformats.org/officeDocument/2006/math">
                    <m:r>
                      <a:rPr lang="en-US" sz="2000" i="1" kern="0" dirty="0" smtClean="0">
                        <a:solidFill>
                          <a:srgbClr val="000000">
                            <a:lumMod val="95000"/>
                            <a:lumOff val="5000"/>
                          </a:srgbClr>
                        </a:solidFill>
                        <a:latin typeface="Cambria Math"/>
                      </a:rPr>
                      <m:t>=</m:t>
                    </m:r>
                  </m:oMath>
                </a14:m>
                <a:r>
                  <a:rPr lang="en-US" sz="2000" kern="0" dirty="0">
                    <a:solidFill>
                      <a:srgbClr val="000000">
                        <a:lumMod val="95000"/>
                        <a:lumOff val="5000"/>
                      </a:srgbClr>
                    </a:solidFill>
                    <a:latin typeface="Arial Narrow"/>
                  </a:rPr>
                  <a:t> 18.03%. See Example 17.7 in the book for details</a:t>
                </a:r>
                <a:r>
                  <a:rPr lang="en-US" sz="2000" kern="0" dirty="0" smtClean="0">
                    <a:solidFill>
                      <a:srgbClr val="000000">
                        <a:lumMod val="95000"/>
                        <a:lumOff val="5000"/>
                      </a:srgbClr>
                    </a:solidFill>
                    <a:latin typeface="Arial Narrow"/>
                  </a:rPr>
                  <a:t>)</a:t>
                </a:r>
                <a:endParaRPr lang="en-US" sz="2400" kern="0" dirty="0">
                  <a:solidFill>
                    <a:srgbClr val="000000">
                      <a:lumMod val="60000"/>
                      <a:lumOff val="40000"/>
                    </a:srgbClr>
                  </a:solidFill>
                  <a:latin typeface="Arial Narrow"/>
                </a:endParaRPr>
              </a:p>
            </p:txBody>
          </p:sp>
        </mc:Choice>
        <mc:Fallback>
          <p:sp>
            <p:nvSpPr>
              <p:cNvPr id="4" name="Content Placeholder 4"/>
              <p:cNvSpPr>
                <a:spLocks noGrp="1" noRot="1" noChangeAspect="1" noMove="1" noResize="1" noEditPoints="1" noAdjustHandles="1" noChangeArrowheads="1" noChangeShapeType="1" noTextEdit="1"/>
              </p:cNvSpPr>
              <p:nvPr>
                <p:ph idx="17"/>
              </p:nvPr>
            </p:nvSpPr>
            <p:spPr>
              <a:xfrm>
                <a:off x="457200" y="2514600"/>
                <a:ext cx="8503920" cy="3992880"/>
              </a:xfrm>
              <a:blipFill rotWithShape="1">
                <a:blip r:embed="rId3" cstate="print"/>
                <a:stretch>
                  <a:fillRect l="-1075" t="-1221" r="-1075" b="-3664"/>
                </a:stretch>
              </a:blipFill>
            </p:spPr>
            <p:txBody>
              <a:bodyPr/>
              <a:lstStyle/>
              <a:p>
                <a:r>
                  <a:rPr lang="en-US">
                    <a:noFill/>
                  </a:rPr>
                  <a:t> </a:t>
                </a:r>
              </a:p>
            </p:txBody>
          </p:sp>
        </mc:Fallback>
      </mc:AlternateContent>
      <p:sp>
        <p:nvSpPr>
          <p:cNvPr id="8" name="Right Arrow 5"/>
          <p:cNvSpPr/>
          <p:nvPr/>
        </p:nvSpPr>
        <p:spPr>
          <a:xfrm>
            <a:off x="469392" y="3483430"/>
            <a:ext cx="978408" cy="228600"/>
          </a:xfrm>
          <a:prstGeom prst="rightArrow">
            <a:avLst/>
          </a:prstGeom>
          <a:solidFill>
            <a:srgbClr val="A60A1B"/>
          </a:solidFill>
          <a:ln>
            <a:solidFill>
              <a:srgbClr val="00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6"/>
          <p:cNvSpPr>
            <a:spLocks noGrp="1"/>
          </p:cNvSpPr>
          <p:nvPr>
            <p:ph type="body" sz="quarter" idx="18"/>
          </p:nvPr>
        </p:nvSpPr>
        <p:spPr/>
        <p:txBody>
          <a:bodyPr/>
          <a:lstStyle/>
          <a:p>
            <a:endParaRPr lang="en-US" dirty="0"/>
          </a:p>
        </p:txBody>
      </p:sp>
      <p:sp>
        <p:nvSpPr>
          <p:cNvPr id="6" name="Text Placeholder 7"/>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37718591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Example: After-Tax Analysis</a:t>
            </a:r>
          </a:p>
        </p:txBody>
      </p:sp>
      <mc:AlternateContent xmlns:mc="http://schemas.openxmlformats.org/markup-compatibility/2006">
        <mc:Choice xmlns:a14="http://schemas.microsoft.com/office/drawing/2010/main" xmlns="" Requires="a14">
          <p:sp>
            <p:nvSpPr>
              <p:cNvPr id="8" name="Content Placeholder 2"/>
              <p:cNvSpPr>
                <a:spLocks noGrp="1"/>
              </p:cNvSpPr>
              <p:nvPr>
                <p:ph sz="quarter" idx="17"/>
              </p:nvPr>
            </p:nvSpPr>
            <p:spPr>
              <a:xfrm>
                <a:off x="457200" y="1270000"/>
                <a:ext cx="8229600" cy="1854200"/>
              </a:xfrm>
            </p:spPr>
            <p:txBody>
              <a:bodyPr/>
              <a:lstStyle/>
              <a:p>
                <a:pPr marL="342042" lvl="0" indent="-342042" defTabSz="915004" eaLnBrk="0" fontAlgn="base" hangingPunct="0">
                  <a:spcAft>
                    <a:spcPct val="0"/>
                  </a:spcAft>
                  <a:buClr>
                    <a:srgbClr val="3333CC"/>
                  </a:buClr>
                  <a:buNone/>
                </a:pPr>
                <a:r>
                  <a:rPr lang="en-US" sz="2200" kern="0" dirty="0" smtClean="0">
                    <a:solidFill>
                      <a:srgbClr val="000000"/>
                    </a:solidFill>
                    <a:latin typeface="Arial Narrow"/>
                  </a:rPr>
                  <a:t>Asset:      </a:t>
                </a:r>
                <a14:m>
                  <m:oMath xmlns:m="http://schemas.openxmlformats.org/officeDocument/2006/math">
                    <m:r>
                      <a:rPr lang="en-US" sz="2200" b="1" i="0" kern="0" dirty="0" smtClean="0">
                        <a:solidFill>
                          <a:srgbClr val="000000"/>
                        </a:solidFill>
                        <a:latin typeface="Cambria Math"/>
                      </a:rPr>
                      <m:t>𝐁</m:t>
                    </m:r>
                    <m:r>
                      <a:rPr lang="en-US" sz="2200" b="1" i="0" kern="0" dirty="0" smtClean="0">
                        <a:solidFill>
                          <a:srgbClr val="000000"/>
                        </a:solidFill>
                        <a:latin typeface="Cambria Math"/>
                      </a:rPr>
                      <m:t>=$</m:t>
                    </m:r>
                    <m:r>
                      <a:rPr lang="en-US" sz="2200" b="1" i="0" kern="0" dirty="0" smtClean="0">
                        <a:solidFill>
                          <a:srgbClr val="000000"/>
                        </a:solidFill>
                        <a:latin typeface="Cambria Math"/>
                      </a:rPr>
                      <m:t>𝟗𝟎</m:t>
                    </m:r>
                    <m:r>
                      <a:rPr lang="en-US" sz="2200" b="1" i="0" kern="0" dirty="0" smtClean="0">
                        <a:solidFill>
                          <a:srgbClr val="000000"/>
                        </a:solidFill>
                        <a:latin typeface="Cambria Math"/>
                      </a:rPr>
                      <m:t>,</m:t>
                    </m:r>
                    <m:r>
                      <a:rPr lang="en-US" sz="2200" b="1" i="0" kern="0" dirty="0" smtClean="0">
                        <a:solidFill>
                          <a:srgbClr val="000000"/>
                        </a:solidFill>
                        <a:latin typeface="Cambria Math"/>
                      </a:rPr>
                      <m:t>𝟎𝟎𝟎</m:t>
                    </m:r>
                  </m:oMath>
                </a14:m>
                <a:r>
                  <a:rPr lang="en-US" sz="2200" kern="0" dirty="0" smtClean="0">
                    <a:solidFill>
                      <a:srgbClr val="000000"/>
                    </a:solidFill>
                    <a:latin typeface="Arial Narrow"/>
                  </a:rPr>
                  <a:t>         </a:t>
                </a:r>
                <a:r>
                  <a:rPr lang="en-US" sz="2200" kern="0" dirty="0">
                    <a:solidFill>
                      <a:srgbClr val="000000"/>
                    </a:solidFill>
                    <a:latin typeface="Arial Narrow"/>
                  </a:rPr>
                  <a:t> </a:t>
                </a:r>
                <a14:m>
                  <m:oMath xmlns:m="http://schemas.openxmlformats.org/officeDocument/2006/math">
                    <m:r>
                      <a:rPr lang="en-US" sz="2200" b="1" i="0" kern="0" dirty="0" smtClean="0">
                        <a:solidFill>
                          <a:srgbClr val="000000"/>
                        </a:solidFill>
                        <a:latin typeface="Cambria Math"/>
                      </a:rPr>
                      <m:t> </m:t>
                    </m:r>
                    <m:r>
                      <a:rPr lang="en-US" sz="2200" b="1" i="0" kern="0" dirty="0" smtClean="0">
                        <a:solidFill>
                          <a:srgbClr val="000000"/>
                        </a:solidFill>
                        <a:latin typeface="Cambria Math"/>
                      </a:rPr>
                      <m:t>𝐒</m:t>
                    </m:r>
                    <m:r>
                      <a:rPr lang="en-US" sz="2200" b="1" i="0" kern="0" dirty="0" smtClean="0">
                        <a:solidFill>
                          <a:srgbClr val="000000"/>
                        </a:solidFill>
                        <a:latin typeface="Cambria Math"/>
                      </a:rPr>
                      <m:t>=</m:t>
                    </m:r>
                    <m:r>
                      <a:rPr lang="en-US" sz="2200" b="1" i="0" kern="0" dirty="0" smtClean="0">
                        <a:solidFill>
                          <a:srgbClr val="000000"/>
                        </a:solidFill>
                        <a:latin typeface="Cambria Math"/>
                      </a:rPr>
                      <m:t>𝟎</m:t>
                    </m:r>
                  </m:oMath>
                </a14:m>
                <a:r>
                  <a:rPr lang="en-US" sz="2200" kern="0" dirty="0">
                    <a:solidFill>
                      <a:srgbClr val="000000"/>
                    </a:solidFill>
                    <a:latin typeface="Arial Narrow"/>
                  </a:rPr>
                  <a:t>	         </a:t>
                </a:r>
                <a:r>
                  <a:rPr lang="en-US" sz="2200" kern="0" dirty="0" smtClean="0">
                    <a:solidFill>
                      <a:srgbClr val="000000"/>
                    </a:solidFill>
                    <a:latin typeface="Arial Narrow"/>
                  </a:rPr>
                  <a:t>    </a:t>
                </a:r>
                <a14:m>
                  <m:oMath xmlns:m="http://schemas.openxmlformats.org/officeDocument/2006/math">
                    <m:r>
                      <a:rPr lang="en-US" sz="2200" b="1" i="0" kern="0" dirty="0" smtClean="0">
                        <a:solidFill>
                          <a:srgbClr val="000000"/>
                        </a:solidFill>
                        <a:latin typeface="Cambria Math"/>
                      </a:rPr>
                      <m:t> </m:t>
                    </m:r>
                    <m:r>
                      <a:rPr lang="en-US" sz="2200" b="1" i="0" kern="0" dirty="0" smtClean="0">
                        <a:solidFill>
                          <a:srgbClr val="000000"/>
                        </a:solidFill>
                        <a:latin typeface="Cambria Math"/>
                      </a:rPr>
                      <m:t>𝐧</m:t>
                    </m:r>
                    <m:r>
                      <a:rPr lang="en-US" sz="2200" b="1" i="0" kern="0" dirty="0" smtClean="0">
                        <a:solidFill>
                          <a:srgbClr val="000000"/>
                        </a:solidFill>
                        <a:latin typeface="Cambria Math"/>
                      </a:rPr>
                      <m:t>=</m:t>
                    </m:r>
                    <m:r>
                      <a:rPr lang="en-US" sz="2200" b="1" i="0" kern="0" dirty="0" smtClean="0">
                        <a:solidFill>
                          <a:srgbClr val="000000"/>
                        </a:solidFill>
                        <a:latin typeface="Cambria Math"/>
                      </a:rPr>
                      <m:t>𝟓</m:t>
                    </m:r>
                    <m:r>
                      <a:rPr lang="en-US" sz="2200" b="1" i="0" kern="0" dirty="0" smtClean="0">
                        <a:solidFill>
                          <a:srgbClr val="000000"/>
                        </a:solidFill>
                        <a:latin typeface="Cambria Math"/>
                      </a:rPr>
                      <m:t> </m:t>
                    </m:r>
                    <m:r>
                      <a:rPr lang="en-US" sz="2200" b="1" i="0" kern="0" dirty="0" smtClean="0">
                        <a:solidFill>
                          <a:srgbClr val="000000"/>
                        </a:solidFill>
                        <a:latin typeface="Cambria Math"/>
                      </a:rPr>
                      <m:t>𝐲𝐞𝐚𝐫𝐬</m:t>
                    </m:r>
                  </m:oMath>
                </a14:m>
                <a:endParaRPr lang="en-US" sz="2200" kern="0" dirty="0">
                  <a:solidFill>
                    <a:srgbClr val="000000"/>
                  </a:solidFill>
                  <a:latin typeface="Arial Narrow"/>
                </a:endParaRPr>
              </a:p>
              <a:p>
                <a:pPr marL="342042" lvl="0" indent="-342042" defTabSz="915004" eaLnBrk="0" fontAlgn="base" hangingPunct="0">
                  <a:spcAft>
                    <a:spcPct val="0"/>
                  </a:spcAft>
                  <a:buClr>
                    <a:srgbClr val="3333CC"/>
                  </a:buClr>
                  <a:buNone/>
                </a:pPr>
                <a:r>
                  <a:rPr lang="en-US" sz="2200" kern="0" dirty="0">
                    <a:solidFill>
                      <a:srgbClr val="000000"/>
                    </a:solidFill>
                    <a:latin typeface="Arial Narrow"/>
                  </a:rPr>
                  <a:t>Per year: </a:t>
                </a:r>
                <a14:m>
                  <m:oMath xmlns:m="http://schemas.openxmlformats.org/officeDocument/2006/math">
                    <m:r>
                      <a:rPr lang="en-US" sz="2200" b="1" i="0" kern="0" dirty="0" smtClean="0">
                        <a:solidFill>
                          <a:srgbClr val="000000"/>
                        </a:solidFill>
                        <a:latin typeface="Cambria Math"/>
                      </a:rPr>
                      <m:t>𝐑</m:t>
                    </m:r>
                    <m:r>
                      <a:rPr lang="en-US" sz="2200" b="1" i="0" kern="0" dirty="0" smtClean="0">
                        <a:solidFill>
                          <a:srgbClr val="000000"/>
                        </a:solidFill>
                        <a:latin typeface="Cambria Math"/>
                      </a:rPr>
                      <m:t>=$</m:t>
                    </m:r>
                    <m:r>
                      <a:rPr lang="en-US" sz="2200" b="1" i="0" kern="0" dirty="0" smtClean="0">
                        <a:solidFill>
                          <a:srgbClr val="000000"/>
                        </a:solidFill>
                        <a:latin typeface="Cambria Math"/>
                      </a:rPr>
                      <m:t>𝟔𝟓</m:t>
                    </m:r>
                    <m:r>
                      <a:rPr lang="en-US" sz="2200" b="1" i="0" kern="0" dirty="0" smtClean="0">
                        <a:solidFill>
                          <a:srgbClr val="000000"/>
                        </a:solidFill>
                        <a:latin typeface="Cambria Math"/>
                      </a:rPr>
                      <m:t>,</m:t>
                    </m:r>
                    <m:r>
                      <a:rPr lang="en-US" sz="2200" b="1" i="0" kern="0" dirty="0" smtClean="0">
                        <a:solidFill>
                          <a:srgbClr val="000000"/>
                        </a:solidFill>
                        <a:latin typeface="Cambria Math"/>
                      </a:rPr>
                      <m:t>𝟎𝟎𝟎</m:t>
                    </m:r>
                  </m:oMath>
                </a14:m>
                <a:r>
                  <a:rPr lang="en-US" sz="2200" kern="0" dirty="0" smtClean="0">
                    <a:solidFill>
                      <a:srgbClr val="000000"/>
                    </a:solidFill>
                    <a:latin typeface="Arial Narrow"/>
                  </a:rPr>
                  <a:t>        </a:t>
                </a:r>
                <a14:m>
                  <m:oMath xmlns:m="http://schemas.openxmlformats.org/officeDocument/2006/math">
                    <m:r>
                      <a:rPr lang="en-US" sz="2200" b="1" i="0" kern="0" dirty="0" smtClean="0">
                        <a:solidFill>
                          <a:srgbClr val="000000"/>
                        </a:solidFill>
                        <a:latin typeface="Cambria Math"/>
                      </a:rPr>
                      <m:t>𝐎𝐄</m:t>
                    </m:r>
                    <m:r>
                      <a:rPr lang="en-US" sz="2200" b="1" i="0" kern="0" dirty="0">
                        <a:solidFill>
                          <a:srgbClr val="000000"/>
                        </a:solidFill>
                        <a:latin typeface="Cambria Math"/>
                      </a:rPr>
                      <m:t>=$</m:t>
                    </m:r>
                    <m:r>
                      <a:rPr lang="en-US" sz="2200" b="1" i="0" kern="0" dirty="0">
                        <a:solidFill>
                          <a:srgbClr val="000000"/>
                        </a:solidFill>
                        <a:latin typeface="Cambria Math"/>
                      </a:rPr>
                      <m:t>𝟏𝟖</m:t>
                    </m:r>
                    <m:r>
                      <a:rPr lang="en-US" sz="2200" b="1" i="0" kern="0" dirty="0">
                        <a:solidFill>
                          <a:srgbClr val="000000"/>
                        </a:solidFill>
                        <a:latin typeface="Cambria Math"/>
                      </a:rPr>
                      <m:t>,</m:t>
                    </m:r>
                    <m:r>
                      <a:rPr lang="en-US" sz="2200" b="1" i="0" kern="0" dirty="0">
                        <a:solidFill>
                          <a:srgbClr val="000000"/>
                        </a:solidFill>
                        <a:latin typeface="Cambria Math"/>
                      </a:rPr>
                      <m:t>𝟓𝟎𝟎</m:t>
                    </m:r>
                  </m:oMath>
                </a14:m>
                <a:r>
                  <a:rPr lang="en-US" sz="2200" kern="0" dirty="0">
                    <a:solidFill>
                      <a:srgbClr val="000000"/>
                    </a:solidFill>
                    <a:latin typeface="Arial Narrow"/>
                  </a:rPr>
                  <a:t>       </a:t>
                </a:r>
                <a14:m>
                  <m:oMath xmlns:m="http://schemas.openxmlformats.org/officeDocument/2006/math">
                    <m:r>
                      <a:rPr lang="en-US" sz="2200" b="1" i="0" kern="0" dirty="0" smtClean="0">
                        <a:solidFill>
                          <a:srgbClr val="000000"/>
                        </a:solidFill>
                        <a:latin typeface="Cambria Math"/>
                      </a:rPr>
                      <m:t>𝐃</m:t>
                    </m:r>
                    <m:r>
                      <a:rPr lang="en-US" sz="2200" b="1" i="0" kern="0" dirty="0" smtClean="0">
                        <a:solidFill>
                          <a:srgbClr val="000000"/>
                        </a:solidFill>
                        <a:latin typeface="Cambria Math"/>
                      </a:rPr>
                      <m:t>=$</m:t>
                    </m:r>
                    <m:r>
                      <a:rPr lang="en-US" sz="2200" b="1" i="0" kern="0" dirty="0" smtClean="0">
                        <a:solidFill>
                          <a:srgbClr val="000000"/>
                        </a:solidFill>
                        <a:latin typeface="Cambria Math"/>
                      </a:rPr>
                      <m:t>𝟏𝟖</m:t>
                    </m:r>
                    <m:r>
                      <a:rPr lang="en-US" sz="2200" b="1" i="0" kern="0" dirty="0" smtClean="0">
                        <a:solidFill>
                          <a:srgbClr val="000000"/>
                        </a:solidFill>
                        <a:latin typeface="Cambria Math"/>
                      </a:rPr>
                      <m:t>,</m:t>
                    </m:r>
                    <m:r>
                      <a:rPr lang="en-US" sz="2200" b="1" i="0" kern="0" dirty="0" smtClean="0">
                        <a:solidFill>
                          <a:srgbClr val="000000"/>
                        </a:solidFill>
                        <a:latin typeface="Cambria Math"/>
                      </a:rPr>
                      <m:t>𝟎𝟎𝟎</m:t>
                    </m:r>
                  </m:oMath>
                </a14:m>
                <a:endParaRPr lang="en-US" sz="2200" kern="0" dirty="0">
                  <a:solidFill>
                    <a:srgbClr val="000000"/>
                  </a:solidFill>
                  <a:latin typeface="Arial Narrow"/>
                </a:endParaRPr>
              </a:p>
              <a:p>
                <a:pPr marL="342042" lvl="0" indent="-342042" algn="ctr" defTabSz="915004" eaLnBrk="0" fontAlgn="base" hangingPunct="0">
                  <a:spcAft>
                    <a:spcPct val="0"/>
                  </a:spcAft>
                  <a:buClr>
                    <a:srgbClr val="3333CC"/>
                  </a:buClr>
                  <a:buNone/>
                </a:pPr>
                <a:r>
                  <a:rPr lang="en-US" sz="2200" kern="0" dirty="0">
                    <a:solidFill>
                      <a:srgbClr val="000000"/>
                    </a:solidFill>
                    <a:latin typeface="Arial Narrow"/>
                  </a:rPr>
                  <a:t>Effective tax rate: </a:t>
                </a:r>
                <a14:m>
                  <m:oMath xmlns:m="http://schemas.openxmlformats.org/officeDocument/2006/math">
                    <m:r>
                      <a:rPr lang="en-US" sz="2200" b="1" i="0" kern="0" dirty="0" smtClean="0">
                        <a:solidFill>
                          <a:srgbClr val="000000"/>
                        </a:solidFill>
                        <a:latin typeface="Cambria Math"/>
                      </a:rPr>
                      <m:t>𝐓</m:t>
                    </m:r>
                    <m:r>
                      <a:rPr lang="en-US" sz="2200" b="1" i="0" kern="0" baseline="-25000" dirty="0" err="1">
                        <a:solidFill>
                          <a:srgbClr val="000000"/>
                        </a:solidFill>
                        <a:latin typeface="Cambria Math"/>
                      </a:rPr>
                      <m:t>𝐞</m:t>
                    </m:r>
                    <m:r>
                      <a:rPr lang="en-US" sz="2200" b="1" i="0" kern="0" dirty="0">
                        <a:solidFill>
                          <a:srgbClr val="000000"/>
                        </a:solidFill>
                        <a:latin typeface="Cambria Math"/>
                      </a:rPr>
                      <m:t>=</m:t>
                    </m:r>
                    <m:r>
                      <a:rPr lang="en-US" sz="2200" b="1" i="0" kern="0" dirty="0" smtClean="0">
                        <a:solidFill>
                          <a:srgbClr val="000000"/>
                        </a:solidFill>
                        <a:latin typeface="Cambria Math"/>
                      </a:rPr>
                      <m:t>𝟎</m:t>
                    </m:r>
                    <m:r>
                      <a:rPr lang="en-US" sz="2200" b="1" i="0" kern="0" dirty="0" smtClean="0">
                        <a:solidFill>
                          <a:srgbClr val="000000"/>
                        </a:solidFill>
                        <a:latin typeface="Cambria Math"/>
                      </a:rPr>
                      <m:t>.</m:t>
                    </m:r>
                    <m:r>
                      <a:rPr lang="en-US" sz="2200" b="1" i="0" kern="0" dirty="0" smtClean="0">
                        <a:solidFill>
                          <a:srgbClr val="000000"/>
                        </a:solidFill>
                        <a:latin typeface="Cambria Math"/>
                      </a:rPr>
                      <m:t>𝟏𝟖𝟒</m:t>
                    </m:r>
                  </m:oMath>
                </a14:m>
                <a:endParaRPr lang="en-US" sz="900" kern="0" dirty="0">
                  <a:solidFill>
                    <a:srgbClr val="000000"/>
                  </a:solidFill>
                  <a:latin typeface="Arial Narrow"/>
                </a:endParaRPr>
              </a:p>
              <a:p>
                <a:pPr marL="342042" lvl="0" indent="-342042" defTabSz="915004" eaLnBrk="0" fontAlgn="base" hangingPunct="0">
                  <a:spcBef>
                    <a:spcPts val="1800"/>
                  </a:spcBef>
                  <a:spcAft>
                    <a:spcPct val="0"/>
                  </a:spcAft>
                  <a:buClr>
                    <a:srgbClr val="3333CC"/>
                  </a:buClr>
                  <a:buNone/>
                </a:pPr>
                <a:r>
                  <a:rPr lang="en-US" sz="2200" kern="0" dirty="0">
                    <a:solidFill>
                      <a:srgbClr val="0033CC"/>
                    </a:solidFill>
                    <a:latin typeface="Arial Narrow"/>
                  </a:rPr>
                  <a:t>Find ROR (a) before-taxes, (b) after-taxes actual and (c) </a:t>
                </a:r>
                <a:r>
                  <a:rPr lang="en-US" sz="2200" kern="0" dirty="0" smtClean="0">
                    <a:solidFill>
                      <a:srgbClr val="0033CC"/>
                    </a:solidFill>
                    <a:latin typeface="Arial Narrow"/>
                  </a:rPr>
                  <a:t>approximation</a:t>
                </a:r>
                <a:endParaRPr lang="en-US" sz="2200" kern="0" dirty="0">
                  <a:solidFill>
                    <a:srgbClr val="000000"/>
                  </a:solidFill>
                  <a:latin typeface="Arial Narrow"/>
                </a:endParaRPr>
              </a:p>
            </p:txBody>
          </p:sp>
        </mc:Choice>
        <mc:Fallback>
          <p:sp>
            <p:nvSpPr>
              <p:cNvPr id="8" name="Content Placeholder 2"/>
              <p:cNvSpPr>
                <a:spLocks noGrp="1" noRot="1" noChangeAspect="1" noMove="1" noResize="1" noEditPoints="1" noAdjustHandles="1" noChangeArrowheads="1" noChangeShapeType="1" noTextEdit="1"/>
              </p:cNvSpPr>
              <p:nvPr>
                <p:ph sz="quarter" idx="17"/>
              </p:nvPr>
            </p:nvSpPr>
            <p:spPr>
              <a:xfrm>
                <a:off x="457200" y="1270000"/>
                <a:ext cx="8229600" cy="1854200"/>
              </a:xfrm>
              <a:blipFill rotWithShape="1">
                <a:blip r:embed="rId2" cstate="print"/>
                <a:stretch>
                  <a:fillRect l="-889" t="-1967" b="-2951"/>
                </a:stretch>
              </a:blipFill>
            </p:spPr>
            <p:txBody>
              <a:bodyPr/>
              <a:lstStyle/>
              <a:p>
                <a:r>
                  <a:rPr lang="en-US">
                    <a:noFill/>
                  </a:rPr>
                  <a:t> </a:t>
                </a:r>
              </a:p>
            </p:txBody>
          </p:sp>
        </mc:Fallback>
      </mc:AlternateContent>
      <p:pic>
        <p:nvPicPr>
          <p:cNvPr id="2050" name="Picture 3"/>
          <p:cNvPicPr>
            <a:picLocks noGrp="1" noChangeAspect="1" noChangeArrowheads="1"/>
          </p:cNvPicPr>
          <p:nvPr>
            <p:ph sz="quarter" idx="18"/>
          </p:nvPr>
        </p:nvPicPr>
        <p:blipFill>
          <a:blip r:embed="rId3" cstate="print">
            <a:extLst>
              <a:ext uri="{28A0092B-C50C-407E-A947-70E740481C1C}">
                <a14:useLocalDpi xmlns:a14="http://schemas.microsoft.com/office/drawing/2010/main" xmlns="" val="0"/>
              </a:ext>
            </a:extLst>
          </a:blip>
          <a:stretch>
            <a:fillRect/>
          </a:stretch>
        </p:blipFill>
        <p:spPr bwMode="auto">
          <a:xfrm>
            <a:off x="1158862" y="3200400"/>
            <a:ext cx="7527938" cy="2316289"/>
          </a:xfrm>
          <a:prstGeom prst="rect">
            <a:avLst/>
          </a:prstGeom>
          <a:noFill/>
          <a:ln>
            <a:noFill/>
          </a:ln>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10" name="Content Placeholder 4"/>
              <p:cNvSpPr>
                <a:spLocks noGrp="1"/>
              </p:cNvSpPr>
              <p:nvPr>
                <p:ph sz="quarter" idx="19"/>
              </p:nvPr>
            </p:nvSpPr>
            <p:spPr>
              <a:xfrm>
                <a:off x="457200" y="5745480"/>
                <a:ext cx="8503920" cy="807720"/>
              </a:xfrm>
            </p:spPr>
            <p:txBody>
              <a:bodyPr/>
              <a:lstStyle/>
              <a:p>
                <a:pPr marL="0" lvl="0" indent="0" defTabSz="914400">
                  <a:spcBef>
                    <a:spcPts val="0"/>
                  </a:spcBef>
                  <a:buNone/>
                </a:pPr>
                <a:r>
                  <a:rPr lang="en-US" sz="2000" dirty="0" smtClean="0">
                    <a:solidFill>
                      <a:srgbClr val="A60A1B"/>
                    </a:solidFill>
                    <a:latin typeface="Arial Narrow"/>
                  </a:rPr>
                  <a:t>Solution:  </a:t>
                </a:r>
                <a:r>
                  <a:rPr lang="en-US" sz="1800" b="0" dirty="0">
                    <a:solidFill>
                      <a:srgbClr val="000000"/>
                    </a:solidFill>
                    <a:latin typeface="Arial Narrow"/>
                  </a:rPr>
                  <a:t>(a) Using IRR function, </a:t>
                </a:r>
                <a:r>
                  <a:rPr lang="en-US" sz="1800" b="0" dirty="0" err="1">
                    <a:solidFill>
                      <a:srgbClr val="000000"/>
                    </a:solidFill>
                    <a:latin typeface="Arial Narrow"/>
                  </a:rPr>
                  <a:t>i</a:t>
                </a:r>
                <a:r>
                  <a:rPr lang="en-US" sz="1800" b="0" dirty="0">
                    <a:solidFill>
                      <a:srgbClr val="000000"/>
                    </a:solidFill>
                    <a:latin typeface="Arial Narrow"/>
                  </a:rPr>
                  <a:t>* </a:t>
                </a:r>
                <a14:m>
                  <m:oMath xmlns:m="http://schemas.openxmlformats.org/officeDocument/2006/math">
                    <m:r>
                      <a:rPr lang="en-US" sz="1800" b="0" i="1" dirty="0" smtClean="0">
                        <a:solidFill>
                          <a:srgbClr val="000000"/>
                        </a:solidFill>
                        <a:latin typeface="Cambria Math"/>
                      </a:rPr>
                      <m:t>=</m:t>
                    </m:r>
                  </m:oMath>
                </a14:m>
                <a:r>
                  <a:rPr lang="en-US" sz="1800" b="0" dirty="0">
                    <a:solidFill>
                      <a:srgbClr val="000000"/>
                    </a:solidFill>
                    <a:latin typeface="Arial Narrow"/>
                  </a:rPr>
                  <a:t> 43%	 (b) Using IRR function, </a:t>
                </a:r>
                <a:r>
                  <a:rPr lang="en-US" sz="1800" b="0" dirty="0" err="1">
                    <a:solidFill>
                      <a:srgbClr val="000000"/>
                    </a:solidFill>
                    <a:latin typeface="Arial Narrow"/>
                  </a:rPr>
                  <a:t>i</a:t>
                </a:r>
                <a:r>
                  <a:rPr lang="en-US" sz="1800" b="0" dirty="0">
                    <a:solidFill>
                      <a:srgbClr val="000000"/>
                    </a:solidFill>
                    <a:latin typeface="Arial Narrow"/>
                  </a:rPr>
                  <a:t>* </a:t>
                </a:r>
                <a14:m>
                  <m:oMath xmlns:m="http://schemas.openxmlformats.org/officeDocument/2006/math">
                    <m:r>
                      <a:rPr lang="en-US" sz="1800" b="0" i="1" dirty="0" smtClean="0">
                        <a:solidFill>
                          <a:srgbClr val="000000"/>
                        </a:solidFill>
                        <a:latin typeface="Cambria Math"/>
                      </a:rPr>
                      <m:t>=</m:t>
                    </m:r>
                  </m:oMath>
                </a14:m>
                <a:r>
                  <a:rPr lang="en-US" sz="1800" b="0" dirty="0">
                    <a:solidFill>
                      <a:srgbClr val="000000"/>
                    </a:solidFill>
                    <a:latin typeface="Arial Narrow"/>
                  </a:rPr>
                  <a:t> 36%</a:t>
                </a:r>
              </a:p>
              <a:p>
                <a:pPr marL="0" lvl="0" indent="0" algn="ctr" defTabSz="914400">
                  <a:spcBef>
                    <a:spcPts val="0"/>
                  </a:spcBef>
                  <a:buNone/>
                </a:pPr>
                <a:endParaRPr lang="en-US" sz="700" b="0" dirty="0">
                  <a:solidFill>
                    <a:srgbClr val="000000"/>
                  </a:solidFill>
                  <a:latin typeface="Arial Narrow"/>
                </a:endParaRPr>
              </a:p>
              <a:p>
                <a:pPr marL="0" lvl="0" indent="0" defTabSz="914400">
                  <a:spcBef>
                    <a:spcPts val="0"/>
                  </a:spcBef>
                  <a:buNone/>
                </a:pPr>
                <a:r>
                  <a:rPr lang="en-US" sz="1800" b="0" dirty="0">
                    <a:solidFill>
                      <a:srgbClr val="000000"/>
                    </a:solidFill>
                    <a:latin typeface="Arial Narrow"/>
                  </a:rPr>
                  <a:t>	</a:t>
                </a:r>
                <a:r>
                  <a:rPr lang="en-US" sz="1800" b="0" dirty="0" smtClean="0">
                    <a:solidFill>
                      <a:srgbClr val="000000"/>
                    </a:solidFill>
                    <a:latin typeface="Arial Narrow"/>
                  </a:rPr>
                  <a:t> </a:t>
                </a:r>
                <a:r>
                  <a:rPr lang="en-US" sz="1800" b="0" dirty="0">
                    <a:solidFill>
                      <a:srgbClr val="000000"/>
                    </a:solidFill>
                    <a:latin typeface="Arial Narrow"/>
                  </a:rPr>
                  <a:t>(c) By approximation:      </a:t>
                </a:r>
                <a:r>
                  <a:rPr lang="en-US" sz="2000" dirty="0">
                    <a:solidFill>
                      <a:srgbClr val="006200"/>
                    </a:solidFill>
                    <a:latin typeface="Arial Narrow"/>
                  </a:rPr>
                  <a:t>after-tax </a:t>
                </a:r>
                <a14:m>
                  <m:oMath xmlns:m="http://schemas.openxmlformats.org/officeDocument/2006/math">
                    <m:r>
                      <a:rPr lang="en-US" sz="2000" b="1" i="0" dirty="0" smtClean="0">
                        <a:solidFill>
                          <a:srgbClr val="006200"/>
                        </a:solidFill>
                        <a:latin typeface="Cambria Math"/>
                      </a:rPr>
                      <m:t>𝐑𝐎𝐑</m:t>
                    </m:r>
                    <m:r>
                      <a:rPr lang="en-US" sz="2000" b="1" i="0" dirty="0" smtClean="0">
                        <a:solidFill>
                          <a:srgbClr val="006200"/>
                        </a:solidFill>
                        <a:latin typeface="Cambria Math"/>
                      </a:rPr>
                      <m:t>=</m:t>
                    </m:r>
                    <m:r>
                      <a:rPr lang="en-US" sz="2000" b="1" i="0" dirty="0" smtClean="0">
                        <a:solidFill>
                          <a:srgbClr val="006200"/>
                        </a:solidFill>
                        <a:latin typeface="Cambria Math"/>
                      </a:rPr>
                      <m:t>𝟒𝟑</m:t>
                    </m:r>
                    <m:r>
                      <a:rPr lang="en-US" sz="2000" b="1" i="0" dirty="0" smtClean="0">
                        <a:solidFill>
                          <a:srgbClr val="006200"/>
                        </a:solidFill>
                        <a:latin typeface="Cambria Math"/>
                      </a:rPr>
                      <m:t>%×(</m:t>
                    </m:r>
                    <m:r>
                      <a:rPr lang="en-US" sz="2000" b="1" i="0" dirty="0" smtClean="0">
                        <a:solidFill>
                          <a:srgbClr val="006200"/>
                        </a:solidFill>
                        <a:latin typeface="Cambria Math"/>
                      </a:rPr>
                      <m:t>𝟏</m:t>
                    </m:r>
                    <m:r>
                      <a:rPr lang="en-US" sz="2000" b="1" i="0" dirty="0" smtClean="0">
                        <a:solidFill>
                          <a:srgbClr val="006200"/>
                        </a:solidFill>
                        <a:latin typeface="Cambria Math"/>
                      </a:rPr>
                      <m:t>−</m:t>
                    </m:r>
                    <m:r>
                      <a:rPr lang="en-US" sz="2000" b="1" i="0" dirty="0" smtClean="0">
                        <a:solidFill>
                          <a:srgbClr val="006200"/>
                        </a:solidFill>
                        <a:latin typeface="Cambria Math"/>
                      </a:rPr>
                      <m:t>𝟎</m:t>
                    </m:r>
                    <m:r>
                      <a:rPr lang="en-US" sz="2000" b="1" i="0" dirty="0" smtClean="0">
                        <a:solidFill>
                          <a:srgbClr val="006200"/>
                        </a:solidFill>
                        <a:latin typeface="Cambria Math"/>
                      </a:rPr>
                      <m:t>.</m:t>
                    </m:r>
                    <m:r>
                      <a:rPr lang="en-US" sz="2000" b="1" i="0" dirty="0" smtClean="0">
                        <a:solidFill>
                          <a:srgbClr val="006200"/>
                        </a:solidFill>
                        <a:latin typeface="Cambria Math"/>
                      </a:rPr>
                      <m:t>𝟏𝟖𝟒𝟎</m:t>
                    </m:r>
                    <m:r>
                      <a:rPr lang="en-US" sz="2000" b="1" i="0" dirty="0" smtClean="0">
                        <a:solidFill>
                          <a:srgbClr val="006200"/>
                        </a:solidFill>
                        <a:latin typeface="Cambria Math"/>
                      </a:rPr>
                      <m:t>)=</m:t>
                    </m:r>
                    <m:r>
                      <a:rPr lang="en-US" sz="2000" b="1" i="0" dirty="0" smtClean="0">
                        <a:solidFill>
                          <a:srgbClr val="006200"/>
                        </a:solidFill>
                        <a:latin typeface="Cambria Math"/>
                      </a:rPr>
                      <m:t>𝟑𝟓</m:t>
                    </m:r>
                    <m:r>
                      <a:rPr lang="en-US" sz="2000" b="1" i="0" dirty="0" smtClean="0">
                        <a:solidFill>
                          <a:srgbClr val="006200"/>
                        </a:solidFill>
                        <a:latin typeface="Cambria Math"/>
                      </a:rPr>
                      <m:t>%</m:t>
                    </m:r>
                  </m:oMath>
                </a14:m>
                <a:endParaRPr lang="en-US" sz="1800" dirty="0">
                  <a:solidFill>
                    <a:srgbClr val="006200"/>
                  </a:solidFill>
                  <a:latin typeface="Arial Narrow"/>
                </a:endParaRPr>
              </a:p>
            </p:txBody>
          </p:sp>
        </mc:Choice>
        <mc:Fallback>
          <p:sp>
            <p:nvSpPr>
              <p:cNvPr id="10" name="Content Placeholder 4"/>
              <p:cNvSpPr>
                <a:spLocks noGrp="1" noRot="1" noChangeAspect="1" noMove="1" noResize="1" noEditPoints="1" noAdjustHandles="1" noChangeArrowheads="1" noChangeShapeType="1" noTextEdit="1"/>
              </p:cNvSpPr>
              <p:nvPr>
                <p:ph sz="quarter" idx="19"/>
              </p:nvPr>
            </p:nvSpPr>
            <p:spPr>
              <a:xfrm>
                <a:off x="457200" y="5745480"/>
                <a:ext cx="8503920" cy="807720"/>
              </a:xfrm>
              <a:blipFill rotWithShape="1">
                <a:blip r:embed="rId4" cstate="print"/>
                <a:stretch>
                  <a:fillRect l="-717" t="-3788" b="-12879"/>
                </a:stretch>
              </a:blipFill>
            </p:spPr>
            <p:txBody>
              <a:bodyPr/>
              <a:lstStyle/>
              <a:p>
                <a:r>
                  <a:rPr lang="en-US">
                    <a:noFill/>
                  </a:rPr>
                  <a:t> </a:t>
                </a:r>
              </a:p>
            </p:txBody>
          </p:sp>
        </mc:Fallback>
      </mc:AlternateContent>
      <p:cxnSp>
        <p:nvCxnSpPr>
          <p:cNvPr id="17" name="Straight Arrow Connector 5"/>
          <p:cNvCxnSpPr/>
          <p:nvPr/>
        </p:nvCxnSpPr>
        <p:spPr>
          <a:xfrm flipV="1">
            <a:off x="4343400" y="5377544"/>
            <a:ext cx="533400" cy="457200"/>
          </a:xfrm>
          <a:prstGeom prst="straightConnector1">
            <a:avLst/>
          </a:prstGeom>
          <a:ln w="28575">
            <a:solidFill>
              <a:srgbClr val="0062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6"/>
          <p:cNvCxnSpPr/>
          <p:nvPr/>
        </p:nvCxnSpPr>
        <p:spPr>
          <a:xfrm rot="5400000" flipH="1" flipV="1">
            <a:off x="7856764" y="5434692"/>
            <a:ext cx="457200" cy="342900"/>
          </a:xfrm>
          <a:prstGeom prst="straightConnector1">
            <a:avLst/>
          </a:prstGeom>
          <a:ln w="28575">
            <a:solidFill>
              <a:srgbClr val="006200"/>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21941199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After-Tax Replacement Analysis</a:t>
            </a:r>
          </a:p>
        </p:txBody>
      </p:sp>
      <p:sp>
        <p:nvSpPr>
          <p:cNvPr id="10" name="Content Placeholder 2"/>
          <p:cNvSpPr>
            <a:spLocks noGrp="1"/>
          </p:cNvSpPr>
          <p:nvPr>
            <p:ph idx="1"/>
          </p:nvPr>
        </p:nvSpPr>
        <p:spPr/>
        <p:txBody>
          <a:bodyPr/>
          <a:lstStyle/>
          <a:p>
            <a:pPr marL="0" lvl="0" indent="0" defTabSz="914400">
              <a:spcBef>
                <a:spcPts val="600"/>
              </a:spcBef>
              <a:spcAft>
                <a:spcPts val="600"/>
              </a:spcAft>
              <a:buClr>
                <a:srgbClr val="3333CC"/>
              </a:buClr>
              <a:buNone/>
              <a:defRPr/>
            </a:pPr>
            <a:r>
              <a:rPr lang="en-US" b="0" dirty="0" smtClean="0">
                <a:solidFill>
                  <a:srgbClr val="000000"/>
                </a:solidFill>
                <a:latin typeface="Arial Narrow"/>
              </a:rPr>
              <a:t>Consider </a:t>
            </a:r>
            <a:r>
              <a:rPr lang="en-US" b="0" dirty="0">
                <a:solidFill>
                  <a:srgbClr val="000000"/>
                </a:solidFill>
                <a:latin typeface="Arial Narrow"/>
              </a:rPr>
              <a:t>depreciation recapture (DR) or capital </a:t>
            </a:r>
            <a:r>
              <a:rPr lang="en-US" b="0" dirty="0" smtClean="0">
                <a:solidFill>
                  <a:srgbClr val="000000"/>
                </a:solidFill>
                <a:latin typeface="Arial Narrow"/>
              </a:rPr>
              <a:t>gain (CG</a:t>
            </a:r>
            <a:r>
              <a:rPr lang="en-US" b="0" dirty="0">
                <a:solidFill>
                  <a:srgbClr val="000000"/>
                </a:solidFill>
                <a:latin typeface="Arial Narrow"/>
              </a:rPr>
              <a:t>), if challenger is selected over </a:t>
            </a:r>
            <a:r>
              <a:rPr lang="en-US" b="0" dirty="0" smtClean="0">
                <a:solidFill>
                  <a:srgbClr val="000000"/>
                </a:solidFill>
                <a:latin typeface="Arial Narrow"/>
              </a:rPr>
              <a:t>defender</a:t>
            </a:r>
            <a:endParaRPr lang="en-US" sz="900" b="0" dirty="0">
              <a:solidFill>
                <a:srgbClr val="000000"/>
              </a:solidFill>
              <a:latin typeface="Arial Narrow"/>
            </a:endParaRPr>
          </a:p>
          <a:p>
            <a:pPr marL="0" lvl="0" indent="0" defTabSz="914400">
              <a:spcBef>
                <a:spcPts val="600"/>
              </a:spcBef>
              <a:spcAft>
                <a:spcPts val="600"/>
              </a:spcAft>
              <a:buClr>
                <a:srgbClr val="3333CC"/>
              </a:buClr>
              <a:buNone/>
              <a:defRPr/>
            </a:pPr>
            <a:r>
              <a:rPr lang="en-US" b="0" dirty="0" smtClean="0">
                <a:solidFill>
                  <a:srgbClr val="000000"/>
                </a:solidFill>
                <a:latin typeface="Arial Narrow"/>
              </a:rPr>
              <a:t>Can </a:t>
            </a:r>
            <a:r>
              <a:rPr lang="en-US" b="0" dirty="0">
                <a:solidFill>
                  <a:srgbClr val="000000"/>
                </a:solidFill>
                <a:latin typeface="Arial Narrow"/>
              </a:rPr>
              <a:t>include capital loss, if trade occurs at very </a:t>
            </a:r>
            <a:r>
              <a:rPr lang="en-US" b="0" dirty="0" smtClean="0">
                <a:solidFill>
                  <a:srgbClr val="000000"/>
                </a:solidFill>
                <a:latin typeface="Arial Narrow"/>
              </a:rPr>
              <a:t>low (‘</a:t>
            </a:r>
            <a:r>
              <a:rPr lang="en-US" b="0" dirty="0">
                <a:solidFill>
                  <a:srgbClr val="000000"/>
                </a:solidFill>
                <a:latin typeface="Arial Narrow"/>
              </a:rPr>
              <a:t>sacrifice’) trade-in for </a:t>
            </a:r>
            <a:r>
              <a:rPr lang="en-US" b="0" dirty="0" smtClean="0">
                <a:solidFill>
                  <a:srgbClr val="000000"/>
                </a:solidFill>
                <a:latin typeface="Arial Narrow"/>
              </a:rPr>
              <a:t>defender</a:t>
            </a:r>
            <a:endParaRPr lang="en-US" sz="900" b="0" dirty="0">
              <a:solidFill>
                <a:srgbClr val="000000"/>
              </a:solidFill>
              <a:latin typeface="Arial Narrow"/>
            </a:endParaRPr>
          </a:p>
          <a:p>
            <a:pPr marL="0" lvl="0" indent="0" defTabSz="914400">
              <a:spcBef>
                <a:spcPts val="600"/>
              </a:spcBef>
              <a:spcAft>
                <a:spcPts val="600"/>
              </a:spcAft>
              <a:buClr>
                <a:srgbClr val="3333CC"/>
              </a:buClr>
              <a:buNone/>
              <a:defRPr/>
            </a:pPr>
            <a:r>
              <a:rPr lang="en-US" b="0" dirty="0" smtClean="0">
                <a:solidFill>
                  <a:srgbClr val="000000"/>
                </a:solidFill>
                <a:latin typeface="Arial Narrow"/>
              </a:rPr>
              <a:t>An </a:t>
            </a:r>
            <a:r>
              <a:rPr lang="en-US" b="0" dirty="0">
                <a:solidFill>
                  <a:srgbClr val="000000"/>
                </a:solidFill>
                <a:latin typeface="Arial Narrow"/>
              </a:rPr>
              <a:t>after-tax analysis can reverse the </a:t>
            </a:r>
            <a:r>
              <a:rPr lang="en-US" b="0" dirty="0" smtClean="0">
                <a:solidFill>
                  <a:srgbClr val="000000"/>
                </a:solidFill>
                <a:latin typeface="Arial Narrow"/>
              </a:rPr>
              <a:t>selection compared </a:t>
            </a:r>
            <a:r>
              <a:rPr lang="en-US" b="0" dirty="0">
                <a:solidFill>
                  <a:srgbClr val="000000"/>
                </a:solidFill>
                <a:latin typeface="Arial Narrow"/>
              </a:rPr>
              <a:t>to before-tax analysis, but more likely </a:t>
            </a:r>
            <a:r>
              <a:rPr lang="en-US" b="0" dirty="0" smtClean="0">
                <a:solidFill>
                  <a:srgbClr val="000000"/>
                </a:solidFill>
                <a:latin typeface="Arial Narrow"/>
              </a:rPr>
              <a:t>it will </a:t>
            </a:r>
            <a:r>
              <a:rPr lang="en-US" b="0" dirty="0">
                <a:solidFill>
                  <a:srgbClr val="000000"/>
                </a:solidFill>
                <a:latin typeface="Arial Narrow"/>
              </a:rPr>
              <a:t>provide information about differences in </a:t>
            </a:r>
            <a:r>
              <a:rPr lang="en-US" b="0" dirty="0" smtClean="0">
                <a:solidFill>
                  <a:srgbClr val="000000"/>
                </a:solidFill>
                <a:latin typeface="Arial Narrow"/>
              </a:rPr>
              <a:t>PW, AW </a:t>
            </a:r>
            <a:r>
              <a:rPr lang="en-US" b="0" dirty="0">
                <a:solidFill>
                  <a:srgbClr val="000000"/>
                </a:solidFill>
                <a:latin typeface="Arial Narrow"/>
              </a:rPr>
              <a:t>or ROR value when taxes are </a:t>
            </a:r>
            <a:r>
              <a:rPr lang="en-US" b="0" dirty="0" smtClean="0">
                <a:solidFill>
                  <a:srgbClr val="000000"/>
                </a:solidFill>
                <a:latin typeface="Arial Narrow"/>
              </a:rPr>
              <a:t>included</a:t>
            </a:r>
            <a:endParaRPr lang="en-US" sz="900" b="0" dirty="0">
              <a:solidFill>
                <a:srgbClr val="000000"/>
              </a:solidFill>
              <a:latin typeface="Arial Narrow"/>
            </a:endParaRPr>
          </a:p>
          <a:p>
            <a:pPr marL="0" lvl="0" indent="0" defTabSz="914400">
              <a:spcBef>
                <a:spcPts val="600"/>
              </a:spcBef>
              <a:spcAft>
                <a:spcPts val="600"/>
              </a:spcAft>
              <a:buClr>
                <a:srgbClr val="3333CC"/>
              </a:buClr>
              <a:buNone/>
              <a:defRPr/>
            </a:pPr>
            <a:r>
              <a:rPr lang="en-US" b="0" dirty="0" smtClean="0">
                <a:solidFill>
                  <a:srgbClr val="000000"/>
                </a:solidFill>
                <a:latin typeface="Arial Narrow"/>
              </a:rPr>
              <a:t>Apply </a:t>
            </a:r>
            <a:r>
              <a:rPr lang="en-US" b="0" dirty="0">
                <a:solidFill>
                  <a:srgbClr val="000000"/>
                </a:solidFill>
                <a:latin typeface="Arial Narrow"/>
              </a:rPr>
              <a:t>same procedure as before-tax </a:t>
            </a:r>
            <a:r>
              <a:rPr lang="en-US" b="0" dirty="0" smtClean="0">
                <a:solidFill>
                  <a:srgbClr val="000000"/>
                </a:solidFill>
                <a:latin typeface="Arial Narrow"/>
              </a:rPr>
              <a:t>replacement evaluation </a:t>
            </a:r>
            <a:r>
              <a:rPr lang="en-US" b="0" dirty="0">
                <a:solidFill>
                  <a:srgbClr val="000000"/>
                </a:solidFill>
                <a:latin typeface="Arial Narrow"/>
              </a:rPr>
              <a:t>once CFAT series is </a:t>
            </a:r>
            <a:r>
              <a:rPr lang="en-US" b="0" dirty="0" smtClean="0">
                <a:solidFill>
                  <a:srgbClr val="000000"/>
                </a:solidFill>
                <a:latin typeface="Arial Narrow"/>
              </a:rPr>
              <a:t>estimated</a:t>
            </a:r>
            <a:endParaRPr lang="en-US" b="0" dirty="0">
              <a:solidFill>
                <a:srgbClr val="000000"/>
              </a:solidFill>
              <a:latin typeface="Arial Narrow"/>
            </a:endParaRPr>
          </a:p>
        </p:txBody>
      </p:sp>
      <p:sp>
        <p:nvSpPr>
          <p:cNvPr id="12" name="Text Placeholder 3"/>
          <p:cNvSpPr>
            <a:spLocks noGrp="1"/>
          </p:cNvSpPr>
          <p:nvPr>
            <p:ph type="body" sz="quarter" idx="16"/>
          </p:nvPr>
        </p:nvSpPr>
        <p:spPr/>
        <p:txBody>
          <a:bodyPr/>
          <a:lstStyle/>
          <a:p>
            <a:endParaRPr lang="en-US"/>
          </a:p>
        </p:txBody>
      </p:sp>
      <p:sp>
        <p:nvSpPr>
          <p:cNvPr id="11"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6673978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400" dirty="0"/>
              <a:t>Example: Before- and After-Tax Replacement Study</a:t>
            </a:r>
          </a:p>
        </p:txBody>
      </p:sp>
      <p:pic>
        <p:nvPicPr>
          <p:cNvPr id="4100" name="Picture 2"/>
          <p:cNvPicPr>
            <a:picLocks noGrp="1" noChangeAspect="1" noChangeArrowheads="1"/>
          </p:cNvPicPr>
          <p:nvPr>
            <p:ph sz="quarter" idx="17"/>
          </p:nvPr>
        </p:nvPicPr>
        <p:blipFill>
          <a:blip r:embed="rId2" cstate="print">
            <a:extLst>
              <a:ext uri="{28A0092B-C50C-407E-A947-70E740481C1C}">
                <a14:useLocalDpi xmlns:a14="http://schemas.microsoft.com/office/drawing/2010/main" xmlns="" val="0"/>
              </a:ext>
            </a:extLst>
          </a:blip>
          <a:stretch>
            <a:fillRect/>
          </a:stretch>
        </p:blipFill>
        <p:spPr bwMode="auto">
          <a:xfrm>
            <a:off x="381000" y="1143000"/>
            <a:ext cx="5546902" cy="1505588"/>
          </a:xfrm>
          <a:prstGeom prst="rect">
            <a:avLst/>
          </a:prstGeom>
          <a:noFill/>
          <a:ln>
            <a:noFill/>
          </a:ln>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9" name="Content Placeholder 3"/>
              <p:cNvSpPr>
                <a:spLocks noGrp="1"/>
              </p:cNvSpPr>
              <p:nvPr>
                <p:ph sz="quarter" idx="18"/>
              </p:nvPr>
            </p:nvSpPr>
            <p:spPr>
              <a:xfrm>
                <a:off x="6172200" y="1066800"/>
                <a:ext cx="2743200" cy="1645920"/>
              </a:xfrm>
              <a:solidFill>
                <a:srgbClr val="C2FFF0"/>
              </a:solidFill>
              <a:effectLst>
                <a:outerShdw dist="127000" dir="18900000" algn="bl" rotWithShape="0">
                  <a:srgbClr val="0070C0"/>
                </a:outerShdw>
              </a:effectLst>
            </p:spPr>
            <p:txBody>
              <a:bodyPr/>
              <a:lstStyle/>
              <a:p>
                <a:pPr marL="0" lvl="0" indent="0" defTabSz="914400">
                  <a:spcBef>
                    <a:spcPts val="0"/>
                  </a:spcBef>
                  <a:buNone/>
                </a:pPr>
                <a:r>
                  <a:rPr lang="en-US" sz="2000" dirty="0">
                    <a:solidFill>
                      <a:srgbClr val="000000"/>
                    </a:solidFill>
                    <a:latin typeface="Arial Narrow"/>
                  </a:rPr>
                  <a:t>Purchased 3 years ago</a:t>
                </a:r>
              </a:p>
              <a:p>
                <a:pPr marL="0" lvl="0" indent="0" defTabSz="914400">
                  <a:spcBef>
                    <a:spcPts val="0"/>
                  </a:spcBef>
                  <a:buNone/>
                </a:pPr>
                <a:r>
                  <a:rPr lang="en-US" sz="2000" dirty="0">
                    <a:solidFill>
                      <a:srgbClr val="000000"/>
                    </a:solidFill>
                    <a:latin typeface="Arial Narrow"/>
                  </a:rPr>
                  <a:t>Before-tax MARR </a:t>
                </a:r>
                <a14:m>
                  <m:oMath xmlns:m="http://schemas.openxmlformats.org/officeDocument/2006/math">
                    <m:r>
                      <a:rPr lang="en-US" sz="2000" i="1" dirty="0" smtClean="0">
                        <a:solidFill>
                          <a:srgbClr val="000000"/>
                        </a:solidFill>
                        <a:latin typeface="Cambria Math"/>
                      </a:rPr>
                      <m:t>=</m:t>
                    </m:r>
                  </m:oMath>
                </a14:m>
                <a:r>
                  <a:rPr lang="en-US" sz="2000" dirty="0">
                    <a:solidFill>
                      <a:srgbClr val="000000"/>
                    </a:solidFill>
                    <a:latin typeface="Arial Narrow"/>
                  </a:rPr>
                  <a:t> 10%</a:t>
                </a:r>
              </a:p>
              <a:p>
                <a:pPr marL="0" lvl="0" indent="0" defTabSz="914400">
                  <a:spcBef>
                    <a:spcPts val="0"/>
                  </a:spcBef>
                  <a:buNone/>
                </a:pPr>
                <a:r>
                  <a:rPr lang="en-US" sz="2000" dirty="0">
                    <a:solidFill>
                      <a:srgbClr val="000000"/>
                    </a:solidFill>
                    <a:latin typeface="Arial Narrow"/>
                  </a:rPr>
                  <a:t>After-tax MARR </a:t>
                </a:r>
                <a14:m>
                  <m:oMath xmlns:m="http://schemas.openxmlformats.org/officeDocument/2006/math">
                    <m:r>
                      <a:rPr lang="en-US" sz="2000" i="1" dirty="0">
                        <a:solidFill>
                          <a:srgbClr val="000000"/>
                        </a:solidFill>
                        <a:latin typeface="Cambria Math"/>
                      </a:rPr>
                      <m:t>=</m:t>
                    </m:r>
                  </m:oMath>
                </a14:m>
                <a:r>
                  <a:rPr lang="en-US" sz="2000" dirty="0">
                    <a:solidFill>
                      <a:srgbClr val="000000"/>
                    </a:solidFill>
                    <a:latin typeface="Arial Narrow"/>
                  </a:rPr>
                  <a:t> 7%       </a:t>
                </a:r>
              </a:p>
              <a:p>
                <a:pPr marL="0" lvl="0" indent="0" defTabSz="914400">
                  <a:spcBef>
                    <a:spcPts val="0"/>
                  </a:spcBef>
                  <a:buNone/>
                </a:pPr>
                <a:r>
                  <a:rPr lang="en-US" sz="2000" dirty="0">
                    <a:solidFill>
                      <a:srgbClr val="000000"/>
                    </a:solidFill>
                    <a:latin typeface="Arial Narrow"/>
                  </a:rPr>
                  <a:t> </a:t>
                </a:r>
                <a:r>
                  <a:rPr lang="en-US" sz="2000" i="1" dirty="0" err="1">
                    <a:solidFill>
                      <a:srgbClr val="000000"/>
                    </a:solidFill>
                    <a:latin typeface="Arial Narrow"/>
                  </a:rPr>
                  <a:t>T</a:t>
                </a:r>
                <a:r>
                  <a:rPr lang="en-US" sz="2000" i="1" baseline="-25000" dirty="0" err="1">
                    <a:solidFill>
                      <a:srgbClr val="000000"/>
                    </a:solidFill>
                    <a:latin typeface="Arial Narrow"/>
                  </a:rPr>
                  <a:t>e</a:t>
                </a:r>
                <a:r>
                  <a:rPr lang="en-US" sz="2000" dirty="0">
                    <a:solidFill>
                      <a:srgbClr val="000000"/>
                    </a:solidFill>
                    <a:latin typeface="Arial Narrow"/>
                  </a:rPr>
                  <a:t> </a:t>
                </a:r>
                <a14:m>
                  <m:oMath xmlns:m="http://schemas.openxmlformats.org/officeDocument/2006/math">
                    <m:r>
                      <a:rPr lang="en-US" sz="2000" i="1" dirty="0">
                        <a:solidFill>
                          <a:srgbClr val="000000"/>
                        </a:solidFill>
                        <a:latin typeface="Cambria Math"/>
                      </a:rPr>
                      <m:t>=</m:t>
                    </m:r>
                  </m:oMath>
                </a14:m>
                <a:r>
                  <a:rPr lang="en-US" sz="2000" dirty="0">
                    <a:solidFill>
                      <a:srgbClr val="000000"/>
                    </a:solidFill>
                    <a:latin typeface="Arial Narrow"/>
                  </a:rPr>
                  <a:t> 34%	</a:t>
                </a:r>
              </a:p>
              <a:p>
                <a:pPr marL="0" lvl="0" indent="0" defTabSz="914400">
                  <a:spcBef>
                    <a:spcPts val="0"/>
                  </a:spcBef>
                  <a:buNone/>
                </a:pPr>
                <a:r>
                  <a:rPr lang="en-US" sz="2000" dirty="0">
                    <a:solidFill>
                      <a:srgbClr val="000000"/>
                    </a:solidFill>
                    <a:latin typeface="Arial Narrow"/>
                  </a:rPr>
                  <a:t>SL depreciation; </a:t>
                </a:r>
                <a:r>
                  <a:rPr lang="en-US" sz="2000" i="1" dirty="0">
                    <a:solidFill>
                      <a:srgbClr val="000000"/>
                    </a:solidFill>
                    <a:latin typeface="Arial Narrow"/>
                  </a:rPr>
                  <a:t>S</a:t>
                </a:r>
                <a:r>
                  <a:rPr lang="en-US" sz="2000" dirty="0">
                    <a:solidFill>
                      <a:srgbClr val="000000"/>
                    </a:solidFill>
                    <a:latin typeface="Arial Narrow"/>
                  </a:rPr>
                  <a:t> </a:t>
                </a:r>
                <a14:m>
                  <m:oMath xmlns:m="http://schemas.openxmlformats.org/officeDocument/2006/math">
                    <m:r>
                      <a:rPr lang="en-US" sz="2000" i="1" dirty="0">
                        <a:solidFill>
                          <a:srgbClr val="000000"/>
                        </a:solidFill>
                        <a:latin typeface="Cambria Math"/>
                      </a:rPr>
                      <m:t>=</m:t>
                    </m:r>
                  </m:oMath>
                </a14:m>
                <a:r>
                  <a:rPr lang="en-US" sz="2000" dirty="0">
                    <a:solidFill>
                      <a:srgbClr val="000000"/>
                    </a:solidFill>
                    <a:latin typeface="Arial Narrow"/>
                  </a:rPr>
                  <a:t> </a:t>
                </a:r>
                <a:r>
                  <a:rPr lang="en-US" sz="2000" dirty="0" smtClean="0">
                    <a:solidFill>
                      <a:srgbClr val="000000"/>
                    </a:solidFill>
                    <a:latin typeface="Arial Narrow"/>
                  </a:rPr>
                  <a:t>0</a:t>
                </a:r>
                <a:endParaRPr lang="en-US" sz="2000" dirty="0">
                  <a:solidFill>
                    <a:srgbClr val="000000"/>
                  </a:solidFill>
                  <a:latin typeface="Arial Narrow"/>
                </a:endParaRPr>
              </a:p>
            </p:txBody>
          </p:sp>
        </mc:Choice>
        <mc:Fallback>
          <p:sp>
            <p:nvSpPr>
              <p:cNvPr id="9" name="Content Placeholder 3"/>
              <p:cNvSpPr>
                <a:spLocks noGrp="1" noRot="1" noChangeAspect="1" noMove="1" noResize="1" noEditPoints="1" noAdjustHandles="1" noChangeArrowheads="1" noChangeShapeType="1" noTextEdit="1"/>
              </p:cNvSpPr>
              <p:nvPr>
                <p:ph sz="quarter" idx="18"/>
              </p:nvPr>
            </p:nvSpPr>
            <p:spPr>
              <a:xfrm>
                <a:off x="6172200" y="1066800"/>
                <a:ext cx="2743200" cy="1645920"/>
              </a:xfrm>
              <a:blipFill rotWithShape="1">
                <a:blip r:embed="rId3" cstate="print"/>
                <a:stretch>
                  <a:fillRect l="-2326" b="-4483"/>
                </a:stretch>
              </a:blipFill>
              <a:effectLst>
                <a:outerShdw dist="127000" dir="18900000" algn="bl" rotWithShape="0">
                  <a:srgbClr val="0070C0"/>
                </a:outerShdw>
              </a:effectLst>
            </p:spPr>
            <p:txBody>
              <a:bodyPr/>
              <a:lstStyle/>
              <a:p>
                <a:r>
                  <a:rPr lang="en-US">
                    <a:noFill/>
                  </a:rPr>
                  <a:t> </a:t>
                </a:r>
              </a:p>
            </p:txBody>
          </p:sp>
        </mc:Fallback>
      </mc:AlternateContent>
      <p:pic>
        <p:nvPicPr>
          <p:cNvPr id="4099" name="Picture 4"/>
          <p:cNvPicPr>
            <a:picLocks noGrp="1" noChangeAspect="1" noChangeArrowheads="1"/>
          </p:cNvPicPr>
          <p:nvPr>
            <p:ph sz="quarter" idx="19"/>
          </p:nvPr>
        </p:nvPicPr>
        <p:blipFill>
          <a:blip r:embed="rId4" cstate="print">
            <a:extLst>
              <a:ext uri="{28A0092B-C50C-407E-A947-70E740481C1C}">
                <a14:useLocalDpi xmlns:a14="http://schemas.microsoft.com/office/drawing/2010/main" xmlns="" val="0"/>
              </a:ext>
            </a:extLst>
          </a:blip>
          <a:stretch>
            <a:fillRect/>
          </a:stretch>
        </p:blipFill>
        <p:spPr bwMode="auto">
          <a:xfrm>
            <a:off x="1341120" y="2867438"/>
            <a:ext cx="7498080" cy="3457162"/>
          </a:xfrm>
          <a:prstGeom prst="rect">
            <a:avLst/>
          </a:prstGeom>
          <a:noFill/>
          <a:ln>
            <a:noFill/>
          </a:ln>
          <a:extLst>
            <a:ext uri="{909E8E84-426E-40DD-AFC4-6F175D3DCCD1}">
              <a14:hiddenFill xmlns:a14="http://schemas.microsoft.com/office/drawing/2010/main" xmlns="">
                <a:solidFill>
                  <a:srgbClr val="FFFFFF"/>
                </a:solidFill>
              </a14:hiddenFill>
            </a:ext>
          </a:extLst>
        </p:spPr>
      </p:pic>
      <p:grpSp>
        <p:nvGrpSpPr>
          <p:cNvPr id="25" name="Group 5"/>
          <p:cNvGrpSpPr/>
          <p:nvPr/>
        </p:nvGrpSpPr>
        <p:grpSpPr>
          <a:xfrm>
            <a:off x="4297680" y="4898572"/>
            <a:ext cx="2103120" cy="1051560"/>
            <a:chOff x="3733800" y="4724400"/>
            <a:chExt cx="2516188" cy="1295400"/>
          </a:xfrm>
        </p:grpSpPr>
        <p:cxnSp>
          <p:nvCxnSpPr>
            <p:cNvPr id="26" name="Straight Connector 25"/>
            <p:cNvCxnSpPr/>
            <p:nvPr/>
          </p:nvCxnSpPr>
          <p:spPr>
            <a:xfrm>
              <a:off x="3733800" y="6019800"/>
              <a:ext cx="2286000" cy="0"/>
            </a:xfrm>
            <a:prstGeom prst="line">
              <a:avLst/>
            </a:prstGeom>
            <a:ln w="19050">
              <a:solidFill>
                <a:srgbClr val="0062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019800" y="4724400"/>
              <a:ext cx="230188" cy="1588"/>
            </a:xfrm>
            <a:prstGeom prst="straightConnector1">
              <a:avLst/>
            </a:prstGeom>
            <a:ln w="19050">
              <a:solidFill>
                <a:srgbClr val="0062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372100" y="5372100"/>
              <a:ext cx="1295400" cy="0"/>
            </a:xfrm>
            <a:prstGeom prst="line">
              <a:avLst/>
            </a:prstGeom>
            <a:ln w="19050">
              <a:solidFill>
                <a:srgbClr val="006200"/>
              </a:solidFill>
            </a:ln>
          </p:spPr>
          <p:style>
            <a:lnRef idx="1">
              <a:schemeClr val="accent1"/>
            </a:lnRef>
            <a:fillRef idx="0">
              <a:schemeClr val="accent1"/>
            </a:fillRef>
            <a:effectRef idx="0">
              <a:schemeClr val="accent1"/>
            </a:effectRef>
            <a:fontRef idx="minor">
              <a:schemeClr val="tx1"/>
            </a:fontRef>
          </p:style>
        </p:cxnSp>
      </p:grpSp>
      <p:grpSp>
        <p:nvGrpSpPr>
          <p:cNvPr id="29" name="Group 6"/>
          <p:cNvGrpSpPr/>
          <p:nvPr/>
        </p:nvGrpSpPr>
        <p:grpSpPr>
          <a:xfrm>
            <a:off x="5240382" y="5677988"/>
            <a:ext cx="1828800" cy="530352"/>
            <a:chOff x="4876800" y="5563394"/>
            <a:chExt cx="1905794" cy="609600"/>
          </a:xfrm>
        </p:grpSpPr>
        <p:cxnSp>
          <p:nvCxnSpPr>
            <p:cNvPr id="30" name="Straight Connector 29"/>
            <p:cNvCxnSpPr/>
            <p:nvPr/>
          </p:nvCxnSpPr>
          <p:spPr>
            <a:xfrm>
              <a:off x="4876800" y="6172200"/>
              <a:ext cx="1905000" cy="0"/>
            </a:xfrm>
            <a:prstGeom prst="line">
              <a:avLst/>
            </a:prstGeom>
            <a:ln w="19050">
              <a:solidFill>
                <a:srgbClr val="0062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6477000" y="5867400"/>
              <a:ext cx="609600" cy="1588"/>
            </a:xfrm>
            <a:prstGeom prst="straightConnector1">
              <a:avLst/>
            </a:prstGeom>
            <a:ln w="19050">
              <a:solidFill>
                <a:srgbClr val="006200"/>
              </a:solidFill>
              <a:tailEnd type="arrow"/>
            </a:ln>
          </p:spPr>
          <p:style>
            <a:lnRef idx="1">
              <a:schemeClr val="accent1"/>
            </a:lnRef>
            <a:fillRef idx="0">
              <a:schemeClr val="accent1"/>
            </a:fillRef>
            <a:effectRef idx="0">
              <a:schemeClr val="accent1"/>
            </a:effectRef>
            <a:fontRef idx="minor">
              <a:schemeClr val="tx1"/>
            </a:fontRef>
          </p:style>
        </p:cxnSp>
      </p:grpSp>
      <p:sp>
        <p:nvSpPr>
          <p:cNvPr id="11" name="Content Placeholder 7"/>
          <p:cNvSpPr>
            <a:spLocks noGrp="1"/>
          </p:cNvSpPr>
          <p:nvPr>
            <p:ph sz="quarter" idx="20"/>
          </p:nvPr>
        </p:nvSpPr>
        <p:spPr>
          <a:xfrm>
            <a:off x="457200" y="2868024"/>
            <a:ext cx="609600" cy="3042920"/>
          </a:xfrm>
          <a:ln w="28575">
            <a:solidFill>
              <a:srgbClr val="006200"/>
            </a:solidFill>
          </a:ln>
        </p:spPr>
        <p:txBody>
          <a:bodyPr/>
          <a:lstStyle/>
          <a:p>
            <a:pPr marL="0" lvl="0" indent="0" algn="ctr" defTabSz="914400">
              <a:spcBef>
                <a:spcPts val="0"/>
              </a:spcBef>
              <a:buNone/>
            </a:pPr>
            <a:r>
              <a:rPr lang="en-US" dirty="0">
                <a:solidFill>
                  <a:srgbClr val="A60A1B"/>
                </a:solidFill>
                <a:latin typeface="Arial Narrow"/>
              </a:rPr>
              <a:t>S</a:t>
            </a:r>
          </a:p>
          <a:p>
            <a:pPr marL="0" lvl="0" indent="0" algn="ctr" defTabSz="914400">
              <a:spcBef>
                <a:spcPts val="0"/>
              </a:spcBef>
              <a:buNone/>
            </a:pPr>
            <a:r>
              <a:rPr lang="en-US" dirty="0">
                <a:solidFill>
                  <a:srgbClr val="A60A1B"/>
                </a:solidFill>
                <a:latin typeface="Arial Narrow"/>
              </a:rPr>
              <a:t>O</a:t>
            </a:r>
          </a:p>
          <a:p>
            <a:pPr marL="0" lvl="0" indent="0" algn="ctr" defTabSz="914400">
              <a:spcBef>
                <a:spcPts val="0"/>
              </a:spcBef>
              <a:buNone/>
            </a:pPr>
            <a:r>
              <a:rPr lang="en-US" dirty="0">
                <a:solidFill>
                  <a:srgbClr val="A60A1B"/>
                </a:solidFill>
                <a:latin typeface="Arial Narrow"/>
              </a:rPr>
              <a:t>L</a:t>
            </a:r>
          </a:p>
          <a:p>
            <a:pPr marL="0" lvl="0" indent="0" algn="ctr" defTabSz="914400">
              <a:spcBef>
                <a:spcPts val="0"/>
              </a:spcBef>
              <a:buNone/>
            </a:pPr>
            <a:r>
              <a:rPr lang="en-US" dirty="0">
                <a:solidFill>
                  <a:srgbClr val="A60A1B"/>
                </a:solidFill>
                <a:latin typeface="Arial Narrow"/>
              </a:rPr>
              <a:t>U</a:t>
            </a:r>
          </a:p>
          <a:p>
            <a:pPr marL="0" lvl="0" indent="0" algn="ctr" defTabSz="914400">
              <a:spcBef>
                <a:spcPts val="0"/>
              </a:spcBef>
              <a:buNone/>
            </a:pPr>
            <a:r>
              <a:rPr lang="en-US" dirty="0">
                <a:solidFill>
                  <a:srgbClr val="A60A1B"/>
                </a:solidFill>
                <a:latin typeface="Arial Narrow"/>
              </a:rPr>
              <a:t>T</a:t>
            </a:r>
          </a:p>
          <a:p>
            <a:pPr marL="0" lvl="0" indent="0" algn="ctr" defTabSz="914400">
              <a:spcBef>
                <a:spcPts val="0"/>
              </a:spcBef>
              <a:buNone/>
            </a:pPr>
            <a:r>
              <a:rPr lang="en-US" dirty="0">
                <a:solidFill>
                  <a:srgbClr val="A60A1B"/>
                </a:solidFill>
                <a:latin typeface="Arial Narrow"/>
              </a:rPr>
              <a:t>I</a:t>
            </a:r>
          </a:p>
          <a:p>
            <a:pPr marL="0" lvl="0" indent="0" algn="ctr" defTabSz="914400">
              <a:spcBef>
                <a:spcPts val="0"/>
              </a:spcBef>
              <a:buNone/>
            </a:pPr>
            <a:r>
              <a:rPr lang="en-US" dirty="0">
                <a:solidFill>
                  <a:srgbClr val="A60A1B"/>
                </a:solidFill>
                <a:latin typeface="Arial Narrow"/>
              </a:rPr>
              <a:t>O</a:t>
            </a:r>
          </a:p>
          <a:p>
            <a:pPr marL="0" lvl="0" indent="0" algn="ctr" defTabSz="914400">
              <a:spcBef>
                <a:spcPts val="0"/>
              </a:spcBef>
              <a:buNone/>
            </a:pPr>
            <a:r>
              <a:rPr lang="en-US" dirty="0">
                <a:solidFill>
                  <a:srgbClr val="A60A1B"/>
                </a:solidFill>
                <a:latin typeface="Arial Narrow"/>
              </a:rPr>
              <a:t>N</a:t>
            </a:r>
            <a:endParaRPr lang="en-US" sz="1800" b="0" dirty="0">
              <a:solidFill>
                <a:srgbClr val="A60A1B"/>
              </a:solidFill>
              <a:latin typeface="Arial Narrow"/>
            </a:endParaRPr>
          </a:p>
          <a:p>
            <a:endParaRPr lang="en-US" dirty="0">
              <a:solidFill>
                <a:srgbClr val="A60A1B"/>
              </a:solidFill>
            </a:endParaRPr>
          </a:p>
        </p:txBody>
      </p:sp>
      <p:sp>
        <p:nvSpPr>
          <p:cNvPr id="23" name="Down Arrow 8"/>
          <p:cNvSpPr/>
          <p:nvPr/>
        </p:nvSpPr>
        <p:spPr>
          <a:xfrm>
            <a:off x="587830" y="5921828"/>
            <a:ext cx="304800" cy="457200"/>
          </a:xfrm>
          <a:prstGeom prst="downArrow">
            <a:avLst/>
          </a:prstGeom>
          <a:solidFill>
            <a:srgbClr val="8200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20082"/>
              </a:solidFill>
            </a:endParaRPr>
          </a:p>
        </p:txBody>
      </p:sp>
      <p:sp>
        <p:nvSpPr>
          <p:cNvPr id="12" name="Content Placeholder 9"/>
          <p:cNvSpPr>
            <a:spLocks noGrp="1"/>
          </p:cNvSpPr>
          <p:nvPr>
            <p:ph sz="quarter" idx="21"/>
          </p:nvPr>
        </p:nvSpPr>
        <p:spPr>
          <a:xfrm>
            <a:off x="533400" y="6296296"/>
            <a:ext cx="2819400" cy="365760"/>
          </a:xfrm>
        </p:spPr>
        <p:txBody>
          <a:bodyPr/>
          <a:lstStyle/>
          <a:p>
            <a:pPr marL="0" lvl="0" indent="0" defTabSz="914400">
              <a:spcBef>
                <a:spcPts val="0"/>
              </a:spcBef>
              <a:buNone/>
            </a:pPr>
            <a:r>
              <a:rPr lang="en-US" sz="2000" dirty="0">
                <a:solidFill>
                  <a:srgbClr val="A60A1B"/>
                </a:solidFill>
                <a:latin typeface="Arial Narrow"/>
              </a:rPr>
              <a:t>Select defender both </a:t>
            </a:r>
            <a:r>
              <a:rPr lang="en-US" sz="2000" dirty="0" smtClean="0">
                <a:solidFill>
                  <a:srgbClr val="A60A1B"/>
                </a:solidFill>
                <a:latin typeface="Arial Narrow"/>
              </a:rPr>
              <a:t>ways</a:t>
            </a:r>
            <a:endParaRPr lang="en-US" sz="2000" dirty="0">
              <a:solidFill>
                <a:srgbClr val="A60A1B"/>
              </a:solidFill>
              <a:latin typeface="Arial Narrow"/>
            </a:endParaRPr>
          </a:p>
        </p:txBody>
      </p:sp>
      <p:sp>
        <p:nvSpPr>
          <p:cNvPr id="14" name="Content Placeholder 10"/>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10716850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A60A1B"/>
                </a:solidFill>
              </a:rPr>
              <a:t>Chapter 17</a:t>
            </a:r>
            <a:endParaRPr lang="en-US" dirty="0">
              <a:solidFill>
                <a:srgbClr val="A60A1B"/>
              </a:solidFill>
            </a:endParaRPr>
          </a:p>
        </p:txBody>
      </p:sp>
      <p:sp>
        <p:nvSpPr>
          <p:cNvPr id="3" name="Subtitle 2"/>
          <p:cNvSpPr>
            <a:spLocks noGrp="1"/>
          </p:cNvSpPr>
          <p:nvPr>
            <p:ph type="subTitle" idx="1"/>
          </p:nvPr>
        </p:nvSpPr>
        <p:spPr/>
        <p:txBody>
          <a:bodyPr/>
          <a:lstStyle/>
          <a:p>
            <a:r>
              <a:rPr lang="en-US" dirty="0">
                <a:solidFill>
                  <a:srgbClr val="444444"/>
                </a:solidFill>
                <a:latin typeface="ArumSans Rg" pitchFamily="34" charset="0"/>
              </a:rPr>
              <a:t>After-tax Economic Analysis</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9550728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Value Added (EVA)</a:t>
            </a:r>
            <a:r>
              <a:rPr lang="en-US" baseline="30000" dirty="0"/>
              <a:t>TM</a:t>
            </a:r>
            <a:r>
              <a:rPr lang="en-US" dirty="0"/>
              <a:t> Analysis</a:t>
            </a:r>
          </a:p>
        </p:txBody>
      </p:sp>
      <p:sp>
        <p:nvSpPr>
          <p:cNvPr id="3" name="Content Placeholder 2"/>
          <p:cNvSpPr>
            <a:spLocks noGrp="1"/>
          </p:cNvSpPr>
          <p:nvPr>
            <p:ph sz="quarter" idx="17"/>
          </p:nvPr>
        </p:nvSpPr>
        <p:spPr>
          <a:xfrm>
            <a:off x="457200" y="1143000"/>
            <a:ext cx="8229600" cy="1701800"/>
          </a:xfrm>
        </p:spPr>
        <p:txBody>
          <a:bodyPr/>
          <a:lstStyle/>
          <a:p>
            <a:pPr marL="0" lvl="1" indent="0" defTabSz="914400">
              <a:spcBef>
                <a:spcPts val="1200"/>
              </a:spcBef>
              <a:buClr>
                <a:schemeClr val="tx1"/>
              </a:buClr>
              <a:buNone/>
            </a:pPr>
            <a:r>
              <a:rPr lang="en-US" sz="2600" b="1" dirty="0" smtClean="0">
                <a:solidFill>
                  <a:srgbClr val="A60A1B"/>
                </a:solidFill>
                <a:latin typeface="Arial Narrow"/>
              </a:rPr>
              <a:t>Definition</a:t>
            </a:r>
            <a:r>
              <a:rPr lang="en-US" sz="2600" b="1" dirty="0">
                <a:solidFill>
                  <a:srgbClr val="A60A1B"/>
                </a:solidFill>
                <a:latin typeface="Arial Narrow"/>
              </a:rPr>
              <a:t>:</a:t>
            </a:r>
            <a:r>
              <a:rPr lang="en-US" sz="2600" dirty="0">
                <a:solidFill>
                  <a:srgbClr val="A60A1B"/>
                </a:solidFill>
                <a:latin typeface="Arial Narrow"/>
              </a:rPr>
              <a:t> </a:t>
            </a:r>
            <a:r>
              <a:rPr lang="en-US" sz="2400" dirty="0">
                <a:solidFill>
                  <a:srgbClr val="000000"/>
                </a:solidFill>
                <a:latin typeface="Arial Narrow"/>
              </a:rPr>
              <a:t>The </a:t>
            </a:r>
            <a:r>
              <a:rPr lang="en-US" sz="2400" b="1" dirty="0">
                <a:solidFill>
                  <a:srgbClr val="A60A1B"/>
                </a:solidFill>
                <a:latin typeface="Arial Narrow"/>
              </a:rPr>
              <a:t>economic worth added </a:t>
            </a:r>
            <a:r>
              <a:rPr lang="en-US" sz="2400" dirty="0">
                <a:solidFill>
                  <a:srgbClr val="000000"/>
                </a:solidFill>
                <a:latin typeface="Arial Narrow"/>
              </a:rPr>
              <a:t>by a product or </a:t>
            </a:r>
            <a:r>
              <a:rPr lang="en-US" sz="2400" dirty="0" smtClean="0">
                <a:solidFill>
                  <a:srgbClr val="000000"/>
                </a:solidFill>
                <a:latin typeface="Arial Narrow"/>
              </a:rPr>
              <a:t>service from </a:t>
            </a:r>
            <a:r>
              <a:rPr lang="en-US" sz="2400" dirty="0">
                <a:solidFill>
                  <a:srgbClr val="000000"/>
                </a:solidFill>
                <a:latin typeface="Arial Narrow"/>
              </a:rPr>
              <a:t>the perspective of the consumer, owner or </a:t>
            </a:r>
            <a:r>
              <a:rPr lang="en-US" sz="2400" dirty="0" smtClean="0">
                <a:solidFill>
                  <a:srgbClr val="000000"/>
                </a:solidFill>
                <a:latin typeface="Arial Narrow"/>
              </a:rPr>
              <a:t>investor</a:t>
            </a:r>
            <a:endParaRPr lang="en-US" sz="2400" dirty="0">
              <a:solidFill>
                <a:srgbClr val="000000"/>
              </a:solidFill>
              <a:latin typeface="Arial Narrow"/>
            </a:endParaRPr>
          </a:p>
          <a:p>
            <a:pPr marL="0" lvl="1" indent="0" defTabSz="914400">
              <a:spcBef>
                <a:spcPts val="1200"/>
              </a:spcBef>
              <a:buClr>
                <a:schemeClr val="tx1"/>
              </a:buClr>
              <a:buNone/>
            </a:pPr>
            <a:r>
              <a:rPr lang="en-US" sz="2400" dirty="0" smtClean="0">
                <a:solidFill>
                  <a:srgbClr val="000000"/>
                </a:solidFill>
                <a:latin typeface="Arial Narrow"/>
              </a:rPr>
              <a:t>In </a:t>
            </a:r>
            <a:r>
              <a:rPr lang="en-US" sz="2400" dirty="0">
                <a:solidFill>
                  <a:srgbClr val="000000"/>
                </a:solidFill>
                <a:latin typeface="Arial Narrow"/>
              </a:rPr>
              <a:t>other words, </a:t>
            </a:r>
            <a:r>
              <a:rPr lang="en-US" sz="2400" dirty="0">
                <a:solidFill>
                  <a:srgbClr val="006200"/>
                </a:solidFill>
                <a:latin typeface="Arial Narrow"/>
              </a:rPr>
              <a:t>it is the contribution of a capital investment </a:t>
            </a:r>
            <a:r>
              <a:rPr lang="en-US" sz="2400" dirty="0" smtClean="0">
                <a:solidFill>
                  <a:srgbClr val="006200"/>
                </a:solidFill>
                <a:latin typeface="Arial Narrow"/>
              </a:rPr>
              <a:t>to the net worth </a:t>
            </a:r>
            <a:r>
              <a:rPr lang="en-US" sz="2400" dirty="0">
                <a:solidFill>
                  <a:srgbClr val="006200"/>
                </a:solidFill>
                <a:latin typeface="Arial Narrow"/>
              </a:rPr>
              <a:t>of a corporation</a:t>
            </a:r>
            <a:r>
              <a:rPr lang="en-US" sz="2400" dirty="0">
                <a:solidFill>
                  <a:srgbClr val="00B050"/>
                </a:solidFill>
                <a:latin typeface="Arial Narrow"/>
              </a:rPr>
              <a:t> </a:t>
            </a:r>
            <a:r>
              <a:rPr lang="en-US" sz="2400" b="1" dirty="0">
                <a:solidFill>
                  <a:srgbClr val="A60A1B"/>
                </a:solidFill>
                <a:latin typeface="Arial Narrow"/>
              </a:rPr>
              <a:t>after </a:t>
            </a:r>
            <a:r>
              <a:rPr lang="en-US" sz="2400" b="1" dirty="0" smtClean="0">
                <a:solidFill>
                  <a:srgbClr val="A60A1B"/>
                </a:solidFill>
                <a:latin typeface="Arial Narrow"/>
              </a:rPr>
              <a:t>taxes</a:t>
            </a:r>
            <a:endParaRPr lang="en-US" sz="2400" b="1" dirty="0">
              <a:solidFill>
                <a:srgbClr val="A60A1B"/>
              </a:solidFill>
              <a:latin typeface="Arial Narrow"/>
            </a:endParaRPr>
          </a:p>
        </p:txBody>
      </p:sp>
      <p:sp>
        <p:nvSpPr>
          <p:cNvPr id="4" name="Content Placeholder 3"/>
          <p:cNvSpPr>
            <a:spLocks noGrp="1"/>
          </p:cNvSpPr>
          <p:nvPr>
            <p:ph sz="quarter" idx="18"/>
          </p:nvPr>
        </p:nvSpPr>
        <p:spPr>
          <a:xfrm>
            <a:off x="457200" y="3048000"/>
            <a:ext cx="8229600" cy="1066800"/>
          </a:xfrm>
          <a:solidFill>
            <a:srgbClr val="C2FFF0"/>
          </a:solidFill>
          <a:ln w="19050">
            <a:solidFill>
              <a:schemeClr val="tx1"/>
            </a:solidFill>
          </a:ln>
          <a:effectLst>
            <a:outerShdw dist="127000" dir="18900000" algn="bl" rotWithShape="0">
              <a:srgbClr val="0070C0"/>
            </a:outerShdw>
          </a:effectLst>
        </p:spPr>
        <p:txBody>
          <a:bodyPr/>
          <a:lstStyle/>
          <a:p>
            <a:pPr marL="114300" lvl="1" indent="0" defTabSz="914400">
              <a:lnSpc>
                <a:spcPct val="90000"/>
              </a:lnSpc>
              <a:buNone/>
              <a:defRPr/>
            </a:pPr>
            <a:r>
              <a:rPr lang="en-US" sz="2400" b="1" dirty="0">
                <a:solidFill>
                  <a:srgbClr val="A60A1B"/>
                </a:solidFill>
                <a:latin typeface="Arial Narrow" panose="020B0606020202030204" pitchFamily="34" charset="0"/>
              </a:rPr>
              <a:t>Example:</a:t>
            </a:r>
            <a:r>
              <a:rPr lang="en-US" sz="2400" dirty="0">
                <a:solidFill>
                  <a:srgbClr val="A60A1B"/>
                </a:solidFill>
                <a:latin typeface="Arial Narrow" panose="020B0606020202030204" pitchFamily="34" charset="0"/>
              </a:rPr>
              <a:t> </a:t>
            </a:r>
            <a:r>
              <a:rPr lang="en-US" sz="2200" dirty="0">
                <a:solidFill>
                  <a:srgbClr val="000000"/>
                </a:solidFill>
                <a:latin typeface="Arial Narrow" panose="020B0606020202030204" pitchFamily="34" charset="0"/>
              </a:rPr>
              <a:t>The average consumer is willing to pay significantly more for    	       potatoes processed and served at a fast-food restaurant as fries 	       (chips) than as raw potatoes in the skin from a supermarket</a:t>
            </a:r>
            <a:r>
              <a:rPr lang="en-US" sz="2200" dirty="0" smtClean="0">
                <a:solidFill>
                  <a:srgbClr val="000000"/>
                </a:solidFill>
                <a:latin typeface="Arial Narrow" panose="020B0606020202030204" pitchFamily="34" charset="0"/>
              </a:rPr>
              <a:t>.</a:t>
            </a:r>
            <a:endParaRPr lang="en-US" sz="2200" dirty="0">
              <a:solidFill>
                <a:srgbClr val="000000"/>
              </a:solidFill>
              <a:latin typeface="Arial Narrow" panose="020B0606020202030204" pitchFamily="34" charset="0"/>
            </a:endParaRPr>
          </a:p>
        </p:txBody>
      </p:sp>
      <p:sp>
        <p:nvSpPr>
          <p:cNvPr id="5" name="Content Placeholder 4"/>
          <p:cNvSpPr>
            <a:spLocks noGrp="1"/>
          </p:cNvSpPr>
          <p:nvPr>
            <p:ph sz="quarter" idx="19"/>
          </p:nvPr>
        </p:nvSpPr>
        <p:spPr>
          <a:xfrm>
            <a:off x="457200" y="4191000"/>
            <a:ext cx="8229600" cy="1737360"/>
          </a:xfrm>
        </p:spPr>
        <p:txBody>
          <a:bodyPr/>
          <a:lstStyle/>
          <a:p>
            <a:pPr marL="0" lvl="1" indent="0" defTabSz="914400">
              <a:spcBef>
                <a:spcPts val="1200"/>
              </a:spcBef>
              <a:buClr>
                <a:schemeClr val="tx1"/>
              </a:buClr>
              <a:buNone/>
              <a:defRPr/>
            </a:pPr>
            <a:r>
              <a:rPr lang="en-US" sz="2400" dirty="0">
                <a:solidFill>
                  <a:srgbClr val="000000"/>
                </a:solidFill>
                <a:latin typeface="Arial Narrow"/>
              </a:rPr>
              <a:t>Value-added analysis is performed in a different way than </a:t>
            </a:r>
            <a:r>
              <a:rPr lang="en-US" sz="2400" dirty="0" smtClean="0">
                <a:solidFill>
                  <a:srgbClr val="000000"/>
                </a:solidFill>
                <a:latin typeface="Arial Narrow"/>
              </a:rPr>
              <a:t>CFAT analysis</a:t>
            </a:r>
            <a:r>
              <a:rPr lang="en-US" sz="2400" dirty="0">
                <a:solidFill>
                  <a:srgbClr val="000000"/>
                </a:solidFill>
                <a:latin typeface="Arial Narrow"/>
              </a:rPr>
              <a:t>, however</a:t>
            </a:r>
            <a:r>
              <a:rPr lang="en-US" sz="2400" dirty="0" smtClean="0">
                <a:solidFill>
                  <a:srgbClr val="000000"/>
                </a:solidFill>
                <a:latin typeface="Arial Narrow"/>
              </a:rPr>
              <a:t>…</a:t>
            </a:r>
            <a:endParaRPr lang="en-US" sz="2400" dirty="0">
              <a:solidFill>
                <a:srgbClr val="000000"/>
              </a:solidFill>
              <a:latin typeface="Arial Narrow"/>
            </a:endParaRPr>
          </a:p>
          <a:p>
            <a:pPr marL="0" lvl="1" indent="0" defTabSz="914400">
              <a:spcBef>
                <a:spcPts val="1200"/>
              </a:spcBef>
              <a:buClr>
                <a:schemeClr val="tx1"/>
              </a:buClr>
              <a:buNone/>
              <a:defRPr/>
            </a:pPr>
            <a:r>
              <a:rPr lang="en-US" sz="2400" dirty="0" smtClean="0">
                <a:solidFill>
                  <a:srgbClr val="3333CC"/>
                </a:solidFill>
                <a:latin typeface="Arial Narrow"/>
              </a:rPr>
              <a:t>Selection </a:t>
            </a:r>
            <a:r>
              <a:rPr lang="en-US" sz="2400" dirty="0">
                <a:solidFill>
                  <a:srgbClr val="3333CC"/>
                </a:solidFill>
                <a:latin typeface="Arial Narrow"/>
              </a:rPr>
              <a:t>of the better economic alternative is the same for EVA </a:t>
            </a:r>
            <a:r>
              <a:rPr lang="en-US" sz="2400" dirty="0" smtClean="0">
                <a:solidFill>
                  <a:srgbClr val="3333CC"/>
                </a:solidFill>
                <a:latin typeface="Arial Narrow"/>
              </a:rPr>
              <a:t>and CFAT </a:t>
            </a:r>
            <a:r>
              <a:rPr lang="en-US" sz="2400" dirty="0">
                <a:solidFill>
                  <a:srgbClr val="3333CC"/>
                </a:solidFill>
                <a:latin typeface="Arial Narrow"/>
              </a:rPr>
              <a:t>analysis, because it is always correct that </a:t>
            </a:r>
            <a:r>
              <a:rPr lang="en-US" sz="2200" dirty="0" smtClean="0">
                <a:solidFill>
                  <a:srgbClr val="3333CC"/>
                </a:solidFill>
                <a:latin typeface="Arial Narrow"/>
              </a:rPr>
              <a:t>… </a:t>
            </a:r>
          </a:p>
        </p:txBody>
      </p:sp>
      <mc:AlternateContent xmlns:mc="http://schemas.openxmlformats.org/markup-compatibility/2006">
        <mc:Choice xmlns:a14="http://schemas.microsoft.com/office/drawing/2010/main" xmlns="" Requires="a14">
          <p:sp>
            <p:nvSpPr>
              <p:cNvPr id="6" name="Content Placeholder 5"/>
              <p:cNvSpPr>
                <a:spLocks noGrp="1"/>
              </p:cNvSpPr>
              <p:nvPr>
                <p:ph sz="quarter" idx="20"/>
              </p:nvPr>
            </p:nvSpPr>
            <p:spPr>
              <a:xfrm>
                <a:off x="457200" y="6004560"/>
                <a:ext cx="8229600" cy="548640"/>
              </a:xfrm>
              <a:solidFill>
                <a:srgbClr val="3946A4"/>
              </a:solidFill>
              <a:ln w="19050">
                <a:solidFill>
                  <a:schemeClr val="tx1"/>
                </a:solidFill>
              </a:ln>
            </p:spPr>
            <p:txBody>
              <a:bodyPr/>
              <a:lstStyle/>
              <a:p>
                <a:pPr marL="0" lvl="1" indent="0" algn="ctr" defTabSz="914400">
                  <a:spcBef>
                    <a:spcPts val="0"/>
                  </a:spcBef>
                  <a:buNone/>
                </a:pPr>
                <a:r>
                  <a:rPr lang="en-US" b="1" dirty="0">
                    <a:solidFill>
                      <a:schemeClr val="bg1"/>
                    </a:solidFill>
                    <a:latin typeface="Arial Narrow"/>
                  </a:rPr>
                  <a:t>AW of EVA estimates  </a:t>
                </a:r>
                <a14:m>
                  <m:oMath xmlns:m="http://schemas.openxmlformats.org/officeDocument/2006/math">
                    <m:r>
                      <a:rPr lang="en-US" b="1" i="1" dirty="0" smtClean="0">
                        <a:solidFill>
                          <a:schemeClr val="bg1"/>
                        </a:solidFill>
                        <a:latin typeface="Cambria Math"/>
                      </a:rPr>
                      <m:t>=</m:t>
                    </m:r>
                  </m:oMath>
                </a14:m>
                <a:r>
                  <a:rPr lang="en-US" b="1" dirty="0">
                    <a:solidFill>
                      <a:schemeClr val="bg1"/>
                    </a:solidFill>
                    <a:latin typeface="Arial Narrow"/>
                  </a:rPr>
                  <a:t>  AW and CFAT </a:t>
                </a:r>
                <a:r>
                  <a:rPr lang="en-US" b="1" dirty="0" smtClean="0">
                    <a:solidFill>
                      <a:schemeClr val="bg1"/>
                    </a:solidFill>
                    <a:latin typeface="Arial Narrow"/>
                  </a:rPr>
                  <a:t>estimates</a:t>
                </a:r>
                <a:endParaRPr lang="en-US" sz="1800" dirty="0">
                  <a:solidFill>
                    <a:schemeClr val="bg1"/>
                  </a:solidFill>
                  <a:latin typeface="Arial Narrow"/>
                </a:endParaRPr>
              </a:p>
            </p:txBody>
          </p:sp>
        </mc:Choice>
        <mc:Fallback>
          <p:sp>
            <p:nvSpPr>
              <p:cNvPr id="6" name="Content Placeholder 5"/>
              <p:cNvSpPr>
                <a:spLocks noGrp="1" noRot="1" noChangeAspect="1" noMove="1" noResize="1" noEditPoints="1" noAdjustHandles="1" noChangeArrowheads="1" noChangeShapeType="1" noTextEdit="1"/>
              </p:cNvSpPr>
              <p:nvPr>
                <p:ph sz="quarter" idx="20"/>
              </p:nvPr>
            </p:nvSpPr>
            <p:spPr>
              <a:xfrm>
                <a:off x="457200" y="6004560"/>
                <a:ext cx="8229600" cy="548640"/>
              </a:xfrm>
              <a:blipFill rotWithShape="1">
                <a:blip r:embed="rId2" cstate="print"/>
                <a:stretch>
                  <a:fillRect t="-9677" b="-22581"/>
                </a:stretch>
              </a:blipFill>
              <a:ln w="19050">
                <a:solidFill>
                  <a:schemeClr val="tx1"/>
                </a:solidFill>
              </a:ln>
            </p:spPr>
            <p:txBody>
              <a:bodyPr/>
              <a:lstStyle/>
              <a:p>
                <a:r>
                  <a:rPr lang="en-US">
                    <a:noFill/>
                  </a:rPr>
                  <a:t> </a:t>
                </a:r>
              </a:p>
            </p:txBody>
          </p:sp>
        </mc:Fallback>
      </mc:AlternateContent>
      <p:sp>
        <p:nvSpPr>
          <p:cNvPr id="9" name="Content Placeholder 6"/>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98507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 Analysis: Procedure</a:t>
            </a:r>
          </a:p>
        </p:txBody>
      </p:sp>
      <p:sp>
        <p:nvSpPr>
          <p:cNvPr id="3" name="Content Placeholder 2" descr="This describes how CFAT differs from EVA.  It is the estimate of the extra worth the EVA has added to the product/service.  Recall that NOPAT is Net operating profit after taxes.  Note also that EVA and CFAT analyses will always select the same alternative. "/>
          <p:cNvSpPr>
            <a:spLocks noGrp="1"/>
          </p:cNvSpPr>
          <p:nvPr>
            <p:ph sz="quarter" idx="17"/>
          </p:nvPr>
        </p:nvSpPr>
        <p:spPr>
          <a:xfrm>
            <a:off x="457200" y="1066800"/>
            <a:ext cx="8138160" cy="1981200"/>
          </a:xfrm>
        </p:spPr>
        <p:txBody>
          <a:bodyPr/>
          <a:lstStyle/>
          <a:p>
            <a:pPr marL="0" lvl="0" indent="0" defTabSz="914400">
              <a:spcBef>
                <a:spcPts val="0"/>
              </a:spcBef>
              <a:buNone/>
              <a:defRPr/>
            </a:pPr>
            <a:r>
              <a:rPr lang="en-US" sz="2000" u="sng" dirty="0">
                <a:solidFill>
                  <a:srgbClr val="000000"/>
                </a:solidFill>
                <a:latin typeface="Arial Black" pitchFamily="34" charset="0"/>
              </a:rPr>
              <a:t>DIFFERENCE BETWEEN CFAT AND EVA </a:t>
            </a:r>
            <a:r>
              <a:rPr lang="en-US" sz="2000" u="sng" dirty="0" smtClean="0">
                <a:solidFill>
                  <a:srgbClr val="000000"/>
                </a:solidFill>
                <a:latin typeface="Arial Black" pitchFamily="34" charset="0"/>
              </a:rPr>
              <a:t>APPROACHES</a:t>
            </a:r>
            <a:endParaRPr lang="en-US" sz="900" u="sng" dirty="0">
              <a:solidFill>
                <a:srgbClr val="000000"/>
              </a:solidFill>
              <a:latin typeface="Arial Black" pitchFamily="34" charset="0"/>
            </a:endParaRPr>
          </a:p>
          <a:p>
            <a:pPr lvl="0" defTabSz="914400">
              <a:spcBef>
                <a:spcPts val="0"/>
              </a:spcBef>
              <a:buClr>
                <a:srgbClr val="3946A4"/>
              </a:buClr>
              <a:buFontTx/>
              <a:buChar char="•"/>
              <a:defRPr/>
            </a:pPr>
            <a:r>
              <a:rPr lang="en-US" sz="2600" b="0" dirty="0">
                <a:solidFill>
                  <a:srgbClr val="00508C"/>
                </a:solidFill>
                <a:latin typeface="Arial Narrow"/>
              </a:rPr>
              <a:t>CFAT estimates (describes) how actual </a:t>
            </a:r>
            <a:r>
              <a:rPr lang="en-US" sz="2600" dirty="0">
                <a:solidFill>
                  <a:srgbClr val="A60A1B"/>
                </a:solidFill>
                <a:latin typeface="Arial Narrow"/>
              </a:rPr>
              <a:t>cash will flow</a:t>
            </a:r>
          </a:p>
          <a:p>
            <a:pPr lvl="0" defTabSz="914400">
              <a:spcBef>
                <a:spcPts val="0"/>
              </a:spcBef>
              <a:buClr>
                <a:srgbClr val="3946A4"/>
              </a:buClr>
              <a:buFontTx/>
              <a:buChar char="•"/>
              <a:defRPr/>
            </a:pPr>
            <a:r>
              <a:rPr lang="en-US" sz="2600" b="0" dirty="0">
                <a:solidFill>
                  <a:srgbClr val="00508C"/>
                </a:solidFill>
                <a:latin typeface="Arial Narrow"/>
              </a:rPr>
              <a:t>EVA estimates </a:t>
            </a:r>
            <a:r>
              <a:rPr lang="en-US" sz="2600" dirty="0">
                <a:solidFill>
                  <a:srgbClr val="A60A1B"/>
                </a:solidFill>
                <a:latin typeface="Arial Narrow"/>
              </a:rPr>
              <a:t>extra worth </a:t>
            </a:r>
            <a:r>
              <a:rPr lang="en-US" sz="2600" b="0" dirty="0">
                <a:solidFill>
                  <a:srgbClr val="00508C"/>
                </a:solidFill>
                <a:latin typeface="Arial Narrow"/>
              </a:rPr>
              <a:t>that an alternative adds</a:t>
            </a:r>
          </a:p>
          <a:p>
            <a:pPr lvl="0" defTabSz="914400">
              <a:spcBef>
                <a:spcPts val="0"/>
              </a:spcBef>
              <a:buClr>
                <a:srgbClr val="3946A4"/>
              </a:buClr>
              <a:buFontTx/>
              <a:buChar char="•"/>
              <a:defRPr/>
            </a:pPr>
            <a:r>
              <a:rPr lang="en-US" sz="2600" b="0" dirty="0">
                <a:solidFill>
                  <a:srgbClr val="684453"/>
                </a:solidFill>
                <a:latin typeface="Arial Narrow"/>
              </a:rPr>
              <a:t>EVA is a measure of worth that </a:t>
            </a:r>
            <a:r>
              <a:rPr lang="en-US" sz="2600" dirty="0">
                <a:solidFill>
                  <a:srgbClr val="006200"/>
                </a:solidFill>
                <a:latin typeface="Arial Narrow"/>
              </a:rPr>
              <a:t>mingles actual cash </a:t>
            </a:r>
            <a:r>
              <a:rPr lang="en-US" sz="2600" dirty="0" smtClean="0">
                <a:solidFill>
                  <a:srgbClr val="006200"/>
                </a:solidFill>
                <a:latin typeface="Arial Narrow"/>
              </a:rPr>
              <a:t>flows and </a:t>
            </a:r>
            <a:r>
              <a:rPr lang="en-US" sz="2600" dirty="0">
                <a:solidFill>
                  <a:srgbClr val="006200"/>
                </a:solidFill>
                <a:latin typeface="Arial Narrow"/>
              </a:rPr>
              <a:t>noncash </a:t>
            </a:r>
            <a:r>
              <a:rPr lang="en-US" sz="2600" dirty="0" smtClean="0">
                <a:solidFill>
                  <a:srgbClr val="006200"/>
                </a:solidFill>
                <a:latin typeface="Arial Narrow"/>
              </a:rPr>
              <a:t>flows</a:t>
            </a:r>
            <a:endParaRPr lang="en-US" sz="2600" dirty="0">
              <a:solidFill>
                <a:srgbClr val="006200"/>
              </a:solidFill>
              <a:latin typeface="Arial Narrow"/>
            </a:endParaRPr>
          </a:p>
        </p:txBody>
      </p:sp>
      <p:cxnSp>
        <p:nvCxnSpPr>
          <p:cNvPr id="10" name="Straight Connector 3"/>
          <p:cNvCxnSpPr/>
          <p:nvPr/>
        </p:nvCxnSpPr>
        <p:spPr>
          <a:xfrm>
            <a:off x="342900" y="3124200"/>
            <a:ext cx="8458200" cy="0"/>
          </a:xfrm>
          <a:prstGeom prst="line">
            <a:avLst/>
          </a:prstGeom>
          <a:ln w="38100">
            <a:solidFill>
              <a:srgbClr val="0062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4" name="Content Placeholder 4"/>
              <p:cNvSpPr>
                <a:spLocks noGrp="1"/>
              </p:cNvSpPr>
              <p:nvPr>
                <p:ph sz="quarter" idx="18"/>
              </p:nvPr>
            </p:nvSpPr>
            <p:spPr>
              <a:xfrm>
                <a:off x="457200" y="3200400"/>
                <a:ext cx="8229600" cy="2514600"/>
              </a:xfrm>
            </p:spPr>
            <p:txBody>
              <a:bodyPr/>
              <a:lstStyle/>
              <a:p>
                <a:pPr lvl="0" algn="ctr" defTabSz="914400">
                  <a:buNone/>
                  <a:defRPr/>
                </a:pPr>
                <a:r>
                  <a:rPr lang="en-US" sz="2000" u="sng" dirty="0" smtClean="0">
                    <a:solidFill>
                      <a:srgbClr val="000000"/>
                    </a:solidFill>
                    <a:latin typeface="Arial Black" pitchFamily="34" charset="0"/>
                  </a:rPr>
                  <a:t>PROCEDURE FOR EVA </a:t>
                </a:r>
                <a:r>
                  <a:rPr lang="en-US" sz="2000" u="sng" dirty="0" smtClean="0">
                    <a:solidFill>
                      <a:srgbClr val="000000"/>
                    </a:solidFill>
                    <a:latin typeface="Arial Black" pitchFamily="34" charset="0"/>
                  </a:rPr>
                  <a:t>ANALYSIS</a:t>
                </a:r>
                <a:endParaRPr lang="en-US" sz="400" u="sng" dirty="0">
                  <a:solidFill>
                    <a:srgbClr val="000000"/>
                  </a:solidFill>
                  <a:latin typeface="Arial Black" pitchFamily="34" charset="0"/>
                </a:endParaRPr>
              </a:p>
              <a:p>
                <a:pPr lvl="0" defTabSz="914400">
                  <a:buNone/>
                  <a:defRPr/>
                </a:pPr>
                <a:r>
                  <a:rPr lang="en-US" dirty="0">
                    <a:solidFill>
                      <a:srgbClr val="006200"/>
                    </a:solidFill>
                    <a:latin typeface="Arial Narrow"/>
                  </a:rPr>
                  <a:t>Each year </a:t>
                </a:r>
                <a:r>
                  <a:rPr lang="en-US" i="1" dirty="0">
                    <a:solidFill>
                      <a:srgbClr val="006200"/>
                    </a:solidFill>
                    <a:latin typeface="Arial Narrow"/>
                  </a:rPr>
                  <a:t>t</a:t>
                </a:r>
                <a:r>
                  <a:rPr lang="en-US" dirty="0">
                    <a:solidFill>
                      <a:srgbClr val="006200"/>
                    </a:solidFill>
                    <a:latin typeface="Arial Narrow"/>
                  </a:rPr>
                  <a:t> determine the following for each alternative:</a:t>
                </a:r>
              </a:p>
              <a:p>
                <a:pPr lvl="0" algn="ctr" defTabSz="914400">
                  <a:spcBef>
                    <a:spcPct val="0"/>
                  </a:spcBef>
                  <a:buNone/>
                  <a:defRPr/>
                </a:pPr>
                <a:r>
                  <a:rPr lang="en-US" sz="2700" b="0" dirty="0">
                    <a:solidFill>
                      <a:srgbClr val="000000"/>
                    </a:solidFill>
                    <a:latin typeface="Arial Narrow"/>
                  </a:rPr>
                  <a:t>	</a:t>
                </a:r>
                <a14:m>
                  <m:oMath xmlns:m="http://schemas.openxmlformats.org/officeDocument/2006/math">
                    <m:r>
                      <m:rPr>
                        <m:sty m:val="p"/>
                      </m:rPr>
                      <a:rPr lang="en-US" sz="2700" b="0" i="0" dirty="0" smtClean="0">
                        <a:solidFill>
                          <a:srgbClr val="000000"/>
                        </a:solidFill>
                        <a:latin typeface="Cambria Math"/>
                      </a:rPr>
                      <m:t>EVA</m:t>
                    </m:r>
                    <m:r>
                      <m:rPr>
                        <m:sty m:val="p"/>
                      </m:rPr>
                      <a:rPr lang="en-US" sz="2700" b="0" i="0" baseline="-25000" dirty="0" err="1">
                        <a:solidFill>
                          <a:srgbClr val="000000"/>
                        </a:solidFill>
                        <a:latin typeface="Cambria Math"/>
                      </a:rPr>
                      <m:t>t</m:t>
                    </m:r>
                    <m:r>
                      <a:rPr lang="en-US" sz="2700" b="0" i="0" dirty="0">
                        <a:solidFill>
                          <a:srgbClr val="000000"/>
                        </a:solidFill>
                        <a:latin typeface="Cambria Math"/>
                      </a:rPr>
                      <m:t>=</m:t>
                    </m:r>
                    <m:r>
                      <a:rPr lang="en-US" sz="2700" b="1" i="0" dirty="0" err="1">
                        <a:solidFill>
                          <a:srgbClr val="734C00"/>
                        </a:solidFill>
                        <a:latin typeface="Cambria Math"/>
                      </a:rPr>
                      <m:t>𝐍𝐎𝐏𝐀𝐓</m:t>
                    </m:r>
                    <m:r>
                      <a:rPr lang="en-US" sz="2700" b="1" i="0" baseline="-25000" dirty="0" err="1">
                        <a:solidFill>
                          <a:srgbClr val="734C00"/>
                        </a:solidFill>
                        <a:latin typeface="Cambria Math"/>
                      </a:rPr>
                      <m:t>𝐭</m:t>
                    </m:r>
                    <m:r>
                      <a:rPr lang="en-US" sz="2700" i="0" dirty="0" smtClean="0">
                        <a:solidFill>
                          <a:srgbClr val="996600"/>
                        </a:solidFill>
                        <a:latin typeface="Cambria Math"/>
                      </a:rPr>
                      <m:t>−</m:t>
                    </m:r>
                    <m:r>
                      <m:rPr>
                        <m:sty m:val="p"/>
                      </m:rPr>
                      <a:rPr lang="en-US" sz="2700" b="0" i="0" dirty="0">
                        <a:solidFill>
                          <a:srgbClr val="000000"/>
                        </a:solidFill>
                        <a:latin typeface="Cambria Math"/>
                      </a:rPr>
                      <m:t>cost</m:t>
                    </m:r>
                    <m:r>
                      <a:rPr lang="en-US" sz="2700" b="0" i="0" dirty="0">
                        <a:solidFill>
                          <a:srgbClr val="000000"/>
                        </a:solidFill>
                        <a:latin typeface="Cambria Math"/>
                      </a:rPr>
                      <m:t> </m:t>
                    </m:r>
                    <m:r>
                      <m:rPr>
                        <m:sty m:val="p"/>
                      </m:rPr>
                      <a:rPr lang="en-US" sz="2700" b="0" i="0" dirty="0">
                        <a:solidFill>
                          <a:srgbClr val="000000"/>
                        </a:solidFill>
                        <a:latin typeface="Cambria Math"/>
                      </a:rPr>
                      <m:t>of</m:t>
                    </m:r>
                    <m:r>
                      <a:rPr lang="en-US" sz="2700" b="0" i="0" dirty="0">
                        <a:solidFill>
                          <a:srgbClr val="000000"/>
                        </a:solidFill>
                        <a:latin typeface="Cambria Math"/>
                      </a:rPr>
                      <m:t> </m:t>
                    </m:r>
                    <m:r>
                      <m:rPr>
                        <m:sty m:val="p"/>
                      </m:rPr>
                      <a:rPr lang="en-US" sz="2700" b="0" i="0" dirty="0">
                        <a:solidFill>
                          <a:srgbClr val="000000"/>
                        </a:solidFill>
                        <a:latin typeface="Cambria Math"/>
                      </a:rPr>
                      <m:t>invested</m:t>
                    </m:r>
                    <m:r>
                      <a:rPr lang="en-US" sz="2700" b="0" i="0" dirty="0">
                        <a:solidFill>
                          <a:srgbClr val="000000"/>
                        </a:solidFill>
                        <a:latin typeface="Cambria Math"/>
                      </a:rPr>
                      <m:t> </m:t>
                    </m:r>
                    <m:r>
                      <m:rPr>
                        <m:sty m:val="p"/>
                      </m:rPr>
                      <a:rPr lang="en-US" sz="2700" b="0" i="0" dirty="0">
                        <a:solidFill>
                          <a:srgbClr val="000000"/>
                        </a:solidFill>
                        <a:latin typeface="Cambria Math"/>
                      </a:rPr>
                      <m:t>capital</m:t>
                    </m:r>
                  </m:oMath>
                </a14:m>
                <a:endParaRPr lang="en-US" sz="2700" b="0" dirty="0">
                  <a:solidFill>
                    <a:srgbClr val="000000"/>
                  </a:solidFill>
                  <a:latin typeface="Arial Narrow"/>
                </a:endParaRPr>
              </a:p>
              <a:p>
                <a:pPr lvl="0" algn="ctr" defTabSz="914400">
                  <a:spcBef>
                    <a:spcPct val="0"/>
                  </a:spcBef>
                  <a:buNone/>
                  <a:defRPr/>
                </a:pPr>
                <a:r>
                  <a:rPr lang="en-US" sz="2700" b="0" dirty="0" smtClean="0">
                    <a:solidFill>
                      <a:srgbClr val="000000"/>
                    </a:solidFill>
                  </a:rPr>
                  <a:t>                   </a:t>
                </a:r>
                <a14:m>
                  <m:oMath xmlns:m="http://schemas.openxmlformats.org/officeDocument/2006/math">
                    <m:r>
                      <a:rPr lang="en-US" sz="2700" b="0" i="0" dirty="0" smtClean="0">
                        <a:solidFill>
                          <a:srgbClr val="000000"/>
                        </a:solidFill>
                        <a:latin typeface="Cambria Math"/>
                      </a:rPr>
                      <m:t>=</m:t>
                    </m:r>
                    <m:r>
                      <a:rPr lang="en-US" sz="2700" b="1" i="0" dirty="0" err="1">
                        <a:solidFill>
                          <a:srgbClr val="734C00"/>
                        </a:solidFill>
                        <a:latin typeface="Cambria Math"/>
                      </a:rPr>
                      <m:t>𝐍𝐎𝐏𝐀𝐓</m:t>
                    </m:r>
                    <m:r>
                      <a:rPr lang="en-US" sz="2700" b="1" i="0" baseline="-25000" dirty="0" err="1">
                        <a:solidFill>
                          <a:srgbClr val="734C00"/>
                        </a:solidFill>
                        <a:latin typeface="Cambria Math"/>
                      </a:rPr>
                      <m:t>𝐭</m:t>
                    </m:r>
                    <m:r>
                      <a:rPr lang="en-US" sz="2700" b="0" i="0" dirty="0" smtClean="0">
                        <a:solidFill>
                          <a:srgbClr val="000000"/>
                        </a:solidFill>
                        <a:latin typeface="Cambria Math"/>
                      </a:rPr>
                      <m:t>−</m:t>
                    </m:r>
                    <m:r>
                      <a:rPr lang="en-US" sz="2700" b="0" i="0" dirty="0">
                        <a:solidFill>
                          <a:srgbClr val="000000"/>
                        </a:solidFill>
                        <a:latin typeface="Cambria Math"/>
                      </a:rPr>
                      <m:t>(</m:t>
                    </m:r>
                    <m:r>
                      <m:rPr>
                        <m:sty m:val="p"/>
                      </m:rPr>
                      <a:rPr lang="en-US" sz="2700" b="0" i="0" dirty="0">
                        <a:solidFill>
                          <a:srgbClr val="000000"/>
                        </a:solidFill>
                        <a:latin typeface="Cambria Math"/>
                      </a:rPr>
                      <m:t>after</m:t>
                    </m:r>
                    <m:r>
                      <m:rPr>
                        <m:nor/>
                      </m:rPr>
                      <a:rPr lang="en-US" sz="2700" b="0" i="0" dirty="0">
                        <a:solidFill>
                          <a:srgbClr val="000000"/>
                        </a:solidFill>
                        <a:latin typeface="Cambria Math"/>
                      </a:rPr>
                      <m:t>-</m:t>
                    </m:r>
                    <m:r>
                      <m:rPr>
                        <m:sty m:val="p"/>
                      </m:rPr>
                      <a:rPr lang="en-US" sz="2700" b="0" i="0" dirty="0">
                        <a:solidFill>
                          <a:srgbClr val="000000"/>
                        </a:solidFill>
                        <a:latin typeface="Cambria Math"/>
                      </a:rPr>
                      <m:t>tax</m:t>
                    </m:r>
                    <m:r>
                      <a:rPr lang="en-US" sz="2700" b="0" i="0" dirty="0">
                        <a:solidFill>
                          <a:srgbClr val="000000"/>
                        </a:solidFill>
                        <a:latin typeface="Cambria Math"/>
                      </a:rPr>
                      <m:t> </m:t>
                    </m:r>
                    <m:r>
                      <m:rPr>
                        <m:sty m:val="p"/>
                      </m:rPr>
                      <a:rPr lang="en-US" sz="2700" b="0" i="0" dirty="0">
                        <a:solidFill>
                          <a:srgbClr val="000000"/>
                        </a:solidFill>
                        <a:latin typeface="Cambria Math"/>
                      </a:rPr>
                      <m:t>MARR</m:t>
                    </m:r>
                    <m:r>
                      <a:rPr lang="en-US" sz="2700" b="0" i="0" dirty="0">
                        <a:solidFill>
                          <a:srgbClr val="000000"/>
                        </a:solidFill>
                        <a:latin typeface="Cambria Math"/>
                      </a:rPr>
                      <m:t>)(</m:t>
                    </m:r>
                    <m:r>
                      <m:rPr>
                        <m:sty m:val="p"/>
                      </m:rPr>
                      <a:rPr lang="en-US" sz="2700" b="0" i="0" dirty="0">
                        <a:solidFill>
                          <a:srgbClr val="000000"/>
                        </a:solidFill>
                        <a:latin typeface="Cambria Math"/>
                      </a:rPr>
                      <m:t>BVt</m:t>
                    </m:r>
                    <m:r>
                      <a:rPr lang="en-US" sz="2700" b="0" i="0" baseline="-10000" dirty="0">
                        <a:solidFill>
                          <a:srgbClr val="000000"/>
                        </a:solidFill>
                        <a:latin typeface="Cambria Math"/>
                      </a:rPr>
                      <m:t>−</m:t>
                    </m:r>
                    <m:r>
                      <a:rPr lang="en-US" sz="2700" b="0" i="0" baseline="-18000" dirty="0">
                        <a:solidFill>
                          <a:srgbClr val="000000"/>
                        </a:solidFill>
                        <a:latin typeface="Cambria Math"/>
                      </a:rPr>
                      <m:t>1</m:t>
                    </m:r>
                    <m:r>
                      <a:rPr lang="en-US" sz="2700" b="0" i="0" dirty="0">
                        <a:solidFill>
                          <a:srgbClr val="000000"/>
                        </a:solidFill>
                        <a:latin typeface="Cambria Math"/>
                      </a:rPr>
                      <m:t>)</m:t>
                    </m:r>
                  </m:oMath>
                </a14:m>
                <a:endParaRPr lang="en-US" sz="2700" b="0" dirty="0">
                  <a:solidFill>
                    <a:srgbClr val="000000"/>
                  </a:solidFill>
                  <a:latin typeface="Arial Narrow"/>
                </a:endParaRPr>
              </a:p>
              <a:p>
                <a:pPr lvl="0" defTabSz="914400">
                  <a:spcBef>
                    <a:spcPct val="0"/>
                  </a:spcBef>
                  <a:buNone/>
                  <a:defRPr/>
                </a:pPr>
                <a:r>
                  <a:rPr lang="en-US" sz="2700" b="0" dirty="0">
                    <a:solidFill>
                      <a:srgbClr val="000000"/>
                    </a:solidFill>
                    <a:latin typeface="Arial Narrow"/>
                  </a:rPr>
                  <a:t>	        	</a:t>
                </a:r>
                <a:r>
                  <a:rPr lang="en-US" sz="2700" b="0" dirty="0" smtClean="0">
                    <a:solidFill>
                      <a:srgbClr val="000000"/>
                    </a:solidFill>
                    <a:latin typeface="Arial Narrow"/>
                  </a:rPr>
                  <a:t> </a:t>
                </a:r>
                <a14:m>
                  <m:oMath xmlns:m="http://schemas.openxmlformats.org/officeDocument/2006/math">
                    <m:r>
                      <a:rPr lang="en-US" sz="2700" b="1" i="0" dirty="0" smtClean="0">
                        <a:solidFill>
                          <a:srgbClr val="734C00"/>
                        </a:solidFill>
                        <a:latin typeface="Cambria Math"/>
                      </a:rPr>
                      <m:t>= </m:t>
                    </m:r>
                    <m:r>
                      <a:rPr lang="en-US" sz="2700" b="1" i="0" dirty="0" err="1">
                        <a:solidFill>
                          <a:srgbClr val="734C00"/>
                        </a:solidFill>
                        <a:latin typeface="Cambria Math"/>
                      </a:rPr>
                      <m:t>𝐓𝐈</m:t>
                    </m:r>
                    <m:r>
                      <a:rPr lang="en-US" sz="2700" b="1" i="0" baseline="-25000" dirty="0" err="1">
                        <a:solidFill>
                          <a:srgbClr val="734C00"/>
                        </a:solidFill>
                        <a:latin typeface="Cambria Math"/>
                      </a:rPr>
                      <m:t>𝐭</m:t>
                    </m:r>
                    <m:r>
                      <a:rPr lang="en-US" sz="2700" b="1" i="0" dirty="0">
                        <a:solidFill>
                          <a:srgbClr val="734C00"/>
                        </a:solidFill>
                        <a:latin typeface="Cambria Math"/>
                        <a:cs typeface="Arial" charset="0"/>
                      </a:rPr>
                      <m:t>×</m:t>
                    </m:r>
                    <m:d>
                      <m:dPr>
                        <m:ctrlPr>
                          <a:rPr lang="en-US" sz="2700" b="1" i="0" dirty="0">
                            <a:solidFill>
                              <a:srgbClr val="734C00"/>
                            </a:solidFill>
                            <a:latin typeface="Cambria Math"/>
                          </a:rPr>
                        </m:ctrlPr>
                      </m:dPr>
                      <m:e>
                        <m:r>
                          <a:rPr lang="en-US" sz="2700" b="1" i="0" dirty="0">
                            <a:solidFill>
                              <a:srgbClr val="734C00"/>
                            </a:solidFill>
                            <a:latin typeface="Cambria Math"/>
                          </a:rPr>
                          <m:t>𝟏</m:t>
                        </m:r>
                        <m:r>
                          <a:rPr lang="en-US" sz="2700" b="1" i="0" dirty="0" smtClean="0">
                            <a:solidFill>
                              <a:srgbClr val="734C00"/>
                            </a:solidFill>
                            <a:latin typeface="Cambria Math"/>
                          </a:rPr>
                          <m:t>−</m:t>
                        </m:r>
                        <m:r>
                          <a:rPr lang="en-US" sz="2700" b="1" i="0" dirty="0" err="1">
                            <a:solidFill>
                              <a:srgbClr val="734C00"/>
                            </a:solidFill>
                            <a:latin typeface="Cambria Math"/>
                          </a:rPr>
                          <m:t>𝐓</m:t>
                        </m:r>
                        <m:r>
                          <a:rPr lang="en-US" sz="2700" b="1" i="0" baseline="-18000" dirty="0" err="1">
                            <a:solidFill>
                              <a:srgbClr val="734C00"/>
                            </a:solidFill>
                            <a:latin typeface="Cambria Math"/>
                          </a:rPr>
                          <m:t>𝐞</m:t>
                        </m:r>
                      </m:e>
                    </m:d>
                    <m:r>
                      <a:rPr lang="en-US" sz="2700" i="0" dirty="0" smtClean="0">
                        <a:solidFill>
                          <a:srgbClr val="734C00"/>
                        </a:solidFill>
                        <a:latin typeface="Cambria Math"/>
                      </a:rPr>
                      <m:t>−</m:t>
                    </m:r>
                    <m:r>
                      <a:rPr lang="en-US" sz="2700" b="0" i="1" dirty="0" smtClean="0">
                        <a:solidFill>
                          <a:srgbClr val="000000"/>
                        </a:solidFill>
                        <a:latin typeface="Cambria Math"/>
                      </a:rPr>
                      <m:t>𝑖</m:t>
                    </m:r>
                    <m:r>
                      <a:rPr lang="en-US" sz="2700" b="0" i="0" dirty="0">
                        <a:solidFill>
                          <a:srgbClr val="000000"/>
                        </a:solidFill>
                        <a:latin typeface="Cambria Math"/>
                        <a:cs typeface="Arial" charset="0"/>
                      </a:rPr>
                      <m:t>×</m:t>
                    </m:r>
                    <m:r>
                      <a:rPr lang="en-US" sz="2700" b="0" i="0" dirty="0">
                        <a:solidFill>
                          <a:srgbClr val="000000"/>
                        </a:solidFill>
                        <a:latin typeface="Cambria Math"/>
                      </a:rPr>
                      <m:t>(</m:t>
                    </m:r>
                    <m:r>
                      <m:rPr>
                        <m:sty m:val="p"/>
                      </m:rPr>
                      <a:rPr lang="en-US" sz="2700" b="0" i="0" dirty="0">
                        <a:solidFill>
                          <a:srgbClr val="000000"/>
                        </a:solidFill>
                        <a:latin typeface="Cambria Math"/>
                      </a:rPr>
                      <m:t>BVt</m:t>
                    </m:r>
                    <m:r>
                      <a:rPr lang="en-US" sz="2700" b="0" i="0" baseline="-10000" dirty="0">
                        <a:solidFill>
                          <a:srgbClr val="000000"/>
                        </a:solidFill>
                        <a:latin typeface="Cambria Math"/>
                      </a:rPr>
                      <m:t>−</m:t>
                    </m:r>
                    <m:r>
                      <a:rPr lang="en-US" sz="2700" b="0" i="0" baseline="-18000" dirty="0">
                        <a:solidFill>
                          <a:srgbClr val="000000"/>
                        </a:solidFill>
                        <a:latin typeface="Cambria Math"/>
                      </a:rPr>
                      <m:t>1</m:t>
                    </m:r>
                    <m:r>
                      <a:rPr lang="en-US" sz="2700" b="0" i="0" dirty="0" smtClean="0">
                        <a:solidFill>
                          <a:srgbClr val="000000"/>
                        </a:solidFill>
                        <a:latin typeface="Cambria Math"/>
                      </a:rPr>
                      <m:t>)</m:t>
                    </m:r>
                  </m:oMath>
                </a14:m>
                <a:endParaRPr lang="en-US" sz="900" dirty="0">
                  <a:solidFill>
                    <a:srgbClr val="996600"/>
                  </a:solidFill>
                  <a:latin typeface="Arial Narrow"/>
                </a:endParaRPr>
              </a:p>
              <a:p>
                <a:pPr lvl="0" defTabSz="914400">
                  <a:buNone/>
                  <a:defRPr/>
                </a:pPr>
                <a:r>
                  <a:rPr lang="en-US" dirty="0">
                    <a:solidFill>
                      <a:srgbClr val="006200"/>
                    </a:solidFill>
                    <a:latin typeface="Arial Narrow"/>
                  </a:rPr>
                  <a:t>Selection</a:t>
                </a:r>
                <a:r>
                  <a:rPr lang="en-US" sz="2800" dirty="0">
                    <a:solidFill>
                      <a:srgbClr val="006200"/>
                    </a:solidFill>
                    <a:latin typeface="Arial Narrow"/>
                  </a:rPr>
                  <a:t>: </a:t>
                </a:r>
                <a:r>
                  <a:rPr lang="en-US" dirty="0">
                    <a:solidFill>
                      <a:srgbClr val="000000"/>
                    </a:solidFill>
                    <a:latin typeface="Arial Narrow"/>
                  </a:rPr>
                  <a:t>Choose alternative with better AW of EVA </a:t>
                </a:r>
                <a:r>
                  <a:rPr lang="en-US" dirty="0" smtClean="0">
                    <a:solidFill>
                      <a:srgbClr val="000000"/>
                    </a:solidFill>
                    <a:latin typeface="Arial Narrow"/>
                  </a:rPr>
                  <a:t>series</a:t>
                </a:r>
                <a:endParaRPr lang="en-US" sz="2000" dirty="0">
                  <a:solidFill>
                    <a:srgbClr val="000000"/>
                  </a:solidFill>
                  <a:latin typeface="Arial Narrow"/>
                </a:endParaRPr>
              </a:p>
            </p:txBody>
          </p:sp>
        </mc:Choice>
        <mc:Fallback>
          <p:sp>
            <p:nvSpPr>
              <p:cNvPr id="4" name="Content Placeholder 4"/>
              <p:cNvSpPr>
                <a:spLocks noGrp="1" noRot="1" noChangeAspect="1" noMove="1" noResize="1" noEditPoints="1" noAdjustHandles="1" noChangeArrowheads="1" noChangeShapeType="1" noTextEdit="1"/>
              </p:cNvSpPr>
              <p:nvPr>
                <p:ph sz="quarter" idx="18"/>
              </p:nvPr>
            </p:nvSpPr>
            <p:spPr>
              <a:xfrm>
                <a:off x="457200" y="3200400"/>
                <a:ext cx="8229600" cy="2514600"/>
              </a:xfrm>
              <a:blipFill rotWithShape="1">
                <a:blip r:embed="rId2" cstate="print"/>
                <a:stretch>
                  <a:fillRect l="-1111" t="-1211" b="-113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Content Placeholder 5"/>
              <p:cNvSpPr>
                <a:spLocks noGrp="1"/>
              </p:cNvSpPr>
              <p:nvPr>
                <p:ph sz="quarter" idx="19"/>
              </p:nvPr>
            </p:nvSpPr>
            <p:spPr>
              <a:xfrm>
                <a:off x="457200" y="5806440"/>
                <a:ext cx="8229600" cy="822960"/>
              </a:xfrm>
              <a:solidFill>
                <a:schemeClr val="accent1">
                  <a:lumMod val="20000"/>
                  <a:lumOff val="80000"/>
                </a:schemeClr>
              </a:solidFill>
              <a:ln w="28575">
                <a:solidFill>
                  <a:schemeClr val="tx1"/>
                </a:solidFill>
              </a:ln>
            </p:spPr>
            <p:txBody>
              <a:bodyPr/>
              <a:lstStyle/>
              <a:p>
                <a:pPr lvl="0" defTabSz="914400">
                  <a:buNone/>
                  <a:defRPr/>
                </a:pPr>
                <a:r>
                  <a:rPr lang="en-US" dirty="0">
                    <a:solidFill>
                      <a:srgbClr val="00508C"/>
                    </a:solidFill>
                    <a:latin typeface="Arial Narrow"/>
                  </a:rPr>
                  <a:t>Remember: </a:t>
                </a:r>
                <a:r>
                  <a:rPr lang="en-US" b="0" dirty="0">
                    <a:solidFill>
                      <a:srgbClr val="1911BD"/>
                    </a:solidFill>
                    <a:latin typeface="Arial Narrow"/>
                  </a:rPr>
                  <a:t>Since AW of EVA series will always </a:t>
                </a:r>
                <a14:m>
                  <m:oMath xmlns:m="http://schemas.openxmlformats.org/officeDocument/2006/math">
                    <m:r>
                      <a:rPr lang="en-US" b="0" i="1" dirty="0" smtClean="0">
                        <a:solidFill>
                          <a:srgbClr val="1911BD"/>
                        </a:solidFill>
                        <a:latin typeface="Cambria Math"/>
                      </a:rPr>
                      <m:t>=</m:t>
                    </m:r>
                  </m:oMath>
                </a14:m>
                <a:r>
                  <a:rPr lang="en-US" b="0" dirty="0">
                    <a:solidFill>
                      <a:srgbClr val="1911BD"/>
                    </a:solidFill>
                    <a:latin typeface="Arial Narrow"/>
                  </a:rPr>
                  <a:t> AW of CFAT series, 	        </a:t>
                </a:r>
                <a:r>
                  <a:rPr lang="en-US" b="0" dirty="0" smtClean="0">
                    <a:solidFill>
                      <a:srgbClr val="1911BD"/>
                    </a:solidFill>
                    <a:latin typeface="Arial Narrow"/>
                  </a:rPr>
                  <a:t>the </a:t>
                </a:r>
                <a:r>
                  <a:rPr lang="en-US" b="0" dirty="0">
                    <a:solidFill>
                      <a:srgbClr val="1911BD"/>
                    </a:solidFill>
                    <a:latin typeface="Arial Narrow"/>
                  </a:rPr>
                  <a:t>same alternative is selected by either </a:t>
                </a:r>
                <a:r>
                  <a:rPr lang="en-US" b="0" dirty="0" smtClean="0">
                    <a:solidFill>
                      <a:srgbClr val="1911BD"/>
                    </a:solidFill>
                    <a:latin typeface="Arial Narrow"/>
                  </a:rPr>
                  <a:t>method</a:t>
                </a:r>
                <a:endParaRPr lang="en-US" sz="3200" b="0" dirty="0">
                  <a:solidFill>
                    <a:srgbClr val="1911BD"/>
                  </a:solidFill>
                  <a:latin typeface="Arial Narrow"/>
                </a:endParaRPr>
              </a:p>
            </p:txBody>
          </p:sp>
        </mc:Choice>
        <mc:Fallback>
          <p:sp>
            <p:nvSpPr>
              <p:cNvPr id="5" name="Content Placeholder 5"/>
              <p:cNvSpPr>
                <a:spLocks noGrp="1" noRot="1" noChangeAspect="1" noMove="1" noResize="1" noEditPoints="1" noAdjustHandles="1" noChangeArrowheads="1" noChangeShapeType="1" noTextEdit="1"/>
              </p:cNvSpPr>
              <p:nvPr>
                <p:ph sz="quarter" idx="19"/>
              </p:nvPr>
            </p:nvSpPr>
            <p:spPr>
              <a:xfrm>
                <a:off x="457200" y="5806440"/>
                <a:ext cx="8229600" cy="822960"/>
              </a:xfrm>
              <a:blipFill rotWithShape="1">
                <a:blip r:embed="rId3" cstate="print"/>
                <a:stretch>
                  <a:fillRect l="-959" t="-4286" b="-14286"/>
                </a:stretch>
              </a:blipFill>
              <a:ln w="28575">
                <a:solidFill>
                  <a:schemeClr val="tx1"/>
                </a:solidFill>
              </a:ln>
            </p:spPr>
            <p:txBody>
              <a:bodyPr/>
              <a:lstStyle/>
              <a:p>
                <a:r>
                  <a:rPr lang="en-US">
                    <a:noFill/>
                  </a:rPr>
                  <a:t> </a:t>
                </a:r>
              </a:p>
            </p:txBody>
          </p:sp>
        </mc:Fallback>
      </mc:AlternateContent>
      <p:sp>
        <p:nvSpPr>
          <p:cNvPr id="9" name="Content Placeholder 6"/>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4002714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Tax Structures</a:t>
            </a:r>
          </a:p>
        </p:txBody>
      </p:sp>
      <p:sp>
        <p:nvSpPr>
          <p:cNvPr id="10" name="Content Placeholder 2"/>
          <p:cNvSpPr>
            <a:spLocks noGrp="1"/>
          </p:cNvSpPr>
          <p:nvPr>
            <p:ph idx="1"/>
          </p:nvPr>
        </p:nvSpPr>
        <p:spPr/>
        <p:txBody>
          <a:bodyPr/>
          <a:lstStyle/>
          <a:p>
            <a:pPr marL="0" lvl="0" indent="0" defTabSz="914400">
              <a:spcAft>
                <a:spcPts val="0"/>
              </a:spcAft>
              <a:buNone/>
              <a:defRPr/>
            </a:pPr>
            <a:r>
              <a:rPr lang="en-US" dirty="0">
                <a:solidFill>
                  <a:srgbClr val="000000"/>
                </a:solidFill>
                <a:latin typeface="Arial Narrow"/>
              </a:rPr>
              <a:t>Tax related questions for internationally located projects concentrate on items such as:</a:t>
            </a:r>
          </a:p>
          <a:p>
            <a:pPr marL="548640" lvl="1" defTabSz="914400">
              <a:spcAft>
                <a:spcPts val="0"/>
              </a:spcAft>
              <a:buClr>
                <a:srgbClr val="006200"/>
              </a:buClr>
              <a:buFont typeface="Arial" panose="020B0604020202020204" pitchFamily="34" charset="0"/>
              <a:buChar char="•"/>
            </a:pPr>
            <a:r>
              <a:rPr lang="en-US" dirty="0">
                <a:solidFill>
                  <a:srgbClr val="00508C"/>
                </a:solidFill>
                <a:latin typeface="Arial Narrow"/>
              </a:rPr>
              <a:t>Depreciation methods approved by host country</a:t>
            </a:r>
          </a:p>
          <a:p>
            <a:pPr marL="548640" lvl="1" defTabSz="914400">
              <a:spcAft>
                <a:spcPts val="0"/>
              </a:spcAft>
              <a:buClr>
                <a:srgbClr val="006200"/>
              </a:buClr>
              <a:buFont typeface="Arial" panose="020B0604020202020204" pitchFamily="34" charset="0"/>
              <a:buChar char="•"/>
            </a:pPr>
            <a:r>
              <a:rPr lang="en-US" dirty="0">
                <a:solidFill>
                  <a:srgbClr val="00508C"/>
                </a:solidFill>
                <a:latin typeface="Arial Narrow"/>
              </a:rPr>
              <a:t>Capital investment allowances</a:t>
            </a:r>
          </a:p>
          <a:p>
            <a:pPr marL="548640" lvl="1" defTabSz="914400">
              <a:spcAft>
                <a:spcPts val="0"/>
              </a:spcAft>
              <a:buClr>
                <a:srgbClr val="006200"/>
              </a:buClr>
              <a:buFont typeface="Arial" panose="020B0604020202020204" pitchFamily="34" charset="0"/>
              <a:buChar char="•"/>
            </a:pPr>
            <a:r>
              <a:rPr lang="en-US" dirty="0">
                <a:solidFill>
                  <a:srgbClr val="00508C"/>
                </a:solidFill>
                <a:latin typeface="Arial Narrow"/>
              </a:rPr>
              <a:t>Business expense deductibility</a:t>
            </a:r>
          </a:p>
          <a:p>
            <a:pPr marL="548640" lvl="1" defTabSz="914400">
              <a:spcAft>
                <a:spcPts val="0"/>
              </a:spcAft>
              <a:buClr>
                <a:srgbClr val="006200"/>
              </a:buClr>
              <a:buFont typeface="Arial" panose="020B0604020202020204" pitchFamily="34" charset="0"/>
              <a:buChar char="•"/>
            </a:pPr>
            <a:r>
              <a:rPr lang="en-US" dirty="0">
                <a:solidFill>
                  <a:srgbClr val="00508C"/>
                </a:solidFill>
                <a:latin typeface="Arial Narrow"/>
              </a:rPr>
              <a:t>Corporate tax rates</a:t>
            </a:r>
          </a:p>
          <a:p>
            <a:pPr marL="548640" lvl="1" defTabSz="914400">
              <a:spcAft>
                <a:spcPts val="0"/>
              </a:spcAft>
              <a:buClr>
                <a:srgbClr val="006200"/>
              </a:buClr>
              <a:buFont typeface="Arial" panose="020B0604020202020204" pitchFamily="34" charset="0"/>
              <a:buChar char="•"/>
            </a:pPr>
            <a:r>
              <a:rPr lang="en-US" dirty="0">
                <a:solidFill>
                  <a:srgbClr val="00508C"/>
                </a:solidFill>
                <a:latin typeface="Arial Narrow"/>
              </a:rPr>
              <a:t>Indirect tax rates – Value-Added Tax and Goods and Service Tax (VAT/GST</a:t>
            </a:r>
            <a:r>
              <a:rPr lang="en-US" dirty="0" smtClean="0">
                <a:solidFill>
                  <a:srgbClr val="00508C"/>
                </a:solidFill>
                <a:latin typeface="Arial Narrow"/>
              </a:rPr>
              <a:t>)</a:t>
            </a:r>
            <a:endParaRPr lang="en-US" b="0" dirty="0">
              <a:solidFill>
                <a:srgbClr val="00508C"/>
              </a:solidFill>
              <a:latin typeface="Arial Narrow"/>
            </a:endParaRPr>
          </a:p>
          <a:p>
            <a:pPr marL="0" lvl="0" indent="0" defTabSz="914400">
              <a:spcBef>
                <a:spcPts val="3000"/>
              </a:spcBef>
              <a:spcAft>
                <a:spcPts val="0"/>
              </a:spcAft>
              <a:buNone/>
              <a:defRPr/>
            </a:pPr>
            <a:r>
              <a:rPr lang="en-US" dirty="0">
                <a:solidFill>
                  <a:srgbClr val="000000"/>
                </a:solidFill>
                <a:latin typeface="Arial Narrow"/>
              </a:rPr>
              <a:t>Rules and laws vary considerably from country to </a:t>
            </a:r>
            <a:r>
              <a:rPr lang="en-US" dirty="0" smtClean="0">
                <a:solidFill>
                  <a:srgbClr val="000000"/>
                </a:solidFill>
                <a:latin typeface="Arial Narrow"/>
              </a:rPr>
              <a:t>country</a:t>
            </a:r>
            <a:endParaRPr lang="en-US" dirty="0">
              <a:solidFill>
                <a:srgbClr val="000000"/>
              </a:solidFill>
              <a:latin typeface="Arial Narrow"/>
            </a:endParaRPr>
          </a:p>
        </p:txBody>
      </p:sp>
      <p:sp>
        <p:nvSpPr>
          <p:cNvPr id="12" name="Text Placeholder 3"/>
          <p:cNvSpPr>
            <a:spLocks noGrp="1"/>
          </p:cNvSpPr>
          <p:nvPr>
            <p:ph type="body" sz="quarter" idx="16"/>
          </p:nvPr>
        </p:nvSpPr>
        <p:spPr/>
        <p:txBody>
          <a:bodyPr/>
          <a:lstStyle/>
          <a:p>
            <a:endParaRPr lang="en-US"/>
          </a:p>
        </p:txBody>
      </p:sp>
      <p:sp>
        <p:nvSpPr>
          <p:cNvPr id="11"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0951863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Summary of International Corporate Tax Rates</a:t>
            </a:r>
          </a:p>
        </p:txBody>
      </p:sp>
      <mc:AlternateContent xmlns:mc="http://schemas.openxmlformats.org/markup-compatibility/2006">
        <mc:Choice xmlns:a14="http://schemas.microsoft.com/office/drawing/2010/main" xmlns="" Requires="a14">
          <p:graphicFrame>
            <p:nvGraphicFramePr>
              <p:cNvPr id="11" name="Table 2"/>
              <p:cNvGraphicFramePr>
                <a:graphicFrameLocks noGrp="1"/>
              </p:cNvGraphicFramePr>
              <p:nvPr>
                <p:extLst>
                  <p:ext uri="{D42A27DB-BD31-4B8C-83A1-F6EECF244321}">
                    <p14:modId xmlns:p14="http://schemas.microsoft.com/office/powerpoint/2010/main" val="1014045316"/>
                  </p:ext>
                </p:extLst>
              </p:nvPr>
            </p:nvGraphicFramePr>
            <p:xfrm>
              <a:off x="990600" y="1371604"/>
              <a:ext cx="7162800" cy="39623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26360"/>
                    <a:gridCol w="4536440"/>
                  </a:tblGrid>
                  <a:tr h="419210">
                    <a:tc>
                      <a:txBody>
                        <a:bodyPr/>
                        <a:lstStyle/>
                        <a:p>
                          <a:pPr algn="ctr"/>
                          <a:r>
                            <a:rPr lang="en-US" dirty="0" smtClean="0">
                              <a:solidFill>
                                <a:schemeClr val="tx1"/>
                              </a:solidFill>
                              <a:latin typeface="Arial Narrow" panose="020B0606020202030204" pitchFamily="34" charset="0"/>
                            </a:rPr>
                            <a:t>Tax Rate Levied on TI, %</a:t>
                          </a:r>
                          <a:endParaRPr lang="en-US"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dirty="0" smtClean="0">
                              <a:solidFill>
                                <a:schemeClr val="tx1"/>
                              </a:solidFill>
                              <a:latin typeface="Arial Narrow" panose="020B0606020202030204" pitchFamily="34" charset="0"/>
                            </a:rPr>
                            <a:t>For These Countries</a:t>
                          </a:r>
                          <a:endParaRPr lang="en-US"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419210">
                    <a:tc>
                      <a:txBody>
                        <a:bodyPr/>
                        <a:lstStyle/>
                        <a:p>
                          <a:pPr algn="ctr"/>
                          <a14:m>
                            <m:oMath xmlns:m="http://schemas.openxmlformats.org/officeDocument/2006/math">
                              <m:r>
                                <a:rPr lang="en-US" i="1" dirty="0" smtClean="0">
                                  <a:latin typeface="Cambria Math"/>
                                </a:rPr>
                                <m:t>≥</m:t>
                              </m:r>
                            </m:oMath>
                          </a14:m>
                          <a:r>
                            <a:rPr lang="en-US" dirty="0" smtClean="0">
                              <a:latin typeface="Arial Narrow" panose="020B0606020202030204" pitchFamily="34" charset="0"/>
                            </a:rPr>
                            <a:t> 40</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dirty="0" smtClean="0">
                              <a:latin typeface="Arial Narrow" panose="020B0606020202030204" pitchFamily="34" charset="0"/>
                            </a:rPr>
                            <a:t>United States, Japan</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19210">
                    <a:tc>
                      <a:txBody>
                        <a:bodyPr/>
                        <a:lstStyle/>
                        <a:p>
                          <a:pPr algn="ctr"/>
                          <a:r>
                            <a:rPr lang="en-US" dirty="0" smtClean="0">
                              <a:latin typeface="Arial Narrow" panose="020B0606020202030204" pitchFamily="34" charset="0"/>
                            </a:rPr>
                            <a:t>35 to </a:t>
                          </a:r>
                          <a14:m>
                            <m:oMath xmlns:m="http://schemas.openxmlformats.org/officeDocument/2006/math">
                              <m:r>
                                <a:rPr lang="en-US" i="1" dirty="0" smtClean="0">
                                  <a:latin typeface="Cambria Math"/>
                                </a:rPr>
                                <m:t>&lt;</m:t>
                              </m:r>
                            </m:oMath>
                          </a14:m>
                          <a:r>
                            <a:rPr lang="en-US" dirty="0" smtClean="0">
                              <a:latin typeface="Arial Narrow" panose="020B0606020202030204" pitchFamily="34" charset="0"/>
                            </a:rPr>
                            <a:t> 40</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baseline="0" dirty="0" smtClean="0">
                              <a:latin typeface="Arial Narrow" panose="020B0606020202030204" pitchFamily="34" charset="0"/>
                            </a:rPr>
                            <a:t>Pakistan, Sri Lanka</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19210">
                    <a:tc>
                      <a:txBody>
                        <a:bodyPr/>
                        <a:lstStyle/>
                        <a:p>
                          <a:pPr algn="ctr"/>
                          <a:r>
                            <a:rPr lang="en-US" dirty="0" smtClean="0">
                              <a:latin typeface="Arial Narrow" panose="020B0606020202030204" pitchFamily="34" charset="0"/>
                            </a:rPr>
                            <a:t>32 to </a:t>
                          </a:r>
                          <a14:m>
                            <m:oMath xmlns:m="http://schemas.openxmlformats.org/officeDocument/2006/math">
                              <m:r>
                                <a:rPr lang="en-US" i="1" dirty="0" smtClean="0">
                                  <a:latin typeface="Cambria Math"/>
                                </a:rPr>
                                <m:t>&lt;</m:t>
                              </m:r>
                            </m:oMath>
                          </a14:m>
                          <a:r>
                            <a:rPr lang="en-US" dirty="0" smtClean="0">
                              <a:latin typeface="Arial Narrow" panose="020B0606020202030204" pitchFamily="34" charset="0"/>
                            </a:rPr>
                            <a:t> 35</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dirty="0" smtClean="0">
                              <a:latin typeface="Arial Narrow" panose="020B0606020202030204" pitchFamily="34" charset="0"/>
                            </a:rPr>
                            <a:t>France,</a:t>
                          </a:r>
                          <a:r>
                            <a:rPr lang="en-US" baseline="0" dirty="0" smtClean="0">
                              <a:latin typeface="Arial Narrow" panose="020B0606020202030204" pitchFamily="34" charset="0"/>
                            </a:rPr>
                            <a:t> India, South Africa</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23568">
                    <a:tc>
                      <a:txBody>
                        <a:bodyPr/>
                        <a:lstStyle/>
                        <a:p>
                          <a:pPr algn="ctr"/>
                          <a:r>
                            <a:rPr lang="en-US" dirty="0" smtClean="0">
                              <a:latin typeface="Arial Narrow" panose="020B0606020202030204" pitchFamily="34" charset="0"/>
                            </a:rPr>
                            <a:t>28 to </a:t>
                          </a:r>
                          <a14:m>
                            <m:oMath xmlns:m="http://schemas.openxmlformats.org/officeDocument/2006/math">
                              <m:r>
                                <a:rPr lang="en-US" i="1" dirty="0" smtClean="0">
                                  <a:latin typeface="Cambria Math"/>
                                </a:rPr>
                                <m:t>&lt;</m:t>
                              </m:r>
                            </m:oMath>
                          </a14:m>
                          <a:r>
                            <a:rPr lang="en-US" dirty="0" smtClean="0">
                              <a:latin typeface="Arial Narrow" panose="020B0606020202030204" pitchFamily="34" charset="0"/>
                            </a:rPr>
                            <a:t> 32</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dirty="0" smtClean="0">
                              <a:latin typeface="Arial Narrow" panose="020B0606020202030204" pitchFamily="34" charset="0"/>
                            </a:rPr>
                            <a:t>Australia,</a:t>
                          </a:r>
                          <a:r>
                            <a:rPr lang="en-US" baseline="0" dirty="0" smtClean="0">
                              <a:latin typeface="Arial Narrow" panose="020B0606020202030204" pitchFamily="34" charset="0"/>
                            </a:rPr>
                            <a:t> United Kingdom,  Canada, </a:t>
                          </a:r>
                        </a:p>
                        <a:p>
                          <a:r>
                            <a:rPr lang="en-US" baseline="0" dirty="0" smtClean="0">
                              <a:latin typeface="Arial Narrow" panose="020B0606020202030204" pitchFamily="34" charset="0"/>
                            </a:rPr>
                            <a:t>New Zealand, Spain, Germany, Mexico</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19210">
                    <a:tc>
                      <a:txBody>
                        <a:bodyPr/>
                        <a:lstStyle/>
                        <a:p>
                          <a:pPr algn="ctr"/>
                          <a:r>
                            <a:rPr lang="en-US" dirty="0" smtClean="0">
                              <a:latin typeface="Arial Narrow" panose="020B0606020202030204" pitchFamily="34" charset="0"/>
                            </a:rPr>
                            <a:t>24 to </a:t>
                          </a:r>
                          <a14:m>
                            <m:oMath xmlns:m="http://schemas.openxmlformats.org/officeDocument/2006/math">
                              <m:r>
                                <a:rPr lang="en-US" i="1" dirty="0" smtClean="0">
                                  <a:latin typeface="Cambria Math"/>
                                </a:rPr>
                                <m:t>&lt;</m:t>
                              </m:r>
                            </m:oMath>
                          </a14:m>
                          <a:r>
                            <a:rPr lang="en-US" dirty="0" smtClean="0">
                              <a:latin typeface="Arial Narrow" panose="020B0606020202030204" pitchFamily="34" charset="0"/>
                            </a:rPr>
                            <a:t> 28</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dirty="0" smtClean="0">
                              <a:latin typeface="Arial Narrow" panose="020B0606020202030204" pitchFamily="34" charset="0"/>
                            </a:rPr>
                            <a:t>China, Indonesia, South Korea, Israel</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19210">
                    <a:tc>
                      <a:txBody>
                        <a:bodyPr/>
                        <a:lstStyle/>
                        <a:p>
                          <a:pPr algn="ctr"/>
                          <a:r>
                            <a:rPr lang="en-US" dirty="0" smtClean="0">
                              <a:latin typeface="Arial Narrow" panose="020B0606020202030204" pitchFamily="34" charset="0"/>
                            </a:rPr>
                            <a:t>20 to </a:t>
                          </a:r>
                          <a14:m>
                            <m:oMath xmlns:m="http://schemas.openxmlformats.org/officeDocument/2006/math">
                              <m:r>
                                <a:rPr lang="en-US" i="1" dirty="0" smtClean="0">
                                  <a:latin typeface="Cambria Math"/>
                                </a:rPr>
                                <m:t>&lt;</m:t>
                              </m:r>
                            </m:oMath>
                          </a14:m>
                          <a:r>
                            <a:rPr lang="en-US" dirty="0" smtClean="0">
                              <a:latin typeface="Arial Narrow" panose="020B0606020202030204" pitchFamily="34" charset="0"/>
                            </a:rPr>
                            <a:t> 24</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dirty="0" smtClean="0">
                              <a:latin typeface="Arial Narrow" panose="020B0606020202030204" pitchFamily="34" charset="0"/>
                            </a:rPr>
                            <a:t>Russia, Turkey, Saudi Arabia</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23568">
                    <a:tc>
                      <a:txBody>
                        <a:bodyPr/>
                        <a:lstStyle/>
                        <a:p>
                          <a:pPr algn="ctr"/>
                          <a14:m>
                            <m:oMath xmlns:m="http://schemas.openxmlformats.org/officeDocument/2006/math">
                              <m:r>
                                <a:rPr lang="en-US" i="1" dirty="0" smtClean="0">
                                  <a:latin typeface="Cambria Math"/>
                                </a:rPr>
                                <m:t>&lt;</m:t>
                              </m:r>
                            </m:oMath>
                          </a14:m>
                          <a:r>
                            <a:rPr lang="en-US" dirty="0" smtClean="0">
                              <a:latin typeface="Arial Narrow" panose="020B0606020202030204" pitchFamily="34" charset="0"/>
                            </a:rPr>
                            <a:t> 20</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dirty="0" smtClean="0">
                              <a:latin typeface="Arial Narrow" panose="020B0606020202030204" pitchFamily="34" charset="0"/>
                            </a:rPr>
                            <a:t>Singapore, Hong Kong, Taiwan, Chile, Ireland, Iceland, Hungary</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mc:Choice>
        <mc:Fallback>
          <p:graphicFrame>
            <p:nvGraphicFramePr>
              <p:cNvPr id="11" name="Table 2"/>
              <p:cNvGraphicFramePr>
                <a:graphicFrameLocks noGrp="1"/>
              </p:cNvGraphicFramePr>
              <p:nvPr>
                <p:extLst>
                  <p:ext uri="{D42A27DB-BD31-4B8C-83A1-F6EECF244321}">
                    <p14:modId xmlns:p14="http://schemas.microsoft.com/office/powerpoint/2010/main" xmlns="" val="1014045316"/>
                  </p:ext>
                </p:extLst>
              </p:nvPr>
            </p:nvGraphicFramePr>
            <p:xfrm>
              <a:off x="990600" y="1371604"/>
              <a:ext cx="7162800" cy="39623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26360"/>
                    <a:gridCol w="4536440"/>
                  </a:tblGrid>
                  <a:tr h="419210">
                    <a:tc>
                      <a:txBody>
                        <a:bodyPr/>
                        <a:lstStyle/>
                        <a:p>
                          <a:pPr algn="ctr"/>
                          <a:r>
                            <a:rPr lang="en-US" dirty="0" smtClean="0">
                              <a:solidFill>
                                <a:schemeClr val="tx1"/>
                              </a:solidFill>
                              <a:latin typeface="Arial Narrow" panose="020B0606020202030204" pitchFamily="34" charset="0"/>
                            </a:rPr>
                            <a:t>Tax Rate Levied on TI, %</a:t>
                          </a:r>
                          <a:endParaRPr lang="en-US"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dirty="0" smtClean="0">
                              <a:solidFill>
                                <a:schemeClr val="tx1"/>
                              </a:solidFill>
                              <a:latin typeface="Arial Narrow" panose="020B0606020202030204" pitchFamily="34" charset="0"/>
                            </a:rPr>
                            <a:t>For These Countries</a:t>
                          </a:r>
                          <a:endParaRPr lang="en-US"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41921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160" t="-105797" r="-175638" b="-760870"/>
                          </a:stretch>
                        </a:blipFill>
                      </a:tcPr>
                    </a:tc>
                    <a:tc>
                      <a:txBody>
                        <a:bodyPr/>
                        <a:lstStyle/>
                        <a:p>
                          <a:r>
                            <a:rPr lang="en-US" dirty="0" smtClean="0">
                              <a:latin typeface="Arial Narrow" panose="020B0606020202030204" pitchFamily="34" charset="0"/>
                            </a:rPr>
                            <a:t>United States, Japan</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1921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160" t="-208824" r="-175638" b="-672059"/>
                          </a:stretch>
                        </a:blipFill>
                      </a:tcPr>
                    </a:tc>
                    <a:tc>
                      <a:txBody>
                        <a:bodyPr/>
                        <a:lstStyle/>
                        <a:p>
                          <a:r>
                            <a:rPr lang="en-US" baseline="0" dirty="0" smtClean="0">
                              <a:latin typeface="Arial Narrow" panose="020B0606020202030204" pitchFamily="34" charset="0"/>
                            </a:rPr>
                            <a:t>Pakistan, Sri Lanka</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1921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160" t="-304348" r="-175638" b="-562319"/>
                          </a:stretch>
                        </a:blipFill>
                      </a:tcPr>
                    </a:tc>
                    <a:tc>
                      <a:txBody>
                        <a:bodyPr/>
                        <a:lstStyle/>
                        <a:p>
                          <a:r>
                            <a:rPr lang="en-US" dirty="0" smtClean="0">
                              <a:latin typeface="Arial Narrow" panose="020B0606020202030204" pitchFamily="34" charset="0"/>
                            </a:rPr>
                            <a:t>France,</a:t>
                          </a:r>
                          <a:r>
                            <a:rPr lang="en-US" baseline="0" dirty="0" smtClean="0">
                              <a:latin typeface="Arial Narrow" panose="020B0606020202030204" pitchFamily="34" charset="0"/>
                            </a:rPr>
                            <a:t> India, South Africa</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235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160" t="-234454" r="-175638" b="-226050"/>
                          </a:stretch>
                        </a:blipFill>
                      </a:tcPr>
                    </a:tc>
                    <a:tc>
                      <a:txBody>
                        <a:bodyPr/>
                        <a:lstStyle/>
                        <a:p>
                          <a:r>
                            <a:rPr lang="en-US" dirty="0" smtClean="0">
                              <a:latin typeface="Arial Narrow" panose="020B0606020202030204" pitchFamily="34" charset="0"/>
                            </a:rPr>
                            <a:t>Australia,</a:t>
                          </a:r>
                          <a:r>
                            <a:rPr lang="en-US" baseline="0" dirty="0" smtClean="0">
                              <a:latin typeface="Arial Narrow" panose="020B0606020202030204" pitchFamily="34" charset="0"/>
                            </a:rPr>
                            <a:t> United Kingdom,  Canada, </a:t>
                          </a:r>
                        </a:p>
                        <a:p>
                          <a:r>
                            <a:rPr lang="en-US" baseline="0" dirty="0" smtClean="0">
                              <a:latin typeface="Arial Narrow" panose="020B0606020202030204" pitchFamily="34" charset="0"/>
                            </a:rPr>
                            <a:t>New Zealand, Spain, Germany, Mexico</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1921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160" t="-576812" r="-175638" b="-289855"/>
                          </a:stretch>
                        </a:blipFill>
                      </a:tcPr>
                    </a:tc>
                    <a:tc>
                      <a:txBody>
                        <a:bodyPr/>
                        <a:lstStyle/>
                        <a:p>
                          <a:r>
                            <a:rPr lang="en-US" dirty="0" smtClean="0">
                              <a:latin typeface="Arial Narrow" panose="020B0606020202030204" pitchFamily="34" charset="0"/>
                            </a:rPr>
                            <a:t>China, Indonesia, South Korea, Israel</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1921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160" t="-686765" r="-175638" b="-194118"/>
                          </a:stretch>
                        </a:blipFill>
                      </a:tcPr>
                    </a:tc>
                    <a:tc>
                      <a:txBody>
                        <a:bodyPr/>
                        <a:lstStyle/>
                        <a:p>
                          <a:r>
                            <a:rPr lang="en-US" dirty="0" smtClean="0">
                              <a:latin typeface="Arial Narrow" panose="020B0606020202030204" pitchFamily="34" charset="0"/>
                            </a:rPr>
                            <a:t>Russia, Turkey, Saudi Arabia</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235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160" t="-449580" r="-175638" b="-10924"/>
                          </a:stretch>
                        </a:blipFill>
                      </a:tcPr>
                    </a:tc>
                    <a:tc>
                      <a:txBody>
                        <a:bodyPr/>
                        <a:lstStyle/>
                        <a:p>
                          <a:r>
                            <a:rPr lang="en-US" dirty="0" smtClean="0">
                              <a:latin typeface="Arial Narrow" panose="020B0606020202030204" pitchFamily="34" charset="0"/>
                            </a:rPr>
                            <a:t>Singapore, Hong Kong, Taiwan, Chile, Ireland, Iceland, Hungary</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mc:Fallback>
      </mc:AlternateContent>
      <p:sp>
        <p:nvSpPr>
          <p:cNvPr id="8" name="Content Placeholder 3"/>
          <p:cNvSpPr>
            <a:spLocks noGrp="1"/>
          </p:cNvSpPr>
          <p:nvPr>
            <p:ph idx="1"/>
          </p:nvPr>
        </p:nvSpPr>
        <p:spPr>
          <a:xfrm>
            <a:off x="457200" y="5562600"/>
            <a:ext cx="8229600" cy="335280"/>
          </a:xfrm>
        </p:spPr>
        <p:txBody>
          <a:bodyPr/>
          <a:lstStyle/>
          <a:p>
            <a:pPr marL="0" lvl="0" indent="0" algn="ctr" defTabSz="914400">
              <a:spcBef>
                <a:spcPts val="0"/>
              </a:spcBef>
              <a:spcAft>
                <a:spcPts val="0"/>
              </a:spcAft>
              <a:buNone/>
            </a:pPr>
            <a:r>
              <a:rPr lang="en-US" sz="1600" b="0" dirty="0">
                <a:solidFill>
                  <a:srgbClr val="000000"/>
                </a:solidFill>
                <a:latin typeface="Arial Narrow"/>
              </a:rPr>
              <a:t>Source: KPMG </a:t>
            </a:r>
            <a:r>
              <a:rPr lang="en-US" sz="1600" b="0" i="1" dirty="0">
                <a:solidFill>
                  <a:srgbClr val="000000"/>
                </a:solidFill>
                <a:latin typeface="Arial Narrow"/>
              </a:rPr>
              <a:t>Corporate and Indirect Tax Rate Survey, 2010 </a:t>
            </a:r>
            <a:endParaRPr lang="en-US" sz="1600" b="0" dirty="0">
              <a:solidFill>
                <a:srgbClr val="000000"/>
              </a:solidFill>
              <a:latin typeface="Arial Narrow"/>
            </a:endParaRPr>
          </a:p>
        </p:txBody>
      </p:sp>
      <p:sp>
        <p:nvSpPr>
          <p:cNvPr id="10" name="Text Placeholder 4"/>
          <p:cNvSpPr>
            <a:spLocks noGrp="1"/>
          </p:cNvSpPr>
          <p:nvPr>
            <p:ph type="body" sz="quarter" idx="16"/>
          </p:nvPr>
        </p:nvSpPr>
        <p:spPr/>
        <p:txBody>
          <a:bodyPr/>
          <a:lstStyle/>
          <a:p>
            <a:endParaRPr lang="en-US"/>
          </a:p>
        </p:txBody>
      </p:sp>
      <p:sp>
        <p:nvSpPr>
          <p:cNvPr id="9"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4249319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Value-Added Tax (VAT)</a:t>
            </a:r>
          </a:p>
        </p:txBody>
      </p:sp>
      <p:sp>
        <p:nvSpPr>
          <p:cNvPr id="7" name="Content Placeholder 2"/>
          <p:cNvSpPr>
            <a:spLocks noGrp="1"/>
          </p:cNvSpPr>
          <p:nvPr>
            <p:ph sz="quarter" idx="17"/>
          </p:nvPr>
        </p:nvSpPr>
        <p:spPr>
          <a:xfrm>
            <a:off x="571500" y="1143000"/>
            <a:ext cx="8001000" cy="1473200"/>
          </a:xfrm>
          <a:solidFill>
            <a:srgbClr val="C2FFF0"/>
          </a:solidFill>
          <a:ln w="19050">
            <a:solidFill>
              <a:schemeClr val="tx1"/>
            </a:solidFill>
          </a:ln>
        </p:spPr>
        <p:txBody>
          <a:bodyPr/>
          <a:lstStyle/>
          <a:p>
            <a:pPr marL="0" lvl="0" indent="0" defTabSz="914400">
              <a:spcBef>
                <a:spcPts val="0"/>
              </a:spcBef>
              <a:buNone/>
              <a:defRPr/>
            </a:pPr>
            <a:r>
              <a:rPr lang="en-US" sz="2200" b="0" dirty="0">
                <a:solidFill>
                  <a:srgbClr val="000000"/>
                </a:solidFill>
                <a:latin typeface="Arial Narrow"/>
              </a:rPr>
              <a:t>VAT is an </a:t>
            </a:r>
            <a:r>
              <a:rPr lang="en-US" sz="2200" dirty="0">
                <a:solidFill>
                  <a:srgbClr val="A60A1B"/>
                </a:solidFill>
                <a:latin typeface="Arial Narrow"/>
              </a:rPr>
              <a:t>indirect tax placed on goods and services</a:t>
            </a:r>
            <a:r>
              <a:rPr lang="en-US" sz="2200" b="0" dirty="0">
                <a:solidFill>
                  <a:srgbClr val="000000"/>
                </a:solidFill>
                <a:latin typeface="Arial Narrow"/>
              </a:rPr>
              <a:t>, not on </a:t>
            </a:r>
            <a:r>
              <a:rPr lang="en-US" sz="2200" b="0" dirty="0" smtClean="0">
                <a:solidFill>
                  <a:srgbClr val="000000"/>
                </a:solidFill>
                <a:latin typeface="Arial Narrow"/>
              </a:rPr>
              <a:t>people and </a:t>
            </a:r>
            <a:r>
              <a:rPr lang="en-US" sz="2200" b="0" dirty="0">
                <a:solidFill>
                  <a:srgbClr val="000000"/>
                </a:solidFill>
                <a:latin typeface="Arial Narrow"/>
              </a:rPr>
              <a:t>corporations like an income tax. The VAT is charged </a:t>
            </a:r>
            <a:r>
              <a:rPr lang="en-US" sz="2200" b="0" dirty="0" smtClean="0">
                <a:solidFill>
                  <a:srgbClr val="000000"/>
                </a:solidFill>
                <a:latin typeface="Arial Narrow"/>
              </a:rPr>
              <a:t>sequentially throughout </a:t>
            </a:r>
            <a:r>
              <a:rPr lang="en-US" sz="2200" b="0" dirty="0">
                <a:solidFill>
                  <a:srgbClr val="000000"/>
                </a:solidFill>
                <a:latin typeface="Arial Narrow"/>
              </a:rPr>
              <a:t>the process of manufacturing a good or providing a </a:t>
            </a:r>
            <a:r>
              <a:rPr lang="en-US" sz="2200" b="0" dirty="0" smtClean="0">
                <a:solidFill>
                  <a:srgbClr val="000000"/>
                </a:solidFill>
                <a:latin typeface="Arial Narrow"/>
              </a:rPr>
              <a:t>service. The </a:t>
            </a:r>
            <a:r>
              <a:rPr lang="en-US" sz="2200" b="0" dirty="0">
                <a:solidFill>
                  <a:srgbClr val="000000"/>
                </a:solidFill>
                <a:latin typeface="Arial Narrow"/>
              </a:rPr>
              <a:t>VAT is also called </a:t>
            </a:r>
            <a:r>
              <a:rPr lang="en-US" sz="2200" dirty="0">
                <a:solidFill>
                  <a:srgbClr val="A60A1B"/>
                </a:solidFill>
                <a:latin typeface="Arial Narrow"/>
              </a:rPr>
              <a:t>Goods and Service Tax (GST). </a:t>
            </a:r>
          </a:p>
        </p:txBody>
      </p:sp>
      <p:sp>
        <p:nvSpPr>
          <p:cNvPr id="8" name="Content Placeholder 3"/>
          <p:cNvSpPr>
            <a:spLocks noGrp="1"/>
          </p:cNvSpPr>
          <p:nvPr>
            <p:ph sz="quarter" idx="18"/>
          </p:nvPr>
        </p:nvSpPr>
        <p:spPr>
          <a:xfrm>
            <a:off x="228600" y="2819400"/>
            <a:ext cx="4191000" cy="3657600"/>
          </a:xfrm>
          <a:ln w="28575">
            <a:solidFill>
              <a:schemeClr val="tx1"/>
            </a:solidFill>
          </a:ln>
        </p:spPr>
        <p:txBody>
          <a:bodyPr/>
          <a:lstStyle/>
          <a:p>
            <a:pPr marL="342042" lvl="0" indent="-342042" algn="ctr" defTabSz="915004" eaLnBrk="0" fontAlgn="base" hangingPunct="0">
              <a:spcBef>
                <a:spcPts val="600"/>
              </a:spcBef>
              <a:spcAft>
                <a:spcPct val="0"/>
              </a:spcAft>
              <a:buClr>
                <a:srgbClr val="3333CC"/>
              </a:buClr>
              <a:buNone/>
            </a:pPr>
            <a:r>
              <a:rPr lang="en-US" sz="1800" u="sng" kern="0" dirty="0">
                <a:solidFill>
                  <a:srgbClr val="000000"/>
                </a:solidFill>
                <a:latin typeface="Arial Black" pitchFamily="34" charset="0"/>
              </a:rPr>
              <a:t>VAT </a:t>
            </a:r>
            <a:r>
              <a:rPr lang="en-US" sz="1800" u="sng" kern="0" dirty="0" smtClean="0">
                <a:solidFill>
                  <a:srgbClr val="000000"/>
                </a:solidFill>
                <a:latin typeface="Arial Black" pitchFamily="34" charset="0"/>
              </a:rPr>
              <a:t>CHARACTERISTICS</a:t>
            </a:r>
            <a:endParaRPr lang="en-US" sz="1500" kern="0" dirty="0">
              <a:solidFill>
                <a:srgbClr val="000000"/>
              </a:solidFill>
              <a:latin typeface="Arial Narrow"/>
            </a:endParaRPr>
          </a:p>
          <a:p>
            <a:pPr marL="0" lvl="0" indent="0" defTabSz="915004" eaLnBrk="0" fontAlgn="base" hangingPunct="0">
              <a:spcBef>
                <a:spcPts val="1200"/>
              </a:spcBef>
              <a:spcAft>
                <a:spcPct val="0"/>
              </a:spcAft>
              <a:buClr>
                <a:srgbClr val="006200"/>
              </a:buClr>
              <a:buNone/>
            </a:pPr>
            <a:r>
              <a:rPr lang="en-US" sz="1800" kern="0" dirty="0">
                <a:solidFill>
                  <a:srgbClr val="000000"/>
                </a:solidFill>
                <a:latin typeface="Arial Narrow"/>
              </a:rPr>
              <a:t>A percent, e.g., 10%, of current value, of</a:t>
            </a:r>
            <a:r>
              <a:rPr lang="en-US" sz="1800" kern="0" dirty="0">
                <a:solidFill>
                  <a:srgbClr val="CC0000"/>
                </a:solidFill>
                <a:latin typeface="Arial Narrow"/>
              </a:rPr>
              <a:t> </a:t>
            </a:r>
            <a:r>
              <a:rPr lang="en-US" sz="1800" kern="0" dirty="0">
                <a:solidFill>
                  <a:srgbClr val="A60A1B"/>
                </a:solidFill>
                <a:latin typeface="Arial Narrow"/>
              </a:rPr>
              <a:t>unfinished</a:t>
            </a:r>
            <a:r>
              <a:rPr lang="en-US" sz="1800" kern="0" dirty="0">
                <a:solidFill>
                  <a:srgbClr val="CC0000"/>
                </a:solidFill>
                <a:latin typeface="Arial Narrow"/>
              </a:rPr>
              <a:t> </a:t>
            </a:r>
            <a:r>
              <a:rPr lang="en-US" sz="1800" kern="0" dirty="0">
                <a:solidFill>
                  <a:srgbClr val="000000"/>
                </a:solidFill>
                <a:latin typeface="Arial Narrow"/>
              </a:rPr>
              <a:t>goods or service (G/S) is charged to the purchaser and sent to taxing entity by manufacturer or </a:t>
            </a:r>
            <a:r>
              <a:rPr lang="en-US" sz="1800" kern="0" dirty="0" smtClean="0">
                <a:solidFill>
                  <a:srgbClr val="000000"/>
                </a:solidFill>
                <a:latin typeface="Arial Narrow"/>
              </a:rPr>
              <a:t>provider</a:t>
            </a:r>
            <a:endParaRPr lang="en-US" sz="1000" kern="0" dirty="0">
              <a:solidFill>
                <a:srgbClr val="000000"/>
              </a:solidFill>
              <a:latin typeface="Arial Narrow"/>
            </a:endParaRPr>
          </a:p>
          <a:p>
            <a:pPr marL="0" lvl="0" indent="0" defTabSz="915004" eaLnBrk="0" fontAlgn="base" hangingPunct="0">
              <a:spcBef>
                <a:spcPts val="1200"/>
              </a:spcBef>
              <a:spcAft>
                <a:spcPct val="0"/>
              </a:spcAft>
              <a:buClr>
                <a:srgbClr val="006200"/>
              </a:buClr>
              <a:buNone/>
            </a:pPr>
            <a:r>
              <a:rPr lang="en-US" sz="1800" kern="0" dirty="0">
                <a:solidFill>
                  <a:srgbClr val="000000"/>
                </a:solidFill>
                <a:latin typeface="Arial Narrow"/>
              </a:rPr>
              <a:t>VAT charged to buyer at purchase time whether buyer is an end user or intermediate </a:t>
            </a:r>
            <a:r>
              <a:rPr lang="en-US" sz="1800" kern="0" dirty="0" smtClean="0">
                <a:solidFill>
                  <a:srgbClr val="000000"/>
                </a:solidFill>
                <a:latin typeface="Arial Narrow"/>
              </a:rPr>
              <a:t>business</a:t>
            </a:r>
            <a:endParaRPr lang="en-US" sz="1000" kern="0" dirty="0">
              <a:solidFill>
                <a:srgbClr val="000000"/>
              </a:solidFill>
              <a:latin typeface="Arial Narrow"/>
            </a:endParaRPr>
          </a:p>
          <a:p>
            <a:pPr marL="0" lvl="0" indent="0" defTabSz="915004" eaLnBrk="0" fontAlgn="base" hangingPunct="0">
              <a:spcBef>
                <a:spcPts val="1200"/>
              </a:spcBef>
              <a:spcAft>
                <a:spcPct val="0"/>
              </a:spcAft>
              <a:buClr>
                <a:srgbClr val="006200"/>
              </a:buClr>
              <a:buNone/>
            </a:pPr>
            <a:r>
              <a:rPr lang="en-US" sz="1800" kern="0" dirty="0">
                <a:solidFill>
                  <a:srgbClr val="000000"/>
                </a:solidFill>
                <a:latin typeface="Arial Narrow"/>
              </a:rPr>
              <a:t>As next transfer occurs, VAT previously paid on unfinished  G/S is </a:t>
            </a:r>
            <a:r>
              <a:rPr lang="en-US" sz="1800" kern="0" dirty="0">
                <a:solidFill>
                  <a:srgbClr val="000000">
                    <a:lumMod val="75000"/>
                  </a:srgbClr>
                </a:solidFill>
                <a:latin typeface="Arial Narrow"/>
              </a:rPr>
              <a:t>subtracted from VAT currently </a:t>
            </a:r>
            <a:r>
              <a:rPr lang="en-US" sz="1800" kern="0" dirty="0" smtClean="0">
                <a:solidFill>
                  <a:srgbClr val="000000">
                    <a:lumMod val="75000"/>
                  </a:srgbClr>
                </a:solidFill>
                <a:latin typeface="Arial Narrow"/>
              </a:rPr>
              <a:t>due</a:t>
            </a:r>
            <a:endParaRPr lang="en-US" sz="1300" u="sng" kern="0" dirty="0">
              <a:solidFill>
                <a:srgbClr val="000000">
                  <a:lumMod val="75000"/>
                </a:srgbClr>
              </a:solidFill>
              <a:latin typeface="Arial Black" pitchFamily="34" charset="0"/>
            </a:endParaRPr>
          </a:p>
        </p:txBody>
      </p:sp>
      <p:sp>
        <p:nvSpPr>
          <p:cNvPr id="9" name="Content Placeholder 4"/>
          <p:cNvSpPr>
            <a:spLocks noGrp="1"/>
          </p:cNvSpPr>
          <p:nvPr>
            <p:ph sz="quarter" idx="19"/>
          </p:nvPr>
        </p:nvSpPr>
        <p:spPr>
          <a:xfrm>
            <a:off x="4572000" y="2819400"/>
            <a:ext cx="4343400" cy="3657600"/>
          </a:xfrm>
          <a:ln w="28575">
            <a:solidFill>
              <a:schemeClr val="tx1"/>
            </a:solidFill>
          </a:ln>
        </p:spPr>
        <p:txBody>
          <a:bodyPr/>
          <a:lstStyle/>
          <a:p>
            <a:pPr marL="342042" lvl="0" indent="-342042" algn="ctr" defTabSz="915004" eaLnBrk="0" fontAlgn="base" hangingPunct="0">
              <a:spcBef>
                <a:spcPts val="600"/>
              </a:spcBef>
              <a:spcAft>
                <a:spcPct val="0"/>
              </a:spcAft>
              <a:buClr>
                <a:srgbClr val="3333CC"/>
              </a:buClr>
              <a:buNone/>
            </a:pPr>
            <a:r>
              <a:rPr lang="en-US" sz="1800" u="sng" kern="0" dirty="0">
                <a:solidFill>
                  <a:srgbClr val="000000"/>
                </a:solidFill>
                <a:latin typeface="Arial Black" pitchFamily="34" charset="0"/>
              </a:rPr>
              <a:t>SALES TAX </a:t>
            </a:r>
            <a:r>
              <a:rPr lang="en-US" sz="1800" u="sng" kern="0" dirty="0" smtClean="0">
                <a:solidFill>
                  <a:srgbClr val="000000"/>
                </a:solidFill>
                <a:latin typeface="Arial Black" pitchFamily="34" charset="0"/>
              </a:rPr>
              <a:t>CHARACTERISTICS</a:t>
            </a:r>
            <a:endParaRPr lang="en-US" sz="1600" u="sng" kern="0" dirty="0">
              <a:solidFill>
                <a:srgbClr val="000000"/>
              </a:solidFill>
              <a:latin typeface="Arial Black" pitchFamily="34" charset="0"/>
            </a:endParaRPr>
          </a:p>
          <a:p>
            <a:pPr marL="0" lvl="0" indent="0" defTabSz="915004" eaLnBrk="0" fontAlgn="base" hangingPunct="0">
              <a:spcBef>
                <a:spcPts val="600"/>
              </a:spcBef>
              <a:spcAft>
                <a:spcPts val="900"/>
              </a:spcAft>
              <a:buClr>
                <a:srgbClr val="006200"/>
              </a:buClr>
              <a:buNone/>
            </a:pPr>
            <a:r>
              <a:rPr lang="en-US" sz="1800" kern="0" dirty="0">
                <a:solidFill>
                  <a:srgbClr val="000000"/>
                </a:solidFill>
                <a:latin typeface="Arial Narrow"/>
              </a:rPr>
              <a:t>Charged only</a:t>
            </a:r>
            <a:r>
              <a:rPr lang="en-US" sz="1800" kern="0" dirty="0">
                <a:solidFill>
                  <a:srgbClr val="C00000"/>
                </a:solidFill>
                <a:latin typeface="Arial Narrow"/>
              </a:rPr>
              <a:t> </a:t>
            </a:r>
            <a:r>
              <a:rPr lang="en-US" sz="1800" kern="0" dirty="0">
                <a:solidFill>
                  <a:srgbClr val="A60A1B"/>
                </a:solidFill>
                <a:latin typeface="Arial Narrow"/>
              </a:rPr>
              <a:t>once</a:t>
            </a:r>
            <a:r>
              <a:rPr lang="en-US" sz="1800" kern="0" dirty="0">
                <a:solidFill>
                  <a:srgbClr val="C00000"/>
                </a:solidFill>
                <a:latin typeface="Arial Narrow"/>
              </a:rPr>
              <a:t> </a:t>
            </a:r>
            <a:r>
              <a:rPr lang="en-US" sz="1800" kern="0" dirty="0">
                <a:solidFill>
                  <a:srgbClr val="000000"/>
                </a:solidFill>
                <a:latin typeface="Arial Narrow"/>
              </a:rPr>
              <a:t>at final product sale to the </a:t>
            </a:r>
            <a:r>
              <a:rPr lang="en-US" sz="1800" kern="0" dirty="0">
                <a:solidFill>
                  <a:srgbClr val="A60A1B"/>
                </a:solidFill>
                <a:latin typeface="Arial Narrow"/>
              </a:rPr>
              <a:t>end user or </a:t>
            </a:r>
            <a:r>
              <a:rPr lang="en-US" sz="1800" kern="0" dirty="0" smtClean="0">
                <a:solidFill>
                  <a:srgbClr val="A60A1B"/>
                </a:solidFill>
                <a:latin typeface="Arial Narrow"/>
              </a:rPr>
              <a:t>consumer</a:t>
            </a:r>
            <a:endParaRPr lang="en-US" kern="0" dirty="0">
              <a:solidFill>
                <a:srgbClr val="A60A1B"/>
              </a:solidFill>
              <a:latin typeface="Arial Narrow"/>
            </a:endParaRPr>
          </a:p>
          <a:p>
            <a:pPr marL="0" lvl="0" indent="0" defTabSz="915004" eaLnBrk="0" fontAlgn="base" hangingPunct="0">
              <a:spcBef>
                <a:spcPts val="2400"/>
              </a:spcBef>
              <a:spcAft>
                <a:spcPts val="900"/>
              </a:spcAft>
              <a:buClr>
                <a:srgbClr val="006200"/>
              </a:buClr>
              <a:buNone/>
            </a:pPr>
            <a:r>
              <a:rPr lang="en-US" sz="1800" kern="0" dirty="0">
                <a:solidFill>
                  <a:srgbClr val="000000"/>
                </a:solidFill>
                <a:latin typeface="Arial Narrow"/>
              </a:rPr>
              <a:t>Selling merchant sends  tax to taxing entity </a:t>
            </a:r>
          </a:p>
          <a:p>
            <a:pPr marL="0" lvl="0" indent="0" defTabSz="915004" eaLnBrk="0" fontAlgn="base" hangingPunct="0">
              <a:spcBef>
                <a:spcPts val="2400"/>
              </a:spcBef>
              <a:spcAft>
                <a:spcPts val="900"/>
              </a:spcAft>
              <a:buClr>
                <a:srgbClr val="006200"/>
              </a:buClr>
              <a:buNone/>
            </a:pPr>
            <a:r>
              <a:rPr lang="en-US" sz="1800" kern="0" dirty="0">
                <a:solidFill>
                  <a:srgbClr val="000000"/>
                </a:solidFill>
                <a:latin typeface="Arial Narrow"/>
              </a:rPr>
              <a:t>Businesses do</a:t>
            </a:r>
            <a:r>
              <a:rPr lang="en-US" sz="1800" u="sng" kern="0" dirty="0">
                <a:solidFill>
                  <a:srgbClr val="000000"/>
                </a:solidFill>
                <a:latin typeface="Arial Narrow"/>
              </a:rPr>
              <a:t> not </a:t>
            </a:r>
            <a:r>
              <a:rPr lang="en-US" sz="1800" kern="0" dirty="0">
                <a:solidFill>
                  <a:srgbClr val="000000"/>
                </a:solidFill>
                <a:latin typeface="Arial Narrow"/>
              </a:rPr>
              <a:t>pay sales tax on raw materials or unfinished goods or </a:t>
            </a:r>
            <a:r>
              <a:rPr lang="en-US" sz="1800" kern="0" dirty="0" smtClean="0">
                <a:solidFill>
                  <a:srgbClr val="000000"/>
                </a:solidFill>
                <a:latin typeface="Arial Narrow"/>
              </a:rPr>
              <a:t>service</a:t>
            </a:r>
            <a:endParaRPr lang="en-US" kern="0" dirty="0">
              <a:solidFill>
                <a:srgbClr val="000000"/>
              </a:solidFill>
              <a:latin typeface="Arial Narrow"/>
            </a:endParaRPr>
          </a:p>
          <a:p>
            <a:pPr marL="0" lvl="0" indent="0" defTabSz="915004" eaLnBrk="0" fontAlgn="base" hangingPunct="0">
              <a:spcBef>
                <a:spcPts val="2400"/>
              </a:spcBef>
              <a:spcAft>
                <a:spcPts val="900"/>
              </a:spcAft>
              <a:buClr>
                <a:srgbClr val="006200"/>
              </a:buClr>
              <a:buNone/>
            </a:pPr>
            <a:r>
              <a:rPr lang="en-US" sz="1800" kern="0" dirty="0">
                <a:solidFill>
                  <a:srgbClr val="000000"/>
                </a:solidFill>
                <a:latin typeface="Arial Narrow"/>
              </a:rPr>
              <a:t>Businesses </a:t>
            </a:r>
            <a:r>
              <a:rPr lang="en-US" sz="1800" u="sng" kern="0" dirty="0">
                <a:solidFill>
                  <a:srgbClr val="000000"/>
                </a:solidFill>
                <a:latin typeface="Arial Narrow"/>
              </a:rPr>
              <a:t>do pay </a:t>
            </a:r>
            <a:r>
              <a:rPr lang="en-US" sz="1800" kern="0" dirty="0">
                <a:solidFill>
                  <a:srgbClr val="000000"/>
                </a:solidFill>
                <a:latin typeface="Arial Narrow"/>
              </a:rPr>
              <a:t>sales tax on items for which they are the end </a:t>
            </a:r>
            <a:r>
              <a:rPr lang="en-US" sz="1800" kern="0" dirty="0" smtClean="0">
                <a:solidFill>
                  <a:srgbClr val="000000"/>
                </a:solidFill>
                <a:latin typeface="Arial Narrow"/>
              </a:rPr>
              <a:t>user</a:t>
            </a:r>
            <a:endParaRPr lang="en-US" sz="1500" kern="0" dirty="0">
              <a:solidFill>
                <a:srgbClr val="000000"/>
              </a:solidFill>
              <a:latin typeface="Arial Narrow"/>
            </a:endParaRPr>
          </a:p>
        </p:txBody>
      </p:sp>
      <p:sp>
        <p:nvSpPr>
          <p:cNvPr id="13" name="Content Placeholder 5"/>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3903603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Example: How a 10% VAT Could Work in the US</a:t>
            </a:r>
          </a:p>
        </p:txBody>
      </p:sp>
      <mc:AlternateContent xmlns:mc="http://schemas.openxmlformats.org/markup-compatibility/2006">
        <mc:Choice xmlns:a14="http://schemas.microsoft.com/office/drawing/2010/main" xmlns="" Requires="a14">
          <p:sp>
            <p:nvSpPr>
              <p:cNvPr id="11" name="Content Placeholder 2" descr="This is an examplee on how a VAT would work.  It is an incremental and adjusted tax at each step of the manufacturing process.  Note that the end result after going through four stages of production, manufacturing, and sales, the government does end up with as 10% VAT." title="Example: How a 10% VAT Could Work in the US"/>
              <p:cNvSpPr>
                <a:spLocks noGrp="1"/>
              </p:cNvSpPr>
              <p:nvPr>
                <p:ph idx="1"/>
              </p:nvPr>
            </p:nvSpPr>
            <p:spPr>
              <a:xfrm>
                <a:off x="228600" y="1066800"/>
                <a:ext cx="8686800" cy="5486400"/>
              </a:xfrm>
            </p:spPr>
            <p:txBody>
              <a:bodyPr/>
              <a:lstStyle/>
              <a:p>
                <a:pPr marL="457200" lvl="0" indent="-457200" defTabSz="915004" eaLnBrk="0" fontAlgn="base" hangingPunct="0">
                  <a:spcAft>
                    <a:spcPct val="0"/>
                  </a:spcAft>
                  <a:buClr>
                    <a:srgbClr val="3333CC"/>
                  </a:buClr>
                  <a:buFont typeface="+mj-lt"/>
                  <a:buAutoNum type="arabicPeriod"/>
                </a:pPr>
                <a:r>
                  <a:rPr lang="en-US" sz="2400" kern="0" dirty="0" smtClean="0">
                    <a:solidFill>
                      <a:srgbClr val="A60A1B"/>
                    </a:solidFill>
                    <a:latin typeface="Arial Narrow"/>
                  </a:rPr>
                  <a:t>Mining company </a:t>
                </a:r>
                <a:r>
                  <a:rPr lang="en-US" sz="2400" kern="0" dirty="0">
                    <a:solidFill>
                      <a:srgbClr val="000000"/>
                    </a:solidFill>
                    <a:latin typeface="Arial Narrow"/>
                  </a:rPr>
                  <a:t>sells $100,000 of iron ore to </a:t>
                </a:r>
                <a:r>
                  <a:rPr lang="en-US" sz="2400" kern="0" dirty="0">
                    <a:solidFill>
                      <a:srgbClr val="575757"/>
                    </a:solidFill>
                    <a:latin typeface="Arial Narrow"/>
                  </a:rPr>
                  <a:t>Steel company </a:t>
                </a:r>
                <a:r>
                  <a:rPr lang="en-US" sz="2400" kern="0" dirty="0">
                    <a:solidFill>
                      <a:srgbClr val="000000"/>
                    </a:solidFill>
                    <a:latin typeface="Arial Narrow"/>
                  </a:rPr>
                  <a:t>and charges Steel company 10% VAT, or $10,000. </a:t>
                </a:r>
                <a:r>
                  <a:rPr lang="en-US" sz="2400" kern="0" dirty="0">
                    <a:solidFill>
                      <a:srgbClr val="A60A1B"/>
                    </a:solidFill>
                    <a:latin typeface="Arial Narrow"/>
                  </a:rPr>
                  <a:t>Mining company </a:t>
                </a:r>
                <a:r>
                  <a:rPr lang="en-US" sz="2400" kern="0" dirty="0">
                    <a:solidFill>
                      <a:srgbClr val="000000"/>
                    </a:solidFill>
                    <a:latin typeface="Arial Narrow"/>
                  </a:rPr>
                  <a:t>sends $10,000 to US Treasury.</a:t>
                </a:r>
              </a:p>
              <a:p>
                <a:pPr marL="457200" lvl="0" indent="-457200" defTabSz="915004" eaLnBrk="0" fontAlgn="base" hangingPunct="0">
                  <a:spcAft>
                    <a:spcPct val="0"/>
                  </a:spcAft>
                  <a:buClr>
                    <a:srgbClr val="3333CC"/>
                  </a:buClr>
                  <a:buFont typeface="+mj-lt"/>
                  <a:buAutoNum type="arabicPeriod"/>
                </a:pPr>
                <a:r>
                  <a:rPr lang="en-US" sz="2400" kern="0" dirty="0">
                    <a:solidFill>
                      <a:srgbClr val="575757"/>
                    </a:solidFill>
                    <a:latin typeface="Arial Narrow"/>
                  </a:rPr>
                  <a:t>Steel company </a:t>
                </a:r>
                <a:r>
                  <a:rPr lang="en-US" sz="2400" kern="0" dirty="0">
                    <a:solidFill>
                      <a:srgbClr val="000000"/>
                    </a:solidFill>
                    <a:latin typeface="Arial Narrow"/>
                  </a:rPr>
                  <a:t>sells steel for $300,000 to </a:t>
                </a:r>
                <a:r>
                  <a:rPr lang="en-US" sz="2400" kern="0" dirty="0">
                    <a:solidFill>
                      <a:srgbClr val="A60A1B"/>
                    </a:solidFill>
                    <a:latin typeface="Arial Narrow"/>
                  </a:rPr>
                  <a:t>Refrigerator company </a:t>
                </a:r>
                <a:r>
                  <a:rPr lang="en-US" sz="2400" kern="0" dirty="0">
                    <a:solidFill>
                      <a:srgbClr val="000000"/>
                    </a:solidFill>
                    <a:latin typeface="Arial Narrow"/>
                  </a:rPr>
                  <a:t>and charges Refrigerator company 10% VAT, or $30,000. </a:t>
                </a:r>
                <a:r>
                  <a:rPr lang="en-US" sz="2400" kern="0" dirty="0">
                    <a:solidFill>
                      <a:srgbClr val="575757"/>
                    </a:solidFill>
                    <a:latin typeface="Arial Narrow"/>
                  </a:rPr>
                  <a:t>Steel company </a:t>
                </a:r>
                <a:r>
                  <a:rPr lang="en-US" sz="2400" kern="0" dirty="0">
                    <a:solidFill>
                      <a:srgbClr val="000000"/>
                    </a:solidFill>
                    <a:latin typeface="Arial Narrow"/>
                  </a:rPr>
                  <a:t>sends $30,000 </a:t>
                </a:r>
                <a14:m>
                  <m:oMath xmlns:m="http://schemas.openxmlformats.org/officeDocument/2006/math">
                    <m:r>
                      <a:rPr lang="en-US" sz="2400" b="1" i="1" kern="0" dirty="0" smtClean="0">
                        <a:solidFill>
                          <a:srgbClr val="000000"/>
                        </a:solidFill>
                        <a:latin typeface="Cambria Math"/>
                      </a:rPr>
                      <m:t>−</m:t>
                    </m:r>
                  </m:oMath>
                </a14:m>
                <a:r>
                  <a:rPr lang="en-US" sz="2400" kern="0" dirty="0">
                    <a:solidFill>
                      <a:srgbClr val="000000"/>
                    </a:solidFill>
                    <a:latin typeface="Arial Narrow"/>
                  </a:rPr>
                  <a:t> 10,000 </a:t>
                </a:r>
                <a14:m>
                  <m:oMath xmlns:m="http://schemas.openxmlformats.org/officeDocument/2006/math">
                    <m:r>
                      <a:rPr lang="en-US" sz="2400" i="1" kern="0" dirty="0" smtClean="0">
                        <a:solidFill>
                          <a:srgbClr val="000000"/>
                        </a:solidFill>
                        <a:latin typeface="Cambria Math"/>
                      </a:rPr>
                      <m:t>=</m:t>
                    </m:r>
                  </m:oMath>
                </a14:m>
                <a:r>
                  <a:rPr lang="en-US" sz="2400" kern="0" dirty="0">
                    <a:solidFill>
                      <a:srgbClr val="000000"/>
                    </a:solidFill>
                    <a:latin typeface="Arial Narrow"/>
                  </a:rPr>
                  <a:t> $20,000 to US Treasury.</a:t>
                </a:r>
              </a:p>
              <a:p>
                <a:pPr marL="457200" lvl="0" indent="-457200" defTabSz="915004" eaLnBrk="0" fontAlgn="base" hangingPunct="0">
                  <a:spcAft>
                    <a:spcPct val="0"/>
                  </a:spcAft>
                  <a:buClr>
                    <a:srgbClr val="3333CC"/>
                  </a:buClr>
                  <a:buFont typeface="+mj-lt"/>
                  <a:buAutoNum type="arabicPeriod"/>
                </a:pPr>
                <a:r>
                  <a:rPr lang="en-US" sz="2400" kern="0" dirty="0">
                    <a:solidFill>
                      <a:srgbClr val="A60A1B"/>
                    </a:solidFill>
                    <a:latin typeface="Arial Narrow"/>
                  </a:rPr>
                  <a:t>Refrigerator company </a:t>
                </a:r>
                <a:r>
                  <a:rPr lang="en-US" sz="2400" kern="0" dirty="0">
                    <a:solidFill>
                      <a:srgbClr val="000000"/>
                    </a:solidFill>
                    <a:latin typeface="Arial Narrow"/>
                  </a:rPr>
                  <a:t>sells refrigerators to </a:t>
                </a:r>
                <a:r>
                  <a:rPr lang="en-US" sz="2400" kern="0" dirty="0">
                    <a:solidFill>
                      <a:srgbClr val="006200"/>
                    </a:solidFill>
                    <a:latin typeface="Arial Narrow"/>
                  </a:rPr>
                  <a:t>Retail company </a:t>
                </a:r>
                <a:r>
                  <a:rPr lang="en-US" sz="2400" kern="0" dirty="0">
                    <a:solidFill>
                      <a:srgbClr val="000000"/>
                    </a:solidFill>
                    <a:latin typeface="Arial Narrow"/>
                  </a:rPr>
                  <a:t>for $700,000 and charges Retailer 10% VAT, or $70,000. </a:t>
                </a:r>
                <a:r>
                  <a:rPr lang="en-US" sz="2400" kern="0" dirty="0">
                    <a:solidFill>
                      <a:srgbClr val="A60A1B"/>
                    </a:solidFill>
                    <a:latin typeface="Arial Narrow"/>
                  </a:rPr>
                  <a:t>Refrigerator company</a:t>
                </a:r>
                <a:r>
                  <a:rPr lang="en-US" sz="2400" kern="0" dirty="0">
                    <a:solidFill>
                      <a:srgbClr val="FF0000"/>
                    </a:solidFill>
                    <a:latin typeface="Arial Narrow"/>
                  </a:rPr>
                  <a:t> </a:t>
                </a:r>
                <a:r>
                  <a:rPr lang="en-US" sz="2400" kern="0" dirty="0">
                    <a:solidFill>
                      <a:srgbClr val="000000"/>
                    </a:solidFill>
                    <a:latin typeface="Arial Narrow"/>
                  </a:rPr>
                  <a:t>sends $70,000 </a:t>
                </a:r>
                <a14:m>
                  <m:oMath xmlns:m="http://schemas.openxmlformats.org/officeDocument/2006/math">
                    <m:r>
                      <a:rPr lang="en-US" sz="2400" i="1" kern="0" dirty="0">
                        <a:solidFill>
                          <a:srgbClr val="000000"/>
                        </a:solidFill>
                        <a:latin typeface="Cambria Math"/>
                      </a:rPr>
                      <m:t>−</m:t>
                    </m:r>
                  </m:oMath>
                </a14:m>
                <a:r>
                  <a:rPr lang="en-US" sz="2400" kern="0" dirty="0">
                    <a:solidFill>
                      <a:srgbClr val="000000"/>
                    </a:solidFill>
                    <a:latin typeface="Arial Narrow"/>
                  </a:rPr>
                  <a:t> 30,000 </a:t>
                </a:r>
                <a14:m>
                  <m:oMath xmlns:m="http://schemas.openxmlformats.org/officeDocument/2006/math">
                    <m:r>
                      <a:rPr lang="en-US" sz="2400" i="1" kern="0" dirty="0">
                        <a:solidFill>
                          <a:srgbClr val="000000"/>
                        </a:solidFill>
                        <a:latin typeface="Cambria Math"/>
                      </a:rPr>
                      <m:t>=</m:t>
                    </m:r>
                  </m:oMath>
                </a14:m>
                <a:r>
                  <a:rPr lang="en-US" sz="2400" kern="0" dirty="0">
                    <a:solidFill>
                      <a:srgbClr val="000000"/>
                    </a:solidFill>
                    <a:latin typeface="Arial Narrow"/>
                  </a:rPr>
                  <a:t> $40,000 to US Treasury.</a:t>
                </a:r>
              </a:p>
              <a:p>
                <a:pPr marL="457200" lvl="0" indent="-457200" defTabSz="915004" eaLnBrk="0" fontAlgn="base" hangingPunct="0">
                  <a:spcAft>
                    <a:spcPct val="0"/>
                  </a:spcAft>
                  <a:buClr>
                    <a:srgbClr val="3333CC"/>
                  </a:buClr>
                  <a:buFont typeface="+mj-lt"/>
                  <a:buAutoNum type="arabicPeriod"/>
                </a:pPr>
                <a:r>
                  <a:rPr lang="en-US" sz="2400" kern="0" dirty="0">
                    <a:solidFill>
                      <a:srgbClr val="000000"/>
                    </a:solidFill>
                    <a:latin typeface="Arial Narrow"/>
                  </a:rPr>
                  <a:t>Finally, </a:t>
                </a:r>
                <a:r>
                  <a:rPr lang="en-US" sz="2400" kern="0" dirty="0">
                    <a:solidFill>
                      <a:srgbClr val="006200"/>
                    </a:solidFill>
                    <a:latin typeface="Arial Narrow"/>
                  </a:rPr>
                  <a:t>Retailer</a:t>
                </a:r>
                <a:r>
                  <a:rPr lang="en-US" sz="2400" kern="0" dirty="0">
                    <a:solidFill>
                      <a:srgbClr val="000000"/>
                    </a:solidFill>
                    <a:latin typeface="Arial Narrow"/>
                  </a:rPr>
                  <a:t> sells refrigerators to </a:t>
                </a:r>
                <a:r>
                  <a:rPr lang="en-US" sz="2400" kern="0" dirty="0">
                    <a:solidFill>
                      <a:srgbClr val="820082"/>
                    </a:solidFill>
                    <a:latin typeface="Arial Narrow"/>
                  </a:rPr>
                  <a:t>end users/consumers </a:t>
                </a:r>
                <a:r>
                  <a:rPr lang="en-US" sz="2400" kern="0" dirty="0">
                    <a:solidFill>
                      <a:srgbClr val="000000"/>
                    </a:solidFill>
                    <a:latin typeface="Arial Narrow"/>
                  </a:rPr>
                  <a:t>-  for $950,000 and collects 10% VAT, or $95,000, from consumers. </a:t>
                </a:r>
                <a:r>
                  <a:rPr lang="en-US" sz="2400" kern="0" dirty="0">
                    <a:solidFill>
                      <a:srgbClr val="006200"/>
                    </a:solidFill>
                    <a:latin typeface="Arial Narrow"/>
                  </a:rPr>
                  <a:t>Retailer</a:t>
                </a:r>
                <a:r>
                  <a:rPr lang="en-US" sz="2400" kern="0" dirty="0">
                    <a:solidFill>
                      <a:srgbClr val="009242"/>
                    </a:solidFill>
                    <a:latin typeface="Arial Narrow"/>
                  </a:rPr>
                  <a:t> </a:t>
                </a:r>
                <a:r>
                  <a:rPr lang="en-US" sz="2400" kern="0" dirty="0">
                    <a:solidFill>
                      <a:srgbClr val="000000"/>
                    </a:solidFill>
                    <a:latin typeface="Arial Narrow"/>
                  </a:rPr>
                  <a:t>sends $95,000 </a:t>
                </a:r>
                <a14:m>
                  <m:oMath xmlns:m="http://schemas.openxmlformats.org/officeDocument/2006/math">
                    <m:r>
                      <a:rPr lang="en-US" sz="2400" i="1" kern="0" dirty="0">
                        <a:solidFill>
                          <a:srgbClr val="000000"/>
                        </a:solidFill>
                        <a:latin typeface="Cambria Math"/>
                      </a:rPr>
                      <m:t>−</m:t>
                    </m:r>
                  </m:oMath>
                </a14:m>
                <a:r>
                  <a:rPr lang="en-US" sz="2400" kern="0" dirty="0">
                    <a:solidFill>
                      <a:srgbClr val="000000"/>
                    </a:solidFill>
                    <a:latin typeface="Arial Narrow"/>
                  </a:rPr>
                  <a:t> 70,000 </a:t>
                </a:r>
                <a14:m>
                  <m:oMath xmlns:m="http://schemas.openxmlformats.org/officeDocument/2006/math">
                    <m:r>
                      <a:rPr lang="en-US" sz="2400" i="1" kern="0" dirty="0">
                        <a:solidFill>
                          <a:srgbClr val="000000"/>
                        </a:solidFill>
                        <a:latin typeface="Cambria Math"/>
                      </a:rPr>
                      <m:t>=</m:t>
                    </m:r>
                  </m:oMath>
                </a14:m>
                <a:r>
                  <a:rPr lang="en-US" sz="2400" kern="0" dirty="0">
                    <a:solidFill>
                      <a:srgbClr val="000000"/>
                    </a:solidFill>
                    <a:latin typeface="Arial Narrow"/>
                  </a:rPr>
                  <a:t> $25,000 to US Treasury.</a:t>
                </a:r>
              </a:p>
              <a:p>
                <a:pPr marL="457200" lvl="0" indent="-457200" defTabSz="915004" eaLnBrk="0" fontAlgn="base" hangingPunct="0">
                  <a:spcAft>
                    <a:spcPct val="0"/>
                  </a:spcAft>
                  <a:buClr>
                    <a:srgbClr val="3333CC"/>
                  </a:buClr>
                  <a:buNone/>
                </a:pPr>
                <a:r>
                  <a:rPr lang="en-US" sz="2400" kern="0" dirty="0">
                    <a:solidFill>
                      <a:srgbClr val="A60A1B"/>
                    </a:solidFill>
                    <a:latin typeface="Arial Narrow"/>
                  </a:rPr>
                  <a:t>Conclusion: US Treasury received $25,000 </a:t>
                </a:r>
                <a14:m>
                  <m:oMath xmlns:m="http://schemas.openxmlformats.org/officeDocument/2006/math">
                    <m:r>
                      <a:rPr lang="en-US" sz="2400" i="1" kern="0" dirty="0">
                        <a:solidFill>
                          <a:srgbClr val="A60A1B"/>
                        </a:solidFill>
                        <a:latin typeface="Cambria Math"/>
                      </a:rPr>
                      <m:t>+</m:t>
                    </m:r>
                  </m:oMath>
                </a14:m>
                <a:r>
                  <a:rPr lang="en-US" sz="2400" kern="0" dirty="0">
                    <a:solidFill>
                      <a:srgbClr val="A60A1B"/>
                    </a:solidFill>
                    <a:latin typeface="Arial Narrow"/>
                  </a:rPr>
                  <a:t> 40,000 </a:t>
                </a:r>
                <a14:m>
                  <m:oMath xmlns:m="http://schemas.openxmlformats.org/officeDocument/2006/math">
                    <m:r>
                      <a:rPr lang="en-US" sz="2400" i="1" kern="0" dirty="0" smtClean="0">
                        <a:solidFill>
                          <a:srgbClr val="A60A1B"/>
                        </a:solidFill>
                        <a:latin typeface="Cambria Math"/>
                      </a:rPr>
                      <m:t>+</m:t>
                    </m:r>
                  </m:oMath>
                </a14:m>
                <a:r>
                  <a:rPr lang="en-US" sz="2400" kern="0" dirty="0">
                    <a:solidFill>
                      <a:srgbClr val="A60A1B"/>
                    </a:solidFill>
                    <a:latin typeface="Arial Narrow"/>
                  </a:rPr>
                  <a:t> 20,000 </a:t>
                </a:r>
                <a14:m>
                  <m:oMath xmlns:m="http://schemas.openxmlformats.org/officeDocument/2006/math">
                    <m:r>
                      <a:rPr lang="en-US" sz="2400" i="1" kern="0" dirty="0">
                        <a:solidFill>
                          <a:srgbClr val="A60A1B"/>
                        </a:solidFill>
                        <a:latin typeface="Cambria Math"/>
                      </a:rPr>
                      <m:t>+</m:t>
                    </m:r>
                  </m:oMath>
                </a14:m>
                <a:r>
                  <a:rPr lang="en-US" sz="2400" kern="0" dirty="0">
                    <a:solidFill>
                      <a:srgbClr val="A60A1B"/>
                    </a:solidFill>
                    <a:latin typeface="Arial Narrow"/>
                  </a:rPr>
                  <a:t> 10,000 </a:t>
                </a:r>
                <a14:m>
                  <m:oMath xmlns:m="http://schemas.openxmlformats.org/officeDocument/2006/math">
                    <m:r>
                      <a:rPr lang="en-US" sz="2400" i="1" kern="0" dirty="0" smtClean="0">
                        <a:solidFill>
                          <a:srgbClr val="A60A1B"/>
                        </a:solidFill>
                        <a:latin typeface="Cambria Math"/>
                      </a:rPr>
                      <m:t>=</m:t>
                    </m:r>
                  </m:oMath>
                </a14:m>
                <a:r>
                  <a:rPr lang="en-US" sz="2400" kern="0" dirty="0">
                    <a:solidFill>
                      <a:srgbClr val="A60A1B"/>
                    </a:solidFill>
                    <a:latin typeface="Arial Narrow"/>
                  </a:rPr>
                  <a:t> $95,000, which is 10% of final sales price of $</a:t>
                </a:r>
                <a:r>
                  <a:rPr lang="en-US" sz="2400" kern="0" dirty="0" smtClean="0">
                    <a:solidFill>
                      <a:srgbClr val="A60A1B"/>
                    </a:solidFill>
                    <a:latin typeface="Arial Narrow"/>
                  </a:rPr>
                  <a:t>950,000</a:t>
                </a:r>
                <a:endParaRPr lang="en-US" sz="2400" kern="0" dirty="0">
                  <a:solidFill>
                    <a:srgbClr val="A60A1B"/>
                  </a:solidFill>
                  <a:latin typeface="Arial Narrow"/>
                </a:endParaRPr>
              </a:p>
            </p:txBody>
          </p:sp>
        </mc:Choice>
        <mc:Fallback>
          <p:sp>
            <p:nvSpPr>
              <p:cNvPr id="11" name="Content Placeholder 2" descr="This is an examplee on how a VAT would work.  It is an incremental and adjusted tax at each step of the manufacturing process.  Note that the end result after going through four stages of production, manufacturing, and sales, the government does end up with as 10% VAT."/>
              <p:cNvSpPr>
                <a:spLocks noGrp="1" noRot="1" noChangeAspect="1" noMove="1" noResize="1" noEditPoints="1" noAdjustHandles="1" noChangeArrowheads="1" noChangeShapeType="1" noTextEdit="1"/>
              </p:cNvSpPr>
              <p:nvPr>
                <p:ph idx="1"/>
              </p:nvPr>
            </p:nvSpPr>
            <p:spPr>
              <a:xfrm>
                <a:off x="228600" y="1066800"/>
                <a:ext cx="8686800" cy="5486400"/>
              </a:xfrm>
              <a:blipFill rotWithShape="1">
                <a:blip r:embed="rId2" cstate="print"/>
                <a:stretch>
                  <a:fillRect l="-1123" t="-889" r="-1825" b="-2889"/>
                </a:stretch>
              </a:blipFill>
            </p:spPr>
            <p:txBody>
              <a:bodyPr/>
              <a:lstStyle/>
              <a:p>
                <a:r>
                  <a:rPr lang="en-US">
                    <a:noFill/>
                  </a:rPr>
                  <a:t> </a:t>
                </a:r>
              </a:p>
            </p:txBody>
          </p:sp>
        </mc:Fallback>
      </mc:AlternateContent>
      <p:sp>
        <p:nvSpPr>
          <p:cNvPr id="12"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2370898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Important Points</a:t>
            </a:r>
          </a:p>
        </p:txBody>
      </p:sp>
      <p:sp>
        <p:nvSpPr>
          <p:cNvPr id="7" name="Content Placeholder 2"/>
          <p:cNvSpPr>
            <a:spLocks noGrp="1"/>
          </p:cNvSpPr>
          <p:nvPr>
            <p:ph idx="1"/>
          </p:nvPr>
        </p:nvSpPr>
        <p:spPr>
          <a:xfrm>
            <a:off x="304800" y="1264920"/>
            <a:ext cx="8458200" cy="5212080"/>
          </a:xfrm>
        </p:spPr>
        <p:txBody>
          <a:bodyPr/>
          <a:lstStyle/>
          <a:p>
            <a:pPr marL="0" lvl="0" indent="0" defTabSz="915004" eaLnBrk="0" fontAlgn="base" hangingPunct="0">
              <a:spcBef>
                <a:spcPts val="1500"/>
              </a:spcBef>
              <a:spcAft>
                <a:spcPct val="0"/>
              </a:spcAft>
              <a:buClr>
                <a:srgbClr val="006200"/>
              </a:buClr>
              <a:buNone/>
            </a:pPr>
            <a:r>
              <a:rPr lang="en-US" sz="2000" kern="0" dirty="0" smtClean="0">
                <a:solidFill>
                  <a:srgbClr val="000000"/>
                </a:solidFill>
                <a:latin typeface="Arial Narrow"/>
              </a:rPr>
              <a:t>For </a:t>
            </a:r>
            <a:r>
              <a:rPr lang="en-US" sz="2000" kern="0" dirty="0">
                <a:solidFill>
                  <a:srgbClr val="000000"/>
                </a:solidFill>
                <a:latin typeface="Arial Narrow"/>
              </a:rPr>
              <a:t>a corporation’s taxable income (TI), operating expenses and asset depreciation are </a:t>
            </a:r>
            <a:r>
              <a:rPr lang="en-US" sz="2000" kern="0" dirty="0">
                <a:solidFill>
                  <a:srgbClr val="006200"/>
                </a:solidFill>
                <a:latin typeface="Arial Narrow"/>
              </a:rPr>
              <a:t>deductible </a:t>
            </a:r>
            <a:r>
              <a:rPr lang="en-US" sz="2000" kern="0" dirty="0" smtClean="0">
                <a:solidFill>
                  <a:srgbClr val="006200"/>
                </a:solidFill>
                <a:latin typeface="Arial Narrow"/>
              </a:rPr>
              <a:t>items</a:t>
            </a:r>
            <a:endParaRPr lang="en-US" sz="2000" kern="0" dirty="0">
              <a:solidFill>
                <a:srgbClr val="006200"/>
              </a:solidFill>
              <a:latin typeface="Arial Narrow"/>
            </a:endParaRPr>
          </a:p>
          <a:p>
            <a:pPr marL="0" lvl="0" indent="0" defTabSz="915004" eaLnBrk="0" fontAlgn="base" hangingPunct="0">
              <a:spcBef>
                <a:spcPts val="1500"/>
              </a:spcBef>
              <a:spcAft>
                <a:spcPct val="0"/>
              </a:spcAft>
              <a:buClr>
                <a:srgbClr val="006200"/>
              </a:buClr>
              <a:buNone/>
            </a:pPr>
            <a:r>
              <a:rPr lang="en-US" sz="2000" kern="0" dirty="0" smtClean="0">
                <a:solidFill>
                  <a:srgbClr val="000000"/>
                </a:solidFill>
                <a:latin typeface="Arial Narrow"/>
              </a:rPr>
              <a:t>Income </a:t>
            </a:r>
            <a:r>
              <a:rPr lang="en-US" sz="2000" kern="0" dirty="0">
                <a:solidFill>
                  <a:srgbClr val="000000"/>
                </a:solidFill>
                <a:latin typeface="Arial Narrow"/>
              </a:rPr>
              <a:t>tax rates for corporations and individuals are</a:t>
            </a:r>
            <a:r>
              <a:rPr lang="en-US" sz="2000" kern="0" dirty="0">
                <a:solidFill>
                  <a:srgbClr val="A60A1B"/>
                </a:solidFill>
                <a:latin typeface="Arial Narrow"/>
              </a:rPr>
              <a:t> graduated</a:t>
            </a:r>
            <a:r>
              <a:rPr lang="en-US" sz="2000" kern="0" dirty="0">
                <a:solidFill>
                  <a:srgbClr val="FF0000"/>
                </a:solidFill>
                <a:latin typeface="Arial Narrow"/>
              </a:rPr>
              <a:t> </a:t>
            </a:r>
            <a:r>
              <a:rPr lang="en-US" sz="2000" kern="0" dirty="0">
                <a:solidFill>
                  <a:srgbClr val="000000"/>
                </a:solidFill>
                <a:latin typeface="Arial Narrow"/>
              </a:rPr>
              <a:t>by </a:t>
            </a:r>
            <a:r>
              <a:rPr lang="en-US" sz="2000" kern="0" dirty="0" smtClean="0">
                <a:solidFill>
                  <a:srgbClr val="000000"/>
                </a:solidFill>
                <a:latin typeface="Arial Narrow"/>
              </a:rPr>
              <a:t>increasing TI levels</a:t>
            </a:r>
            <a:endParaRPr lang="en-US" sz="2000" kern="0" dirty="0">
              <a:solidFill>
                <a:srgbClr val="000000"/>
              </a:solidFill>
              <a:latin typeface="Arial Narrow"/>
            </a:endParaRPr>
          </a:p>
          <a:p>
            <a:pPr marL="0" lvl="0" indent="0" defTabSz="915004" eaLnBrk="0" fontAlgn="base" hangingPunct="0">
              <a:spcBef>
                <a:spcPts val="1500"/>
              </a:spcBef>
              <a:spcAft>
                <a:spcPct val="0"/>
              </a:spcAft>
              <a:buClr>
                <a:srgbClr val="006200"/>
              </a:buClr>
              <a:buNone/>
            </a:pPr>
            <a:r>
              <a:rPr lang="en-US" sz="2000" kern="0" dirty="0">
                <a:solidFill>
                  <a:srgbClr val="000000"/>
                </a:solidFill>
                <a:latin typeface="Arial Narrow"/>
              </a:rPr>
              <a:t>CFAT indirectly includes (noncash) depreciation through the TI </a:t>
            </a:r>
            <a:r>
              <a:rPr lang="en-US" sz="2000" kern="0" dirty="0" smtClean="0">
                <a:solidFill>
                  <a:srgbClr val="000000"/>
                </a:solidFill>
                <a:latin typeface="Arial Narrow"/>
              </a:rPr>
              <a:t>computation</a:t>
            </a:r>
            <a:endParaRPr lang="en-US" sz="2000" kern="0" dirty="0">
              <a:solidFill>
                <a:srgbClr val="000000"/>
              </a:solidFill>
              <a:latin typeface="Arial Narrow"/>
            </a:endParaRPr>
          </a:p>
          <a:p>
            <a:pPr marL="0" lvl="0" indent="0" defTabSz="915004" eaLnBrk="0" fontAlgn="base" hangingPunct="0">
              <a:spcBef>
                <a:spcPts val="1500"/>
              </a:spcBef>
              <a:spcAft>
                <a:spcPct val="0"/>
              </a:spcAft>
              <a:buClr>
                <a:srgbClr val="006200"/>
              </a:buClr>
              <a:buNone/>
            </a:pPr>
            <a:r>
              <a:rPr lang="en-US" sz="2000" kern="0" dirty="0">
                <a:solidFill>
                  <a:srgbClr val="000000"/>
                </a:solidFill>
                <a:latin typeface="Arial Narrow"/>
              </a:rPr>
              <a:t>Depreciation recapture (DR) occurs when an asset is </a:t>
            </a:r>
            <a:r>
              <a:rPr lang="en-US" sz="2000" kern="0" dirty="0">
                <a:solidFill>
                  <a:srgbClr val="820082"/>
                </a:solidFill>
                <a:latin typeface="Arial Narrow"/>
              </a:rPr>
              <a:t>sold for more than the book value</a:t>
            </a:r>
            <a:r>
              <a:rPr lang="en-US" sz="2000" kern="0" dirty="0">
                <a:solidFill>
                  <a:srgbClr val="000000"/>
                </a:solidFill>
                <a:latin typeface="Arial Narrow"/>
              </a:rPr>
              <a:t>; DR is taxed as regular income in all after-tax </a:t>
            </a:r>
            <a:r>
              <a:rPr lang="en-US" sz="2000" kern="0" dirty="0" smtClean="0">
                <a:solidFill>
                  <a:srgbClr val="000000"/>
                </a:solidFill>
                <a:latin typeface="Arial Narrow"/>
              </a:rPr>
              <a:t>evaluations</a:t>
            </a:r>
            <a:endParaRPr lang="en-US" sz="2000" kern="0" dirty="0">
              <a:solidFill>
                <a:srgbClr val="000000"/>
              </a:solidFill>
              <a:latin typeface="Arial Narrow"/>
            </a:endParaRPr>
          </a:p>
          <a:p>
            <a:pPr marL="0" lvl="0" indent="0" defTabSz="915004" eaLnBrk="0" fontAlgn="base" hangingPunct="0">
              <a:spcBef>
                <a:spcPts val="1500"/>
              </a:spcBef>
              <a:spcAft>
                <a:spcPct val="0"/>
              </a:spcAft>
              <a:buClr>
                <a:srgbClr val="006200"/>
              </a:buClr>
              <a:buNone/>
            </a:pPr>
            <a:r>
              <a:rPr lang="en-US" sz="2000" kern="0" dirty="0">
                <a:solidFill>
                  <a:srgbClr val="000000"/>
                </a:solidFill>
                <a:latin typeface="Arial Narrow"/>
              </a:rPr>
              <a:t>After-tax analysis uses </a:t>
            </a:r>
            <a:r>
              <a:rPr lang="en-US" sz="2000" kern="0" dirty="0">
                <a:solidFill>
                  <a:srgbClr val="006200"/>
                </a:solidFill>
                <a:latin typeface="Arial Narrow"/>
              </a:rPr>
              <a:t>CFAT values </a:t>
            </a:r>
            <a:r>
              <a:rPr lang="en-US" sz="2000" kern="0" dirty="0">
                <a:solidFill>
                  <a:srgbClr val="000000"/>
                </a:solidFill>
                <a:latin typeface="Arial Narrow"/>
              </a:rPr>
              <a:t>and the </a:t>
            </a:r>
            <a:r>
              <a:rPr lang="en-US" sz="2000" kern="0" dirty="0">
                <a:solidFill>
                  <a:srgbClr val="006200"/>
                </a:solidFill>
                <a:latin typeface="Arial Narrow"/>
              </a:rPr>
              <a:t>same guidelines </a:t>
            </a:r>
            <a:r>
              <a:rPr lang="en-US" sz="2000" kern="0" dirty="0">
                <a:solidFill>
                  <a:srgbClr val="000000"/>
                </a:solidFill>
                <a:latin typeface="Arial Narrow"/>
              </a:rPr>
              <a:t>for alternative selection as before-tax </a:t>
            </a:r>
            <a:r>
              <a:rPr lang="en-US" sz="2000" kern="0" dirty="0" smtClean="0">
                <a:solidFill>
                  <a:srgbClr val="000000"/>
                </a:solidFill>
                <a:latin typeface="Arial Narrow"/>
              </a:rPr>
              <a:t>analysis</a:t>
            </a:r>
            <a:endParaRPr lang="en-US" sz="2000" kern="0" dirty="0">
              <a:solidFill>
                <a:srgbClr val="000000"/>
              </a:solidFill>
              <a:latin typeface="Arial Narrow"/>
            </a:endParaRPr>
          </a:p>
          <a:p>
            <a:pPr marL="0" lvl="0" indent="0" defTabSz="915004" eaLnBrk="0" fontAlgn="base" hangingPunct="0">
              <a:spcBef>
                <a:spcPts val="1500"/>
              </a:spcBef>
              <a:spcAft>
                <a:spcPct val="0"/>
              </a:spcAft>
              <a:buClr>
                <a:srgbClr val="006200"/>
              </a:buClr>
              <a:buNone/>
            </a:pPr>
            <a:r>
              <a:rPr lang="en-US" sz="2000" kern="0" dirty="0">
                <a:solidFill>
                  <a:srgbClr val="000000"/>
                </a:solidFill>
                <a:latin typeface="Arial Narrow"/>
              </a:rPr>
              <a:t>EVA estimates </a:t>
            </a:r>
            <a:r>
              <a:rPr lang="en-US" sz="2000" kern="0" dirty="0">
                <a:solidFill>
                  <a:srgbClr val="006200"/>
                </a:solidFill>
                <a:latin typeface="Arial Narrow"/>
              </a:rPr>
              <a:t>extra worth </a:t>
            </a:r>
            <a:r>
              <a:rPr lang="en-US" sz="2000" kern="0" dirty="0">
                <a:solidFill>
                  <a:srgbClr val="000000"/>
                </a:solidFill>
                <a:latin typeface="Arial Narrow"/>
              </a:rPr>
              <a:t>that an alternative adds to net worth after taxes; it </a:t>
            </a:r>
            <a:r>
              <a:rPr lang="en-US" sz="2000" kern="0" dirty="0">
                <a:solidFill>
                  <a:srgbClr val="006200"/>
                </a:solidFill>
                <a:latin typeface="Arial Narrow"/>
              </a:rPr>
              <a:t>mingles actual cash flows and noncash </a:t>
            </a:r>
            <a:r>
              <a:rPr lang="en-US" sz="2000" kern="0" dirty="0" smtClean="0">
                <a:solidFill>
                  <a:srgbClr val="006200"/>
                </a:solidFill>
                <a:latin typeface="Arial Narrow"/>
              </a:rPr>
              <a:t>flows</a:t>
            </a:r>
            <a:endParaRPr lang="en-US" sz="2000" kern="0" dirty="0">
              <a:solidFill>
                <a:srgbClr val="006200"/>
              </a:solidFill>
              <a:latin typeface="Arial Narrow"/>
            </a:endParaRPr>
          </a:p>
          <a:p>
            <a:pPr marL="0" lvl="0" indent="0" defTabSz="915004" eaLnBrk="0" fontAlgn="base" hangingPunct="0">
              <a:spcBef>
                <a:spcPts val="1500"/>
              </a:spcBef>
              <a:spcAft>
                <a:spcPct val="0"/>
              </a:spcAft>
              <a:buClr>
                <a:srgbClr val="006200"/>
              </a:buClr>
              <a:buNone/>
            </a:pPr>
            <a:r>
              <a:rPr lang="en-US" sz="2000" kern="0" dirty="0">
                <a:solidFill>
                  <a:srgbClr val="000000"/>
                </a:solidFill>
                <a:latin typeface="Arial Narrow"/>
              </a:rPr>
              <a:t>A </a:t>
            </a:r>
            <a:r>
              <a:rPr lang="en-US" sz="2000" kern="0" dirty="0">
                <a:solidFill>
                  <a:srgbClr val="1911BD"/>
                </a:solidFill>
                <a:latin typeface="Arial Narrow"/>
              </a:rPr>
              <a:t>VAT system </a:t>
            </a:r>
            <a:r>
              <a:rPr lang="en-US" sz="2000" kern="0" dirty="0">
                <a:solidFill>
                  <a:srgbClr val="000000"/>
                </a:solidFill>
                <a:latin typeface="Arial Narrow"/>
              </a:rPr>
              <a:t>collects taxes progressively on </a:t>
            </a:r>
            <a:r>
              <a:rPr lang="en-US" sz="2000" kern="0" dirty="0">
                <a:solidFill>
                  <a:srgbClr val="1911BD"/>
                </a:solidFill>
                <a:latin typeface="Arial Narrow"/>
              </a:rPr>
              <a:t>unfinished goods and services;</a:t>
            </a:r>
            <a:r>
              <a:rPr lang="en-US" sz="2000" kern="0" dirty="0">
                <a:solidFill>
                  <a:srgbClr val="000000"/>
                </a:solidFill>
                <a:latin typeface="Arial Narrow"/>
              </a:rPr>
              <a:t> different than a sales tax system where only end users </a:t>
            </a:r>
            <a:r>
              <a:rPr lang="en-US" sz="2000" kern="0" dirty="0" smtClean="0">
                <a:solidFill>
                  <a:srgbClr val="000000"/>
                </a:solidFill>
                <a:latin typeface="Arial Narrow"/>
              </a:rPr>
              <a:t>pay</a:t>
            </a:r>
            <a:endParaRPr lang="en-US" sz="2400" kern="0" dirty="0">
              <a:solidFill>
                <a:srgbClr val="00CC99">
                  <a:lumMod val="75000"/>
                </a:srgbClr>
              </a:solidFill>
              <a:latin typeface="Arial Narrow"/>
            </a:endParaRPr>
          </a:p>
        </p:txBody>
      </p:sp>
      <p:sp>
        <p:nvSpPr>
          <p:cNvPr id="9" name="Text Placeholder 3"/>
          <p:cNvSpPr>
            <a:spLocks noGrp="1"/>
          </p:cNvSpPr>
          <p:nvPr>
            <p:ph type="body" sz="quarter" idx="16"/>
          </p:nvPr>
        </p:nvSpPr>
        <p:spPr/>
        <p:txBody>
          <a:bodyPr/>
          <a:lstStyle/>
          <a:p>
            <a:endParaRPr lang="en-US"/>
          </a:p>
        </p:txBody>
      </p:sp>
      <p:sp>
        <p:nvSpPr>
          <p:cNvPr id="8"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2668605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en-US" u="sng" dirty="0"/>
              <a:t>LEARNING OBJECTIVES</a:t>
            </a:r>
            <a:endParaRPr lang="en-US" dirty="0">
              <a:solidFill>
                <a:srgbClr val="3946A4"/>
              </a:solidFill>
            </a:endParaRPr>
          </a:p>
        </p:txBody>
      </p:sp>
      <p:sp>
        <p:nvSpPr>
          <p:cNvPr id="17" name="Content Placeholder 2"/>
          <p:cNvSpPr>
            <a:spLocks noGrp="1"/>
          </p:cNvSpPr>
          <p:nvPr>
            <p:ph idx="1"/>
          </p:nvPr>
        </p:nvSpPr>
        <p:spPr>
          <a:xfrm>
            <a:off x="548640" y="1295400"/>
            <a:ext cx="7985760" cy="5181600"/>
          </a:xfrm>
          <a:ln w="76200" cmpd="tri">
            <a:solidFill>
              <a:schemeClr val="tx1"/>
            </a:solidFill>
          </a:ln>
        </p:spPr>
        <p:txBody>
          <a:bodyPr anchor="ctr"/>
          <a:lstStyle/>
          <a:p>
            <a:pPr marL="548640" indent="-457200" defTabSz="836613">
              <a:spcBef>
                <a:spcPts val="600"/>
              </a:spcBef>
              <a:spcAft>
                <a:spcPts val="600"/>
              </a:spcAft>
              <a:buClr>
                <a:srgbClr val="3946A4"/>
              </a:buClr>
              <a:buFontTx/>
              <a:buAutoNum type="arabicPeriod"/>
            </a:pPr>
            <a:r>
              <a:rPr lang="en-US" sz="2400" dirty="0">
                <a:latin typeface="Tahoma" pitchFamily="34" charset="0"/>
              </a:rPr>
              <a:t>Terminology and rates; marginal tax tables</a:t>
            </a:r>
          </a:p>
          <a:p>
            <a:pPr marL="548640" indent="-457200" defTabSz="836613">
              <a:spcBef>
                <a:spcPts val="600"/>
              </a:spcBef>
              <a:spcAft>
                <a:spcPts val="600"/>
              </a:spcAft>
              <a:buClr>
                <a:srgbClr val="3946A4"/>
              </a:buClr>
              <a:buFontTx/>
              <a:buAutoNum type="arabicPeriod"/>
            </a:pPr>
            <a:r>
              <a:rPr lang="en-US" sz="2400" dirty="0">
                <a:latin typeface="Tahoma" pitchFamily="34" charset="0"/>
              </a:rPr>
              <a:t>Determining cash flows before taxes(CFBT) and after taxes (CFAT)</a:t>
            </a:r>
          </a:p>
          <a:p>
            <a:pPr marL="548640" indent="-457200" defTabSz="836613">
              <a:spcBef>
                <a:spcPts val="600"/>
              </a:spcBef>
              <a:spcAft>
                <a:spcPts val="600"/>
              </a:spcAft>
              <a:buClr>
                <a:srgbClr val="3946A4"/>
              </a:buClr>
              <a:buFontTx/>
              <a:buAutoNum type="arabicPeriod"/>
            </a:pPr>
            <a:r>
              <a:rPr lang="en-US" sz="2400" dirty="0">
                <a:latin typeface="Tahoma" pitchFamily="34" charset="0"/>
              </a:rPr>
              <a:t>Effects of depreciation on taxes</a:t>
            </a:r>
          </a:p>
          <a:p>
            <a:pPr marL="548640" indent="-457200" defTabSz="836613">
              <a:spcBef>
                <a:spcPts val="600"/>
              </a:spcBef>
              <a:spcAft>
                <a:spcPts val="600"/>
              </a:spcAft>
              <a:buClr>
                <a:srgbClr val="3946A4"/>
              </a:buClr>
              <a:buFontTx/>
              <a:buAutoNum type="arabicPeriod"/>
            </a:pPr>
            <a:r>
              <a:rPr lang="en-US" sz="2400" dirty="0">
                <a:latin typeface="Tahoma" pitchFamily="34" charset="0"/>
              </a:rPr>
              <a:t>Depreciation recapture and capital gains</a:t>
            </a:r>
          </a:p>
          <a:p>
            <a:pPr marL="548640" indent="-457200" defTabSz="836613">
              <a:spcBef>
                <a:spcPts val="600"/>
              </a:spcBef>
              <a:spcAft>
                <a:spcPts val="600"/>
              </a:spcAft>
              <a:buClr>
                <a:srgbClr val="3946A4"/>
              </a:buClr>
              <a:buFontTx/>
              <a:buAutoNum type="arabicPeriod"/>
            </a:pPr>
            <a:r>
              <a:rPr lang="en-US" sz="2400" dirty="0">
                <a:latin typeface="Tahoma" pitchFamily="34" charset="0"/>
              </a:rPr>
              <a:t>Performing an after-tax analysis</a:t>
            </a:r>
          </a:p>
          <a:p>
            <a:pPr marL="548640" indent="-457200" defTabSz="836613">
              <a:spcBef>
                <a:spcPts val="600"/>
              </a:spcBef>
              <a:spcAft>
                <a:spcPts val="600"/>
              </a:spcAft>
              <a:buClr>
                <a:srgbClr val="3946A4"/>
              </a:buClr>
              <a:buFontTx/>
              <a:buAutoNum type="arabicPeriod"/>
            </a:pPr>
            <a:r>
              <a:rPr lang="en-US" sz="2400" dirty="0">
                <a:latin typeface="Tahoma" pitchFamily="34" charset="0"/>
              </a:rPr>
              <a:t>Performing after-tax replacement studies</a:t>
            </a:r>
          </a:p>
          <a:p>
            <a:pPr marL="548640" indent="-457200" defTabSz="836613">
              <a:spcBef>
                <a:spcPts val="600"/>
              </a:spcBef>
              <a:spcAft>
                <a:spcPts val="600"/>
              </a:spcAft>
              <a:buClr>
                <a:srgbClr val="3946A4"/>
              </a:buClr>
              <a:buFontTx/>
              <a:buAutoNum type="arabicPeriod"/>
            </a:pPr>
            <a:r>
              <a:rPr lang="en-US" sz="2400" dirty="0">
                <a:latin typeface="Tahoma" pitchFamily="34" charset="0"/>
              </a:rPr>
              <a:t>Economic value-added analysis</a:t>
            </a:r>
          </a:p>
          <a:p>
            <a:pPr marL="548640" indent="-457200" defTabSz="836613">
              <a:spcBef>
                <a:spcPts val="600"/>
              </a:spcBef>
              <a:spcAft>
                <a:spcPts val="600"/>
              </a:spcAft>
              <a:buClr>
                <a:srgbClr val="3946A4"/>
              </a:buClr>
              <a:buFontTx/>
              <a:buAutoNum type="arabicPeriod"/>
            </a:pPr>
            <a:r>
              <a:rPr lang="en-US" sz="2400" dirty="0">
                <a:latin typeface="Tahoma" pitchFamily="34" charset="0"/>
              </a:rPr>
              <a:t>Tax structures outside the United States</a:t>
            </a:r>
          </a:p>
          <a:p>
            <a:pPr marL="548640" indent="-457200" defTabSz="836613">
              <a:spcBef>
                <a:spcPts val="600"/>
              </a:spcBef>
              <a:spcAft>
                <a:spcPts val="600"/>
              </a:spcAft>
              <a:buClr>
                <a:srgbClr val="3946A4"/>
              </a:buClr>
              <a:buFontTx/>
              <a:buAutoNum type="arabicPeriod"/>
            </a:pPr>
            <a:r>
              <a:rPr lang="en-US" sz="2400" dirty="0">
                <a:latin typeface="Tahoma" pitchFamily="34" charset="0"/>
              </a:rPr>
              <a:t>Understanding value-added tax (VAT</a:t>
            </a:r>
            <a:r>
              <a:rPr lang="en-US" sz="2400" dirty="0" smtClean="0">
                <a:latin typeface="Tahoma" pitchFamily="34" charset="0"/>
              </a:rPr>
              <a:t>)</a:t>
            </a:r>
            <a:endParaRPr lang="en-US" sz="2400" dirty="0">
              <a:latin typeface="Tahoma" pitchFamily="34" charset="0"/>
            </a:endParaRPr>
          </a:p>
        </p:txBody>
      </p:sp>
    </p:spTree>
    <p:extLst>
      <p:ext uri="{BB962C8B-B14F-4D97-AF65-F5344CB8AC3E}">
        <p14:creationId xmlns:p14="http://schemas.microsoft.com/office/powerpoint/2010/main" xmlns="" val="676373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Tax Terms and Relations (Corporations)</a:t>
            </a:r>
          </a:p>
        </p:txBody>
      </p:sp>
      <p:sp>
        <p:nvSpPr>
          <p:cNvPr id="7" name="Content Placeholder 2"/>
          <p:cNvSpPr>
            <a:spLocks noGrp="1"/>
          </p:cNvSpPr>
          <p:nvPr>
            <p:ph sz="quarter" idx="17"/>
          </p:nvPr>
        </p:nvSpPr>
        <p:spPr>
          <a:xfrm>
            <a:off x="457200" y="1143000"/>
            <a:ext cx="8229600" cy="1397000"/>
          </a:xfrm>
          <a:prstGeom prst="round2DiagRect">
            <a:avLst/>
          </a:prstGeom>
          <a:solidFill>
            <a:srgbClr val="684453"/>
          </a:solidFill>
          <a:ln w="19050">
            <a:solidFill>
              <a:srgbClr val="00664D"/>
            </a:solidFill>
          </a:ln>
        </p:spPr>
        <p:txBody>
          <a:bodyPr/>
          <a:lstStyle/>
          <a:p>
            <a:pPr marL="0" lvl="0" indent="0" defTabSz="914400">
              <a:spcBef>
                <a:spcPts val="0"/>
              </a:spcBef>
              <a:buNone/>
            </a:pPr>
            <a:r>
              <a:rPr lang="en-US" sz="2600" b="0" dirty="0">
                <a:solidFill>
                  <a:srgbClr val="FFFFFF"/>
                </a:solidFill>
                <a:latin typeface="Arial Narrow"/>
              </a:rPr>
              <a:t>Income taxes are real cash flow payments to governments levied against income and profits. The (noncash) allowance of asset depreciation is used in income tax computations</a:t>
            </a:r>
            <a:r>
              <a:rPr lang="en-US" sz="2600" b="0" dirty="0" smtClean="0">
                <a:solidFill>
                  <a:srgbClr val="FFFFFF"/>
                </a:solidFill>
                <a:latin typeface="Arial Narrow"/>
              </a:rPr>
              <a:t>.</a:t>
            </a:r>
            <a:endParaRPr lang="en-US" sz="2600" b="0" dirty="0">
              <a:solidFill>
                <a:srgbClr val="FFFFFF"/>
              </a:solidFill>
              <a:latin typeface="Arial Narrow"/>
            </a:endParaRPr>
          </a:p>
        </p:txBody>
      </p:sp>
      <mc:AlternateContent xmlns:mc="http://schemas.openxmlformats.org/markup-compatibility/2006">
        <mc:Choice xmlns:a14="http://schemas.microsoft.com/office/drawing/2010/main" xmlns="" Requires="a14">
          <p:sp>
            <p:nvSpPr>
              <p:cNvPr id="8" name="Content Placeholder 3"/>
              <p:cNvSpPr>
                <a:spLocks noGrp="1"/>
              </p:cNvSpPr>
              <p:nvPr>
                <p:ph sz="quarter" idx="18"/>
              </p:nvPr>
            </p:nvSpPr>
            <p:spPr>
              <a:xfrm>
                <a:off x="457200" y="2590800"/>
                <a:ext cx="8458200" cy="2021840"/>
              </a:xfrm>
            </p:spPr>
            <p:txBody>
              <a:bodyPr/>
              <a:lstStyle/>
              <a:p>
                <a:pPr marL="342042" lvl="0" indent="-342042" algn="ctr" defTabSz="915004" eaLnBrk="0" fontAlgn="base" hangingPunct="0">
                  <a:spcAft>
                    <a:spcPct val="0"/>
                  </a:spcAft>
                  <a:buClr>
                    <a:srgbClr val="3333CC"/>
                  </a:buClr>
                  <a:buNone/>
                </a:pPr>
                <a:r>
                  <a:rPr lang="en-US" sz="2800" u="sng" kern="0" dirty="0" smtClean="0">
                    <a:solidFill>
                      <a:srgbClr val="A60A1B"/>
                    </a:solidFill>
                    <a:latin typeface="Arial Narrow"/>
                  </a:rPr>
                  <a:t>Two fundamental relations: NOI and TI</a:t>
                </a:r>
              </a:p>
              <a:p>
                <a:pPr marL="342042" lvl="0" indent="-342042" defTabSz="915004" eaLnBrk="0" fontAlgn="base" hangingPunct="0">
                  <a:spcAft>
                    <a:spcPct val="0"/>
                  </a:spcAft>
                  <a:buClr>
                    <a:srgbClr val="3333CC"/>
                  </a:buClr>
                  <a:buNone/>
                </a:pPr>
                <a:r>
                  <a:rPr lang="en-US" kern="0" dirty="0">
                    <a:solidFill>
                      <a:srgbClr val="000000"/>
                    </a:solidFill>
                    <a:latin typeface="Arial Narrow"/>
                  </a:rPr>
                  <a:t>Net operating income </a:t>
                </a:r>
                <a14:m>
                  <m:oMath xmlns:m="http://schemas.openxmlformats.org/officeDocument/2006/math">
                    <m:r>
                      <a:rPr lang="en-US" i="1" kern="0" dirty="0" smtClean="0">
                        <a:solidFill>
                          <a:srgbClr val="000000"/>
                        </a:solidFill>
                        <a:latin typeface="Cambria Math"/>
                      </a:rPr>
                      <m:t>=</m:t>
                    </m:r>
                  </m:oMath>
                </a14:m>
                <a:r>
                  <a:rPr lang="en-US" kern="0" dirty="0">
                    <a:solidFill>
                      <a:srgbClr val="000000"/>
                    </a:solidFill>
                    <a:latin typeface="Arial Narrow"/>
                  </a:rPr>
                  <a:t> gross revenue </a:t>
                </a:r>
                <a14:m>
                  <m:oMath xmlns:m="http://schemas.openxmlformats.org/officeDocument/2006/math">
                    <m:r>
                      <a:rPr lang="en-US" b="1" i="1" kern="0" dirty="0" smtClean="0">
                        <a:solidFill>
                          <a:srgbClr val="000000"/>
                        </a:solidFill>
                        <a:latin typeface="Cambria Math"/>
                      </a:rPr>
                      <m:t>−</m:t>
                    </m:r>
                  </m:oMath>
                </a14:m>
                <a:r>
                  <a:rPr lang="en-US" kern="0" dirty="0">
                    <a:solidFill>
                      <a:srgbClr val="000000"/>
                    </a:solidFill>
                    <a:latin typeface="Arial Narrow"/>
                  </a:rPr>
                  <a:t> operating expenses </a:t>
                </a:r>
              </a:p>
              <a:p>
                <a:pPr marL="342042" lvl="0" indent="-342042" defTabSz="915004" eaLnBrk="0" fontAlgn="base" hangingPunct="0">
                  <a:spcAft>
                    <a:spcPct val="0"/>
                  </a:spcAft>
                  <a:buClr>
                    <a:srgbClr val="3333CC"/>
                  </a:buClr>
                  <a:buNone/>
                </a:pPr>
                <a:r>
                  <a:rPr lang="en-US" kern="0" dirty="0">
                    <a:solidFill>
                      <a:srgbClr val="000000"/>
                    </a:solidFill>
                    <a:latin typeface="Arial Narrow"/>
                  </a:rPr>
                  <a:t>			    </a:t>
                </a:r>
                <a14:m>
                  <m:oMath xmlns:m="http://schemas.openxmlformats.org/officeDocument/2006/math">
                    <m:r>
                      <a:rPr lang="en-US" sz="2800" b="1" i="0" kern="0" dirty="0" smtClean="0">
                        <a:solidFill>
                          <a:srgbClr val="00508C"/>
                        </a:solidFill>
                        <a:latin typeface="Cambria Math"/>
                      </a:rPr>
                      <m:t>𝐍𝐎𝐈</m:t>
                    </m:r>
                    <m:r>
                      <a:rPr lang="en-US" sz="2800" b="1" i="0" kern="0" dirty="0" smtClean="0">
                        <a:solidFill>
                          <a:srgbClr val="00508C"/>
                        </a:solidFill>
                        <a:latin typeface="Cambria Math"/>
                      </a:rPr>
                      <m:t>=</m:t>
                    </m:r>
                    <m:r>
                      <a:rPr lang="en-US" sz="2800" b="1" i="0" kern="0" dirty="0" smtClean="0">
                        <a:solidFill>
                          <a:srgbClr val="00508C"/>
                        </a:solidFill>
                        <a:latin typeface="Cambria Math"/>
                      </a:rPr>
                      <m:t>𝐆𝐈</m:t>
                    </m:r>
                    <m:r>
                      <a:rPr lang="en-US" sz="2800" b="1" i="0" kern="0" dirty="0" smtClean="0">
                        <a:solidFill>
                          <a:srgbClr val="00508C"/>
                        </a:solidFill>
                        <a:latin typeface="Cambria Math"/>
                      </a:rPr>
                      <m:t>−</m:t>
                    </m:r>
                    <m:r>
                      <a:rPr lang="en-US" sz="2800" b="1" i="0" kern="0" dirty="0" smtClean="0">
                        <a:solidFill>
                          <a:srgbClr val="00508C"/>
                        </a:solidFill>
                        <a:latin typeface="Cambria Math"/>
                      </a:rPr>
                      <m:t>𝐎𝐄</m:t>
                    </m:r>
                  </m:oMath>
                </a14:m>
                <a:r>
                  <a:rPr lang="en-US" sz="2800" kern="0" dirty="0">
                    <a:solidFill>
                      <a:srgbClr val="0070C0"/>
                    </a:solidFill>
                    <a:latin typeface="Arial Narrow"/>
                  </a:rPr>
                  <a:t>	</a:t>
                </a:r>
                <a:r>
                  <a:rPr lang="en-US" sz="2000" i="1" kern="0" dirty="0" smtClean="0">
                    <a:solidFill>
                      <a:srgbClr val="000000"/>
                    </a:solidFill>
                    <a:latin typeface="Arial Narrow"/>
                  </a:rPr>
                  <a:t>(</a:t>
                </a:r>
                <a:r>
                  <a:rPr lang="en-US" sz="2000" i="1" kern="0" dirty="0">
                    <a:solidFill>
                      <a:srgbClr val="000000"/>
                    </a:solidFill>
                    <a:latin typeface="Arial Narrow"/>
                  </a:rPr>
                  <a:t>only actual cash involved)</a:t>
                </a:r>
              </a:p>
              <a:p>
                <a:pPr marL="342042" lvl="0" indent="-342042" algn="ctr" defTabSz="915004" eaLnBrk="0" fontAlgn="base" hangingPunct="0">
                  <a:spcAft>
                    <a:spcPct val="0"/>
                  </a:spcAft>
                  <a:buClr>
                    <a:srgbClr val="3333CC"/>
                  </a:buClr>
                  <a:buNone/>
                </a:pPr>
                <a:endParaRPr lang="en-US" sz="400" kern="0" dirty="0">
                  <a:solidFill>
                    <a:srgbClr val="000000"/>
                  </a:solidFill>
                  <a:latin typeface="Arial Narrow"/>
                </a:endParaRPr>
              </a:p>
              <a:p>
                <a:pPr marL="342042" lvl="0" indent="-342042" algn="ctr" defTabSz="915004" eaLnBrk="0" fontAlgn="base" hangingPunct="0">
                  <a:spcAft>
                    <a:spcPct val="0"/>
                  </a:spcAft>
                  <a:buClr>
                    <a:srgbClr val="3333CC"/>
                  </a:buClr>
                  <a:buNone/>
                </a:pPr>
                <a:r>
                  <a:rPr lang="en-US" kern="0" dirty="0">
                    <a:solidFill>
                      <a:srgbClr val="006200"/>
                    </a:solidFill>
                    <a:latin typeface="Arial Narrow"/>
                  </a:rPr>
                  <a:t>	</a:t>
                </a:r>
                <a:r>
                  <a:rPr lang="en-US" sz="2000" kern="0" dirty="0">
                    <a:solidFill>
                      <a:srgbClr val="006200"/>
                    </a:solidFill>
                    <a:latin typeface="Arial Narrow"/>
                  </a:rPr>
                  <a:t>NOI is also call EBIT  (earnings before interest and taxes</a:t>
                </a:r>
                <a:r>
                  <a:rPr lang="en-US" kern="0" dirty="0" smtClean="0">
                    <a:solidFill>
                      <a:srgbClr val="006200"/>
                    </a:solidFill>
                    <a:latin typeface="Arial Narrow"/>
                  </a:rPr>
                  <a:t>)</a:t>
                </a:r>
                <a:endParaRPr lang="en-US" kern="0" dirty="0">
                  <a:solidFill>
                    <a:srgbClr val="006200"/>
                  </a:solidFill>
                  <a:latin typeface="Arial Narrow"/>
                </a:endParaRPr>
              </a:p>
            </p:txBody>
          </p:sp>
        </mc:Choice>
        <mc:Fallback>
          <p:sp>
            <p:nvSpPr>
              <p:cNvPr id="8" name="Content Placeholder 3"/>
              <p:cNvSpPr>
                <a:spLocks noGrp="1" noRot="1" noChangeAspect="1" noMove="1" noResize="1" noEditPoints="1" noAdjustHandles="1" noChangeArrowheads="1" noChangeShapeType="1" noTextEdit="1"/>
              </p:cNvSpPr>
              <p:nvPr>
                <p:ph sz="quarter" idx="18"/>
              </p:nvPr>
            </p:nvSpPr>
            <p:spPr>
              <a:xfrm>
                <a:off x="457200" y="2590800"/>
                <a:ext cx="8458200" cy="2021840"/>
              </a:xfrm>
              <a:blipFill rotWithShape="1">
                <a:blip r:embed="rId2" cstate="print"/>
                <a:stretch>
                  <a:fillRect l="-1081" t="-3012" b="-4819"/>
                </a:stretch>
              </a:blipFill>
            </p:spPr>
            <p:txBody>
              <a:bodyPr/>
              <a:lstStyle/>
              <a:p>
                <a:r>
                  <a:rPr lang="en-US">
                    <a:noFill/>
                  </a:rPr>
                  <a:t> </a:t>
                </a:r>
              </a:p>
            </p:txBody>
          </p:sp>
        </mc:Fallback>
      </mc:AlternateContent>
      <p:cxnSp>
        <p:nvCxnSpPr>
          <p:cNvPr id="14" name="Straight Connector 4"/>
          <p:cNvCxnSpPr/>
          <p:nvPr/>
        </p:nvCxnSpPr>
        <p:spPr>
          <a:xfrm>
            <a:off x="228600" y="4702628"/>
            <a:ext cx="86868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9" name="Content Placeholder 5"/>
              <p:cNvSpPr>
                <a:spLocks noGrp="1"/>
              </p:cNvSpPr>
              <p:nvPr>
                <p:ph sz="quarter" idx="19"/>
              </p:nvPr>
            </p:nvSpPr>
            <p:spPr>
              <a:xfrm>
                <a:off x="182880" y="4744720"/>
                <a:ext cx="8778240" cy="970280"/>
              </a:xfrm>
            </p:spPr>
            <p:txBody>
              <a:bodyPr/>
              <a:lstStyle/>
              <a:p>
                <a:pPr marL="342042" lvl="0" indent="-342042" defTabSz="915004" eaLnBrk="0" fontAlgn="base" hangingPunct="0">
                  <a:spcAft>
                    <a:spcPct val="0"/>
                  </a:spcAft>
                  <a:buClr>
                    <a:srgbClr val="3333CC"/>
                  </a:buClr>
                  <a:buNone/>
                </a:pPr>
                <a:r>
                  <a:rPr lang="en-US" kern="0" dirty="0" smtClean="0">
                    <a:solidFill>
                      <a:srgbClr val="000000"/>
                    </a:solidFill>
                    <a:latin typeface="Arial Narrow"/>
                  </a:rPr>
                  <a:t>Taxable income </a:t>
                </a:r>
                <a14:m>
                  <m:oMath xmlns:m="http://schemas.openxmlformats.org/officeDocument/2006/math">
                    <m:r>
                      <a:rPr lang="en-US" i="1" kern="0" dirty="0" smtClean="0">
                        <a:solidFill>
                          <a:srgbClr val="000000"/>
                        </a:solidFill>
                        <a:latin typeface="Cambria Math"/>
                      </a:rPr>
                      <m:t>=</m:t>
                    </m:r>
                  </m:oMath>
                </a14:m>
                <a:r>
                  <a:rPr lang="en-US" kern="0" dirty="0">
                    <a:solidFill>
                      <a:srgbClr val="000000"/>
                    </a:solidFill>
                    <a:latin typeface="Arial Narrow"/>
                  </a:rPr>
                  <a:t> gross revenue </a:t>
                </a:r>
                <a14:m>
                  <m:oMath xmlns:m="http://schemas.openxmlformats.org/officeDocument/2006/math">
                    <m:r>
                      <a:rPr lang="en-US" b="1" i="1" kern="0" dirty="0" smtClean="0">
                        <a:solidFill>
                          <a:srgbClr val="000000"/>
                        </a:solidFill>
                        <a:latin typeface="Cambria Math"/>
                      </a:rPr>
                      <m:t>−</m:t>
                    </m:r>
                  </m:oMath>
                </a14:m>
                <a:r>
                  <a:rPr lang="en-US" kern="0" dirty="0">
                    <a:solidFill>
                      <a:srgbClr val="000000"/>
                    </a:solidFill>
                    <a:latin typeface="Arial Narrow"/>
                  </a:rPr>
                  <a:t> operating expenses </a:t>
                </a:r>
                <a14:m>
                  <m:oMath xmlns:m="http://schemas.openxmlformats.org/officeDocument/2006/math">
                    <m:r>
                      <a:rPr lang="en-US" b="1" i="1" kern="0" dirty="0" smtClean="0">
                        <a:solidFill>
                          <a:srgbClr val="000000"/>
                        </a:solidFill>
                        <a:latin typeface="Cambria Math"/>
                      </a:rPr>
                      <m:t>−</m:t>
                    </m:r>
                  </m:oMath>
                </a14:m>
                <a:r>
                  <a:rPr lang="en-US" kern="0" dirty="0">
                    <a:solidFill>
                      <a:srgbClr val="000000"/>
                    </a:solidFill>
                    <a:latin typeface="Arial Narrow"/>
                  </a:rPr>
                  <a:t> depreciation</a:t>
                </a:r>
              </a:p>
              <a:p>
                <a:pPr marL="342042" lvl="0" indent="-342042" defTabSz="915004" eaLnBrk="0" fontAlgn="base" hangingPunct="0">
                  <a:spcAft>
                    <a:spcPct val="0"/>
                  </a:spcAft>
                  <a:buClr>
                    <a:srgbClr val="3333CC"/>
                  </a:buClr>
                  <a:buNone/>
                </a:pPr>
                <a:r>
                  <a:rPr lang="en-US" sz="2800" kern="0" dirty="0" smtClean="0">
                    <a:solidFill>
                      <a:srgbClr val="0070C0"/>
                    </a:solidFill>
                    <a:latin typeface="Arial Narrow"/>
                  </a:rPr>
                  <a:t>			</a:t>
                </a:r>
                <a14:m>
                  <m:oMath xmlns:m="http://schemas.openxmlformats.org/officeDocument/2006/math">
                    <m:r>
                      <a:rPr lang="en-US" sz="2800" b="1" i="0" kern="0" dirty="0" smtClean="0">
                        <a:solidFill>
                          <a:srgbClr val="00508C"/>
                        </a:solidFill>
                        <a:latin typeface="Cambria Math"/>
                      </a:rPr>
                      <m:t>𝐓𝐈</m:t>
                    </m:r>
                    <m:r>
                      <a:rPr lang="en-US" sz="2800" b="1" i="0" kern="0" dirty="0">
                        <a:solidFill>
                          <a:srgbClr val="00508C"/>
                        </a:solidFill>
                        <a:latin typeface="Cambria Math"/>
                      </a:rPr>
                      <m:t>=</m:t>
                    </m:r>
                    <m:r>
                      <a:rPr lang="en-US" sz="2800" b="1" i="0" kern="0" dirty="0">
                        <a:solidFill>
                          <a:srgbClr val="00508C"/>
                        </a:solidFill>
                        <a:latin typeface="Cambria Math"/>
                      </a:rPr>
                      <m:t>𝐆𝐈</m:t>
                    </m:r>
                    <m:r>
                      <a:rPr lang="en-US" sz="2800" b="1" i="0" kern="0" dirty="0" smtClean="0">
                        <a:solidFill>
                          <a:srgbClr val="00508C"/>
                        </a:solidFill>
                        <a:latin typeface="Cambria Math"/>
                      </a:rPr>
                      <m:t>−</m:t>
                    </m:r>
                    <m:r>
                      <a:rPr lang="en-US" sz="2800" b="1" i="0" kern="0" dirty="0">
                        <a:solidFill>
                          <a:srgbClr val="00508C"/>
                        </a:solidFill>
                        <a:latin typeface="Cambria Math"/>
                      </a:rPr>
                      <m:t>𝐎𝐄</m:t>
                    </m:r>
                    <m:r>
                      <a:rPr lang="en-US" sz="2800" b="1" i="0" kern="0" dirty="0" smtClean="0">
                        <a:solidFill>
                          <a:srgbClr val="00508C"/>
                        </a:solidFill>
                        <a:latin typeface="Cambria Math"/>
                      </a:rPr>
                      <m:t>−</m:t>
                    </m:r>
                    <m:r>
                      <a:rPr lang="en-US" sz="2800" b="1" i="0" kern="0" dirty="0">
                        <a:solidFill>
                          <a:srgbClr val="00508C"/>
                        </a:solidFill>
                        <a:latin typeface="Cambria Math"/>
                      </a:rPr>
                      <m:t>𝐃</m:t>
                    </m:r>
                  </m:oMath>
                </a14:m>
                <a:r>
                  <a:rPr lang="en-US" kern="0" dirty="0">
                    <a:solidFill>
                      <a:srgbClr val="0070C0"/>
                    </a:solidFill>
                    <a:latin typeface="Arial Narrow"/>
                  </a:rPr>
                  <a:t>	 </a:t>
                </a:r>
                <a:r>
                  <a:rPr lang="en-US" sz="2000" i="1" kern="0" dirty="0">
                    <a:solidFill>
                      <a:srgbClr val="000000"/>
                    </a:solidFill>
                    <a:latin typeface="Arial Narrow"/>
                  </a:rPr>
                  <a:t>(involves noncash item</a:t>
                </a:r>
                <a:r>
                  <a:rPr lang="en-US" sz="2000" i="1" kern="0" dirty="0" smtClean="0">
                    <a:solidFill>
                      <a:srgbClr val="000000"/>
                    </a:solidFill>
                    <a:latin typeface="Arial Narrow"/>
                  </a:rPr>
                  <a:t>)</a:t>
                </a:r>
                <a:endParaRPr lang="en-US" sz="2000" i="1" kern="0" dirty="0">
                  <a:solidFill>
                    <a:srgbClr val="000000"/>
                  </a:solidFill>
                  <a:latin typeface="Arial Narrow"/>
                </a:endParaRPr>
              </a:p>
            </p:txBody>
          </p:sp>
        </mc:Choice>
        <mc:Fallback>
          <p:sp>
            <p:nvSpPr>
              <p:cNvPr id="9" name="Content Placeholder 5"/>
              <p:cNvSpPr>
                <a:spLocks noGrp="1" noRot="1" noChangeAspect="1" noMove="1" noResize="1" noEditPoints="1" noAdjustHandles="1" noChangeArrowheads="1" noChangeShapeType="1" noTextEdit="1"/>
              </p:cNvSpPr>
              <p:nvPr>
                <p:ph sz="quarter" idx="19"/>
              </p:nvPr>
            </p:nvSpPr>
            <p:spPr>
              <a:xfrm>
                <a:off x="182880" y="4744720"/>
                <a:ext cx="8778240" cy="970280"/>
              </a:xfrm>
              <a:blipFill rotWithShape="1">
                <a:blip r:embed="rId3" cstate="print"/>
                <a:stretch>
                  <a:fillRect l="-1042" t="-5000" r="-208" b="-8125"/>
                </a:stretch>
              </a:blipFill>
            </p:spPr>
            <p:txBody>
              <a:bodyPr/>
              <a:lstStyle/>
              <a:p>
                <a:r>
                  <a:rPr lang="en-US">
                    <a:noFill/>
                  </a:rPr>
                  <a:t> </a:t>
                </a:r>
              </a:p>
            </p:txBody>
          </p:sp>
        </mc:Fallback>
      </mc:AlternateContent>
      <p:sp>
        <p:nvSpPr>
          <p:cNvPr id="10" name="Content Placeholder 6"/>
          <p:cNvSpPr>
            <a:spLocks noGrp="1"/>
          </p:cNvSpPr>
          <p:nvPr>
            <p:ph sz="quarter" idx="20"/>
          </p:nvPr>
        </p:nvSpPr>
        <p:spPr>
          <a:xfrm>
            <a:off x="1691640" y="5821680"/>
            <a:ext cx="5760720" cy="731520"/>
          </a:xfrm>
          <a:solidFill>
            <a:srgbClr val="C2FFF0"/>
          </a:solidFill>
          <a:ln w="19050">
            <a:solidFill>
              <a:srgbClr val="006200"/>
            </a:solidFill>
          </a:ln>
        </p:spPr>
        <p:txBody>
          <a:bodyPr anchor="ctr"/>
          <a:lstStyle/>
          <a:p>
            <a:pPr marL="0" lvl="0" indent="0" algn="ctr" defTabSz="914400">
              <a:spcBef>
                <a:spcPts val="0"/>
              </a:spcBef>
              <a:buNone/>
            </a:pPr>
            <a:r>
              <a:rPr lang="en-US" sz="1800" dirty="0">
                <a:solidFill>
                  <a:srgbClr val="000000"/>
                </a:solidFill>
                <a:latin typeface="Arial Narrow"/>
              </a:rPr>
              <a:t>Note: </a:t>
            </a:r>
            <a:r>
              <a:rPr lang="en-US" sz="1800" dirty="0">
                <a:solidFill>
                  <a:srgbClr val="2D2DB9">
                    <a:lumMod val="75000"/>
                  </a:srgbClr>
                </a:solidFill>
                <a:latin typeface="Arial Narrow"/>
              </a:rPr>
              <a:t>All terms and relations are calculated for each year </a:t>
            </a:r>
            <a:r>
              <a:rPr lang="en-US" sz="1800" dirty="0" smtClean="0">
                <a:solidFill>
                  <a:srgbClr val="2D2DB9">
                    <a:lumMod val="75000"/>
                  </a:srgbClr>
                </a:solidFill>
                <a:latin typeface="Arial Narrow"/>
              </a:rPr>
              <a:t>t, but </a:t>
            </a:r>
            <a:r>
              <a:rPr lang="en-US" sz="1800" dirty="0">
                <a:solidFill>
                  <a:srgbClr val="2D2DB9">
                    <a:lumMod val="75000"/>
                  </a:srgbClr>
                </a:solidFill>
                <a:latin typeface="Arial Narrow"/>
              </a:rPr>
              <a:t>the subscript is often omitted for </a:t>
            </a:r>
            <a:r>
              <a:rPr lang="en-US" sz="1800" dirty="0" smtClean="0">
                <a:solidFill>
                  <a:srgbClr val="2D2DB9">
                    <a:lumMod val="75000"/>
                  </a:srgbClr>
                </a:solidFill>
                <a:latin typeface="Arial Narrow"/>
              </a:rPr>
              <a:t>simplicity</a:t>
            </a:r>
            <a:endParaRPr lang="en-US" sz="2000" dirty="0">
              <a:solidFill>
                <a:srgbClr val="2D2DB9">
                  <a:lumMod val="75000"/>
                </a:srgbClr>
              </a:solidFill>
              <a:latin typeface="Arial Narrow"/>
            </a:endParaRPr>
          </a:p>
        </p:txBody>
      </p:sp>
      <p:sp>
        <p:nvSpPr>
          <p:cNvPr id="13"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5098911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Terms and Relations – Corporations</a:t>
            </a:r>
          </a:p>
        </p:txBody>
      </p:sp>
      <mc:AlternateContent xmlns:mc="http://schemas.openxmlformats.org/markup-compatibility/2006">
        <mc:Choice xmlns:a14="http://schemas.microsoft.com/office/drawing/2010/main" xmlns="" Requires="a14">
          <p:sp>
            <p:nvSpPr>
              <p:cNvPr id="10" name="Content Placeholder 2"/>
              <p:cNvSpPr>
                <a:spLocks noGrp="1"/>
              </p:cNvSpPr>
              <p:nvPr>
                <p:ph idx="1"/>
              </p:nvPr>
            </p:nvSpPr>
            <p:spPr>
              <a:xfrm>
                <a:off x="304800" y="1219200"/>
                <a:ext cx="8534400" cy="5334000"/>
              </a:xfrm>
            </p:spPr>
            <p:txBody>
              <a:bodyPr/>
              <a:lstStyle/>
              <a:p>
                <a:pPr marL="0" lvl="1" indent="0" defTabSz="915004" eaLnBrk="0" fontAlgn="base" hangingPunct="0">
                  <a:spcBef>
                    <a:spcPts val="300"/>
                  </a:spcBef>
                  <a:spcAft>
                    <a:spcPts val="300"/>
                  </a:spcAft>
                  <a:buClr>
                    <a:srgbClr val="006200"/>
                  </a:buClr>
                  <a:buSzPct val="95000"/>
                  <a:buNone/>
                </a:pPr>
                <a:r>
                  <a:rPr lang="en-US" kern="0" dirty="0" smtClean="0">
                    <a:solidFill>
                      <a:srgbClr val="00508C"/>
                    </a:solidFill>
                    <a:latin typeface="Arial Narrow"/>
                  </a:rPr>
                  <a:t>Gross Income </a:t>
                </a:r>
                <a:r>
                  <a:rPr lang="en-US" i="1" kern="0" dirty="0">
                    <a:solidFill>
                      <a:srgbClr val="3333CC">
                        <a:lumMod val="75000"/>
                      </a:srgbClr>
                    </a:solidFill>
                    <a:latin typeface="Arial Narrow"/>
                  </a:rPr>
                  <a:t>GI</a:t>
                </a:r>
                <a:r>
                  <a:rPr lang="en-US" kern="0" dirty="0">
                    <a:solidFill>
                      <a:srgbClr val="0070C0"/>
                    </a:solidFill>
                    <a:latin typeface="Arial Narrow"/>
                  </a:rPr>
                  <a:t> </a:t>
                </a:r>
                <a:r>
                  <a:rPr lang="en-US" kern="0" dirty="0">
                    <a:solidFill>
                      <a:srgbClr val="00508C"/>
                    </a:solidFill>
                    <a:latin typeface="Arial Narrow"/>
                  </a:rPr>
                  <a:t>or operating revenue </a:t>
                </a:r>
                <a:r>
                  <a:rPr lang="en-US" i="1" kern="0" dirty="0">
                    <a:solidFill>
                      <a:srgbClr val="3333CC">
                        <a:lumMod val="75000"/>
                      </a:srgbClr>
                    </a:solidFill>
                    <a:latin typeface="Arial Narrow"/>
                  </a:rPr>
                  <a:t>R</a:t>
                </a:r>
                <a:r>
                  <a:rPr lang="en-US" kern="0" dirty="0">
                    <a:solidFill>
                      <a:srgbClr val="0070C0"/>
                    </a:solidFill>
                    <a:latin typeface="Arial Narrow"/>
                  </a:rPr>
                  <a:t> </a:t>
                </a:r>
                <a:r>
                  <a:rPr lang="en-US" kern="0" dirty="0" smtClean="0">
                    <a:solidFill>
                      <a:srgbClr val="000000"/>
                    </a:solidFill>
                    <a:latin typeface="Arial Narrow"/>
                  </a:rPr>
                  <a:t>– </a:t>
                </a:r>
                <a:r>
                  <a:rPr lang="en-US" sz="2200" kern="0" dirty="0">
                    <a:solidFill>
                      <a:srgbClr val="000000"/>
                    </a:solidFill>
                    <a:latin typeface="Arial Narrow"/>
                  </a:rPr>
                  <a:t>Total income for the </a:t>
                </a:r>
                <a:r>
                  <a:rPr lang="en-US" sz="2200" kern="0" dirty="0" smtClean="0">
                    <a:solidFill>
                      <a:srgbClr val="000000"/>
                    </a:solidFill>
                    <a:latin typeface="Arial Narrow"/>
                  </a:rPr>
                  <a:t>tax year </a:t>
                </a:r>
                <a:r>
                  <a:rPr lang="en-US" sz="2200" kern="0" dirty="0">
                    <a:solidFill>
                      <a:srgbClr val="000000"/>
                    </a:solidFill>
                    <a:latin typeface="Arial Narrow"/>
                  </a:rPr>
                  <a:t>realized from all revenue producing </a:t>
                </a:r>
                <a:r>
                  <a:rPr lang="en-US" sz="2200" kern="0" dirty="0" smtClean="0">
                    <a:solidFill>
                      <a:srgbClr val="000000"/>
                    </a:solidFill>
                    <a:latin typeface="Arial Narrow"/>
                  </a:rPr>
                  <a:t>sources</a:t>
                </a:r>
                <a:endParaRPr lang="en-US" sz="800" kern="0" dirty="0">
                  <a:solidFill>
                    <a:srgbClr val="0070C0"/>
                  </a:solidFill>
                  <a:latin typeface="Arial Narrow"/>
                </a:endParaRPr>
              </a:p>
              <a:p>
                <a:pPr marL="0" lvl="1" indent="0" defTabSz="915004" eaLnBrk="0" fontAlgn="base" hangingPunct="0">
                  <a:spcBef>
                    <a:spcPts val="300"/>
                  </a:spcBef>
                  <a:spcAft>
                    <a:spcPts val="300"/>
                  </a:spcAft>
                  <a:buClr>
                    <a:srgbClr val="006200"/>
                  </a:buClr>
                  <a:buSzPct val="95000"/>
                  <a:buNone/>
                </a:pPr>
                <a:r>
                  <a:rPr lang="en-US" kern="0" dirty="0">
                    <a:solidFill>
                      <a:srgbClr val="00508C"/>
                    </a:solidFill>
                    <a:latin typeface="Arial Narrow"/>
                  </a:rPr>
                  <a:t>Operating expenses </a:t>
                </a:r>
                <a:r>
                  <a:rPr lang="en-US" i="1" kern="0" dirty="0">
                    <a:solidFill>
                      <a:srgbClr val="3333CC">
                        <a:lumMod val="75000"/>
                      </a:srgbClr>
                    </a:solidFill>
                    <a:latin typeface="Arial Narrow"/>
                  </a:rPr>
                  <a:t>OE</a:t>
                </a:r>
                <a:r>
                  <a:rPr lang="en-US" kern="0" dirty="0">
                    <a:solidFill>
                      <a:srgbClr val="0070C0"/>
                    </a:solidFill>
                    <a:latin typeface="Arial Narrow"/>
                  </a:rPr>
                  <a:t> </a:t>
                </a:r>
                <a:r>
                  <a:rPr lang="en-US" kern="0" dirty="0" smtClean="0">
                    <a:solidFill>
                      <a:srgbClr val="000000"/>
                    </a:solidFill>
                    <a:latin typeface="Arial Narrow"/>
                  </a:rPr>
                  <a:t>–</a:t>
                </a:r>
                <a:r>
                  <a:rPr lang="en-US" sz="1700" kern="0" dirty="0" smtClean="0">
                    <a:solidFill>
                      <a:srgbClr val="000000"/>
                    </a:solidFill>
                    <a:latin typeface="Arial Narrow"/>
                  </a:rPr>
                  <a:t> </a:t>
                </a:r>
                <a:r>
                  <a:rPr lang="en-US" sz="2200" kern="0" dirty="0">
                    <a:solidFill>
                      <a:srgbClr val="000000"/>
                    </a:solidFill>
                    <a:latin typeface="Arial Narrow"/>
                  </a:rPr>
                  <a:t>All annual operating costs (AOC) </a:t>
                </a:r>
                <a:r>
                  <a:rPr lang="en-US" sz="2200" kern="0" dirty="0" smtClean="0">
                    <a:solidFill>
                      <a:srgbClr val="000000"/>
                    </a:solidFill>
                    <a:latin typeface="Arial Narrow"/>
                  </a:rPr>
                  <a:t>and maintenance </a:t>
                </a:r>
                <a:r>
                  <a:rPr lang="en-US" sz="2200" kern="0" dirty="0">
                    <a:solidFill>
                      <a:srgbClr val="000000"/>
                    </a:solidFill>
                    <a:latin typeface="Arial Narrow"/>
                  </a:rPr>
                  <a:t>&amp; operating (M&amp;O) costs incurred in transacting </a:t>
                </a:r>
                <a:r>
                  <a:rPr lang="en-US" sz="2200" kern="0" dirty="0" smtClean="0">
                    <a:solidFill>
                      <a:srgbClr val="000000"/>
                    </a:solidFill>
                    <a:latin typeface="Arial Narrow"/>
                  </a:rPr>
                  <a:t>business; these </a:t>
                </a:r>
                <a:r>
                  <a:rPr lang="en-US" sz="2200" kern="0" dirty="0">
                    <a:solidFill>
                      <a:srgbClr val="000000"/>
                    </a:solidFill>
                    <a:latin typeface="Arial Narrow"/>
                  </a:rPr>
                  <a:t>are tax deductible; depreciation not included </a:t>
                </a:r>
                <a:r>
                  <a:rPr lang="en-US" sz="2200" kern="0" dirty="0" smtClean="0">
                    <a:solidFill>
                      <a:srgbClr val="000000"/>
                    </a:solidFill>
                    <a:latin typeface="Arial Narrow"/>
                  </a:rPr>
                  <a:t>here</a:t>
                </a:r>
                <a:endParaRPr lang="en-US" sz="800" kern="0" dirty="0">
                  <a:solidFill>
                    <a:srgbClr val="000000"/>
                  </a:solidFill>
                  <a:latin typeface="Arial Narrow"/>
                </a:endParaRPr>
              </a:p>
              <a:p>
                <a:pPr marL="0" lvl="0" indent="0" defTabSz="915004" eaLnBrk="0" fontAlgn="base" hangingPunct="0">
                  <a:spcBef>
                    <a:spcPts val="300"/>
                  </a:spcBef>
                  <a:spcAft>
                    <a:spcPts val="300"/>
                  </a:spcAft>
                  <a:buClr>
                    <a:srgbClr val="006200"/>
                  </a:buClr>
                  <a:buNone/>
                </a:pPr>
                <a:r>
                  <a:rPr lang="en-US" sz="2400" kern="0" dirty="0" smtClean="0">
                    <a:solidFill>
                      <a:srgbClr val="00508C"/>
                    </a:solidFill>
                    <a:latin typeface="Arial Narrow"/>
                  </a:rPr>
                  <a:t>Income </a:t>
                </a:r>
                <a:r>
                  <a:rPr lang="en-US" sz="2400" kern="0" dirty="0">
                    <a:solidFill>
                      <a:srgbClr val="00508C"/>
                    </a:solidFill>
                    <a:latin typeface="Arial Narrow"/>
                  </a:rPr>
                  <a:t>Taxes and tax rate </a:t>
                </a:r>
                <a:r>
                  <a:rPr lang="en-US" sz="2600" i="1" kern="0" dirty="0">
                    <a:solidFill>
                      <a:srgbClr val="3333CC">
                        <a:lumMod val="75000"/>
                      </a:srgbClr>
                    </a:solidFill>
                    <a:latin typeface="Arial Narrow"/>
                  </a:rPr>
                  <a:t>T </a:t>
                </a:r>
                <a:r>
                  <a:rPr lang="en-US" sz="2400" kern="0" dirty="0">
                    <a:solidFill>
                      <a:srgbClr val="000000"/>
                    </a:solidFill>
                    <a:latin typeface="Arial Narrow"/>
                  </a:rPr>
                  <a:t>–</a:t>
                </a:r>
                <a:r>
                  <a:rPr lang="en-US" sz="2000" kern="0" dirty="0" smtClean="0">
                    <a:solidFill>
                      <a:srgbClr val="000000"/>
                    </a:solidFill>
                    <a:latin typeface="Arial Narrow"/>
                  </a:rPr>
                  <a:t> </a:t>
                </a:r>
                <a:r>
                  <a:rPr lang="en-US" sz="2200" kern="0" dirty="0">
                    <a:solidFill>
                      <a:srgbClr val="000000"/>
                    </a:solidFill>
                    <a:latin typeface="Arial Narrow"/>
                  </a:rPr>
                  <a:t>Taxes due annually are based </a:t>
                </a:r>
                <a:r>
                  <a:rPr lang="en-US" sz="2200" kern="0" dirty="0" smtClean="0">
                    <a:solidFill>
                      <a:srgbClr val="000000"/>
                    </a:solidFill>
                    <a:latin typeface="Arial Narrow"/>
                  </a:rPr>
                  <a:t>on taxable </a:t>
                </a:r>
                <a:r>
                  <a:rPr lang="en-US" sz="2200" kern="0" dirty="0">
                    <a:solidFill>
                      <a:srgbClr val="000000"/>
                    </a:solidFill>
                    <a:latin typeface="Arial Narrow"/>
                  </a:rPr>
                  <a:t>income </a:t>
                </a:r>
                <a:r>
                  <a:rPr lang="en-US" sz="2200" i="1" kern="0" dirty="0">
                    <a:solidFill>
                      <a:srgbClr val="000000"/>
                    </a:solidFill>
                    <a:latin typeface="Arial Narrow"/>
                  </a:rPr>
                  <a:t>TI </a:t>
                </a:r>
                <a:r>
                  <a:rPr lang="en-US" sz="2200" kern="0" dirty="0">
                    <a:solidFill>
                      <a:srgbClr val="000000"/>
                    </a:solidFill>
                    <a:latin typeface="Arial Narrow"/>
                  </a:rPr>
                  <a:t>and tax rates, which are commonly graduated (</a:t>
                </a:r>
                <a:r>
                  <a:rPr lang="en-US" sz="2200" kern="0" dirty="0" smtClean="0">
                    <a:solidFill>
                      <a:srgbClr val="000000"/>
                    </a:solidFill>
                    <a:latin typeface="Arial Narrow"/>
                  </a:rPr>
                  <a:t>or progressive</a:t>
                </a:r>
                <a:r>
                  <a:rPr lang="en-US" sz="2200" kern="0" dirty="0">
                    <a:solidFill>
                      <a:srgbClr val="000000"/>
                    </a:solidFill>
                    <a:latin typeface="Arial Narrow"/>
                  </a:rPr>
                  <a:t>) by TI level.</a:t>
                </a:r>
              </a:p>
              <a:p>
                <a:pPr marL="0" lvl="0" indent="0" algn="ctr" defTabSz="915004" eaLnBrk="0" fontAlgn="base" hangingPunct="0">
                  <a:spcBef>
                    <a:spcPts val="300"/>
                  </a:spcBef>
                  <a:spcAft>
                    <a:spcPts val="300"/>
                  </a:spcAft>
                  <a:buClr>
                    <a:srgbClr val="3333CC"/>
                  </a:buClr>
                  <a:buNone/>
                </a:pPr>
                <a14:m>
                  <m:oMathPara xmlns:m="http://schemas.openxmlformats.org/officeDocument/2006/math">
                    <m:oMathParaPr>
                      <m:jc m:val="centerGroup"/>
                    </m:oMathParaPr>
                    <m:oMath xmlns:m="http://schemas.openxmlformats.org/officeDocument/2006/math">
                      <m:r>
                        <a:rPr lang="en-US" sz="2200" b="1" i="0" kern="0" dirty="0" smtClean="0">
                          <a:solidFill>
                            <a:srgbClr val="A60A1B"/>
                          </a:solidFill>
                          <a:latin typeface="Cambria Math"/>
                        </a:rPr>
                        <m:t>𝐓𝐚𝐱𝐞𝐬</m:t>
                      </m:r>
                      <m:r>
                        <a:rPr lang="en-US" sz="2200" b="1" i="0" kern="0" dirty="0" smtClean="0">
                          <a:solidFill>
                            <a:srgbClr val="A60A1B"/>
                          </a:solidFill>
                          <a:latin typeface="Cambria Math"/>
                        </a:rPr>
                        <m:t>=</m:t>
                      </m:r>
                      <m:r>
                        <a:rPr lang="en-US" sz="2200" b="1" i="0" kern="0" dirty="0" smtClean="0">
                          <a:solidFill>
                            <a:srgbClr val="A60A1B"/>
                          </a:solidFill>
                          <a:latin typeface="Cambria Math"/>
                        </a:rPr>
                        <m:t>𝐭𝐚𝐱</m:t>
                      </m:r>
                      <m:r>
                        <a:rPr lang="en-US" sz="2200" b="1" i="0" kern="0" dirty="0" smtClean="0">
                          <a:solidFill>
                            <a:srgbClr val="A60A1B"/>
                          </a:solidFill>
                          <a:latin typeface="Cambria Math"/>
                        </a:rPr>
                        <m:t> </m:t>
                      </m:r>
                      <m:r>
                        <a:rPr lang="en-US" sz="2200" b="1" i="0" kern="0" dirty="0" smtClean="0">
                          <a:solidFill>
                            <a:srgbClr val="A60A1B"/>
                          </a:solidFill>
                          <a:latin typeface="Cambria Math"/>
                        </a:rPr>
                        <m:t>𝐫𝐚𝐭𝐞</m:t>
                      </m:r>
                      <m:r>
                        <a:rPr lang="en-US" sz="2200" b="1" i="0" kern="0" dirty="0" smtClean="0">
                          <a:solidFill>
                            <a:srgbClr val="A60A1B"/>
                          </a:solidFill>
                          <a:latin typeface="Cambria Math"/>
                        </a:rPr>
                        <m:t>×</m:t>
                      </m:r>
                      <m:r>
                        <a:rPr lang="en-US" sz="2200" b="1" i="0" kern="0" dirty="0" smtClean="0">
                          <a:solidFill>
                            <a:srgbClr val="A60A1B"/>
                          </a:solidFill>
                          <a:latin typeface="Cambria Math"/>
                        </a:rPr>
                        <m:t>𝐭𝐚𝐱𝐚𝐛𝐥𝐞</m:t>
                      </m:r>
                      <m:r>
                        <a:rPr lang="en-US" sz="2200" b="1" i="0" kern="0" dirty="0" smtClean="0">
                          <a:solidFill>
                            <a:srgbClr val="A60A1B"/>
                          </a:solidFill>
                          <a:latin typeface="Cambria Math"/>
                        </a:rPr>
                        <m:t> </m:t>
                      </m:r>
                      <m:r>
                        <a:rPr lang="en-US" sz="2200" b="1" i="0" kern="0" dirty="0" smtClean="0">
                          <a:solidFill>
                            <a:srgbClr val="A60A1B"/>
                          </a:solidFill>
                          <a:latin typeface="Cambria Math"/>
                        </a:rPr>
                        <m:t>𝐢𝐧𝐜𝐨𝐦𝐞</m:t>
                      </m:r>
                    </m:oMath>
                    <m:oMath xmlns:m="http://schemas.openxmlformats.org/officeDocument/2006/math">
                      <m:r>
                        <a:rPr lang="en-US" sz="2200" b="1" i="0" kern="0" dirty="0" smtClean="0">
                          <a:solidFill>
                            <a:srgbClr val="A60A1B"/>
                          </a:solidFill>
                          <a:latin typeface="Cambria Math"/>
                        </a:rPr>
                        <m:t>             =</m:t>
                      </m:r>
                      <m:r>
                        <a:rPr lang="en-US" sz="2200" b="1" i="1" kern="0" dirty="0">
                          <a:solidFill>
                            <a:srgbClr val="A60A1B"/>
                          </a:solidFill>
                          <a:latin typeface="Cambria Math"/>
                        </a:rPr>
                        <m:t>𝑻</m:t>
                      </m:r>
                      <m:r>
                        <a:rPr lang="en-US" sz="2200" b="1" i="0" kern="0" dirty="0">
                          <a:solidFill>
                            <a:srgbClr val="A60A1B"/>
                          </a:solidFill>
                          <a:latin typeface="Cambria Math"/>
                        </a:rPr>
                        <m:t>×(</m:t>
                      </m:r>
                      <m:r>
                        <a:rPr lang="en-US" sz="2400" b="1" i="0" kern="0" dirty="0">
                          <a:solidFill>
                            <a:srgbClr val="A60A1B"/>
                          </a:solidFill>
                          <a:latin typeface="Cambria Math"/>
                        </a:rPr>
                        <m:t>𝐆𝐈</m:t>
                      </m:r>
                      <m:r>
                        <a:rPr lang="en-US" sz="2400" b="1" i="0" kern="0" dirty="0" smtClean="0">
                          <a:solidFill>
                            <a:srgbClr val="A60A1B"/>
                          </a:solidFill>
                          <a:latin typeface="Cambria Math"/>
                        </a:rPr>
                        <m:t>−</m:t>
                      </m:r>
                      <m:r>
                        <a:rPr lang="en-US" sz="2400" b="1" i="0" kern="0" dirty="0">
                          <a:solidFill>
                            <a:srgbClr val="A60A1B"/>
                          </a:solidFill>
                          <a:latin typeface="Cambria Math"/>
                        </a:rPr>
                        <m:t>𝐎𝐄</m:t>
                      </m:r>
                      <m:r>
                        <a:rPr lang="en-US" sz="2400" b="1" i="0" kern="0" dirty="0" smtClean="0">
                          <a:solidFill>
                            <a:srgbClr val="A60A1B"/>
                          </a:solidFill>
                          <a:latin typeface="Cambria Math"/>
                        </a:rPr>
                        <m:t>−</m:t>
                      </m:r>
                      <m:r>
                        <a:rPr lang="en-US" sz="2400" b="1" i="0" kern="0" dirty="0">
                          <a:solidFill>
                            <a:srgbClr val="A60A1B"/>
                          </a:solidFill>
                          <a:latin typeface="Cambria Math"/>
                        </a:rPr>
                        <m:t>𝐃</m:t>
                      </m:r>
                      <m:r>
                        <a:rPr lang="en-US" sz="2400" b="1" i="0" kern="0" dirty="0" smtClean="0">
                          <a:solidFill>
                            <a:srgbClr val="A60A1B"/>
                          </a:solidFill>
                          <a:latin typeface="Cambria Math"/>
                        </a:rPr>
                        <m:t>)</m:t>
                      </m:r>
                    </m:oMath>
                  </m:oMathPara>
                </a14:m>
                <a:endParaRPr lang="en-US" sz="800" kern="0" dirty="0">
                  <a:solidFill>
                    <a:srgbClr val="A60A1B"/>
                  </a:solidFill>
                  <a:latin typeface="Arial Narrow"/>
                </a:endParaRPr>
              </a:p>
              <a:p>
                <a:pPr marL="0" lvl="1" indent="0" defTabSz="915004" eaLnBrk="0" fontAlgn="base" hangingPunct="0">
                  <a:spcBef>
                    <a:spcPts val="300"/>
                  </a:spcBef>
                  <a:spcAft>
                    <a:spcPts val="300"/>
                  </a:spcAft>
                  <a:buClr>
                    <a:srgbClr val="006200"/>
                  </a:buClr>
                  <a:buSzPct val="95000"/>
                  <a:buNone/>
                </a:pPr>
                <a:r>
                  <a:rPr lang="en-US" kern="0" dirty="0">
                    <a:solidFill>
                      <a:srgbClr val="00508C"/>
                    </a:solidFill>
                    <a:latin typeface="Arial Narrow"/>
                  </a:rPr>
                  <a:t>Net operating profit after taxes </a:t>
                </a:r>
                <a:r>
                  <a:rPr lang="en-US" i="1" kern="0" dirty="0">
                    <a:solidFill>
                      <a:srgbClr val="3333CC">
                        <a:lumMod val="75000"/>
                      </a:srgbClr>
                    </a:solidFill>
                    <a:latin typeface="Arial Narrow"/>
                  </a:rPr>
                  <a:t>NOPAT</a:t>
                </a:r>
                <a:r>
                  <a:rPr lang="en-US" kern="0" dirty="0">
                    <a:solidFill>
                      <a:srgbClr val="0070C0"/>
                    </a:solidFill>
                    <a:latin typeface="Arial Narrow"/>
                  </a:rPr>
                  <a:t> </a:t>
                </a:r>
                <a:r>
                  <a:rPr lang="en-US" kern="0" dirty="0">
                    <a:solidFill>
                      <a:srgbClr val="000000"/>
                    </a:solidFill>
                    <a:latin typeface="Arial Narrow"/>
                  </a:rPr>
                  <a:t>–</a:t>
                </a:r>
                <a:r>
                  <a:rPr lang="en-US" kern="0" dirty="0" smtClean="0">
                    <a:solidFill>
                      <a:srgbClr val="0070C0"/>
                    </a:solidFill>
                    <a:latin typeface="Arial Narrow"/>
                  </a:rPr>
                  <a:t> </a:t>
                </a:r>
                <a:r>
                  <a:rPr lang="en-US" sz="2200" kern="0" dirty="0">
                    <a:solidFill>
                      <a:srgbClr val="000000"/>
                    </a:solidFill>
                    <a:latin typeface="Arial Narrow"/>
                  </a:rPr>
                  <a:t>Money remaining as a result of capital invested during the year; amount left after taxes are paid</a:t>
                </a:r>
                <a:r>
                  <a:rPr lang="en-US" sz="2200" kern="0" dirty="0" smtClean="0">
                    <a:solidFill>
                      <a:srgbClr val="000000"/>
                    </a:solidFill>
                    <a:latin typeface="Arial Narrow"/>
                  </a:rPr>
                  <a:t>.</a:t>
                </a:r>
                <a:endParaRPr lang="en-US" sz="1900" kern="0" dirty="0">
                  <a:solidFill>
                    <a:srgbClr val="000000"/>
                  </a:solidFill>
                  <a:latin typeface="Arial Narrow"/>
                </a:endParaRPr>
              </a:p>
              <a:p>
                <a:pPr marL="0" lvl="0" indent="0" algn="ctr" defTabSz="915004" eaLnBrk="0" fontAlgn="base" hangingPunct="0">
                  <a:spcBef>
                    <a:spcPts val="300"/>
                  </a:spcBef>
                  <a:spcAft>
                    <a:spcPts val="300"/>
                  </a:spcAft>
                  <a:buClr>
                    <a:srgbClr val="3333CC"/>
                  </a:buClr>
                  <a:buNone/>
                </a:pPr>
                <a14:m>
                  <m:oMathPara xmlns:m="http://schemas.openxmlformats.org/officeDocument/2006/math">
                    <m:oMathParaPr>
                      <m:jc m:val="centerGroup"/>
                    </m:oMathParaPr>
                    <m:oMath xmlns:m="http://schemas.openxmlformats.org/officeDocument/2006/math">
                      <m:r>
                        <a:rPr lang="en-US" sz="2200" b="1" i="0" kern="0" dirty="0" smtClean="0">
                          <a:solidFill>
                            <a:srgbClr val="A60A1B"/>
                          </a:solidFill>
                          <a:latin typeface="Cambria Math"/>
                        </a:rPr>
                        <m:t>𝐍𝐎𝐏𝐀𝐓</m:t>
                      </m:r>
                      <m:r>
                        <a:rPr lang="en-US" sz="2200" b="1" i="0" kern="0" dirty="0" smtClean="0">
                          <a:solidFill>
                            <a:srgbClr val="A60A1B"/>
                          </a:solidFill>
                          <a:latin typeface="Cambria Math"/>
                        </a:rPr>
                        <m:t>=</m:t>
                      </m:r>
                      <m:r>
                        <a:rPr lang="en-US" sz="2200" b="1" i="0" kern="0" dirty="0" smtClean="0">
                          <a:solidFill>
                            <a:srgbClr val="A60A1B"/>
                          </a:solidFill>
                          <a:latin typeface="Cambria Math"/>
                        </a:rPr>
                        <m:t>𝐭𝐚𝐱𝐚𝐛𝐥𝐞</m:t>
                      </m:r>
                      <m:r>
                        <a:rPr lang="en-US" sz="2200" b="1" i="0" kern="0" dirty="0" smtClean="0">
                          <a:solidFill>
                            <a:srgbClr val="A60A1B"/>
                          </a:solidFill>
                          <a:latin typeface="Cambria Math"/>
                        </a:rPr>
                        <m:t> </m:t>
                      </m:r>
                      <m:r>
                        <a:rPr lang="en-US" sz="2200" b="1" i="0" kern="0" dirty="0" smtClean="0">
                          <a:solidFill>
                            <a:srgbClr val="A60A1B"/>
                          </a:solidFill>
                          <a:latin typeface="Cambria Math"/>
                        </a:rPr>
                        <m:t>𝐢𝐧𝐜𝐨𝐦𝐞</m:t>
                      </m:r>
                      <m:r>
                        <a:rPr lang="en-US" sz="2200" b="1" i="0" kern="0" dirty="0" smtClean="0">
                          <a:solidFill>
                            <a:srgbClr val="A60A1B"/>
                          </a:solidFill>
                          <a:latin typeface="Cambria Math"/>
                        </a:rPr>
                        <m:t>−</m:t>
                      </m:r>
                      <m:r>
                        <a:rPr lang="en-US" sz="2200" b="1" i="0" kern="0" dirty="0" smtClean="0">
                          <a:solidFill>
                            <a:srgbClr val="A60A1B"/>
                          </a:solidFill>
                          <a:latin typeface="Cambria Math"/>
                        </a:rPr>
                        <m:t>𝐭𝐚𝐱𝐞𝐬</m:t>
                      </m:r>
                      <m:r>
                        <a:rPr lang="en-US" sz="2200" b="1" i="0" kern="0" dirty="0" smtClean="0">
                          <a:solidFill>
                            <a:srgbClr val="A60A1B"/>
                          </a:solidFill>
                          <a:latin typeface="Cambria Math"/>
                        </a:rPr>
                        <m:t>=</m:t>
                      </m:r>
                      <m:r>
                        <a:rPr lang="en-US" sz="2200" b="1" i="0" kern="0" dirty="0" smtClean="0">
                          <a:solidFill>
                            <a:srgbClr val="A60A1B"/>
                          </a:solidFill>
                          <a:latin typeface="Cambria Math"/>
                        </a:rPr>
                        <m:t>𝐓𝐈</m:t>
                      </m:r>
                      <m:r>
                        <a:rPr lang="en-US" sz="2200" b="1" i="0" kern="0" dirty="0" smtClean="0">
                          <a:solidFill>
                            <a:srgbClr val="A60A1B"/>
                          </a:solidFill>
                          <a:latin typeface="Cambria Math"/>
                        </a:rPr>
                        <m:t>−</m:t>
                      </m:r>
                      <m:r>
                        <a:rPr lang="en-US" sz="2200" b="1" i="1" kern="0" dirty="0" smtClean="0">
                          <a:solidFill>
                            <a:srgbClr val="A60A1B"/>
                          </a:solidFill>
                          <a:latin typeface="Cambria Math"/>
                        </a:rPr>
                        <m:t>𝑻</m:t>
                      </m:r>
                      <m:r>
                        <a:rPr lang="en-US" sz="2200" b="1" i="0" kern="0" dirty="0" smtClean="0">
                          <a:solidFill>
                            <a:srgbClr val="A60A1B"/>
                          </a:solidFill>
                          <a:latin typeface="Cambria Math"/>
                        </a:rPr>
                        <m:t>×(</m:t>
                      </m:r>
                      <m:r>
                        <a:rPr lang="en-US" sz="2200" b="1" i="0" kern="0" dirty="0" smtClean="0">
                          <a:solidFill>
                            <a:srgbClr val="A60A1B"/>
                          </a:solidFill>
                          <a:latin typeface="Cambria Math"/>
                        </a:rPr>
                        <m:t>𝐓𝐈</m:t>
                      </m:r>
                      <m:r>
                        <a:rPr lang="en-US" sz="2200" b="1" i="0" kern="0" dirty="0" smtClean="0">
                          <a:solidFill>
                            <a:srgbClr val="A60A1B"/>
                          </a:solidFill>
                          <a:latin typeface="Cambria Math"/>
                        </a:rPr>
                        <m:t>)</m:t>
                      </m:r>
                    </m:oMath>
                  </m:oMathPara>
                </a14:m>
                <a:r>
                  <a:rPr lang="en-US" sz="2200" kern="0" dirty="0" smtClean="0">
                    <a:solidFill>
                      <a:srgbClr val="A60A1B"/>
                    </a:solidFill>
                    <a:latin typeface="Arial Narrow"/>
                  </a:rPr>
                  <a:t/>
                </a:r>
                <a:br>
                  <a:rPr lang="en-US" sz="2200" kern="0" dirty="0" smtClean="0">
                    <a:solidFill>
                      <a:srgbClr val="A60A1B"/>
                    </a:solidFill>
                    <a:latin typeface="Arial Narrow"/>
                  </a:rPr>
                </a:br>
                <a:r>
                  <a:rPr lang="en-US" sz="2200" kern="0" dirty="0" smtClean="0">
                    <a:solidFill>
                      <a:srgbClr val="A60A1B"/>
                    </a:solidFill>
                    <a:latin typeface="Arial Narrow"/>
                  </a:rPr>
                  <a:t>	</a:t>
                </a:r>
                <a14:m>
                  <m:oMath xmlns:m="http://schemas.openxmlformats.org/officeDocument/2006/math">
                    <m:r>
                      <a:rPr lang="en-US" sz="2200" b="1" i="0" kern="0" dirty="0" smtClean="0">
                        <a:solidFill>
                          <a:srgbClr val="A60A1B"/>
                        </a:solidFill>
                        <a:latin typeface="Cambria Math"/>
                      </a:rPr>
                      <m:t>=</m:t>
                    </m:r>
                    <m:r>
                      <a:rPr lang="en-US" sz="2200" b="1" i="0" kern="0" dirty="0">
                        <a:solidFill>
                          <a:srgbClr val="A60A1B"/>
                        </a:solidFill>
                        <a:latin typeface="Cambria Math"/>
                      </a:rPr>
                      <m:t>𝐓𝐈</m:t>
                    </m:r>
                    <m:r>
                      <a:rPr lang="en-US" sz="2200" b="1" i="0" kern="0" dirty="0">
                        <a:solidFill>
                          <a:srgbClr val="A60A1B"/>
                        </a:solidFill>
                        <a:latin typeface="Cambria Math"/>
                      </a:rPr>
                      <m:t>×(</m:t>
                    </m:r>
                    <m:r>
                      <a:rPr lang="en-US" sz="2200" b="1" i="0" kern="0" dirty="0">
                        <a:solidFill>
                          <a:srgbClr val="A60A1B"/>
                        </a:solidFill>
                        <a:latin typeface="Cambria Math"/>
                      </a:rPr>
                      <m:t>𝟏</m:t>
                    </m:r>
                    <m:r>
                      <a:rPr lang="en-US" sz="2200" b="1" i="0" kern="0" dirty="0" smtClean="0">
                        <a:solidFill>
                          <a:srgbClr val="A60A1B"/>
                        </a:solidFill>
                        <a:latin typeface="Cambria Math"/>
                      </a:rPr>
                      <m:t>−</m:t>
                    </m:r>
                    <m:r>
                      <a:rPr lang="en-US" sz="2200" b="1" i="1" kern="0" dirty="0">
                        <a:solidFill>
                          <a:srgbClr val="A60A1B"/>
                        </a:solidFill>
                        <a:latin typeface="Cambria Math"/>
                      </a:rPr>
                      <m:t>𝑻</m:t>
                    </m:r>
                    <m:r>
                      <a:rPr lang="en-US" sz="2200" b="1" i="0" kern="0" dirty="0" smtClean="0">
                        <a:solidFill>
                          <a:srgbClr val="A60A1B"/>
                        </a:solidFill>
                        <a:latin typeface="Cambria Math"/>
                      </a:rPr>
                      <m:t>)</m:t>
                    </m:r>
                  </m:oMath>
                </a14:m>
                <a:endParaRPr lang="en-US" sz="2400" kern="0" dirty="0">
                  <a:solidFill>
                    <a:srgbClr val="A60A1B"/>
                  </a:solidFill>
                  <a:latin typeface="Arial Narrow"/>
                </a:endParaRPr>
              </a:p>
            </p:txBody>
          </p:sp>
        </mc:Choice>
        <mc:Fallback>
          <p:sp>
            <p:nvSpPr>
              <p:cNvPr id="10" name="Content Placeholder 2"/>
              <p:cNvSpPr>
                <a:spLocks noGrp="1" noRot="1" noChangeAspect="1" noMove="1" noResize="1" noEditPoints="1" noAdjustHandles="1" noChangeArrowheads="1" noChangeShapeType="1" noTextEdit="1"/>
              </p:cNvSpPr>
              <p:nvPr>
                <p:ph idx="1"/>
              </p:nvPr>
            </p:nvSpPr>
            <p:spPr>
              <a:xfrm>
                <a:off x="304800" y="1219200"/>
                <a:ext cx="8534400" cy="5334000"/>
              </a:xfrm>
              <a:blipFill rotWithShape="1">
                <a:blip r:embed="rId2" cstate="print"/>
                <a:stretch>
                  <a:fillRect l="-1071" t="-914" r="-214" b="-1143"/>
                </a:stretch>
              </a:blipFill>
            </p:spPr>
            <p:txBody>
              <a:bodyPr/>
              <a:lstStyle/>
              <a:p>
                <a:r>
                  <a:rPr lang="en-US">
                    <a:noFill/>
                  </a:rPr>
                  <a:t> </a:t>
                </a:r>
              </a:p>
            </p:txBody>
          </p:sp>
        </mc:Fallback>
      </mc:AlternateContent>
      <p:sp>
        <p:nvSpPr>
          <p:cNvPr id="11"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8171966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US Corporate Federal Tax Rates - 2010</a:t>
            </a:r>
          </a:p>
        </p:txBody>
      </p:sp>
      <p:sp>
        <p:nvSpPr>
          <p:cNvPr id="8" name="Content Placeholder 2"/>
          <p:cNvSpPr>
            <a:spLocks noGrp="1"/>
          </p:cNvSpPr>
          <p:nvPr>
            <p:ph sz="quarter" idx="17"/>
          </p:nvPr>
        </p:nvSpPr>
        <p:spPr>
          <a:xfrm>
            <a:off x="3108960" y="1066800"/>
            <a:ext cx="2926080" cy="482600"/>
          </a:xfrm>
        </p:spPr>
        <p:txBody>
          <a:bodyPr/>
          <a:lstStyle/>
          <a:p>
            <a:pPr marL="0" indent="0" algn="ctr">
              <a:buNone/>
            </a:pPr>
            <a:r>
              <a:rPr lang="en-US" b="0" dirty="0"/>
              <a:t>If Taxable Income (TI) is</a:t>
            </a:r>
            <a:r>
              <a:rPr lang="en-US" b="0" dirty="0" smtClean="0"/>
              <a:t>:</a:t>
            </a:r>
            <a:endParaRPr lang="en-US" b="0" dirty="0"/>
          </a:p>
        </p:txBody>
      </p:sp>
      <mc:AlternateContent xmlns:mc="http://schemas.openxmlformats.org/markup-compatibility/2006">
        <mc:Choice xmlns:a14="http://schemas.microsoft.com/office/drawing/2010/main" xmlns="" Requires="a14">
          <p:graphicFrame>
            <p:nvGraphicFramePr>
              <p:cNvPr id="15" name="Table 3" descr="While this is a somewhat dated chart, the tax rates defined in column 3 indicate just how much tax is paid for different levels of Taxable Income (TI)" title="Federal Income Tax Rates"/>
              <p:cNvGraphicFramePr>
                <a:graphicFrameLocks noGrp="1"/>
              </p:cNvGraphicFramePr>
              <p:nvPr>
                <p:extLst>
                  <p:ext uri="{D42A27DB-BD31-4B8C-83A1-F6EECF244321}">
                    <p14:modId xmlns:p14="http://schemas.microsoft.com/office/powerpoint/2010/main" val="26075250"/>
                  </p:ext>
                </p:extLst>
              </p:nvPr>
            </p:nvGraphicFramePr>
            <p:xfrm>
              <a:off x="457200" y="1676400"/>
              <a:ext cx="8229601" cy="3566160"/>
            </p:xfrm>
            <a:graphic>
              <a:graphicData uri="http://schemas.openxmlformats.org/drawingml/2006/table">
                <a:tbl>
                  <a:tblPr firstRow="1" bandRow="1">
                    <a:tableStyleId>{5C22544A-7EE6-4342-B048-85BDC9FD1C3A}</a:tableStyleId>
                  </a:tblPr>
                  <a:tblGrid>
                    <a:gridCol w="1388126"/>
                    <a:gridCol w="1983036"/>
                    <a:gridCol w="2181339"/>
                    <a:gridCol w="2677100"/>
                  </a:tblGrid>
                  <a:tr h="370840">
                    <a:tc>
                      <a:txBody>
                        <a:bodyPr/>
                        <a:lstStyle/>
                        <a:p>
                          <a:pPr algn="r"/>
                          <a:r>
                            <a:rPr lang="en-US" sz="2000" dirty="0" smtClean="0">
                              <a:solidFill>
                                <a:schemeClr val="tx1"/>
                              </a:solidFill>
                              <a:latin typeface="Arial Narrow" panose="020B0606020202030204" pitchFamily="34" charset="0"/>
                            </a:rPr>
                            <a:t>Over, $</a:t>
                          </a:r>
                          <a:endParaRPr lang="en-US" sz="2000" dirty="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solidFill>
                                <a:schemeClr val="tx1"/>
                              </a:solidFill>
                              <a:latin typeface="Arial Narrow" panose="020B0606020202030204" pitchFamily="34" charset="0"/>
                            </a:rPr>
                            <a:t>But not over, $</a:t>
                          </a:r>
                          <a:endParaRPr lang="en-US" sz="2000" dirty="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solidFill>
                                <a:schemeClr val="tx1"/>
                              </a:solidFill>
                              <a:latin typeface="Arial Narrow" panose="020B0606020202030204" pitchFamily="34" charset="0"/>
                            </a:rPr>
                            <a:t>Tax is,</a:t>
                          </a:r>
                          <a:r>
                            <a:rPr lang="en-US" sz="2000" baseline="0" dirty="0" smtClean="0">
                              <a:solidFill>
                                <a:schemeClr val="tx1"/>
                              </a:solidFill>
                              <a:latin typeface="Arial Narrow" panose="020B0606020202030204" pitchFamily="34" charset="0"/>
                            </a:rPr>
                            <a:t> </a:t>
                          </a:r>
                          <a:r>
                            <a:rPr lang="en-US" sz="2000" dirty="0" smtClean="0">
                              <a:solidFill>
                                <a:schemeClr val="tx1"/>
                              </a:solidFill>
                              <a:latin typeface="Arial Narrow" panose="020B0606020202030204" pitchFamily="34" charset="0"/>
                            </a:rPr>
                            <a:t>$ and %</a:t>
                          </a:r>
                          <a:endParaRPr lang="en-US" sz="2000" dirty="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solidFill>
                                <a:schemeClr val="tx1"/>
                              </a:solidFill>
                              <a:latin typeface="Arial Narrow" panose="020B0606020202030204" pitchFamily="34" charset="0"/>
                            </a:rPr>
                            <a:t>Of the amount over, $</a:t>
                          </a:r>
                          <a:endParaRPr lang="en-US" sz="2000" dirty="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pPr algn="r"/>
                          <a:r>
                            <a:rPr lang="en-US" sz="2000" dirty="0" smtClean="0">
                              <a:latin typeface="Arial Narrow" panose="020B0606020202030204" pitchFamily="34" charset="0"/>
                            </a:rPr>
                            <a:t>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50,000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15%</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pPr algn="r"/>
                          <a:r>
                            <a:rPr lang="en-US" sz="2000" dirty="0" smtClean="0">
                              <a:latin typeface="Arial Narrow" panose="020B0606020202030204" pitchFamily="34" charset="0"/>
                            </a:rPr>
                            <a:t>50,000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75,000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7,500 </a:t>
                          </a:r>
                          <a14:m>
                            <m:oMath xmlns:m="http://schemas.openxmlformats.org/officeDocument/2006/math">
                              <m:r>
                                <a:rPr lang="en-US" sz="2000" i="1" dirty="0" smtClean="0">
                                  <a:latin typeface="Cambria Math"/>
                                </a:rPr>
                                <m:t>+</m:t>
                              </m:r>
                            </m:oMath>
                          </a14:m>
                          <a:r>
                            <a:rPr lang="en-US" sz="2000" dirty="0" smtClean="0">
                              <a:latin typeface="Arial Narrow" panose="020B0606020202030204" pitchFamily="34" charset="0"/>
                            </a:rPr>
                            <a:t> 25%</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50,000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pPr algn="r"/>
                          <a:r>
                            <a:rPr lang="en-US" sz="2000" dirty="0" smtClean="0">
                              <a:latin typeface="Arial Narrow" panose="020B0606020202030204" pitchFamily="34" charset="0"/>
                            </a:rPr>
                            <a:t>75,000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13,750 </a:t>
                          </a:r>
                          <a14:m>
                            <m:oMath xmlns:m="http://schemas.openxmlformats.org/officeDocument/2006/math">
                              <m:r>
                                <a:rPr lang="en-US" sz="2000" i="1" dirty="0" smtClean="0">
                                  <a:latin typeface="Cambria Math"/>
                                </a:rPr>
                                <m:t>+</m:t>
                              </m:r>
                            </m:oMath>
                          </a14:m>
                          <a:r>
                            <a:rPr lang="en-US" sz="2000" dirty="0" smtClean="0">
                              <a:latin typeface="Arial Narrow" panose="020B0606020202030204" pitchFamily="34" charset="0"/>
                            </a:rPr>
                            <a:t> 34%</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75,000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pPr algn="r"/>
                          <a:r>
                            <a:rPr lang="en-US" sz="2000" dirty="0" smtClean="0">
                              <a:latin typeface="Arial Narrow" panose="020B0606020202030204" pitchFamily="34" charset="0"/>
                            </a:rPr>
                            <a:t>100,000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335,000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22,250 </a:t>
                          </a:r>
                          <a14:m>
                            <m:oMath xmlns:m="http://schemas.openxmlformats.org/officeDocument/2006/math">
                              <m:r>
                                <a:rPr lang="en-US" sz="2000" i="1" dirty="0" smtClean="0">
                                  <a:latin typeface="Cambria Math"/>
                                </a:rPr>
                                <m:t>+</m:t>
                              </m:r>
                            </m:oMath>
                          </a14:m>
                          <a:r>
                            <a:rPr lang="en-US" sz="2000" dirty="0" smtClean="0">
                              <a:latin typeface="Arial Narrow" panose="020B0606020202030204" pitchFamily="34" charset="0"/>
                            </a:rPr>
                            <a:t> 39%</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pPr algn="r"/>
                          <a:r>
                            <a:rPr lang="en-US" sz="2000" dirty="0" smtClean="0">
                              <a:latin typeface="Arial Narrow" panose="020B0606020202030204" pitchFamily="34" charset="0"/>
                            </a:rPr>
                            <a:t>335,000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10,000,000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113,900</a:t>
                          </a:r>
                          <a:r>
                            <a:rPr lang="en-US" sz="2000" baseline="0" dirty="0" smtClean="0">
                              <a:latin typeface="Arial Narrow" panose="020B0606020202030204" pitchFamily="34" charset="0"/>
                            </a:rPr>
                            <a:t> </a:t>
                          </a:r>
                          <a14:m>
                            <m:oMath xmlns:m="http://schemas.openxmlformats.org/officeDocument/2006/math">
                              <m:r>
                                <a:rPr lang="en-US" sz="2000" i="1" dirty="0" smtClean="0">
                                  <a:latin typeface="Cambria Math"/>
                                </a:rPr>
                                <m:t>+</m:t>
                              </m:r>
                            </m:oMath>
                          </a14:m>
                          <a:r>
                            <a:rPr lang="en-US" sz="2000" baseline="0" dirty="0" smtClean="0">
                              <a:latin typeface="Arial Narrow" panose="020B0606020202030204" pitchFamily="34" charset="0"/>
                            </a:rPr>
                            <a:t> 34%</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335,000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pPr algn="r"/>
                          <a:r>
                            <a:rPr lang="en-US" sz="2000" dirty="0" smtClean="0">
                              <a:latin typeface="Arial Narrow" panose="020B0606020202030204" pitchFamily="34" charset="0"/>
                            </a:rPr>
                            <a:t>10,000,000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15,000,000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3,400,000 </a:t>
                          </a:r>
                          <a14:m>
                            <m:oMath xmlns:m="http://schemas.openxmlformats.org/officeDocument/2006/math">
                              <m:r>
                                <a:rPr lang="en-US" sz="2000" i="1" dirty="0" smtClean="0">
                                  <a:latin typeface="Cambria Math"/>
                                </a:rPr>
                                <m:t>+</m:t>
                              </m:r>
                            </m:oMath>
                          </a14:m>
                          <a:r>
                            <a:rPr lang="en-US" sz="2000" dirty="0" smtClean="0">
                              <a:latin typeface="Arial Narrow" panose="020B0606020202030204" pitchFamily="34" charset="0"/>
                            </a:rPr>
                            <a:t> 35%</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10,000,000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pPr algn="r"/>
                          <a:r>
                            <a:rPr lang="en-US" sz="2000" dirty="0" smtClean="0">
                              <a:latin typeface="Arial Narrow" panose="020B0606020202030204" pitchFamily="34" charset="0"/>
                            </a:rPr>
                            <a:t>15,000,000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18,333,333</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5,150,000 </a:t>
                          </a:r>
                          <a14:m>
                            <m:oMath xmlns:m="http://schemas.openxmlformats.org/officeDocument/2006/math">
                              <m:r>
                                <a:rPr lang="en-US" sz="2000" i="1" dirty="0" smtClean="0">
                                  <a:latin typeface="Cambria Math"/>
                                </a:rPr>
                                <m:t>+</m:t>
                              </m:r>
                            </m:oMath>
                          </a14:m>
                          <a:r>
                            <a:rPr lang="en-US" sz="2000" dirty="0" smtClean="0">
                              <a:latin typeface="Arial Narrow" panose="020B0606020202030204" pitchFamily="34" charset="0"/>
                            </a:rPr>
                            <a:t> 38%</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15,000,000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pPr algn="r"/>
                          <a:r>
                            <a:rPr lang="en-US" sz="2000" dirty="0" smtClean="0">
                              <a:latin typeface="Arial Narrow" panose="020B0606020202030204" pitchFamily="34" charset="0"/>
                            </a:rPr>
                            <a:t>18,333,333</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No limit</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35%</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mc:Choice>
        <mc:Fallback>
          <p:graphicFrame>
            <p:nvGraphicFramePr>
              <p:cNvPr id="15" name="Table 3" descr="While this is a somewhat dated chart, the tax rates defined in column 3 indicate just how much tax is paid for different levels of Taxable Income (TI)"/>
              <p:cNvGraphicFramePr>
                <a:graphicFrameLocks noGrp="1"/>
              </p:cNvGraphicFramePr>
              <p:nvPr>
                <p:extLst>
                  <p:ext uri="{D42A27DB-BD31-4B8C-83A1-F6EECF244321}">
                    <p14:modId xmlns:p14="http://schemas.microsoft.com/office/powerpoint/2010/main" xmlns="" val="26075250"/>
                  </p:ext>
                </p:extLst>
              </p:nvPr>
            </p:nvGraphicFramePr>
            <p:xfrm>
              <a:off x="457200" y="1676400"/>
              <a:ext cx="8229601" cy="3566160"/>
            </p:xfrm>
            <a:graphic>
              <a:graphicData uri="http://schemas.openxmlformats.org/drawingml/2006/table">
                <a:tbl>
                  <a:tblPr firstRow="1" bandRow="1">
                    <a:tableStyleId>{5C22544A-7EE6-4342-B048-85BDC9FD1C3A}</a:tableStyleId>
                  </a:tblPr>
                  <a:tblGrid>
                    <a:gridCol w="1388126"/>
                    <a:gridCol w="1983036"/>
                    <a:gridCol w="2181339"/>
                    <a:gridCol w="2677100"/>
                  </a:tblGrid>
                  <a:tr h="396240">
                    <a:tc>
                      <a:txBody>
                        <a:bodyPr/>
                        <a:lstStyle/>
                        <a:p>
                          <a:pPr algn="r"/>
                          <a:r>
                            <a:rPr lang="en-US" sz="2000" dirty="0" smtClean="0">
                              <a:solidFill>
                                <a:schemeClr val="tx1"/>
                              </a:solidFill>
                              <a:latin typeface="Arial Narrow" panose="020B0606020202030204" pitchFamily="34" charset="0"/>
                            </a:rPr>
                            <a:t>Over, $</a:t>
                          </a:r>
                          <a:endParaRPr lang="en-US" sz="2000" dirty="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solidFill>
                                <a:schemeClr val="tx1"/>
                              </a:solidFill>
                              <a:latin typeface="Arial Narrow" panose="020B0606020202030204" pitchFamily="34" charset="0"/>
                            </a:rPr>
                            <a:t>But not over, $</a:t>
                          </a:r>
                          <a:endParaRPr lang="en-US" sz="2000" dirty="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solidFill>
                                <a:schemeClr val="tx1"/>
                              </a:solidFill>
                              <a:latin typeface="Arial Narrow" panose="020B0606020202030204" pitchFamily="34" charset="0"/>
                            </a:rPr>
                            <a:t>Tax is,</a:t>
                          </a:r>
                          <a:r>
                            <a:rPr lang="en-US" sz="2000" baseline="0" dirty="0" smtClean="0">
                              <a:solidFill>
                                <a:schemeClr val="tx1"/>
                              </a:solidFill>
                              <a:latin typeface="Arial Narrow" panose="020B0606020202030204" pitchFamily="34" charset="0"/>
                            </a:rPr>
                            <a:t> </a:t>
                          </a:r>
                          <a:r>
                            <a:rPr lang="en-US" sz="2000" dirty="0" smtClean="0">
                              <a:solidFill>
                                <a:schemeClr val="tx1"/>
                              </a:solidFill>
                              <a:latin typeface="Arial Narrow" panose="020B0606020202030204" pitchFamily="34" charset="0"/>
                            </a:rPr>
                            <a:t>$ and %</a:t>
                          </a:r>
                          <a:endParaRPr lang="en-US" sz="2000" dirty="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solidFill>
                                <a:schemeClr val="tx1"/>
                              </a:solidFill>
                              <a:latin typeface="Arial Narrow" panose="020B0606020202030204" pitchFamily="34" charset="0"/>
                            </a:rPr>
                            <a:t>Of the amount over, $</a:t>
                          </a:r>
                          <a:endParaRPr lang="en-US" sz="2000" dirty="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r>
                  <a:tr h="396240">
                    <a:tc>
                      <a:txBody>
                        <a:bodyPr/>
                        <a:lstStyle/>
                        <a:p>
                          <a:pPr algn="r"/>
                          <a:r>
                            <a:rPr lang="en-US" sz="2000" dirty="0" smtClean="0">
                              <a:latin typeface="Arial Narrow" panose="020B0606020202030204" pitchFamily="34" charset="0"/>
                            </a:rPr>
                            <a:t>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50,000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15%</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6240">
                    <a:tc>
                      <a:txBody>
                        <a:bodyPr/>
                        <a:lstStyle/>
                        <a:p>
                          <a:pPr algn="r"/>
                          <a:r>
                            <a:rPr lang="en-US" sz="2000" dirty="0" smtClean="0">
                              <a:latin typeface="Arial Narrow" panose="020B0606020202030204" pitchFamily="34" charset="0"/>
                            </a:rPr>
                            <a:t>50,000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75,000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4469" t="-207692" r="-122626" b="-627692"/>
                          </a:stretch>
                        </a:blipFill>
                      </a:tcPr>
                    </a:tc>
                    <a:tc>
                      <a:txBody>
                        <a:bodyPr/>
                        <a:lstStyle/>
                        <a:p>
                          <a:pPr algn="r"/>
                          <a:r>
                            <a:rPr lang="en-US" sz="2000" dirty="0" smtClean="0">
                              <a:latin typeface="Arial Narrow" panose="020B0606020202030204" pitchFamily="34" charset="0"/>
                            </a:rPr>
                            <a:t>50,000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6240">
                    <a:tc>
                      <a:txBody>
                        <a:bodyPr/>
                        <a:lstStyle/>
                        <a:p>
                          <a:pPr algn="r"/>
                          <a:r>
                            <a:rPr lang="en-US" sz="2000" dirty="0" smtClean="0">
                              <a:latin typeface="Arial Narrow" panose="020B0606020202030204" pitchFamily="34" charset="0"/>
                            </a:rPr>
                            <a:t>75,000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4469" t="-307692" r="-122626" b="-527692"/>
                          </a:stretch>
                        </a:blipFill>
                      </a:tcPr>
                    </a:tc>
                    <a:tc>
                      <a:txBody>
                        <a:bodyPr/>
                        <a:lstStyle/>
                        <a:p>
                          <a:pPr algn="r"/>
                          <a:r>
                            <a:rPr lang="en-US" sz="2000" dirty="0" smtClean="0">
                              <a:latin typeface="Arial Narrow" panose="020B0606020202030204" pitchFamily="34" charset="0"/>
                            </a:rPr>
                            <a:t>75,000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6240">
                    <a:tc>
                      <a:txBody>
                        <a:bodyPr/>
                        <a:lstStyle/>
                        <a:p>
                          <a:pPr algn="r"/>
                          <a:r>
                            <a:rPr lang="en-US" sz="2000" dirty="0" smtClean="0">
                              <a:latin typeface="Arial Narrow" panose="020B0606020202030204" pitchFamily="34" charset="0"/>
                            </a:rPr>
                            <a:t>100,000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335,000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4469" t="-407692" r="-122626" b="-427692"/>
                          </a:stretch>
                        </a:blipFill>
                      </a:tcPr>
                    </a:tc>
                    <a:tc>
                      <a:txBody>
                        <a:bodyPr/>
                        <a:lstStyle/>
                        <a:p>
                          <a:pPr algn="r"/>
                          <a:r>
                            <a:rPr lang="en-US" sz="2000" dirty="0" smtClean="0">
                              <a:latin typeface="Arial Narrow" panose="020B0606020202030204" pitchFamily="34" charset="0"/>
                            </a:rPr>
                            <a:t>100,000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6240">
                    <a:tc>
                      <a:txBody>
                        <a:bodyPr/>
                        <a:lstStyle/>
                        <a:p>
                          <a:pPr algn="r"/>
                          <a:r>
                            <a:rPr lang="en-US" sz="2000" dirty="0" smtClean="0">
                              <a:latin typeface="Arial Narrow" panose="020B0606020202030204" pitchFamily="34" charset="0"/>
                            </a:rPr>
                            <a:t>335,000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10,000,000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4469" t="-507692" r="-122626" b="-327692"/>
                          </a:stretch>
                        </a:blipFill>
                      </a:tcPr>
                    </a:tc>
                    <a:tc>
                      <a:txBody>
                        <a:bodyPr/>
                        <a:lstStyle/>
                        <a:p>
                          <a:pPr algn="r"/>
                          <a:r>
                            <a:rPr lang="en-US" sz="2000" dirty="0" smtClean="0">
                              <a:latin typeface="Arial Narrow" panose="020B0606020202030204" pitchFamily="34" charset="0"/>
                            </a:rPr>
                            <a:t>335,000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6240">
                    <a:tc>
                      <a:txBody>
                        <a:bodyPr/>
                        <a:lstStyle/>
                        <a:p>
                          <a:pPr algn="r"/>
                          <a:r>
                            <a:rPr lang="en-US" sz="2000" dirty="0" smtClean="0">
                              <a:latin typeface="Arial Narrow" panose="020B0606020202030204" pitchFamily="34" charset="0"/>
                            </a:rPr>
                            <a:t>10,000,000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15,000,000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4469" t="-607692" r="-122626" b="-227692"/>
                          </a:stretch>
                        </a:blipFill>
                      </a:tcPr>
                    </a:tc>
                    <a:tc>
                      <a:txBody>
                        <a:bodyPr/>
                        <a:lstStyle/>
                        <a:p>
                          <a:pPr algn="r"/>
                          <a:r>
                            <a:rPr lang="en-US" sz="2000" dirty="0" smtClean="0">
                              <a:latin typeface="Arial Narrow" panose="020B0606020202030204" pitchFamily="34" charset="0"/>
                            </a:rPr>
                            <a:t>10,000,000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6240">
                    <a:tc>
                      <a:txBody>
                        <a:bodyPr/>
                        <a:lstStyle/>
                        <a:p>
                          <a:pPr algn="r"/>
                          <a:r>
                            <a:rPr lang="en-US" sz="2000" dirty="0" smtClean="0">
                              <a:latin typeface="Arial Narrow" panose="020B0606020202030204" pitchFamily="34" charset="0"/>
                            </a:rPr>
                            <a:t>15,000,000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18,333,333</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4469" t="-707692" r="-122626" b="-127692"/>
                          </a:stretch>
                        </a:blipFill>
                      </a:tcPr>
                    </a:tc>
                    <a:tc>
                      <a:txBody>
                        <a:bodyPr/>
                        <a:lstStyle/>
                        <a:p>
                          <a:pPr algn="r"/>
                          <a:r>
                            <a:rPr lang="en-US" sz="2000" dirty="0" smtClean="0">
                              <a:latin typeface="Arial Narrow" panose="020B0606020202030204" pitchFamily="34" charset="0"/>
                            </a:rPr>
                            <a:t>15,000,000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6240">
                    <a:tc>
                      <a:txBody>
                        <a:bodyPr/>
                        <a:lstStyle/>
                        <a:p>
                          <a:pPr algn="r"/>
                          <a:r>
                            <a:rPr lang="en-US" sz="2000" dirty="0" smtClean="0">
                              <a:latin typeface="Arial Narrow" panose="020B0606020202030204" pitchFamily="34" charset="0"/>
                            </a:rPr>
                            <a:t>18,333,333</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No limit</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35%</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2000" dirty="0" smtClean="0">
                              <a:latin typeface="Arial Narrow" panose="020B0606020202030204" pitchFamily="34" charset="0"/>
                            </a:rPr>
                            <a:t>0</a:t>
                          </a:r>
                          <a:endParaRPr lang="en-US" sz="20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mc:Fallback>
      </mc:AlternateContent>
      <p:sp>
        <p:nvSpPr>
          <p:cNvPr id="9" name="Content Placeholder 4"/>
          <p:cNvSpPr>
            <a:spLocks noGrp="1"/>
          </p:cNvSpPr>
          <p:nvPr>
            <p:ph sz="quarter" idx="18"/>
          </p:nvPr>
        </p:nvSpPr>
        <p:spPr>
          <a:xfrm>
            <a:off x="457200" y="5410200"/>
            <a:ext cx="3810000" cy="1097280"/>
          </a:xfrm>
          <a:ln w="63500" cmpd="tri">
            <a:solidFill>
              <a:srgbClr val="820082"/>
            </a:solidFill>
          </a:ln>
        </p:spPr>
        <p:txBody>
          <a:bodyPr/>
          <a:lstStyle/>
          <a:p>
            <a:pPr marL="0" lvl="0" indent="0" defTabSz="914400">
              <a:spcBef>
                <a:spcPts val="0"/>
              </a:spcBef>
              <a:buNone/>
            </a:pPr>
            <a:r>
              <a:rPr lang="en-US" sz="1600" b="0" dirty="0" smtClean="0">
                <a:solidFill>
                  <a:srgbClr val="3333CC"/>
                </a:solidFill>
                <a:latin typeface="Arial Narrow"/>
              </a:rPr>
              <a:t>US </a:t>
            </a:r>
            <a:r>
              <a:rPr lang="en-US" sz="1600" b="0" dirty="0">
                <a:solidFill>
                  <a:srgbClr val="3333CC"/>
                </a:solidFill>
                <a:latin typeface="Arial Narrow"/>
              </a:rPr>
              <a:t>rates provide a slight tax advantage for small businesses</a:t>
            </a:r>
          </a:p>
          <a:p>
            <a:pPr marL="0" lvl="0" indent="0" defTabSz="914400">
              <a:spcBef>
                <a:spcPts val="0"/>
              </a:spcBef>
              <a:buNone/>
            </a:pPr>
            <a:r>
              <a:rPr lang="en-US" sz="1600" b="0" dirty="0" smtClean="0">
                <a:solidFill>
                  <a:srgbClr val="3333CC"/>
                </a:solidFill>
                <a:latin typeface="Arial Narrow"/>
              </a:rPr>
              <a:t>Rates </a:t>
            </a:r>
            <a:r>
              <a:rPr lang="en-US" sz="1600" b="0" dirty="0">
                <a:solidFill>
                  <a:srgbClr val="3333CC"/>
                </a:solidFill>
                <a:latin typeface="Arial Narrow"/>
              </a:rPr>
              <a:t>are an effective 34% for TI &gt; $335,000 and flat at 35% for TI &gt; $18.33 </a:t>
            </a:r>
            <a:r>
              <a:rPr lang="en-US" sz="1600" b="0" dirty="0" smtClean="0">
                <a:solidFill>
                  <a:srgbClr val="3333CC"/>
                </a:solidFill>
                <a:latin typeface="Arial Narrow"/>
              </a:rPr>
              <a:t>M</a:t>
            </a:r>
            <a:endParaRPr lang="en-US" sz="1600" b="0" dirty="0">
              <a:solidFill>
                <a:srgbClr val="3333CC"/>
              </a:solidFill>
              <a:latin typeface="Arial Narrow"/>
            </a:endParaRPr>
          </a:p>
        </p:txBody>
      </p:sp>
      <p:sp>
        <p:nvSpPr>
          <p:cNvPr id="10" name="Content Placeholder 5"/>
          <p:cNvSpPr>
            <a:spLocks noGrp="1"/>
          </p:cNvSpPr>
          <p:nvPr>
            <p:ph sz="quarter" idx="19"/>
          </p:nvPr>
        </p:nvSpPr>
        <p:spPr>
          <a:xfrm>
            <a:off x="4663440" y="5410200"/>
            <a:ext cx="4023360" cy="1097280"/>
          </a:xfrm>
          <a:ln w="63500" cmpd="tri">
            <a:solidFill>
              <a:srgbClr val="820082"/>
            </a:solidFill>
          </a:ln>
        </p:spPr>
        <p:txBody>
          <a:bodyPr/>
          <a:lstStyle/>
          <a:p>
            <a:pPr marL="0" lvl="0" indent="0" defTabSz="914400">
              <a:spcBef>
                <a:spcPts val="0"/>
              </a:spcBef>
              <a:buNone/>
            </a:pPr>
            <a:r>
              <a:rPr lang="en-US" sz="1600" dirty="0">
                <a:solidFill>
                  <a:srgbClr val="3333CC"/>
                </a:solidFill>
                <a:latin typeface="Arial Narrow"/>
              </a:rPr>
              <a:t> </a:t>
            </a:r>
            <a:r>
              <a:rPr lang="en-US" sz="1600" b="0" dirty="0">
                <a:solidFill>
                  <a:srgbClr val="3333CC"/>
                </a:solidFill>
                <a:latin typeface="Arial Narrow"/>
              </a:rPr>
              <a:t>Income tax rates are </a:t>
            </a:r>
            <a:r>
              <a:rPr lang="en-US" sz="1600" i="1" u="sng" dirty="0">
                <a:solidFill>
                  <a:srgbClr val="3333CC"/>
                </a:solidFill>
                <a:latin typeface="Arial Narrow"/>
              </a:rPr>
              <a:t>graduated</a:t>
            </a:r>
            <a:r>
              <a:rPr lang="en-US" sz="1600" dirty="0">
                <a:solidFill>
                  <a:srgbClr val="3333CC"/>
                </a:solidFill>
                <a:latin typeface="Arial Narrow"/>
              </a:rPr>
              <a:t> </a:t>
            </a:r>
            <a:r>
              <a:rPr lang="en-US" sz="1600" b="0" dirty="0">
                <a:solidFill>
                  <a:srgbClr val="3333CC"/>
                </a:solidFill>
                <a:latin typeface="Arial Narrow"/>
              </a:rPr>
              <a:t>or </a:t>
            </a:r>
            <a:r>
              <a:rPr lang="en-US" sz="1600" i="1" u="sng" dirty="0">
                <a:solidFill>
                  <a:srgbClr val="3333CC"/>
                </a:solidFill>
                <a:latin typeface="Arial Narrow"/>
              </a:rPr>
              <a:t>progressive</a:t>
            </a:r>
            <a:r>
              <a:rPr lang="en-US" sz="1600" b="0" dirty="0">
                <a:solidFill>
                  <a:srgbClr val="3333CC"/>
                </a:solidFill>
                <a:latin typeface="Arial Narrow"/>
              </a:rPr>
              <a:t> as TI increases</a:t>
            </a:r>
          </a:p>
          <a:p>
            <a:pPr marL="0" lvl="0" indent="0" defTabSz="914400">
              <a:spcBef>
                <a:spcPts val="0"/>
              </a:spcBef>
              <a:buNone/>
            </a:pPr>
            <a:r>
              <a:rPr lang="en-US" sz="1600" dirty="0">
                <a:solidFill>
                  <a:srgbClr val="3333CC"/>
                </a:solidFill>
                <a:latin typeface="Arial Narrow"/>
              </a:rPr>
              <a:t> </a:t>
            </a:r>
            <a:r>
              <a:rPr lang="en-US" sz="1600" b="0" dirty="0">
                <a:solidFill>
                  <a:srgbClr val="3333CC"/>
                </a:solidFill>
                <a:latin typeface="Arial Narrow"/>
              </a:rPr>
              <a:t>Each rate bracket is the </a:t>
            </a:r>
            <a:r>
              <a:rPr lang="en-US" sz="1600" i="1" u="sng" dirty="0">
                <a:solidFill>
                  <a:srgbClr val="3333CC"/>
                </a:solidFill>
                <a:latin typeface="Arial Narrow"/>
              </a:rPr>
              <a:t>marginal tax rate</a:t>
            </a:r>
            <a:r>
              <a:rPr lang="en-US" sz="1600" b="0" dirty="0">
                <a:solidFill>
                  <a:srgbClr val="3333CC"/>
                </a:solidFill>
                <a:latin typeface="Arial Narrow"/>
              </a:rPr>
              <a:t> for the TI </a:t>
            </a:r>
            <a:r>
              <a:rPr lang="en-US" sz="1600" b="0" dirty="0" smtClean="0">
                <a:solidFill>
                  <a:srgbClr val="3333CC"/>
                </a:solidFill>
                <a:latin typeface="Arial Narrow"/>
              </a:rPr>
              <a:t>range</a:t>
            </a:r>
            <a:endParaRPr lang="en-US" sz="1600" b="0" dirty="0">
              <a:solidFill>
                <a:srgbClr val="3333CC"/>
              </a:solidFill>
              <a:latin typeface="Arial Narrow"/>
            </a:endParaRPr>
          </a:p>
        </p:txBody>
      </p:sp>
      <p:sp>
        <p:nvSpPr>
          <p:cNvPr id="2" name="Content Placeholder 6"/>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13699624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and Effective Tax Rates</a:t>
            </a:r>
          </a:p>
        </p:txBody>
      </p:sp>
      <mc:AlternateContent xmlns:mc="http://schemas.openxmlformats.org/markup-compatibility/2006">
        <mc:Choice xmlns:a14="http://schemas.microsoft.com/office/drawing/2010/main" xmlns="" Requires="a14">
          <p:sp>
            <p:nvSpPr>
              <p:cNvPr id="10" name="Content Placeholder 2" descr="This is how you would calculate an average tax rate, but if there are state taxes, you can calculate the effective tax rate by combining the two.  Note that the bottom equation, the single-figure tax rate, basically deducts the state rate from the federal." title="Average and Effective Tax Rates"/>
              <p:cNvSpPr>
                <a:spLocks noGrp="1"/>
              </p:cNvSpPr>
              <p:nvPr>
                <p:ph idx="1"/>
              </p:nvPr>
            </p:nvSpPr>
            <p:spPr>
              <a:xfrm>
                <a:off x="457200" y="1417320"/>
                <a:ext cx="8412480" cy="4907280"/>
              </a:xfrm>
            </p:spPr>
            <p:txBody>
              <a:bodyPr/>
              <a:lstStyle/>
              <a:p>
                <a:pPr marL="342042" lvl="0" indent="-342042" defTabSz="915004" eaLnBrk="0" fontAlgn="base" hangingPunct="0">
                  <a:spcAft>
                    <a:spcPct val="0"/>
                  </a:spcAft>
                  <a:buClr>
                    <a:srgbClr val="3333CC"/>
                  </a:buClr>
                  <a:buNone/>
                </a:pPr>
                <a:r>
                  <a:rPr lang="en-US" kern="0" dirty="0" smtClean="0">
                    <a:solidFill>
                      <a:srgbClr val="000000"/>
                    </a:solidFill>
                    <a:latin typeface="Arial Narrow"/>
                  </a:rPr>
                  <a:t>Marginal tax rates change as TI increases. Calculate an </a:t>
                </a:r>
                <a:r>
                  <a:rPr lang="en-US" kern="0" dirty="0">
                    <a:solidFill>
                      <a:srgbClr val="00508C"/>
                    </a:solidFill>
                    <a:latin typeface="Arial Narrow"/>
                  </a:rPr>
                  <a:t>average tax rate </a:t>
                </a:r>
                <a:r>
                  <a:rPr lang="en-US" kern="0" dirty="0">
                    <a:solidFill>
                      <a:srgbClr val="000000"/>
                    </a:solidFill>
                    <a:latin typeface="Arial Narrow"/>
                  </a:rPr>
                  <a:t>using</a:t>
                </a:r>
                <a:r>
                  <a:rPr lang="en-US" kern="0" dirty="0" smtClean="0">
                    <a:solidFill>
                      <a:srgbClr val="000000"/>
                    </a:solidFill>
                    <a:latin typeface="Arial Narrow"/>
                  </a:rPr>
                  <a:t>:</a:t>
                </a:r>
                <a:endParaRPr lang="en-US" sz="1200" kern="0" dirty="0">
                  <a:solidFill>
                    <a:srgbClr val="000000"/>
                  </a:solidFill>
                  <a:latin typeface="Arial Narrow"/>
                </a:endParaRPr>
              </a:p>
              <a:p>
                <a:pPr marL="342042" lvl="0" indent="-342042" defTabSz="915004" eaLnBrk="0" fontAlgn="base" hangingPunct="0">
                  <a:spcBef>
                    <a:spcPts val="2400"/>
                  </a:spcBef>
                  <a:spcAft>
                    <a:spcPts val="2400"/>
                  </a:spcAft>
                  <a:buClr>
                    <a:srgbClr val="3333CC"/>
                  </a:buClr>
                  <a:buNone/>
                </a:pPr>
                <a:r>
                  <a:rPr lang="en-US" kern="0" dirty="0">
                    <a:solidFill>
                      <a:srgbClr val="000000"/>
                    </a:solidFill>
                    <a:latin typeface="Arial Narrow"/>
                  </a:rPr>
                  <a:t>	</a:t>
                </a:r>
                <a:r>
                  <a:rPr lang="en-US" kern="0" dirty="0" smtClean="0">
                    <a:solidFill>
                      <a:srgbClr val="000000"/>
                    </a:solidFill>
                    <a:latin typeface="Arial Narrow"/>
                  </a:rPr>
                  <a:t> </a:t>
                </a:r>
                <a14:m>
                  <m:oMath xmlns:m="http://schemas.openxmlformats.org/officeDocument/2006/math">
                    <m:r>
                      <a:rPr lang="en-US" b="1" i="0" kern="0" dirty="0" smtClean="0">
                        <a:solidFill>
                          <a:srgbClr val="00508C"/>
                        </a:solidFill>
                        <a:latin typeface="Cambria Math"/>
                      </a:rPr>
                      <m:t>𝐀𝐯𝐞𝐫𝐚𝐠𝐞</m:t>
                    </m:r>
                    <m:r>
                      <a:rPr lang="en-US" b="1" i="0" kern="0" dirty="0" smtClean="0">
                        <a:solidFill>
                          <a:srgbClr val="00508C"/>
                        </a:solidFill>
                        <a:latin typeface="Cambria Math"/>
                      </a:rPr>
                      <m:t> </m:t>
                    </m:r>
                    <m:r>
                      <a:rPr lang="en-US" b="1" i="0" kern="0" dirty="0" smtClean="0">
                        <a:solidFill>
                          <a:srgbClr val="00508C"/>
                        </a:solidFill>
                        <a:latin typeface="Cambria Math"/>
                      </a:rPr>
                      <m:t>𝐭𝐚𝐱</m:t>
                    </m:r>
                    <m:r>
                      <a:rPr lang="en-US" b="1" i="0" kern="0" dirty="0" smtClean="0">
                        <a:solidFill>
                          <a:srgbClr val="00508C"/>
                        </a:solidFill>
                        <a:latin typeface="Cambria Math"/>
                      </a:rPr>
                      <m:t> </m:t>
                    </m:r>
                    <m:r>
                      <a:rPr lang="en-US" b="1" i="0" kern="0" dirty="0" smtClean="0">
                        <a:solidFill>
                          <a:srgbClr val="00508C"/>
                        </a:solidFill>
                        <a:latin typeface="Cambria Math"/>
                      </a:rPr>
                      <m:t>𝐫𝐚𝐭𝐞</m:t>
                    </m:r>
                    <m:r>
                      <a:rPr lang="en-US" b="1" i="0" kern="0" dirty="0" smtClean="0">
                        <a:solidFill>
                          <a:srgbClr val="00508C"/>
                        </a:solidFill>
                        <a:latin typeface="Cambria Math"/>
                      </a:rPr>
                      <m:t> = </m:t>
                    </m:r>
                    <m:f>
                      <m:fPr>
                        <m:ctrlPr>
                          <a:rPr lang="en-US" sz="2600" i="1" kern="0" smtClean="0">
                            <a:solidFill>
                              <a:srgbClr val="000000"/>
                            </a:solidFill>
                            <a:latin typeface="Cambria Math" panose="02040503050406030204" pitchFamily="18" charset="0"/>
                            <a:ea typeface="Cambria Math" panose="02040503050406030204" pitchFamily="18" charset="0"/>
                          </a:rPr>
                        </m:ctrlPr>
                      </m:fPr>
                      <m:num>
                        <m:r>
                          <m:rPr>
                            <m:nor/>
                          </m:rPr>
                          <a:rPr lang="en-US" sz="2600" b="0" dirty="0">
                            <a:latin typeface="Cambria Math" panose="02040503050406030204" pitchFamily="18" charset="0"/>
                            <a:ea typeface="Cambria Math" panose="02040503050406030204" pitchFamily="18" charset="0"/>
                          </a:rPr>
                          <m:t>total</m:t>
                        </m:r>
                        <m:r>
                          <m:rPr>
                            <m:nor/>
                          </m:rPr>
                          <a:rPr lang="en-US" sz="2600" b="0" dirty="0">
                            <a:latin typeface="Cambria Math" panose="02040503050406030204" pitchFamily="18" charset="0"/>
                            <a:ea typeface="Cambria Math" panose="02040503050406030204" pitchFamily="18" charset="0"/>
                          </a:rPr>
                          <m:t> </m:t>
                        </m:r>
                        <m:r>
                          <m:rPr>
                            <m:nor/>
                          </m:rPr>
                          <a:rPr lang="en-US" sz="2600" b="0" dirty="0">
                            <a:latin typeface="Cambria Math" panose="02040503050406030204" pitchFamily="18" charset="0"/>
                            <a:ea typeface="Cambria Math" panose="02040503050406030204" pitchFamily="18" charset="0"/>
                          </a:rPr>
                          <m:t>taxes</m:t>
                        </m:r>
                        <m:r>
                          <m:rPr>
                            <m:nor/>
                          </m:rPr>
                          <a:rPr lang="en-US" sz="2600" b="0" dirty="0">
                            <a:latin typeface="Cambria Math" panose="02040503050406030204" pitchFamily="18" charset="0"/>
                            <a:ea typeface="Cambria Math" panose="02040503050406030204" pitchFamily="18" charset="0"/>
                          </a:rPr>
                          <m:t> </m:t>
                        </m:r>
                        <m:r>
                          <m:rPr>
                            <m:nor/>
                          </m:rPr>
                          <a:rPr lang="en-US" sz="2600" b="0" dirty="0">
                            <a:latin typeface="Cambria Math" panose="02040503050406030204" pitchFamily="18" charset="0"/>
                            <a:ea typeface="Cambria Math" panose="02040503050406030204" pitchFamily="18" charset="0"/>
                          </a:rPr>
                          <m:t>paid</m:t>
                        </m:r>
                      </m:num>
                      <m:den>
                        <m:r>
                          <m:rPr>
                            <m:nor/>
                          </m:rPr>
                          <a:rPr lang="en-US" sz="2600" b="0" dirty="0">
                            <a:latin typeface="Cambria Math" panose="02040503050406030204" pitchFamily="18" charset="0"/>
                            <a:ea typeface="Cambria Math" panose="02040503050406030204" pitchFamily="18" charset="0"/>
                          </a:rPr>
                          <m:t>taxable</m:t>
                        </m:r>
                        <m:r>
                          <m:rPr>
                            <m:nor/>
                          </m:rPr>
                          <a:rPr lang="en-US" sz="2600" b="0" dirty="0">
                            <a:latin typeface="Cambria Math" panose="02040503050406030204" pitchFamily="18" charset="0"/>
                            <a:ea typeface="Cambria Math" panose="02040503050406030204" pitchFamily="18" charset="0"/>
                          </a:rPr>
                          <m:t> </m:t>
                        </m:r>
                        <m:r>
                          <m:rPr>
                            <m:nor/>
                          </m:rPr>
                          <a:rPr lang="en-US" sz="2600" b="0" dirty="0">
                            <a:latin typeface="Cambria Math" panose="02040503050406030204" pitchFamily="18" charset="0"/>
                            <a:ea typeface="Cambria Math" panose="02040503050406030204" pitchFamily="18" charset="0"/>
                          </a:rPr>
                          <m:t>income</m:t>
                        </m:r>
                      </m:den>
                    </m:f>
                    <m:r>
                      <a:rPr lang="en-US" i="1" kern="0" dirty="0" smtClean="0">
                        <a:solidFill>
                          <a:srgbClr val="000000"/>
                        </a:solidFill>
                        <a:latin typeface="Cambria Math"/>
                      </a:rPr>
                      <m:t>=</m:t>
                    </m:r>
                    <m:f>
                      <m:fPr>
                        <m:ctrlPr>
                          <a:rPr lang="en-US" sz="2600" i="1" kern="0" smtClean="0">
                            <a:solidFill>
                              <a:srgbClr val="A60A1B"/>
                            </a:solidFill>
                            <a:latin typeface="Cambria Math" panose="02040503050406030204" pitchFamily="18" charset="0"/>
                            <a:ea typeface="Cambria Math" panose="02040503050406030204" pitchFamily="18" charset="0"/>
                          </a:rPr>
                        </m:ctrlPr>
                      </m:fPr>
                      <m:num>
                        <m:r>
                          <m:rPr>
                            <m:nor/>
                          </m:rPr>
                          <a:rPr lang="en-US" sz="2600" b="0" dirty="0">
                            <a:solidFill>
                              <a:srgbClr val="A60A1B"/>
                            </a:solidFill>
                            <a:latin typeface="Cambria Math" panose="02040503050406030204" pitchFamily="18" charset="0"/>
                            <a:ea typeface="Cambria Math" panose="02040503050406030204" pitchFamily="18" charset="0"/>
                          </a:rPr>
                          <m:t>taxes</m:t>
                        </m:r>
                      </m:num>
                      <m:den>
                        <m:r>
                          <m:rPr>
                            <m:nor/>
                          </m:rPr>
                          <a:rPr lang="en-US" sz="2600" b="0" dirty="0">
                            <a:solidFill>
                              <a:srgbClr val="A60A1B"/>
                            </a:solidFill>
                            <a:latin typeface="Cambria Math" panose="02040503050406030204" pitchFamily="18" charset="0"/>
                            <a:ea typeface="Cambria Math" panose="02040503050406030204" pitchFamily="18" charset="0"/>
                          </a:rPr>
                          <m:t>TI</m:t>
                        </m:r>
                      </m:den>
                    </m:f>
                  </m:oMath>
                </a14:m>
                <a:endParaRPr lang="en-US" kern="0" dirty="0">
                  <a:solidFill>
                    <a:srgbClr val="000000"/>
                  </a:solidFill>
                  <a:latin typeface="Cambria Math" panose="02040503050406030204" pitchFamily="18" charset="0"/>
                  <a:ea typeface="Cambria Math" panose="02040503050406030204" pitchFamily="18" charset="0"/>
                </a:endParaRPr>
              </a:p>
              <a:p>
                <a:pPr marL="342042" lvl="0" indent="-342042" defTabSz="915004" eaLnBrk="0" fontAlgn="base" hangingPunct="0">
                  <a:spcAft>
                    <a:spcPct val="0"/>
                  </a:spcAft>
                  <a:buClr>
                    <a:srgbClr val="3333CC"/>
                  </a:buClr>
                  <a:buNone/>
                </a:pPr>
                <a:r>
                  <a:rPr lang="en-US" kern="0" dirty="0">
                    <a:solidFill>
                      <a:srgbClr val="000000"/>
                    </a:solidFill>
                    <a:latin typeface="Arial Narrow"/>
                  </a:rPr>
                  <a:t>To approximate a </a:t>
                </a:r>
                <a:r>
                  <a:rPr lang="en-US" kern="0" dirty="0">
                    <a:solidFill>
                      <a:srgbClr val="A60A1B"/>
                    </a:solidFill>
                    <a:latin typeface="Arial Narrow"/>
                  </a:rPr>
                  <a:t>single-figure tax rate </a:t>
                </a:r>
                <a:r>
                  <a:rPr lang="en-US" kern="0" dirty="0">
                    <a:solidFill>
                      <a:srgbClr val="000000"/>
                    </a:solidFill>
                    <a:latin typeface="Arial Narrow"/>
                  </a:rPr>
                  <a:t>that </a:t>
                </a:r>
                <a:r>
                  <a:rPr lang="en-US" kern="0" dirty="0" smtClean="0">
                    <a:solidFill>
                      <a:srgbClr val="000000"/>
                    </a:solidFill>
                    <a:latin typeface="Arial Narrow"/>
                  </a:rPr>
                  <a:t>combines</a:t>
                </a:r>
                <a:br>
                  <a:rPr lang="en-US" kern="0" dirty="0" smtClean="0">
                    <a:solidFill>
                      <a:srgbClr val="000000"/>
                    </a:solidFill>
                    <a:latin typeface="Arial Narrow"/>
                  </a:rPr>
                </a:br>
                <a:r>
                  <a:rPr lang="en-US" kern="0" dirty="0" smtClean="0">
                    <a:solidFill>
                      <a:srgbClr val="000000"/>
                    </a:solidFill>
                    <a:latin typeface="Arial Narrow"/>
                  </a:rPr>
                  <a:t>local </a:t>
                </a:r>
                <a:r>
                  <a:rPr lang="en-US" kern="0" dirty="0">
                    <a:solidFill>
                      <a:srgbClr val="000000"/>
                    </a:solidFill>
                    <a:latin typeface="Arial Narrow"/>
                  </a:rPr>
                  <a:t>(e.g., state) and federal rates calculate </a:t>
                </a:r>
                <a:r>
                  <a:rPr lang="en-US" kern="0" dirty="0" smtClean="0">
                    <a:solidFill>
                      <a:srgbClr val="000000"/>
                    </a:solidFill>
                    <a:latin typeface="Arial Narrow"/>
                  </a:rPr>
                  <a:t>the</a:t>
                </a:r>
                <a:br>
                  <a:rPr lang="en-US" kern="0" dirty="0" smtClean="0">
                    <a:solidFill>
                      <a:srgbClr val="000000"/>
                    </a:solidFill>
                    <a:latin typeface="Arial Narrow"/>
                  </a:rPr>
                </a:br>
                <a:r>
                  <a:rPr lang="en-US" kern="0" dirty="0" smtClean="0">
                    <a:solidFill>
                      <a:srgbClr val="00508C"/>
                    </a:solidFill>
                    <a:latin typeface="Arial Narrow"/>
                  </a:rPr>
                  <a:t>effective </a:t>
                </a:r>
                <a:r>
                  <a:rPr lang="en-US" kern="0" dirty="0">
                    <a:solidFill>
                      <a:srgbClr val="00508C"/>
                    </a:solidFill>
                    <a:latin typeface="Arial Narrow"/>
                  </a:rPr>
                  <a:t>tax rat</a:t>
                </a:r>
                <a:r>
                  <a:rPr lang="en-US" kern="0" dirty="0" smtClean="0">
                    <a:solidFill>
                      <a:srgbClr val="00508C"/>
                    </a:solidFill>
                    <a:latin typeface="Arial Narrow"/>
                  </a:rPr>
                  <a:t>e </a:t>
                </a:r>
                <a:r>
                  <a:rPr lang="en-US" i="1" kern="0" dirty="0" smtClean="0">
                    <a:solidFill>
                      <a:srgbClr val="00508C"/>
                    </a:solidFill>
                    <a:latin typeface="Arial Narrow"/>
                  </a:rPr>
                  <a:t>T</a:t>
                </a:r>
                <a:r>
                  <a:rPr lang="en-US" i="1" kern="0" baseline="-25000" dirty="0" smtClean="0">
                    <a:solidFill>
                      <a:srgbClr val="00508C"/>
                    </a:solidFill>
                    <a:latin typeface="Arial Narrow"/>
                  </a:rPr>
                  <a:t>e</a:t>
                </a:r>
                <a:endParaRPr lang="en-US" kern="0" dirty="0" smtClean="0">
                  <a:solidFill>
                    <a:srgbClr val="00508C"/>
                  </a:solidFill>
                  <a:latin typeface="Arial Narrow"/>
                </a:endParaRPr>
              </a:p>
              <a:p>
                <a:pPr marL="0" lvl="0" indent="0" algn="ctr" defTabSz="915004" eaLnBrk="0" fontAlgn="base" hangingPunct="0">
                  <a:spcAft>
                    <a:spcPct val="0"/>
                  </a:spcAft>
                  <a:buClr>
                    <a:srgbClr val="3333CC"/>
                  </a:buClr>
                  <a:buNone/>
                </a:pPr>
                <a14:m>
                  <m:oMathPara xmlns:m="http://schemas.openxmlformats.org/officeDocument/2006/math">
                    <m:oMathParaPr>
                      <m:jc m:val="left"/>
                    </m:oMathParaPr>
                    <m:oMath xmlns:m="http://schemas.openxmlformats.org/officeDocument/2006/math">
                      <m:r>
                        <a:rPr lang="en-US" b="1" i="0" kern="0" dirty="0" smtClean="0">
                          <a:solidFill>
                            <a:srgbClr val="00508C"/>
                          </a:solidFill>
                          <a:latin typeface="Cambria Math"/>
                        </a:rPr>
                        <m:t>𝐓</m:t>
                      </m:r>
                      <m:r>
                        <a:rPr lang="en-US" b="1" i="0" kern="0" baseline="-25000" dirty="0" err="1">
                          <a:solidFill>
                            <a:srgbClr val="00508C"/>
                          </a:solidFill>
                          <a:latin typeface="Cambria Math"/>
                        </a:rPr>
                        <m:t>𝐞</m:t>
                      </m:r>
                      <m:r>
                        <a:rPr lang="en-US" b="1" i="0" kern="0" dirty="0">
                          <a:solidFill>
                            <a:srgbClr val="000000"/>
                          </a:solidFill>
                          <a:latin typeface="Cambria Math"/>
                        </a:rPr>
                        <m:t>=</m:t>
                      </m:r>
                      <m:r>
                        <a:rPr lang="en-US" b="1" i="0" kern="0" dirty="0">
                          <a:solidFill>
                            <a:srgbClr val="000000"/>
                          </a:solidFill>
                          <a:latin typeface="Cambria Math"/>
                        </a:rPr>
                        <m:t>𝐥𝐨𝐜𝐚𝐥</m:t>
                      </m:r>
                      <m:r>
                        <a:rPr lang="en-US" b="1" i="0" kern="0" dirty="0">
                          <a:solidFill>
                            <a:srgbClr val="000000"/>
                          </a:solidFill>
                          <a:latin typeface="Cambria Math"/>
                        </a:rPr>
                        <m:t> </m:t>
                      </m:r>
                      <m:r>
                        <a:rPr lang="en-US" b="1" i="0" kern="0" dirty="0">
                          <a:solidFill>
                            <a:srgbClr val="000000"/>
                          </a:solidFill>
                          <a:latin typeface="Cambria Math"/>
                        </a:rPr>
                        <m:t>𝐫𝐚𝐭𝐞𝐬</m:t>
                      </m:r>
                      <m:r>
                        <a:rPr lang="en-US" b="1" i="0" kern="0" dirty="0">
                          <a:solidFill>
                            <a:srgbClr val="000000"/>
                          </a:solidFill>
                          <a:latin typeface="Cambria Math"/>
                        </a:rPr>
                        <m:t>+(</m:t>
                      </m:r>
                      <m:r>
                        <a:rPr lang="en-US" b="1" i="0" kern="0" dirty="0" smtClean="0">
                          <a:solidFill>
                            <a:srgbClr val="000000"/>
                          </a:solidFill>
                          <a:latin typeface="Cambria Math"/>
                        </a:rPr>
                        <m:t>𝟏</m:t>
                      </m:r>
                      <m:r>
                        <a:rPr lang="en-US" b="1" i="0" kern="0" dirty="0" smtClean="0">
                          <a:solidFill>
                            <a:srgbClr val="000000"/>
                          </a:solidFill>
                          <a:latin typeface="Cambria Math"/>
                        </a:rPr>
                        <m:t>−</m:t>
                      </m:r>
                      <m:r>
                        <a:rPr lang="en-US" b="1" i="0" kern="0" dirty="0">
                          <a:solidFill>
                            <a:srgbClr val="000000"/>
                          </a:solidFill>
                          <a:latin typeface="Cambria Math"/>
                        </a:rPr>
                        <m:t>𝐥𝐨𝐜𝐚𝐥</m:t>
                      </m:r>
                      <m:r>
                        <a:rPr lang="en-US" b="1" i="0" kern="0" dirty="0">
                          <a:solidFill>
                            <a:srgbClr val="000000"/>
                          </a:solidFill>
                          <a:latin typeface="Cambria Math"/>
                        </a:rPr>
                        <m:t> </m:t>
                      </m:r>
                      <m:r>
                        <a:rPr lang="en-US" b="1" i="0" kern="0" dirty="0">
                          <a:solidFill>
                            <a:srgbClr val="000000"/>
                          </a:solidFill>
                          <a:latin typeface="Cambria Math"/>
                        </a:rPr>
                        <m:t>𝐫𝐚𝐭𝐞𝐬</m:t>
                      </m:r>
                      <m:r>
                        <a:rPr lang="en-US" b="1" i="0" kern="0" dirty="0">
                          <a:solidFill>
                            <a:srgbClr val="000000"/>
                          </a:solidFill>
                          <a:latin typeface="Cambria Math"/>
                        </a:rPr>
                        <m:t>) ×</m:t>
                      </m:r>
                      <m:r>
                        <a:rPr lang="en-US" b="1" i="0" kern="0" dirty="0">
                          <a:solidFill>
                            <a:srgbClr val="000000"/>
                          </a:solidFill>
                          <a:latin typeface="Cambria Math"/>
                        </a:rPr>
                        <m:t>𝐟𝐞𝐝𝐞𝐫𝐚𝐥</m:t>
                      </m:r>
                      <m:r>
                        <a:rPr lang="en-US" b="1" i="0" kern="0" dirty="0">
                          <a:solidFill>
                            <a:srgbClr val="000000"/>
                          </a:solidFill>
                          <a:latin typeface="Cambria Math"/>
                        </a:rPr>
                        <m:t> </m:t>
                      </m:r>
                      <m:r>
                        <a:rPr lang="en-US" b="1" i="0" kern="0" dirty="0">
                          <a:solidFill>
                            <a:srgbClr val="000000"/>
                          </a:solidFill>
                          <a:latin typeface="Cambria Math"/>
                        </a:rPr>
                        <m:t>𝐫𝐚𝐭𝐞</m:t>
                      </m:r>
                    </m:oMath>
                  </m:oMathPara>
                </a14:m>
                <a:endParaRPr lang="en-US" kern="0" dirty="0">
                  <a:solidFill>
                    <a:srgbClr val="000000"/>
                  </a:solidFill>
                  <a:latin typeface="Arial Narrow"/>
                </a:endParaRPr>
              </a:p>
              <a:p>
                <a:pPr marL="342042" lvl="0" indent="-342042" algn="ctr" defTabSz="915004" eaLnBrk="0" fontAlgn="base" hangingPunct="0">
                  <a:spcAft>
                    <a:spcPct val="0"/>
                  </a:spcAft>
                  <a:buClr>
                    <a:srgbClr val="3333CC"/>
                  </a:buClr>
                  <a:buNone/>
                </a:pPr>
                <a:endParaRPr lang="en-US" sz="1100" kern="0" dirty="0">
                  <a:solidFill>
                    <a:srgbClr val="000000"/>
                  </a:solidFill>
                  <a:latin typeface="Arial Narrow"/>
                </a:endParaRPr>
              </a:p>
              <a:p>
                <a:pPr marL="342042" lvl="0" indent="-342042" defTabSz="915004" eaLnBrk="0" fontAlgn="base" hangingPunct="0">
                  <a:spcAft>
                    <a:spcPct val="0"/>
                  </a:spcAft>
                  <a:buClr>
                    <a:srgbClr val="3333CC"/>
                  </a:buClr>
                  <a:buNone/>
                </a:pPr>
                <a:r>
                  <a:rPr lang="en-US" kern="0" dirty="0">
                    <a:solidFill>
                      <a:srgbClr val="000000"/>
                    </a:solidFill>
                    <a:latin typeface="Arial Narrow"/>
                  </a:rPr>
                  <a:t>Then, 			</a:t>
                </a:r>
                <a14:m>
                  <m:oMath xmlns:m="http://schemas.openxmlformats.org/officeDocument/2006/math">
                    <m:r>
                      <a:rPr lang="en-US" b="1" i="0" kern="0" dirty="0" smtClean="0">
                        <a:solidFill>
                          <a:srgbClr val="A60A1B"/>
                        </a:solidFill>
                        <a:latin typeface="Cambria Math"/>
                      </a:rPr>
                      <m:t>𝐓𝐚𝐱𝐞𝐬</m:t>
                    </m:r>
                    <m:r>
                      <a:rPr lang="en-US" b="1" i="0" kern="0" dirty="0" smtClean="0">
                        <a:solidFill>
                          <a:srgbClr val="A60A1B"/>
                        </a:solidFill>
                        <a:latin typeface="Cambria Math"/>
                      </a:rPr>
                      <m:t>=</m:t>
                    </m:r>
                    <m:r>
                      <a:rPr lang="en-US" b="1" i="0" kern="0" dirty="0" err="1">
                        <a:solidFill>
                          <a:srgbClr val="A60A1B"/>
                        </a:solidFill>
                        <a:latin typeface="Cambria Math"/>
                      </a:rPr>
                      <m:t>𝐓</m:t>
                    </m:r>
                    <m:r>
                      <a:rPr lang="en-US" b="1" i="0" kern="0" baseline="-25000" dirty="0" err="1">
                        <a:solidFill>
                          <a:srgbClr val="A60A1B"/>
                        </a:solidFill>
                        <a:latin typeface="Cambria Math"/>
                      </a:rPr>
                      <m:t>𝐞</m:t>
                    </m:r>
                    <m:r>
                      <a:rPr lang="en-US" b="1" i="0" kern="0" dirty="0">
                        <a:solidFill>
                          <a:srgbClr val="A60A1B"/>
                        </a:solidFill>
                        <a:latin typeface="Cambria Math"/>
                      </a:rPr>
                      <m:t>×</m:t>
                    </m:r>
                    <m:r>
                      <a:rPr lang="en-US" b="1" i="0" kern="0" dirty="0" smtClean="0">
                        <a:solidFill>
                          <a:srgbClr val="A60A1B"/>
                        </a:solidFill>
                        <a:latin typeface="Cambria Math"/>
                      </a:rPr>
                      <m:t>𝐓𝐈</m:t>
                    </m:r>
                  </m:oMath>
                </a14:m>
                <a:endParaRPr lang="en-US" kern="0" dirty="0">
                  <a:solidFill>
                    <a:srgbClr val="A60A1B"/>
                  </a:solidFill>
                  <a:latin typeface="Arial Narrow"/>
                </a:endParaRPr>
              </a:p>
            </p:txBody>
          </p:sp>
        </mc:Choice>
        <mc:Fallback>
          <p:sp>
            <p:nvSpPr>
              <p:cNvPr id="10" name="Content Placeholder 2" descr="This is how you would calculate an average tax rate, but if there are state taxes, you can calculate the effective tax rate by combining the two.  Note that the bottom equation, the single-figure tax rate, basically deducts the state rate from the federal."/>
              <p:cNvSpPr>
                <a:spLocks noGrp="1" noRot="1" noChangeAspect="1" noMove="1" noResize="1" noEditPoints="1" noAdjustHandles="1" noChangeArrowheads="1" noChangeShapeType="1" noTextEdit="1"/>
              </p:cNvSpPr>
              <p:nvPr>
                <p:ph idx="1"/>
              </p:nvPr>
            </p:nvSpPr>
            <p:spPr>
              <a:xfrm>
                <a:off x="457200" y="1417320"/>
                <a:ext cx="8412480" cy="4907280"/>
              </a:xfrm>
              <a:blipFill rotWithShape="1">
                <a:blip r:embed="rId2" cstate="print"/>
                <a:stretch>
                  <a:fillRect l="-1449" t="-1242"/>
                </a:stretch>
              </a:blipFill>
            </p:spPr>
            <p:txBody>
              <a:bodyPr/>
              <a:lstStyle/>
              <a:p>
                <a:r>
                  <a:rPr lang="en-US">
                    <a:noFill/>
                  </a:rPr>
                  <a:t> </a:t>
                </a:r>
              </a:p>
            </p:txBody>
          </p:sp>
        </mc:Fallback>
      </mc:AlternateContent>
      <p:sp>
        <p:nvSpPr>
          <p:cNvPr id="12" name="Text Placeholder 3"/>
          <p:cNvSpPr>
            <a:spLocks noGrp="1"/>
          </p:cNvSpPr>
          <p:nvPr>
            <p:ph type="body" sz="quarter" idx="16"/>
          </p:nvPr>
        </p:nvSpPr>
        <p:spPr/>
        <p:txBody>
          <a:bodyPr/>
          <a:lstStyle/>
          <a:p>
            <a:endParaRPr lang="en-US"/>
          </a:p>
        </p:txBody>
      </p:sp>
      <p:sp>
        <p:nvSpPr>
          <p:cNvPr id="11"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9148396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Income Tax Calculations</a:t>
            </a:r>
          </a:p>
        </p:txBody>
      </p:sp>
      <p:sp>
        <p:nvSpPr>
          <p:cNvPr id="7" name="Content Placeholder 2"/>
          <p:cNvSpPr>
            <a:spLocks noGrp="1"/>
          </p:cNvSpPr>
          <p:nvPr>
            <p:ph sz="quarter" idx="17"/>
          </p:nvPr>
        </p:nvSpPr>
        <p:spPr>
          <a:xfrm>
            <a:off x="182880" y="1143000"/>
            <a:ext cx="8778240" cy="1188720"/>
          </a:xfrm>
          <a:solidFill>
            <a:srgbClr val="47FFD1"/>
          </a:solidFill>
          <a:effectLst>
            <a:outerShdw dist="127000" dir="18900000" algn="bl" rotWithShape="0">
              <a:schemeClr val="tx1">
                <a:lumMod val="65000"/>
                <a:lumOff val="35000"/>
              </a:schemeClr>
            </a:outerShdw>
          </a:effectLst>
        </p:spPr>
        <p:txBody>
          <a:bodyPr anchor="ctr"/>
          <a:lstStyle/>
          <a:p>
            <a:pPr marL="0" lvl="0" indent="0" defTabSz="914400">
              <a:spcBef>
                <a:spcPts val="0"/>
              </a:spcBef>
              <a:buNone/>
            </a:pPr>
            <a:r>
              <a:rPr lang="en-US" sz="2200" b="0" dirty="0" smtClean="0">
                <a:solidFill>
                  <a:srgbClr val="000000"/>
                </a:solidFill>
                <a:latin typeface="Arial Narrow"/>
              </a:rPr>
              <a:t>Annual </a:t>
            </a:r>
            <a:r>
              <a:rPr lang="en-US" sz="2200" b="0" dirty="0">
                <a:solidFill>
                  <a:srgbClr val="000000"/>
                </a:solidFill>
                <a:latin typeface="Arial Narrow"/>
              </a:rPr>
              <a:t>operating revenue is $1.2 million with expenses of $0.4 million and $350,000 depreciation on assets. The state imposes a flat rate of 5% of all TI. Determine (a) actual taxes and (b) approximate taxes using </a:t>
            </a:r>
            <a:r>
              <a:rPr lang="en-US" sz="2200" b="0" dirty="0" err="1">
                <a:solidFill>
                  <a:srgbClr val="000000"/>
                </a:solidFill>
                <a:latin typeface="Arial Narrow"/>
              </a:rPr>
              <a:t>T</a:t>
            </a:r>
            <a:r>
              <a:rPr lang="en-US" sz="2200" b="0" baseline="-25000" dirty="0" err="1">
                <a:solidFill>
                  <a:srgbClr val="000000"/>
                </a:solidFill>
                <a:latin typeface="Arial Narrow"/>
              </a:rPr>
              <a:t>e</a:t>
            </a:r>
            <a:r>
              <a:rPr lang="en-US" sz="2200" b="0" dirty="0" smtClean="0">
                <a:solidFill>
                  <a:srgbClr val="000000"/>
                </a:solidFill>
                <a:latin typeface="Arial Narrow"/>
              </a:rPr>
              <a:t>.</a:t>
            </a:r>
            <a:endParaRPr lang="en-US" sz="2200" dirty="0">
              <a:solidFill>
                <a:srgbClr val="FFFF99"/>
              </a:solidFill>
              <a:latin typeface="Arial Narrow"/>
            </a:endParaRPr>
          </a:p>
        </p:txBody>
      </p:sp>
      <mc:AlternateContent xmlns:mc="http://schemas.openxmlformats.org/markup-compatibility/2006">
        <mc:Choice xmlns:a14="http://schemas.microsoft.com/office/drawing/2010/main" xmlns="" Requires="a14">
          <p:sp>
            <p:nvSpPr>
              <p:cNvPr id="8" name="Content Placeholder 3"/>
              <p:cNvSpPr>
                <a:spLocks noGrp="1"/>
              </p:cNvSpPr>
              <p:nvPr>
                <p:ph sz="quarter" idx="18"/>
              </p:nvPr>
            </p:nvSpPr>
            <p:spPr>
              <a:xfrm>
                <a:off x="457200" y="2362200"/>
                <a:ext cx="8503920" cy="4114800"/>
              </a:xfrm>
            </p:spPr>
            <p:txBody>
              <a:bodyPr/>
              <a:lstStyle/>
              <a:p>
                <a:pPr marL="342042" lvl="0" indent="-342042" defTabSz="915004" eaLnBrk="0" fontAlgn="base" hangingPunct="0">
                  <a:spcAft>
                    <a:spcPct val="0"/>
                  </a:spcAft>
                  <a:buClr>
                    <a:srgbClr val="3333CC"/>
                  </a:buClr>
                  <a:buNone/>
                </a:pPr>
                <a:r>
                  <a:rPr lang="en-US" sz="2800" kern="0" dirty="0" smtClean="0">
                    <a:solidFill>
                      <a:srgbClr val="A60A1B"/>
                    </a:solidFill>
                    <a:latin typeface="Arial Narrow"/>
                  </a:rPr>
                  <a:t>Solution:  </a:t>
                </a:r>
              </a:p>
              <a:p>
                <a:pPr marL="342042" lvl="0" indent="-342042" defTabSz="915004" eaLnBrk="0" fontAlgn="base" hangingPunct="0">
                  <a:spcAft>
                    <a:spcPct val="0"/>
                  </a:spcAft>
                  <a:buClr>
                    <a:srgbClr val="3333CC"/>
                  </a:buClr>
                  <a:buNone/>
                </a:pPr>
                <a:r>
                  <a:rPr lang="en-US" kern="0" dirty="0">
                    <a:solidFill>
                      <a:srgbClr val="00508C"/>
                    </a:solidFill>
                    <a:latin typeface="Arial Narrow"/>
                  </a:rPr>
                  <a:t>(a) </a:t>
                </a:r>
                <a14:m>
                  <m:oMath xmlns:m="http://schemas.openxmlformats.org/officeDocument/2006/math">
                    <m:r>
                      <a:rPr lang="en-US" sz="2200" b="1" i="0" kern="0" dirty="0" smtClean="0">
                        <a:solidFill>
                          <a:srgbClr val="2D2DB9">
                            <a:lumMod val="50000"/>
                          </a:srgbClr>
                        </a:solidFill>
                        <a:latin typeface="Cambria Math"/>
                      </a:rPr>
                      <m:t>𝐓𝐈</m:t>
                    </m:r>
                    <m:r>
                      <a:rPr lang="en-US" sz="2200" b="1" i="0" kern="0" dirty="0">
                        <a:solidFill>
                          <a:srgbClr val="000000"/>
                        </a:solidFill>
                        <a:latin typeface="Cambria Math"/>
                      </a:rPr>
                      <m:t>=</m:t>
                    </m:r>
                    <m:r>
                      <a:rPr lang="en-US" sz="2200" b="1" i="0" kern="0" dirty="0">
                        <a:solidFill>
                          <a:srgbClr val="000000"/>
                        </a:solidFill>
                        <a:latin typeface="Cambria Math"/>
                      </a:rPr>
                      <m:t>𝐆𝐈</m:t>
                    </m:r>
                    <m:r>
                      <a:rPr lang="en-US" sz="2200" b="1" i="0" kern="0" dirty="0" smtClean="0">
                        <a:solidFill>
                          <a:srgbClr val="000000"/>
                        </a:solidFill>
                        <a:latin typeface="Cambria Math"/>
                      </a:rPr>
                      <m:t>−</m:t>
                    </m:r>
                    <m:r>
                      <a:rPr lang="en-US" sz="2200" b="1" i="0" kern="0" dirty="0">
                        <a:solidFill>
                          <a:srgbClr val="000000"/>
                        </a:solidFill>
                        <a:latin typeface="Cambria Math"/>
                      </a:rPr>
                      <m:t>𝐎𝐄</m:t>
                    </m:r>
                    <m:r>
                      <a:rPr lang="en-US" sz="2200" b="1" i="0" kern="0" dirty="0" smtClean="0">
                        <a:solidFill>
                          <a:srgbClr val="000000"/>
                        </a:solidFill>
                        <a:latin typeface="Cambria Math"/>
                      </a:rPr>
                      <m:t>−</m:t>
                    </m:r>
                    <m:r>
                      <a:rPr lang="en-US" sz="2200" b="1" i="0" kern="0" dirty="0">
                        <a:solidFill>
                          <a:srgbClr val="000000"/>
                        </a:solidFill>
                        <a:latin typeface="Cambria Math"/>
                      </a:rPr>
                      <m:t>𝐃</m:t>
                    </m:r>
                    <m:r>
                      <a:rPr lang="en-US" sz="2200" b="1" i="0" kern="0" dirty="0">
                        <a:solidFill>
                          <a:srgbClr val="000000"/>
                        </a:solidFill>
                        <a:latin typeface="Cambria Math"/>
                      </a:rPr>
                      <m:t>=</m:t>
                    </m:r>
                    <m:r>
                      <a:rPr lang="en-US" sz="2200" b="1" i="0" kern="0" dirty="0">
                        <a:solidFill>
                          <a:srgbClr val="000000"/>
                        </a:solidFill>
                        <a:latin typeface="Cambria Math"/>
                      </a:rPr>
                      <m:t>𝟏</m:t>
                    </m:r>
                    <m:r>
                      <a:rPr lang="en-US" sz="2200" b="1" i="0" kern="0" dirty="0">
                        <a:solidFill>
                          <a:srgbClr val="000000"/>
                        </a:solidFill>
                        <a:latin typeface="Cambria Math"/>
                      </a:rPr>
                      <m:t>.</m:t>
                    </m:r>
                    <m:r>
                      <a:rPr lang="en-US" sz="2200" b="1" i="0" kern="0" dirty="0">
                        <a:solidFill>
                          <a:srgbClr val="000000"/>
                        </a:solidFill>
                        <a:latin typeface="Cambria Math"/>
                      </a:rPr>
                      <m:t>𝟐𝟎</m:t>
                    </m:r>
                    <m:r>
                      <a:rPr lang="en-US" sz="2200" b="1" i="0" kern="0" dirty="0" smtClean="0">
                        <a:solidFill>
                          <a:srgbClr val="000000"/>
                        </a:solidFill>
                        <a:latin typeface="Cambria Math"/>
                      </a:rPr>
                      <m:t>−</m:t>
                    </m:r>
                    <m:r>
                      <a:rPr lang="en-US" sz="2200" b="1" i="0" kern="0" dirty="0">
                        <a:solidFill>
                          <a:srgbClr val="000000"/>
                        </a:solidFill>
                        <a:latin typeface="Cambria Math"/>
                      </a:rPr>
                      <m:t>𝟎</m:t>
                    </m:r>
                    <m:r>
                      <a:rPr lang="en-US" sz="2200" b="1" i="0" kern="0" dirty="0">
                        <a:solidFill>
                          <a:srgbClr val="000000"/>
                        </a:solidFill>
                        <a:latin typeface="Cambria Math"/>
                      </a:rPr>
                      <m:t>.</m:t>
                    </m:r>
                    <m:r>
                      <a:rPr lang="en-US" sz="2200" b="1" i="0" kern="0" dirty="0">
                        <a:solidFill>
                          <a:srgbClr val="000000"/>
                        </a:solidFill>
                        <a:latin typeface="Cambria Math"/>
                      </a:rPr>
                      <m:t>𝟒𝟎</m:t>
                    </m:r>
                    <m:r>
                      <a:rPr lang="en-US" sz="2200" b="1" i="0" kern="0" dirty="0" smtClean="0">
                        <a:solidFill>
                          <a:srgbClr val="000000"/>
                        </a:solidFill>
                        <a:latin typeface="Cambria Math"/>
                      </a:rPr>
                      <m:t>−</m:t>
                    </m:r>
                    <m:r>
                      <a:rPr lang="en-US" sz="2200" b="1" i="0" kern="0" dirty="0">
                        <a:solidFill>
                          <a:srgbClr val="000000"/>
                        </a:solidFill>
                        <a:latin typeface="Cambria Math"/>
                      </a:rPr>
                      <m:t>𝟎</m:t>
                    </m:r>
                    <m:r>
                      <a:rPr lang="en-US" sz="2200" b="1" i="0" kern="0" dirty="0">
                        <a:solidFill>
                          <a:srgbClr val="000000"/>
                        </a:solidFill>
                        <a:latin typeface="Cambria Math"/>
                      </a:rPr>
                      <m:t>.</m:t>
                    </m:r>
                    <m:r>
                      <a:rPr lang="en-US" sz="2200" b="1" i="0" kern="0" dirty="0">
                        <a:solidFill>
                          <a:srgbClr val="000000"/>
                        </a:solidFill>
                        <a:latin typeface="Cambria Math"/>
                      </a:rPr>
                      <m:t>𝟑𝟓</m:t>
                    </m:r>
                    <m:r>
                      <a:rPr lang="en-US" sz="2200" b="1" i="0" kern="0" dirty="0">
                        <a:solidFill>
                          <a:srgbClr val="000000"/>
                        </a:solidFill>
                        <a:latin typeface="Cambria Math"/>
                      </a:rPr>
                      <m:t>=$</m:t>
                    </m:r>
                    <m:r>
                      <a:rPr lang="en-US" sz="2200" b="1" i="0" kern="0" dirty="0">
                        <a:solidFill>
                          <a:srgbClr val="2D2DB9">
                            <a:lumMod val="50000"/>
                          </a:srgbClr>
                        </a:solidFill>
                        <a:latin typeface="Cambria Math"/>
                      </a:rPr>
                      <m:t>𝟎</m:t>
                    </m:r>
                    <m:r>
                      <a:rPr lang="en-US" sz="2200" b="1" i="0" kern="0" dirty="0">
                        <a:solidFill>
                          <a:srgbClr val="2D2DB9">
                            <a:lumMod val="50000"/>
                          </a:srgbClr>
                        </a:solidFill>
                        <a:latin typeface="Cambria Math"/>
                      </a:rPr>
                      <m:t>.</m:t>
                    </m:r>
                    <m:r>
                      <a:rPr lang="en-US" sz="2200" b="1" i="0" kern="0" dirty="0">
                        <a:solidFill>
                          <a:srgbClr val="2D2DB9">
                            <a:lumMod val="50000"/>
                          </a:srgbClr>
                        </a:solidFill>
                        <a:latin typeface="Cambria Math"/>
                      </a:rPr>
                      <m:t>𝟒𝟓</m:t>
                    </m:r>
                  </m:oMath>
                </a14:m>
                <a:r>
                  <a:rPr lang="en-US" kern="0" dirty="0">
                    <a:solidFill>
                      <a:srgbClr val="000000"/>
                    </a:solidFill>
                    <a:latin typeface="Arial Narrow"/>
                  </a:rPr>
                  <a:t> </a:t>
                </a:r>
                <a:r>
                  <a:rPr lang="en-US" kern="0" dirty="0" smtClean="0">
                    <a:solidFill>
                      <a:srgbClr val="000000"/>
                    </a:solidFill>
                    <a:latin typeface="Arial Narrow"/>
                  </a:rPr>
                  <a:t>    </a:t>
                </a:r>
                <a:r>
                  <a:rPr lang="en-US" kern="0" dirty="0" smtClean="0">
                    <a:solidFill>
                      <a:srgbClr val="006200"/>
                    </a:solidFill>
                    <a:latin typeface="Arial Narrow"/>
                  </a:rPr>
                  <a:t>(</a:t>
                </a:r>
                <a:r>
                  <a:rPr lang="en-US" kern="0" dirty="0">
                    <a:solidFill>
                      <a:srgbClr val="006200"/>
                    </a:solidFill>
                    <a:latin typeface="Arial Narrow"/>
                  </a:rPr>
                  <a:t>in $ million) </a:t>
                </a:r>
              </a:p>
              <a:p>
                <a:pPr marL="342042" lvl="0" indent="-342042" algn="ctr" defTabSz="915004" eaLnBrk="0" fontAlgn="base" hangingPunct="0">
                  <a:spcAft>
                    <a:spcPts val="600"/>
                  </a:spcAft>
                  <a:buClr>
                    <a:srgbClr val="3333CC"/>
                  </a:buClr>
                  <a:buNone/>
                </a:pPr>
                <a:r>
                  <a:rPr lang="en-US" sz="2200" kern="0" dirty="0">
                    <a:solidFill>
                      <a:srgbClr val="000000"/>
                    </a:solidFill>
                    <a:latin typeface="Arial Narrow"/>
                  </a:rPr>
                  <a:t>Use TI bracket $335,000 to $10 million; </a:t>
                </a:r>
                <a14:m>
                  <m:oMath xmlns:m="http://schemas.openxmlformats.org/officeDocument/2006/math">
                    <m:r>
                      <a:rPr lang="en-US" sz="2200" b="1" i="1" kern="0" dirty="0" smtClean="0">
                        <a:solidFill>
                          <a:srgbClr val="006200"/>
                        </a:solidFill>
                        <a:latin typeface="Cambria Math"/>
                      </a:rPr>
                      <m:t>𝑻</m:t>
                    </m:r>
                    <m:r>
                      <a:rPr lang="en-US" sz="2200" b="1" i="1" kern="0" dirty="0" smtClean="0">
                        <a:solidFill>
                          <a:srgbClr val="006200"/>
                        </a:solidFill>
                        <a:latin typeface="Cambria Math"/>
                      </a:rPr>
                      <m:t> = </m:t>
                    </m:r>
                    <m:r>
                      <a:rPr lang="en-US" sz="2200" b="1" i="1" kern="0" dirty="0" smtClean="0">
                        <a:solidFill>
                          <a:srgbClr val="006200"/>
                        </a:solidFill>
                        <a:latin typeface="Cambria Math"/>
                      </a:rPr>
                      <m:t>𝟎</m:t>
                    </m:r>
                    <m:r>
                      <a:rPr lang="en-US" sz="2200" b="1" i="1" kern="0" dirty="0" smtClean="0">
                        <a:solidFill>
                          <a:srgbClr val="006200"/>
                        </a:solidFill>
                        <a:latin typeface="Cambria Math"/>
                      </a:rPr>
                      <m:t>.</m:t>
                    </m:r>
                    <m:r>
                      <a:rPr lang="en-US" sz="2200" b="1" i="1" kern="0" dirty="0" smtClean="0">
                        <a:solidFill>
                          <a:srgbClr val="006200"/>
                        </a:solidFill>
                        <a:latin typeface="Cambria Math"/>
                      </a:rPr>
                      <m:t>𝟑𝟒</m:t>
                    </m:r>
                  </m:oMath>
                </a14:m>
                <a:endParaRPr lang="en-US" sz="2200" kern="0" dirty="0">
                  <a:solidFill>
                    <a:srgbClr val="006200"/>
                  </a:solidFill>
                  <a:latin typeface="Arial Narrow"/>
                </a:endParaRPr>
              </a:p>
              <a:p>
                <a:pPr marL="0" lvl="0" indent="0" algn="ctr" defTabSz="915004" eaLnBrk="0" fontAlgn="base" hangingPunct="0">
                  <a:spcAft>
                    <a:spcPts val="600"/>
                  </a:spcAft>
                  <a:buClr>
                    <a:srgbClr val="3333CC"/>
                  </a:buClr>
                  <a:buNone/>
                </a:pPr>
                <a14:m>
                  <m:oMathPara xmlns:m="http://schemas.openxmlformats.org/officeDocument/2006/math">
                    <m:oMathParaPr>
                      <m:jc m:val="center"/>
                    </m:oMathParaPr>
                    <m:oMath xmlns:m="http://schemas.openxmlformats.org/officeDocument/2006/math">
                      <m:r>
                        <a:rPr lang="en-US" sz="2100" b="1" i="0" kern="0" dirty="0" smtClean="0">
                          <a:solidFill>
                            <a:srgbClr val="000000"/>
                          </a:solidFill>
                          <a:latin typeface="Cambria Math"/>
                        </a:rPr>
                        <m:t>𝐅𝐞𝐝𝐞𝐫𝐚𝐥</m:t>
                      </m:r>
                      <m:r>
                        <a:rPr lang="en-US" sz="2100" b="1" i="0" kern="0" dirty="0" smtClean="0">
                          <a:solidFill>
                            <a:srgbClr val="000000"/>
                          </a:solidFill>
                          <a:latin typeface="Cambria Math"/>
                        </a:rPr>
                        <m:t> </m:t>
                      </m:r>
                      <m:r>
                        <a:rPr lang="en-US" sz="2100" b="1" i="0" kern="0" dirty="0" smtClean="0">
                          <a:solidFill>
                            <a:srgbClr val="000000"/>
                          </a:solidFill>
                          <a:latin typeface="Cambria Math"/>
                        </a:rPr>
                        <m:t>𝐭𝐚𝐱𝐞𝐬</m:t>
                      </m:r>
                      <m:r>
                        <a:rPr lang="en-US" sz="2100" b="1" i="0" kern="0" dirty="0" smtClean="0">
                          <a:solidFill>
                            <a:srgbClr val="000000"/>
                          </a:solidFill>
                          <a:latin typeface="Cambria Math"/>
                        </a:rPr>
                        <m:t>=</m:t>
                      </m:r>
                      <m:r>
                        <a:rPr lang="en-US" sz="2100" b="1" i="0" kern="0" dirty="0" smtClean="0">
                          <a:solidFill>
                            <a:srgbClr val="000000"/>
                          </a:solidFill>
                          <a:latin typeface="Cambria Math"/>
                        </a:rPr>
                        <m:t>𝟏𝟏𝟑</m:t>
                      </m:r>
                      <m:r>
                        <a:rPr lang="en-US" sz="2100" b="1" i="0" kern="0" dirty="0" smtClean="0">
                          <a:solidFill>
                            <a:srgbClr val="000000"/>
                          </a:solidFill>
                          <a:latin typeface="Cambria Math"/>
                        </a:rPr>
                        <m:t>,</m:t>
                      </m:r>
                      <m:r>
                        <a:rPr lang="en-US" sz="2100" b="1" i="0" kern="0" dirty="0" smtClean="0">
                          <a:solidFill>
                            <a:srgbClr val="000000"/>
                          </a:solidFill>
                          <a:latin typeface="Cambria Math"/>
                        </a:rPr>
                        <m:t>𝟗𝟎𝟎</m:t>
                      </m:r>
                      <m:r>
                        <a:rPr lang="en-US" sz="2100" b="1" i="0" kern="0" dirty="0" smtClean="0">
                          <a:solidFill>
                            <a:srgbClr val="000000"/>
                          </a:solidFill>
                          <a:latin typeface="Cambria Math"/>
                        </a:rPr>
                        <m:t>+</m:t>
                      </m:r>
                      <m:r>
                        <a:rPr lang="en-US" sz="2100" b="1" i="0" kern="0" dirty="0" smtClean="0">
                          <a:solidFill>
                            <a:srgbClr val="000000"/>
                          </a:solidFill>
                          <a:latin typeface="Cambria Math"/>
                        </a:rPr>
                        <m:t>𝟎</m:t>
                      </m:r>
                      <m:r>
                        <a:rPr lang="en-US" sz="2100" b="1" i="0" kern="0" dirty="0" smtClean="0">
                          <a:solidFill>
                            <a:srgbClr val="000000"/>
                          </a:solidFill>
                          <a:latin typeface="Cambria Math"/>
                        </a:rPr>
                        <m:t>.</m:t>
                      </m:r>
                      <m:r>
                        <a:rPr lang="en-US" sz="2100" b="1" i="0" kern="0" dirty="0" smtClean="0">
                          <a:solidFill>
                            <a:srgbClr val="000000"/>
                          </a:solidFill>
                          <a:latin typeface="Cambria Math"/>
                        </a:rPr>
                        <m:t>𝟑𝟒</m:t>
                      </m:r>
                      <m:r>
                        <a:rPr lang="en-US" sz="2100" b="1" i="0" kern="0" dirty="0" smtClean="0">
                          <a:solidFill>
                            <a:srgbClr val="000000"/>
                          </a:solidFill>
                          <a:latin typeface="Cambria Math"/>
                        </a:rPr>
                        <m:t>(</m:t>
                      </m:r>
                      <m:r>
                        <a:rPr lang="en-US" sz="2100" b="1" i="0" kern="0" dirty="0" smtClean="0">
                          <a:solidFill>
                            <a:srgbClr val="000000"/>
                          </a:solidFill>
                          <a:latin typeface="Cambria Math"/>
                        </a:rPr>
                        <m:t>𝟒𝟓𝟎</m:t>
                      </m:r>
                      <m:r>
                        <a:rPr lang="en-US" sz="2100" b="1" i="0" kern="0" dirty="0" smtClean="0">
                          <a:solidFill>
                            <a:srgbClr val="000000"/>
                          </a:solidFill>
                          <a:latin typeface="Cambria Math"/>
                        </a:rPr>
                        <m:t>,</m:t>
                      </m:r>
                      <m:r>
                        <a:rPr lang="en-US" sz="2100" b="1" i="0" kern="0" dirty="0" smtClean="0">
                          <a:solidFill>
                            <a:srgbClr val="000000"/>
                          </a:solidFill>
                          <a:latin typeface="Cambria Math"/>
                        </a:rPr>
                        <m:t>𝟎𝟎𝟎</m:t>
                      </m:r>
                      <m:r>
                        <a:rPr lang="en-US" sz="2100" b="1" i="0" kern="0" dirty="0" smtClean="0">
                          <a:solidFill>
                            <a:srgbClr val="000000"/>
                          </a:solidFill>
                          <a:latin typeface="Cambria Math"/>
                        </a:rPr>
                        <m:t>−</m:t>
                      </m:r>
                      <m:r>
                        <a:rPr lang="en-US" sz="2100" b="1" i="0" kern="0" dirty="0" smtClean="0">
                          <a:solidFill>
                            <a:srgbClr val="000000"/>
                          </a:solidFill>
                          <a:latin typeface="Cambria Math"/>
                        </a:rPr>
                        <m:t>𝟑𝟑𝟓</m:t>
                      </m:r>
                      <m:r>
                        <a:rPr lang="en-US" sz="2100" b="1" i="0" kern="0" dirty="0" smtClean="0">
                          <a:solidFill>
                            <a:srgbClr val="000000"/>
                          </a:solidFill>
                          <a:latin typeface="Cambria Math"/>
                        </a:rPr>
                        <m:t>,</m:t>
                      </m:r>
                      <m:r>
                        <a:rPr lang="en-US" sz="2100" b="1" i="0" kern="0" dirty="0" smtClean="0">
                          <a:solidFill>
                            <a:srgbClr val="000000"/>
                          </a:solidFill>
                          <a:latin typeface="Cambria Math"/>
                        </a:rPr>
                        <m:t>𝟎𝟎𝟎</m:t>
                      </m:r>
                      <m:r>
                        <a:rPr lang="en-US" sz="2100" b="1" i="0" kern="0" dirty="0" smtClean="0">
                          <a:solidFill>
                            <a:srgbClr val="000000"/>
                          </a:solidFill>
                          <a:latin typeface="Cambria Math"/>
                        </a:rPr>
                        <m:t>)=$</m:t>
                      </m:r>
                      <m:r>
                        <a:rPr lang="en-US" sz="2100" b="1" i="0" kern="0" dirty="0" smtClean="0">
                          <a:solidFill>
                            <a:srgbClr val="000000"/>
                          </a:solidFill>
                          <a:latin typeface="Cambria Math"/>
                        </a:rPr>
                        <m:t>𝟏𝟓𝟑</m:t>
                      </m:r>
                      <m:r>
                        <a:rPr lang="en-US" sz="2100" b="1" i="0" kern="0" dirty="0" smtClean="0">
                          <a:solidFill>
                            <a:srgbClr val="000000"/>
                          </a:solidFill>
                          <a:latin typeface="Cambria Math"/>
                        </a:rPr>
                        <m:t>,</m:t>
                      </m:r>
                      <m:r>
                        <a:rPr lang="en-US" sz="2100" b="1" i="0" kern="0" dirty="0" smtClean="0">
                          <a:solidFill>
                            <a:srgbClr val="000000"/>
                          </a:solidFill>
                          <a:latin typeface="Cambria Math"/>
                        </a:rPr>
                        <m:t>𝟎𝟎𝟎</m:t>
                      </m:r>
                    </m:oMath>
                  </m:oMathPara>
                </a14:m>
                <a:endParaRPr lang="en-US" sz="2100" kern="0" dirty="0">
                  <a:solidFill>
                    <a:srgbClr val="000000"/>
                  </a:solidFill>
                  <a:latin typeface="Arial Narrow"/>
                </a:endParaRPr>
              </a:p>
              <a:p>
                <a:pPr marL="0" lvl="0" indent="0" defTabSz="915004" eaLnBrk="0" fontAlgn="base" hangingPunct="0">
                  <a:spcAft>
                    <a:spcPct val="0"/>
                  </a:spcAft>
                  <a:buClr>
                    <a:srgbClr val="3333CC"/>
                  </a:buClr>
                  <a:buNone/>
                </a:pPr>
                <a14:m>
                  <m:oMathPara xmlns:m="http://schemas.openxmlformats.org/officeDocument/2006/math">
                    <m:oMathParaPr>
                      <m:jc m:val="centerGroup"/>
                    </m:oMathParaPr>
                    <m:oMath xmlns:m="http://schemas.openxmlformats.org/officeDocument/2006/math">
                      <m:r>
                        <a:rPr lang="en-US" sz="2200" b="1" i="0" kern="0" dirty="0" smtClean="0">
                          <a:solidFill>
                            <a:srgbClr val="820082"/>
                          </a:solidFill>
                          <a:latin typeface="Cambria Math"/>
                        </a:rPr>
                        <m:t>𝐒𝐭𝐚𝐭𝐞</m:t>
                      </m:r>
                      <m:r>
                        <a:rPr lang="en-US" sz="2200" b="1" i="0" kern="0" dirty="0" smtClean="0">
                          <a:solidFill>
                            <a:srgbClr val="820082"/>
                          </a:solidFill>
                          <a:latin typeface="Cambria Math"/>
                        </a:rPr>
                        <m:t>+</m:t>
                      </m:r>
                      <m:r>
                        <a:rPr lang="en-US" sz="2200" b="1" i="0" kern="0" dirty="0" smtClean="0">
                          <a:solidFill>
                            <a:srgbClr val="820082"/>
                          </a:solidFill>
                          <a:latin typeface="Cambria Math"/>
                        </a:rPr>
                        <m:t>𝐟𝐞𝐝𝐞𝐫𝐚𝐥</m:t>
                      </m:r>
                      <m:r>
                        <a:rPr lang="en-US" sz="2200" b="1" i="0" kern="0" dirty="0" smtClean="0">
                          <a:solidFill>
                            <a:srgbClr val="820082"/>
                          </a:solidFill>
                          <a:latin typeface="Cambria Math"/>
                        </a:rPr>
                        <m:t> </m:t>
                      </m:r>
                      <m:r>
                        <a:rPr lang="en-US" sz="2200" b="1" i="0" kern="0" dirty="0" smtClean="0">
                          <a:solidFill>
                            <a:srgbClr val="820082"/>
                          </a:solidFill>
                          <a:latin typeface="Cambria Math"/>
                        </a:rPr>
                        <m:t>𝐭𝐚𝐱𝐞𝐬</m:t>
                      </m:r>
                      <m:r>
                        <a:rPr lang="en-US" sz="2200" b="1" i="0" kern="0" dirty="0" smtClean="0">
                          <a:solidFill>
                            <a:srgbClr val="820082"/>
                          </a:solidFill>
                          <a:latin typeface="Cambria Math"/>
                        </a:rPr>
                        <m:t>=</m:t>
                      </m:r>
                      <m:r>
                        <a:rPr lang="en-US" sz="2200" b="1" i="0" kern="0" dirty="0" smtClean="0">
                          <a:solidFill>
                            <a:srgbClr val="820082"/>
                          </a:solidFill>
                          <a:latin typeface="Cambria Math"/>
                        </a:rPr>
                        <m:t>𝟎</m:t>
                      </m:r>
                      <m:r>
                        <a:rPr lang="en-US" sz="2200" b="1" i="0" kern="0" dirty="0" smtClean="0">
                          <a:solidFill>
                            <a:srgbClr val="820082"/>
                          </a:solidFill>
                          <a:latin typeface="Cambria Math"/>
                        </a:rPr>
                        <m:t>.</m:t>
                      </m:r>
                      <m:r>
                        <a:rPr lang="en-US" sz="2200" b="1" i="0" kern="0" dirty="0" smtClean="0">
                          <a:solidFill>
                            <a:srgbClr val="820082"/>
                          </a:solidFill>
                          <a:latin typeface="Cambria Math"/>
                        </a:rPr>
                        <m:t>𝟎𝟓</m:t>
                      </m:r>
                      <m:r>
                        <a:rPr lang="en-US" sz="2200" b="1" i="0" kern="0" dirty="0" smtClean="0">
                          <a:solidFill>
                            <a:srgbClr val="820082"/>
                          </a:solidFill>
                          <a:latin typeface="Cambria Math"/>
                        </a:rPr>
                        <m:t>(</m:t>
                      </m:r>
                      <m:r>
                        <a:rPr lang="en-US" sz="2200" b="1" i="0" kern="0" dirty="0" smtClean="0">
                          <a:solidFill>
                            <a:srgbClr val="820082"/>
                          </a:solidFill>
                          <a:latin typeface="Cambria Math"/>
                        </a:rPr>
                        <m:t>𝟒𝟓𝟎</m:t>
                      </m:r>
                      <m:r>
                        <a:rPr lang="en-US" sz="2200" b="1" i="0" kern="0" dirty="0" smtClean="0">
                          <a:solidFill>
                            <a:srgbClr val="820082"/>
                          </a:solidFill>
                          <a:latin typeface="Cambria Math"/>
                        </a:rPr>
                        <m:t>,</m:t>
                      </m:r>
                      <m:r>
                        <a:rPr lang="en-US" sz="2200" b="1" i="0" kern="0" dirty="0" smtClean="0">
                          <a:solidFill>
                            <a:srgbClr val="820082"/>
                          </a:solidFill>
                          <a:latin typeface="Cambria Math"/>
                        </a:rPr>
                        <m:t>𝟎𝟎𝟎</m:t>
                      </m:r>
                      <m:r>
                        <a:rPr lang="en-US" sz="2200" b="1" i="0" kern="0" dirty="0" smtClean="0">
                          <a:solidFill>
                            <a:srgbClr val="820082"/>
                          </a:solidFill>
                          <a:latin typeface="Cambria Math"/>
                        </a:rPr>
                        <m:t>)+</m:t>
                      </m:r>
                      <m:r>
                        <a:rPr lang="en-US" sz="2200" b="1" i="0" kern="0" dirty="0" smtClean="0">
                          <a:solidFill>
                            <a:srgbClr val="820082"/>
                          </a:solidFill>
                          <a:latin typeface="Cambria Math"/>
                        </a:rPr>
                        <m:t>𝟏𝟓𝟑</m:t>
                      </m:r>
                      <m:r>
                        <a:rPr lang="en-US" sz="2200" b="1" i="0" kern="0" dirty="0" smtClean="0">
                          <a:solidFill>
                            <a:srgbClr val="820082"/>
                          </a:solidFill>
                          <a:latin typeface="Cambria Math"/>
                        </a:rPr>
                        <m:t>,</m:t>
                      </m:r>
                      <m:r>
                        <a:rPr lang="en-US" sz="2200" b="1" i="0" kern="0" dirty="0" smtClean="0">
                          <a:solidFill>
                            <a:srgbClr val="820082"/>
                          </a:solidFill>
                          <a:latin typeface="Cambria Math"/>
                        </a:rPr>
                        <m:t>𝟎𝟎𝟎</m:t>
                      </m:r>
                      <m:r>
                        <a:rPr lang="en-US" sz="2200" b="1" i="0" kern="0" dirty="0" smtClean="0">
                          <a:solidFill>
                            <a:srgbClr val="820082"/>
                          </a:solidFill>
                          <a:latin typeface="Cambria Math"/>
                        </a:rPr>
                        <m:t>= $</m:t>
                      </m:r>
                      <m:r>
                        <a:rPr lang="en-US" sz="2200" b="1" i="0" u="sng" kern="0" dirty="0" smtClean="0">
                          <a:solidFill>
                            <a:srgbClr val="820082"/>
                          </a:solidFill>
                          <a:latin typeface="Cambria Math"/>
                        </a:rPr>
                        <m:t>𝟏𝟕𝟓</m:t>
                      </m:r>
                      <m:r>
                        <a:rPr lang="en-US" sz="2200" b="1" i="0" u="sng" kern="0" dirty="0" smtClean="0">
                          <a:solidFill>
                            <a:srgbClr val="820082"/>
                          </a:solidFill>
                          <a:latin typeface="Cambria Math"/>
                        </a:rPr>
                        <m:t>,</m:t>
                      </m:r>
                      <m:r>
                        <a:rPr lang="en-US" sz="2200" b="1" i="0" u="sng" kern="0" dirty="0" smtClean="0">
                          <a:solidFill>
                            <a:srgbClr val="820082"/>
                          </a:solidFill>
                          <a:latin typeface="Cambria Math"/>
                        </a:rPr>
                        <m:t>𝟓𝟎𝟎</m:t>
                      </m:r>
                    </m:oMath>
                  </m:oMathPara>
                </a14:m>
                <a:endParaRPr lang="en-US" sz="2200" kern="0" dirty="0">
                  <a:solidFill>
                    <a:srgbClr val="820082"/>
                  </a:solidFill>
                  <a:latin typeface="Arial Narrow"/>
                </a:endParaRPr>
              </a:p>
              <a:p>
                <a:pPr marL="342042" lvl="0" indent="-342042" defTabSz="915004" eaLnBrk="0" fontAlgn="base" hangingPunct="0">
                  <a:spcBef>
                    <a:spcPts val="3000"/>
                  </a:spcBef>
                  <a:spcAft>
                    <a:spcPct val="0"/>
                  </a:spcAft>
                  <a:buClr>
                    <a:srgbClr val="3333CC"/>
                  </a:buClr>
                  <a:buNone/>
                </a:pPr>
                <a:r>
                  <a:rPr lang="en-US" sz="2200" kern="0" dirty="0">
                    <a:solidFill>
                      <a:srgbClr val="00508C"/>
                    </a:solidFill>
                    <a:latin typeface="Arial Narrow"/>
                  </a:rPr>
                  <a:t>(b) </a:t>
                </a:r>
                <a:r>
                  <a:rPr lang="en-US" sz="2200" kern="0" dirty="0">
                    <a:solidFill>
                      <a:srgbClr val="000000"/>
                    </a:solidFill>
                    <a:latin typeface="Arial Narrow"/>
                  </a:rPr>
                  <a:t>Effective federal rate for TI bracket is </a:t>
                </a:r>
                <a:r>
                  <a:rPr lang="en-US" sz="2200" kern="0" dirty="0">
                    <a:solidFill>
                      <a:srgbClr val="006200"/>
                    </a:solidFill>
                    <a:latin typeface="Arial Narrow"/>
                  </a:rPr>
                  <a:t>34%</a:t>
                </a:r>
              </a:p>
              <a:p>
                <a:pPr marL="342042" lvl="0" indent="-342042" defTabSz="915004" eaLnBrk="0" fontAlgn="base" hangingPunct="0">
                  <a:spcAft>
                    <a:spcPct val="0"/>
                  </a:spcAft>
                  <a:buClr>
                    <a:srgbClr val="3333CC"/>
                  </a:buClr>
                  <a:buNone/>
                </a:pPr>
                <a:r>
                  <a:rPr lang="en-US" sz="2200" kern="0" dirty="0">
                    <a:solidFill>
                      <a:srgbClr val="000000"/>
                    </a:solidFill>
                    <a:latin typeface="Arial Narrow"/>
                  </a:rPr>
                  <a:t>		</a:t>
                </a:r>
                <a:r>
                  <a:rPr lang="en-US" sz="2200" kern="0" dirty="0" smtClean="0">
                    <a:solidFill>
                      <a:srgbClr val="000000"/>
                    </a:solidFill>
                    <a:latin typeface="Arial Narrow"/>
                  </a:rPr>
                  <a:t>        </a:t>
                </a:r>
                <a14:m>
                  <m:oMath xmlns:m="http://schemas.openxmlformats.org/officeDocument/2006/math">
                    <m:r>
                      <a:rPr lang="en-US" sz="2200" b="1" i="0" kern="0" dirty="0" smtClean="0">
                        <a:solidFill>
                          <a:srgbClr val="2D2DB9">
                            <a:lumMod val="50000"/>
                          </a:srgbClr>
                        </a:solidFill>
                        <a:latin typeface="Cambria Math"/>
                      </a:rPr>
                      <m:t>𝐓</m:t>
                    </m:r>
                    <m:r>
                      <a:rPr lang="en-US" sz="2200" b="1" i="0" kern="0" baseline="-25000" dirty="0" err="1">
                        <a:solidFill>
                          <a:srgbClr val="2D2DB9">
                            <a:lumMod val="50000"/>
                          </a:srgbClr>
                        </a:solidFill>
                        <a:latin typeface="Cambria Math"/>
                      </a:rPr>
                      <m:t>𝐞</m:t>
                    </m:r>
                    <m:r>
                      <a:rPr lang="en-US" sz="2200" b="1" i="0" kern="0" dirty="0">
                        <a:solidFill>
                          <a:srgbClr val="000000"/>
                        </a:solidFill>
                        <a:latin typeface="Cambria Math"/>
                      </a:rPr>
                      <m:t>=</m:t>
                    </m:r>
                    <m:r>
                      <a:rPr lang="en-US" sz="2200" b="1" i="0" kern="0" dirty="0">
                        <a:solidFill>
                          <a:srgbClr val="000000"/>
                        </a:solidFill>
                        <a:latin typeface="Cambria Math"/>
                      </a:rPr>
                      <m:t>𝟎</m:t>
                    </m:r>
                    <m:r>
                      <a:rPr lang="en-US" sz="2200" b="1" i="0" kern="0" dirty="0">
                        <a:solidFill>
                          <a:srgbClr val="000000"/>
                        </a:solidFill>
                        <a:latin typeface="Cambria Math"/>
                      </a:rPr>
                      <m:t>.</m:t>
                    </m:r>
                    <m:r>
                      <a:rPr lang="en-US" sz="2200" b="1" i="0" kern="0" dirty="0">
                        <a:solidFill>
                          <a:srgbClr val="000000"/>
                        </a:solidFill>
                        <a:latin typeface="Cambria Math"/>
                      </a:rPr>
                      <m:t>𝟎𝟓</m:t>
                    </m:r>
                    <m:r>
                      <a:rPr lang="en-US" sz="2200" b="1" i="0" kern="0" dirty="0">
                        <a:solidFill>
                          <a:srgbClr val="000000"/>
                        </a:solidFill>
                        <a:latin typeface="Cambria Math"/>
                      </a:rPr>
                      <m:t>+(</m:t>
                    </m:r>
                    <m:r>
                      <a:rPr lang="en-US" sz="2200" b="1" i="0" kern="0" dirty="0">
                        <a:solidFill>
                          <a:srgbClr val="000000"/>
                        </a:solidFill>
                        <a:latin typeface="Cambria Math"/>
                      </a:rPr>
                      <m:t>𝟏</m:t>
                    </m:r>
                    <m:r>
                      <a:rPr lang="en-US" sz="2200" b="1" i="0" kern="0" dirty="0" smtClean="0">
                        <a:solidFill>
                          <a:srgbClr val="000000"/>
                        </a:solidFill>
                        <a:latin typeface="Cambria Math"/>
                      </a:rPr>
                      <m:t>−</m:t>
                    </m:r>
                    <m:r>
                      <a:rPr lang="en-US" sz="2200" b="1" i="0" kern="0" dirty="0">
                        <a:solidFill>
                          <a:srgbClr val="000000"/>
                        </a:solidFill>
                        <a:latin typeface="Cambria Math"/>
                      </a:rPr>
                      <m:t>𝟎</m:t>
                    </m:r>
                    <m:r>
                      <a:rPr lang="en-US" sz="2200" b="1" i="0" kern="0" dirty="0">
                        <a:solidFill>
                          <a:srgbClr val="000000"/>
                        </a:solidFill>
                        <a:latin typeface="Cambria Math"/>
                      </a:rPr>
                      <m:t>.</m:t>
                    </m:r>
                    <m:r>
                      <a:rPr lang="en-US" sz="2200" b="1" i="0" kern="0" dirty="0">
                        <a:solidFill>
                          <a:srgbClr val="000000"/>
                        </a:solidFill>
                        <a:latin typeface="Cambria Math"/>
                      </a:rPr>
                      <m:t>𝟎𝟓</m:t>
                    </m:r>
                    <m:r>
                      <a:rPr lang="en-US" sz="2200" b="1" i="0" kern="0" dirty="0">
                        <a:solidFill>
                          <a:srgbClr val="000000"/>
                        </a:solidFill>
                        <a:latin typeface="Cambria Math"/>
                      </a:rPr>
                      <m:t>)(</m:t>
                    </m:r>
                    <m:r>
                      <a:rPr lang="en-US" sz="2200" b="1" i="0" kern="0" dirty="0">
                        <a:solidFill>
                          <a:srgbClr val="000000"/>
                        </a:solidFill>
                        <a:latin typeface="Cambria Math"/>
                      </a:rPr>
                      <m:t>𝟎</m:t>
                    </m:r>
                    <m:r>
                      <a:rPr lang="en-US" sz="2200" b="1" i="0" kern="0" dirty="0">
                        <a:solidFill>
                          <a:srgbClr val="000000"/>
                        </a:solidFill>
                        <a:latin typeface="Cambria Math"/>
                      </a:rPr>
                      <m:t>.</m:t>
                    </m:r>
                    <m:r>
                      <a:rPr lang="en-US" sz="2200" b="1" i="0" kern="0" dirty="0">
                        <a:solidFill>
                          <a:srgbClr val="000000"/>
                        </a:solidFill>
                        <a:latin typeface="Cambria Math"/>
                      </a:rPr>
                      <m:t>𝟑𝟒</m:t>
                    </m:r>
                    <m:r>
                      <a:rPr lang="en-US" sz="2200" b="1" i="0" kern="0" dirty="0">
                        <a:solidFill>
                          <a:srgbClr val="000000"/>
                        </a:solidFill>
                        <a:latin typeface="Cambria Math"/>
                      </a:rPr>
                      <m:t>)=</m:t>
                    </m:r>
                    <m:r>
                      <a:rPr lang="en-US" sz="2200" b="1" i="0" kern="0" dirty="0">
                        <a:solidFill>
                          <a:srgbClr val="2D2DB9">
                            <a:lumMod val="50000"/>
                          </a:srgbClr>
                        </a:solidFill>
                        <a:latin typeface="Cambria Math"/>
                      </a:rPr>
                      <m:t>𝟎</m:t>
                    </m:r>
                    <m:r>
                      <a:rPr lang="en-US" sz="2200" b="1" i="0" kern="0" dirty="0">
                        <a:solidFill>
                          <a:srgbClr val="2D2DB9">
                            <a:lumMod val="50000"/>
                          </a:srgbClr>
                        </a:solidFill>
                        <a:latin typeface="Cambria Math"/>
                      </a:rPr>
                      <m:t>.</m:t>
                    </m:r>
                    <m:r>
                      <a:rPr lang="en-US" sz="2200" b="1" i="0" kern="0" dirty="0">
                        <a:solidFill>
                          <a:srgbClr val="2D2DB9">
                            <a:lumMod val="50000"/>
                          </a:srgbClr>
                        </a:solidFill>
                        <a:latin typeface="Cambria Math"/>
                      </a:rPr>
                      <m:t>𝟑𝟕𝟑</m:t>
                    </m:r>
                  </m:oMath>
                </a14:m>
                <a:endParaRPr lang="en-US" sz="2200" kern="0" dirty="0">
                  <a:solidFill>
                    <a:srgbClr val="2D2DB9">
                      <a:lumMod val="50000"/>
                    </a:srgbClr>
                  </a:solidFill>
                  <a:latin typeface="Arial Narrow"/>
                </a:endParaRPr>
              </a:p>
              <a:p>
                <a:pPr marL="342042" lvl="0" indent="-342042" defTabSz="915004" eaLnBrk="0" fontAlgn="base" hangingPunct="0">
                  <a:spcAft>
                    <a:spcPct val="0"/>
                  </a:spcAft>
                  <a:buClr>
                    <a:srgbClr val="3333CC"/>
                  </a:buClr>
                  <a:buNone/>
                </a:pPr>
                <a:r>
                  <a:rPr lang="en-US" sz="2200" kern="0" dirty="0">
                    <a:solidFill>
                      <a:srgbClr val="2D2DB9">
                        <a:lumMod val="50000"/>
                      </a:srgbClr>
                    </a:solidFill>
                    <a:latin typeface="Arial Narrow"/>
                  </a:rPr>
                  <a:t>		</a:t>
                </a:r>
                <a14:m>
                  <m:oMath xmlns:m="http://schemas.openxmlformats.org/officeDocument/2006/math">
                    <m:r>
                      <a:rPr lang="en-US" sz="2200" b="1" i="0" kern="0" dirty="0" smtClean="0">
                        <a:solidFill>
                          <a:srgbClr val="2D2DB9">
                            <a:lumMod val="50000"/>
                          </a:srgbClr>
                        </a:solidFill>
                        <a:latin typeface="Cambria Math"/>
                      </a:rPr>
                      <m:t>𝐓𝐚𝐱𝐞𝐬</m:t>
                    </m:r>
                    <m:r>
                      <a:rPr lang="en-US" sz="2200" b="1" i="0" kern="0" dirty="0">
                        <a:solidFill>
                          <a:srgbClr val="000000"/>
                        </a:solidFill>
                        <a:latin typeface="Cambria Math"/>
                      </a:rPr>
                      <m:t>=</m:t>
                    </m:r>
                    <m:r>
                      <a:rPr lang="en-US" sz="2200" b="1" i="0" kern="0" dirty="0">
                        <a:solidFill>
                          <a:srgbClr val="000000"/>
                        </a:solidFill>
                        <a:latin typeface="Cambria Math"/>
                      </a:rPr>
                      <m:t>𝟎</m:t>
                    </m:r>
                    <m:r>
                      <a:rPr lang="en-US" sz="2200" b="1" i="0" kern="0" dirty="0">
                        <a:solidFill>
                          <a:srgbClr val="000000"/>
                        </a:solidFill>
                        <a:latin typeface="Cambria Math"/>
                      </a:rPr>
                      <m:t>.</m:t>
                    </m:r>
                    <m:r>
                      <a:rPr lang="en-US" sz="2200" b="1" i="0" kern="0" dirty="0">
                        <a:solidFill>
                          <a:srgbClr val="000000"/>
                        </a:solidFill>
                        <a:latin typeface="Cambria Math"/>
                      </a:rPr>
                      <m:t>𝟑𝟕𝟑</m:t>
                    </m:r>
                    <m:r>
                      <a:rPr lang="en-US" sz="2200" b="1" i="0" kern="0" dirty="0">
                        <a:solidFill>
                          <a:srgbClr val="000000"/>
                        </a:solidFill>
                        <a:latin typeface="Cambria Math"/>
                      </a:rPr>
                      <m:t> (</m:t>
                    </m:r>
                    <m:r>
                      <a:rPr lang="en-US" sz="2200" b="1" i="0" kern="0" dirty="0">
                        <a:solidFill>
                          <a:srgbClr val="000000"/>
                        </a:solidFill>
                        <a:latin typeface="Cambria Math"/>
                      </a:rPr>
                      <m:t>𝟒𝟓𝟎</m:t>
                    </m:r>
                    <m:r>
                      <a:rPr lang="en-US" sz="2200" b="1" i="0" kern="0" dirty="0">
                        <a:solidFill>
                          <a:srgbClr val="000000"/>
                        </a:solidFill>
                        <a:latin typeface="Cambria Math"/>
                      </a:rPr>
                      <m:t>,</m:t>
                    </m:r>
                    <m:r>
                      <a:rPr lang="en-US" sz="2200" b="1" i="0" kern="0" dirty="0">
                        <a:solidFill>
                          <a:srgbClr val="000000"/>
                        </a:solidFill>
                        <a:latin typeface="Cambria Math"/>
                      </a:rPr>
                      <m:t>𝟎𝟎𝟎</m:t>
                    </m:r>
                    <m:r>
                      <a:rPr lang="en-US" sz="2200" b="1" i="0" kern="0" dirty="0">
                        <a:solidFill>
                          <a:srgbClr val="000000"/>
                        </a:solidFill>
                        <a:latin typeface="Cambria Math"/>
                      </a:rPr>
                      <m:t>)=$</m:t>
                    </m:r>
                    <m:r>
                      <a:rPr lang="en-US" sz="2200" b="1" i="0" u="sng" kern="0" dirty="0" smtClean="0">
                        <a:solidFill>
                          <a:srgbClr val="2D2DB9">
                            <a:lumMod val="50000"/>
                          </a:srgbClr>
                        </a:solidFill>
                        <a:latin typeface="Cambria Math"/>
                      </a:rPr>
                      <m:t>𝟏𝟔𝟕</m:t>
                    </m:r>
                    <m:r>
                      <a:rPr lang="en-US" sz="2200" b="1" i="0" u="sng" kern="0" dirty="0" smtClean="0">
                        <a:solidFill>
                          <a:srgbClr val="2D2DB9">
                            <a:lumMod val="50000"/>
                          </a:srgbClr>
                        </a:solidFill>
                        <a:latin typeface="Cambria Math"/>
                      </a:rPr>
                      <m:t>,</m:t>
                    </m:r>
                    <m:r>
                      <a:rPr lang="en-US" sz="2200" b="1" i="0" u="sng" kern="0" dirty="0" smtClean="0">
                        <a:solidFill>
                          <a:srgbClr val="2D2DB9">
                            <a:lumMod val="50000"/>
                          </a:srgbClr>
                        </a:solidFill>
                        <a:latin typeface="Cambria Math"/>
                      </a:rPr>
                      <m:t>𝟖𝟓𝟎</m:t>
                    </m:r>
                  </m:oMath>
                </a14:m>
                <a:endParaRPr lang="en-US" sz="2200" kern="0" dirty="0">
                  <a:solidFill>
                    <a:srgbClr val="000000"/>
                  </a:solidFill>
                  <a:latin typeface="Arial Narrow"/>
                </a:endParaRPr>
              </a:p>
            </p:txBody>
          </p:sp>
        </mc:Choice>
        <mc:Fallback>
          <p:sp>
            <p:nvSpPr>
              <p:cNvPr id="8" name="Content Placeholder 3"/>
              <p:cNvSpPr>
                <a:spLocks noGrp="1" noRot="1" noChangeAspect="1" noMove="1" noResize="1" noEditPoints="1" noAdjustHandles="1" noChangeArrowheads="1" noChangeShapeType="1" noTextEdit="1"/>
              </p:cNvSpPr>
              <p:nvPr>
                <p:ph sz="quarter" idx="18"/>
              </p:nvPr>
            </p:nvSpPr>
            <p:spPr>
              <a:xfrm>
                <a:off x="457200" y="2362200"/>
                <a:ext cx="8503920" cy="4114800"/>
              </a:xfrm>
              <a:blipFill rotWithShape="1">
                <a:blip r:embed="rId2" cstate="print"/>
                <a:stretch>
                  <a:fillRect l="-1434" t="-1481" r="-1720"/>
                </a:stretch>
              </a:blipFill>
            </p:spPr>
            <p:txBody>
              <a:bodyPr/>
              <a:lstStyle/>
              <a:p>
                <a:r>
                  <a:rPr lang="en-US">
                    <a:noFill/>
                  </a:rPr>
                  <a:t> </a:t>
                </a:r>
              </a:p>
            </p:txBody>
          </p:sp>
        </mc:Fallback>
      </mc:AlternateContent>
      <p:sp>
        <p:nvSpPr>
          <p:cNvPr id="9" name="Content Placeholder 4"/>
          <p:cNvSpPr>
            <a:spLocks noGrp="1"/>
          </p:cNvSpPr>
          <p:nvPr>
            <p:ph sz="quarter" idx="19"/>
          </p:nvPr>
        </p:nvSpPr>
        <p:spPr>
          <a:xfrm>
            <a:off x="7162800" y="5334000"/>
            <a:ext cx="1676400" cy="960120"/>
          </a:xfrm>
          <a:ln w="28575">
            <a:solidFill>
              <a:srgbClr val="00508C"/>
            </a:solidFill>
          </a:ln>
        </p:spPr>
        <p:txBody>
          <a:bodyPr/>
          <a:lstStyle/>
          <a:p>
            <a:pPr marL="0" lvl="0" indent="0" algn="ctr" defTabSz="914400">
              <a:spcBef>
                <a:spcPts val="0"/>
              </a:spcBef>
              <a:buNone/>
            </a:pPr>
            <a:r>
              <a:rPr lang="en-US" sz="1800" b="0" dirty="0">
                <a:solidFill>
                  <a:srgbClr val="000000"/>
                </a:solidFill>
                <a:latin typeface="Arial Narrow"/>
              </a:rPr>
              <a:t>Approximation </a:t>
            </a:r>
          </a:p>
          <a:p>
            <a:pPr marL="0" lvl="0" indent="0" algn="ctr" defTabSz="914400">
              <a:spcBef>
                <a:spcPts val="0"/>
              </a:spcBef>
              <a:buNone/>
            </a:pPr>
            <a:r>
              <a:rPr lang="en-US" sz="1800" b="0" dirty="0">
                <a:solidFill>
                  <a:srgbClr val="000000"/>
                </a:solidFill>
                <a:latin typeface="Arial Narrow"/>
              </a:rPr>
              <a:t>underestimates </a:t>
            </a:r>
          </a:p>
          <a:p>
            <a:pPr marL="0" lvl="0" indent="0" algn="ctr" defTabSz="914400">
              <a:spcBef>
                <a:spcPts val="0"/>
              </a:spcBef>
              <a:buNone/>
            </a:pPr>
            <a:r>
              <a:rPr lang="en-US" sz="1800" b="0" dirty="0">
                <a:solidFill>
                  <a:srgbClr val="000000"/>
                </a:solidFill>
                <a:latin typeface="Arial Narrow"/>
              </a:rPr>
              <a:t>actual by 4.4</a:t>
            </a:r>
            <a:r>
              <a:rPr lang="en-US" sz="1800" b="0" dirty="0" smtClean="0">
                <a:solidFill>
                  <a:srgbClr val="000000"/>
                </a:solidFill>
                <a:latin typeface="Arial Narrow"/>
              </a:rPr>
              <a:t>%</a:t>
            </a:r>
            <a:endParaRPr lang="en-US" sz="1800" b="0" dirty="0">
              <a:solidFill>
                <a:srgbClr val="000000"/>
              </a:solidFill>
              <a:latin typeface="Arial Narrow"/>
            </a:endParaRPr>
          </a:p>
        </p:txBody>
      </p:sp>
      <p:cxnSp>
        <p:nvCxnSpPr>
          <p:cNvPr id="15" name="Straight Arrow Connector 5"/>
          <p:cNvCxnSpPr/>
          <p:nvPr/>
        </p:nvCxnSpPr>
        <p:spPr>
          <a:xfrm rot="16200000" flipV="1">
            <a:off x="7584667" y="4901248"/>
            <a:ext cx="822960" cy="12065"/>
          </a:xfrm>
          <a:prstGeom prst="straightConnector1">
            <a:avLst/>
          </a:prstGeom>
          <a:ln w="28575">
            <a:solidFill>
              <a:srgbClr val="0062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6"/>
          <p:cNvCxnSpPr/>
          <p:nvPr/>
        </p:nvCxnSpPr>
        <p:spPr>
          <a:xfrm rot="10800000">
            <a:off x="6468293" y="5854226"/>
            <a:ext cx="685800" cy="4465"/>
          </a:xfrm>
          <a:prstGeom prst="straightConnector1">
            <a:avLst/>
          </a:prstGeom>
          <a:ln w="28575">
            <a:solidFill>
              <a:srgbClr val="006200"/>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13031475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Taxes for Individuals</a:t>
            </a:r>
          </a:p>
        </p:txBody>
      </p:sp>
      <mc:AlternateContent xmlns:mc="http://schemas.openxmlformats.org/markup-compatibility/2006">
        <mc:Choice xmlns:a14="http://schemas.microsoft.com/office/drawing/2010/main" xmlns="" Requires="a14">
          <p:sp>
            <p:nvSpPr>
              <p:cNvPr id="10" name="Content Placeholder 2" descr="Income taxes for individuals is similar to corporation taxes but there are more definitions - such as itemized deductions." title="Individual Income Taxes"/>
              <p:cNvSpPr>
                <a:spLocks noGrp="1"/>
              </p:cNvSpPr>
              <p:nvPr>
                <p:ph idx="1"/>
              </p:nvPr>
            </p:nvSpPr>
            <p:spPr/>
            <p:txBody>
              <a:bodyPr/>
              <a:lstStyle/>
              <a:p>
                <a:pPr marL="342042" lvl="0" indent="-342042" algn="ctr" defTabSz="915004" eaLnBrk="0" fontAlgn="base" hangingPunct="0">
                  <a:spcAft>
                    <a:spcPts val="600"/>
                  </a:spcAft>
                  <a:buClr>
                    <a:srgbClr val="7030A0"/>
                  </a:buClr>
                  <a:buNone/>
                </a:pPr>
                <a:r>
                  <a:rPr lang="en-US" i="1" u="sng" kern="0" dirty="0" smtClean="0">
                    <a:solidFill>
                      <a:srgbClr val="000000"/>
                    </a:solidFill>
                    <a:latin typeface="Arial Narrow"/>
                  </a:rPr>
                  <a:t>Compare relations for individuals with corporations</a:t>
                </a:r>
              </a:p>
              <a:p>
                <a:pPr marL="0" lvl="0" indent="0" defTabSz="915004" eaLnBrk="0" fontAlgn="base" hangingPunct="0">
                  <a:spcBef>
                    <a:spcPts val="1200"/>
                  </a:spcBef>
                  <a:spcAft>
                    <a:spcPts val="600"/>
                  </a:spcAft>
                  <a:buClr>
                    <a:srgbClr val="7030A0"/>
                  </a:buClr>
                  <a:buNone/>
                </a:pPr>
                <a:r>
                  <a:rPr lang="en-US" sz="3100" kern="0" dirty="0">
                    <a:solidFill>
                      <a:srgbClr val="000000"/>
                    </a:solidFill>
                    <a:latin typeface="Arial Narrow"/>
                  </a:rPr>
                  <a:t> Gross Income		</a:t>
                </a:r>
                <a:r>
                  <a:rPr lang="en-US" sz="2400" kern="0" dirty="0">
                    <a:solidFill>
                      <a:srgbClr val="006200"/>
                    </a:solidFill>
                    <a:latin typeface="Arial Narrow"/>
                  </a:rPr>
                  <a:t>(corporation: GI </a:t>
                </a:r>
                <a14:m>
                  <m:oMath xmlns:m="http://schemas.openxmlformats.org/officeDocument/2006/math">
                    <m:r>
                      <a:rPr lang="en-US" sz="2400" i="1" kern="0" dirty="0" smtClean="0">
                        <a:solidFill>
                          <a:srgbClr val="006200"/>
                        </a:solidFill>
                        <a:latin typeface="Cambria Math"/>
                      </a:rPr>
                      <m:t>=</m:t>
                    </m:r>
                  </m:oMath>
                </a14:m>
                <a:r>
                  <a:rPr lang="en-US" sz="2400" kern="0" dirty="0">
                    <a:solidFill>
                      <a:srgbClr val="006200"/>
                    </a:solidFill>
                    <a:latin typeface="Arial Narrow"/>
                  </a:rPr>
                  <a:t> all revenues)</a:t>
                </a:r>
                <a:endParaRPr lang="en-US" sz="3100" kern="0" dirty="0">
                  <a:solidFill>
                    <a:srgbClr val="006200"/>
                  </a:solidFill>
                  <a:latin typeface="Arial Narrow"/>
                </a:endParaRPr>
              </a:p>
              <a:p>
                <a:pPr marL="0" lvl="1" indent="0" algn="ctr" defTabSz="915004" eaLnBrk="0" fontAlgn="base" hangingPunct="0">
                  <a:spcBef>
                    <a:spcPts val="0"/>
                  </a:spcBef>
                  <a:spcAft>
                    <a:spcPts val="0"/>
                  </a:spcAft>
                  <a:buClr>
                    <a:srgbClr val="3333CC"/>
                  </a:buClr>
                  <a:buSzPct val="95000"/>
                  <a:buNone/>
                </a:pPr>
                <a:r>
                  <a:rPr lang="en-US" sz="2600" kern="0" dirty="0">
                    <a:solidFill>
                      <a:srgbClr val="660033"/>
                    </a:solidFill>
                    <a:latin typeface="Arial Narrow"/>
                  </a:rPr>
                  <a:t>GI </a:t>
                </a:r>
                <a14:m>
                  <m:oMath xmlns:m="http://schemas.openxmlformats.org/officeDocument/2006/math">
                    <m:r>
                      <a:rPr lang="en-US" sz="2800" i="1" kern="0" dirty="0">
                        <a:solidFill>
                          <a:srgbClr val="006200"/>
                        </a:solidFill>
                        <a:latin typeface="Cambria Math"/>
                      </a:rPr>
                      <m:t>=</m:t>
                    </m:r>
                  </m:oMath>
                </a14:m>
                <a:r>
                  <a:rPr lang="en-US" sz="2600" kern="0" dirty="0">
                    <a:solidFill>
                      <a:srgbClr val="660033"/>
                    </a:solidFill>
                    <a:latin typeface="Arial Narrow"/>
                  </a:rPr>
                  <a:t> </a:t>
                </a:r>
                <a:r>
                  <a:rPr lang="en-US" kern="0" dirty="0">
                    <a:solidFill>
                      <a:srgbClr val="660033"/>
                    </a:solidFill>
                    <a:latin typeface="Arial Narrow"/>
                  </a:rPr>
                  <a:t>salaries </a:t>
                </a:r>
                <a14:m>
                  <m:oMath xmlns:m="http://schemas.openxmlformats.org/officeDocument/2006/math">
                    <m:r>
                      <a:rPr lang="en-US" i="1" kern="0" dirty="0" smtClean="0">
                        <a:solidFill>
                          <a:srgbClr val="660033"/>
                        </a:solidFill>
                        <a:latin typeface="Cambria Math"/>
                      </a:rPr>
                      <m:t>+</m:t>
                    </m:r>
                  </m:oMath>
                </a14:m>
                <a:r>
                  <a:rPr lang="en-US" kern="0" dirty="0">
                    <a:solidFill>
                      <a:srgbClr val="660033"/>
                    </a:solidFill>
                    <a:latin typeface="Arial Narrow"/>
                  </a:rPr>
                  <a:t> wages </a:t>
                </a:r>
                <a14:m>
                  <m:oMath xmlns:m="http://schemas.openxmlformats.org/officeDocument/2006/math">
                    <m:r>
                      <a:rPr lang="en-US" i="1" kern="0" dirty="0">
                        <a:solidFill>
                          <a:srgbClr val="660033"/>
                        </a:solidFill>
                        <a:latin typeface="Cambria Math"/>
                      </a:rPr>
                      <m:t>+</m:t>
                    </m:r>
                  </m:oMath>
                </a14:m>
                <a:r>
                  <a:rPr lang="en-US" kern="0" dirty="0">
                    <a:solidFill>
                      <a:srgbClr val="660033"/>
                    </a:solidFill>
                    <a:latin typeface="Arial Narrow"/>
                  </a:rPr>
                  <a:t> interest and dividends </a:t>
                </a:r>
                <a14:m>
                  <m:oMath xmlns:m="http://schemas.openxmlformats.org/officeDocument/2006/math">
                    <m:r>
                      <a:rPr lang="en-US" i="1" kern="0" dirty="0">
                        <a:solidFill>
                          <a:srgbClr val="660033"/>
                        </a:solidFill>
                        <a:latin typeface="Cambria Math"/>
                      </a:rPr>
                      <m:t>+</m:t>
                    </m:r>
                  </m:oMath>
                </a14:m>
                <a:r>
                  <a:rPr lang="en-US" kern="0" dirty="0">
                    <a:solidFill>
                      <a:srgbClr val="660033"/>
                    </a:solidFill>
                    <a:latin typeface="Arial Narrow"/>
                  </a:rPr>
                  <a:t> other </a:t>
                </a:r>
                <a:r>
                  <a:rPr lang="en-US" kern="0" dirty="0" smtClean="0">
                    <a:solidFill>
                      <a:srgbClr val="660033"/>
                    </a:solidFill>
                    <a:latin typeface="Arial Narrow"/>
                  </a:rPr>
                  <a:t>income</a:t>
                </a:r>
                <a:endParaRPr lang="en-US" sz="1000" kern="0" dirty="0">
                  <a:solidFill>
                    <a:srgbClr val="000000"/>
                  </a:solidFill>
                  <a:latin typeface="Arial Narrow"/>
                </a:endParaRPr>
              </a:p>
              <a:p>
                <a:pPr marL="0" lvl="0" indent="0" defTabSz="915004" eaLnBrk="0" fontAlgn="base" hangingPunct="0">
                  <a:spcBef>
                    <a:spcPts val="3000"/>
                  </a:spcBef>
                  <a:spcAft>
                    <a:spcPts val="600"/>
                  </a:spcAft>
                  <a:buClr>
                    <a:srgbClr val="7030A0"/>
                  </a:buClr>
                  <a:buNone/>
                </a:pPr>
                <a:r>
                  <a:rPr lang="en-US" sz="3100" kern="0" dirty="0">
                    <a:solidFill>
                      <a:srgbClr val="000000"/>
                    </a:solidFill>
                    <a:latin typeface="Arial Narrow"/>
                  </a:rPr>
                  <a:t> Taxable Income	</a:t>
                </a:r>
                <a:r>
                  <a:rPr lang="en-US" sz="2400" kern="0" dirty="0">
                    <a:solidFill>
                      <a:srgbClr val="00B050"/>
                    </a:solidFill>
                    <a:latin typeface="Arial Narrow"/>
                  </a:rPr>
                  <a:t> </a:t>
                </a:r>
                <a:r>
                  <a:rPr lang="en-US" sz="2400" kern="0" dirty="0">
                    <a:solidFill>
                      <a:srgbClr val="006200"/>
                    </a:solidFill>
                    <a:latin typeface="Arial Narrow"/>
                  </a:rPr>
                  <a:t>(corporation: TI </a:t>
                </a:r>
                <a14:m>
                  <m:oMath xmlns:m="http://schemas.openxmlformats.org/officeDocument/2006/math">
                    <m:r>
                      <a:rPr lang="en-US" sz="2400" i="1" kern="0" dirty="0" smtClean="0">
                        <a:solidFill>
                          <a:srgbClr val="006200"/>
                        </a:solidFill>
                        <a:latin typeface="Cambria Math"/>
                      </a:rPr>
                      <m:t>=</m:t>
                    </m:r>
                  </m:oMath>
                </a14:m>
                <a:r>
                  <a:rPr lang="en-US" sz="2400" kern="0" dirty="0">
                    <a:solidFill>
                      <a:srgbClr val="006200"/>
                    </a:solidFill>
                    <a:latin typeface="Arial Narrow"/>
                  </a:rPr>
                  <a:t> GI </a:t>
                </a:r>
                <a14:m>
                  <m:oMath xmlns:m="http://schemas.openxmlformats.org/officeDocument/2006/math">
                    <m:r>
                      <a:rPr lang="en-US" sz="2400" b="1" i="1" kern="0" dirty="0" smtClean="0">
                        <a:solidFill>
                          <a:srgbClr val="006200"/>
                        </a:solidFill>
                        <a:latin typeface="Cambria Math"/>
                      </a:rPr>
                      <m:t>−</m:t>
                    </m:r>
                  </m:oMath>
                </a14:m>
                <a:r>
                  <a:rPr lang="en-US" sz="2400" kern="0" dirty="0">
                    <a:solidFill>
                      <a:srgbClr val="006200"/>
                    </a:solidFill>
                    <a:latin typeface="Arial Narrow"/>
                  </a:rPr>
                  <a:t> OE </a:t>
                </a:r>
                <a14:m>
                  <m:oMath xmlns:m="http://schemas.openxmlformats.org/officeDocument/2006/math">
                    <m:r>
                      <a:rPr lang="en-US" sz="2400" b="1" i="1" kern="0" dirty="0" smtClean="0">
                        <a:solidFill>
                          <a:srgbClr val="006200"/>
                        </a:solidFill>
                        <a:latin typeface="Cambria Math"/>
                      </a:rPr>
                      <m:t>−</m:t>
                    </m:r>
                  </m:oMath>
                </a14:m>
                <a:r>
                  <a:rPr lang="en-US" sz="2400" kern="0" dirty="0">
                    <a:solidFill>
                      <a:srgbClr val="006200"/>
                    </a:solidFill>
                    <a:latin typeface="Arial Narrow"/>
                  </a:rPr>
                  <a:t> D)</a:t>
                </a:r>
                <a:endParaRPr lang="en-US" sz="3100" kern="0" dirty="0">
                  <a:solidFill>
                    <a:srgbClr val="006200"/>
                  </a:solidFill>
                  <a:latin typeface="Arial Narrow"/>
                </a:endParaRPr>
              </a:p>
              <a:p>
                <a:pPr marL="0" lvl="1" indent="0" algn="ctr" defTabSz="915004" eaLnBrk="0" fontAlgn="base" hangingPunct="0">
                  <a:spcBef>
                    <a:spcPts val="0"/>
                  </a:spcBef>
                  <a:spcAft>
                    <a:spcPts val="0"/>
                  </a:spcAft>
                  <a:buClr>
                    <a:srgbClr val="3333CC"/>
                  </a:buClr>
                  <a:buSzPct val="95000"/>
                  <a:buNone/>
                </a:pPr>
                <a:r>
                  <a:rPr lang="en-US" sz="2600" kern="0" dirty="0">
                    <a:solidFill>
                      <a:srgbClr val="660033"/>
                    </a:solidFill>
                    <a:latin typeface="Arial Narrow"/>
                  </a:rPr>
                  <a:t>TI </a:t>
                </a:r>
                <a14:m>
                  <m:oMath xmlns:m="http://schemas.openxmlformats.org/officeDocument/2006/math">
                    <m:r>
                      <a:rPr lang="en-US" sz="2800" i="1" kern="0" dirty="0">
                        <a:solidFill>
                          <a:srgbClr val="006200"/>
                        </a:solidFill>
                        <a:latin typeface="Cambria Math"/>
                      </a:rPr>
                      <m:t>=</m:t>
                    </m:r>
                  </m:oMath>
                </a14:m>
                <a:r>
                  <a:rPr lang="en-US" sz="2600" kern="0" dirty="0">
                    <a:solidFill>
                      <a:srgbClr val="660033"/>
                    </a:solidFill>
                    <a:latin typeface="Arial Narrow"/>
                  </a:rPr>
                  <a:t> </a:t>
                </a:r>
                <a:r>
                  <a:rPr lang="en-US" kern="0" dirty="0">
                    <a:solidFill>
                      <a:srgbClr val="660033"/>
                    </a:solidFill>
                    <a:latin typeface="Arial Narrow"/>
                  </a:rPr>
                  <a:t>GI </a:t>
                </a:r>
                <a14:m>
                  <m:oMath xmlns:m="http://schemas.openxmlformats.org/officeDocument/2006/math">
                    <m:r>
                      <a:rPr lang="en-US" b="1" i="1" kern="0" dirty="0" smtClean="0">
                        <a:solidFill>
                          <a:srgbClr val="660033"/>
                        </a:solidFill>
                        <a:latin typeface="Cambria Math"/>
                      </a:rPr>
                      <m:t>−</m:t>
                    </m:r>
                  </m:oMath>
                </a14:m>
                <a:r>
                  <a:rPr lang="en-US" kern="0" dirty="0">
                    <a:solidFill>
                      <a:srgbClr val="660033"/>
                    </a:solidFill>
                    <a:latin typeface="Arial Narrow"/>
                  </a:rPr>
                  <a:t> personal exemption </a:t>
                </a:r>
                <a14:m>
                  <m:oMath xmlns:m="http://schemas.openxmlformats.org/officeDocument/2006/math">
                    <m:r>
                      <a:rPr lang="en-US" b="1" i="1" kern="0" dirty="0" smtClean="0">
                        <a:solidFill>
                          <a:srgbClr val="660033"/>
                        </a:solidFill>
                        <a:latin typeface="Cambria Math"/>
                      </a:rPr>
                      <m:t>−</m:t>
                    </m:r>
                  </m:oMath>
                </a14:m>
                <a:r>
                  <a:rPr lang="en-US" kern="0" dirty="0">
                    <a:solidFill>
                      <a:srgbClr val="660033"/>
                    </a:solidFill>
                    <a:latin typeface="Arial Narrow"/>
                  </a:rPr>
                  <a:t> standard or itemized </a:t>
                </a:r>
                <a:r>
                  <a:rPr lang="en-US" kern="0" dirty="0" smtClean="0">
                    <a:solidFill>
                      <a:srgbClr val="660033"/>
                    </a:solidFill>
                    <a:latin typeface="Arial Narrow"/>
                  </a:rPr>
                  <a:t>deductions</a:t>
                </a:r>
                <a:endParaRPr lang="en-US" sz="1000" kern="0" dirty="0">
                  <a:solidFill>
                    <a:srgbClr val="000000"/>
                  </a:solidFill>
                  <a:latin typeface="Arial Narrow"/>
                </a:endParaRPr>
              </a:p>
              <a:p>
                <a:pPr marL="0" lvl="0" indent="0" defTabSz="915004" eaLnBrk="0" fontAlgn="base" hangingPunct="0">
                  <a:spcBef>
                    <a:spcPts val="3000"/>
                  </a:spcBef>
                  <a:spcAft>
                    <a:spcPts val="600"/>
                  </a:spcAft>
                  <a:buClr>
                    <a:srgbClr val="7030A0"/>
                  </a:buClr>
                  <a:buNone/>
                </a:pPr>
                <a:r>
                  <a:rPr lang="en-US" sz="3100" kern="0" dirty="0">
                    <a:solidFill>
                      <a:srgbClr val="000000"/>
                    </a:solidFill>
                    <a:latin typeface="Arial Narrow"/>
                  </a:rPr>
                  <a:t> Taxes    	</a:t>
                </a:r>
                <a:r>
                  <a:rPr lang="en-US" sz="2400" kern="0" dirty="0">
                    <a:solidFill>
                      <a:srgbClr val="006200"/>
                    </a:solidFill>
                    <a:latin typeface="Arial Narrow"/>
                  </a:rPr>
                  <a:t>(Individual and corporate rates are graduated by TI)</a:t>
                </a:r>
                <a:endParaRPr lang="en-US" sz="3100" kern="0" dirty="0">
                  <a:solidFill>
                    <a:srgbClr val="006200"/>
                  </a:solidFill>
                  <a:latin typeface="Arial Narrow"/>
                </a:endParaRPr>
              </a:p>
              <a:p>
                <a:pPr marL="743114" lvl="1" indent="-286482" algn="ctr" defTabSz="915004" eaLnBrk="0" fontAlgn="base" hangingPunct="0">
                  <a:spcBef>
                    <a:spcPts val="0"/>
                  </a:spcBef>
                  <a:spcAft>
                    <a:spcPts val="0"/>
                  </a:spcAft>
                  <a:buClr>
                    <a:srgbClr val="3333CC"/>
                  </a:buClr>
                  <a:buSzPct val="95000"/>
                  <a:buNone/>
                </a:pPr>
                <a:r>
                  <a:rPr lang="en-US" sz="2600" kern="0" dirty="0">
                    <a:solidFill>
                      <a:srgbClr val="000000"/>
                    </a:solidFill>
                    <a:latin typeface="Arial Narrow"/>
                  </a:rPr>
                  <a:t>Taxes </a:t>
                </a:r>
                <a14:m>
                  <m:oMath xmlns:m="http://schemas.openxmlformats.org/officeDocument/2006/math">
                    <m:r>
                      <a:rPr lang="en-US" sz="2800" i="1" kern="0" dirty="0">
                        <a:solidFill>
                          <a:srgbClr val="006200"/>
                        </a:solidFill>
                        <a:latin typeface="Cambria Math"/>
                      </a:rPr>
                      <m:t>=</m:t>
                    </m:r>
                  </m:oMath>
                </a14:m>
                <a:r>
                  <a:rPr lang="en-US" sz="2600" kern="0" dirty="0">
                    <a:solidFill>
                      <a:srgbClr val="000000"/>
                    </a:solidFill>
                    <a:latin typeface="Arial Narrow"/>
                  </a:rPr>
                  <a:t> taxable income </a:t>
                </a:r>
                <a14:m>
                  <m:oMath xmlns:m="http://schemas.openxmlformats.org/officeDocument/2006/math">
                    <m:r>
                      <a:rPr lang="en-US" sz="2600" i="1" kern="0" dirty="0" smtClean="0">
                        <a:solidFill>
                          <a:srgbClr val="000000"/>
                        </a:solidFill>
                        <a:latin typeface="Cambria Math"/>
                      </a:rPr>
                      <m:t>×</m:t>
                    </m:r>
                  </m:oMath>
                </a14:m>
                <a:r>
                  <a:rPr lang="en-US" sz="2600" kern="0" dirty="0">
                    <a:solidFill>
                      <a:srgbClr val="000000"/>
                    </a:solidFill>
                    <a:latin typeface="Arial Narrow"/>
                  </a:rPr>
                  <a:t> tax rate </a:t>
                </a:r>
                <a14:m>
                  <m:oMath xmlns:m="http://schemas.openxmlformats.org/officeDocument/2006/math">
                    <m:r>
                      <a:rPr lang="en-US" sz="2600" i="1" kern="0" dirty="0" smtClean="0">
                        <a:solidFill>
                          <a:srgbClr val="000000"/>
                        </a:solidFill>
                        <a:latin typeface="Cambria Math"/>
                      </a:rPr>
                      <m:t>=</m:t>
                    </m:r>
                  </m:oMath>
                </a14:m>
                <a:r>
                  <a:rPr lang="en-US" sz="2600" kern="0" dirty="0">
                    <a:solidFill>
                      <a:srgbClr val="000000"/>
                    </a:solidFill>
                    <a:latin typeface="Arial Narrow"/>
                  </a:rPr>
                  <a:t> TI </a:t>
                </a:r>
                <a14:m>
                  <m:oMath xmlns:m="http://schemas.openxmlformats.org/officeDocument/2006/math">
                    <m:r>
                      <a:rPr lang="en-US" sz="2600" i="1" kern="0" dirty="0" smtClean="0">
                        <a:solidFill>
                          <a:srgbClr val="000000"/>
                        </a:solidFill>
                        <a:latin typeface="Cambria Math"/>
                      </a:rPr>
                      <m:t>×</m:t>
                    </m:r>
                  </m:oMath>
                </a14:m>
                <a:r>
                  <a:rPr lang="en-US" sz="2600" kern="0" dirty="0">
                    <a:solidFill>
                      <a:srgbClr val="000000"/>
                    </a:solidFill>
                    <a:latin typeface="Arial Narrow"/>
                  </a:rPr>
                  <a:t> </a:t>
                </a:r>
                <a:r>
                  <a:rPr lang="en-US" sz="2600" i="1" kern="0" dirty="0" smtClean="0">
                    <a:solidFill>
                      <a:srgbClr val="000000"/>
                    </a:solidFill>
                    <a:latin typeface="Arial Narrow"/>
                  </a:rPr>
                  <a:t>T</a:t>
                </a:r>
                <a:endParaRPr lang="en-US" sz="2600" kern="0" dirty="0">
                  <a:solidFill>
                    <a:srgbClr val="000000"/>
                  </a:solidFill>
                  <a:latin typeface="Arial Narrow"/>
                </a:endParaRPr>
              </a:p>
            </p:txBody>
          </p:sp>
        </mc:Choice>
        <mc:Fallback>
          <p:sp>
            <p:nvSpPr>
              <p:cNvPr id="10" name="Content Placeholder 2" descr="Income taxes for individuals is similar to corporation taxes but there are more definitions - such as itemized deductions."/>
              <p:cNvSpPr>
                <a:spLocks noGrp="1" noRot="1" noChangeAspect="1" noMove="1" noResize="1" noEditPoints="1" noAdjustHandles="1" noChangeArrowheads="1" noChangeShapeType="1" noTextEdit="1"/>
              </p:cNvSpPr>
              <p:nvPr>
                <p:ph idx="1"/>
              </p:nvPr>
            </p:nvSpPr>
            <p:spPr>
              <a:blipFill rotWithShape="1">
                <a:blip r:embed="rId2" cstate="print"/>
                <a:stretch>
                  <a:fillRect l="-667" t="-1170"/>
                </a:stretch>
              </a:blipFill>
            </p:spPr>
            <p:txBody>
              <a:bodyPr/>
              <a:lstStyle/>
              <a:p>
                <a:r>
                  <a:rPr lang="en-US">
                    <a:noFill/>
                  </a:rPr>
                  <a:t> </a:t>
                </a:r>
              </a:p>
            </p:txBody>
          </p:sp>
        </mc:Fallback>
      </mc:AlternateContent>
      <p:sp>
        <p:nvSpPr>
          <p:cNvPr id="12" name="Text Placeholder 3"/>
          <p:cNvSpPr>
            <a:spLocks noGrp="1"/>
          </p:cNvSpPr>
          <p:nvPr>
            <p:ph type="body" sz="quarter" idx="16"/>
          </p:nvPr>
        </p:nvSpPr>
        <p:spPr/>
        <p:txBody>
          <a:bodyPr/>
          <a:lstStyle/>
          <a:p>
            <a:endParaRPr lang="en-US"/>
          </a:p>
        </p:txBody>
      </p:sp>
      <p:sp>
        <p:nvSpPr>
          <p:cNvPr id="11"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42721093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theme/theme1.xml><?xml version="1.0" encoding="utf-8"?>
<a:theme xmlns:a="http://schemas.openxmlformats.org/drawingml/2006/main" name="MHHE_Accessible_PPT_Template-v3 (1)">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9">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70C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 (1)</Template>
  <TotalTime>5391</TotalTime>
  <Words>1364</Words>
  <Application>Microsoft Office PowerPoint</Application>
  <PresentationFormat>On-screen Show (4:3)</PresentationFormat>
  <Paragraphs>185</Paragraphs>
  <Slides>26</Slides>
  <Notes>2</Notes>
  <HiddenSlides>0</HiddenSlides>
  <MMClips>0</MMClips>
  <ScaleCrop>false</ScaleCrop>
  <HeadingPairs>
    <vt:vector size="4" baseType="variant">
      <vt:variant>
        <vt:lpstr>Theme</vt:lpstr>
      </vt:variant>
      <vt:variant>
        <vt:i4>9</vt:i4>
      </vt:variant>
      <vt:variant>
        <vt:lpstr>Slide Titles</vt:lpstr>
      </vt:variant>
      <vt:variant>
        <vt:i4>26</vt:i4>
      </vt:variant>
    </vt:vector>
  </HeadingPairs>
  <TitlesOfParts>
    <vt:vector size="35" baseType="lpstr">
      <vt:lpstr>MHHE_Accessible_PPT_Template-v3 (1)</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Lecture slides to accompany Engineering Economy, 8th edition</vt:lpstr>
      <vt:lpstr>Chapter 17</vt:lpstr>
      <vt:lpstr>LEARNING OBJECTIVES</vt:lpstr>
      <vt:lpstr>Income Tax Terms and Relations (Corporations)</vt:lpstr>
      <vt:lpstr>Tax Terms and Relations – Corporations</vt:lpstr>
      <vt:lpstr>US Corporate Federal Tax Rates - 2010</vt:lpstr>
      <vt:lpstr>Average and Effective Tax Rates</vt:lpstr>
      <vt:lpstr>Example: Income Tax Calculations</vt:lpstr>
      <vt:lpstr>Income Taxes for Individuals</vt:lpstr>
      <vt:lpstr>Cash Flow After Taxes (CFAT)</vt:lpstr>
      <vt:lpstr>Effects on Taxes of Depreciation Method  and Recovery Period</vt:lpstr>
      <vt:lpstr>Depreciation Recapture (DR) and Capital Gain (CG) and Capital Loss (CL)</vt:lpstr>
      <vt:lpstr>Effects of DR, CG and CL on TI and Taxes</vt:lpstr>
      <vt:lpstr>Example: Depreciation Recapture</vt:lpstr>
      <vt:lpstr>After-Tax Evaluation</vt:lpstr>
      <vt:lpstr>Approximating After-Tax ROR Value</vt:lpstr>
      <vt:lpstr>Example: After-Tax Analysis</vt:lpstr>
      <vt:lpstr>After-Tax Replacement Analysis</vt:lpstr>
      <vt:lpstr>Example: Before- and After-Tax Replacement Study</vt:lpstr>
      <vt:lpstr>Economic Value Added (EVA)TM Analysis</vt:lpstr>
      <vt:lpstr>EVA Analysis: Procedure</vt:lpstr>
      <vt:lpstr>International Tax Structures</vt:lpstr>
      <vt:lpstr>Summary of International Corporate Tax Rates</vt:lpstr>
      <vt:lpstr>Value-Added Tax (VAT)</vt:lpstr>
      <vt:lpstr>Example: How a 10% VAT Could Work in the US</vt:lpstr>
      <vt:lpstr>Summary of Important Points</vt:lpstr>
    </vt:vector>
  </TitlesOfParts>
  <Company>The McGraw-Hill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Structural Analysis</dc:title>
  <dc:creator>Kilburg, Jolynn</dc:creator>
  <cp:lastModifiedBy>Ken Marefat</cp:lastModifiedBy>
  <cp:revision>589</cp:revision>
  <dcterms:created xsi:type="dcterms:W3CDTF">2017-02-27T15:23:48Z</dcterms:created>
  <dcterms:modified xsi:type="dcterms:W3CDTF">2017-08-23T22:45:40Z</dcterms:modified>
</cp:coreProperties>
</file>