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29"/>
  </p:notesMasterIdLst>
  <p:handoutMasterIdLst>
    <p:handoutMasterId r:id="rId30"/>
  </p:handout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85858"/>
    <a:srgbClr val="8A3700"/>
    <a:srgbClr val="820082"/>
    <a:srgbClr val="A60A1B"/>
    <a:srgbClr val="006200"/>
    <a:srgbClr val="FFE594"/>
    <a:srgbClr val="004576"/>
    <a:srgbClr val="00508C"/>
    <a:srgbClr val="C6FFF1"/>
    <a:srgbClr val="2B2B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24" autoAdjust="0"/>
    <p:restoredTop sz="90463" autoAdjust="0"/>
  </p:normalViewPr>
  <p:slideViewPr>
    <p:cSldViewPr>
      <p:cViewPr varScale="1">
        <p:scale>
          <a:sx n="105" d="100"/>
          <a:sy n="105" d="100"/>
        </p:scale>
        <p:origin x="-1812" y="-84"/>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pPr/>
              <a:t>8/23/2017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pPr/>
              <a:t>‹#›</a:t>
            </a:fld>
            <a:endParaRPr lang="en-US"/>
          </a:p>
        </p:txBody>
      </p:sp>
    </p:spTree>
    <p:extLst>
      <p:ext uri="{BB962C8B-B14F-4D97-AF65-F5344CB8AC3E}">
        <p14:creationId xmlns:p14="http://schemas.microsoft.com/office/powerpoint/2010/main" xmlns=""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pPr/>
              <a:t>8/23/2017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pPr/>
              <a:t>‹#›</a:t>
            </a:fld>
            <a:endParaRPr lang="en-US"/>
          </a:p>
        </p:txBody>
      </p:sp>
    </p:spTree>
    <p:extLst>
      <p:ext uri="{BB962C8B-B14F-4D97-AF65-F5344CB8AC3E}">
        <p14:creationId xmlns:p14="http://schemas.microsoft.com/office/powerpoint/2010/main" xmlns=""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this point:</a:t>
            </a:r>
          </a:p>
          <a:p>
            <a:r>
              <a:rPr lang="en-US" dirty="0" smtClean="0"/>
              <a:t>1.  Introduce yourself - your students are likely to want to know something about your qualifications and interests - overall, where you are coming from.</a:t>
            </a:r>
          </a:p>
          <a:p>
            <a:r>
              <a:rPr lang="en-US" dirty="0" smtClean="0"/>
              <a:t>2.  Have students introduce themselves.  Ask why they are taking this class.  If you are fortunate enough to have a Polaroid camera, take pictures of each student for later posting on a class “board” so both they and you get to know each other.</a:t>
            </a:r>
          </a:p>
          <a:p>
            <a:r>
              <a:rPr lang="en-US" dirty="0" smtClean="0"/>
              <a:t>3.  Discuss both choice of textbook and development of syllabus.</a:t>
            </a:r>
          </a:p>
          <a:p>
            <a:r>
              <a:rPr lang="en-US" dirty="0" smtClean="0"/>
              <a:t>4.  If you are expecting students to work in teams, at east introduce the choice of team members.  If at all possible, have students participate in a team building or team study exercise.  It works wonders.  Most student have been told to work in teams in prior classes, but have never examined exactly what a team is and how it works.  One hour spent in a team building/examination exercise saves many hours and avoids many problems later on.</a:t>
            </a:r>
          </a:p>
        </p:txBody>
      </p:sp>
      <p:sp>
        <p:nvSpPr>
          <p:cNvPr id="4" name="Slide Number Placeholder 3"/>
          <p:cNvSpPr>
            <a:spLocks noGrp="1"/>
          </p:cNvSpPr>
          <p:nvPr>
            <p:ph type="sldNum" sz="quarter" idx="10"/>
          </p:nvPr>
        </p:nvSpPr>
        <p:spPr/>
        <p:txBody>
          <a:bodyPr/>
          <a:lstStyle/>
          <a:p>
            <a:fld id="{5D003D02-7E89-4EBF-B123-9C334E1BFEF7}" type="slidenum">
              <a:rPr lang="en-US" smtClean="0"/>
              <a:pPr/>
              <a:t>1</a:t>
            </a:fld>
            <a:endParaRPr lang="en-US"/>
          </a:p>
        </p:txBody>
      </p:sp>
    </p:spTree>
    <p:extLst>
      <p:ext uri="{BB962C8B-B14F-4D97-AF65-F5344CB8AC3E}">
        <p14:creationId xmlns:p14="http://schemas.microsoft.com/office/powerpoint/2010/main" xmlns="" val="345517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pPr/>
              <a:t>2</a:t>
            </a:fld>
            <a:endParaRPr lang="en-US"/>
          </a:p>
        </p:txBody>
      </p:sp>
    </p:spTree>
    <p:extLst>
      <p:ext uri="{BB962C8B-B14F-4D97-AF65-F5344CB8AC3E}">
        <p14:creationId xmlns:p14="http://schemas.microsoft.com/office/powerpoint/2010/main" xmlns="" val="34183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rgbClr val="000000">
              <a:alpha val="56863"/>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mj-lt"/>
                <a:cs typeface="Arial" panose="020B0604020202020204" pitchFamily="34" charset="0"/>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457200" y="4191000"/>
            <a:ext cx="5105400" cy="685800"/>
          </a:xfrm>
          <a:prstGeom prst="rect">
            <a:avLst/>
          </a:prstGeom>
        </p:spPr>
        <p:txBody>
          <a:bodyPr anchor="b"/>
          <a:lstStyle>
            <a:lvl1pPr marL="0" indent="0">
              <a:buNone/>
              <a:defRPr sz="2000" b="1">
                <a:solidFill>
                  <a:schemeClr val="bg1"/>
                </a:solidFill>
                <a:latin typeface="ArumSans Bd" pitchFamily="34" charset="0"/>
                <a:cs typeface="Arial" panose="020B0604020202020204" pitchFamily="34" charset="0"/>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ntent Placeholder 4"/>
          <p:cNvSpPr>
            <a:spLocks noGrp="1"/>
          </p:cNvSpPr>
          <p:nvPr>
            <p:ph sz="quarter" idx="12" hasCustomPrompt="1"/>
          </p:nvPr>
        </p:nvSpPr>
        <p:spPr>
          <a:xfrm>
            <a:off x="0" y="6706639"/>
            <a:ext cx="9144000" cy="173736"/>
          </a:xfrm>
          <a:prstGeom prst="rect">
            <a:avLst/>
          </a:prstGeom>
        </p:spPr>
        <p:txBody>
          <a:bodyPr/>
          <a:lstStyle>
            <a:lvl1pPr algn="l">
              <a:defRPr sz="800">
                <a:solidFill>
                  <a:srgbClr val="585858"/>
                </a:solidFill>
              </a:defRPr>
            </a:lvl1pPr>
          </a:lstStyle>
          <a:p>
            <a:pPr lvl="0"/>
            <a:r>
              <a:rPr lang="en-US" dirty="0" smtClean="0"/>
              <a:t>Set Copyright Here</a:t>
            </a:r>
            <a:endParaRPr lang="en-US" dirty="0"/>
          </a:p>
        </p:txBody>
      </p:sp>
    </p:spTree>
    <p:extLst>
      <p:ext uri="{BB962C8B-B14F-4D97-AF65-F5344CB8AC3E}">
        <p14:creationId xmlns:p14="http://schemas.microsoft.com/office/powerpoint/2010/main" xmlns=""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8010410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1187976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8740734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587377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9750495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49100426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326611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xmlns="" val="1987417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52120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86265536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idx="17"/>
          </p:nvPr>
        </p:nvSpPr>
        <p:spPr>
          <a:xfrm>
            <a:off x="457200" y="373380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Jump Link"/>
          <p:cNvSpPr>
            <a:spLocks noGrp="1"/>
          </p:cNvSpPr>
          <p:nvPr>
            <p:ph type="body" sz="quarter" idx="18" hasCustomPrompt="1"/>
          </p:nvPr>
        </p:nvSpPr>
        <p:spPr>
          <a:xfrm>
            <a:off x="3886200" y="6551932"/>
            <a:ext cx="1371600" cy="100584"/>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12" name="Photo Credit"/>
          <p:cNvSpPr>
            <a:spLocks noGrp="1"/>
          </p:cNvSpPr>
          <p:nvPr>
            <p:ph type="body" sz="quarter" idx="19" hasCustomPrompt="1"/>
          </p:nvPr>
        </p:nvSpPr>
        <p:spPr>
          <a:xfrm>
            <a:off x="6473952"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1309971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624449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RedBar-Six Content Placeholders">
    <p:spTree>
      <p:nvGrpSpPr>
        <p:cNvPr id="1" name=""/>
        <p:cNvGrpSpPr/>
        <p:nvPr/>
      </p:nvGrpSpPr>
      <p:grpSpPr>
        <a:xfrm>
          <a:off x="0" y="0"/>
          <a:ext cx="0" cy="0"/>
          <a:chOff x="0" y="0"/>
          <a:chExt cx="0" cy="0"/>
        </a:xfrm>
      </p:grpSpPr>
      <p:sp>
        <p:nvSpPr>
          <p:cNvPr id="10" name="Oval 9"/>
          <p:cNvSpPr/>
          <p:nvPr userDrawn="1"/>
        </p:nvSpPr>
        <p:spPr bwMode="auto">
          <a:xfrm>
            <a:off x="685800" y="5486400"/>
            <a:ext cx="7772400" cy="838200"/>
          </a:xfrm>
          <a:prstGeom prst="ellipse">
            <a:avLst/>
          </a:prstGeom>
          <a:solidFill>
            <a:srgbClr val="CC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1" name="Oval 10"/>
          <p:cNvSpPr/>
          <p:nvPr userDrawn="1"/>
        </p:nvSpPr>
        <p:spPr bwMode="auto">
          <a:xfrm>
            <a:off x="685800" y="4534644"/>
            <a:ext cx="7772400" cy="723156"/>
          </a:xfrm>
          <a:prstGeom prst="ellipse">
            <a:avLst/>
          </a:prstGeom>
          <a:solidFill>
            <a:srgbClr val="E8E56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2" name="Oval 11"/>
          <p:cNvSpPr/>
          <p:nvPr userDrawn="1"/>
        </p:nvSpPr>
        <p:spPr bwMode="auto">
          <a:xfrm>
            <a:off x="685800" y="3429000"/>
            <a:ext cx="7772400" cy="877044"/>
          </a:xfrm>
          <a:prstGeom prst="ellipse">
            <a:avLst/>
          </a:prstGeom>
          <a:solidFill>
            <a:srgbClr val="D9D9D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3" name="Oval 12"/>
          <p:cNvSpPr/>
          <p:nvPr userDrawn="1"/>
        </p:nvSpPr>
        <p:spPr bwMode="auto">
          <a:xfrm>
            <a:off x="685800" y="2362200"/>
            <a:ext cx="7772400" cy="838200"/>
          </a:xfrm>
          <a:prstGeom prst="ellipse">
            <a:avLst/>
          </a:prstGeom>
          <a:solidFill>
            <a:srgbClr val="D6D6F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4" name="Oval 13"/>
          <p:cNvSpPr/>
          <p:nvPr userDrawn="1"/>
        </p:nvSpPr>
        <p:spPr bwMode="auto">
          <a:xfrm>
            <a:off x="685800" y="1295400"/>
            <a:ext cx="7772400" cy="838200"/>
          </a:xfrm>
          <a:prstGeom prst="ellipse">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hidden="1"/>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hidden="1"/>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hidden="1"/>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hidden="1"/>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hidden="1"/>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hidden="1"/>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hidden="1"/>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81244475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866468"/>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4" name="Photo Credit"/>
          <p:cNvSpPr>
            <a:spLocks noGrp="1"/>
          </p:cNvSpPr>
          <p:nvPr>
            <p:ph sz="quarter" idx="30"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323079012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528665"/>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648200"/>
            <a:ext cx="4038600" cy="467532"/>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257800"/>
            <a:ext cx="40386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6" name="Content Placeholder 5"/>
          <p:cNvSpPr>
            <a:spLocks noGrp="1"/>
          </p:cNvSpPr>
          <p:nvPr>
            <p:ph sz="quarter" idx="31"/>
          </p:nvPr>
        </p:nvSpPr>
        <p:spPr>
          <a:xfrm>
            <a:off x="4724400" y="5943600"/>
            <a:ext cx="39624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8" name="Photo Credit"/>
          <p:cNvSpPr>
            <a:spLocks noGrp="1"/>
          </p:cNvSpPr>
          <p:nvPr>
            <p:ph sz="quarter" idx="32"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6758810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3194019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803400"/>
            <a:ext cx="4040188"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803400"/>
            <a:ext cx="4041775"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7505567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7272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7272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3434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3434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hidden="1"/>
          <p:cNvSpPr>
            <a:spLocks noGrp="1"/>
          </p:cNvSpPr>
          <p:nvPr>
            <p:ph type="body" sz="quarter" idx="16" hasCustomPrompt="1"/>
          </p:nvPr>
        </p:nvSpPr>
        <p:spPr>
          <a:xfrm>
            <a:off x="3817620" y="655320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207924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485390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1643512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hidden="1"/>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1579501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rgbClr val="3946A4"/>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xmlns="" val="24692979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4297"/>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©McGraw-Hill Education. All rights reserved. Authorized </a:t>
            </a:r>
            <a:r>
              <a:rPr lang="en-US" sz="3200" kern="1200" dirty="0" smtClean="0">
                <a:solidFill>
                  <a:srgbClr val="585858"/>
                </a:solidFill>
                <a:effectLst/>
                <a:latin typeface="+mn-lt"/>
                <a:ea typeface="+mn-ea"/>
                <a:cs typeface="+mn-cs"/>
              </a:rPr>
              <a:t>only </a:t>
            </a: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585858"/>
              </a:solidFill>
              <a:effectLst/>
              <a:uLnTx/>
              <a:uFillTx/>
              <a:latin typeface="Calibri"/>
              <a:ea typeface="+mn-ea"/>
              <a:cs typeface="+mn-cs"/>
            </a:endParaRPr>
          </a:p>
        </p:txBody>
      </p:sp>
    </p:spTree>
    <p:extLst>
      <p:ext uri="{BB962C8B-B14F-4D97-AF65-F5344CB8AC3E}">
        <p14:creationId xmlns:p14="http://schemas.microsoft.com/office/powerpoint/2010/main" xmlns="" val="3859920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13887237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2705315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7017555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94921454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6562608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26783692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10997478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1123782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755641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074104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sp>
        <p:nvSpPr>
          <p:cNvPr id="13" name="Red Bar"/>
          <p:cNvSpPr/>
          <p:nvPr/>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xmlns=""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xmlns=""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1283304046"/>
      </p:ext>
    </p:extLst>
  </p:cSld>
  <p:clrMap bg1="lt1" tx1="dk1" bg2="lt2" tx2="dk2" accent1="accent1" accent2="accent2" accent3="accent3" accent4="accent4" accent5="accent5" accent6="accent6" hlink="hlink" folHlink="folHlink"/>
  <p:sldLayoutIdLst>
    <p:sldLayoutId id="2147483951" r:id="rId1"/>
    <p:sldLayoutId id="2147483964" r:id="rId2"/>
    <p:sldLayoutId id="2147483952" r:id="rId3"/>
    <p:sldLayoutId id="2147483967" r:id="rId4"/>
    <p:sldLayoutId id="2147483966" r:id="rId5"/>
    <p:sldLayoutId id="2147483968"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xmlns=""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a:t>
            </a:r>
            <a:r>
              <a:rPr lang="en-US" sz="800" dirty="0" err="1" smtClean="0">
                <a:solidFill>
                  <a:schemeClr val="bg1"/>
                </a:solidFill>
              </a:rPr>
              <a:t>EducationCopy</a:t>
            </a:r>
            <a:endParaRPr lang="en-US" sz="800" dirty="0" smtClean="0">
              <a:solidFill>
                <a:schemeClr val="bg1"/>
              </a:solidFill>
            </a:endParaRPr>
          </a:p>
        </p:txBody>
      </p:sp>
    </p:spTree>
    <p:extLst>
      <p:ext uri="{BB962C8B-B14F-4D97-AF65-F5344CB8AC3E}">
        <p14:creationId xmlns:p14="http://schemas.microsoft.com/office/powerpoint/2010/main" xmlns=""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p:nvPicPr>
        <p:blipFill rotWithShape="1">
          <a:blip r:embed="rId4" cstate="screen">
            <a:alphaModFix amt="25000"/>
            <a:extLst>
              <a:ext uri="{28A0092B-C50C-407E-A947-70E740481C1C}">
                <a14:useLocalDpi xmlns:a14="http://schemas.microsoft.com/office/drawing/2010/main" xmlns=""/>
              </a:ext>
            </a:extLst>
          </a:blip>
          <a:srcRect r="28644" b="27282"/>
          <a:stretch/>
        </p:blipFill>
        <p:spPr>
          <a:xfrm>
            <a:off x="461821" y="1943668"/>
            <a:ext cx="8682180" cy="4914333"/>
          </a:xfrm>
          <a:prstGeom prst="rect">
            <a:avLst/>
          </a:prstGeom>
        </p:spPr>
      </p:pic>
      <p:sp>
        <p:nvSpPr>
          <p:cNvPr id="8"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xmlns=""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8.xml"/><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6.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0" y="3352800"/>
            <a:ext cx="5715000" cy="1066800"/>
          </a:xfrm>
        </p:spPr>
        <p:txBody>
          <a:bodyPr lIns="0" rIns="0"/>
          <a:lstStyle/>
          <a:p>
            <a:r>
              <a:rPr lang="en-US" sz="2400" b="1" dirty="0" smtClean="0"/>
              <a:t>Lecture slides to accompany</a:t>
            </a:r>
            <a:r>
              <a:rPr lang="en-US" sz="2600" dirty="0" smtClean="0"/>
              <a:t/>
            </a:r>
            <a:br>
              <a:rPr lang="en-US" sz="2600" dirty="0" smtClean="0"/>
            </a:br>
            <a:r>
              <a:rPr lang="en-US" sz="3400" b="1" dirty="0" smtClean="0"/>
              <a:t>Engineering Economy, </a:t>
            </a:r>
            <a:r>
              <a:rPr lang="en-US" sz="2400" b="1" dirty="0" smtClean="0"/>
              <a:t>8</a:t>
            </a:r>
            <a:r>
              <a:rPr lang="en-US" sz="2400" b="1" baseline="30000" dirty="0" smtClean="0"/>
              <a:t>th</a:t>
            </a:r>
            <a:r>
              <a:rPr lang="en-US" sz="2400" b="1" dirty="0" smtClean="0"/>
              <a:t> edition</a:t>
            </a:r>
            <a:endParaRPr lang="en-US" sz="2400" b="1" dirty="0"/>
          </a:p>
        </p:txBody>
      </p:sp>
      <p:sp>
        <p:nvSpPr>
          <p:cNvPr id="2" name="Text Placeholder 2"/>
          <p:cNvSpPr>
            <a:spLocks noGrp="1"/>
          </p:cNvSpPr>
          <p:nvPr>
            <p:ph type="body" sz="quarter" idx="10"/>
          </p:nvPr>
        </p:nvSpPr>
        <p:spPr>
          <a:xfrm>
            <a:off x="609600" y="4311501"/>
            <a:ext cx="5105400" cy="685800"/>
          </a:xfrm>
        </p:spPr>
        <p:txBody>
          <a:bodyPr anchor="b"/>
          <a:lstStyle/>
          <a:p>
            <a:r>
              <a:rPr lang="en-US" dirty="0"/>
              <a:t>Leland </a:t>
            </a:r>
            <a:r>
              <a:rPr lang="en-US" dirty="0" smtClean="0"/>
              <a:t>Blank, </a:t>
            </a:r>
            <a:r>
              <a:rPr lang="en-US" dirty="0"/>
              <a:t>Anthony </a:t>
            </a:r>
            <a:r>
              <a:rPr lang="en-US" dirty="0" smtClean="0"/>
              <a:t>Tarquin</a:t>
            </a:r>
            <a:endParaRPr lang="en-US" dirty="0"/>
          </a:p>
        </p:txBody>
      </p:sp>
      <p:sp>
        <p:nvSpPr>
          <p:cNvPr id="5" name="Content Placeholder 3"/>
          <p:cNvSpPr>
            <a:spLocks noGrp="1"/>
          </p:cNvSpPr>
          <p:nvPr>
            <p:ph sz="quarter" idx="12"/>
          </p:nvPr>
        </p:nvSpPr>
        <p:spPr>
          <a:xfrm>
            <a:off x="0" y="6706639"/>
            <a:ext cx="9144000" cy="173736"/>
          </a:xfrm>
        </p:spPr>
        <p:txBody>
          <a:bodyPr/>
          <a:lstStyle/>
          <a:p>
            <a:r>
              <a:rPr lang="en-US" dirty="0"/>
              <a:t>©McGraw-Hill Education. All rights reserved. Authorized only for instructor use in the classroom.  No reproduction or further distribution permitted without the prior written consent of McGraw-Hill Education</a:t>
            </a:r>
            <a:r>
              <a:rPr lang="en-US" dirty="0" smtClean="0"/>
              <a:t>.</a:t>
            </a:r>
            <a:endParaRPr lang="en-US" dirty="0"/>
          </a:p>
        </p:txBody>
      </p:sp>
    </p:spTree>
    <p:extLst>
      <p:ext uri="{BB962C8B-B14F-4D97-AF65-F5344CB8AC3E}">
        <p14:creationId xmlns:p14="http://schemas.microsoft.com/office/powerpoint/2010/main" xmlns="" val="2351059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Spreadsheet Functions for </a:t>
            </a:r>
            <a:r>
              <a:rPr lang="en-US" dirty="0" smtClean="0"/>
              <a:t>Depreciation</a:t>
            </a:r>
            <a:endParaRPr lang="en-US" dirty="0"/>
          </a:p>
        </p:txBody>
      </p:sp>
      <p:sp>
        <p:nvSpPr>
          <p:cNvPr id="7" name="Content Placeholder 2"/>
          <p:cNvSpPr>
            <a:spLocks noGrp="1"/>
          </p:cNvSpPr>
          <p:nvPr>
            <p:ph sz="quarter" idx="17"/>
          </p:nvPr>
        </p:nvSpPr>
        <p:spPr>
          <a:ln w="19050">
            <a:solidFill>
              <a:srgbClr val="006200"/>
            </a:solidFill>
          </a:ln>
        </p:spPr>
        <p:txBody>
          <a:bodyPr anchor="ctr"/>
          <a:lstStyle/>
          <a:p>
            <a:pPr marL="0" lvl="0" indent="0" algn="ctr" defTabSz="914400" eaLnBrk="0" fontAlgn="base" hangingPunct="0">
              <a:spcBef>
                <a:spcPct val="0"/>
              </a:spcBef>
              <a:spcAft>
                <a:spcPct val="0"/>
              </a:spcAft>
              <a:buNone/>
            </a:pPr>
            <a:r>
              <a:rPr lang="en-US" sz="3200" b="0" dirty="0" smtClean="0">
                <a:solidFill>
                  <a:srgbClr val="000000"/>
                </a:solidFill>
              </a:rPr>
              <a:t>Straight </a:t>
            </a:r>
            <a:r>
              <a:rPr lang="en-US" sz="3200" b="0" dirty="0">
                <a:solidFill>
                  <a:srgbClr val="000000"/>
                </a:solidFill>
              </a:rPr>
              <a:t>line function: SLN(</a:t>
            </a:r>
            <a:r>
              <a:rPr lang="en-US" sz="3200" b="0" dirty="0" err="1">
                <a:solidFill>
                  <a:srgbClr val="000000"/>
                </a:solidFill>
              </a:rPr>
              <a:t>B,S,n</a:t>
            </a:r>
            <a:r>
              <a:rPr lang="en-US" sz="3200" b="0" dirty="0" smtClean="0">
                <a:solidFill>
                  <a:srgbClr val="000000"/>
                </a:solidFill>
              </a:rPr>
              <a:t>)</a:t>
            </a:r>
            <a:endParaRPr lang="en-US" sz="3200" dirty="0"/>
          </a:p>
        </p:txBody>
      </p:sp>
      <p:sp>
        <p:nvSpPr>
          <p:cNvPr id="8" name="Content Placeholder 3"/>
          <p:cNvSpPr>
            <a:spLocks noGrp="1"/>
          </p:cNvSpPr>
          <p:nvPr>
            <p:ph sz="quarter" idx="18"/>
          </p:nvPr>
        </p:nvSpPr>
        <p:spPr>
          <a:xfrm>
            <a:off x="457200" y="2593340"/>
            <a:ext cx="8229600" cy="731520"/>
          </a:xfrm>
          <a:ln w="19050">
            <a:solidFill>
              <a:srgbClr val="006200"/>
            </a:solidFill>
          </a:ln>
        </p:spPr>
        <p:txBody>
          <a:bodyPr anchor="ctr"/>
          <a:lstStyle/>
          <a:p>
            <a:pPr marL="0" indent="0" algn="ctr">
              <a:buNone/>
            </a:pPr>
            <a:r>
              <a:rPr lang="en-US" sz="3200" b="0" dirty="0" smtClean="0">
                <a:solidFill>
                  <a:srgbClr val="000000"/>
                </a:solidFill>
              </a:rPr>
              <a:t>Declining </a:t>
            </a:r>
            <a:r>
              <a:rPr lang="en-US" sz="3200" b="0" dirty="0">
                <a:solidFill>
                  <a:srgbClr val="000000"/>
                </a:solidFill>
              </a:rPr>
              <a:t>balance function: DB(</a:t>
            </a:r>
            <a:r>
              <a:rPr lang="en-US" sz="3200" b="0" dirty="0" err="1">
                <a:solidFill>
                  <a:srgbClr val="000000"/>
                </a:solidFill>
              </a:rPr>
              <a:t>B,S,n,t</a:t>
            </a:r>
            <a:r>
              <a:rPr lang="en-US" sz="3200" b="0" dirty="0">
                <a:solidFill>
                  <a:srgbClr val="000000"/>
                </a:solidFill>
              </a:rPr>
              <a:t>)</a:t>
            </a:r>
            <a:endParaRPr lang="en-US" sz="3200" dirty="0"/>
          </a:p>
        </p:txBody>
      </p:sp>
      <p:sp>
        <p:nvSpPr>
          <p:cNvPr id="9" name="Content Placeholder 4"/>
          <p:cNvSpPr>
            <a:spLocks noGrp="1"/>
          </p:cNvSpPr>
          <p:nvPr>
            <p:ph sz="quarter" idx="19"/>
          </p:nvPr>
        </p:nvSpPr>
        <p:spPr>
          <a:xfrm>
            <a:off x="457200" y="3916680"/>
            <a:ext cx="8229600" cy="731520"/>
          </a:xfrm>
          <a:ln w="19050">
            <a:solidFill>
              <a:srgbClr val="006200"/>
            </a:solidFill>
          </a:ln>
        </p:spPr>
        <p:txBody>
          <a:bodyPr anchor="ctr"/>
          <a:lstStyle/>
          <a:p>
            <a:pPr marL="0" lvl="0" indent="0" algn="ctr" defTabSz="914400" eaLnBrk="0" fontAlgn="base" hangingPunct="0">
              <a:spcBef>
                <a:spcPct val="0"/>
              </a:spcBef>
              <a:spcAft>
                <a:spcPct val="0"/>
              </a:spcAft>
              <a:buNone/>
            </a:pPr>
            <a:r>
              <a:rPr lang="en-US" sz="3200" b="0" dirty="0">
                <a:solidFill>
                  <a:srgbClr val="000000"/>
                </a:solidFill>
              </a:rPr>
              <a:t>Double declining balance function: DDB(</a:t>
            </a:r>
            <a:r>
              <a:rPr lang="en-US" sz="3200" b="0" dirty="0" err="1">
                <a:solidFill>
                  <a:srgbClr val="000000"/>
                </a:solidFill>
              </a:rPr>
              <a:t>B,S,n,t,d</a:t>
            </a:r>
            <a:r>
              <a:rPr lang="en-US" sz="3200" b="0" dirty="0" smtClean="0">
                <a:solidFill>
                  <a:srgbClr val="000000"/>
                </a:solidFill>
              </a:rPr>
              <a:t>)</a:t>
            </a:r>
            <a:endParaRPr lang="en-US" sz="3200" b="0" dirty="0">
              <a:solidFill>
                <a:srgbClr val="000000"/>
              </a:solidFill>
            </a:endParaRPr>
          </a:p>
        </p:txBody>
      </p:sp>
      <p:sp>
        <p:nvSpPr>
          <p:cNvPr id="10" name="Content Placeholder 5"/>
          <p:cNvSpPr>
            <a:spLocks noGrp="1"/>
          </p:cNvSpPr>
          <p:nvPr>
            <p:ph sz="quarter" idx="20"/>
          </p:nvPr>
        </p:nvSpPr>
        <p:spPr>
          <a:xfrm>
            <a:off x="800100" y="4953000"/>
            <a:ext cx="7543800" cy="1366520"/>
          </a:xfrm>
        </p:spPr>
        <p:txBody>
          <a:bodyPr/>
          <a:lstStyle/>
          <a:p>
            <a:pPr marL="0" lvl="0" indent="0" defTabSz="914400" eaLnBrk="0" fontAlgn="base" hangingPunct="0">
              <a:spcBef>
                <a:spcPct val="0"/>
              </a:spcBef>
              <a:spcAft>
                <a:spcPct val="0"/>
              </a:spcAft>
              <a:buNone/>
            </a:pPr>
            <a:r>
              <a:rPr lang="en-US" sz="2600" dirty="0">
                <a:solidFill>
                  <a:srgbClr val="000000"/>
                </a:solidFill>
              </a:rPr>
              <a:t>Note: </a:t>
            </a:r>
            <a:r>
              <a:rPr lang="en-US" sz="2600" b="0" dirty="0">
                <a:solidFill>
                  <a:srgbClr val="000000"/>
                </a:solidFill>
              </a:rPr>
              <a:t>It is better to use the DDB function for DB and DDB depreciation. DDB function checks for BV &lt; S and is more accurate than the DB function</a:t>
            </a:r>
            <a:r>
              <a:rPr lang="en-US" sz="2600" b="0" dirty="0" smtClean="0">
                <a:solidFill>
                  <a:srgbClr val="000000"/>
                </a:solidFill>
              </a:rPr>
              <a:t>.</a:t>
            </a:r>
            <a:endParaRPr lang="en-US" sz="2600" b="0" dirty="0">
              <a:solidFill>
                <a:srgbClr val="000000"/>
              </a:solidFill>
            </a:endParaRPr>
          </a:p>
        </p:txBody>
      </p:sp>
      <p:sp>
        <p:nvSpPr>
          <p:cNvPr id="13"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8479694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Switching Between Depreciation Methods</a:t>
            </a:r>
          </a:p>
        </p:txBody>
      </p:sp>
      <mc:AlternateContent xmlns:mc="http://schemas.openxmlformats.org/markup-compatibility/2006">
        <mc:Choice xmlns:a14="http://schemas.microsoft.com/office/drawing/2010/main" xmlns="" Requires="a14">
          <p:sp>
            <p:nvSpPr>
              <p:cNvPr id="3" name="Content Placeholder 2"/>
              <p:cNvSpPr>
                <a:spLocks noGrp="1"/>
              </p:cNvSpPr>
              <p:nvPr>
                <p:ph sz="quarter" idx="17"/>
              </p:nvPr>
            </p:nvSpPr>
            <p:spPr>
              <a:xfrm>
                <a:off x="457200" y="1270000"/>
                <a:ext cx="8229600" cy="2311400"/>
              </a:xfrm>
            </p:spPr>
            <p:txBody>
              <a:bodyPr/>
              <a:lstStyle/>
              <a:p>
                <a:pPr marL="0" lvl="0" indent="0" defTabSz="836613" eaLnBrk="0" fontAlgn="base" hangingPunct="0">
                  <a:spcAft>
                    <a:spcPct val="0"/>
                  </a:spcAft>
                  <a:buClr>
                    <a:srgbClr val="006200"/>
                  </a:buClr>
                  <a:buNone/>
                </a:pPr>
                <a:r>
                  <a:rPr lang="en-US" sz="2600" b="0" kern="0" dirty="0" smtClean="0">
                    <a:solidFill>
                      <a:srgbClr val="000000"/>
                    </a:solidFill>
                    <a:latin typeface="Arial Narrow"/>
                  </a:rPr>
                  <a:t>Switch between methods to maximize PW of depreciation</a:t>
                </a:r>
                <a:endParaRPr lang="en-US" sz="2600" b="0" kern="0" dirty="0">
                  <a:solidFill>
                    <a:srgbClr val="000000"/>
                  </a:solidFill>
                  <a:latin typeface="Arial Narrow"/>
                </a:endParaRPr>
              </a:p>
              <a:p>
                <a:pPr marL="312738" lvl="0" indent="-312738" defTabSz="836613" eaLnBrk="0" fontAlgn="base" hangingPunct="0">
                  <a:spcBef>
                    <a:spcPts val="1800"/>
                  </a:spcBef>
                  <a:spcAft>
                    <a:spcPts val="1800"/>
                  </a:spcAft>
                  <a:buClr>
                    <a:srgbClr val="3333CC"/>
                  </a:buClr>
                  <a:buNone/>
                </a:pPr>
                <a:r>
                  <a:rPr lang="en-US" sz="2600" b="0" kern="0" dirty="0">
                    <a:solidFill>
                      <a:srgbClr val="000000"/>
                    </a:solidFill>
                    <a:latin typeface="Arial Narrow"/>
                  </a:rPr>
                  <a:t>	</a:t>
                </a:r>
                <a:r>
                  <a:rPr lang="en-US" sz="2600" kern="0" dirty="0">
                    <a:solidFill>
                      <a:srgbClr val="000000"/>
                    </a:solidFill>
                    <a:latin typeface="Arial Narrow"/>
                  </a:rPr>
                  <a:t>		   </a:t>
                </a:r>
                <a14:m>
                  <m:oMath xmlns:m="http://schemas.openxmlformats.org/officeDocument/2006/math">
                    <m:r>
                      <a:rPr lang="en-US" sz="3000" b="1" i="0" kern="0" dirty="0" smtClean="0">
                        <a:solidFill>
                          <a:srgbClr val="000000"/>
                        </a:solidFill>
                        <a:latin typeface="Cambria Math"/>
                      </a:rPr>
                      <m:t>𝐏𝐖</m:t>
                    </m:r>
                    <m:r>
                      <a:rPr lang="en-US" sz="3000" b="1" i="0" kern="0" baseline="-25000" dirty="0">
                        <a:solidFill>
                          <a:srgbClr val="000000"/>
                        </a:solidFill>
                        <a:latin typeface="Cambria Math"/>
                      </a:rPr>
                      <m:t>𝐃</m:t>
                    </m:r>
                    <m:r>
                      <a:rPr lang="en-US" sz="3000" b="1" i="0" kern="0" dirty="0">
                        <a:solidFill>
                          <a:srgbClr val="000000"/>
                        </a:solidFill>
                        <a:latin typeface="Cambria Math"/>
                      </a:rPr>
                      <m:t>=</m:t>
                    </m:r>
                    <m:nary>
                      <m:naryPr>
                        <m:chr m:val="∑"/>
                        <m:ctrlPr>
                          <a:rPr lang="en-US" sz="3000" i="1" kern="0" smtClean="0">
                            <a:solidFill>
                              <a:srgbClr val="000000"/>
                            </a:solidFill>
                            <a:latin typeface="Cambria Math"/>
                          </a:rPr>
                        </m:ctrlPr>
                      </m:naryPr>
                      <m:sub>
                        <m:r>
                          <m:rPr>
                            <m:sty m:val="p"/>
                          </m:rPr>
                          <a:rPr lang="en-US" sz="3000" b="0" i="0" kern="0" smtClean="0">
                            <a:solidFill>
                              <a:srgbClr val="000000"/>
                            </a:solidFill>
                            <a:latin typeface="Cambria Math"/>
                          </a:rPr>
                          <m:t>t</m:t>
                        </m:r>
                        <m:r>
                          <a:rPr lang="en-US" sz="3000" b="0" i="0" kern="0" smtClean="0">
                            <a:solidFill>
                              <a:srgbClr val="000000"/>
                            </a:solidFill>
                            <a:latin typeface="Cambria Math"/>
                          </a:rPr>
                          <m:t>=1</m:t>
                        </m:r>
                      </m:sub>
                      <m:sup>
                        <m:r>
                          <m:rPr>
                            <m:sty m:val="p"/>
                          </m:rPr>
                          <a:rPr lang="en-US" sz="3000" b="0" i="0" kern="0" smtClean="0">
                            <a:solidFill>
                              <a:srgbClr val="000000"/>
                            </a:solidFill>
                            <a:latin typeface="Cambria Math"/>
                          </a:rPr>
                          <m:t>t</m:t>
                        </m:r>
                        <m:r>
                          <a:rPr lang="en-US" sz="3000" b="0" i="0" kern="0" smtClean="0">
                            <a:solidFill>
                              <a:srgbClr val="000000"/>
                            </a:solidFill>
                            <a:latin typeface="Cambria Math"/>
                          </a:rPr>
                          <m:t>=</m:t>
                        </m:r>
                        <m:r>
                          <m:rPr>
                            <m:sty m:val="p"/>
                          </m:rPr>
                          <a:rPr lang="en-US" sz="3000" b="0" i="0" kern="0" smtClean="0">
                            <a:solidFill>
                              <a:srgbClr val="000000"/>
                            </a:solidFill>
                            <a:latin typeface="Cambria Math"/>
                          </a:rPr>
                          <m:t>n</m:t>
                        </m:r>
                      </m:sup>
                      <m:e>
                        <m:r>
                          <a:rPr lang="en-US" sz="3000" b="1" i="0" kern="0" smtClean="0">
                            <a:solidFill>
                              <a:srgbClr val="000000"/>
                            </a:solidFill>
                            <a:latin typeface="Cambria Math"/>
                          </a:rPr>
                          <m:t>𝐃</m:t>
                        </m:r>
                        <m:r>
                          <a:rPr lang="en-US" sz="3000" b="1" i="0" kern="0" baseline="-25000" smtClean="0">
                            <a:solidFill>
                              <a:srgbClr val="000000"/>
                            </a:solidFill>
                            <a:latin typeface="Cambria Math"/>
                          </a:rPr>
                          <m:t>𝐭</m:t>
                        </m:r>
                      </m:e>
                    </m:nary>
                    <m:r>
                      <a:rPr lang="en-US" sz="3000" b="1" i="0" kern="0" dirty="0" smtClean="0">
                        <a:solidFill>
                          <a:srgbClr val="000000"/>
                        </a:solidFill>
                        <a:latin typeface="Cambria Math"/>
                      </a:rPr>
                      <m:t>(</m:t>
                    </m:r>
                    <m:r>
                      <a:rPr lang="en-US" sz="3000" b="1" i="0" kern="0" dirty="0">
                        <a:solidFill>
                          <a:srgbClr val="000000"/>
                        </a:solidFill>
                        <a:latin typeface="Cambria Math"/>
                      </a:rPr>
                      <m:t>𝐏</m:t>
                    </m:r>
                    <m:r>
                      <a:rPr lang="en-US" sz="3000" b="1" i="0" kern="0" dirty="0">
                        <a:solidFill>
                          <a:srgbClr val="000000"/>
                        </a:solidFill>
                        <a:latin typeface="Cambria Math"/>
                      </a:rPr>
                      <m:t>/</m:t>
                    </m:r>
                    <m:r>
                      <a:rPr lang="en-US" sz="3000" b="1" i="0" kern="0" dirty="0">
                        <a:solidFill>
                          <a:srgbClr val="000000"/>
                        </a:solidFill>
                        <a:latin typeface="Cambria Math"/>
                      </a:rPr>
                      <m:t>𝐅</m:t>
                    </m:r>
                    <m:r>
                      <a:rPr lang="en-US" sz="3000" b="1" i="0" kern="0" dirty="0">
                        <a:solidFill>
                          <a:srgbClr val="000000"/>
                        </a:solidFill>
                        <a:latin typeface="Cambria Math"/>
                      </a:rPr>
                      <m:t>,</m:t>
                    </m:r>
                    <m:r>
                      <a:rPr lang="en-US" sz="3000" b="1" i="0" kern="0" dirty="0" err="1">
                        <a:solidFill>
                          <a:srgbClr val="000000"/>
                        </a:solidFill>
                        <a:latin typeface="Cambria Math"/>
                      </a:rPr>
                      <m:t>𝐢</m:t>
                    </m:r>
                    <m:r>
                      <a:rPr lang="en-US" sz="3000" b="1" i="0" kern="0" dirty="0">
                        <a:solidFill>
                          <a:srgbClr val="000000"/>
                        </a:solidFill>
                        <a:latin typeface="Cambria Math"/>
                      </a:rPr>
                      <m:t>%,</m:t>
                    </m:r>
                    <m:r>
                      <a:rPr lang="en-US" sz="3000" b="1" i="0" kern="0" dirty="0">
                        <a:solidFill>
                          <a:srgbClr val="000000"/>
                        </a:solidFill>
                        <a:latin typeface="Cambria Math"/>
                      </a:rPr>
                      <m:t>𝐭</m:t>
                    </m:r>
                    <m:r>
                      <a:rPr lang="en-US" sz="3000" b="1" i="0" kern="0" dirty="0" smtClean="0">
                        <a:solidFill>
                          <a:srgbClr val="000000"/>
                        </a:solidFill>
                        <a:latin typeface="Cambria Math"/>
                      </a:rPr>
                      <m:t>)</m:t>
                    </m:r>
                  </m:oMath>
                </a14:m>
                <a:endParaRPr lang="en-US" sz="3000" kern="0" dirty="0">
                  <a:solidFill>
                    <a:srgbClr val="000000"/>
                  </a:solidFill>
                  <a:latin typeface="Arial Narrow"/>
                </a:endParaRPr>
              </a:p>
              <a:p>
                <a:pPr marL="0" lvl="0" indent="0" defTabSz="836613" eaLnBrk="0" fontAlgn="base" hangingPunct="0">
                  <a:spcAft>
                    <a:spcPct val="0"/>
                  </a:spcAft>
                  <a:buClr>
                    <a:srgbClr val="006200"/>
                  </a:buClr>
                  <a:buNone/>
                </a:pPr>
                <a:r>
                  <a:rPr lang="en-US" sz="2600" b="0" kern="0" dirty="0" smtClean="0">
                    <a:solidFill>
                      <a:srgbClr val="000000"/>
                    </a:solidFill>
                    <a:latin typeface="Arial Narrow"/>
                  </a:rPr>
                  <a:t>A </a:t>
                </a:r>
                <a:r>
                  <a:rPr lang="en-US" sz="2600" b="0" kern="0" dirty="0">
                    <a:solidFill>
                      <a:srgbClr val="000000"/>
                    </a:solidFill>
                    <a:latin typeface="Arial Narrow"/>
                  </a:rPr>
                  <a:t>switch from </a:t>
                </a:r>
                <a:r>
                  <a:rPr lang="en-US" sz="2600" kern="0" dirty="0">
                    <a:solidFill>
                      <a:srgbClr val="000000"/>
                    </a:solidFill>
                    <a:latin typeface="Arial Narrow"/>
                  </a:rPr>
                  <a:t>DDB to SL in latter part of life </a:t>
                </a:r>
                <a:r>
                  <a:rPr lang="en-US" sz="2600" b="0" kern="0" dirty="0">
                    <a:solidFill>
                      <a:srgbClr val="000000"/>
                    </a:solidFill>
                    <a:latin typeface="Arial Narrow"/>
                  </a:rPr>
                  <a:t>is usually </a:t>
                </a:r>
                <a:r>
                  <a:rPr lang="en-US" sz="2600" b="0" kern="0" dirty="0" smtClean="0">
                    <a:solidFill>
                      <a:srgbClr val="000000"/>
                    </a:solidFill>
                    <a:latin typeface="Arial Narrow"/>
                  </a:rPr>
                  <a:t>better</a:t>
                </a:r>
                <a:endParaRPr lang="en-US" sz="2600" b="0" kern="0" dirty="0">
                  <a:solidFill>
                    <a:srgbClr val="000000"/>
                  </a:solidFill>
                  <a:latin typeface="Arial Narrow"/>
                </a:endParaRPr>
              </a:p>
              <a:p>
                <a:pPr marL="0" lvl="0" indent="0" defTabSz="836613" eaLnBrk="0" fontAlgn="base" hangingPunct="0">
                  <a:spcAft>
                    <a:spcPct val="0"/>
                  </a:spcAft>
                  <a:buClr>
                    <a:srgbClr val="006200"/>
                  </a:buClr>
                  <a:buNone/>
                </a:pPr>
                <a:r>
                  <a:rPr lang="en-US" sz="2600" b="0" kern="0" dirty="0" smtClean="0">
                    <a:solidFill>
                      <a:srgbClr val="000000"/>
                    </a:solidFill>
                    <a:latin typeface="Arial Narrow"/>
                  </a:rPr>
                  <a:t>Can </a:t>
                </a:r>
                <a:r>
                  <a:rPr lang="en-US" sz="2600" b="0" kern="0" dirty="0">
                    <a:solidFill>
                      <a:srgbClr val="000000"/>
                    </a:solidFill>
                    <a:latin typeface="Arial Narrow"/>
                  </a:rPr>
                  <a:t>switch only one time during recovery </a:t>
                </a:r>
                <a:r>
                  <a:rPr lang="en-US" sz="2600" b="0" kern="0" dirty="0" smtClean="0">
                    <a:solidFill>
                      <a:srgbClr val="000000"/>
                    </a:solidFill>
                    <a:latin typeface="Arial Narrow"/>
                  </a:rPr>
                  <a:t>period</a:t>
                </a:r>
                <a:endParaRPr lang="en-US" sz="2600" b="0" kern="0" dirty="0">
                  <a:solidFill>
                    <a:srgbClr val="000000"/>
                  </a:solidFill>
                  <a:latin typeface="Arial Narrow"/>
                </a:endParaRPr>
              </a:p>
            </p:txBody>
          </p:sp>
        </mc:Choice>
        <mc:Fallback>
          <p:sp>
            <p:nvSpPr>
              <p:cNvPr id="3" name="Content Placeholder 2"/>
              <p:cNvSpPr>
                <a:spLocks noGrp="1" noRot="1" noChangeAspect="1" noMove="1" noResize="1" noEditPoints="1" noAdjustHandles="1" noChangeArrowheads="1" noChangeShapeType="1" noTextEdit="1"/>
              </p:cNvSpPr>
              <p:nvPr>
                <p:ph sz="quarter" idx="17"/>
              </p:nvPr>
            </p:nvSpPr>
            <p:spPr>
              <a:xfrm>
                <a:off x="457200" y="1270000"/>
                <a:ext cx="8229600" cy="2311400"/>
              </a:xfrm>
              <a:blipFill rotWithShape="1">
                <a:blip r:embed="rId2" cstate="print"/>
                <a:stretch>
                  <a:fillRect l="-1259" t="-2368" b="-842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4" name="Content Placeholder 3" descr="We will find in the next chapter on After Tax Analysis that the objective is to depreciate as much as possible.  Since DB and DDB are percentage calculations then you will not make it to zero.  Also, if there is salvage value, the methods may not make it to exactly that value.  The objective is to determine the correct time to switch from the accelerated method to straight line. " title="Switching between methods"/>
              <p:cNvSpPr>
                <a:spLocks noGrp="1"/>
              </p:cNvSpPr>
              <p:nvPr>
                <p:ph sz="quarter" idx="18"/>
              </p:nvPr>
            </p:nvSpPr>
            <p:spPr>
              <a:xfrm>
                <a:off x="457200" y="3855720"/>
                <a:ext cx="8229600" cy="2011680"/>
              </a:xfrm>
              <a:solidFill>
                <a:schemeClr val="accent5">
                  <a:lumMod val="20000"/>
                  <a:lumOff val="80000"/>
                </a:schemeClr>
              </a:solidFill>
              <a:ln>
                <a:solidFill>
                  <a:schemeClr val="tx1"/>
                </a:solidFill>
              </a:ln>
              <a:effectLst>
                <a:outerShdw blurRad="50800" dist="38100" dir="18900000" algn="bl" rotWithShape="0">
                  <a:prstClr val="black">
                    <a:alpha val="40000"/>
                  </a:prstClr>
                </a:outerShdw>
              </a:effectLst>
            </p:spPr>
            <p:txBody>
              <a:bodyPr/>
              <a:lstStyle/>
              <a:p>
                <a:pPr marL="0" lvl="0" indent="0" algn="ctr" defTabSz="914400" eaLnBrk="0" fontAlgn="base" hangingPunct="0">
                  <a:spcBef>
                    <a:spcPts val="300"/>
                  </a:spcBef>
                  <a:spcAft>
                    <a:spcPts val="300"/>
                  </a:spcAft>
                  <a:buNone/>
                </a:pPr>
                <a:r>
                  <a:rPr lang="en-US" sz="2000" dirty="0">
                    <a:solidFill>
                      <a:srgbClr val="2B2BAD"/>
                    </a:solidFill>
                  </a:rPr>
                  <a:t>Procedure to switch from DDB to SL:</a:t>
                </a:r>
              </a:p>
              <a:p>
                <a:pPr lvl="0" defTabSz="914400" eaLnBrk="0" fontAlgn="base" hangingPunct="0">
                  <a:spcBef>
                    <a:spcPts val="300"/>
                  </a:spcBef>
                  <a:spcAft>
                    <a:spcPts val="300"/>
                  </a:spcAft>
                  <a:buFont typeface="+mj-lt"/>
                  <a:buAutoNum type="arabicParenR"/>
                </a:pPr>
                <a:r>
                  <a:rPr lang="en-US" sz="2000" b="0" dirty="0" smtClean="0">
                    <a:solidFill>
                      <a:srgbClr val="000000"/>
                    </a:solidFill>
                  </a:rPr>
                  <a:t>Each </a:t>
                </a:r>
                <a:r>
                  <a:rPr lang="en-US" sz="2000" b="0" dirty="0">
                    <a:solidFill>
                      <a:srgbClr val="000000"/>
                    </a:solidFill>
                  </a:rPr>
                  <a:t>year </a:t>
                </a:r>
                <a:r>
                  <a:rPr lang="en-US" sz="2000" b="0" i="1" dirty="0">
                    <a:solidFill>
                      <a:srgbClr val="000000"/>
                    </a:solidFill>
                  </a:rPr>
                  <a:t>t</a:t>
                </a:r>
                <a:r>
                  <a:rPr lang="en-US" sz="2000" b="0" dirty="0">
                    <a:solidFill>
                      <a:srgbClr val="000000"/>
                    </a:solidFill>
                  </a:rPr>
                  <a:t> compute DDB and SL depreciation using the </a:t>
                </a:r>
                <a:r>
                  <a:rPr lang="en-US" sz="2000" b="0" dirty="0" smtClean="0">
                    <a:solidFill>
                      <a:srgbClr val="000000"/>
                    </a:solidFill>
                  </a:rPr>
                  <a:t>relations</a:t>
                </a:r>
                <a:endParaRPr lang="en-US" sz="700" b="0" dirty="0">
                  <a:solidFill>
                    <a:srgbClr val="000000"/>
                  </a:solidFill>
                </a:endParaRPr>
              </a:p>
              <a:p>
                <a:pPr lvl="0" algn="ctr" defTabSz="914400" eaLnBrk="0" fontAlgn="base" hangingPunct="0">
                  <a:spcBef>
                    <a:spcPts val="600"/>
                  </a:spcBef>
                  <a:spcAft>
                    <a:spcPts val="600"/>
                  </a:spcAft>
                  <a:buNone/>
                </a:pPr>
                <a14:m>
                  <m:oMath xmlns:m="http://schemas.openxmlformats.org/officeDocument/2006/math">
                    <m:r>
                      <m:rPr>
                        <m:sty m:val="p"/>
                      </m:rPr>
                      <a:rPr lang="en-US" sz="2000" b="0" i="0" dirty="0" smtClean="0">
                        <a:solidFill>
                          <a:srgbClr val="000000"/>
                        </a:solidFill>
                        <a:latin typeface="Cambria Math"/>
                      </a:rPr>
                      <m:t>D</m:t>
                    </m:r>
                    <m:r>
                      <m:rPr>
                        <m:sty m:val="p"/>
                      </m:rPr>
                      <a:rPr lang="en-US" sz="2000" b="0" i="0" baseline="-25000" dirty="0" smtClean="0">
                        <a:solidFill>
                          <a:srgbClr val="000000"/>
                        </a:solidFill>
                        <a:latin typeface="Cambria Math"/>
                      </a:rPr>
                      <m:t>DDB</m:t>
                    </m:r>
                    <m:r>
                      <a:rPr lang="en-US" sz="2000" b="0" i="0" dirty="0">
                        <a:solidFill>
                          <a:srgbClr val="000000"/>
                        </a:solidFill>
                        <a:latin typeface="Cambria Math"/>
                      </a:rPr>
                      <m:t>=</m:t>
                    </m:r>
                    <m:r>
                      <m:rPr>
                        <m:sty m:val="p"/>
                      </m:rPr>
                      <a:rPr lang="en-US" sz="2000" b="0" i="0" dirty="0">
                        <a:solidFill>
                          <a:srgbClr val="000000"/>
                        </a:solidFill>
                        <a:latin typeface="Cambria Math"/>
                      </a:rPr>
                      <m:t>d</m:t>
                    </m:r>
                    <m:r>
                      <a:rPr lang="en-US" sz="2000" b="0" i="0" dirty="0">
                        <a:solidFill>
                          <a:srgbClr val="000000"/>
                        </a:solidFill>
                        <a:latin typeface="Cambria Math"/>
                      </a:rPr>
                      <m:t>(</m:t>
                    </m:r>
                    <m:r>
                      <m:rPr>
                        <m:sty m:val="p"/>
                      </m:rPr>
                      <a:rPr lang="en-US" sz="2000" b="0" i="0" dirty="0">
                        <a:solidFill>
                          <a:srgbClr val="000000"/>
                        </a:solidFill>
                        <a:latin typeface="Cambria Math"/>
                      </a:rPr>
                      <m:t>BVt</m:t>
                    </m:r>
                    <m:r>
                      <m:rPr>
                        <m:nor/>
                      </m:rPr>
                      <a:rPr lang="en-US" sz="2000" b="0" i="0" baseline="-25000" dirty="0">
                        <a:solidFill>
                          <a:srgbClr val="000000"/>
                        </a:solidFill>
                        <a:latin typeface="Cambria Math"/>
                      </a:rPr>
                      <m:t>-</m:t>
                    </m:r>
                    <m:r>
                      <a:rPr lang="en-US" sz="2000" b="0" i="0" baseline="-25000" dirty="0">
                        <a:solidFill>
                          <a:srgbClr val="000000"/>
                        </a:solidFill>
                        <a:latin typeface="Cambria Math"/>
                      </a:rPr>
                      <m:t>1</m:t>
                    </m:r>
                    <m:r>
                      <a:rPr lang="en-US" sz="2000" b="0" i="0" dirty="0">
                        <a:solidFill>
                          <a:srgbClr val="000000"/>
                        </a:solidFill>
                        <a:latin typeface="Cambria Math"/>
                      </a:rPr>
                      <m:t>)</m:t>
                    </m:r>
                  </m:oMath>
                </a14:m>
                <a:r>
                  <a:rPr lang="en-US" sz="2000" b="0" dirty="0">
                    <a:solidFill>
                      <a:srgbClr val="000000"/>
                    </a:solidFill>
                  </a:rPr>
                  <a:t>	</a:t>
                </a:r>
                <a:r>
                  <a:rPr lang="en-US" sz="2000" b="0" dirty="0" smtClean="0">
                    <a:solidFill>
                      <a:srgbClr val="000000"/>
                    </a:solidFill>
                  </a:rPr>
                  <a:t>   and</a:t>
                </a:r>
                <a:r>
                  <a:rPr lang="en-US" sz="2000" b="0" dirty="0">
                    <a:solidFill>
                      <a:srgbClr val="000000"/>
                    </a:solidFill>
                  </a:rPr>
                  <a:t>	</a:t>
                </a:r>
                <a14:m>
                  <m:oMath xmlns:m="http://schemas.openxmlformats.org/officeDocument/2006/math">
                    <m:r>
                      <m:rPr>
                        <m:sty m:val="p"/>
                      </m:rPr>
                      <a:rPr lang="en-US" sz="2000" b="0" i="0" dirty="0" smtClean="0">
                        <a:solidFill>
                          <a:srgbClr val="000000"/>
                        </a:solidFill>
                        <a:latin typeface="Cambria Math"/>
                      </a:rPr>
                      <m:t>D</m:t>
                    </m:r>
                    <m:r>
                      <m:rPr>
                        <m:sty m:val="p"/>
                      </m:rPr>
                      <a:rPr lang="en-US" sz="2000" b="0" i="0" baseline="-25000" dirty="0">
                        <a:solidFill>
                          <a:srgbClr val="000000"/>
                        </a:solidFill>
                        <a:latin typeface="Cambria Math"/>
                      </a:rPr>
                      <m:t>S</m:t>
                    </m:r>
                    <m:r>
                      <m:rPr>
                        <m:sty m:val="p"/>
                      </m:rPr>
                      <a:rPr lang="en-US" sz="2000" b="0" i="0" baseline="-25000" dirty="0" smtClean="0">
                        <a:solidFill>
                          <a:srgbClr val="000000"/>
                        </a:solidFill>
                        <a:latin typeface="Cambria Math"/>
                      </a:rPr>
                      <m:t>L</m:t>
                    </m:r>
                    <m:r>
                      <a:rPr lang="en-US" sz="2000" b="0" i="0" dirty="0">
                        <a:solidFill>
                          <a:srgbClr val="000000"/>
                        </a:solidFill>
                        <a:latin typeface="Cambria Math"/>
                      </a:rPr>
                      <m:t>=</m:t>
                    </m:r>
                    <m:r>
                      <m:rPr>
                        <m:sty m:val="p"/>
                      </m:rPr>
                      <a:rPr lang="en-US" sz="1800" b="0" i="0" dirty="0">
                        <a:solidFill>
                          <a:srgbClr val="000000"/>
                        </a:solidFill>
                        <a:latin typeface="Cambria Math"/>
                      </a:rPr>
                      <m:t>BV</m:t>
                    </m:r>
                    <m:r>
                      <m:rPr>
                        <m:sty m:val="p"/>
                      </m:rPr>
                      <a:rPr lang="en-US" sz="1800" b="0" i="0" baseline="-25000" dirty="0">
                        <a:solidFill>
                          <a:srgbClr val="000000"/>
                        </a:solidFill>
                        <a:latin typeface="Cambria Math"/>
                      </a:rPr>
                      <m:t>t</m:t>
                    </m:r>
                    <m:r>
                      <m:rPr>
                        <m:nor/>
                      </m:rPr>
                      <a:rPr lang="en-US" sz="1800" b="0" i="0" baseline="-25000" dirty="0">
                        <a:solidFill>
                          <a:srgbClr val="000000"/>
                        </a:solidFill>
                        <a:latin typeface="Cambria Math"/>
                      </a:rPr>
                      <m:t>-</m:t>
                    </m:r>
                    <m:r>
                      <a:rPr lang="en-US" sz="1800" b="0" i="0" baseline="-25000" dirty="0">
                        <a:solidFill>
                          <a:srgbClr val="000000"/>
                        </a:solidFill>
                        <a:latin typeface="Cambria Math"/>
                      </a:rPr>
                      <m:t>1</m:t>
                    </m:r>
                    <m:r>
                      <a:rPr lang="en-US" sz="1800" b="0" i="0" dirty="0">
                        <a:solidFill>
                          <a:srgbClr val="000000"/>
                        </a:solidFill>
                        <a:latin typeface="Cambria Math"/>
                      </a:rPr>
                      <m:t> / (</m:t>
                    </m:r>
                    <m:r>
                      <m:rPr>
                        <m:sty m:val="p"/>
                      </m:rPr>
                      <a:rPr lang="en-US" sz="1800" b="0" i="0" dirty="0">
                        <a:solidFill>
                          <a:srgbClr val="000000"/>
                        </a:solidFill>
                        <a:latin typeface="Cambria Math"/>
                      </a:rPr>
                      <m:t>n</m:t>
                    </m:r>
                    <m:r>
                      <a:rPr lang="en-US" sz="1800" b="0" i="0" dirty="0">
                        <a:solidFill>
                          <a:srgbClr val="000000"/>
                        </a:solidFill>
                        <a:latin typeface="Cambria Math"/>
                      </a:rPr>
                      <m:t>−</m:t>
                    </m:r>
                    <m:r>
                      <m:rPr>
                        <m:sty m:val="p"/>
                      </m:rPr>
                      <a:rPr lang="en-US" sz="1800" b="0" i="0" dirty="0">
                        <a:solidFill>
                          <a:srgbClr val="000000"/>
                        </a:solidFill>
                        <a:latin typeface="Cambria Math"/>
                      </a:rPr>
                      <m:t>t</m:t>
                    </m:r>
                    <m:r>
                      <a:rPr lang="en-US" sz="1800" b="0" i="0" dirty="0">
                        <a:solidFill>
                          <a:srgbClr val="000000"/>
                        </a:solidFill>
                        <a:latin typeface="Cambria Math"/>
                      </a:rPr>
                      <m:t>+1)</m:t>
                    </m:r>
                  </m:oMath>
                </a14:m>
                <a:endParaRPr lang="en-US" sz="900" b="0" dirty="0">
                  <a:solidFill>
                    <a:srgbClr val="000000"/>
                  </a:solidFill>
                </a:endParaRPr>
              </a:p>
              <a:p>
                <a:pPr marL="347472" lvl="0" indent="-347472" defTabSz="914400" eaLnBrk="0" fontAlgn="base" hangingPunct="0">
                  <a:spcBef>
                    <a:spcPts val="300"/>
                  </a:spcBef>
                  <a:spcAft>
                    <a:spcPts val="300"/>
                  </a:spcAft>
                  <a:buFont typeface="+mj-lt"/>
                  <a:buAutoNum type="arabicParenR" startAt="2"/>
                </a:pPr>
                <a:r>
                  <a:rPr lang="en-US" sz="2000" b="0" dirty="0" smtClean="0">
                    <a:solidFill>
                      <a:srgbClr val="000000"/>
                    </a:solidFill>
                  </a:rPr>
                  <a:t>Select </a:t>
                </a:r>
                <a:r>
                  <a:rPr lang="en-US" sz="2000" b="0" dirty="0">
                    <a:solidFill>
                      <a:srgbClr val="000000"/>
                    </a:solidFill>
                  </a:rPr>
                  <a:t>larger depreciation amount, i.e., </a:t>
                </a:r>
                <a14:m>
                  <m:oMath xmlns:m="http://schemas.openxmlformats.org/officeDocument/2006/math">
                    <m:r>
                      <m:rPr>
                        <m:sty m:val="p"/>
                      </m:rPr>
                      <a:rPr lang="en-US" sz="2000" b="0" i="0" dirty="0" smtClean="0">
                        <a:solidFill>
                          <a:srgbClr val="000000"/>
                        </a:solidFill>
                        <a:latin typeface="Cambria Math"/>
                      </a:rPr>
                      <m:t>D</m:t>
                    </m:r>
                    <m:r>
                      <m:rPr>
                        <m:sty m:val="p"/>
                      </m:rPr>
                      <a:rPr lang="en-US" sz="2000" b="0" i="0" baseline="-25000" dirty="0" err="1">
                        <a:solidFill>
                          <a:srgbClr val="000000"/>
                        </a:solidFill>
                        <a:latin typeface="Cambria Math"/>
                      </a:rPr>
                      <m:t>t</m:t>
                    </m:r>
                    <m:r>
                      <a:rPr lang="en-US" sz="2000" b="0" i="0" dirty="0">
                        <a:solidFill>
                          <a:srgbClr val="000000"/>
                        </a:solidFill>
                        <a:latin typeface="Cambria Math"/>
                      </a:rPr>
                      <m:t>=</m:t>
                    </m:r>
                    <m:r>
                      <m:rPr>
                        <m:sty m:val="p"/>
                      </m:rPr>
                      <a:rPr lang="en-US" sz="2000" b="0" i="0" dirty="0">
                        <a:solidFill>
                          <a:srgbClr val="000000"/>
                        </a:solidFill>
                        <a:latin typeface="Cambria Math"/>
                      </a:rPr>
                      <m:t>max</m:t>
                    </m:r>
                    <m:r>
                      <a:rPr lang="en-US" sz="2000" b="0" i="0" dirty="0">
                        <a:solidFill>
                          <a:srgbClr val="000000"/>
                        </a:solidFill>
                        <a:latin typeface="Cambria Math"/>
                      </a:rPr>
                      <m:t>⁡[</m:t>
                    </m:r>
                    <m:r>
                      <m:rPr>
                        <m:sty m:val="p"/>
                      </m:rPr>
                      <a:rPr lang="en-US" sz="2000" b="0" i="0" dirty="0">
                        <a:solidFill>
                          <a:srgbClr val="000000"/>
                        </a:solidFill>
                        <a:latin typeface="Cambria Math"/>
                      </a:rPr>
                      <m:t>DDDB</m:t>
                    </m:r>
                    <m:r>
                      <a:rPr lang="en-US" sz="2000" b="0" i="0" dirty="0">
                        <a:solidFill>
                          <a:srgbClr val="000000"/>
                        </a:solidFill>
                        <a:latin typeface="Cambria Math"/>
                      </a:rPr>
                      <m:t>, </m:t>
                    </m:r>
                    <m:r>
                      <m:rPr>
                        <m:sty m:val="p"/>
                      </m:rPr>
                      <a:rPr lang="en-US" sz="2000" b="0" i="0" dirty="0">
                        <a:solidFill>
                          <a:srgbClr val="000000"/>
                        </a:solidFill>
                        <a:latin typeface="Cambria Math"/>
                      </a:rPr>
                      <m:t>DSL</m:t>
                    </m:r>
                    <m:r>
                      <a:rPr lang="en-US" sz="2000" b="0" i="0" dirty="0" smtClean="0">
                        <a:solidFill>
                          <a:srgbClr val="000000"/>
                        </a:solidFill>
                        <a:latin typeface="Cambria Math"/>
                      </a:rPr>
                      <m:t>]</m:t>
                    </m:r>
                  </m:oMath>
                </a14:m>
                <a:endParaRPr lang="en-US" sz="800" b="0" dirty="0">
                  <a:solidFill>
                    <a:srgbClr val="000000"/>
                  </a:solidFill>
                </a:endParaRPr>
              </a:p>
              <a:p>
                <a:pPr marL="347472" lvl="0" indent="-347472" defTabSz="914400" eaLnBrk="0" fontAlgn="base" hangingPunct="0">
                  <a:spcBef>
                    <a:spcPts val="300"/>
                  </a:spcBef>
                  <a:spcAft>
                    <a:spcPts val="300"/>
                  </a:spcAft>
                  <a:buFont typeface="+mj-lt"/>
                  <a:buAutoNum type="arabicParenR" startAt="2"/>
                </a:pPr>
                <a:r>
                  <a:rPr lang="en-US" sz="2000" b="0" dirty="0" smtClean="0">
                    <a:solidFill>
                      <a:srgbClr val="000000"/>
                    </a:solidFill>
                  </a:rPr>
                  <a:t>If </a:t>
                </a:r>
                <a:r>
                  <a:rPr lang="en-US" sz="2000" b="0" dirty="0">
                    <a:solidFill>
                      <a:srgbClr val="000000"/>
                    </a:solidFill>
                  </a:rPr>
                  <a:t>required, calculate </a:t>
                </a:r>
                <a:r>
                  <a:rPr lang="en-US" sz="2000" b="0" dirty="0" smtClean="0">
                    <a:solidFill>
                      <a:srgbClr val="000000"/>
                    </a:solidFill>
                  </a:rPr>
                  <a:t>PW</a:t>
                </a:r>
                <a:r>
                  <a:rPr lang="en-US" sz="2000" b="0" baseline="-25000" dirty="0" smtClean="0">
                    <a:solidFill>
                      <a:srgbClr val="000000"/>
                    </a:solidFill>
                  </a:rPr>
                  <a:t>D</a:t>
                </a:r>
                <a:endParaRPr lang="en-US" sz="2000" b="0" baseline="-25000" dirty="0">
                  <a:solidFill>
                    <a:srgbClr val="000000"/>
                  </a:solidFill>
                </a:endParaRPr>
              </a:p>
            </p:txBody>
          </p:sp>
        </mc:Choice>
        <mc:Fallback>
          <p:sp>
            <p:nvSpPr>
              <p:cNvPr id="4" name="Content Placeholder 3" descr="We will find in the next chapter on After Tax Analysis that the objective is to depreciate as much as possible.  Since DB and DDB are percentage calculations then you will not make it to zero.  Also, if there is salvage value, the methods may not make it to exactly that value.  The objective is to determine the correct time to switch from the accelerated method to straight line. "/>
              <p:cNvSpPr>
                <a:spLocks noGrp="1" noRot="1" noChangeAspect="1" noMove="1" noResize="1" noEditPoints="1" noAdjustHandles="1" noChangeArrowheads="1" noChangeShapeType="1" noTextEdit="1"/>
              </p:cNvSpPr>
              <p:nvPr>
                <p:ph sz="quarter" idx="18"/>
              </p:nvPr>
            </p:nvSpPr>
            <p:spPr>
              <a:xfrm>
                <a:off x="457200" y="3855720"/>
                <a:ext cx="8229600" cy="2011680"/>
              </a:xfrm>
              <a:blipFill rotWithShape="1">
                <a:blip r:embed="rId3" cstate="print"/>
                <a:stretch>
                  <a:fillRect/>
                </a:stretch>
              </a:blipFill>
              <a:ln>
                <a:solidFill>
                  <a:schemeClr val="tx1"/>
                </a:solidFill>
              </a:ln>
              <a:effectLst>
                <a:outerShdw blurRad="50800" dist="38100" dir="18900000" algn="bl" rotWithShape="0">
                  <a:prstClr val="black">
                    <a:alpha val="40000"/>
                  </a:prstClr>
                </a:outerShdw>
              </a:effectLst>
            </p:spPr>
            <p:txBody>
              <a:bodyPr/>
              <a:lstStyle/>
              <a:p>
                <a:r>
                  <a:rPr lang="en-US">
                    <a:noFill/>
                  </a:rPr>
                  <a:t> </a:t>
                </a:r>
              </a:p>
            </p:txBody>
          </p:sp>
        </mc:Fallback>
      </mc:AlternateContent>
      <p:sp>
        <p:nvSpPr>
          <p:cNvPr id="5" name="Content Placeholder 4"/>
          <p:cNvSpPr>
            <a:spLocks noGrp="1"/>
          </p:cNvSpPr>
          <p:nvPr>
            <p:ph sz="quarter" idx="19"/>
          </p:nvPr>
        </p:nvSpPr>
        <p:spPr>
          <a:xfrm>
            <a:off x="320040" y="6096000"/>
            <a:ext cx="8503920" cy="457200"/>
          </a:xfrm>
          <a:solidFill>
            <a:srgbClr val="C6FFF1"/>
          </a:solidFill>
          <a:ln w="28575">
            <a:solidFill>
              <a:schemeClr val="tx1"/>
            </a:solidFill>
          </a:ln>
        </p:spPr>
        <p:txBody>
          <a:bodyPr anchor="ctr"/>
          <a:lstStyle/>
          <a:p>
            <a:pPr lvl="0" algn="ctr" defTabSz="914400" eaLnBrk="0" fontAlgn="base" hangingPunct="0">
              <a:spcBef>
                <a:spcPct val="0"/>
              </a:spcBef>
              <a:spcAft>
                <a:spcPct val="0"/>
              </a:spcAft>
              <a:buNone/>
            </a:pPr>
            <a:r>
              <a:rPr lang="en-US" sz="2200" b="0" dirty="0">
                <a:solidFill>
                  <a:srgbClr val="A60A1B"/>
                </a:solidFill>
              </a:rPr>
              <a:t>Alternatively, use spreadsheet function </a:t>
            </a:r>
            <a:r>
              <a:rPr lang="en-US" sz="2200" dirty="0">
                <a:solidFill>
                  <a:srgbClr val="A60A1B"/>
                </a:solidFill>
              </a:rPr>
              <a:t>VDB(</a:t>
            </a:r>
            <a:r>
              <a:rPr lang="en-US" sz="2200" dirty="0" err="1">
                <a:solidFill>
                  <a:srgbClr val="A60A1B"/>
                </a:solidFill>
              </a:rPr>
              <a:t>B,S,n,start_t,end_t</a:t>
            </a:r>
            <a:r>
              <a:rPr lang="en-US" sz="2200" dirty="0">
                <a:solidFill>
                  <a:srgbClr val="A60A1B"/>
                </a:solidFill>
              </a:rPr>
              <a:t>) </a:t>
            </a:r>
            <a:r>
              <a:rPr lang="en-US" sz="2200" b="0" dirty="0">
                <a:solidFill>
                  <a:srgbClr val="A60A1B"/>
                </a:solidFill>
              </a:rPr>
              <a:t>to determine </a:t>
            </a:r>
            <a:r>
              <a:rPr lang="en-US" sz="2200" b="0" dirty="0" err="1" smtClean="0">
                <a:solidFill>
                  <a:srgbClr val="A60A1B"/>
                </a:solidFill>
              </a:rPr>
              <a:t>D</a:t>
            </a:r>
            <a:r>
              <a:rPr lang="en-US" sz="2200" b="0" baseline="-25000" dirty="0" err="1" smtClean="0">
                <a:solidFill>
                  <a:srgbClr val="A60A1B"/>
                </a:solidFill>
              </a:rPr>
              <a:t>t</a:t>
            </a:r>
            <a:endParaRPr lang="en-US" sz="2200" b="0" dirty="0">
              <a:solidFill>
                <a:srgbClr val="A60A1B"/>
              </a:solidFill>
            </a:endParaRPr>
          </a:p>
        </p:txBody>
      </p:sp>
      <p:sp>
        <p:nvSpPr>
          <p:cNvPr id="9" name="Content Placeholder 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286895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MACRS </a:t>
            </a:r>
            <a:r>
              <a:rPr lang="en-US" dirty="0" smtClean="0"/>
              <a:t>Depreciation</a:t>
            </a:r>
            <a:r>
              <a:rPr lang="en-US" sz="1400" dirty="0" smtClean="0"/>
              <a:t> (1)</a:t>
            </a:r>
            <a:endParaRPr lang="en-US" sz="1400" dirty="0"/>
          </a:p>
        </p:txBody>
      </p:sp>
      <p:sp>
        <p:nvSpPr>
          <p:cNvPr id="10" name="Content Placeholder 2"/>
          <p:cNvSpPr>
            <a:spLocks noGrp="1"/>
          </p:cNvSpPr>
          <p:nvPr>
            <p:ph sz="quarter" idx="17"/>
          </p:nvPr>
        </p:nvSpPr>
        <p:spPr>
          <a:xfrm>
            <a:off x="1066800" y="1270000"/>
            <a:ext cx="7010400" cy="482600"/>
          </a:xfrm>
        </p:spPr>
        <p:txBody>
          <a:bodyPr/>
          <a:lstStyle/>
          <a:p>
            <a:pPr marL="0" lvl="0" indent="0" algn="ctr" defTabSz="914400" eaLnBrk="0" fontAlgn="base" hangingPunct="0">
              <a:spcBef>
                <a:spcPct val="0"/>
              </a:spcBef>
              <a:spcAft>
                <a:spcPct val="0"/>
              </a:spcAft>
              <a:buNone/>
            </a:pPr>
            <a:r>
              <a:rPr lang="en-US" dirty="0">
                <a:solidFill>
                  <a:srgbClr val="000000"/>
                </a:solidFill>
              </a:rPr>
              <a:t>Required </a:t>
            </a:r>
            <a:r>
              <a:rPr lang="en-US" b="0" dirty="0">
                <a:solidFill>
                  <a:srgbClr val="000000"/>
                </a:solidFill>
              </a:rPr>
              <a:t>method to use for </a:t>
            </a:r>
            <a:r>
              <a:rPr lang="en-US" dirty="0">
                <a:solidFill>
                  <a:srgbClr val="7030A0"/>
                </a:solidFill>
              </a:rPr>
              <a:t>tax depreciation</a:t>
            </a:r>
            <a:r>
              <a:rPr lang="en-US" b="0" dirty="0">
                <a:solidFill>
                  <a:srgbClr val="7030A0"/>
                </a:solidFill>
              </a:rPr>
              <a:t> </a:t>
            </a:r>
            <a:r>
              <a:rPr lang="en-US" b="0" dirty="0">
                <a:solidFill>
                  <a:srgbClr val="000000"/>
                </a:solidFill>
              </a:rPr>
              <a:t>in </a:t>
            </a:r>
            <a:r>
              <a:rPr lang="en-US" dirty="0">
                <a:solidFill>
                  <a:srgbClr val="000000"/>
                </a:solidFill>
              </a:rPr>
              <a:t>USA </a:t>
            </a:r>
            <a:r>
              <a:rPr lang="en-US" dirty="0" smtClean="0">
                <a:solidFill>
                  <a:srgbClr val="000000"/>
                </a:solidFill>
              </a:rPr>
              <a:t>only</a:t>
            </a:r>
            <a:endParaRPr lang="en-US" i="1" dirty="0">
              <a:solidFill>
                <a:srgbClr val="000000"/>
              </a:solidFill>
            </a:endParaRPr>
          </a:p>
        </p:txBody>
      </p:sp>
      <p:sp>
        <p:nvSpPr>
          <p:cNvPr id="23" name="Right Arrow 3"/>
          <p:cNvSpPr/>
          <p:nvPr/>
        </p:nvSpPr>
        <p:spPr bwMode="auto">
          <a:xfrm>
            <a:off x="685800" y="1447800"/>
            <a:ext cx="456715" cy="152400"/>
          </a:xfrm>
          <a:prstGeom prst="righ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Narrow" pitchFamily="34" charset="0"/>
            </a:endParaRPr>
          </a:p>
        </p:txBody>
      </p:sp>
      <p:sp>
        <p:nvSpPr>
          <p:cNvPr id="24" name="Right Arrow 4"/>
          <p:cNvSpPr/>
          <p:nvPr/>
        </p:nvSpPr>
        <p:spPr bwMode="auto">
          <a:xfrm flipH="1">
            <a:off x="7924800" y="1447800"/>
            <a:ext cx="457200" cy="152400"/>
          </a:xfrm>
          <a:prstGeom prst="righ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Narrow" pitchFamily="34" charset="0"/>
            </a:endParaRPr>
          </a:p>
        </p:txBody>
      </p:sp>
      <p:sp>
        <p:nvSpPr>
          <p:cNvPr id="11" name="Content Placeholder 5"/>
          <p:cNvSpPr>
            <a:spLocks noGrp="1"/>
          </p:cNvSpPr>
          <p:nvPr>
            <p:ph sz="quarter" idx="18"/>
          </p:nvPr>
        </p:nvSpPr>
        <p:spPr>
          <a:xfrm>
            <a:off x="457200" y="2169160"/>
            <a:ext cx="8153400" cy="497840"/>
          </a:xfrm>
        </p:spPr>
        <p:txBody>
          <a:bodyPr/>
          <a:lstStyle/>
          <a:p>
            <a:pPr marL="0" lvl="0" indent="0" defTabSz="914400" eaLnBrk="0" fontAlgn="base" hangingPunct="0">
              <a:spcBef>
                <a:spcPct val="0"/>
              </a:spcBef>
              <a:spcAft>
                <a:spcPct val="0"/>
              </a:spcAft>
              <a:buClr>
                <a:srgbClr val="3946A4"/>
              </a:buClr>
              <a:buNone/>
            </a:pPr>
            <a:r>
              <a:rPr lang="en-US" sz="2200" b="0" dirty="0">
                <a:solidFill>
                  <a:srgbClr val="000000"/>
                </a:solidFill>
              </a:rPr>
              <a:t>Originally developed to offer accelerated depreciation for economic </a:t>
            </a:r>
            <a:r>
              <a:rPr lang="en-US" sz="2200" b="0" dirty="0" smtClean="0">
                <a:solidFill>
                  <a:srgbClr val="000000"/>
                </a:solidFill>
              </a:rPr>
              <a:t>growth</a:t>
            </a:r>
            <a:endParaRPr lang="en-US" sz="2200" b="0" dirty="0">
              <a:solidFill>
                <a:srgbClr val="000000"/>
              </a:solidFill>
            </a:endParaRPr>
          </a:p>
        </p:txBody>
      </p:sp>
      <mc:AlternateContent xmlns:mc="http://schemas.openxmlformats.org/markup-compatibility/2006">
        <mc:Choice xmlns:a14="http://schemas.microsoft.com/office/drawing/2010/main" xmlns="" Requires="a14">
          <p:sp>
            <p:nvSpPr>
              <p:cNvPr id="12" name="Content Placeholder 6"/>
              <p:cNvSpPr>
                <a:spLocks noGrp="1"/>
              </p:cNvSpPr>
              <p:nvPr>
                <p:ph sz="quarter" idx="19"/>
              </p:nvPr>
            </p:nvSpPr>
            <p:spPr>
              <a:xfrm>
                <a:off x="762001" y="2971800"/>
                <a:ext cx="2362200" cy="731520"/>
              </a:xfrm>
            </p:spPr>
            <p:txBody>
              <a:bodyPr/>
              <a:lstStyle/>
              <a:p>
                <a:pPr marL="0" lvl="0" indent="0" algn="ctr" defTabSz="914400" eaLnBrk="0" fontAlgn="base" hangingPunct="0">
                  <a:spcBef>
                    <a:spcPct val="0"/>
                  </a:spcBef>
                  <a:spcAft>
                    <a:spcPct val="0"/>
                  </a:spcAft>
                  <a:buNone/>
                </a:pPr>
                <a14:m>
                  <m:oMathPara xmlns:m="http://schemas.openxmlformats.org/officeDocument/2006/math">
                    <m:oMathParaPr>
                      <m:jc m:val="centerGroup"/>
                    </m:oMathParaPr>
                    <m:oMath xmlns:m="http://schemas.openxmlformats.org/officeDocument/2006/math">
                      <m:r>
                        <a:rPr lang="en-US" sz="3600" b="1" i="0" dirty="0" smtClean="0">
                          <a:solidFill>
                            <a:srgbClr val="000000"/>
                          </a:solidFill>
                          <a:latin typeface="Cambria Math"/>
                        </a:rPr>
                        <m:t>𝐃</m:t>
                      </m:r>
                      <m:r>
                        <a:rPr lang="en-US" sz="3600" b="1" i="0" baseline="-25000" dirty="0" err="1">
                          <a:solidFill>
                            <a:srgbClr val="000000"/>
                          </a:solidFill>
                          <a:latin typeface="Cambria Math"/>
                        </a:rPr>
                        <m:t>𝐭</m:t>
                      </m:r>
                      <m:r>
                        <a:rPr lang="en-US" sz="3600" b="1" i="0" dirty="0">
                          <a:solidFill>
                            <a:srgbClr val="000000"/>
                          </a:solidFill>
                          <a:latin typeface="Cambria Math"/>
                        </a:rPr>
                        <m:t>=</m:t>
                      </m:r>
                      <m:r>
                        <a:rPr lang="en-US" sz="3600" b="1" i="0" dirty="0" err="1" smtClean="0">
                          <a:solidFill>
                            <a:srgbClr val="000000"/>
                          </a:solidFill>
                          <a:latin typeface="Cambria Math"/>
                        </a:rPr>
                        <m:t>𝐝</m:t>
                      </m:r>
                      <m:r>
                        <a:rPr lang="en-US" sz="3600" b="1" i="0" baseline="-25000" dirty="0" err="1" smtClean="0">
                          <a:solidFill>
                            <a:srgbClr val="000000"/>
                          </a:solidFill>
                          <a:latin typeface="Cambria Math"/>
                        </a:rPr>
                        <m:t>𝐭</m:t>
                      </m:r>
                      <m:r>
                        <a:rPr lang="en-US" sz="3600" b="1" i="0" dirty="0" err="1" smtClean="0">
                          <a:solidFill>
                            <a:srgbClr val="000000"/>
                          </a:solidFill>
                          <a:latin typeface="Cambria Math"/>
                        </a:rPr>
                        <m:t>𝐁</m:t>
                      </m:r>
                    </m:oMath>
                  </m:oMathPara>
                </a14:m>
                <a:endParaRPr lang="en-US" sz="3600" dirty="0">
                  <a:solidFill>
                    <a:srgbClr val="000000"/>
                  </a:solidFill>
                </a:endParaRPr>
              </a:p>
            </p:txBody>
          </p:sp>
        </mc:Choice>
        <mc:Fallback>
          <p:sp>
            <p:nvSpPr>
              <p:cNvPr id="12" name="Content Placeholder 6"/>
              <p:cNvSpPr>
                <a:spLocks noGrp="1" noRot="1" noChangeAspect="1" noMove="1" noResize="1" noEditPoints="1" noAdjustHandles="1" noChangeArrowheads="1" noChangeShapeType="1" noTextEdit="1"/>
              </p:cNvSpPr>
              <p:nvPr>
                <p:ph sz="quarter" idx="19"/>
              </p:nvPr>
            </p:nvSpPr>
            <p:spPr>
              <a:xfrm>
                <a:off x="762001" y="2971800"/>
                <a:ext cx="2362200" cy="731520"/>
              </a:xfrm>
              <a:blipFill rotWithShape="1">
                <a:blip r:embed="rId2"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3" name="Content Placeholder 7"/>
              <p:cNvSpPr>
                <a:spLocks noGrp="1"/>
              </p:cNvSpPr>
              <p:nvPr>
                <p:ph sz="quarter" idx="20"/>
              </p:nvPr>
            </p:nvSpPr>
            <p:spPr>
              <a:xfrm>
                <a:off x="3429000" y="2819400"/>
                <a:ext cx="5410200" cy="1295400"/>
              </a:xfrm>
            </p:spPr>
            <p:txBody>
              <a:bodyPr/>
              <a:lstStyle/>
              <a:p>
                <a:pPr marL="0" lvl="0" indent="0" defTabSz="914400" eaLnBrk="0" fontAlgn="base" hangingPunct="0">
                  <a:spcBef>
                    <a:spcPts val="200"/>
                  </a:spcBef>
                  <a:spcAft>
                    <a:spcPts val="200"/>
                  </a:spcAft>
                  <a:buNone/>
                </a:pPr>
                <a:r>
                  <a:rPr lang="en-US" sz="2200" b="0" dirty="0" smtClean="0">
                    <a:solidFill>
                      <a:srgbClr val="3333CC"/>
                    </a:solidFill>
                  </a:rPr>
                  <a:t> Where</a:t>
                </a:r>
                <a:r>
                  <a:rPr lang="en-US" sz="2200" b="0" dirty="0">
                    <a:solidFill>
                      <a:srgbClr val="3333CC"/>
                    </a:solidFill>
                  </a:rPr>
                  <a:t>:</a:t>
                </a:r>
                <a:r>
                  <a:rPr lang="en-US" sz="2200" b="0" dirty="0">
                    <a:solidFill>
                      <a:srgbClr val="000000"/>
                    </a:solidFill>
                  </a:rPr>
                  <a:t> </a:t>
                </a:r>
                <a:r>
                  <a:rPr lang="en-US" sz="2200" dirty="0" err="1">
                    <a:solidFill>
                      <a:srgbClr val="000000"/>
                    </a:solidFill>
                  </a:rPr>
                  <a:t>D</a:t>
                </a:r>
                <a:r>
                  <a:rPr lang="en-US" sz="2200" baseline="-25000" dirty="0" err="1">
                    <a:solidFill>
                      <a:srgbClr val="000000"/>
                    </a:solidFill>
                  </a:rPr>
                  <a:t>t</a:t>
                </a:r>
                <a:r>
                  <a:rPr lang="en-US" sz="2200" b="0" dirty="0">
                    <a:solidFill>
                      <a:srgbClr val="000000"/>
                    </a:solidFill>
                  </a:rPr>
                  <a:t> </a:t>
                </a:r>
                <a14:m>
                  <m:oMath xmlns:m="http://schemas.openxmlformats.org/officeDocument/2006/math">
                    <m:r>
                      <a:rPr lang="en-US" sz="2200" b="0" i="1" dirty="0" smtClean="0">
                        <a:solidFill>
                          <a:srgbClr val="000000"/>
                        </a:solidFill>
                        <a:latin typeface="Cambria Math"/>
                      </a:rPr>
                      <m:t>=</m:t>
                    </m:r>
                  </m:oMath>
                </a14:m>
                <a:r>
                  <a:rPr lang="en-US" sz="2200" b="0" dirty="0">
                    <a:solidFill>
                      <a:srgbClr val="000000"/>
                    </a:solidFill>
                  </a:rPr>
                  <a:t> depreciation charge for year t</a:t>
                </a:r>
              </a:p>
              <a:p>
                <a:pPr marL="0" lvl="0" indent="0" defTabSz="914400" eaLnBrk="0" fontAlgn="base" hangingPunct="0">
                  <a:spcBef>
                    <a:spcPts val="200"/>
                  </a:spcBef>
                  <a:spcAft>
                    <a:spcPts val="200"/>
                  </a:spcAft>
                  <a:buNone/>
                </a:pPr>
                <a:r>
                  <a:rPr lang="en-US" sz="2200" dirty="0">
                    <a:solidFill>
                      <a:srgbClr val="000000"/>
                    </a:solidFill>
                  </a:rPr>
                  <a:t>            </a:t>
                </a:r>
                <a:r>
                  <a:rPr lang="en-US" sz="2200" dirty="0" smtClean="0">
                    <a:solidFill>
                      <a:srgbClr val="000000"/>
                    </a:solidFill>
                  </a:rPr>
                  <a:t>  B</a:t>
                </a:r>
                <a:r>
                  <a:rPr lang="en-US" sz="2200" b="0" dirty="0" smtClean="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first cost or unadjusted basis</a:t>
                </a:r>
              </a:p>
              <a:p>
                <a:pPr marL="0" lvl="0" indent="0" defTabSz="914400" eaLnBrk="0" fontAlgn="base" hangingPunct="0">
                  <a:spcBef>
                    <a:spcPts val="200"/>
                  </a:spcBef>
                  <a:spcAft>
                    <a:spcPts val="200"/>
                  </a:spcAft>
                  <a:buNone/>
                </a:pPr>
                <a:r>
                  <a:rPr lang="en-US" sz="2200" dirty="0">
                    <a:solidFill>
                      <a:srgbClr val="000000"/>
                    </a:solidFill>
                  </a:rPr>
                  <a:t>              </a:t>
                </a:r>
                <a:r>
                  <a:rPr lang="en-US" sz="2200" dirty="0" err="1">
                    <a:solidFill>
                      <a:srgbClr val="000000"/>
                    </a:solidFill>
                  </a:rPr>
                  <a:t>d</a:t>
                </a:r>
                <a:r>
                  <a:rPr lang="en-US" sz="2200" baseline="-25000" dirty="0" err="1">
                    <a:solidFill>
                      <a:srgbClr val="000000"/>
                    </a:solidFill>
                  </a:rPr>
                  <a:t>t</a:t>
                </a:r>
                <a:r>
                  <a:rPr lang="en-US" sz="2200" baseline="-2500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depreciation rate for year t (decimal</a:t>
                </a:r>
                <a:r>
                  <a:rPr lang="en-US" sz="2200" b="0" dirty="0" smtClean="0">
                    <a:solidFill>
                      <a:srgbClr val="000000"/>
                    </a:solidFill>
                  </a:rPr>
                  <a:t>)</a:t>
                </a:r>
                <a:endParaRPr lang="en-US" sz="2200" b="0" dirty="0">
                  <a:solidFill>
                    <a:srgbClr val="000000"/>
                  </a:solidFill>
                </a:endParaRPr>
              </a:p>
            </p:txBody>
          </p:sp>
        </mc:Choice>
        <mc:Fallback>
          <p:sp>
            <p:nvSpPr>
              <p:cNvPr id="13" name="Content Placeholder 7"/>
              <p:cNvSpPr>
                <a:spLocks noGrp="1" noRot="1" noChangeAspect="1" noMove="1" noResize="1" noEditPoints="1" noAdjustHandles="1" noChangeArrowheads="1" noChangeShapeType="1" noTextEdit="1"/>
              </p:cNvSpPr>
              <p:nvPr>
                <p:ph sz="quarter" idx="20"/>
              </p:nvPr>
            </p:nvSpPr>
            <p:spPr>
              <a:xfrm>
                <a:off x="3429000" y="2819400"/>
                <a:ext cx="5410200" cy="1295400"/>
              </a:xfrm>
              <a:blipFill rotWithShape="1">
                <a:blip r:embed="rId3" cstate="print"/>
                <a:stretch>
                  <a:fillRect l="-338" t="-2830" b="-1887"/>
                </a:stretch>
              </a:blipFill>
            </p:spPr>
            <p:txBody>
              <a:bodyPr/>
              <a:lstStyle/>
              <a:p>
                <a:r>
                  <a:rPr lang="en-US">
                    <a:noFill/>
                  </a:rPr>
                  <a:t> </a:t>
                </a:r>
              </a:p>
            </p:txBody>
          </p:sp>
        </mc:Fallback>
      </mc:AlternateContent>
      <p:sp>
        <p:nvSpPr>
          <p:cNvPr id="14" name="Content Placeholder 8" descr="MACRS is table-driven as defined by the Internal Revenue Service.  It has different classes of items which define the percentage of depreciation to take off each year. It always depreciates to zero but uses the 'half-year convention' which assumes the asset was installed half-way through the first year, but adds a half-year at the end of life, n, so that at year n+1 there is still a depreciation value. See Table 16.2"/>
          <p:cNvSpPr>
            <a:spLocks noGrp="1"/>
          </p:cNvSpPr>
          <p:nvPr>
            <p:ph sz="quarter" idx="21"/>
          </p:nvPr>
        </p:nvSpPr>
        <p:spPr>
          <a:xfrm>
            <a:off x="457200" y="4343400"/>
            <a:ext cx="7696200" cy="609600"/>
          </a:xfrm>
        </p:spPr>
        <p:txBody>
          <a:bodyPr/>
          <a:lstStyle/>
          <a:p>
            <a:pPr marL="0" lvl="0" indent="0" defTabSz="914400" eaLnBrk="0" fontAlgn="base" hangingPunct="0">
              <a:spcBef>
                <a:spcPct val="0"/>
              </a:spcBef>
              <a:spcAft>
                <a:spcPct val="0"/>
              </a:spcAft>
              <a:buClr>
                <a:srgbClr val="3946A4"/>
              </a:buClr>
              <a:buNone/>
            </a:pPr>
            <a:r>
              <a:rPr lang="en-US" sz="2600" b="0" dirty="0">
                <a:solidFill>
                  <a:srgbClr val="000000"/>
                </a:solidFill>
              </a:rPr>
              <a:t>Get value for </a:t>
            </a:r>
            <a:r>
              <a:rPr lang="en-US" sz="2600" b="0" dirty="0" err="1">
                <a:solidFill>
                  <a:srgbClr val="A60A1B"/>
                </a:solidFill>
              </a:rPr>
              <a:t>d</a:t>
            </a:r>
            <a:r>
              <a:rPr lang="en-US" sz="2600" b="0" baseline="-25000" dirty="0" err="1">
                <a:solidFill>
                  <a:srgbClr val="A60A1B"/>
                </a:solidFill>
              </a:rPr>
              <a:t>t</a:t>
            </a:r>
            <a:r>
              <a:rPr lang="en-US" sz="2600" b="0" dirty="0">
                <a:solidFill>
                  <a:srgbClr val="A60A1B"/>
                </a:solidFill>
              </a:rPr>
              <a:t> from IRS table for MACRS </a:t>
            </a:r>
            <a:r>
              <a:rPr lang="en-US" sz="2600" b="0" dirty="0" smtClean="0">
                <a:solidFill>
                  <a:srgbClr val="A60A1B"/>
                </a:solidFill>
              </a:rPr>
              <a:t>rates</a:t>
            </a:r>
            <a:endParaRPr lang="en-US" sz="2600" b="0" dirty="0">
              <a:solidFill>
                <a:srgbClr val="A60A1B"/>
              </a:solidFill>
            </a:endParaRPr>
          </a:p>
        </p:txBody>
      </p:sp>
      <mc:AlternateContent xmlns:mc="http://schemas.openxmlformats.org/markup-compatibility/2006">
        <mc:Choice xmlns:a14="http://schemas.microsoft.com/office/drawing/2010/main" xmlns="" Requires="a14">
          <p:sp>
            <p:nvSpPr>
              <p:cNvPr id="15" name="Content Placeholder 9"/>
              <p:cNvSpPr>
                <a:spLocks noGrp="1"/>
              </p:cNvSpPr>
              <p:nvPr>
                <p:ph sz="quarter" idx="22"/>
              </p:nvPr>
            </p:nvSpPr>
            <p:spPr>
              <a:xfrm>
                <a:off x="228600" y="4800600"/>
                <a:ext cx="3657600" cy="1828800"/>
              </a:xfrm>
            </p:spPr>
            <p:txBody>
              <a:bodyPr/>
              <a:lstStyle/>
              <a:p>
                <a:pPr marL="0" lvl="0" indent="0" algn="ctr" defTabSz="914400" eaLnBrk="0" fontAlgn="base" hangingPunct="0">
                  <a:spcBef>
                    <a:spcPct val="0"/>
                  </a:spcBef>
                  <a:spcAft>
                    <a:spcPct val="0"/>
                  </a:spcAft>
                  <a:buNone/>
                </a:pPr>
                <a14:m>
                  <m:oMathPara xmlns:m="http://schemas.openxmlformats.org/officeDocument/2006/math">
                    <m:oMathParaPr>
                      <m:jc m:val="centerGroup"/>
                    </m:oMathParaPr>
                    <m:oMath xmlns:m="http://schemas.openxmlformats.org/officeDocument/2006/math">
                      <m:r>
                        <a:rPr lang="en-US" sz="3600" b="1" i="0" dirty="0" smtClean="0">
                          <a:solidFill>
                            <a:srgbClr val="000000"/>
                          </a:solidFill>
                          <a:latin typeface="Cambria Math"/>
                        </a:rPr>
                        <m:t>𝐁𝐕</m:t>
                      </m:r>
                      <m:r>
                        <a:rPr lang="en-US" sz="3600" b="1" i="0" baseline="-25000" dirty="0" err="1">
                          <a:solidFill>
                            <a:srgbClr val="000000"/>
                          </a:solidFill>
                          <a:latin typeface="Cambria Math"/>
                        </a:rPr>
                        <m:t>𝐭</m:t>
                      </m:r>
                      <m:r>
                        <a:rPr lang="en-US" sz="3600" b="1" i="0" dirty="0">
                          <a:solidFill>
                            <a:srgbClr val="000000"/>
                          </a:solidFill>
                          <a:latin typeface="Cambria Math"/>
                        </a:rPr>
                        <m:t>=</m:t>
                      </m:r>
                      <m:r>
                        <a:rPr lang="en-US" sz="3600" b="1" i="0" dirty="0">
                          <a:solidFill>
                            <a:srgbClr val="000000"/>
                          </a:solidFill>
                          <a:latin typeface="Cambria Math"/>
                        </a:rPr>
                        <m:t>𝐁</m:t>
                      </m:r>
                      <m:r>
                        <a:rPr lang="en-US" sz="3600" b="1" i="0" dirty="0" smtClean="0">
                          <a:solidFill>
                            <a:srgbClr val="000000"/>
                          </a:solidFill>
                          <a:latin typeface="Cambria Math"/>
                        </a:rPr>
                        <m:t>−</m:t>
                      </m:r>
                      <m:nary>
                        <m:naryPr>
                          <m:chr m:val="∑"/>
                          <m:ctrlPr>
                            <a:rPr lang="en-US" sz="3600" i="1" smtClean="0">
                              <a:solidFill>
                                <a:srgbClr val="000000"/>
                              </a:solidFill>
                              <a:latin typeface="Cambria Math"/>
                            </a:rPr>
                          </m:ctrlPr>
                        </m:naryPr>
                        <m:sub>
                          <m:r>
                            <m:rPr>
                              <m:sty m:val="p"/>
                            </m:rPr>
                            <a:rPr lang="en-US" sz="3600" b="0" i="0" smtClean="0">
                              <a:solidFill>
                                <a:srgbClr val="000000"/>
                              </a:solidFill>
                              <a:latin typeface="Cambria Math"/>
                            </a:rPr>
                            <m:t>j</m:t>
                          </m:r>
                          <m:r>
                            <a:rPr lang="en-US" sz="3600" b="0" i="0" smtClean="0">
                              <a:solidFill>
                                <a:srgbClr val="000000"/>
                              </a:solidFill>
                              <a:latin typeface="Cambria Math"/>
                            </a:rPr>
                            <m:t>=1</m:t>
                          </m:r>
                        </m:sub>
                        <m:sup>
                          <m:r>
                            <m:rPr>
                              <m:sty m:val="p"/>
                            </m:rPr>
                            <a:rPr lang="en-US" sz="3600" b="0" i="0" smtClean="0">
                              <a:solidFill>
                                <a:srgbClr val="000000"/>
                              </a:solidFill>
                              <a:latin typeface="Cambria Math"/>
                            </a:rPr>
                            <m:t>j</m:t>
                          </m:r>
                          <m:r>
                            <a:rPr lang="en-US" sz="3600" b="0" i="0" smtClean="0">
                              <a:solidFill>
                                <a:srgbClr val="000000"/>
                              </a:solidFill>
                              <a:latin typeface="Cambria Math"/>
                            </a:rPr>
                            <m:t>=</m:t>
                          </m:r>
                          <m:r>
                            <m:rPr>
                              <m:sty m:val="p"/>
                            </m:rPr>
                            <a:rPr lang="en-US" sz="3600" b="0" i="0" smtClean="0">
                              <a:solidFill>
                                <a:srgbClr val="000000"/>
                              </a:solidFill>
                              <a:latin typeface="Cambria Math"/>
                            </a:rPr>
                            <m:t>t</m:t>
                          </m:r>
                        </m:sup>
                        <m:e>
                          <m:r>
                            <a:rPr lang="en-US" sz="3600" b="1" i="0" smtClean="0">
                              <a:solidFill>
                                <a:srgbClr val="000000"/>
                              </a:solidFill>
                              <a:latin typeface="Cambria Math"/>
                            </a:rPr>
                            <m:t>𝐃</m:t>
                          </m:r>
                          <m:r>
                            <a:rPr lang="en-US" sz="3600" b="1" i="0" baseline="-25000" smtClean="0">
                              <a:solidFill>
                                <a:srgbClr val="000000"/>
                              </a:solidFill>
                              <a:latin typeface="Cambria Math"/>
                            </a:rPr>
                            <m:t>𝐣</m:t>
                          </m:r>
                        </m:e>
                      </m:nary>
                    </m:oMath>
                  </m:oMathPara>
                </a14:m>
                <a:endParaRPr lang="en-US" sz="3600" dirty="0">
                  <a:solidFill>
                    <a:srgbClr val="000000"/>
                  </a:solidFill>
                </a:endParaRPr>
              </a:p>
            </p:txBody>
          </p:sp>
        </mc:Choice>
        <mc:Fallback>
          <p:sp>
            <p:nvSpPr>
              <p:cNvPr id="15" name="Content Placeholder 9"/>
              <p:cNvSpPr>
                <a:spLocks noGrp="1" noRot="1" noChangeAspect="1" noMove="1" noResize="1" noEditPoints="1" noAdjustHandles="1" noChangeArrowheads="1" noChangeShapeType="1" noTextEdit="1"/>
              </p:cNvSpPr>
              <p:nvPr>
                <p:ph sz="quarter" idx="22"/>
              </p:nvPr>
            </p:nvSpPr>
            <p:spPr>
              <a:xfrm>
                <a:off x="228600" y="4800600"/>
                <a:ext cx="3657600" cy="1828800"/>
              </a:xfrm>
              <a:blipFill rotWithShape="1">
                <a:blip r:embed="rId4"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6" name="Content Placeholder 10"/>
              <p:cNvSpPr>
                <a:spLocks noGrp="1"/>
              </p:cNvSpPr>
              <p:nvPr>
                <p:ph sz="quarter" idx="24"/>
              </p:nvPr>
            </p:nvSpPr>
            <p:spPr>
              <a:xfrm>
                <a:off x="3962400" y="5334000"/>
                <a:ext cx="4953000" cy="914400"/>
              </a:xfrm>
            </p:spPr>
            <p:txBody>
              <a:bodyPr/>
              <a:lstStyle/>
              <a:p>
                <a:pPr marL="0" lvl="0" indent="0" defTabSz="914400" eaLnBrk="0" fontAlgn="base" hangingPunct="0">
                  <a:spcBef>
                    <a:spcPts val="200"/>
                  </a:spcBef>
                  <a:spcAft>
                    <a:spcPts val="200"/>
                  </a:spcAft>
                  <a:buNone/>
                </a:pPr>
                <a:r>
                  <a:rPr lang="en-US" sz="2200" b="0" dirty="0">
                    <a:solidFill>
                      <a:srgbClr val="3333CC"/>
                    </a:solidFill>
                  </a:rPr>
                  <a:t>Where:</a:t>
                </a:r>
                <a:r>
                  <a:rPr lang="en-US" sz="2200" b="0" dirty="0">
                    <a:solidFill>
                      <a:srgbClr val="000000"/>
                    </a:solidFill>
                  </a:rPr>
                  <a:t>      </a:t>
                </a:r>
                <a:r>
                  <a:rPr lang="en-US" sz="2200" dirty="0" err="1">
                    <a:solidFill>
                      <a:srgbClr val="000000"/>
                    </a:solidFill>
                  </a:rPr>
                  <a:t>D</a:t>
                </a:r>
                <a:r>
                  <a:rPr lang="en-US" sz="2200" baseline="-25000" dirty="0" err="1">
                    <a:solidFill>
                      <a:srgbClr val="000000"/>
                    </a:solidFill>
                  </a:rPr>
                  <a:t>j</a:t>
                </a:r>
                <a:r>
                  <a:rPr lang="en-US" sz="2200" baseline="-2500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depreciation in year j</a:t>
                </a:r>
              </a:p>
              <a:p>
                <a:pPr marL="0" lvl="0" indent="0" defTabSz="914400" eaLnBrk="0" fontAlgn="base" hangingPunct="0">
                  <a:spcBef>
                    <a:spcPts val="200"/>
                  </a:spcBef>
                  <a:spcAft>
                    <a:spcPts val="200"/>
                  </a:spcAft>
                  <a:buNone/>
                </a:pPr>
                <a:r>
                  <a:rPr lang="en-US" sz="2200" dirty="0">
                    <a:solidFill>
                      <a:srgbClr val="000000"/>
                    </a:solidFill>
                  </a:rPr>
                  <a:t>            </a:t>
                </a:r>
                <a14:m>
                  <m:oMath xmlns:m="http://schemas.openxmlformats.org/officeDocument/2006/math">
                    <m:r>
                      <a:rPr lang="en-US" sz="2200" i="1" dirty="0" smtClean="0">
                        <a:solidFill>
                          <a:srgbClr val="000000"/>
                        </a:solidFill>
                        <a:latin typeface="Cambria Math"/>
                      </a:rPr>
                      <m:t> ∑ </m:t>
                    </m:r>
                  </m:oMath>
                </a14:m>
                <a:r>
                  <a:rPr lang="en-US" sz="2200" dirty="0" err="1">
                    <a:solidFill>
                      <a:srgbClr val="000000"/>
                    </a:solidFill>
                  </a:rPr>
                  <a:t>D</a:t>
                </a:r>
                <a:r>
                  <a:rPr lang="en-US" sz="2200" baseline="-25000" dirty="0" err="1">
                    <a:solidFill>
                      <a:srgbClr val="000000"/>
                    </a:solidFill>
                  </a:rPr>
                  <a:t>j</a:t>
                </a:r>
                <a:r>
                  <a:rPr lang="en-US" sz="2200" baseline="-2500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all depreciation through year </a:t>
                </a:r>
                <a:r>
                  <a:rPr lang="en-US" sz="2200" b="0" dirty="0" smtClean="0">
                    <a:solidFill>
                      <a:srgbClr val="000000"/>
                    </a:solidFill>
                  </a:rPr>
                  <a:t>t</a:t>
                </a:r>
                <a:endParaRPr lang="en-US" sz="2200" b="0" dirty="0">
                  <a:solidFill>
                    <a:srgbClr val="000000"/>
                  </a:solidFill>
                </a:endParaRPr>
              </a:p>
            </p:txBody>
          </p:sp>
        </mc:Choice>
        <mc:Fallback>
          <p:sp>
            <p:nvSpPr>
              <p:cNvPr id="16" name="Content Placeholder 10"/>
              <p:cNvSpPr>
                <a:spLocks noGrp="1" noRot="1" noChangeAspect="1" noMove="1" noResize="1" noEditPoints="1" noAdjustHandles="1" noChangeArrowheads="1" noChangeShapeType="1" noTextEdit="1"/>
              </p:cNvSpPr>
              <p:nvPr>
                <p:ph sz="quarter" idx="24"/>
              </p:nvPr>
            </p:nvSpPr>
            <p:spPr>
              <a:xfrm>
                <a:off x="3962400" y="5334000"/>
                <a:ext cx="4953000" cy="914400"/>
              </a:xfrm>
              <a:blipFill rotWithShape="1">
                <a:blip r:embed="rId5" cstate="print"/>
                <a:stretch>
                  <a:fillRect l="-1476" t="-4000" b="-2667"/>
                </a:stretch>
              </a:blipFill>
            </p:spPr>
            <p:txBody>
              <a:bodyPr/>
              <a:lstStyle/>
              <a:p>
                <a:r>
                  <a:rPr lang="en-US">
                    <a:noFill/>
                  </a:rPr>
                  <a:t> </a:t>
                </a:r>
              </a:p>
            </p:txBody>
          </p:sp>
        </mc:Fallback>
      </mc:AlternateContent>
      <p:sp>
        <p:nvSpPr>
          <p:cNvPr id="22" name="Content Placeholder 11"/>
          <p:cNvSpPr>
            <a:spLocks noGrp="1"/>
          </p:cNvSpPr>
          <p:nvPr>
            <p:ph sz="quarter" idx="30"/>
          </p:nvPr>
        </p:nvSpPr>
        <p:spPr/>
        <p:txBody>
          <a:bodyPr/>
          <a:lstStyle/>
          <a:p>
            <a:endParaRPr lang="en-US" dirty="0"/>
          </a:p>
        </p:txBody>
      </p:sp>
    </p:spTree>
    <p:extLst>
      <p:ext uri="{BB962C8B-B14F-4D97-AF65-F5344CB8AC3E}">
        <p14:creationId xmlns:p14="http://schemas.microsoft.com/office/powerpoint/2010/main" xmlns="" val="1857021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MACRS </a:t>
            </a:r>
            <a:r>
              <a:rPr lang="en-US" dirty="0" smtClean="0"/>
              <a:t>Depreciation</a:t>
            </a:r>
            <a:r>
              <a:rPr lang="en-US" sz="1400" dirty="0"/>
              <a:t> </a:t>
            </a:r>
            <a:r>
              <a:rPr lang="en-US" sz="1400" dirty="0" smtClean="0"/>
              <a:t>(2)</a:t>
            </a:r>
            <a:endParaRPr lang="en-US" dirty="0"/>
          </a:p>
        </p:txBody>
      </p:sp>
      <p:sp>
        <p:nvSpPr>
          <p:cNvPr id="17" name="Content Placeholder 2"/>
          <p:cNvSpPr>
            <a:spLocks noGrp="1"/>
          </p:cNvSpPr>
          <p:nvPr>
            <p:ph idx="1"/>
          </p:nvPr>
        </p:nvSpPr>
        <p:spPr/>
        <p:txBody>
          <a:bodyPr/>
          <a:lstStyle/>
          <a:p>
            <a:pPr marL="0" lvl="0" indent="0" defTabSz="914400" eaLnBrk="0" fontAlgn="base" hangingPunct="0">
              <a:spcBef>
                <a:spcPts val="2400"/>
              </a:spcBef>
              <a:spcAft>
                <a:spcPct val="0"/>
              </a:spcAft>
              <a:buClr>
                <a:srgbClr val="006200"/>
              </a:buClr>
              <a:buNone/>
            </a:pPr>
            <a:r>
              <a:rPr lang="en-US" b="0" dirty="0">
                <a:solidFill>
                  <a:srgbClr val="000000"/>
                </a:solidFill>
              </a:rPr>
              <a:t>Always depreciates to </a:t>
            </a:r>
            <a:r>
              <a:rPr lang="en-US" dirty="0">
                <a:solidFill>
                  <a:srgbClr val="820082"/>
                </a:solidFill>
              </a:rPr>
              <a:t>zero</a:t>
            </a:r>
            <a:r>
              <a:rPr lang="en-US" b="0" dirty="0">
                <a:solidFill>
                  <a:srgbClr val="820082"/>
                </a:solidFill>
              </a:rPr>
              <a:t>; no</a:t>
            </a:r>
            <a:r>
              <a:rPr lang="en-US" dirty="0">
                <a:solidFill>
                  <a:srgbClr val="820082"/>
                </a:solidFill>
              </a:rPr>
              <a:t> </a:t>
            </a:r>
            <a:r>
              <a:rPr lang="en-US" b="0" dirty="0">
                <a:solidFill>
                  <a:srgbClr val="820082"/>
                </a:solidFill>
              </a:rPr>
              <a:t>salvage value considered</a:t>
            </a:r>
          </a:p>
          <a:p>
            <a:pPr marL="0" lvl="0" indent="0" defTabSz="914400" eaLnBrk="0" fontAlgn="base" hangingPunct="0">
              <a:spcBef>
                <a:spcPts val="2400"/>
              </a:spcBef>
              <a:spcAft>
                <a:spcPct val="0"/>
              </a:spcAft>
              <a:buClr>
                <a:srgbClr val="3946A4"/>
              </a:buClr>
              <a:buNone/>
            </a:pPr>
            <a:r>
              <a:rPr lang="en-US" b="0" dirty="0">
                <a:solidFill>
                  <a:srgbClr val="000000"/>
                </a:solidFill>
              </a:rPr>
              <a:t>Incorporates </a:t>
            </a:r>
            <a:r>
              <a:rPr lang="en-US" dirty="0">
                <a:solidFill>
                  <a:srgbClr val="006200"/>
                </a:solidFill>
              </a:rPr>
              <a:t>switching from DDB to SL </a:t>
            </a:r>
            <a:r>
              <a:rPr lang="en-US" b="0" dirty="0">
                <a:solidFill>
                  <a:srgbClr val="000000"/>
                </a:solidFill>
              </a:rPr>
              <a:t>depreciation</a:t>
            </a:r>
            <a:endParaRPr lang="en-US" b="0" dirty="0">
              <a:solidFill>
                <a:srgbClr val="9933FF"/>
              </a:solidFill>
            </a:endParaRPr>
          </a:p>
          <a:p>
            <a:pPr marL="0" lvl="0" indent="0" defTabSz="914400" eaLnBrk="0" fontAlgn="base" hangingPunct="0">
              <a:spcBef>
                <a:spcPts val="2400"/>
              </a:spcBef>
              <a:spcAft>
                <a:spcPct val="0"/>
              </a:spcAft>
              <a:buClr>
                <a:srgbClr val="006200"/>
              </a:buClr>
              <a:buNone/>
            </a:pPr>
            <a:r>
              <a:rPr lang="en-US" i="1" dirty="0">
                <a:solidFill>
                  <a:srgbClr val="002060"/>
                </a:solidFill>
              </a:rPr>
              <a:t>Standardized recovery periods </a:t>
            </a:r>
            <a:r>
              <a:rPr lang="en-US" b="0" dirty="0">
                <a:solidFill>
                  <a:srgbClr val="000000"/>
                </a:solidFill>
              </a:rPr>
              <a:t>(n) are tabulated</a:t>
            </a:r>
            <a:endParaRPr lang="en-US" b="0" dirty="0">
              <a:solidFill>
                <a:srgbClr val="9933FF"/>
              </a:solidFill>
            </a:endParaRPr>
          </a:p>
          <a:p>
            <a:pPr marL="0" lvl="0" indent="0" defTabSz="914400" eaLnBrk="0" fontAlgn="base" hangingPunct="0">
              <a:spcBef>
                <a:spcPts val="2400"/>
              </a:spcBef>
              <a:spcAft>
                <a:spcPct val="0"/>
              </a:spcAft>
              <a:buClr>
                <a:srgbClr val="3946A4"/>
              </a:buClr>
              <a:buNone/>
            </a:pPr>
            <a:r>
              <a:rPr lang="en-US" b="0" dirty="0">
                <a:solidFill>
                  <a:srgbClr val="000000"/>
                </a:solidFill>
              </a:rPr>
              <a:t>MACRS recovery time is always</a:t>
            </a:r>
            <a:r>
              <a:rPr lang="en-US" b="0" dirty="0">
                <a:solidFill>
                  <a:srgbClr val="A60A1B"/>
                </a:solidFill>
              </a:rPr>
              <a:t> </a:t>
            </a:r>
            <a:r>
              <a:rPr lang="en-US" dirty="0">
                <a:solidFill>
                  <a:srgbClr val="A60A1B"/>
                </a:solidFill>
              </a:rPr>
              <a:t>n+1 years</a:t>
            </a:r>
            <a:r>
              <a:rPr lang="en-US" b="0" dirty="0" smtClean="0">
                <a:solidFill>
                  <a:srgbClr val="000000"/>
                </a:solidFill>
              </a:rPr>
              <a:t>;</a:t>
            </a:r>
            <a:br>
              <a:rPr lang="en-US" b="0" dirty="0" smtClean="0">
                <a:solidFill>
                  <a:srgbClr val="000000"/>
                </a:solidFill>
              </a:rPr>
            </a:br>
            <a:r>
              <a:rPr lang="en-US" dirty="0" smtClean="0">
                <a:solidFill>
                  <a:srgbClr val="A60A1B"/>
                </a:solidFill>
              </a:rPr>
              <a:t>half-year </a:t>
            </a:r>
            <a:r>
              <a:rPr lang="en-US" dirty="0">
                <a:solidFill>
                  <a:srgbClr val="A60A1B"/>
                </a:solidFill>
              </a:rPr>
              <a:t>convention</a:t>
            </a:r>
            <a:r>
              <a:rPr lang="en-US" dirty="0">
                <a:solidFill>
                  <a:srgbClr val="FF0000"/>
                </a:solidFill>
              </a:rPr>
              <a:t> </a:t>
            </a:r>
            <a:r>
              <a:rPr lang="en-US" b="0" dirty="0">
                <a:solidFill>
                  <a:srgbClr val="000000"/>
                </a:solidFill>
              </a:rPr>
              <a:t>assumes purchase in midyear </a:t>
            </a:r>
            <a:endParaRPr lang="en-US" b="0" dirty="0">
              <a:solidFill>
                <a:srgbClr val="9933FF"/>
              </a:solidFill>
            </a:endParaRPr>
          </a:p>
          <a:p>
            <a:pPr marL="0" lvl="0" indent="0" defTabSz="914400" eaLnBrk="0" fontAlgn="base" hangingPunct="0">
              <a:spcBef>
                <a:spcPts val="2400"/>
              </a:spcBef>
              <a:spcAft>
                <a:spcPct val="0"/>
              </a:spcAft>
              <a:buClr>
                <a:srgbClr val="006200"/>
              </a:buClr>
              <a:buNone/>
            </a:pPr>
            <a:r>
              <a:rPr lang="en-US" b="0" dirty="0">
                <a:solidFill>
                  <a:srgbClr val="000000"/>
                </a:solidFill>
              </a:rPr>
              <a:t>No special spreadsheet function; can arrange </a:t>
            </a:r>
            <a:r>
              <a:rPr lang="en-US" dirty="0">
                <a:solidFill>
                  <a:srgbClr val="FFFFFF">
                    <a:lumMod val="25000"/>
                  </a:srgbClr>
                </a:solidFill>
              </a:rPr>
              <a:t>VDB </a:t>
            </a:r>
            <a:r>
              <a:rPr lang="en-US" dirty="0" smtClean="0">
                <a:solidFill>
                  <a:srgbClr val="FFFFFF">
                    <a:lumMod val="25000"/>
                  </a:srgbClr>
                </a:solidFill>
              </a:rPr>
              <a:t>function </a:t>
            </a:r>
            <a:r>
              <a:rPr lang="en-US" b="0" dirty="0">
                <a:solidFill>
                  <a:srgbClr val="000000"/>
                </a:solidFill>
              </a:rPr>
              <a:t>to display MACRS depreciation each </a:t>
            </a:r>
            <a:r>
              <a:rPr lang="en-US" b="0" dirty="0" smtClean="0">
                <a:solidFill>
                  <a:srgbClr val="000000"/>
                </a:solidFill>
              </a:rPr>
              <a:t>year</a:t>
            </a:r>
            <a:endParaRPr lang="en-US" b="0" dirty="0">
              <a:solidFill>
                <a:srgbClr val="000000"/>
              </a:solidFill>
            </a:endParaRPr>
          </a:p>
        </p:txBody>
      </p:sp>
      <p:sp>
        <p:nvSpPr>
          <p:cNvPr id="19" name="Text Placeholder 3"/>
          <p:cNvSpPr>
            <a:spLocks noGrp="1"/>
          </p:cNvSpPr>
          <p:nvPr>
            <p:ph type="body" sz="quarter" idx="16"/>
          </p:nvPr>
        </p:nvSpPr>
        <p:spPr/>
        <p:txBody>
          <a:bodyPr/>
          <a:lstStyle/>
          <a:p>
            <a:endParaRPr lang="en-US"/>
          </a:p>
        </p:txBody>
      </p:sp>
      <p:sp>
        <p:nvSpPr>
          <p:cNvPr id="18"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4461001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MACRS </a:t>
            </a:r>
            <a:r>
              <a:rPr lang="en-US" dirty="0" smtClean="0"/>
              <a:t>Depreciation</a:t>
            </a:r>
            <a:endParaRPr lang="en-US" dirty="0"/>
          </a:p>
        </p:txBody>
      </p:sp>
      <p:sp>
        <p:nvSpPr>
          <p:cNvPr id="3" name="Content Placeholder 2" descr="This is a good example on how you would calculate the depreciation value for any year (it's simply a table look-up under the appropriate classification of asset).   It also shows how to calculate the BV for any year.  Note that the BV is the accumulation of percentages from previous year and is not calculated directly.  Salvage Value is ignored by MACRS and it always depreciates to zero in year n + 1."/>
          <p:cNvSpPr>
            <a:spLocks noGrp="1"/>
          </p:cNvSpPr>
          <p:nvPr>
            <p:ph idx="1"/>
          </p:nvPr>
        </p:nvSpPr>
        <p:spPr>
          <a:xfrm>
            <a:off x="457200" y="1264920"/>
            <a:ext cx="8229600" cy="1371600"/>
          </a:xfrm>
          <a:solidFill>
            <a:srgbClr val="006200"/>
          </a:solidFill>
          <a:effectLst>
            <a:outerShdw dist="127000" dir="18900000" algn="bl" rotWithShape="0">
              <a:srgbClr val="00CC99"/>
            </a:outerShdw>
          </a:effectLst>
        </p:spPr>
        <p:txBody>
          <a:bodyPr anchor="ctr"/>
          <a:lstStyle/>
          <a:p>
            <a:pPr marL="0" lvl="0" indent="0" defTabSz="914400" eaLnBrk="0" fontAlgn="base" hangingPunct="0">
              <a:spcBef>
                <a:spcPct val="0"/>
              </a:spcBef>
              <a:spcAft>
                <a:spcPct val="0"/>
              </a:spcAft>
              <a:buNone/>
            </a:pPr>
            <a:r>
              <a:rPr lang="en-US" sz="2600" b="0" dirty="0">
                <a:solidFill>
                  <a:schemeClr val="bg1"/>
                </a:solidFill>
              </a:rPr>
              <a:t>A finishing machine has a first cost of $20,000 with a $5,000</a:t>
            </a:r>
          </a:p>
          <a:p>
            <a:pPr marL="0" lvl="0" indent="0" defTabSz="914400" eaLnBrk="0" fontAlgn="base" hangingPunct="0">
              <a:spcBef>
                <a:spcPct val="0"/>
              </a:spcBef>
              <a:spcAft>
                <a:spcPct val="0"/>
              </a:spcAft>
              <a:buNone/>
            </a:pPr>
            <a:r>
              <a:rPr lang="en-US" sz="2600" b="0" dirty="0">
                <a:solidFill>
                  <a:schemeClr val="bg1"/>
                </a:solidFill>
              </a:rPr>
              <a:t>salvage value after 5 years. Using MACRS, find (a) D and (b) BV </a:t>
            </a:r>
          </a:p>
          <a:p>
            <a:pPr marL="0" lvl="0" indent="0" defTabSz="914400" eaLnBrk="0" fontAlgn="base" hangingPunct="0">
              <a:spcBef>
                <a:spcPct val="0"/>
              </a:spcBef>
              <a:spcAft>
                <a:spcPct val="0"/>
              </a:spcAft>
              <a:buNone/>
            </a:pPr>
            <a:r>
              <a:rPr lang="en-US" sz="2600" b="0" dirty="0">
                <a:solidFill>
                  <a:schemeClr val="bg1"/>
                </a:solidFill>
              </a:rPr>
              <a:t>for year 3</a:t>
            </a:r>
            <a:r>
              <a:rPr lang="en-US" sz="2600" b="0" dirty="0" smtClean="0">
                <a:solidFill>
                  <a:schemeClr val="bg1"/>
                </a:solidFill>
              </a:rPr>
              <a:t>.</a:t>
            </a:r>
            <a:endParaRPr lang="en-US" sz="2600" b="0" dirty="0">
              <a:solidFill>
                <a:schemeClr val="bg1"/>
              </a:solidFill>
            </a:endParaRPr>
          </a:p>
        </p:txBody>
      </p:sp>
      <mc:AlternateContent xmlns:mc="http://schemas.openxmlformats.org/markup-compatibility/2006">
        <mc:Choice xmlns:a14="http://schemas.microsoft.com/office/drawing/2010/main" xmlns="" Requires="a14">
          <p:sp>
            <p:nvSpPr>
              <p:cNvPr id="4" name="Content Placeholder 3"/>
              <p:cNvSpPr>
                <a:spLocks noGrp="1"/>
              </p:cNvSpPr>
              <p:nvPr>
                <p:ph idx="17"/>
              </p:nvPr>
            </p:nvSpPr>
            <p:spPr>
              <a:xfrm>
                <a:off x="457200" y="3048000"/>
                <a:ext cx="8503920" cy="3200400"/>
              </a:xfrm>
            </p:spPr>
            <p:txBody>
              <a:bodyPr/>
              <a:lstStyle/>
              <a:p>
                <a:pPr marL="0" lvl="0" indent="0" defTabSz="914400" eaLnBrk="0" fontAlgn="base" hangingPunct="0">
                  <a:spcBef>
                    <a:spcPts val="600"/>
                  </a:spcBef>
                  <a:spcAft>
                    <a:spcPts val="600"/>
                  </a:spcAft>
                  <a:buNone/>
                </a:pPr>
                <a:r>
                  <a:rPr lang="en-US" sz="2600" dirty="0" smtClean="0">
                    <a:solidFill>
                      <a:srgbClr val="A60A1B"/>
                    </a:solidFill>
                  </a:rPr>
                  <a:t>Solution</a:t>
                </a:r>
                <a:r>
                  <a:rPr lang="en-US" sz="2600" dirty="0" smtClean="0">
                    <a:solidFill>
                      <a:srgbClr val="A60A1B"/>
                    </a:solidFill>
                  </a:rPr>
                  <a:t>:</a:t>
                </a:r>
                <a:r>
                  <a:rPr lang="en-US" sz="2600" dirty="0" smtClean="0">
                    <a:solidFill>
                      <a:srgbClr val="FF0000"/>
                    </a:solidFill>
                  </a:rPr>
                  <a:t>	</a:t>
                </a:r>
                <a:r>
                  <a:rPr lang="en-US" sz="2600" dirty="0" smtClean="0">
                    <a:solidFill>
                      <a:srgbClr val="000000"/>
                    </a:solidFill>
                  </a:rPr>
                  <a:t>(</a:t>
                </a:r>
                <a:r>
                  <a:rPr lang="en-US" sz="2600" dirty="0">
                    <a:solidFill>
                      <a:srgbClr val="000000"/>
                    </a:solidFill>
                  </a:rPr>
                  <a:t>a) </a:t>
                </a:r>
                <a:r>
                  <a:rPr lang="en-US" sz="2600" b="0" dirty="0">
                    <a:solidFill>
                      <a:srgbClr val="820082"/>
                    </a:solidFill>
                  </a:rPr>
                  <a:t>From table, </a:t>
                </a:r>
                <a14:m>
                  <m:oMath xmlns:m="http://schemas.openxmlformats.org/officeDocument/2006/math">
                    <m:r>
                      <m:rPr>
                        <m:sty m:val="p"/>
                      </m:rPr>
                      <a:rPr lang="en-US" sz="2600" b="0" i="0" dirty="0" smtClean="0">
                        <a:solidFill>
                          <a:srgbClr val="820082"/>
                        </a:solidFill>
                        <a:latin typeface="Cambria Math"/>
                      </a:rPr>
                      <m:t>d</m:t>
                    </m:r>
                    <m:r>
                      <a:rPr lang="en-US" sz="2600" b="0" i="0" baseline="-25000" dirty="0">
                        <a:solidFill>
                          <a:srgbClr val="820082"/>
                        </a:solidFill>
                        <a:latin typeface="Cambria Math"/>
                      </a:rPr>
                      <m:t>3</m:t>
                    </m:r>
                    <m:r>
                      <a:rPr lang="en-US" sz="2600" b="0" i="0" dirty="0">
                        <a:solidFill>
                          <a:srgbClr val="820082"/>
                        </a:solidFill>
                        <a:latin typeface="Cambria Math"/>
                      </a:rPr>
                      <m:t>=</m:t>
                    </m:r>
                    <m:r>
                      <a:rPr lang="en-US" sz="2600" b="0" i="0" dirty="0" smtClean="0">
                        <a:solidFill>
                          <a:srgbClr val="820082"/>
                        </a:solidFill>
                        <a:latin typeface="Cambria Math"/>
                      </a:rPr>
                      <m:t>19.20</m:t>
                    </m:r>
                  </m:oMath>
                </a14:m>
                <a:endParaRPr lang="en-US" sz="2600" b="0" dirty="0" smtClean="0">
                  <a:solidFill>
                    <a:srgbClr val="820082"/>
                  </a:solidFill>
                </a:endParaRPr>
              </a:p>
              <a:p>
                <a:pPr marL="0" lvl="0" indent="0" defTabSz="914400" eaLnBrk="0" fontAlgn="base" hangingPunct="0">
                  <a:spcBef>
                    <a:spcPts val="0"/>
                  </a:spcBef>
                  <a:spcAft>
                    <a:spcPts val="400"/>
                  </a:spcAft>
                  <a:buNone/>
                </a:pPr>
                <a:r>
                  <a:rPr lang="en-US" sz="2600" dirty="0" smtClean="0">
                    <a:solidFill>
                      <a:srgbClr val="000000"/>
                    </a:solidFill>
                  </a:rPr>
                  <a:t>		     </a:t>
                </a:r>
                <a14:m>
                  <m:oMath xmlns:m="http://schemas.openxmlformats.org/officeDocument/2006/math">
                    <m:r>
                      <m:rPr>
                        <m:sty m:val="p"/>
                      </m:rPr>
                      <a:rPr lang="en-US" sz="2600" i="0" dirty="0" smtClean="0">
                        <a:solidFill>
                          <a:srgbClr val="000000"/>
                        </a:solidFill>
                        <a:latin typeface="Cambria Math"/>
                      </a:rPr>
                      <m:t>D</m:t>
                    </m:r>
                    <m:r>
                      <a:rPr lang="en-US" sz="2600" i="0" baseline="-25000" dirty="0" smtClean="0">
                        <a:solidFill>
                          <a:srgbClr val="000000"/>
                        </a:solidFill>
                        <a:latin typeface="Cambria Math"/>
                      </a:rPr>
                      <m:t>3</m:t>
                    </m:r>
                    <m:r>
                      <a:rPr lang="en-US" sz="2600" i="0" dirty="0" smtClean="0">
                        <a:solidFill>
                          <a:srgbClr val="000000"/>
                        </a:solidFill>
                        <a:latin typeface="Cambria Math"/>
                      </a:rPr>
                      <m:t>=20,000(0.1920)</m:t>
                    </m:r>
                  </m:oMath>
                </a14:m>
                <a:endParaRPr lang="en-US" sz="2600" dirty="0" smtClean="0">
                  <a:solidFill>
                    <a:srgbClr val="000000"/>
                  </a:solidFill>
                </a:endParaRPr>
              </a:p>
              <a:p>
                <a:pPr marL="0" lvl="0" indent="0" defTabSz="914400" eaLnBrk="0" fontAlgn="base" hangingPunct="0">
                  <a:spcBef>
                    <a:spcPts val="0"/>
                  </a:spcBef>
                  <a:spcAft>
                    <a:spcPts val="400"/>
                  </a:spcAft>
                  <a:buNone/>
                </a:pPr>
                <a:r>
                  <a:rPr lang="en-US" sz="2600" dirty="0" smtClean="0">
                    <a:solidFill>
                      <a:srgbClr val="000000"/>
                    </a:solidFill>
                  </a:rPr>
                  <a:t>		       </a:t>
                </a:r>
                <a:r>
                  <a:rPr lang="en-US" sz="2600" dirty="0" smtClean="0">
                    <a:solidFill>
                      <a:srgbClr val="000000"/>
                    </a:solidFill>
                  </a:rPr>
                  <a:t>    </a:t>
                </a:r>
                <a14:m>
                  <m:oMath xmlns:m="http://schemas.openxmlformats.org/officeDocument/2006/math">
                    <m:r>
                      <a:rPr lang="en-US" sz="2600" i="1" dirty="0" smtClean="0">
                        <a:solidFill>
                          <a:srgbClr val="000000"/>
                        </a:solidFill>
                        <a:latin typeface="Cambria Math"/>
                      </a:rPr>
                      <m:t>=</m:t>
                    </m:r>
                    <m:r>
                      <a:rPr lang="en-US" sz="2600" i="1" dirty="0">
                        <a:solidFill>
                          <a:srgbClr val="000000"/>
                        </a:solidFill>
                        <a:latin typeface="Cambria Math"/>
                      </a:rPr>
                      <m:t>$3,840</m:t>
                    </m:r>
                  </m:oMath>
                </a14:m>
                <a:endParaRPr lang="en-US" sz="2600" b="0" dirty="0">
                  <a:solidFill>
                    <a:srgbClr val="000000"/>
                  </a:solidFill>
                </a:endParaRPr>
              </a:p>
              <a:p>
                <a:pPr marL="0" lvl="0" indent="0" defTabSz="914400" eaLnBrk="0" fontAlgn="base" hangingPunct="0">
                  <a:spcBef>
                    <a:spcPts val="1800"/>
                  </a:spcBef>
                  <a:spcAft>
                    <a:spcPts val="600"/>
                  </a:spcAft>
                  <a:buNone/>
                </a:pPr>
                <a:r>
                  <a:rPr lang="en-US" sz="2600" dirty="0" smtClean="0">
                    <a:solidFill>
                      <a:srgbClr val="000000"/>
                    </a:solidFill>
                  </a:rPr>
                  <a:t>	</a:t>
                </a:r>
                <a:r>
                  <a:rPr lang="en-US" sz="2600" dirty="0">
                    <a:solidFill>
                      <a:srgbClr val="000000"/>
                    </a:solidFill>
                  </a:rPr>
                  <a:t> </a:t>
                </a:r>
                <a:r>
                  <a:rPr lang="en-US" sz="2600" dirty="0" smtClean="0">
                    <a:solidFill>
                      <a:srgbClr val="000000"/>
                    </a:solidFill>
                  </a:rPr>
                  <a:t>          </a:t>
                </a:r>
                <a:r>
                  <a:rPr lang="en-US" sz="2400" dirty="0" smtClean="0">
                    <a:solidFill>
                      <a:srgbClr val="000000"/>
                    </a:solidFill>
                  </a:rPr>
                  <a:t>(</a:t>
                </a:r>
                <a:r>
                  <a:rPr lang="en-US" sz="2400" dirty="0">
                    <a:solidFill>
                      <a:srgbClr val="000000"/>
                    </a:solidFill>
                  </a:rPr>
                  <a:t>b) </a:t>
                </a:r>
                <a14:m>
                  <m:oMath xmlns:m="http://schemas.openxmlformats.org/officeDocument/2006/math">
                    <m:r>
                      <m:rPr>
                        <m:sty m:val="p"/>
                      </m:rPr>
                      <a:rPr lang="en-US" sz="2400" i="0" dirty="0" smtClean="0">
                        <a:solidFill>
                          <a:srgbClr val="000000"/>
                        </a:solidFill>
                        <a:latin typeface="Cambria Math"/>
                      </a:rPr>
                      <m:t>BV</m:t>
                    </m:r>
                    <m:r>
                      <a:rPr lang="en-US" sz="2400" i="0" baseline="-25000" dirty="0">
                        <a:solidFill>
                          <a:srgbClr val="000000"/>
                        </a:solidFill>
                        <a:latin typeface="Cambria Math"/>
                      </a:rPr>
                      <m:t>3</m:t>
                    </m:r>
                    <m:r>
                      <a:rPr lang="en-US" sz="2400" i="0" dirty="0">
                        <a:solidFill>
                          <a:srgbClr val="000000"/>
                        </a:solidFill>
                        <a:latin typeface="Cambria Math"/>
                      </a:rPr>
                      <m:t>=20,000</m:t>
                    </m:r>
                    <m:r>
                      <a:rPr lang="en-US" sz="2400" b="1" i="0" dirty="0" smtClean="0">
                        <a:solidFill>
                          <a:srgbClr val="000000"/>
                        </a:solidFill>
                        <a:latin typeface="Cambria Math"/>
                      </a:rPr>
                      <m:t>−</m:t>
                    </m:r>
                    <m:r>
                      <a:rPr lang="en-US" sz="2400" i="0" dirty="0">
                        <a:solidFill>
                          <a:srgbClr val="000000"/>
                        </a:solidFill>
                        <a:latin typeface="Cambria Math"/>
                      </a:rPr>
                      <m:t>20,000(0.20+0.32+0.1920) </m:t>
                    </m:r>
                  </m:oMath>
                </a14:m>
                <a:endParaRPr lang="en-US" sz="2400" dirty="0">
                  <a:solidFill>
                    <a:srgbClr val="000000"/>
                  </a:solidFill>
                </a:endParaRPr>
              </a:p>
              <a:p>
                <a:pPr marL="0" lvl="0" indent="0" defTabSz="914400" eaLnBrk="0" fontAlgn="base" hangingPunct="0">
                  <a:spcBef>
                    <a:spcPts val="0"/>
                  </a:spcBef>
                  <a:spcAft>
                    <a:spcPts val="600"/>
                  </a:spcAft>
                  <a:buNone/>
                </a:pPr>
                <a:r>
                  <a:rPr lang="en-US" sz="2600" b="0" dirty="0">
                    <a:solidFill>
                      <a:srgbClr val="000000"/>
                    </a:solidFill>
                  </a:rPr>
                  <a:t>             </a:t>
                </a:r>
                <a:r>
                  <a:rPr lang="en-US" sz="2600" b="0" dirty="0" smtClean="0">
                    <a:solidFill>
                      <a:srgbClr val="000000"/>
                    </a:solidFill>
                  </a:rPr>
                  <a:t>	</a:t>
                </a:r>
                <a:r>
                  <a:rPr lang="en-US" sz="2600" b="0" dirty="0" smtClean="0">
                    <a:solidFill>
                      <a:srgbClr val="000000"/>
                    </a:solidFill>
                  </a:rPr>
                  <a:t>           </a:t>
                </a:r>
                <a14:m>
                  <m:oMath xmlns:m="http://schemas.openxmlformats.org/officeDocument/2006/math">
                    <m:r>
                      <a:rPr lang="en-US" sz="2600" i="1" dirty="0" smtClean="0">
                        <a:solidFill>
                          <a:srgbClr val="000000"/>
                        </a:solidFill>
                        <a:latin typeface="Cambria Math"/>
                      </a:rPr>
                      <m:t>=</m:t>
                    </m:r>
                    <m:r>
                      <a:rPr lang="en-US" sz="2600" b="0" i="1" dirty="0" smtClean="0">
                        <a:solidFill>
                          <a:srgbClr val="000000"/>
                        </a:solidFill>
                        <a:latin typeface="Cambria Math"/>
                      </a:rPr>
                      <m:t> </m:t>
                    </m:r>
                    <m:r>
                      <a:rPr lang="en-US" sz="2600" i="1" dirty="0">
                        <a:solidFill>
                          <a:srgbClr val="000000"/>
                        </a:solidFill>
                        <a:latin typeface="Cambria Math"/>
                      </a:rPr>
                      <m:t>$5,760</m:t>
                    </m:r>
                  </m:oMath>
                </a14:m>
                <a:endParaRPr lang="en-US" sz="2600" dirty="0">
                  <a:solidFill>
                    <a:srgbClr val="000000"/>
                  </a:solidFill>
                </a:endParaRPr>
              </a:p>
              <a:p>
                <a:pPr marL="0" lvl="0" indent="0" algn="ctr" defTabSz="914400" eaLnBrk="0" fontAlgn="base" hangingPunct="0">
                  <a:spcBef>
                    <a:spcPts val="1800"/>
                  </a:spcBef>
                  <a:spcAft>
                    <a:spcPts val="600"/>
                  </a:spcAft>
                  <a:buNone/>
                </a:pPr>
                <a:r>
                  <a:rPr lang="en-US" sz="2200" dirty="0">
                    <a:solidFill>
                      <a:srgbClr val="820082"/>
                    </a:solidFill>
                  </a:rPr>
                  <a:t>Note: </a:t>
                </a:r>
                <a:r>
                  <a:rPr lang="en-US" sz="2200" b="0" dirty="0">
                    <a:solidFill>
                      <a:srgbClr val="000000"/>
                    </a:solidFill>
                  </a:rPr>
                  <a:t>Salvage value S </a:t>
                </a:r>
                <a14:m>
                  <m:oMath xmlns:m="http://schemas.openxmlformats.org/officeDocument/2006/math">
                    <m:r>
                      <a:rPr lang="en-US" sz="2200" b="0" i="1" dirty="0" smtClean="0">
                        <a:solidFill>
                          <a:srgbClr val="000000"/>
                        </a:solidFill>
                        <a:latin typeface="Cambria Math"/>
                      </a:rPr>
                      <m:t>=</m:t>
                    </m:r>
                  </m:oMath>
                </a14:m>
                <a:r>
                  <a:rPr lang="en-US" sz="2200" b="0" dirty="0">
                    <a:solidFill>
                      <a:srgbClr val="000000"/>
                    </a:solidFill>
                  </a:rPr>
                  <a:t> $5,000 is not used by MACRS and BV</a:t>
                </a:r>
                <a:r>
                  <a:rPr lang="en-US" sz="2200" b="0" baseline="-25000" dirty="0">
                    <a:solidFill>
                      <a:srgbClr val="000000"/>
                    </a:solidFill>
                  </a:rPr>
                  <a:t>6</a:t>
                </a:r>
                <a:r>
                  <a:rPr lang="en-US" sz="2200" b="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a:t>
                </a:r>
                <a:r>
                  <a:rPr lang="en-US" sz="2200" b="0" dirty="0" smtClean="0">
                    <a:solidFill>
                      <a:srgbClr val="000000"/>
                    </a:solidFill>
                  </a:rPr>
                  <a:t>0</a:t>
                </a:r>
                <a:endParaRPr lang="en-US" sz="2200" b="0" dirty="0">
                  <a:solidFill>
                    <a:srgbClr val="000000"/>
                  </a:solidFill>
                </a:endParaRPr>
              </a:p>
            </p:txBody>
          </p:sp>
        </mc:Choice>
        <mc:Fallback>
          <p:sp>
            <p:nvSpPr>
              <p:cNvPr id="4" name="Content Placeholder 3"/>
              <p:cNvSpPr>
                <a:spLocks noGrp="1" noRot="1" noChangeAspect="1" noMove="1" noResize="1" noEditPoints="1" noAdjustHandles="1" noChangeArrowheads="1" noChangeShapeType="1" noTextEdit="1"/>
              </p:cNvSpPr>
              <p:nvPr>
                <p:ph idx="17"/>
              </p:nvPr>
            </p:nvSpPr>
            <p:spPr>
              <a:xfrm>
                <a:off x="457200" y="3048000"/>
                <a:ext cx="8503920" cy="3200400"/>
              </a:xfrm>
              <a:blipFill rotWithShape="1">
                <a:blip r:embed="rId2" cstate="print"/>
                <a:stretch>
                  <a:fillRect l="-1219" t="-1714" b="-3810"/>
                </a:stretch>
              </a:blipFill>
            </p:spPr>
            <p:txBody>
              <a:bodyPr/>
              <a:lstStyle/>
              <a:p>
                <a:r>
                  <a:rPr lang="en-US">
                    <a:noFill/>
                  </a:rPr>
                  <a:t> </a:t>
                </a:r>
              </a:p>
            </p:txBody>
          </p:sp>
        </mc:Fallback>
      </mc:AlternateContent>
      <p:sp>
        <p:nvSpPr>
          <p:cNvPr id="5" name="Text Placeholder 4"/>
          <p:cNvSpPr>
            <a:spLocks noGrp="1"/>
          </p:cNvSpPr>
          <p:nvPr>
            <p:ph type="body" sz="quarter" idx="18"/>
          </p:nvPr>
        </p:nvSpPr>
        <p:spPr/>
        <p:txBody>
          <a:bodyPr/>
          <a:lstStyle/>
          <a:p>
            <a:endParaRPr lang="en-US"/>
          </a:p>
        </p:txBody>
      </p:sp>
      <p:sp>
        <p:nvSpPr>
          <p:cNvPr id="6" name="Text Placeholder 5"/>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98833448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MACRS Recovery </a:t>
            </a:r>
            <a:r>
              <a:rPr lang="en-US" dirty="0" smtClean="0"/>
              <a:t>Period</a:t>
            </a:r>
            <a:endParaRPr lang="en-US" dirty="0"/>
          </a:p>
        </p:txBody>
      </p:sp>
      <p:sp>
        <p:nvSpPr>
          <p:cNvPr id="7" name="Content Placeholder 2" descr="Table 16.4 shows different asset or property classes and the GDS and ADS for each class."/>
          <p:cNvSpPr>
            <a:spLocks noGrp="1"/>
          </p:cNvSpPr>
          <p:nvPr>
            <p:ph sz="quarter" idx="17"/>
          </p:nvPr>
        </p:nvSpPr>
        <p:spPr>
          <a:xfrm>
            <a:off x="457200" y="1270000"/>
            <a:ext cx="8229600" cy="1549400"/>
          </a:xfrm>
        </p:spPr>
        <p:txBody>
          <a:bodyPr/>
          <a:lstStyle/>
          <a:p>
            <a:pPr marL="0" lvl="0" indent="0" defTabSz="914400" eaLnBrk="0" fontAlgn="base" hangingPunct="0">
              <a:spcBef>
                <a:spcPct val="0"/>
              </a:spcBef>
              <a:spcAft>
                <a:spcPct val="0"/>
              </a:spcAft>
              <a:buNone/>
            </a:pPr>
            <a:r>
              <a:rPr lang="en-US" dirty="0">
                <a:solidFill>
                  <a:srgbClr val="000000"/>
                </a:solidFill>
              </a:rPr>
              <a:t>Recovery period (n) </a:t>
            </a:r>
            <a:r>
              <a:rPr lang="en-US" b="0" dirty="0">
                <a:solidFill>
                  <a:srgbClr val="000000"/>
                </a:solidFill>
              </a:rPr>
              <a:t>is function of </a:t>
            </a:r>
            <a:r>
              <a:rPr lang="en-US" i="1" dirty="0">
                <a:solidFill>
                  <a:srgbClr val="A60A1B"/>
                </a:solidFill>
              </a:rPr>
              <a:t>property class </a:t>
            </a:r>
          </a:p>
          <a:p>
            <a:pPr marL="0" lvl="0" indent="0" defTabSz="914400" eaLnBrk="0" fontAlgn="base" hangingPunct="0">
              <a:spcBef>
                <a:spcPct val="0"/>
              </a:spcBef>
              <a:spcAft>
                <a:spcPct val="0"/>
              </a:spcAft>
              <a:buNone/>
            </a:pPr>
            <a:r>
              <a:rPr lang="en-US" dirty="0">
                <a:solidFill>
                  <a:srgbClr val="006200"/>
                </a:solidFill>
              </a:rPr>
              <a:t>Two systems </a:t>
            </a:r>
            <a:r>
              <a:rPr lang="en-US" b="0" dirty="0">
                <a:solidFill>
                  <a:srgbClr val="000000"/>
                </a:solidFill>
              </a:rPr>
              <a:t>for determining recovery period</a:t>
            </a:r>
            <a:r>
              <a:rPr lang="en-US" b="0" dirty="0" smtClean="0">
                <a:solidFill>
                  <a:srgbClr val="000000"/>
                </a:solidFill>
              </a:rPr>
              <a:t>:</a:t>
            </a:r>
            <a:endParaRPr lang="en-US" dirty="0" smtClean="0"/>
          </a:p>
          <a:p>
            <a:pPr marL="0" lvl="0" indent="0" defTabSz="914400" eaLnBrk="0" fontAlgn="base" hangingPunct="0">
              <a:spcBef>
                <a:spcPct val="0"/>
              </a:spcBef>
              <a:spcAft>
                <a:spcPct val="0"/>
              </a:spcAft>
              <a:buNone/>
            </a:pPr>
            <a:r>
              <a:rPr lang="en-US" dirty="0">
                <a:solidFill>
                  <a:srgbClr val="3333CC"/>
                </a:solidFill>
              </a:rPr>
              <a:t>general depreciation system (GDS) </a:t>
            </a:r>
            <a:r>
              <a:rPr lang="en-US" sz="2000" dirty="0">
                <a:solidFill>
                  <a:srgbClr val="A60A1B"/>
                </a:solidFill>
              </a:rPr>
              <a:t>– fastest write-off allowed</a:t>
            </a:r>
            <a:endParaRPr lang="en-US" dirty="0">
              <a:solidFill>
                <a:srgbClr val="A60A1B"/>
              </a:solidFill>
            </a:endParaRPr>
          </a:p>
          <a:p>
            <a:pPr marL="0" lvl="0" indent="0" defTabSz="914400" eaLnBrk="0" fontAlgn="base" hangingPunct="0">
              <a:spcBef>
                <a:spcPct val="0"/>
              </a:spcBef>
              <a:spcAft>
                <a:spcPct val="0"/>
              </a:spcAft>
              <a:buNone/>
            </a:pPr>
            <a:r>
              <a:rPr lang="en-US" dirty="0">
                <a:solidFill>
                  <a:srgbClr val="3333CC"/>
                </a:solidFill>
              </a:rPr>
              <a:t>alternative depreciation system (ADS) </a:t>
            </a:r>
            <a:r>
              <a:rPr lang="en-US" sz="2000" dirty="0">
                <a:solidFill>
                  <a:srgbClr val="A60A1B"/>
                </a:solidFill>
              </a:rPr>
              <a:t>– longer recovery; uses </a:t>
            </a:r>
            <a:r>
              <a:rPr lang="en-US" sz="2000" dirty="0" smtClean="0">
                <a:solidFill>
                  <a:srgbClr val="A60A1B"/>
                </a:solidFill>
              </a:rPr>
              <a:t>SL</a:t>
            </a:r>
            <a:endParaRPr lang="en-US" sz="2000" dirty="0">
              <a:solidFill>
                <a:srgbClr val="A60A1B"/>
              </a:solidFill>
            </a:endParaRPr>
          </a:p>
        </p:txBody>
      </p:sp>
      <p:cxnSp>
        <p:nvCxnSpPr>
          <p:cNvPr id="26" name="Straight Connector 3"/>
          <p:cNvCxnSpPr/>
          <p:nvPr/>
        </p:nvCxnSpPr>
        <p:spPr bwMode="auto">
          <a:xfrm>
            <a:off x="365760" y="2971800"/>
            <a:ext cx="8412480" cy="0"/>
          </a:xfrm>
          <a:prstGeom prst="line">
            <a:avLst/>
          </a:prstGeom>
          <a:solidFill>
            <a:schemeClr val="accent1"/>
          </a:solidFill>
          <a:ln w="57150" cap="flat" cmpd="sng" algn="ctr">
            <a:solidFill>
              <a:schemeClr val="accent5">
                <a:lumMod val="75000"/>
              </a:schemeClr>
            </a:solidFill>
            <a:prstDash val="solid"/>
            <a:round/>
            <a:headEnd type="none" w="med" len="med"/>
            <a:tailEnd type="none" w="med" len="med"/>
          </a:ln>
          <a:effectLst/>
        </p:spPr>
      </p:cxnSp>
      <p:sp>
        <p:nvSpPr>
          <p:cNvPr id="8" name="Content Placeholder 4"/>
          <p:cNvSpPr>
            <a:spLocks noGrp="1"/>
          </p:cNvSpPr>
          <p:nvPr>
            <p:ph sz="quarter" idx="18"/>
          </p:nvPr>
        </p:nvSpPr>
        <p:spPr>
          <a:xfrm>
            <a:off x="457200" y="3063240"/>
            <a:ext cx="8229600" cy="518160"/>
          </a:xfrm>
        </p:spPr>
        <p:txBody>
          <a:bodyPr/>
          <a:lstStyle/>
          <a:p>
            <a:pPr marL="0" lvl="0" indent="0" defTabSz="914400" eaLnBrk="0" fontAlgn="base" hangingPunct="0">
              <a:spcBef>
                <a:spcPct val="0"/>
              </a:spcBef>
              <a:spcAft>
                <a:spcPct val="0"/>
              </a:spcAft>
              <a:buNone/>
            </a:pPr>
            <a:r>
              <a:rPr lang="en-US" dirty="0">
                <a:solidFill>
                  <a:srgbClr val="7030A0"/>
                </a:solidFill>
              </a:rPr>
              <a:t>IRS publication 946 </a:t>
            </a:r>
            <a:r>
              <a:rPr lang="en-US" b="0" dirty="0">
                <a:solidFill>
                  <a:srgbClr val="000000"/>
                </a:solidFill>
              </a:rPr>
              <a:t>gives n values for an asset. For example</a:t>
            </a:r>
            <a:r>
              <a:rPr lang="en-US" b="0" dirty="0" smtClean="0">
                <a:solidFill>
                  <a:srgbClr val="000000"/>
                </a:solidFill>
              </a:rPr>
              <a:t>:</a:t>
            </a:r>
            <a:endParaRPr lang="en-US" b="0" dirty="0">
              <a:solidFill>
                <a:srgbClr val="000000"/>
              </a:solidFill>
            </a:endParaRPr>
          </a:p>
        </p:txBody>
      </p:sp>
      <p:graphicFrame>
        <p:nvGraphicFramePr>
          <p:cNvPr id="14" name="Table 5"/>
          <p:cNvGraphicFramePr>
            <a:graphicFrameLocks noGrp="1"/>
          </p:cNvGraphicFramePr>
          <p:nvPr>
            <p:extLst>
              <p:ext uri="{D42A27DB-BD31-4B8C-83A1-F6EECF244321}">
                <p14:modId xmlns:p14="http://schemas.microsoft.com/office/powerpoint/2010/main" xmlns="" val="199058733"/>
              </p:ext>
            </p:extLst>
          </p:nvPr>
        </p:nvGraphicFramePr>
        <p:xfrm>
          <a:off x="533400" y="3581400"/>
          <a:ext cx="8046720" cy="2209800"/>
        </p:xfrm>
        <a:graphic>
          <a:graphicData uri="http://schemas.openxmlformats.org/drawingml/2006/table">
            <a:tbl>
              <a:tblPr firstRow="1" bandRow="1">
                <a:tableStyleId>{5C22544A-7EE6-4342-B048-85BDC9FD1C3A}</a:tableStyleId>
              </a:tblPr>
              <a:tblGrid>
                <a:gridCol w="5669280"/>
                <a:gridCol w="1188720"/>
                <a:gridCol w="1188720"/>
              </a:tblGrid>
              <a:tr h="370840">
                <a:tc>
                  <a:txBody>
                    <a:bodyPr/>
                    <a:lstStyle/>
                    <a:p>
                      <a:endParaRPr lang="en-US"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MACRS</a:t>
                      </a:r>
                      <a:r>
                        <a:rPr lang="en-US" dirty="0" smtClean="0">
                          <a:solidFill>
                            <a:srgbClr val="A60A1B"/>
                          </a:solidFill>
                          <a:latin typeface="Arial Narrow" panose="020B0606020202030204" pitchFamily="34" charset="0"/>
                        </a:rPr>
                        <a:t/>
                      </a:r>
                      <a:br>
                        <a:rPr lang="en-US" dirty="0" smtClean="0">
                          <a:solidFill>
                            <a:srgbClr val="A60A1B"/>
                          </a:solidFill>
                          <a:latin typeface="Arial Narrow" panose="020B0606020202030204" pitchFamily="34" charset="0"/>
                        </a:rPr>
                      </a:br>
                      <a:r>
                        <a:rPr lang="en-US" b="1" dirty="0" smtClean="0">
                          <a:solidFill>
                            <a:srgbClr val="A60A1B"/>
                          </a:solidFill>
                          <a:latin typeface="Arial Narrow" panose="020B0606020202030204" pitchFamily="34" charset="0"/>
                        </a:rPr>
                        <a:t>n value</a:t>
                      </a:r>
                      <a:endParaRPr lang="en-US"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MACRS</a:t>
                      </a:r>
                      <a:r>
                        <a:rPr lang="en-US" dirty="0" smtClean="0">
                          <a:solidFill>
                            <a:srgbClr val="A60A1B"/>
                          </a:solidFill>
                          <a:latin typeface="Arial Narrow" panose="020B0606020202030204" pitchFamily="34" charset="0"/>
                        </a:rPr>
                        <a:t/>
                      </a:r>
                      <a:br>
                        <a:rPr lang="en-US" dirty="0" smtClean="0">
                          <a:solidFill>
                            <a:srgbClr val="A60A1B"/>
                          </a:solidFill>
                          <a:latin typeface="Arial Narrow" panose="020B0606020202030204" pitchFamily="34" charset="0"/>
                        </a:rPr>
                      </a:br>
                      <a:r>
                        <a:rPr lang="en-US" b="1" dirty="0" smtClean="0">
                          <a:solidFill>
                            <a:srgbClr val="A60A1B"/>
                          </a:solidFill>
                          <a:latin typeface="Arial Narrow" panose="020B0606020202030204" pitchFamily="34" charset="0"/>
                        </a:rPr>
                        <a:t>n value</a:t>
                      </a:r>
                      <a:endParaRPr lang="en-US"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b="1" u="none" dirty="0" smtClean="0">
                          <a:latin typeface="Arial Narrow" panose="020B0606020202030204" pitchFamily="34" charset="0"/>
                        </a:rPr>
                        <a:t>Asset description</a:t>
                      </a:r>
                      <a:endParaRPr lang="en-US" u="none"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u="none" dirty="0" smtClean="0">
                          <a:latin typeface="Arial Narrow" panose="020B0606020202030204" pitchFamily="34" charset="0"/>
                        </a:rPr>
                        <a:t>GDS</a:t>
                      </a:r>
                      <a:endParaRPr lang="en-US" u="none"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u="none" dirty="0" smtClean="0">
                          <a:latin typeface="Arial Narrow" panose="020B0606020202030204" pitchFamily="34" charset="0"/>
                        </a:rPr>
                        <a:t>ADS range</a:t>
                      </a:r>
                      <a:endParaRPr lang="en-US" u="none"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800" dirty="0" smtClean="0">
                          <a:latin typeface="Arial Narrow" panose="020B0606020202030204" pitchFamily="34" charset="0"/>
                        </a:rPr>
                        <a:t>Special manufacturing devices, racehorses, tractors</a:t>
                      </a:r>
                      <a:endParaRPr lang="en-US"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3</a:t>
                      </a:r>
                      <a:endParaRPr lang="en-US" b="1"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3 – 5</a:t>
                      </a:r>
                      <a:endParaRPr lang="en-US" b="1"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800" dirty="0" smtClean="0">
                          <a:latin typeface="Arial Narrow" panose="020B0606020202030204" pitchFamily="34" charset="0"/>
                        </a:rPr>
                        <a:t>Computers, oil drilling equipment, autos, trucks, buses</a:t>
                      </a:r>
                      <a:endParaRPr lang="en-US"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5</a:t>
                      </a:r>
                      <a:endParaRPr lang="en-US" b="1"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6 – 9.5</a:t>
                      </a:r>
                      <a:endParaRPr lang="en-US" b="1"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457200">
                <a:tc>
                  <a:txBody>
                    <a:bodyPr/>
                    <a:lstStyle/>
                    <a:p>
                      <a:r>
                        <a:rPr lang="en-US" sz="1800" dirty="0" smtClean="0">
                          <a:latin typeface="Arial Narrow" panose="020B0606020202030204" pitchFamily="34" charset="0"/>
                        </a:rPr>
                        <a:t>Office furniture, railroad car, </a:t>
                      </a:r>
                      <a:r>
                        <a:rPr lang="en-US" sz="1800" b="1" dirty="0" smtClean="0">
                          <a:solidFill>
                            <a:srgbClr val="820082"/>
                          </a:solidFill>
                          <a:latin typeface="Arial Narrow" panose="020B0606020202030204" pitchFamily="34" charset="0"/>
                        </a:rPr>
                        <a:t>property not in another class</a:t>
                      </a:r>
                      <a:endParaRPr lang="en-US" dirty="0">
                        <a:solidFill>
                          <a:srgbClr val="820082"/>
                        </a:solidFill>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7</a:t>
                      </a:r>
                      <a:endParaRPr lang="en-US" b="1"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rgbClr val="A60A1B"/>
                          </a:solidFill>
                          <a:latin typeface="Arial Narrow" panose="020B0606020202030204" pitchFamily="34" charset="0"/>
                        </a:rPr>
                        <a:t>10 – 15</a:t>
                      </a:r>
                      <a:endParaRPr lang="en-US" b="1" dirty="0">
                        <a:solidFill>
                          <a:srgbClr val="A60A1B"/>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Content Placeholder 6"/>
          <p:cNvSpPr>
            <a:spLocks noGrp="1"/>
          </p:cNvSpPr>
          <p:nvPr>
            <p:ph sz="quarter" idx="19"/>
          </p:nvPr>
        </p:nvSpPr>
        <p:spPr>
          <a:xfrm>
            <a:off x="381000" y="5965372"/>
            <a:ext cx="8229600" cy="381000"/>
          </a:xfrm>
        </p:spPr>
        <p:txBody>
          <a:bodyPr/>
          <a:lstStyle/>
          <a:p>
            <a:pPr marL="0" lvl="0" indent="0" defTabSz="914400" eaLnBrk="0" fontAlgn="base" hangingPunct="0">
              <a:spcBef>
                <a:spcPct val="0"/>
              </a:spcBef>
              <a:spcAft>
                <a:spcPct val="0"/>
              </a:spcAft>
              <a:buNone/>
            </a:pPr>
            <a:r>
              <a:rPr lang="en-US" sz="1800" b="0" dirty="0">
                <a:solidFill>
                  <a:srgbClr val="000000"/>
                </a:solidFill>
              </a:rPr>
              <a:t>Nonresidential real property (not land itself)                       </a:t>
            </a:r>
            <a:r>
              <a:rPr lang="en-US" sz="1800" b="0" dirty="0" smtClean="0">
                <a:solidFill>
                  <a:srgbClr val="000000"/>
                </a:solidFill>
              </a:rPr>
              <a:t>	             </a:t>
            </a:r>
            <a:r>
              <a:rPr lang="en-US" sz="1800" dirty="0" smtClean="0">
                <a:solidFill>
                  <a:srgbClr val="A60A1B"/>
                </a:solidFill>
              </a:rPr>
              <a:t>39                  </a:t>
            </a:r>
            <a:r>
              <a:rPr lang="en-US" sz="1800" dirty="0">
                <a:solidFill>
                  <a:srgbClr val="A60A1B"/>
                </a:solidFill>
              </a:rPr>
              <a:t>40</a:t>
            </a:r>
          </a:p>
        </p:txBody>
      </p:sp>
      <p:cxnSp>
        <p:nvCxnSpPr>
          <p:cNvPr id="19" name="Curved Connector 7"/>
          <p:cNvCxnSpPr/>
          <p:nvPr/>
        </p:nvCxnSpPr>
        <p:spPr bwMode="auto">
          <a:xfrm rot="5400000">
            <a:off x="1211810" y="5684520"/>
            <a:ext cx="365760" cy="274320"/>
          </a:xfrm>
          <a:prstGeom prst="curvedConnector3">
            <a:avLst/>
          </a:prstGeom>
          <a:solidFill>
            <a:schemeClr val="accent1"/>
          </a:solidFill>
          <a:ln w="9525" cap="flat" cmpd="sng" algn="ctr">
            <a:solidFill>
              <a:schemeClr val="tx1"/>
            </a:solidFill>
            <a:prstDash val="solid"/>
            <a:round/>
            <a:headEnd type="none" w="med" len="med"/>
            <a:tailEnd type="arrow"/>
          </a:ln>
          <a:effectLst/>
        </p:spPr>
      </p:cxnSp>
      <p:cxnSp>
        <p:nvCxnSpPr>
          <p:cNvPr id="18" name="Curved Connector 8"/>
          <p:cNvCxnSpPr/>
          <p:nvPr/>
        </p:nvCxnSpPr>
        <p:spPr bwMode="auto">
          <a:xfrm rot="5400000">
            <a:off x="2087880" y="5722861"/>
            <a:ext cx="365760" cy="274320"/>
          </a:xfrm>
          <a:prstGeom prst="curvedConnector3">
            <a:avLst/>
          </a:prstGeom>
          <a:solidFill>
            <a:schemeClr val="accent1"/>
          </a:solidFill>
          <a:ln w="9525" cap="flat" cmpd="sng" algn="ctr">
            <a:solidFill>
              <a:schemeClr val="tx1"/>
            </a:solidFill>
            <a:prstDash val="solid"/>
            <a:round/>
            <a:headEnd type="none" w="med" len="med"/>
            <a:tailEnd type="arrow"/>
          </a:ln>
          <a:effectLst/>
        </p:spPr>
      </p:cxnSp>
      <p:cxnSp>
        <p:nvCxnSpPr>
          <p:cNvPr id="17" name="Curved Connector 9"/>
          <p:cNvCxnSpPr/>
          <p:nvPr/>
        </p:nvCxnSpPr>
        <p:spPr bwMode="auto">
          <a:xfrm rot="5400000">
            <a:off x="3054148" y="5725022"/>
            <a:ext cx="365760" cy="274320"/>
          </a:xfrm>
          <a:prstGeom prst="curvedConnector3">
            <a:avLst/>
          </a:prstGeom>
          <a:solidFill>
            <a:schemeClr val="accent1"/>
          </a:solidFill>
          <a:ln w="9525" cap="flat" cmpd="sng" algn="ctr">
            <a:solidFill>
              <a:schemeClr val="tx1"/>
            </a:solidFill>
            <a:prstDash val="solid"/>
            <a:round/>
            <a:headEnd type="none" w="med" len="med"/>
            <a:tailEnd type="arrow"/>
          </a:ln>
          <a:effectLst/>
        </p:spPr>
      </p:cxnSp>
      <p:cxnSp>
        <p:nvCxnSpPr>
          <p:cNvPr id="16" name="Curved Connector 10"/>
          <p:cNvCxnSpPr/>
          <p:nvPr/>
        </p:nvCxnSpPr>
        <p:spPr bwMode="auto">
          <a:xfrm rot="5400000">
            <a:off x="4022595" y="5654805"/>
            <a:ext cx="406262" cy="374252"/>
          </a:xfrm>
          <a:prstGeom prst="curvedConnector3">
            <a:avLst/>
          </a:prstGeom>
          <a:solidFill>
            <a:schemeClr val="accent1"/>
          </a:solidFill>
          <a:ln w="9525" cap="flat" cmpd="sng" algn="ctr">
            <a:solidFill>
              <a:schemeClr val="tx1"/>
            </a:solidFill>
            <a:prstDash val="solid"/>
            <a:round/>
            <a:headEnd type="none" w="med" len="med"/>
            <a:tailEnd type="arrow"/>
          </a:ln>
          <a:effectLst/>
        </p:spPr>
      </p:cxnSp>
      <p:cxnSp>
        <p:nvCxnSpPr>
          <p:cNvPr id="20" name="Curved Connector 11"/>
          <p:cNvCxnSpPr/>
          <p:nvPr/>
        </p:nvCxnSpPr>
        <p:spPr bwMode="auto">
          <a:xfrm rot="5400000">
            <a:off x="6614906" y="5778432"/>
            <a:ext cx="349028" cy="137160"/>
          </a:xfrm>
          <a:prstGeom prst="curvedConnector3">
            <a:avLst/>
          </a:prstGeom>
          <a:solidFill>
            <a:schemeClr val="accent1"/>
          </a:solidFill>
          <a:ln w="9525" cap="flat" cmpd="sng" algn="ctr">
            <a:solidFill>
              <a:schemeClr val="tx1"/>
            </a:solidFill>
            <a:prstDash val="solid"/>
            <a:round/>
            <a:headEnd type="none" w="med" len="med"/>
            <a:tailEnd type="arrow"/>
          </a:ln>
          <a:effectLst/>
        </p:spPr>
      </p:cxnSp>
      <p:cxnSp>
        <p:nvCxnSpPr>
          <p:cNvPr id="21" name="Curved Connector 12"/>
          <p:cNvCxnSpPr/>
          <p:nvPr/>
        </p:nvCxnSpPr>
        <p:spPr bwMode="auto">
          <a:xfrm rot="5400000">
            <a:off x="7764779" y="5786798"/>
            <a:ext cx="365760" cy="137160"/>
          </a:xfrm>
          <a:prstGeom prst="curvedConnector3">
            <a:avLst/>
          </a:prstGeom>
          <a:solidFill>
            <a:schemeClr val="accent1"/>
          </a:solidFill>
          <a:ln w="9525" cap="flat" cmpd="sng" algn="ctr">
            <a:solidFill>
              <a:schemeClr val="tx1"/>
            </a:solidFill>
            <a:prstDash val="solid"/>
            <a:round/>
            <a:headEnd type="none" w="med" len="med"/>
            <a:tailEnd type="arrow"/>
          </a:ln>
          <a:effectLst/>
        </p:spPr>
      </p:cxnSp>
      <p:sp>
        <p:nvSpPr>
          <p:cNvPr id="15" name="Content Placeholder 13"/>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8203746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Unit-of-Production (UOP) Depreciation</a:t>
            </a:r>
          </a:p>
        </p:txBody>
      </p:sp>
      <mc:AlternateContent xmlns:mc="http://schemas.openxmlformats.org/markup-compatibility/2006">
        <mc:Choice xmlns:a14="http://schemas.microsoft.com/office/drawing/2010/main" xmlns="" Requires="a14">
          <p:sp>
            <p:nvSpPr>
              <p:cNvPr id="10" name="Content Placeholder 2" descr="This is an example of a 'ucage based' depreciation method where the amount depreciated in the year depends on the amount of usage with respect to the total lifetime usage.  Note that the Salvage Value is explicit in this method. " title="Unit-of-Production (UOP) Depreciation"/>
              <p:cNvSpPr>
                <a:spLocks noGrp="1"/>
              </p:cNvSpPr>
              <p:nvPr>
                <p:ph idx="1"/>
              </p:nvPr>
            </p:nvSpPr>
            <p:spPr>
              <a:xfrm>
                <a:off x="457200" y="1264920"/>
                <a:ext cx="8229600" cy="2240280"/>
              </a:xfrm>
            </p:spPr>
            <p:txBody>
              <a:bodyPr/>
              <a:lstStyle/>
              <a:p>
                <a:pPr marL="0" lvl="0" indent="0" defTabSz="836613" eaLnBrk="0" fontAlgn="base" hangingPunct="0">
                  <a:spcAft>
                    <a:spcPct val="0"/>
                  </a:spcAft>
                  <a:buClr>
                    <a:srgbClr val="3333CC"/>
                  </a:buClr>
                  <a:buNone/>
                </a:pPr>
                <a:r>
                  <a:rPr lang="en-US" b="0" kern="0" dirty="0" smtClean="0">
                    <a:solidFill>
                      <a:srgbClr val="000000"/>
                    </a:solidFill>
                    <a:latin typeface="Arial Narrow"/>
                  </a:rPr>
                  <a:t>Depreciation based on </a:t>
                </a:r>
                <a:r>
                  <a:rPr lang="en-US" i="1" kern="0" dirty="0">
                    <a:solidFill>
                      <a:srgbClr val="00508C"/>
                    </a:solidFill>
                    <a:latin typeface="Arial Narrow"/>
                  </a:rPr>
                  <a:t>usage of equipment</a:t>
                </a:r>
                <a:r>
                  <a:rPr lang="en-US" b="0" kern="0" dirty="0">
                    <a:solidFill>
                      <a:srgbClr val="000000"/>
                    </a:solidFill>
                    <a:latin typeface="Arial Narrow"/>
                  </a:rPr>
                  <a:t>, not time</a:t>
                </a:r>
              </a:p>
              <a:p>
                <a:pPr marL="0" lvl="0" indent="0" defTabSz="836613" eaLnBrk="0" fontAlgn="base" hangingPunct="0">
                  <a:spcAft>
                    <a:spcPts val="1200"/>
                  </a:spcAft>
                  <a:buClr>
                    <a:srgbClr val="3333CC"/>
                  </a:buClr>
                  <a:buNone/>
                </a:pPr>
                <a:r>
                  <a:rPr lang="en-US" b="0" kern="0" dirty="0" smtClean="0">
                    <a:solidFill>
                      <a:srgbClr val="000000"/>
                    </a:solidFill>
                    <a:latin typeface="Arial Narrow"/>
                  </a:rPr>
                  <a:t>Depreciation </a:t>
                </a:r>
                <a:r>
                  <a:rPr lang="en-US" b="0" kern="0" dirty="0">
                    <a:solidFill>
                      <a:srgbClr val="000000"/>
                    </a:solidFill>
                    <a:latin typeface="Arial Narrow"/>
                  </a:rPr>
                  <a:t>for year t obtained by </a:t>
                </a:r>
                <a:r>
                  <a:rPr lang="en-US" b="0" kern="0" dirty="0" smtClean="0">
                    <a:solidFill>
                      <a:srgbClr val="000000"/>
                    </a:solidFill>
                    <a:latin typeface="Arial Narrow"/>
                  </a:rPr>
                  <a:t>relation</a:t>
                </a:r>
              </a:p>
              <a:p>
                <a:pPr marL="312738" lvl="0" indent="-312738" algn="ctr" defTabSz="836613" eaLnBrk="0" fontAlgn="base" hangingPunct="0">
                  <a:spcBef>
                    <a:spcPts val="3000"/>
                  </a:spcBef>
                  <a:spcAft>
                    <a:spcPct val="0"/>
                  </a:spcAft>
                  <a:buClr>
                    <a:srgbClr val="3333CC"/>
                  </a:buClr>
                  <a:buNone/>
                </a:pPr>
                <a14:m>
                  <m:oMathPara xmlns:m="http://schemas.openxmlformats.org/officeDocument/2006/math">
                    <m:oMathParaPr>
                      <m:jc m:val="centerGroup"/>
                    </m:oMathParaPr>
                    <m:oMath xmlns:m="http://schemas.openxmlformats.org/officeDocument/2006/math">
                      <m:r>
                        <a:rPr lang="en-US" b="1" i="0" kern="0" dirty="0" smtClean="0">
                          <a:solidFill>
                            <a:srgbClr val="000000"/>
                          </a:solidFill>
                          <a:latin typeface="Cambria Math"/>
                        </a:rPr>
                        <m:t>𝐃</m:t>
                      </m:r>
                      <m:r>
                        <a:rPr lang="en-US" b="1" i="0" kern="0" baseline="-25000" dirty="0" err="1">
                          <a:solidFill>
                            <a:srgbClr val="000000"/>
                          </a:solidFill>
                          <a:latin typeface="Cambria Math"/>
                        </a:rPr>
                        <m:t>𝐭</m:t>
                      </m:r>
                      <m:r>
                        <a:rPr lang="en-US" b="1" i="0" kern="0" dirty="0" smtClean="0">
                          <a:solidFill>
                            <a:srgbClr val="000000"/>
                          </a:solidFill>
                          <a:latin typeface="Cambria Math"/>
                        </a:rPr>
                        <m:t>=</m:t>
                      </m:r>
                      <m:f>
                        <m:fPr>
                          <m:ctrlPr>
                            <a:rPr lang="en-US" i="1" kern="0" smtClean="0">
                              <a:solidFill>
                                <a:srgbClr val="000000"/>
                              </a:solidFill>
                              <a:latin typeface="Cambria Math" panose="02040503050406030204" pitchFamily="18" charset="0"/>
                              <a:ea typeface="Cambria Math" panose="02040503050406030204" pitchFamily="18" charset="0"/>
                            </a:rPr>
                          </m:ctrlPr>
                        </m:fPr>
                        <m:num>
                          <m:r>
                            <m:rPr>
                              <m:nor/>
                            </m:rPr>
                            <a:rPr lang="en-US" dirty="0">
                              <a:latin typeface="Cambria Math" panose="02040503050406030204" pitchFamily="18" charset="0"/>
                              <a:ea typeface="Cambria Math" panose="02040503050406030204" pitchFamily="18" charset="0"/>
                            </a:rPr>
                            <m:t>actual</m:t>
                          </m:r>
                          <m:r>
                            <m:rPr>
                              <m:nor/>
                            </m:rPr>
                            <a:rPr lang="en-US" dirty="0">
                              <a:latin typeface="Cambria Math" panose="02040503050406030204" pitchFamily="18" charset="0"/>
                              <a:ea typeface="Cambria Math" panose="02040503050406030204" pitchFamily="18" charset="0"/>
                            </a:rPr>
                            <m:t> </m:t>
                          </m:r>
                          <m:r>
                            <m:rPr>
                              <m:nor/>
                            </m:rPr>
                            <a:rPr lang="en-US" dirty="0">
                              <a:latin typeface="Cambria Math" panose="02040503050406030204" pitchFamily="18" charset="0"/>
                              <a:ea typeface="Cambria Math" panose="02040503050406030204" pitchFamily="18" charset="0"/>
                            </a:rPr>
                            <m:t>usage</m:t>
                          </m:r>
                          <m:r>
                            <m:rPr>
                              <m:nor/>
                            </m:rPr>
                            <a:rPr lang="en-US" dirty="0">
                              <a:latin typeface="Cambria Math" panose="02040503050406030204" pitchFamily="18" charset="0"/>
                              <a:ea typeface="Cambria Math" panose="02040503050406030204" pitchFamily="18" charset="0"/>
                            </a:rPr>
                            <m:t> </m:t>
                          </m:r>
                          <m:r>
                            <m:rPr>
                              <m:nor/>
                            </m:rPr>
                            <a:rPr lang="en-US" dirty="0">
                              <a:latin typeface="Cambria Math" panose="02040503050406030204" pitchFamily="18" charset="0"/>
                              <a:ea typeface="Cambria Math" panose="02040503050406030204" pitchFamily="18" charset="0"/>
                            </a:rPr>
                            <m:t>for</m:t>
                          </m:r>
                          <m:r>
                            <m:rPr>
                              <m:nor/>
                            </m:rPr>
                            <a:rPr lang="en-US" dirty="0">
                              <a:latin typeface="Cambria Math" panose="02040503050406030204" pitchFamily="18" charset="0"/>
                              <a:ea typeface="Cambria Math" panose="02040503050406030204" pitchFamily="18" charset="0"/>
                            </a:rPr>
                            <m:t> </m:t>
                          </m:r>
                          <m:r>
                            <m:rPr>
                              <m:nor/>
                            </m:rPr>
                            <a:rPr lang="en-US" dirty="0">
                              <a:latin typeface="Cambria Math" panose="02040503050406030204" pitchFamily="18" charset="0"/>
                              <a:ea typeface="Cambria Math" panose="02040503050406030204" pitchFamily="18" charset="0"/>
                            </a:rPr>
                            <m:t>year</m:t>
                          </m:r>
                          <m:r>
                            <m:rPr>
                              <m:nor/>
                            </m:rPr>
                            <a:rPr lang="en-US" dirty="0">
                              <a:latin typeface="Cambria Math" panose="02040503050406030204" pitchFamily="18" charset="0"/>
                              <a:ea typeface="Cambria Math" panose="02040503050406030204" pitchFamily="18" charset="0"/>
                            </a:rPr>
                            <m:t>  </m:t>
                          </m:r>
                          <m:r>
                            <m:rPr>
                              <m:nor/>
                            </m:rPr>
                            <a:rPr lang="en-US" dirty="0">
                              <a:latin typeface="Cambria Math" panose="02040503050406030204" pitchFamily="18" charset="0"/>
                              <a:ea typeface="Cambria Math" panose="02040503050406030204" pitchFamily="18" charset="0"/>
                            </a:rPr>
                            <m:t>t</m:t>
                          </m:r>
                          <m:r>
                            <m:rPr>
                              <m:nor/>
                            </m:rPr>
                            <a:rPr lang="en-US" dirty="0">
                              <a:latin typeface="Cambria Math" panose="02040503050406030204" pitchFamily="18" charset="0"/>
                              <a:ea typeface="Cambria Math" panose="02040503050406030204" pitchFamily="18" charset="0"/>
                            </a:rPr>
                            <m:t> </m:t>
                          </m:r>
                        </m:num>
                        <m:den>
                          <m:r>
                            <m:rPr>
                              <m:nor/>
                            </m:rPr>
                            <a:rPr lang="en-US" dirty="0">
                              <a:latin typeface="Cambria Math" panose="02040503050406030204" pitchFamily="18" charset="0"/>
                              <a:ea typeface="Cambria Math" panose="02040503050406030204" pitchFamily="18" charset="0"/>
                            </a:rPr>
                            <m:t>expected</m:t>
                          </m:r>
                          <m:r>
                            <m:rPr>
                              <m:nor/>
                            </m:rPr>
                            <a:rPr lang="en-US" dirty="0">
                              <a:latin typeface="Cambria Math" panose="02040503050406030204" pitchFamily="18" charset="0"/>
                              <a:ea typeface="Cambria Math" panose="02040503050406030204" pitchFamily="18" charset="0"/>
                            </a:rPr>
                            <m:t> </m:t>
                          </m:r>
                          <m:r>
                            <m:rPr>
                              <m:nor/>
                            </m:rPr>
                            <a:rPr lang="en-US" dirty="0">
                              <a:latin typeface="Cambria Math" panose="02040503050406030204" pitchFamily="18" charset="0"/>
                              <a:ea typeface="Cambria Math" panose="02040503050406030204" pitchFamily="18" charset="0"/>
                            </a:rPr>
                            <m:t>total</m:t>
                          </m:r>
                          <m:r>
                            <m:rPr>
                              <m:nor/>
                            </m:rPr>
                            <a:rPr lang="en-US" dirty="0">
                              <a:latin typeface="Cambria Math" panose="02040503050406030204" pitchFamily="18" charset="0"/>
                              <a:ea typeface="Cambria Math" panose="02040503050406030204" pitchFamily="18" charset="0"/>
                            </a:rPr>
                            <m:t> </m:t>
                          </m:r>
                          <m:r>
                            <m:rPr>
                              <m:nor/>
                            </m:rPr>
                            <a:rPr lang="en-US" dirty="0">
                              <a:latin typeface="Cambria Math" panose="02040503050406030204" pitchFamily="18" charset="0"/>
                              <a:ea typeface="Cambria Math" panose="02040503050406030204" pitchFamily="18" charset="0"/>
                            </a:rPr>
                            <m:t>lifetime</m:t>
                          </m:r>
                          <m:r>
                            <m:rPr>
                              <m:nor/>
                            </m:rPr>
                            <a:rPr lang="en-US" dirty="0">
                              <a:latin typeface="Cambria Math" panose="02040503050406030204" pitchFamily="18" charset="0"/>
                              <a:ea typeface="Cambria Math" panose="02040503050406030204" pitchFamily="18" charset="0"/>
                            </a:rPr>
                            <m:t> </m:t>
                          </m:r>
                          <m:r>
                            <m:rPr>
                              <m:nor/>
                            </m:rPr>
                            <a:rPr lang="en-US" dirty="0">
                              <a:latin typeface="Cambria Math" panose="02040503050406030204" pitchFamily="18" charset="0"/>
                              <a:ea typeface="Cambria Math" panose="02040503050406030204" pitchFamily="18" charset="0"/>
                            </a:rPr>
                            <m:t>usage</m:t>
                          </m:r>
                        </m:den>
                      </m:f>
                      <m:r>
                        <a:rPr lang="en-US" b="1" i="0" kern="0" dirty="0" smtClean="0">
                          <a:solidFill>
                            <a:srgbClr val="000000"/>
                          </a:solidFill>
                          <a:latin typeface="Cambria Math"/>
                        </a:rPr>
                        <m:t>(</m:t>
                      </m:r>
                      <m:r>
                        <a:rPr lang="en-US" b="1" i="0" kern="0" dirty="0">
                          <a:solidFill>
                            <a:srgbClr val="000000"/>
                          </a:solidFill>
                          <a:latin typeface="Cambria Math"/>
                        </a:rPr>
                        <m:t>𝐁</m:t>
                      </m:r>
                      <m:r>
                        <a:rPr lang="en-US" b="1" i="0" kern="0" dirty="0" smtClean="0">
                          <a:solidFill>
                            <a:srgbClr val="000000"/>
                          </a:solidFill>
                          <a:latin typeface="Cambria Math"/>
                        </a:rPr>
                        <m:t>−</m:t>
                      </m:r>
                      <m:r>
                        <a:rPr lang="en-US" b="1" i="0" kern="0" dirty="0">
                          <a:solidFill>
                            <a:srgbClr val="000000"/>
                          </a:solidFill>
                          <a:latin typeface="Cambria Math"/>
                        </a:rPr>
                        <m:t>𝐒</m:t>
                      </m:r>
                      <m:r>
                        <a:rPr lang="en-US" b="1" i="0" kern="0" dirty="0" smtClean="0">
                          <a:solidFill>
                            <a:srgbClr val="000000"/>
                          </a:solidFill>
                          <a:latin typeface="Cambria Math"/>
                        </a:rPr>
                        <m:t>)</m:t>
                      </m:r>
                    </m:oMath>
                  </m:oMathPara>
                </a14:m>
                <a:endParaRPr lang="en-US" kern="0" dirty="0">
                  <a:solidFill>
                    <a:srgbClr val="000000"/>
                  </a:solidFill>
                  <a:latin typeface="Arial Narrow"/>
                </a:endParaRPr>
              </a:p>
            </p:txBody>
          </p:sp>
        </mc:Choice>
        <mc:Fallback>
          <p:sp>
            <p:nvSpPr>
              <p:cNvPr id="10" name="Content Placeholder 2" descr="This is an example of a 'ucage based' depreciation method where the amount depreciated in the year depends on the amount of usage with respect to the total lifetime usage.  Note that the Salvage Value is explicit in this method. "/>
              <p:cNvSpPr>
                <a:spLocks noGrp="1" noRot="1" noChangeAspect="1" noMove="1" noResize="1" noEditPoints="1" noAdjustHandles="1" noChangeArrowheads="1" noChangeShapeType="1" noTextEdit="1"/>
              </p:cNvSpPr>
              <p:nvPr>
                <p:ph idx="1"/>
              </p:nvPr>
            </p:nvSpPr>
            <p:spPr>
              <a:xfrm>
                <a:off x="457200" y="1264920"/>
                <a:ext cx="8229600" cy="2240280"/>
              </a:xfrm>
              <a:blipFill rotWithShape="1">
                <a:blip r:embed="rId2" cstate="print"/>
                <a:stretch>
                  <a:fillRect l="-1481" t="-2725"/>
                </a:stretch>
              </a:blipFill>
            </p:spPr>
            <p:txBody>
              <a:bodyPr/>
              <a:lstStyle/>
              <a:p>
                <a:r>
                  <a:rPr lang="en-US">
                    <a:noFill/>
                  </a:rPr>
                  <a:t> </a:t>
                </a:r>
              </a:p>
            </p:txBody>
          </p:sp>
        </mc:Fallback>
      </mc:AlternateContent>
      <p:cxnSp>
        <p:nvCxnSpPr>
          <p:cNvPr id="14" name="Straight Connector 3"/>
          <p:cNvCxnSpPr/>
          <p:nvPr/>
        </p:nvCxnSpPr>
        <p:spPr bwMode="auto">
          <a:xfrm rot="10800000" flipH="1" flipV="1">
            <a:off x="457201" y="3682999"/>
            <a:ext cx="8229600" cy="50800"/>
          </a:xfrm>
          <a:prstGeom prst="line">
            <a:avLst/>
          </a:prstGeom>
          <a:solidFill>
            <a:schemeClr val="accent1"/>
          </a:solidFill>
          <a:ln w="28575" cap="flat" cmpd="sng" algn="ctr">
            <a:solidFill>
              <a:srgbClr val="006200"/>
            </a:solidFill>
            <a:prstDash val="solid"/>
            <a:round/>
            <a:headEnd type="none" w="med" len="med"/>
            <a:tailEnd type="none" w="med" len="med"/>
          </a:ln>
          <a:effectLst/>
        </p:spPr>
      </p:cxnSp>
      <mc:AlternateContent xmlns:mc="http://schemas.openxmlformats.org/markup-compatibility/2006">
        <mc:Choice xmlns:a14="http://schemas.microsoft.com/office/drawing/2010/main" xmlns="" Requires="a14">
          <p:sp>
            <p:nvSpPr>
              <p:cNvPr id="11" name="Content Placeholder 4"/>
              <p:cNvSpPr>
                <a:spLocks noGrp="1"/>
              </p:cNvSpPr>
              <p:nvPr>
                <p:ph idx="17"/>
              </p:nvPr>
            </p:nvSpPr>
            <p:spPr>
              <a:xfrm>
                <a:off x="457200" y="3962400"/>
                <a:ext cx="8229600" cy="2286000"/>
              </a:xfrm>
            </p:spPr>
            <p:txBody>
              <a:bodyPr/>
              <a:lstStyle/>
              <a:p>
                <a:pPr marL="312738" lvl="0" indent="-312738" defTabSz="836613" eaLnBrk="0" fontAlgn="base" hangingPunct="0">
                  <a:spcBef>
                    <a:spcPts val="0"/>
                  </a:spcBef>
                  <a:spcAft>
                    <a:spcPct val="0"/>
                  </a:spcAft>
                  <a:buClr>
                    <a:srgbClr val="3333CC"/>
                  </a:buClr>
                  <a:buNone/>
                </a:pPr>
                <a:r>
                  <a:rPr lang="en-US" sz="2600" kern="0" dirty="0" smtClean="0">
                    <a:solidFill>
                      <a:srgbClr val="A60A1B"/>
                    </a:solidFill>
                    <a:latin typeface="Arial Narrow"/>
                  </a:rPr>
                  <a:t>Example:  </a:t>
                </a:r>
                <a:r>
                  <a:rPr lang="en-US" sz="2200" b="0" kern="0" dirty="0">
                    <a:solidFill>
                      <a:srgbClr val="000000"/>
                    </a:solidFill>
                    <a:latin typeface="Arial Narrow"/>
                  </a:rPr>
                  <a:t>A new mixer is expected to process 4 million yd</a:t>
                </a:r>
                <a:r>
                  <a:rPr lang="en-US" sz="2200" b="0" kern="0" baseline="30000" dirty="0">
                    <a:solidFill>
                      <a:srgbClr val="000000"/>
                    </a:solidFill>
                    <a:latin typeface="Arial Narrow"/>
                  </a:rPr>
                  <a:t>3</a:t>
                </a:r>
                <a:r>
                  <a:rPr lang="en-US" sz="2200" b="0" kern="0" dirty="0">
                    <a:solidFill>
                      <a:srgbClr val="000000"/>
                    </a:solidFill>
                    <a:latin typeface="Arial Narrow"/>
                  </a:rPr>
                  <a:t> of concrete over </a:t>
                </a:r>
              </a:p>
              <a:p>
                <a:pPr marL="312738" lvl="0" indent="-312738" defTabSz="836613" eaLnBrk="0" fontAlgn="base" hangingPunct="0">
                  <a:spcBef>
                    <a:spcPts val="0"/>
                  </a:spcBef>
                  <a:spcAft>
                    <a:spcPct val="0"/>
                  </a:spcAft>
                  <a:buClr>
                    <a:srgbClr val="3333CC"/>
                  </a:buClr>
                  <a:buNone/>
                </a:pPr>
                <a:r>
                  <a:rPr lang="en-US" sz="2200" b="0" kern="0" dirty="0">
                    <a:solidFill>
                      <a:srgbClr val="000000"/>
                    </a:solidFill>
                    <a:latin typeface="Arial Narrow"/>
                  </a:rPr>
                  <a:t>     10-year life time. Determine depreciation for year 1 when 400,000 yd</a:t>
                </a:r>
                <a:r>
                  <a:rPr lang="en-US" sz="2200" b="0" kern="0" baseline="30000" dirty="0">
                    <a:solidFill>
                      <a:srgbClr val="000000"/>
                    </a:solidFill>
                    <a:latin typeface="Arial Narrow"/>
                  </a:rPr>
                  <a:t>3 </a:t>
                </a:r>
                <a:r>
                  <a:rPr lang="en-US" sz="2200" b="0" kern="0" dirty="0">
                    <a:solidFill>
                      <a:srgbClr val="000000"/>
                    </a:solidFill>
                    <a:latin typeface="Arial Narrow"/>
                  </a:rPr>
                  <a:t> is processed. Cost of mixer was $175,000 with no salvage expected</a:t>
                </a:r>
                <a:r>
                  <a:rPr lang="en-US" sz="2200" b="0" kern="0" dirty="0" smtClean="0">
                    <a:solidFill>
                      <a:srgbClr val="000000"/>
                    </a:solidFill>
                    <a:latin typeface="Arial Narrow"/>
                  </a:rPr>
                  <a:t>.</a:t>
                </a:r>
              </a:p>
              <a:p>
                <a:pPr marL="312738" lvl="0" indent="-312738" defTabSz="836613" eaLnBrk="0" fontAlgn="base" hangingPunct="0">
                  <a:spcBef>
                    <a:spcPts val="3000"/>
                  </a:spcBef>
                  <a:spcAft>
                    <a:spcPct val="0"/>
                  </a:spcAft>
                  <a:buClr>
                    <a:srgbClr val="3333CC"/>
                  </a:buClr>
                  <a:buNone/>
                </a:pPr>
                <a:r>
                  <a:rPr lang="en-US" sz="2600" kern="0" dirty="0" smtClean="0">
                    <a:solidFill>
                      <a:srgbClr val="A60A1B"/>
                    </a:solidFill>
                    <a:latin typeface="Arial Narrow"/>
                  </a:rPr>
                  <a:t>Solution:</a:t>
                </a:r>
                <a:r>
                  <a:rPr lang="en-US" sz="2600" kern="0" dirty="0" smtClean="0">
                    <a:solidFill>
                      <a:srgbClr val="FF0000"/>
                    </a:solidFill>
                    <a:latin typeface="Arial Narrow"/>
                  </a:rPr>
                  <a:t>	</a:t>
                </a:r>
                <a14:m>
                  <m:oMath xmlns:m="http://schemas.openxmlformats.org/officeDocument/2006/math">
                    <m:r>
                      <a:rPr lang="en-US" sz="2600" b="1" i="0" kern="0" dirty="0" smtClean="0">
                        <a:solidFill>
                          <a:srgbClr val="000000"/>
                        </a:solidFill>
                        <a:latin typeface="Cambria Math"/>
                      </a:rPr>
                      <m:t>𝐃</m:t>
                    </m:r>
                    <m:r>
                      <a:rPr lang="en-US" sz="2600" b="1" i="0" kern="0" baseline="-25000" dirty="0" smtClean="0">
                        <a:solidFill>
                          <a:srgbClr val="000000"/>
                        </a:solidFill>
                        <a:latin typeface="Cambria Math"/>
                      </a:rPr>
                      <m:t>𝟏</m:t>
                    </m:r>
                    <m:r>
                      <a:rPr lang="en-US" sz="2600" b="1" i="0" kern="0" dirty="0" smtClean="0">
                        <a:solidFill>
                          <a:srgbClr val="000000"/>
                        </a:solidFill>
                        <a:latin typeface="Cambria Math"/>
                      </a:rPr>
                      <m:t> </m:t>
                    </m:r>
                    <m:r>
                      <a:rPr lang="en-US" sz="2600" b="1" i="0" kern="0" dirty="0">
                        <a:solidFill>
                          <a:srgbClr val="000000"/>
                        </a:solidFill>
                        <a:latin typeface="Cambria Math"/>
                      </a:rPr>
                      <m:t>=</m:t>
                    </m:r>
                    <m:f>
                      <m:fPr>
                        <m:ctrlPr>
                          <a:rPr lang="en-US" sz="2600" i="1" kern="0">
                            <a:solidFill>
                              <a:srgbClr val="000000"/>
                            </a:solidFill>
                            <a:latin typeface="Cambria Math" panose="02040503050406030204" pitchFamily="18" charset="0"/>
                            <a:ea typeface="Cambria Math" panose="02040503050406030204" pitchFamily="18" charset="0"/>
                          </a:rPr>
                        </m:ctrlPr>
                      </m:fPr>
                      <m:num>
                        <m:r>
                          <m:rPr>
                            <m:nor/>
                          </m:rPr>
                          <a:rPr lang="en-US" sz="2600" b="1" i="0" dirty="0" smtClean="0">
                            <a:solidFill>
                              <a:prstClr val="black"/>
                            </a:solidFill>
                            <a:latin typeface="Cambria Math" panose="02040503050406030204" pitchFamily="18" charset="0"/>
                            <a:ea typeface="Cambria Math" panose="02040503050406030204" pitchFamily="18" charset="0"/>
                          </a:rPr>
                          <m:t>400,000</m:t>
                        </m:r>
                      </m:num>
                      <m:den>
                        <m:r>
                          <m:rPr>
                            <m:nor/>
                          </m:rPr>
                          <a:rPr lang="en-US" sz="2600" b="1" i="0" dirty="0" smtClean="0">
                            <a:solidFill>
                              <a:prstClr val="black"/>
                            </a:solidFill>
                            <a:latin typeface="Cambria Math" panose="02040503050406030204" pitchFamily="18" charset="0"/>
                            <a:ea typeface="Cambria Math" panose="02040503050406030204" pitchFamily="18" charset="0"/>
                          </a:rPr>
                          <m:t>4,000,000</m:t>
                        </m:r>
                      </m:den>
                    </m:f>
                  </m:oMath>
                </a14:m>
                <a:r>
                  <a:rPr lang="en-US" sz="2600" kern="0" dirty="0">
                    <a:solidFill>
                      <a:srgbClr val="000000"/>
                    </a:solidFill>
                    <a:latin typeface="Arial Narrow"/>
                  </a:rPr>
                  <a:t> </a:t>
                </a:r>
                <a14:m>
                  <m:oMath xmlns:m="http://schemas.openxmlformats.org/officeDocument/2006/math">
                    <m:r>
                      <a:rPr lang="en-US" sz="2600" b="1" i="0" kern="0" dirty="0" smtClean="0">
                        <a:solidFill>
                          <a:srgbClr val="000000"/>
                        </a:solidFill>
                        <a:latin typeface="Cambria Math"/>
                      </a:rPr>
                      <m:t>(</m:t>
                    </m:r>
                    <m:r>
                      <a:rPr lang="en-US" sz="2600" b="1" i="0" kern="0" dirty="0" smtClean="0">
                        <a:solidFill>
                          <a:srgbClr val="000000"/>
                        </a:solidFill>
                        <a:latin typeface="Cambria Math"/>
                      </a:rPr>
                      <m:t>𝟏𝟕𝟓</m:t>
                    </m:r>
                    <m:r>
                      <a:rPr lang="en-US" sz="2600" b="1" i="0" kern="0" dirty="0" smtClean="0">
                        <a:solidFill>
                          <a:srgbClr val="000000"/>
                        </a:solidFill>
                        <a:latin typeface="Cambria Math"/>
                      </a:rPr>
                      <m:t>,</m:t>
                    </m:r>
                    <m:r>
                      <a:rPr lang="en-US" sz="2600" b="1" i="0" kern="0" dirty="0" smtClean="0">
                        <a:solidFill>
                          <a:srgbClr val="000000"/>
                        </a:solidFill>
                        <a:latin typeface="Cambria Math"/>
                      </a:rPr>
                      <m:t>𝟎𝟎𝟎</m:t>
                    </m:r>
                    <m:r>
                      <a:rPr lang="en-US" sz="2600" b="1" i="0" kern="0" dirty="0" smtClean="0">
                        <a:solidFill>
                          <a:srgbClr val="000000"/>
                        </a:solidFill>
                        <a:latin typeface="Cambria Math"/>
                      </a:rPr>
                      <m:t>−</m:t>
                    </m:r>
                    <m:r>
                      <a:rPr lang="en-US" sz="2600" b="1" i="0" kern="0" dirty="0" smtClean="0">
                        <a:solidFill>
                          <a:srgbClr val="000000"/>
                        </a:solidFill>
                        <a:latin typeface="Cambria Math"/>
                      </a:rPr>
                      <m:t>𝟎</m:t>
                    </m:r>
                    <m:r>
                      <a:rPr lang="en-US" sz="2600" b="1" i="0" kern="0" dirty="0" smtClean="0">
                        <a:solidFill>
                          <a:srgbClr val="000000"/>
                        </a:solidFill>
                        <a:latin typeface="Cambria Math"/>
                      </a:rPr>
                      <m:t>)=$</m:t>
                    </m:r>
                    <m:r>
                      <a:rPr lang="en-US" sz="2600" b="1" i="0" kern="0" dirty="0" smtClean="0">
                        <a:solidFill>
                          <a:srgbClr val="000000"/>
                        </a:solidFill>
                        <a:latin typeface="Cambria Math"/>
                      </a:rPr>
                      <m:t>𝟏𝟕</m:t>
                    </m:r>
                    <m:r>
                      <a:rPr lang="en-US" sz="2600" b="1" i="0" kern="0" dirty="0" smtClean="0">
                        <a:solidFill>
                          <a:srgbClr val="000000"/>
                        </a:solidFill>
                        <a:latin typeface="Cambria Math"/>
                      </a:rPr>
                      <m:t>,</m:t>
                    </m:r>
                    <m:r>
                      <a:rPr lang="en-US" sz="2600" b="1" i="0" kern="0" dirty="0" smtClean="0">
                        <a:solidFill>
                          <a:srgbClr val="000000"/>
                        </a:solidFill>
                        <a:latin typeface="Cambria Math"/>
                      </a:rPr>
                      <m:t>𝟓𝟎𝟎</m:t>
                    </m:r>
                  </m:oMath>
                </a14:m>
                <a:endParaRPr lang="en-US" sz="2000" kern="0" dirty="0">
                  <a:solidFill>
                    <a:srgbClr val="000000"/>
                  </a:solidFill>
                  <a:latin typeface="Arial Narrow"/>
                </a:endParaRPr>
              </a:p>
            </p:txBody>
          </p:sp>
        </mc:Choice>
        <mc:Fallback>
          <p:sp>
            <p:nvSpPr>
              <p:cNvPr id="11" name="Content Placeholder 4"/>
              <p:cNvSpPr>
                <a:spLocks noGrp="1" noRot="1" noChangeAspect="1" noMove="1" noResize="1" noEditPoints="1" noAdjustHandles="1" noChangeArrowheads="1" noChangeShapeType="1" noTextEdit="1"/>
              </p:cNvSpPr>
              <p:nvPr>
                <p:ph idx="17"/>
              </p:nvPr>
            </p:nvSpPr>
            <p:spPr>
              <a:xfrm>
                <a:off x="457200" y="3962400"/>
                <a:ext cx="8229600" cy="2286000"/>
              </a:xfrm>
              <a:blipFill rotWithShape="1">
                <a:blip r:embed="rId3" cstate="print"/>
                <a:stretch>
                  <a:fillRect l="-1259" t="-2400" r="-444"/>
                </a:stretch>
              </a:blipFill>
            </p:spPr>
            <p:txBody>
              <a:bodyPr/>
              <a:lstStyle/>
              <a:p>
                <a:r>
                  <a:rPr lang="en-US">
                    <a:noFill/>
                  </a:rPr>
                  <a:t> </a:t>
                </a:r>
              </a:p>
            </p:txBody>
          </p:sp>
        </mc:Fallback>
      </mc:AlternateContent>
      <p:sp>
        <p:nvSpPr>
          <p:cNvPr id="12" name="Text Placeholder 5"/>
          <p:cNvSpPr>
            <a:spLocks noGrp="1"/>
          </p:cNvSpPr>
          <p:nvPr>
            <p:ph type="body" sz="quarter" idx="18"/>
          </p:nvPr>
        </p:nvSpPr>
        <p:spPr/>
        <p:txBody>
          <a:bodyPr/>
          <a:lstStyle/>
          <a:p>
            <a:endParaRPr lang="en-US"/>
          </a:p>
        </p:txBody>
      </p:sp>
      <p:sp>
        <p:nvSpPr>
          <p:cNvPr id="13" name="Text Placeholder 6"/>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402929838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Depletion </a:t>
            </a:r>
            <a:r>
              <a:rPr lang="en-US" dirty="0" smtClean="0"/>
              <a:t>Methods</a:t>
            </a:r>
            <a:endParaRPr lang="en-US" dirty="0"/>
          </a:p>
        </p:txBody>
      </p:sp>
      <p:sp>
        <p:nvSpPr>
          <p:cNvPr id="7" name="Content Placeholder 2"/>
          <p:cNvSpPr>
            <a:spLocks noGrp="1"/>
          </p:cNvSpPr>
          <p:nvPr>
            <p:ph sz="quarter" idx="17"/>
          </p:nvPr>
        </p:nvSpPr>
        <p:spPr>
          <a:xfrm>
            <a:off x="457200" y="1270000"/>
            <a:ext cx="8229600" cy="863600"/>
          </a:xfrm>
        </p:spPr>
        <p:txBody>
          <a:bodyPr/>
          <a:lstStyle/>
          <a:p>
            <a:pPr marL="0" lvl="0" indent="0" defTabSz="914400" eaLnBrk="0" fontAlgn="base" hangingPunct="0">
              <a:spcBef>
                <a:spcPct val="0"/>
              </a:spcBef>
              <a:spcAft>
                <a:spcPct val="0"/>
              </a:spcAft>
              <a:buNone/>
            </a:pPr>
            <a:r>
              <a:rPr lang="en-US" sz="2800" i="1" dirty="0">
                <a:solidFill>
                  <a:srgbClr val="8A3700"/>
                </a:solidFill>
              </a:rPr>
              <a:t>Depletion</a:t>
            </a:r>
            <a:r>
              <a:rPr lang="en-US" dirty="0">
                <a:solidFill>
                  <a:srgbClr val="000000"/>
                </a:solidFill>
              </a:rPr>
              <a:t>: book (noncash) method to represent decreasing value of </a:t>
            </a:r>
            <a:r>
              <a:rPr lang="en-US" i="1" dirty="0">
                <a:solidFill>
                  <a:srgbClr val="820082"/>
                </a:solidFill>
              </a:rPr>
              <a:t>natural </a:t>
            </a:r>
            <a:r>
              <a:rPr lang="en-US" i="1" dirty="0" smtClean="0">
                <a:solidFill>
                  <a:srgbClr val="820082"/>
                </a:solidFill>
              </a:rPr>
              <a:t>resources</a:t>
            </a:r>
            <a:endParaRPr lang="en-US" i="1" dirty="0">
              <a:solidFill>
                <a:srgbClr val="820082"/>
              </a:solidFill>
            </a:endParaRPr>
          </a:p>
        </p:txBody>
      </p:sp>
      <p:sp>
        <p:nvSpPr>
          <p:cNvPr id="8" name="Content Placeholder 3"/>
          <p:cNvSpPr>
            <a:spLocks noGrp="1"/>
          </p:cNvSpPr>
          <p:nvPr>
            <p:ph sz="quarter" idx="18"/>
          </p:nvPr>
        </p:nvSpPr>
        <p:spPr>
          <a:xfrm>
            <a:off x="960120" y="2270760"/>
            <a:ext cx="7223760" cy="777240"/>
          </a:xfrm>
          <a:prstGeom prst="downArrowCallout">
            <a:avLst/>
          </a:prstGeom>
          <a:ln w="28575">
            <a:solidFill>
              <a:srgbClr val="006200"/>
            </a:solidFill>
          </a:ln>
        </p:spPr>
        <p:txBody>
          <a:bodyPr anchor="ctr"/>
          <a:lstStyle/>
          <a:p>
            <a:pPr marL="0" lvl="0" indent="0" algn="ctr" defTabSz="914400" eaLnBrk="0" fontAlgn="base" hangingPunct="0">
              <a:spcBef>
                <a:spcPct val="0"/>
              </a:spcBef>
              <a:spcAft>
                <a:spcPct val="0"/>
              </a:spcAft>
              <a:buNone/>
            </a:pPr>
            <a:r>
              <a:rPr lang="en-US" sz="2200" dirty="0">
                <a:solidFill>
                  <a:srgbClr val="00508C"/>
                </a:solidFill>
              </a:rPr>
              <a:t>Two methods: </a:t>
            </a:r>
            <a:r>
              <a:rPr lang="en-US" sz="2200" i="1" dirty="0">
                <a:solidFill>
                  <a:srgbClr val="8A3700"/>
                </a:solidFill>
              </a:rPr>
              <a:t>cost</a:t>
            </a:r>
            <a:r>
              <a:rPr lang="en-US" sz="2200" b="0" dirty="0">
                <a:solidFill>
                  <a:srgbClr val="000000"/>
                </a:solidFill>
              </a:rPr>
              <a:t> depletion (CD) and </a:t>
            </a:r>
            <a:r>
              <a:rPr lang="en-US" sz="2200" i="1" dirty="0">
                <a:solidFill>
                  <a:srgbClr val="8A3700"/>
                </a:solidFill>
              </a:rPr>
              <a:t>percentage</a:t>
            </a:r>
            <a:r>
              <a:rPr lang="en-US" sz="2200" b="0" dirty="0">
                <a:solidFill>
                  <a:srgbClr val="000000"/>
                </a:solidFill>
              </a:rPr>
              <a:t> depletion (PD</a:t>
            </a:r>
            <a:r>
              <a:rPr lang="en-US" sz="2200" b="0" dirty="0" smtClean="0">
                <a:solidFill>
                  <a:srgbClr val="000000"/>
                </a:solidFill>
              </a:rPr>
              <a:t>)</a:t>
            </a:r>
            <a:endParaRPr lang="en-US" sz="2200" b="0" dirty="0">
              <a:solidFill>
                <a:srgbClr val="000000"/>
              </a:solidFill>
            </a:endParaRPr>
          </a:p>
        </p:txBody>
      </p:sp>
      <mc:AlternateContent xmlns:mc="http://schemas.openxmlformats.org/markup-compatibility/2006">
        <mc:Choice xmlns:a14="http://schemas.microsoft.com/office/drawing/2010/main" xmlns="" Requires="a14">
          <p:sp>
            <p:nvSpPr>
              <p:cNvPr id="9" name="Content Placeholder 4"/>
              <p:cNvSpPr>
                <a:spLocks noGrp="1"/>
              </p:cNvSpPr>
              <p:nvPr>
                <p:ph sz="quarter" idx="19"/>
              </p:nvPr>
            </p:nvSpPr>
            <p:spPr>
              <a:xfrm>
                <a:off x="434340" y="3220720"/>
                <a:ext cx="8321040" cy="1732280"/>
              </a:xfrm>
              <a:ln w="38100">
                <a:solidFill>
                  <a:srgbClr val="3946A4"/>
                </a:solidFill>
              </a:ln>
            </p:spPr>
            <p:txBody>
              <a:bodyPr/>
              <a:lstStyle/>
              <a:p>
                <a:pPr marL="0" lvl="0" indent="0" defTabSz="914400" eaLnBrk="0" fontAlgn="base" hangingPunct="0">
                  <a:spcBef>
                    <a:spcPts val="200"/>
                  </a:spcBef>
                  <a:spcAft>
                    <a:spcPts val="200"/>
                  </a:spcAft>
                  <a:buNone/>
                </a:pPr>
                <a:r>
                  <a:rPr lang="en-US" sz="2800" dirty="0">
                    <a:solidFill>
                      <a:srgbClr val="000000"/>
                    </a:solidFill>
                  </a:rPr>
                  <a:t>Cost depletion: </a:t>
                </a:r>
                <a:r>
                  <a:rPr lang="en-US" sz="2200" dirty="0">
                    <a:solidFill>
                      <a:srgbClr val="000000"/>
                    </a:solidFill>
                  </a:rPr>
                  <a:t>Based on level of activity to remove a natural resource</a:t>
                </a:r>
              </a:p>
              <a:p>
                <a:pPr lvl="0" defTabSz="914400" eaLnBrk="0" fontAlgn="base" hangingPunct="0">
                  <a:spcBef>
                    <a:spcPts val="200"/>
                  </a:spcBef>
                  <a:spcAft>
                    <a:spcPts val="200"/>
                  </a:spcAft>
                  <a:buClr>
                    <a:srgbClr val="006200"/>
                  </a:buClr>
                  <a:buFont typeface="Arial" panose="020B0604020202020204" pitchFamily="34" charset="0"/>
                  <a:buChar char="•"/>
                </a:pPr>
                <a:r>
                  <a:rPr lang="en-US" sz="2200" b="0" dirty="0" smtClean="0">
                    <a:solidFill>
                      <a:srgbClr val="006200"/>
                    </a:solidFill>
                  </a:rPr>
                  <a:t>Calculation</a:t>
                </a:r>
                <a:r>
                  <a:rPr lang="en-US" sz="2200" b="0" dirty="0">
                    <a:solidFill>
                      <a:srgbClr val="006200"/>
                    </a:solidFill>
                  </a:rPr>
                  <a:t>: Multiply factor </a:t>
                </a:r>
                <a:r>
                  <a:rPr lang="en-US" sz="2200" b="0" dirty="0" err="1">
                    <a:solidFill>
                      <a:srgbClr val="006200"/>
                    </a:solidFill>
                  </a:rPr>
                  <a:t>CD</a:t>
                </a:r>
                <a:r>
                  <a:rPr lang="en-US" sz="2200" b="0" baseline="-25000" dirty="0" err="1">
                    <a:solidFill>
                      <a:srgbClr val="006200"/>
                    </a:solidFill>
                  </a:rPr>
                  <a:t>t</a:t>
                </a:r>
                <a:r>
                  <a:rPr lang="en-US" sz="2200" b="0" dirty="0">
                    <a:solidFill>
                      <a:srgbClr val="006200"/>
                    </a:solidFill>
                  </a:rPr>
                  <a:t> by amount of resource removed</a:t>
                </a:r>
              </a:p>
              <a:p>
                <a:pPr marL="0" lvl="0" indent="0" defTabSz="914400" eaLnBrk="0" fontAlgn="base" hangingPunct="0">
                  <a:spcBef>
                    <a:spcPts val="200"/>
                  </a:spcBef>
                  <a:spcAft>
                    <a:spcPts val="200"/>
                  </a:spcAft>
                  <a:buNone/>
                </a:pPr>
                <a:r>
                  <a:rPr lang="en-US" sz="2200" b="0" dirty="0">
                    <a:solidFill>
                      <a:srgbClr val="3946A4"/>
                    </a:solidFill>
                  </a:rPr>
                  <a:t>                                Where: </a:t>
                </a:r>
                <a:r>
                  <a:rPr lang="en-US" sz="2200" dirty="0" err="1">
                    <a:solidFill>
                      <a:srgbClr val="3946A4"/>
                    </a:solidFill>
                  </a:rPr>
                  <a:t>CD</a:t>
                </a:r>
                <a:r>
                  <a:rPr lang="en-US" sz="2200" baseline="-25000" dirty="0" err="1">
                    <a:solidFill>
                      <a:srgbClr val="3946A4"/>
                    </a:solidFill>
                  </a:rPr>
                  <a:t>t</a:t>
                </a:r>
                <a:r>
                  <a:rPr lang="en-US" sz="2200" dirty="0">
                    <a:solidFill>
                      <a:srgbClr val="3946A4"/>
                    </a:solidFill>
                  </a:rPr>
                  <a:t> </a:t>
                </a:r>
                <a14:m>
                  <m:oMath xmlns:m="http://schemas.openxmlformats.org/officeDocument/2006/math">
                    <m:r>
                      <a:rPr lang="en-US" sz="2200" i="1" dirty="0" smtClean="0">
                        <a:solidFill>
                          <a:srgbClr val="3946A4"/>
                        </a:solidFill>
                        <a:latin typeface="Cambria Math"/>
                      </a:rPr>
                      <m:t>=</m:t>
                    </m:r>
                  </m:oMath>
                </a14:m>
                <a:r>
                  <a:rPr lang="en-US" sz="2200" dirty="0">
                    <a:solidFill>
                      <a:srgbClr val="3946A4"/>
                    </a:solidFill>
                  </a:rPr>
                  <a:t> first cost / resource capacity</a:t>
                </a:r>
              </a:p>
              <a:p>
                <a:pPr lvl="0" defTabSz="914400" eaLnBrk="0" fontAlgn="base" hangingPunct="0">
                  <a:spcBef>
                    <a:spcPts val="200"/>
                  </a:spcBef>
                  <a:spcAft>
                    <a:spcPts val="200"/>
                  </a:spcAft>
                  <a:buClr>
                    <a:srgbClr val="006200"/>
                  </a:buClr>
                  <a:buFont typeface="Arial" panose="020B0604020202020204" pitchFamily="34" charset="0"/>
                  <a:buChar char="•"/>
                </a:pPr>
                <a:r>
                  <a:rPr lang="en-US" sz="2200" b="0" dirty="0" smtClean="0">
                    <a:solidFill>
                      <a:srgbClr val="A60A1B"/>
                    </a:solidFill>
                  </a:rPr>
                  <a:t>Total </a:t>
                </a:r>
                <a:r>
                  <a:rPr lang="en-US" sz="2200" b="0" dirty="0">
                    <a:solidFill>
                      <a:srgbClr val="A60A1B"/>
                    </a:solidFill>
                  </a:rPr>
                  <a:t>depletion can not exceed first cost of the </a:t>
                </a:r>
                <a:r>
                  <a:rPr lang="en-US" sz="2200" b="0" dirty="0" smtClean="0">
                    <a:solidFill>
                      <a:srgbClr val="A60A1B"/>
                    </a:solidFill>
                  </a:rPr>
                  <a:t>resource</a:t>
                </a:r>
                <a:endParaRPr lang="en-US" sz="2200" b="0" dirty="0">
                  <a:solidFill>
                    <a:srgbClr val="A60A1B"/>
                  </a:solidFill>
                </a:endParaRPr>
              </a:p>
            </p:txBody>
          </p:sp>
        </mc:Choice>
        <mc:Fallback>
          <p:sp>
            <p:nvSpPr>
              <p:cNvPr id="9" name="Content Placeholder 4"/>
              <p:cNvSpPr>
                <a:spLocks noGrp="1" noRot="1" noChangeAspect="1" noMove="1" noResize="1" noEditPoints="1" noAdjustHandles="1" noChangeArrowheads="1" noChangeShapeType="1" noTextEdit="1"/>
              </p:cNvSpPr>
              <p:nvPr>
                <p:ph sz="quarter" idx="19"/>
              </p:nvPr>
            </p:nvSpPr>
            <p:spPr>
              <a:xfrm>
                <a:off x="434340" y="3220720"/>
                <a:ext cx="8321040" cy="1732280"/>
              </a:xfrm>
              <a:blipFill rotWithShape="1">
                <a:blip r:embed="rId2" cstate="print"/>
                <a:stretch>
                  <a:fillRect l="-1240" t="-2405" r="-802" b="-2749"/>
                </a:stretch>
              </a:blipFill>
              <a:ln w="38100">
                <a:solidFill>
                  <a:srgbClr val="3946A4"/>
                </a:solidFill>
              </a:ln>
            </p:spPr>
            <p:txBody>
              <a:bodyPr/>
              <a:lstStyle/>
              <a:p>
                <a:r>
                  <a:rPr lang="en-US">
                    <a:noFill/>
                  </a:rPr>
                  <a:t> </a:t>
                </a:r>
              </a:p>
            </p:txBody>
          </p:sp>
        </mc:Fallback>
      </mc:AlternateContent>
      <p:sp>
        <p:nvSpPr>
          <p:cNvPr id="10" name="Content Placeholder 5"/>
          <p:cNvSpPr>
            <a:spLocks noGrp="1"/>
          </p:cNvSpPr>
          <p:nvPr>
            <p:ph sz="quarter" idx="20"/>
          </p:nvPr>
        </p:nvSpPr>
        <p:spPr>
          <a:xfrm>
            <a:off x="434340" y="5181600"/>
            <a:ext cx="8321040" cy="1264920"/>
          </a:xfrm>
          <a:ln w="28575">
            <a:solidFill>
              <a:srgbClr val="3946A4"/>
            </a:solidFill>
          </a:ln>
        </p:spPr>
        <p:txBody>
          <a:bodyPr/>
          <a:lstStyle/>
          <a:p>
            <a:pPr marL="0" lvl="0" indent="0" defTabSz="914400" eaLnBrk="0" fontAlgn="base" hangingPunct="0">
              <a:spcBef>
                <a:spcPct val="0"/>
              </a:spcBef>
              <a:spcAft>
                <a:spcPct val="0"/>
              </a:spcAft>
              <a:buNone/>
            </a:pPr>
            <a:r>
              <a:rPr lang="en-US" sz="2800" dirty="0">
                <a:solidFill>
                  <a:srgbClr val="000000"/>
                </a:solidFill>
              </a:rPr>
              <a:t>Percentage depletion: </a:t>
            </a:r>
            <a:r>
              <a:rPr lang="en-US" sz="2200" dirty="0">
                <a:solidFill>
                  <a:srgbClr val="000000"/>
                </a:solidFill>
              </a:rPr>
              <a:t>Based on gross income (GI) from resource</a:t>
            </a:r>
          </a:p>
          <a:p>
            <a:pPr lvl="0" defTabSz="914400" eaLnBrk="0" fontAlgn="base" hangingPunct="0">
              <a:spcBef>
                <a:spcPct val="0"/>
              </a:spcBef>
              <a:spcAft>
                <a:spcPct val="0"/>
              </a:spcAft>
              <a:buClr>
                <a:srgbClr val="006200"/>
              </a:buClr>
              <a:buFont typeface="Arial" panose="020B0604020202020204" pitchFamily="34" charset="0"/>
              <a:buChar char="•"/>
            </a:pPr>
            <a:r>
              <a:rPr lang="en-US" sz="2200" b="0" dirty="0" smtClean="0">
                <a:solidFill>
                  <a:srgbClr val="006200"/>
                </a:solidFill>
              </a:rPr>
              <a:t>Calculation</a:t>
            </a:r>
            <a:r>
              <a:rPr lang="en-US" sz="2200" b="0" dirty="0">
                <a:solidFill>
                  <a:srgbClr val="006200"/>
                </a:solidFill>
              </a:rPr>
              <a:t>: Multiply GI by standardized rate (%) from table </a:t>
            </a:r>
          </a:p>
          <a:p>
            <a:pPr lvl="0" defTabSz="914400" eaLnBrk="0" fontAlgn="base" hangingPunct="0">
              <a:spcBef>
                <a:spcPct val="0"/>
              </a:spcBef>
              <a:spcAft>
                <a:spcPct val="0"/>
              </a:spcAft>
              <a:buClr>
                <a:srgbClr val="006200"/>
              </a:buClr>
              <a:buFont typeface="Arial" panose="020B0604020202020204" pitchFamily="34" charset="0"/>
              <a:buChar char="•"/>
            </a:pPr>
            <a:r>
              <a:rPr lang="en-US" sz="2200" b="0" dirty="0" smtClean="0">
                <a:solidFill>
                  <a:srgbClr val="A60A1B"/>
                </a:solidFill>
              </a:rPr>
              <a:t>Annual </a:t>
            </a:r>
            <a:r>
              <a:rPr lang="en-US" sz="2200" b="0" dirty="0">
                <a:solidFill>
                  <a:srgbClr val="A60A1B"/>
                </a:solidFill>
              </a:rPr>
              <a:t>depletion can not exceed 50% of company’s taxable income (TI</a:t>
            </a:r>
            <a:r>
              <a:rPr lang="en-US" sz="2200" b="0" dirty="0" smtClean="0">
                <a:solidFill>
                  <a:srgbClr val="A60A1B"/>
                </a:solidFill>
              </a:rPr>
              <a:t>)</a:t>
            </a:r>
            <a:endParaRPr lang="en-US" sz="2200" b="0" dirty="0">
              <a:solidFill>
                <a:srgbClr val="A60A1B"/>
              </a:solidFill>
            </a:endParaRPr>
          </a:p>
        </p:txBody>
      </p:sp>
      <p:sp>
        <p:nvSpPr>
          <p:cNvPr id="13"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411865134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Example: Cost and Percentage </a:t>
            </a:r>
            <a:r>
              <a:rPr lang="en-US" dirty="0" smtClean="0"/>
              <a:t>Depletion</a:t>
            </a:r>
            <a:endParaRPr lang="en-US" dirty="0"/>
          </a:p>
        </p:txBody>
      </p:sp>
      <p:sp>
        <p:nvSpPr>
          <p:cNvPr id="11" name="Content Placeholder 2"/>
          <p:cNvSpPr>
            <a:spLocks noGrp="1"/>
          </p:cNvSpPr>
          <p:nvPr>
            <p:ph idx="1"/>
          </p:nvPr>
        </p:nvSpPr>
        <p:spPr>
          <a:xfrm>
            <a:off x="457200" y="1264920"/>
            <a:ext cx="8153400" cy="1554480"/>
          </a:xfrm>
          <a:solidFill>
            <a:srgbClr val="004576"/>
          </a:solidFill>
          <a:effectLst>
            <a:outerShdw dist="127000" dir="18900000" algn="bl" rotWithShape="0">
              <a:prstClr val="black"/>
            </a:outerShdw>
          </a:effectLst>
        </p:spPr>
        <p:txBody>
          <a:bodyPr/>
          <a:lstStyle/>
          <a:p>
            <a:pPr marL="0" lvl="0" indent="0" defTabSz="914400" eaLnBrk="0" fontAlgn="base" hangingPunct="0">
              <a:spcBef>
                <a:spcPct val="0"/>
              </a:spcBef>
              <a:spcAft>
                <a:spcPct val="0"/>
              </a:spcAft>
              <a:buNone/>
            </a:pPr>
            <a:r>
              <a:rPr lang="en-US" sz="2200" dirty="0">
                <a:solidFill>
                  <a:srgbClr val="FFE594"/>
                </a:solidFill>
              </a:rPr>
              <a:t>A mine purchased for $3.5 million has a total expected yield of one million ounces of silver. Determine the depletion charge in year 4 when 300,000 ounces are mined and sold for $30 per ounce using (a) cost depletion, and (b) percentage depletion. (c) Which is larger for year 4</a:t>
            </a:r>
            <a:r>
              <a:rPr lang="en-US" sz="2200" dirty="0" smtClean="0">
                <a:solidFill>
                  <a:srgbClr val="FFE594"/>
                </a:solidFill>
              </a:rPr>
              <a:t>?</a:t>
            </a:r>
            <a:endParaRPr lang="en-US" sz="2200" dirty="0">
              <a:solidFill>
                <a:srgbClr val="FFE594"/>
              </a:solidFill>
            </a:endParaRPr>
          </a:p>
        </p:txBody>
      </p:sp>
      <mc:AlternateContent xmlns:mc="http://schemas.openxmlformats.org/markup-compatibility/2006">
        <mc:Choice xmlns:a14="http://schemas.microsoft.com/office/drawing/2010/main" xmlns="" Requires="a14">
          <p:sp>
            <p:nvSpPr>
              <p:cNvPr id="12" name="Content Placeholder 3"/>
              <p:cNvSpPr>
                <a:spLocks noGrp="1"/>
              </p:cNvSpPr>
              <p:nvPr>
                <p:ph idx="17"/>
              </p:nvPr>
            </p:nvSpPr>
            <p:spPr>
              <a:xfrm>
                <a:off x="457200" y="3048000"/>
                <a:ext cx="8321040" cy="3078480"/>
              </a:xfrm>
            </p:spPr>
            <p:txBody>
              <a:bodyPr/>
              <a:lstStyle/>
              <a:p>
                <a:pPr marL="0" lvl="0" indent="0" defTabSz="914400" eaLnBrk="0" fontAlgn="base" hangingPunct="0">
                  <a:spcBef>
                    <a:spcPts val="600"/>
                  </a:spcBef>
                  <a:spcAft>
                    <a:spcPts val="600"/>
                  </a:spcAft>
                  <a:buNone/>
                </a:pPr>
                <a:r>
                  <a:rPr lang="en-US" sz="2600" dirty="0">
                    <a:solidFill>
                      <a:srgbClr val="3946A4"/>
                    </a:solidFill>
                  </a:rPr>
                  <a:t>Solution: </a:t>
                </a:r>
                <a:r>
                  <a:rPr lang="en-US" sz="2200" b="0" dirty="0">
                    <a:solidFill>
                      <a:srgbClr val="006200"/>
                    </a:solidFill>
                  </a:rPr>
                  <a:t>Let depletion amounts equal CDA</a:t>
                </a:r>
                <a:r>
                  <a:rPr lang="en-US" sz="2200" b="0" baseline="-25000" dirty="0">
                    <a:solidFill>
                      <a:srgbClr val="006200"/>
                    </a:solidFill>
                  </a:rPr>
                  <a:t>4</a:t>
                </a:r>
                <a:r>
                  <a:rPr lang="en-US" sz="2200" b="0" dirty="0">
                    <a:solidFill>
                      <a:srgbClr val="006200"/>
                    </a:solidFill>
                  </a:rPr>
                  <a:t> and </a:t>
                </a:r>
                <a:r>
                  <a:rPr lang="en-US" sz="2200" b="0" dirty="0" smtClean="0">
                    <a:solidFill>
                      <a:srgbClr val="006200"/>
                    </a:solidFill>
                  </a:rPr>
                  <a:t>PDA</a:t>
                </a:r>
                <a:r>
                  <a:rPr lang="en-US" sz="2200" b="0" baseline="-25000" dirty="0" smtClean="0">
                    <a:solidFill>
                      <a:srgbClr val="006200"/>
                    </a:solidFill>
                  </a:rPr>
                  <a:t>4</a:t>
                </a:r>
                <a:endParaRPr lang="en-US" sz="2200" b="0" dirty="0" smtClean="0">
                  <a:solidFill>
                    <a:srgbClr val="006200"/>
                  </a:solidFill>
                </a:endParaRPr>
              </a:p>
              <a:p>
                <a:pPr marL="457200" lvl="0" indent="-457200" defTabSz="914400" eaLnBrk="0" fontAlgn="base" hangingPunct="0">
                  <a:spcBef>
                    <a:spcPts val="600"/>
                  </a:spcBef>
                  <a:spcAft>
                    <a:spcPts val="600"/>
                  </a:spcAft>
                  <a:buNone/>
                </a:pPr>
                <a:r>
                  <a:rPr lang="en-US" sz="2600" dirty="0">
                    <a:solidFill>
                      <a:srgbClr val="000000"/>
                    </a:solidFill>
                  </a:rPr>
                  <a:t>(a) </a:t>
                </a:r>
                <a:r>
                  <a:rPr lang="en-US" sz="2600" b="0" dirty="0">
                    <a:solidFill>
                      <a:srgbClr val="000000"/>
                    </a:solidFill>
                  </a:rPr>
                  <a:t>Factor, CD</a:t>
                </a:r>
                <a:r>
                  <a:rPr lang="en-US" sz="2600" b="0" baseline="-25000" dirty="0">
                    <a:solidFill>
                      <a:srgbClr val="000000"/>
                    </a:solidFill>
                  </a:rPr>
                  <a:t>4</a:t>
                </a:r>
                <a:r>
                  <a:rPr lang="en-US" sz="2600" b="0" i="1" dirty="0">
                    <a:solidFill>
                      <a:srgbClr val="3333CC"/>
                    </a:solidFill>
                  </a:rPr>
                  <a:t> </a:t>
                </a:r>
                <a14:m>
                  <m:oMath xmlns:m="http://schemas.openxmlformats.org/officeDocument/2006/math">
                    <m:r>
                      <a:rPr lang="en-US" sz="2600" b="0" i="1" dirty="0" smtClean="0">
                        <a:solidFill>
                          <a:srgbClr val="000000"/>
                        </a:solidFill>
                        <a:latin typeface="Cambria Math"/>
                      </a:rPr>
                      <m:t>=</m:t>
                    </m:r>
                  </m:oMath>
                </a14:m>
                <a:r>
                  <a:rPr lang="en-US" sz="2600" b="0" dirty="0">
                    <a:solidFill>
                      <a:srgbClr val="000000"/>
                    </a:solidFill>
                  </a:rPr>
                  <a:t> 3,500,000/ 1,000,000 </a:t>
                </a:r>
                <a14:m>
                  <m:oMath xmlns:m="http://schemas.openxmlformats.org/officeDocument/2006/math">
                    <m:r>
                      <a:rPr lang="en-US" sz="2600" b="0" i="1" dirty="0">
                        <a:solidFill>
                          <a:srgbClr val="000000"/>
                        </a:solidFill>
                        <a:latin typeface="Cambria Math"/>
                      </a:rPr>
                      <m:t>=</m:t>
                    </m:r>
                  </m:oMath>
                </a14:m>
                <a:r>
                  <a:rPr lang="en-US" sz="2600" b="0" dirty="0">
                    <a:solidFill>
                      <a:srgbClr val="000000"/>
                    </a:solidFill>
                  </a:rPr>
                  <a:t> $3.50 per </a:t>
                </a:r>
                <a:r>
                  <a:rPr lang="en-US" sz="2600" b="0" dirty="0" smtClean="0">
                    <a:solidFill>
                      <a:srgbClr val="000000"/>
                    </a:solidFill>
                  </a:rPr>
                  <a:t>ounce</a:t>
                </a:r>
                <a:br>
                  <a:rPr lang="en-US" sz="2600" b="0" dirty="0" smtClean="0">
                    <a:solidFill>
                      <a:srgbClr val="000000"/>
                    </a:solidFill>
                  </a:rPr>
                </a:br>
                <a:r>
                  <a:rPr lang="en-US" sz="2600" b="0" dirty="0" smtClean="0">
                    <a:solidFill>
                      <a:srgbClr val="000000"/>
                    </a:solidFill>
                  </a:rPr>
                  <a:t>	</a:t>
                </a:r>
                <a14:m>
                  <m:oMath xmlns:m="http://schemas.openxmlformats.org/officeDocument/2006/math">
                    <m:r>
                      <m:rPr>
                        <m:sty m:val="p"/>
                      </m:rPr>
                      <a:rPr lang="en-US" sz="2600" i="0" dirty="0" smtClean="0">
                        <a:solidFill>
                          <a:srgbClr val="3333CC"/>
                        </a:solidFill>
                        <a:latin typeface="Cambria Math"/>
                      </a:rPr>
                      <m:t>CDA</m:t>
                    </m:r>
                    <m:r>
                      <a:rPr lang="en-US" sz="2600" i="0" baseline="-25000" dirty="0" smtClean="0">
                        <a:solidFill>
                          <a:srgbClr val="3333CC"/>
                        </a:solidFill>
                        <a:latin typeface="Cambria Math"/>
                      </a:rPr>
                      <m:t>4</m:t>
                    </m:r>
                    <m:r>
                      <a:rPr lang="en-US" sz="2600" b="0" i="0" dirty="0">
                        <a:solidFill>
                          <a:srgbClr val="000000"/>
                        </a:solidFill>
                        <a:latin typeface="Cambria Math"/>
                      </a:rPr>
                      <m:t>=3.50(300,000)=</m:t>
                    </m:r>
                    <m:r>
                      <a:rPr lang="en-US" sz="2600" i="0" dirty="0">
                        <a:solidFill>
                          <a:srgbClr val="A60A1B"/>
                        </a:solidFill>
                        <a:latin typeface="Cambria Math"/>
                      </a:rPr>
                      <m:t>$1,050,000</m:t>
                    </m:r>
                  </m:oMath>
                </a14:m>
                <a:endParaRPr lang="en-US" sz="2600" dirty="0">
                  <a:solidFill>
                    <a:srgbClr val="A60A1B"/>
                  </a:solidFill>
                </a:endParaRPr>
              </a:p>
              <a:p>
                <a:pPr marL="457200" lvl="0" indent="-457200" defTabSz="914400" eaLnBrk="0" fontAlgn="base" hangingPunct="0">
                  <a:spcBef>
                    <a:spcPts val="600"/>
                  </a:spcBef>
                  <a:spcAft>
                    <a:spcPts val="600"/>
                  </a:spcAft>
                  <a:buNone/>
                </a:pPr>
                <a:r>
                  <a:rPr lang="en-US" sz="2600" dirty="0">
                    <a:solidFill>
                      <a:srgbClr val="000000"/>
                    </a:solidFill>
                  </a:rPr>
                  <a:t>(b) </a:t>
                </a:r>
                <a:r>
                  <a:rPr lang="en-US" sz="2600" b="0" dirty="0">
                    <a:solidFill>
                      <a:srgbClr val="000000"/>
                    </a:solidFill>
                  </a:rPr>
                  <a:t>Percentage depletion rate for silver mines is 0.15 </a:t>
                </a:r>
                <a:r>
                  <a:rPr lang="en-US" sz="2600" b="0" dirty="0" smtClean="0">
                    <a:solidFill>
                      <a:srgbClr val="000000"/>
                    </a:solidFill>
                  </a:rPr>
                  <a:t/>
                </a:r>
                <a:br>
                  <a:rPr lang="en-US" sz="2600" b="0" dirty="0" smtClean="0">
                    <a:solidFill>
                      <a:srgbClr val="000000"/>
                    </a:solidFill>
                  </a:rPr>
                </a:br>
                <a:r>
                  <a:rPr lang="en-US" sz="2600" b="0" dirty="0" smtClean="0">
                    <a:solidFill>
                      <a:srgbClr val="000000"/>
                    </a:solidFill>
                  </a:rPr>
                  <a:t>	</a:t>
                </a:r>
                <a14:m>
                  <m:oMath xmlns:m="http://schemas.openxmlformats.org/officeDocument/2006/math">
                    <m:r>
                      <m:rPr>
                        <m:sty m:val="p"/>
                      </m:rPr>
                      <a:rPr lang="en-US" sz="2600" i="0" dirty="0" smtClean="0">
                        <a:solidFill>
                          <a:srgbClr val="3333CC"/>
                        </a:solidFill>
                        <a:latin typeface="Cambria Math"/>
                      </a:rPr>
                      <m:t>PDA</m:t>
                    </m:r>
                    <m:r>
                      <a:rPr lang="en-US" sz="2600" i="0" baseline="-25000" dirty="0" smtClean="0">
                        <a:solidFill>
                          <a:srgbClr val="3333CC"/>
                        </a:solidFill>
                        <a:latin typeface="Cambria Math"/>
                      </a:rPr>
                      <m:t>4</m:t>
                    </m:r>
                    <m:r>
                      <a:rPr lang="en-US" sz="2600" b="0" i="0" dirty="0">
                        <a:solidFill>
                          <a:srgbClr val="000000"/>
                        </a:solidFill>
                        <a:latin typeface="Cambria Math"/>
                      </a:rPr>
                      <m:t>=(0.15)(300,000)(30)=</m:t>
                    </m:r>
                    <m:r>
                      <a:rPr lang="en-US" sz="2600" i="0" dirty="0">
                        <a:solidFill>
                          <a:srgbClr val="A60A1B"/>
                        </a:solidFill>
                        <a:latin typeface="Cambria Math"/>
                      </a:rPr>
                      <m:t>$1,350,000</m:t>
                    </m:r>
                  </m:oMath>
                </a14:m>
                <a:endParaRPr lang="en-US" sz="2600" dirty="0">
                  <a:solidFill>
                    <a:srgbClr val="A60A1B"/>
                  </a:solidFill>
                </a:endParaRPr>
              </a:p>
              <a:p>
                <a:pPr marL="0" lvl="0" indent="0" defTabSz="914400" eaLnBrk="0" fontAlgn="base" hangingPunct="0">
                  <a:spcBef>
                    <a:spcPts val="600"/>
                  </a:spcBef>
                  <a:spcAft>
                    <a:spcPts val="600"/>
                  </a:spcAft>
                  <a:buNone/>
                </a:pPr>
                <a:r>
                  <a:rPr lang="en-US" sz="2600" dirty="0">
                    <a:solidFill>
                      <a:srgbClr val="000000"/>
                    </a:solidFill>
                  </a:rPr>
                  <a:t>(c) </a:t>
                </a:r>
                <a:r>
                  <a:rPr lang="en-US" sz="2600" b="0" dirty="0">
                    <a:solidFill>
                      <a:srgbClr val="000000"/>
                    </a:solidFill>
                  </a:rPr>
                  <a:t>Claim </a:t>
                </a:r>
                <a:r>
                  <a:rPr lang="en-US" sz="2600" dirty="0">
                    <a:solidFill>
                      <a:srgbClr val="3333CC"/>
                    </a:solidFill>
                  </a:rPr>
                  <a:t>percentage depletion </a:t>
                </a:r>
                <a:r>
                  <a:rPr lang="en-US" sz="2600" b="0" dirty="0">
                    <a:solidFill>
                      <a:srgbClr val="000000"/>
                    </a:solidFill>
                  </a:rPr>
                  <a:t>amount, provided it is </a:t>
                </a:r>
                <a14:m>
                  <m:oMath xmlns:m="http://schemas.openxmlformats.org/officeDocument/2006/math">
                    <m:r>
                      <a:rPr lang="en-US" sz="2600" b="0" i="1" dirty="0" smtClean="0">
                        <a:solidFill>
                          <a:srgbClr val="000000"/>
                        </a:solidFill>
                        <a:latin typeface="Cambria Math"/>
                      </a:rPr>
                      <m:t>≤</m:t>
                    </m:r>
                  </m:oMath>
                </a14:m>
                <a:r>
                  <a:rPr lang="en-US" sz="2600" b="0" dirty="0">
                    <a:solidFill>
                      <a:srgbClr val="000000"/>
                    </a:solidFill>
                  </a:rPr>
                  <a:t> 50% of </a:t>
                </a:r>
                <a:r>
                  <a:rPr lang="en-US" sz="2600" b="0" dirty="0" smtClean="0">
                    <a:solidFill>
                      <a:srgbClr val="000000"/>
                    </a:solidFill>
                  </a:rPr>
                  <a:t>TI</a:t>
                </a:r>
                <a:endParaRPr lang="en-US" sz="2600" b="0" dirty="0">
                  <a:solidFill>
                    <a:srgbClr val="C00000"/>
                  </a:solidFill>
                </a:endParaRPr>
              </a:p>
            </p:txBody>
          </p:sp>
        </mc:Choice>
        <mc:Fallback>
          <p:sp>
            <p:nvSpPr>
              <p:cNvPr id="12" name="Content Placeholder 3"/>
              <p:cNvSpPr>
                <a:spLocks noGrp="1" noRot="1" noChangeAspect="1" noMove="1" noResize="1" noEditPoints="1" noAdjustHandles="1" noChangeArrowheads="1" noChangeShapeType="1" noTextEdit="1"/>
              </p:cNvSpPr>
              <p:nvPr>
                <p:ph idx="17"/>
              </p:nvPr>
            </p:nvSpPr>
            <p:spPr>
              <a:xfrm>
                <a:off x="457200" y="3048000"/>
                <a:ext cx="8321040" cy="3078480"/>
              </a:xfrm>
              <a:blipFill rotWithShape="1">
                <a:blip r:embed="rId2" cstate="print"/>
                <a:stretch>
                  <a:fillRect l="-1245" t="-1782" r="-733"/>
                </a:stretch>
              </a:blipFill>
            </p:spPr>
            <p:txBody>
              <a:bodyPr/>
              <a:lstStyle/>
              <a:p>
                <a:r>
                  <a:rPr lang="en-US">
                    <a:noFill/>
                  </a:rPr>
                  <a:t> </a:t>
                </a:r>
              </a:p>
            </p:txBody>
          </p:sp>
        </mc:Fallback>
      </mc:AlternateContent>
      <p:sp>
        <p:nvSpPr>
          <p:cNvPr id="13" name="Text Placeholder 4"/>
          <p:cNvSpPr>
            <a:spLocks noGrp="1"/>
          </p:cNvSpPr>
          <p:nvPr>
            <p:ph type="body" sz="quarter" idx="18"/>
          </p:nvPr>
        </p:nvSpPr>
        <p:spPr/>
        <p:txBody>
          <a:bodyPr/>
          <a:lstStyle/>
          <a:p>
            <a:endParaRPr lang="en-US"/>
          </a:p>
        </p:txBody>
      </p:sp>
      <p:sp>
        <p:nvSpPr>
          <p:cNvPr id="14" name="Text Placeholder 5"/>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222561701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Summary of Important Points</a:t>
            </a:r>
          </a:p>
        </p:txBody>
      </p:sp>
      <mc:AlternateContent xmlns:mc="http://schemas.openxmlformats.org/markup-compatibility/2006">
        <mc:Choice xmlns:a14="http://schemas.microsoft.com/office/drawing/2010/main" xmlns="" Requires="a14">
          <p:sp>
            <p:nvSpPr>
              <p:cNvPr id="8" name="Content Placeholder 2"/>
              <p:cNvSpPr>
                <a:spLocks noGrp="1"/>
              </p:cNvSpPr>
              <p:nvPr>
                <p:ph idx="1"/>
              </p:nvPr>
            </p:nvSpPr>
            <p:spPr>
              <a:xfrm>
                <a:off x="457200" y="1264920"/>
                <a:ext cx="8305800" cy="5212080"/>
              </a:xfrm>
            </p:spPr>
            <p:txBody>
              <a:bodyPr/>
              <a:lstStyle/>
              <a:p>
                <a:pPr marL="0" lvl="0" indent="0" defTabSz="914400" eaLnBrk="0" fontAlgn="base" hangingPunct="0">
                  <a:spcBef>
                    <a:spcPts val="800"/>
                  </a:spcBef>
                  <a:buClr>
                    <a:srgbClr val="006200"/>
                  </a:buClr>
                  <a:buNone/>
                </a:pPr>
                <a:r>
                  <a:rPr lang="en-US" sz="2600" dirty="0">
                    <a:solidFill>
                      <a:srgbClr val="000000"/>
                    </a:solidFill>
                  </a:rPr>
                  <a:t>Two types </a:t>
                </a:r>
                <a:r>
                  <a:rPr lang="en-US" sz="2600" b="0" dirty="0">
                    <a:solidFill>
                      <a:srgbClr val="000000"/>
                    </a:solidFill>
                  </a:rPr>
                  <a:t>for depreciation: </a:t>
                </a:r>
                <a:r>
                  <a:rPr lang="en-US" sz="2600" dirty="0">
                    <a:solidFill>
                      <a:srgbClr val="000000"/>
                    </a:solidFill>
                  </a:rPr>
                  <a:t>tax and book</a:t>
                </a:r>
              </a:p>
              <a:p>
                <a:pPr marL="0" lvl="0" indent="0" defTabSz="914400" eaLnBrk="0" fontAlgn="base" hangingPunct="0">
                  <a:spcBef>
                    <a:spcPts val="800"/>
                  </a:spcBef>
                  <a:buClr>
                    <a:srgbClr val="006200"/>
                  </a:buClr>
                  <a:buNone/>
                </a:pPr>
                <a:r>
                  <a:rPr lang="en-US" sz="2600" b="0" dirty="0">
                    <a:solidFill>
                      <a:srgbClr val="000000"/>
                    </a:solidFill>
                  </a:rPr>
                  <a:t>Classical methods are </a:t>
                </a:r>
                <a:r>
                  <a:rPr lang="en-US" sz="2600" dirty="0">
                    <a:solidFill>
                      <a:srgbClr val="820082"/>
                    </a:solidFill>
                  </a:rPr>
                  <a:t>straight line </a:t>
                </a:r>
                <a:r>
                  <a:rPr lang="en-US" sz="2600" b="0" dirty="0">
                    <a:solidFill>
                      <a:srgbClr val="000000"/>
                    </a:solidFill>
                  </a:rPr>
                  <a:t>and </a:t>
                </a:r>
                <a:r>
                  <a:rPr lang="en-US" sz="2600" dirty="0">
                    <a:solidFill>
                      <a:srgbClr val="820082"/>
                    </a:solidFill>
                  </a:rPr>
                  <a:t>declining balance</a:t>
                </a:r>
              </a:p>
              <a:p>
                <a:pPr marL="0" lvl="0" indent="0" defTabSz="914400" eaLnBrk="0" fontAlgn="base" hangingPunct="0">
                  <a:spcBef>
                    <a:spcPts val="800"/>
                  </a:spcBef>
                  <a:buClr>
                    <a:srgbClr val="006200"/>
                  </a:buClr>
                  <a:buNone/>
                </a:pPr>
                <a:r>
                  <a:rPr lang="en-US" sz="2600" b="0" dirty="0">
                    <a:solidFill>
                      <a:srgbClr val="000000"/>
                    </a:solidFill>
                  </a:rPr>
                  <a:t>In USA only, </a:t>
                </a:r>
                <a:r>
                  <a:rPr lang="en-US" sz="2600" dirty="0">
                    <a:solidFill>
                      <a:srgbClr val="009900"/>
                    </a:solidFill>
                  </a:rPr>
                  <a:t>MACRS</a:t>
                </a:r>
                <a:r>
                  <a:rPr lang="en-US" sz="2600" b="0" dirty="0">
                    <a:solidFill>
                      <a:srgbClr val="000000"/>
                    </a:solidFill>
                  </a:rPr>
                  <a:t> method is </a:t>
                </a:r>
                <a:r>
                  <a:rPr lang="en-US" sz="2600" i="1" dirty="0">
                    <a:solidFill>
                      <a:srgbClr val="009900"/>
                    </a:solidFill>
                  </a:rPr>
                  <a:t>required </a:t>
                </a:r>
                <a:r>
                  <a:rPr lang="en-US" sz="2600" b="0" dirty="0">
                    <a:solidFill>
                      <a:srgbClr val="000000"/>
                    </a:solidFill>
                  </a:rPr>
                  <a:t>for </a:t>
                </a:r>
                <a:r>
                  <a:rPr lang="en-US" sz="2600" i="1" dirty="0">
                    <a:solidFill>
                      <a:srgbClr val="009900"/>
                    </a:solidFill>
                  </a:rPr>
                  <a:t>tax depreciation</a:t>
                </a:r>
              </a:p>
              <a:p>
                <a:pPr marL="0" lvl="0" indent="0" defTabSz="914400" eaLnBrk="0" fontAlgn="base" hangingPunct="0">
                  <a:spcBef>
                    <a:spcPts val="800"/>
                  </a:spcBef>
                  <a:buClr>
                    <a:srgbClr val="006200"/>
                  </a:buClr>
                  <a:buNone/>
                </a:pPr>
                <a:r>
                  <a:rPr lang="en-US" sz="2600" b="0" dirty="0">
                    <a:solidFill>
                      <a:srgbClr val="000000"/>
                    </a:solidFill>
                  </a:rPr>
                  <a:t>Determine MACRS recovery period using either </a:t>
                </a:r>
                <a:r>
                  <a:rPr lang="en-US" sz="2600" dirty="0">
                    <a:solidFill>
                      <a:srgbClr val="3333CC"/>
                    </a:solidFill>
                  </a:rPr>
                  <a:t>GDS </a:t>
                </a:r>
                <a:r>
                  <a:rPr lang="en-US" sz="2600" b="0" dirty="0">
                    <a:solidFill>
                      <a:srgbClr val="000000"/>
                    </a:solidFill>
                  </a:rPr>
                  <a:t>or</a:t>
                </a:r>
                <a:r>
                  <a:rPr lang="en-US" sz="2600" dirty="0">
                    <a:solidFill>
                      <a:srgbClr val="3333CC"/>
                    </a:solidFill>
                  </a:rPr>
                  <a:t> ADS</a:t>
                </a:r>
              </a:p>
              <a:p>
                <a:pPr marL="0" lvl="0" indent="0" defTabSz="914400" eaLnBrk="0" fontAlgn="base" hangingPunct="0">
                  <a:spcBef>
                    <a:spcPts val="800"/>
                  </a:spcBef>
                  <a:buClr>
                    <a:srgbClr val="006200"/>
                  </a:buClr>
                  <a:buNone/>
                </a:pPr>
                <a:r>
                  <a:rPr lang="en-US" sz="2600" b="0" dirty="0">
                    <a:solidFill>
                      <a:srgbClr val="000000"/>
                    </a:solidFill>
                  </a:rPr>
                  <a:t>Switching between methods is allowed; MACRS </a:t>
                </a:r>
                <a:r>
                  <a:rPr lang="en-US" sz="2600" b="0" dirty="0" smtClean="0">
                    <a:solidFill>
                      <a:srgbClr val="000000"/>
                    </a:solidFill>
                  </a:rPr>
                  <a:t>switches automatically </a:t>
                </a:r>
                <a:r>
                  <a:rPr lang="en-US" sz="2600" b="0" dirty="0">
                    <a:solidFill>
                      <a:srgbClr val="000000"/>
                    </a:solidFill>
                  </a:rPr>
                  <a:t>from DDB to SL to maximize write-off</a:t>
                </a:r>
              </a:p>
              <a:p>
                <a:pPr marL="0" lvl="0" indent="0" defTabSz="914400" eaLnBrk="0" fontAlgn="base" hangingPunct="0">
                  <a:spcBef>
                    <a:spcPts val="800"/>
                  </a:spcBef>
                  <a:buClr>
                    <a:srgbClr val="006200"/>
                  </a:buClr>
                  <a:buNone/>
                </a:pPr>
                <a:r>
                  <a:rPr lang="en-US" sz="2600" dirty="0">
                    <a:solidFill>
                      <a:srgbClr val="8A3700"/>
                    </a:solidFill>
                  </a:rPr>
                  <a:t>Depletion</a:t>
                </a:r>
                <a:r>
                  <a:rPr lang="en-US" sz="2600" b="0" dirty="0">
                    <a:solidFill>
                      <a:srgbClr val="000000"/>
                    </a:solidFill>
                  </a:rPr>
                  <a:t> (instead of depreciation) used for </a:t>
                </a:r>
                <a:r>
                  <a:rPr lang="en-US" sz="2600" i="1" dirty="0">
                    <a:solidFill>
                      <a:srgbClr val="8A3700"/>
                    </a:solidFill>
                  </a:rPr>
                  <a:t>natural resources</a:t>
                </a:r>
              </a:p>
              <a:p>
                <a:pPr marL="0" lvl="0" indent="0" defTabSz="914400" eaLnBrk="0" fontAlgn="base" hangingPunct="0">
                  <a:spcBef>
                    <a:spcPts val="800"/>
                  </a:spcBef>
                  <a:buClr>
                    <a:srgbClr val="006200"/>
                  </a:buClr>
                  <a:buNone/>
                </a:pPr>
                <a:r>
                  <a:rPr lang="en-US" sz="2600" i="1" dirty="0">
                    <a:solidFill>
                      <a:srgbClr val="820082"/>
                    </a:solidFill>
                  </a:rPr>
                  <a:t>Two methods </a:t>
                </a:r>
                <a:r>
                  <a:rPr lang="en-US" sz="2600" b="0" i="1" dirty="0">
                    <a:solidFill>
                      <a:srgbClr val="000000"/>
                    </a:solidFill>
                  </a:rPr>
                  <a:t>of depletion: </a:t>
                </a:r>
                <a:r>
                  <a:rPr lang="en-US" sz="2600" i="1" dirty="0">
                    <a:solidFill>
                      <a:srgbClr val="820082"/>
                    </a:solidFill>
                  </a:rPr>
                  <a:t>cost </a:t>
                </a:r>
                <a:r>
                  <a:rPr lang="en-US" sz="2600" b="0" i="1" dirty="0">
                    <a:solidFill>
                      <a:srgbClr val="000000"/>
                    </a:solidFill>
                  </a:rPr>
                  <a:t>(amount resource removed </a:t>
                </a:r>
                <a14:m>
                  <m:oMath xmlns:m="http://schemas.openxmlformats.org/officeDocument/2006/math">
                    <m:r>
                      <a:rPr lang="en-US" sz="2600" b="0" i="1" dirty="0" smtClean="0">
                        <a:solidFill>
                          <a:srgbClr val="000000"/>
                        </a:solidFill>
                        <a:latin typeface="Cambria Math"/>
                      </a:rPr>
                      <m:t>×</m:t>
                    </m:r>
                  </m:oMath>
                </a14:m>
                <a:r>
                  <a:rPr lang="en-US" sz="2600" b="0" dirty="0">
                    <a:solidFill>
                      <a:srgbClr val="CCCCFF"/>
                    </a:solidFill>
                  </a:rPr>
                  <a:t> </a:t>
                </a:r>
                <a:r>
                  <a:rPr lang="en-US" sz="2600" b="0" dirty="0" err="1" smtClean="0">
                    <a:solidFill>
                      <a:srgbClr val="000000"/>
                    </a:solidFill>
                  </a:rPr>
                  <a:t>CD</a:t>
                </a:r>
                <a:r>
                  <a:rPr lang="en-US" sz="2600" b="0" baseline="-25000" dirty="0" err="1" smtClean="0">
                    <a:solidFill>
                      <a:srgbClr val="000000"/>
                    </a:solidFill>
                  </a:rPr>
                  <a:t>t</a:t>
                </a:r>
                <a:r>
                  <a:rPr lang="en-US" sz="2600" b="0" baseline="-25000" dirty="0" smtClean="0">
                    <a:solidFill>
                      <a:srgbClr val="CCCCFF"/>
                    </a:solidFill>
                  </a:rPr>
                  <a:t> </a:t>
                </a:r>
                <a:r>
                  <a:rPr lang="en-US" sz="2600" b="0" i="1" dirty="0" smtClean="0">
                    <a:solidFill>
                      <a:srgbClr val="000000"/>
                    </a:solidFill>
                  </a:rPr>
                  <a:t>factor</a:t>
                </a:r>
                <a:r>
                  <a:rPr lang="en-US" sz="2600" b="0" i="1" dirty="0">
                    <a:solidFill>
                      <a:srgbClr val="000000"/>
                    </a:solidFill>
                  </a:rPr>
                  <a:t>) and  </a:t>
                </a:r>
                <a:r>
                  <a:rPr lang="en-US" sz="2600" i="1" dirty="0">
                    <a:solidFill>
                      <a:srgbClr val="820082"/>
                    </a:solidFill>
                  </a:rPr>
                  <a:t>percentage</a:t>
                </a:r>
                <a:r>
                  <a:rPr lang="en-US" sz="2600" i="1" dirty="0">
                    <a:solidFill>
                      <a:srgbClr val="3333CC"/>
                    </a:solidFill>
                  </a:rPr>
                  <a:t> </a:t>
                </a:r>
                <a:r>
                  <a:rPr lang="en-US" sz="2600" b="0" i="1" dirty="0">
                    <a:solidFill>
                      <a:srgbClr val="000000"/>
                    </a:solidFill>
                  </a:rPr>
                  <a:t>(gross income </a:t>
                </a:r>
                <a14:m>
                  <m:oMath xmlns:m="http://schemas.openxmlformats.org/officeDocument/2006/math">
                    <m:r>
                      <a:rPr lang="en-US" sz="2600" b="0" i="1" dirty="0" smtClean="0">
                        <a:solidFill>
                          <a:srgbClr val="000000"/>
                        </a:solidFill>
                        <a:latin typeface="Cambria Math"/>
                      </a:rPr>
                      <m:t>×</m:t>
                    </m:r>
                  </m:oMath>
                </a14:m>
                <a:r>
                  <a:rPr lang="en-US" sz="2600" b="0" i="1" dirty="0">
                    <a:solidFill>
                      <a:srgbClr val="000000"/>
                    </a:solidFill>
                  </a:rPr>
                  <a:t> tabulated </a:t>
                </a:r>
                <a:r>
                  <a:rPr lang="en-US" sz="2600" b="0" i="1" dirty="0" smtClean="0">
                    <a:solidFill>
                      <a:srgbClr val="000000"/>
                    </a:solidFill>
                  </a:rPr>
                  <a:t>%)</a:t>
                </a:r>
                <a:endParaRPr lang="en-US" sz="2600" b="0" i="1" dirty="0">
                  <a:solidFill>
                    <a:srgbClr val="000000"/>
                  </a:solidFill>
                </a:endParaRPr>
              </a:p>
            </p:txBody>
          </p:sp>
        </mc:Choice>
        <mc:Fallback>
          <p:sp>
            <p:nvSpPr>
              <p:cNvPr id="8" name="Content Placeholder 2"/>
              <p:cNvSpPr>
                <a:spLocks noGrp="1" noRot="1" noChangeAspect="1" noMove="1" noResize="1" noEditPoints="1" noAdjustHandles="1" noChangeArrowheads="1" noChangeShapeType="1" noTextEdit="1"/>
              </p:cNvSpPr>
              <p:nvPr>
                <p:ph idx="1"/>
              </p:nvPr>
            </p:nvSpPr>
            <p:spPr>
              <a:xfrm>
                <a:off x="457200" y="1264920"/>
                <a:ext cx="8305800" cy="5212080"/>
              </a:xfrm>
              <a:blipFill rotWithShape="1">
                <a:blip r:embed="rId2" cstate="print"/>
                <a:stretch>
                  <a:fillRect l="-1247" t="-1053"/>
                </a:stretch>
              </a:blipFill>
            </p:spPr>
            <p:txBody>
              <a:bodyPr/>
              <a:lstStyle/>
              <a:p>
                <a:r>
                  <a:rPr lang="en-US">
                    <a:noFill/>
                  </a:rPr>
                  <a:t> </a:t>
                </a:r>
              </a:p>
            </p:txBody>
          </p:sp>
        </mc:Fallback>
      </mc:AlternateContent>
      <p:sp>
        <p:nvSpPr>
          <p:cNvPr id="10" name="Text Placeholder 3"/>
          <p:cNvSpPr>
            <a:spLocks noGrp="1"/>
          </p:cNvSpPr>
          <p:nvPr>
            <p:ph type="body" sz="quarter" idx="16"/>
          </p:nvPr>
        </p:nvSpPr>
        <p:spPr/>
        <p:txBody>
          <a:bodyPr/>
          <a:lstStyle/>
          <a:p>
            <a:endParaRPr lang="en-US"/>
          </a:p>
        </p:txBody>
      </p:sp>
      <p:sp>
        <p:nvSpPr>
          <p:cNvPr id="9"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213110534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A60A1B"/>
                </a:solidFill>
              </a:rPr>
              <a:t>Chapter 16</a:t>
            </a:r>
            <a:endParaRPr lang="en-US" dirty="0">
              <a:solidFill>
                <a:srgbClr val="A60A1B"/>
              </a:solidFill>
            </a:endParaRPr>
          </a:p>
        </p:txBody>
      </p:sp>
      <p:sp>
        <p:nvSpPr>
          <p:cNvPr id="3" name="Subtitle 2"/>
          <p:cNvSpPr>
            <a:spLocks noGrp="1"/>
          </p:cNvSpPr>
          <p:nvPr>
            <p:ph type="subTitle" idx="1"/>
          </p:nvPr>
        </p:nvSpPr>
        <p:spPr/>
        <p:txBody>
          <a:bodyPr/>
          <a:lstStyle/>
          <a:p>
            <a:r>
              <a:rPr lang="en-US" dirty="0">
                <a:solidFill>
                  <a:srgbClr val="444444"/>
                </a:solidFill>
                <a:latin typeface="ArumSans Rg" pitchFamily="34" charset="0"/>
              </a:rPr>
              <a:t>Depreciation Methods</a:t>
            </a:r>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39550728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u="sng" dirty="0">
                <a:solidFill>
                  <a:srgbClr val="3946A4"/>
                </a:solidFill>
              </a:rPr>
              <a:t>LEARNING OUTCOMES</a:t>
            </a:r>
            <a:endParaRPr lang="en-US" dirty="0">
              <a:solidFill>
                <a:srgbClr val="3946A4"/>
              </a:solidFill>
            </a:endParaRPr>
          </a:p>
        </p:txBody>
      </p:sp>
      <p:sp>
        <p:nvSpPr>
          <p:cNvPr id="17" name="Content Placeholder 2"/>
          <p:cNvSpPr>
            <a:spLocks noGrp="1"/>
          </p:cNvSpPr>
          <p:nvPr>
            <p:ph idx="1"/>
          </p:nvPr>
        </p:nvSpPr>
        <p:spPr>
          <a:xfrm>
            <a:off x="548640" y="1524000"/>
            <a:ext cx="8138160" cy="4297680"/>
          </a:xfrm>
          <a:ln w="76200" cmpd="tri">
            <a:solidFill>
              <a:schemeClr val="tx1"/>
            </a:solidFill>
          </a:ln>
        </p:spPr>
        <p:txBody>
          <a:bodyPr anchor="ctr"/>
          <a:lstStyle/>
          <a:p>
            <a:pPr marL="548640" indent="-457200" defTabSz="836613">
              <a:spcBef>
                <a:spcPts val="1200"/>
              </a:spcBef>
              <a:spcAft>
                <a:spcPts val="600"/>
              </a:spcAft>
              <a:buClr>
                <a:srgbClr val="3946A4"/>
              </a:buClr>
              <a:buFontTx/>
              <a:buAutoNum type="arabicPeriod"/>
            </a:pPr>
            <a:r>
              <a:rPr lang="en-US" sz="2400" dirty="0">
                <a:latin typeface="Tahoma" pitchFamily="34" charset="0"/>
              </a:rPr>
              <a:t>Understand basic terms of asset depreciation</a:t>
            </a:r>
          </a:p>
          <a:p>
            <a:pPr marL="548640" indent="-457200" defTabSz="836613">
              <a:spcBef>
                <a:spcPts val="1200"/>
              </a:spcBef>
              <a:spcAft>
                <a:spcPts val="600"/>
              </a:spcAft>
              <a:buClr>
                <a:srgbClr val="3946A4"/>
              </a:buClr>
              <a:buFontTx/>
              <a:buAutoNum type="arabicPeriod"/>
            </a:pPr>
            <a:r>
              <a:rPr lang="en-US" sz="2400" dirty="0">
                <a:latin typeface="Tahoma" pitchFamily="34" charset="0"/>
              </a:rPr>
              <a:t>Apply straight line method of depreciation</a:t>
            </a:r>
          </a:p>
          <a:p>
            <a:pPr marL="548640" indent="-457200" defTabSz="836613">
              <a:spcBef>
                <a:spcPts val="1200"/>
              </a:spcBef>
              <a:spcAft>
                <a:spcPts val="600"/>
              </a:spcAft>
              <a:buClr>
                <a:srgbClr val="3946A4"/>
              </a:buClr>
              <a:buFontTx/>
              <a:buAutoNum type="arabicPeriod"/>
            </a:pPr>
            <a:r>
              <a:rPr lang="en-US" sz="2400" dirty="0">
                <a:latin typeface="Tahoma" pitchFamily="34" charset="0"/>
              </a:rPr>
              <a:t>Apply DB and DDB methods of depreciation; switch between DDB and SL methods</a:t>
            </a:r>
          </a:p>
          <a:p>
            <a:pPr marL="548640" indent="-457200" defTabSz="836613">
              <a:spcBef>
                <a:spcPts val="1200"/>
              </a:spcBef>
              <a:spcAft>
                <a:spcPts val="600"/>
              </a:spcAft>
              <a:buClr>
                <a:srgbClr val="3946A4"/>
              </a:buClr>
              <a:buFontTx/>
              <a:buAutoNum type="arabicPeriod"/>
            </a:pPr>
            <a:r>
              <a:rPr lang="en-US" sz="2400" dirty="0">
                <a:latin typeface="Tahoma" pitchFamily="34" charset="0"/>
              </a:rPr>
              <a:t>Apply MACRS method of depreciation</a:t>
            </a:r>
          </a:p>
          <a:p>
            <a:pPr marL="548640" indent="-457200" defTabSz="836613">
              <a:spcBef>
                <a:spcPts val="1200"/>
              </a:spcBef>
              <a:spcAft>
                <a:spcPts val="600"/>
              </a:spcAft>
              <a:buClr>
                <a:srgbClr val="3946A4"/>
              </a:buClr>
              <a:buFontTx/>
              <a:buAutoNum type="arabicPeriod"/>
            </a:pPr>
            <a:r>
              <a:rPr lang="en-US" sz="2400" dirty="0">
                <a:latin typeface="Tahoma" pitchFamily="34" charset="0"/>
              </a:rPr>
              <a:t>Select asset recovery period for MACRS</a:t>
            </a:r>
          </a:p>
          <a:p>
            <a:pPr marL="548640" indent="-457200" defTabSz="836613">
              <a:spcBef>
                <a:spcPts val="1200"/>
              </a:spcBef>
              <a:spcAft>
                <a:spcPts val="600"/>
              </a:spcAft>
              <a:buClr>
                <a:srgbClr val="3946A4"/>
              </a:buClr>
              <a:buFontTx/>
              <a:buAutoNum type="arabicPeriod"/>
            </a:pPr>
            <a:r>
              <a:rPr lang="en-US" sz="2400" dirty="0">
                <a:latin typeface="Tahoma" pitchFamily="34" charset="0"/>
              </a:rPr>
              <a:t>Explain depletion and apply cost depletion &amp; percentage depletion methods</a:t>
            </a:r>
          </a:p>
        </p:txBody>
      </p:sp>
    </p:spTree>
    <p:extLst>
      <p:ext uri="{BB962C8B-B14F-4D97-AF65-F5344CB8AC3E}">
        <p14:creationId xmlns:p14="http://schemas.microsoft.com/office/powerpoint/2010/main" xmlns="" val="6763738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Depreciation Terminology</a:t>
            </a:r>
          </a:p>
        </p:txBody>
      </p:sp>
      <p:sp>
        <p:nvSpPr>
          <p:cNvPr id="7" name="Content Placeholder 2"/>
          <p:cNvSpPr>
            <a:spLocks noGrp="1"/>
          </p:cNvSpPr>
          <p:nvPr>
            <p:ph sz="quarter" idx="17"/>
          </p:nvPr>
        </p:nvSpPr>
        <p:spPr>
          <a:xfrm>
            <a:off x="381000" y="1270000"/>
            <a:ext cx="8382000" cy="1320800"/>
          </a:xfrm>
        </p:spPr>
        <p:txBody>
          <a:bodyPr/>
          <a:lstStyle/>
          <a:p>
            <a:pPr marL="0" lvl="0" indent="0" defTabSz="914400" eaLnBrk="0" fontAlgn="base" hangingPunct="0">
              <a:spcBef>
                <a:spcPct val="0"/>
              </a:spcBef>
              <a:spcAft>
                <a:spcPct val="0"/>
              </a:spcAft>
              <a:buNone/>
            </a:pPr>
            <a:r>
              <a:rPr lang="en-US" dirty="0">
                <a:solidFill>
                  <a:srgbClr val="B2B2B2"/>
                </a:solidFill>
              </a:rPr>
              <a:t> </a:t>
            </a:r>
            <a:r>
              <a:rPr lang="en-US" dirty="0">
                <a:solidFill>
                  <a:srgbClr val="3333CC"/>
                </a:solidFill>
              </a:rPr>
              <a:t>Definition:</a:t>
            </a:r>
            <a:r>
              <a:rPr lang="en-US" b="0" dirty="0">
                <a:solidFill>
                  <a:srgbClr val="3333CC"/>
                </a:solidFill>
              </a:rPr>
              <a:t> </a:t>
            </a:r>
            <a:r>
              <a:rPr lang="en-US" i="1" dirty="0">
                <a:solidFill>
                  <a:srgbClr val="000000"/>
                </a:solidFill>
              </a:rPr>
              <a:t>Book (noncash) method</a:t>
            </a:r>
            <a:r>
              <a:rPr lang="en-US" dirty="0">
                <a:solidFill>
                  <a:srgbClr val="B2B2B2"/>
                </a:solidFill>
              </a:rPr>
              <a:t> </a:t>
            </a:r>
            <a:r>
              <a:rPr lang="en-US" b="0" dirty="0">
                <a:solidFill>
                  <a:srgbClr val="3333CC"/>
                </a:solidFill>
              </a:rPr>
              <a:t>to represent </a:t>
            </a:r>
            <a:r>
              <a:rPr lang="en-US" dirty="0">
                <a:solidFill>
                  <a:srgbClr val="000000"/>
                </a:solidFill>
              </a:rPr>
              <a:t>decrease in value </a:t>
            </a:r>
            <a:r>
              <a:rPr lang="en-US" b="0" dirty="0">
                <a:solidFill>
                  <a:srgbClr val="3333CC"/>
                </a:solidFill>
              </a:rPr>
              <a:t>of</a:t>
            </a:r>
          </a:p>
          <a:p>
            <a:pPr marL="0" lvl="0" indent="0" defTabSz="914400" eaLnBrk="0" fontAlgn="base" hangingPunct="0">
              <a:spcBef>
                <a:spcPct val="0"/>
              </a:spcBef>
              <a:spcAft>
                <a:spcPct val="0"/>
              </a:spcAft>
              <a:buNone/>
            </a:pPr>
            <a:r>
              <a:rPr lang="en-US" b="0" dirty="0">
                <a:solidFill>
                  <a:srgbClr val="3333CC"/>
                </a:solidFill>
              </a:rPr>
              <a:t> 	     a tangible asset over </a:t>
            </a:r>
            <a:r>
              <a:rPr lang="en-US" b="0" dirty="0" smtClean="0">
                <a:solidFill>
                  <a:srgbClr val="3333CC"/>
                </a:solidFill>
              </a:rPr>
              <a:t>time</a:t>
            </a:r>
          </a:p>
          <a:p>
            <a:pPr marL="0" lvl="0" indent="0" algn="ctr" defTabSz="914400" eaLnBrk="0" fontAlgn="base" hangingPunct="0">
              <a:spcBef>
                <a:spcPts val="600"/>
              </a:spcBef>
              <a:spcAft>
                <a:spcPts val="600"/>
              </a:spcAft>
              <a:buNone/>
            </a:pPr>
            <a:r>
              <a:rPr lang="en-US" sz="2600" dirty="0" smtClean="0">
                <a:solidFill>
                  <a:srgbClr val="A60A1B"/>
                </a:solidFill>
              </a:rPr>
              <a:t>Two </a:t>
            </a:r>
            <a:r>
              <a:rPr lang="en-US" sz="2600" dirty="0">
                <a:solidFill>
                  <a:srgbClr val="A60A1B"/>
                </a:solidFill>
              </a:rPr>
              <a:t>types: </a:t>
            </a:r>
            <a:r>
              <a:rPr lang="en-US" sz="2600" dirty="0">
                <a:solidFill>
                  <a:srgbClr val="820082"/>
                </a:solidFill>
              </a:rPr>
              <a:t>book depreciation and tax </a:t>
            </a:r>
            <a:r>
              <a:rPr lang="en-US" sz="2600" dirty="0" smtClean="0">
                <a:solidFill>
                  <a:srgbClr val="820082"/>
                </a:solidFill>
              </a:rPr>
              <a:t>depreciation</a:t>
            </a:r>
            <a:endParaRPr lang="en-US" b="0" dirty="0">
              <a:solidFill>
                <a:srgbClr val="820082"/>
              </a:solidFill>
            </a:endParaRPr>
          </a:p>
        </p:txBody>
      </p:sp>
      <p:sp>
        <p:nvSpPr>
          <p:cNvPr id="8" name="Content Placeholder 3"/>
          <p:cNvSpPr>
            <a:spLocks noGrp="1"/>
          </p:cNvSpPr>
          <p:nvPr>
            <p:ph sz="quarter" idx="18"/>
          </p:nvPr>
        </p:nvSpPr>
        <p:spPr>
          <a:xfrm>
            <a:off x="320040" y="3093720"/>
            <a:ext cx="8503920" cy="1097280"/>
          </a:xfrm>
          <a:prstGeom prst="roundRect">
            <a:avLst/>
          </a:prstGeom>
          <a:ln w="19050">
            <a:solidFill>
              <a:schemeClr val="tx1"/>
            </a:solidFill>
          </a:ln>
        </p:spPr>
        <p:txBody>
          <a:bodyPr anchor="ctr"/>
          <a:lstStyle/>
          <a:p>
            <a:pPr marL="0" lvl="0" indent="0" defTabSz="914400" eaLnBrk="0" fontAlgn="base" hangingPunct="0">
              <a:spcBef>
                <a:spcPts val="600"/>
              </a:spcBef>
              <a:spcAft>
                <a:spcPct val="0"/>
              </a:spcAft>
              <a:buNone/>
            </a:pPr>
            <a:r>
              <a:rPr lang="en-US" i="1" dirty="0">
                <a:solidFill>
                  <a:srgbClr val="8A3700"/>
                </a:solidFill>
              </a:rPr>
              <a:t>Book depreciation</a:t>
            </a:r>
            <a:r>
              <a:rPr lang="en-US" b="0" dirty="0">
                <a:solidFill>
                  <a:srgbClr val="8A3700"/>
                </a:solidFill>
              </a:rPr>
              <a:t>: </a:t>
            </a:r>
            <a:r>
              <a:rPr lang="en-US" b="0" dirty="0">
                <a:solidFill>
                  <a:srgbClr val="000000"/>
                </a:solidFill>
              </a:rPr>
              <a:t>used for </a:t>
            </a:r>
            <a:r>
              <a:rPr lang="en-US" b="0" i="1" dirty="0">
                <a:solidFill>
                  <a:srgbClr val="A60A1B"/>
                </a:solidFill>
              </a:rPr>
              <a:t>internal accounting </a:t>
            </a:r>
            <a:r>
              <a:rPr lang="en-US" b="0" dirty="0">
                <a:solidFill>
                  <a:srgbClr val="000000"/>
                </a:solidFill>
              </a:rPr>
              <a:t>to track value of assets</a:t>
            </a:r>
          </a:p>
          <a:p>
            <a:pPr marL="0" lvl="0" indent="0" defTabSz="914400" eaLnBrk="0" fontAlgn="base" hangingPunct="0">
              <a:spcBef>
                <a:spcPts val="600"/>
              </a:spcBef>
              <a:spcAft>
                <a:spcPct val="0"/>
              </a:spcAft>
              <a:buNone/>
            </a:pPr>
            <a:r>
              <a:rPr lang="en-US" i="1" dirty="0">
                <a:solidFill>
                  <a:srgbClr val="8A3700"/>
                </a:solidFill>
              </a:rPr>
              <a:t>Tax depreciation</a:t>
            </a:r>
            <a:r>
              <a:rPr lang="en-US" dirty="0">
                <a:solidFill>
                  <a:srgbClr val="8A3700"/>
                </a:solidFill>
              </a:rPr>
              <a:t>: </a:t>
            </a:r>
            <a:r>
              <a:rPr lang="en-US" b="0" dirty="0">
                <a:solidFill>
                  <a:srgbClr val="000000"/>
                </a:solidFill>
              </a:rPr>
              <a:t>used to determine </a:t>
            </a:r>
            <a:r>
              <a:rPr lang="en-US" b="0" i="1" dirty="0">
                <a:solidFill>
                  <a:srgbClr val="3946A4"/>
                </a:solidFill>
              </a:rPr>
              <a:t>taxes due </a:t>
            </a:r>
            <a:r>
              <a:rPr lang="en-US" b="0" dirty="0">
                <a:solidFill>
                  <a:srgbClr val="000000"/>
                </a:solidFill>
              </a:rPr>
              <a:t>based on tax </a:t>
            </a:r>
            <a:r>
              <a:rPr lang="en-US" b="0" dirty="0" smtClean="0">
                <a:solidFill>
                  <a:srgbClr val="000000"/>
                </a:solidFill>
              </a:rPr>
              <a:t>laws</a:t>
            </a:r>
            <a:endParaRPr lang="en-US" b="0" dirty="0">
              <a:solidFill>
                <a:srgbClr val="000000"/>
              </a:solidFill>
            </a:endParaRPr>
          </a:p>
        </p:txBody>
      </p:sp>
      <p:sp>
        <p:nvSpPr>
          <p:cNvPr id="9" name="Content Placeholder 4"/>
          <p:cNvSpPr>
            <a:spLocks noGrp="1"/>
          </p:cNvSpPr>
          <p:nvPr>
            <p:ph sz="quarter" idx="19"/>
          </p:nvPr>
        </p:nvSpPr>
        <p:spPr>
          <a:xfrm>
            <a:off x="457200" y="4678680"/>
            <a:ext cx="8229600" cy="883920"/>
          </a:xfrm>
        </p:spPr>
        <p:txBody>
          <a:bodyPr/>
          <a:lstStyle/>
          <a:p>
            <a:pPr marL="0" lvl="0" indent="0" algn="ctr" defTabSz="914400" eaLnBrk="0" fontAlgn="base" hangingPunct="0">
              <a:spcBef>
                <a:spcPct val="0"/>
              </a:spcBef>
              <a:spcAft>
                <a:spcPct val="0"/>
              </a:spcAft>
              <a:buNone/>
            </a:pPr>
            <a:r>
              <a:rPr lang="en-US" sz="2600" b="0" dirty="0">
                <a:solidFill>
                  <a:srgbClr val="000000"/>
                </a:solidFill>
              </a:rPr>
              <a:t>In USA only</a:t>
            </a:r>
            <a:r>
              <a:rPr lang="en-US" sz="2600" b="0" dirty="0">
                <a:solidFill>
                  <a:srgbClr val="FFFFFF"/>
                </a:solidFill>
              </a:rPr>
              <a:t>,</a:t>
            </a:r>
            <a:r>
              <a:rPr lang="en-US" sz="2600" b="0" dirty="0">
                <a:solidFill>
                  <a:srgbClr val="000000"/>
                </a:solidFill>
              </a:rPr>
              <a:t> </a:t>
            </a:r>
            <a:r>
              <a:rPr lang="en-US" sz="2600" dirty="0">
                <a:solidFill>
                  <a:srgbClr val="3333CC"/>
                </a:solidFill>
              </a:rPr>
              <a:t>tax depreciation </a:t>
            </a:r>
            <a:r>
              <a:rPr lang="en-US" sz="2600" b="0" i="1" dirty="0">
                <a:solidFill>
                  <a:srgbClr val="000000"/>
                </a:solidFill>
              </a:rPr>
              <a:t>must be calculated </a:t>
            </a:r>
            <a:r>
              <a:rPr lang="en-US" sz="2600" i="1" dirty="0">
                <a:solidFill>
                  <a:srgbClr val="000000"/>
                </a:solidFill>
              </a:rPr>
              <a:t>using </a:t>
            </a:r>
            <a:r>
              <a:rPr lang="en-US" sz="2600" i="1" dirty="0" smtClean="0">
                <a:solidFill>
                  <a:srgbClr val="000000"/>
                </a:solidFill>
              </a:rPr>
              <a:t>MACRS</a:t>
            </a:r>
            <a:r>
              <a:rPr lang="en-US" sz="2600" b="0" dirty="0" smtClean="0">
                <a:solidFill>
                  <a:srgbClr val="000000"/>
                </a:solidFill>
              </a:rPr>
              <a:t>; </a:t>
            </a:r>
            <a:r>
              <a:rPr lang="en-US" sz="2600" dirty="0" smtClean="0">
                <a:solidFill>
                  <a:srgbClr val="3333CC"/>
                </a:solidFill>
              </a:rPr>
              <a:t>book </a:t>
            </a:r>
            <a:r>
              <a:rPr lang="en-US" sz="2600" dirty="0">
                <a:solidFill>
                  <a:srgbClr val="3333CC"/>
                </a:solidFill>
              </a:rPr>
              <a:t>depreciation </a:t>
            </a:r>
            <a:r>
              <a:rPr lang="en-US" sz="2600" b="0" i="1" dirty="0">
                <a:solidFill>
                  <a:srgbClr val="000000"/>
                </a:solidFill>
              </a:rPr>
              <a:t>can be calculated </a:t>
            </a:r>
            <a:r>
              <a:rPr lang="en-US" sz="2600" i="1" dirty="0">
                <a:solidFill>
                  <a:srgbClr val="000000"/>
                </a:solidFill>
              </a:rPr>
              <a:t>using any </a:t>
            </a:r>
            <a:r>
              <a:rPr lang="en-US" sz="2600" i="1" dirty="0" smtClean="0">
                <a:solidFill>
                  <a:srgbClr val="000000"/>
                </a:solidFill>
              </a:rPr>
              <a:t>method</a:t>
            </a:r>
            <a:endParaRPr lang="en-US" sz="2600" i="1" dirty="0">
              <a:solidFill>
                <a:srgbClr val="000000"/>
              </a:solidFill>
            </a:endParaRPr>
          </a:p>
        </p:txBody>
      </p:sp>
      <p:sp>
        <p:nvSpPr>
          <p:cNvPr id="13" name="Content Placeholder 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5230323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Depreciation </a:t>
            </a:r>
            <a:r>
              <a:rPr lang="en-US" dirty="0" smtClean="0"/>
              <a:t>Terms</a:t>
            </a:r>
            <a:endParaRPr lang="en-US" dirty="0"/>
          </a:p>
        </p:txBody>
      </p:sp>
      <p:sp>
        <p:nvSpPr>
          <p:cNvPr id="3" name="Content Placeholder 2" descr="The terms defined on this page are well defined except for the last one (Half-year convention).  This term is related to the MACRS (Modified Accelerated Cost Recovery System) and we will cover that in detail further in the chapter."/>
          <p:cNvSpPr>
            <a:spLocks noGrp="1"/>
          </p:cNvSpPr>
          <p:nvPr>
            <p:ph idx="1"/>
          </p:nvPr>
        </p:nvSpPr>
        <p:spPr>
          <a:xfrm>
            <a:off x="228600" y="1264920"/>
            <a:ext cx="8229600" cy="3078480"/>
          </a:xfrm>
        </p:spPr>
        <p:txBody>
          <a:bodyPr/>
          <a:lstStyle/>
          <a:p>
            <a:pPr marL="0" lvl="0" indent="0" defTabSz="914400" eaLnBrk="0" fontAlgn="base" hangingPunct="0">
              <a:spcBef>
                <a:spcPts val="600"/>
              </a:spcBef>
              <a:spcAft>
                <a:spcPts val="600"/>
              </a:spcAft>
              <a:buNone/>
            </a:pPr>
            <a:r>
              <a:rPr lang="en-US" sz="2400" dirty="0">
                <a:solidFill>
                  <a:srgbClr val="000000"/>
                </a:solidFill>
              </a:rPr>
              <a:t>First cost </a:t>
            </a:r>
            <a:r>
              <a:rPr lang="en-US" sz="2400" i="1" dirty="0">
                <a:solidFill>
                  <a:srgbClr val="000000"/>
                </a:solidFill>
              </a:rPr>
              <a:t>P</a:t>
            </a:r>
            <a:r>
              <a:rPr lang="en-US" sz="2400" dirty="0">
                <a:solidFill>
                  <a:srgbClr val="000000"/>
                </a:solidFill>
              </a:rPr>
              <a:t> or unadjusted basis </a:t>
            </a:r>
            <a:r>
              <a:rPr lang="en-US" sz="2400" i="1" dirty="0">
                <a:solidFill>
                  <a:srgbClr val="000000"/>
                </a:solidFill>
              </a:rPr>
              <a:t>B</a:t>
            </a:r>
            <a:r>
              <a:rPr lang="en-US" sz="2400" dirty="0">
                <a:solidFill>
                  <a:srgbClr val="000000"/>
                </a:solidFill>
              </a:rPr>
              <a:t>: </a:t>
            </a:r>
            <a:r>
              <a:rPr lang="en-US" sz="2400" b="0" dirty="0">
                <a:solidFill>
                  <a:srgbClr val="7030A0"/>
                </a:solidFill>
              </a:rPr>
              <a:t>Total installed cost of </a:t>
            </a:r>
            <a:r>
              <a:rPr lang="en-US" sz="2400" b="0" dirty="0" smtClean="0">
                <a:solidFill>
                  <a:srgbClr val="7030A0"/>
                </a:solidFill>
              </a:rPr>
              <a:t>asset</a:t>
            </a:r>
            <a:endParaRPr lang="en-US" sz="2400" b="0" dirty="0">
              <a:solidFill>
                <a:srgbClr val="000000"/>
              </a:solidFill>
            </a:endParaRPr>
          </a:p>
          <a:p>
            <a:pPr marL="0" lvl="0" indent="0" defTabSz="914400" eaLnBrk="0" fontAlgn="base" hangingPunct="0">
              <a:spcBef>
                <a:spcPts val="600"/>
              </a:spcBef>
              <a:spcAft>
                <a:spcPts val="600"/>
              </a:spcAft>
              <a:buNone/>
            </a:pPr>
            <a:r>
              <a:rPr lang="en-US" sz="2400" dirty="0">
                <a:solidFill>
                  <a:srgbClr val="000000"/>
                </a:solidFill>
              </a:rPr>
              <a:t>Book value </a:t>
            </a:r>
            <a:r>
              <a:rPr lang="en-US" sz="2400" i="1" dirty="0" err="1">
                <a:solidFill>
                  <a:srgbClr val="000000"/>
                </a:solidFill>
              </a:rPr>
              <a:t>BV</a:t>
            </a:r>
            <a:r>
              <a:rPr lang="en-US" sz="2400" i="1" baseline="-25000" dirty="0" err="1">
                <a:solidFill>
                  <a:srgbClr val="000000"/>
                </a:solidFill>
              </a:rPr>
              <a:t>t</a:t>
            </a:r>
            <a:r>
              <a:rPr lang="en-US" sz="2400" dirty="0">
                <a:solidFill>
                  <a:srgbClr val="000000"/>
                </a:solidFill>
              </a:rPr>
              <a:t>:</a:t>
            </a:r>
            <a:r>
              <a:rPr lang="en-US" sz="2400" b="0" dirty="0">
                <a:solidFill>
                  <a:srgbClr val="000000"/>
                </a:solidFill>
              </a:rPr>
              <a:t> </a:t>
            </a:r>
            <a:r>
              <a:rPr lang="en-US" sz="2400" b="0" dirty="0">
                <a:solidFill>
                  <a:srgbClr val="006200"/>
                </a:solidFill>
              </a:rPr>
              <a:t>Remaining </a:t>
            </a:r>
            <a:r>
              <a:rPr lang="en-US" sz="2400" b="0" dirty="0" err="1">
                <a:solidFill>
                  <a:srgbClr val="006200"/>
                </a:solidFill>
              </a:rPr>
              <a:t>undepreciated</a:t>
            </a:r>
            <a:r>
              <a:rPr lang="en-US" sz="2400" b="0" dirty="0">
                <a:solidFill>
                  <a:srgbClr val="006200"/>
                </a:solidFill>
              </a:rPr>
              <a:t> capital investment in year </a:t>
            </a:r>
            <a:r>
              <a:rPr lang="en-US" sz="2400" b="0" dirty="0" smtClean="0">
                <a:solidFill>
                  <a:srgbClr val="006200"/>
                </a:solidFill>
              </a:rPr>
              <a:t>t</a:t>
            </a:r>
            <a:endParaRPr lang="en-US" sz="2400" b="0" dirty="0">
              <a:solidFill>
                <a:srgbClr val="006200"/>
              </a:solidFill>
            </a:endParaRPr>
          </a:p>
          <a:p>
            <a:pPr marL="0" lvl="0" indent="0" defTabSz="914400" eaLnBrk="0" fontAlgn="base" hangingPunct="0">
              <a:spcBef>
                <a:spcPts val="600"/>
              </a:spcBef>
              <a:spcAft>
                <a:spcPts val="600"/>
              </a:spcAft>
              <a:buNone/>
            </a:pPr>
            <a:r>
              <a:rPr lang="en-US" sz="2400" dirty="0">
                <a:solidFill>
                  <a:srgbClr val="000000"/>
                </a:solidFill>
              </a:rPr>
              <a:t>Recovery period </a:t>
            </a:r>
            <a:r>
              <a:rPr lang="en-US" sz="2400" i="1" dirty="0">
                <a:solidFill>
                  <a:srgbClr val="000000"/>
                </a:solidFill>
              </a:rPr>
              <a:t>n</a:t>
            </a:r>
            <a:r>
              <a:rPr lang="en-US" sz="2400" dirty="0">
                <a:solidFill>
                  <a:srgbClr val="000000"/>
                </a:solidFill>
              </a:rPr>
              <a:t>: </a:t>
            </a:r>
            <a:r>
              <a:rPr lang="en-US" sz="2400" b="0" dirty="0">
                <a:solidFill>
                  <a:srgbClr val="3946A4"/>
                </a:solidFill>
              </a:rPr>
              <a:t>Depreciable life of asset in </a:t>
            </a:r>
            <a:r>
              <a:rPr lang="en-US" sz="2400" b="0" dirty="0" smtClean="0">
                <a:solidFill>
                  <a:srgbClr val="3946A4"/>
                </a:solidFill>
              </a:rPr>
              <a:t>years</a:t>
            </a:r>
            <a:endParaRPr lang="en-US" sz="2400" b="0" dirty="0">
              <a:solidFill>
                <a:srgbClr val="3946A4"/>
              </a:solidFill>
            </a:endParaRPr>
          </a:p>
          <a:p>
            <a:pPr marL="0" lvl="0" indent="0" defTabSz="914400" eaLnBrk="0" fontAlgn="base" hangingPunct="0">
              <a:spcBef>
                <a:spcPts val="600"/>
              </a:spcBef>
              <a:spcAft>
                <a:spcPts val="600"/>
              </a:spcAft>
              <a:buNone/>
            </a:pPr>
            <a:r>
              <a:rPr lang="en-US" sz="2400" dirty="0">
                <a:solidFill>
                  <a:srgbClr val="000000"/>
                </a:solidFill>
              </a:rPr>
              <a:t>Market value </a:t>
            </a:r>
            <a:r>
              <a:rPr lang="en-US" sz="2400" i="1" dirty="0">
                <a:solidFill>
                  <a:srgbClr val="000000"/>
                </a:solidFill>
              </a:rPr>
              <a:t>MV</a:t>
            </a:r>
            <a:r>
              <a:rPr lang="en-US" sz="2400" dirty="0">
                <a:solidFill>
                  <a:srgbClr val="000000"/>
                </a:solidFill>
              </a:rPr>
              <a:t>: </a:t>
            </a:r>
            <a:r>
              <a:rPr lang="en-US" sz="2400" b="0" dirty="0">
                <a:solidFill>
                  <a:srgbClr val="A60A1B"/>
                </a:solidFill>
              </a:rPr>
              <a:t>Amount realizable if asset were sold on open </a:t>
            </a:r>
            <a:r>
              <a:rPr lang="en-US" sz="2400" b="0" dirty="0" smtClean="0">
                <a:solidFill>
                  <a:srgbClr val="A60A1B"/>
                </a:solidFill>
              </a:rPr>
              <a:t>market</a:t>
            </a:r>
            <a:endParaRPr lang="en-US" sz="2400" b="0" dirty="0">
              <a:solidFill>
                <a:srgbClr val="A60A1B"/>
              </a:solidFill>
            </a:endParaRPr>
          </a:p>
          <a:p>
            <a:pPr marL="0" lvl="0" indent="0" defTabSz="914400" eaLnBrk="0" fontAlgn="base" hangingPunct="0">
              <a:spcBef>
                <a:spcPts val="600"/>
              </a:spcBef>
              <a:spcAft>
                <a:spcPts val="600"/>
              </a:spcAft>
              <a:buNone/>
            </a:pPr>
            <a:r>
              <a:rPr lang="en-US" sz="2400" dirty="0">
                <a:solidFill>
                  <a:srgbClr val="000000"/>
                </a:solidFill>
              </a:rPr>
              <a:t>Salvage value </a:t>
            </a:r>
            <a:r>
              <a:rPr lang="en-US" sz="2400" i="1" dirty="0">
                <a:solidFill>
                  <a:srgbClr val="000000"/>
                </a:solidFill>
              </a:rPr>
              <a:t>S</a:t>
            </a:r>
            <a:r>
              <a:rPr lang="en-US" sz="2400" dirty="0">
                <a:solidFill>
                  <a:srgbClr val="000000"/>
                </a:solidFill>
              </a:rPr>
              <a:t>: </a:t>
            </a:r>
            <a:r>
              <a:rPr lang="en-US" sz="2400" b="0" dirty="0">
                <a:solidFill>
                  <a:srgbClr val="00508C"/>
                </a:solidFill>
              </a:rPr>
              <a:t>Estimated trade-in or MV at end of asset’s useful </a:t>
            </a:r>
            <a:r>
              <a:rPr lang="en-US" sz="2400" b="0" dirty="0" smtClean="0">
                <a:solidFill>
                  <a:srgbClr val="00508C"/>
                </a:solidFill>
              </a:rPr>
              <a:t>life</a:t>
            </a:r>
            <a:endParaRPr lang="en-US" sz="2400" b="0" dirty="0">
              <a:solidFill>
                <a:srgbClr val="00508C"/>
              </a:solidFill>
            </a:endParaRPr>
          </a:p>
          <a:p>
            <a:pPr marL="0" lvl="0" indent="0" defTabSz="914400" eaLnBrk="0" fontAlgn="base" hangingPunct="0">
              <a:spcBef>
                <a:spcPts val="600"/>
              </a:spcBef>
              <a:spcAft>
                <a:spcPts val="600"/>
              </a:spcAft>
              <a:buNone/>
            </a:pPr>
            <a:r>
              <a:rPr lang="en-US" sz="2400" dirty="0">
                <a:solidFill>
                  <a:srgbClr val="000000"/>
                </a:solidFill>
              </a:rPr>
              <a:t>Depreciation rate </a:t>
            </a:r>
            <a:r>
              <a:rPr lang="en-US" sz="2400" i="1" dirty="0" err="1">
                <a:solidFill>
                  <a:srgbClr val="000000"/>
                </a:solidFill>
              </a:rPr>
              <a:t>d</a:t>
            </a:r>
            <a:r>
              <a:rPr lang="en-US" sz="2400" i="1" baseline="-25000" dirty="0" err="1">
                <a:solidFill>
                  <a:srgbClr val="000000"/>
                </a:solidFill>
              </a:rPr>
              <a:t>t</a:t>
            </a:r>
            <a:r>
              <a:rPr lang="en-US" sz="2400" dirty="0">
                <a:solidFill>
                  <a:srgbClr val="000000"/>
                </a:solidFill>
              </a:rPr>
              <a:t>: </a:t>
            </a:r>
            <a:r>
              <a:rPr lang="en-US" sz="2400" b="0" dirty="0">
                <a:solidFill>
                  <a:srgbClr val="820082"/>
                </a:solidFill>
              </a:rPr>
              <a:t>Fraction of first cost or basis removed each year </a:t>
            </a:r>
            <a:r>
              <a:rPr lang="en-US" sz="2400" b="0" dirty="0" smtClean="0">
                <a:solidFill>
                  <a:srgbClr val="820082"/>
                </a:solidFill>
              </a:rPr>
              <a:t>t</a:t>
            </a:r>
            <a:endParaRPr lang="en-US" sz="2400" b="0" dirty="0">
              <a:solidFill>
                <a:srgbClr val="820082"/>
              </a:solidFill>
            </a:endParaRPr>
          </a:p>
        </p:txBody>
      </p:sp>
      <p:cxnSp>
        <p:nvCxnSpPr>
          <p:cNvPr id="7" name="Straight Connector 3"/>
          <p:cNvCxnSpPr/>
          <p:nvPr/>
        </p:nvCxnSpPr>
        <p:spPr bwMode="auto">
          <a:xfrm>
            <a:off x="228600" y="4572000"/>
            <a:ext cx="8686800" cy="0"/>
          </a:xfrm>
          <a:prstGeom prst="line">
            <a:avLst/>
          </a:prstGeom>
          <a:solidFill>
            <a:schemeClr val="accent1"/>
          </a:solidFill>
          <a:ln w="19050" cap="flat" cmpd="sng" algn="ctr">
            <a:solidFill>
              <a:srgbClr val="00B0F0"/>
            </a:solidFill>
            <a:prstDash val="solid"/>
            <a:round/>
            <a:headEnd type="none" w="med" len="med"/>
            <a:tailEnd type="none" w="med" len="med"/>
          </a:ln>
          <a:effectLst/>
        </p:spPr>
      </p:cxnSp>
      <p:sp>
        <p:nvSpPr>
          <p:cNvPr id="4" name="Content Placeholder 4"/>
          <p:cNvSpPr>
            <a:spLocks noGrp="1"/>
          </p:cNvSpPr>
          <p:nvPr>
            <p:ph idx="17"/>
          </p:nvPr>
        </p:nvSpPr>
        <p:spPr>
          <a:xfrm>
            <a:off x="228600" y="4800600"/>
            <a:ext cx="8686800" cy="1524000"/>
          </a:xfrm>
        </p:spPr>
        <p:txBody>
          <a:bodyPr/>
          <a:lstStyle/>
          <a:p>
            <a:pPr marL="0" lvl="0" indent="0" defTabSz="914400" eaLnBrk="0" fontAlgn="base" hangingPunct="0">
              <a:spcBef>
                <a:spcPts val="600"/>
              </a:spcBef>
              <a:spcAft>
                <a:spcPts val="600"/>
              </a:spcAft>
              <a:buNone/>
            </a:pPr>
            <a:r>
              <a:rPr lang="en-US" sz="2400" dirty="0">
                <a:solidFill>
                  <a:srgbClr val="000000"/>
                </a:solidFill>
              </a:rPr>
              <a:t>Personal property: </a:t>
            </a:r>
            <a:r>
              <a:rPr lang="en-US" sz="2400" b="0" dirty="0">
                <a:solidFill>
                  <a:srgbClr val="FFFFFF">
                    <a:lumMod val="25000"/>
                  </a:srgbClr>
                </a:solidFill>
              </a:rPr>
              <a:t>Possessions of company used to conduct </a:t>
            </a:r>
            <a:r>
              <a:rPr lang="en-US" sz="2400" b="0" dirty="0" smtClean="0">
                <a:solidFill>
                  <a:srgbClr val="FFFFFF">
                    <a:lumMod val="25000"/>
                  </a:srgbClr>
                </a:solidFill>
              </a:rPr>
              <a:t>business</a:t>
            </a:r>
            <a:endParaRPr lang="en-US" sz="2400" b="0" dirty="0">
              <a:solidFill>
                <a:srgbClr val="000000"/>
              </a:solidFill>
            </a:endParaRPr>
          </a:p>
          <a:p>
            <a:pPr marL="0" lvl="0" indent="0" defTabSz="914400" eaLnBrk="0" fontAlgn="base" hangingPunct="0">
              <a:spcBef>
                <a:spcPts val="600"/>
              </a:spcBef>
              <a:spcAft>
                <a:spcPts val="600"/>
              </a:spcAft>
              <a:buNone/>
            </a:pPr>
            <a:r>
              <a:rPr lang="en-US" sz="2400" dirty="0">
                <a:solidFill>
                  <a:srgbClr val="000000"/>
                </a:solidFill>
              </a:rPr>
              <a:t>Real property: </a:t>
            </a:r>
            <a:r>
              <a:rPr lang="en-US" sz="2400" b="0" dirty="0">
                <a:solidFill>
                  <a:srgbClr val="A60A1B"/>
                </a:solidFill>
              </a:rPr>
              <a:t>Real estate and all improvements </a:t>
            </a:r>
            <a:r>
              <a:rPr lang="en-US" sz="2400" dirty="0">
                <a:solidFill>
                  <a:srgbClr val="000000"/>
                </a:solidFill>
              </a:rPr>
              <a:t>(land is not depreciable</a:t>
            </a:r>
            <a:r>
              <a:rPr lang="en-US" sz="2400" dirty="0" smtClean="0">
                <a:solidFill>
                  <a:srgbClr val="000000"/>
                </a:solidFill>
              </a:rPr>
              <a:t>)</a:t>
            </a:r>
            <a:endParaRPr lang="en-US" sz="2400" b="0" dirty="0">
              <a:solidFill>
                <a:srgbClr val="000000"/>
              </a:solidFill>
            </a:endParaRPr>
          </a:p>
          <a:p>
            <a:pPr marL="0" lvl="0" indent="0" defTabSz="914400" eaLnBrk="0" fontAlgn="base" hangingPunct="0">
              <a:spcBef>
                <a:spcPts val="600"/>
              </a:spcBef>
              <a:spcAft>
                <a:spcPts val="600"/>
              </a:spcAft>
              <a:buNone/>
            </a:pPr>
            <a:r>
              <a:rPr lang="en-US" sz="2400" dirty="0">
                <a:solidFill>
                  <a:srgbClr val="000000"/>
                </a:solidFill>
              </a:rPr>
              <a:t>Half-year convention: </a:t>
            </a:r>
            <a:r>
              <a:rPr lang="en-US" sz="2400" b="0" dirty="0">
                <a:solidFill>
                  <a:srgbClr val="8A3700"/>
                </a:solidFill>
              </a:rPr>
              <a:t>Assumes assets are placed in service in midyear </a:t>
            </a:r>
          </a:p>
        </p:txBody>
      </p:sp>
      <p:sp>
        <p:nvSpPr>
          <p:cNvPr id="5" name="Text Placeholder 5"/>
          <p:cNvSpPr>
            <a:spLocks noGrp="1"/>
          </p:cNvSpPr>
          <p:nvPr>
            <p:ph type="body" sz="quarter" idx="18"/>
          </p:nvPr>
        </p:nvSpPr>
        <p:spPr/>
        <p:txBody>
          <a:bodyPr/>
          <a:lstStyle/>
          <a:p>
            <a:endParaRPr lang="en-US"/>
          </a:p>
        </p:txBody>
      </p:sp>
      <p:sp>
        <p:nvSpPr>
          <p:cNvPr id="6" name="Text Placeholder 6"/>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338621562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Straight Line </a:t>
            </a:r>
            <a:r>
              <a:rPr lang="en-US" dirty="0" smtClean="0"/>
              <a:t>Depreciation</a:t>
            </a:r>
            <a:endParaRPr lang="en-US" dirty="0"/>
          </a:p>
        </p:txBody>
      </p:sp>
      <p:sp>
        <p:nvSpPr>
          <p:cNvPr id="14" name="Right Arrow 2"/>
          <p:cNvSpPr/>
          <p:nvPr/>
        </p:nvSpPr>
        <p:spPr bwMode="auto">
          <a:xfrm>
            <a:off x="1752600" y="1481232"/>
            <a:ext cx="457200" cy="182880"/>
          </a:xfrm>
          <a:prstGeom prst="rightArrow">
            <a:avLst/>
          </a:prstGeom>
          <a:solidFill>
            <a:srgbClr val="00CC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7" name="Content Placeholder 3"/>
          <p:cNvSpPr>
            <a:spLocks noGrp="1"/>
          </p:cNvSpPr>
          <p:nvPr>
            <p:ph sz="quarter" idx="17"/>
          </p:nvPr>
        </p:nvSpPr>
        <p:spPr>
          <a:xfrm>
            <a:off x="2438400" y="1270000"/>
            <a:ext cx="5334000" cy="548640"/>
          </a:xfrm>
        </p:spPr>
        <p:txBody>
          <a:bodyPr/>
          <a:lstStyle/>
          <a:p>
            <a:pPr marL="0" lvl="0" indent="0" defTabSz="914400" eaLnBrk="0" fontAlgn="base" hangingPunct="0">
              <a:spcBef>
                <a:spcPct val="0"/>
              </a:spcBef>
              <a:spcAft>
                <a:spcPct val="0"/>
              </a:spcAft>
              <a:buNone/>
            </a:pPr>
            <a:r>
              <a:rPr lang="en-US" sz="2600" dirty="0">
                <a:solidFill>
                  <a:srgbClr val="000000"/>
                </a:solidFill>
              </a:rPr>
              <a:t>Book value decreases </a:t>
            </a:r>
            <a:r>
              <a:rPr lang="en-US" sz="2600" i="1" dirty="0">
                <a:solidFill>
                  <a:srgbClr val="8A3700"/>
                </a:solidFill>
              </a:rPr>
              <a:t>linearly with </a:t>
            </a:r>
            <a:r>
              <a:rPr lang="en-US" sz="2600" i="1" dirty="0" smtClean="0">
                <a:solidFill>
                  <a:srgbClr val="8A3700"/>
                </a:solidFill>
              </a:rPr>
              <a:t>time</a:t>
            </a:r>
            <a:endParaRPr lang="en-US" sz="2600" i="1" dirty="0">
              <a:solidFill>
                <a:srgbClr val="8A3700"/>
              </a:solidFill>
            </a:endParaRPr>
          </a:p>
        </p:txBody>
      </p:sp>
      <mc:AlternateContent xmlns:mc="http://schemas.openxmlformats.org/markup-compatibility/2006">
        <mc:Choice xmlns:a14="http://schemas.microsoft.com/office/drawing/2010/main" xmlns="" Requires="a14">
          <p:sp>
            <p:nvSpPr>
              <p:cNvPr id="8" name="Content Placeholder 4"/>
              <p:cNvSpPr>
                <a:spLocks noGrp="1"/>
              </p:cNvSpPr>
              <p:nvPr>
                <p:ph sz="quarter" idx="18"/>
              </p:nvPr>
            </p:nvSpPr>
            <p:spPr>
              <a:xfrm>
                <a:off x="990600" y="2245360"/>
                <a:ext cx="2895600" cy="1031240"/>
              </a:xfrm>
            </p:spPr>
            <p:txBody>
              <a:bodyPr/>
              <a:lstStyle/>
              <a:p>
                <a:pPr marL="0" lvl="0" indent="0" defTabSz="914400" eaLnBrk="0" fontAlgn="base" hangingPunct="0">
                  <a:spcBef>
                    <a:spcPct val="0"/>
                  </a:spcBef>
                  <a:spcAft>
                    <a:spcPct val="0"/>
                  </a:spcAft>
                  <a:buNone/>
                </a:pPr>
                <a14:m>
                  <m:oMathPara xmlns:m="http://schemas.openxmlformats.org/officeDocument/2006/math">
                    <m:oMathParaPr>
                      <m:jc m:val="centerGroup"/>
                    </m:oMathParaPr>
                    <m:oMath xmlns:m="http://schemas.openxmlformats.org/officeDocument/2006/math">
                      <m:r>
                        <a:rPr lang="en-US" sz="3600" b="1" i="0" dirty="0" smtClean="0">
                          <a:solidFill>
                            <a:srgbClr val="000000"/>
                          </a:solidFill>
                          <a:latin typeface="Cambria Math"/>
                        </a:rPr>
                        <m:t>𝐃</m:t>
                      </m:r>
                      <m:r>
                        <a:rPr lang="en-US" sz="3600" b="1" i="0" baseline="-25000" dirty="0" err="1">
                          <a:solidFill>
                            <a:srgbClr val="000000"/>
                          </a:solidFill>
                          <a:latin typeface="Cambria Math"/>
                        </a:rPr>
                        <m:t>𝐭</m:t>
                      </m:r>
                      <m:r>
                        <a:rPr lang="en-US" sz="3600" b="1" i="0" dirty="0">
                          <a:solidFill>
                            <a:srgbClr val="000000"/>
                          </a:solidFill>
                          <a:latin typeface="Cambria Math" panose="02040503050406030204" pitchFamily="18" charset="0"/>
                          <a:ea typeface="Cambria Math" panose="02040503050406030204" pitchFamily="18" charset="0"/>
                        </a:rPr>
                        <m:t>=</m:t>
                      </m:r>
                      <m:f>
                        <m:fPr>
                          <m:ctrlPr>
                            <a:rPr lang="en-US" sz="3600" i="1" smtClean="0">
                              <a:solidFill>
                                <a:srgbClr val="000000"/>
                              </a:solidFill>
                              <a:latin typeface="Cambria Math" panose="02040503050406030204" pitchFamily="18" charset="0"/>
                              <a:ea typeface="Cambria Math" panose="02040503050406030204" pitchFamily="18" charset="0"/>
                            </a:rPr>
                          </m:ctrlPr>
                        </m:fPr>
                        <m:num>
                          <m:r>
                            <m:rPr>
                              <m:nor/>
                            </m:rPr>
                            <a:rPr lang="en-US" sz="3600" dirty="0">
                              <a:latin typeface="Cambria Math" panose="02040503050406030204" pitchFamily="18" charset="0"/>
                              <a:ea typeface="Cambria Math" panose="02040503050406030204" pitchFamily="18" charset="0"/>
                            </a:rPr>
                            <m:t>B</m:t>
                          </m:r>
                          <m:r>
                            <m:rPr>
                              <m:nor/>
                            </m:rPr>
                            <a:rPr lang="en-US" sz="3600" b="1" i="0" dirty="0" smtClean="0">
                              <a:latin typeface="Cambria Math" panose="02040503050406030204" pitchFamily="18" charset="0"/>
                              <a:ea typeface="Cambria Math" panose="02040503050406030204" pitchFamily="18" charset="0"/>
                            </a:rPr>
                            <m:t> </m:t>
                          </m:r>
                          <m:r>
                            <m:rPr>
                              <m:nor/>
                            </m:rPr>
                            <a:rPr lang="en-US" sz="3600" dirty="0">
                              <a:solidFill>
                                <a:srgbClr val="000000"/>
                              </a:solidFill>
                              <a:latin typeface="Cambria Math" panose="02040503050406030204" pitchFamily="18" charset="0"/>
                              <a:ea typeface="Cambria Math" panose="02040503050406030204" pitchFamily="18" charset="0"/>
                            </a:rPr>
                            <m:t>–</m:t>
                          </m:r>
                          <m:r>
                            <m:rPr>
                              <m:nor/>
                            </m:rPr>
                            <a:rPr lang="en-US" sz="3600" b="1" i="0" dirty="0" smtClean="0">
                              <a:solidFill>
                                <a:srgbClr val="000000"/>
                              </a:solidFill>
                              <a:latin typeface="Cambria Math" panose="02040503050406030204" pitchFamily="18" charset="0"/>
                              <a:ea typeface="Cambria Math" panose="02040503050406030204" pitchFamily="18" charset="0"/>
                            </a:rPr>
                            <m:t> </m:t>
                          </m:r>
                          <m:r>
                            <m:rPr>
                              <m:nor/>
                            </m:rPr>
                            <a:rPr lang="en-US" sz="3600" dirty="0">
                              <a:latin typeface="Cambria Math" panose="02040503050406030204" pitchFamily="18" charset="0"/>
                              <a:ea typeface="Cambria Math" panose="02040503050406030204" pitchFamily="18" charset="0"/>
                            </a:rPr>
                            <m:t>S</m:t>
                          </m:r>
                        </m:num>
                        <m:den>
                          <m:r>
                            <m:rPr>
                              <m:nor/>
                            </m:rPr>
                            <a:rPr lang="en-US" sz="3600" dirty="0">
                              <a:latin typeface="Cambria Math" panose="02040503050406030204" pitchFamily="18" charset="0"/>
                              <a:ea typeface="Cambria Math" panose="02040503050406030204" pitchFamily="18" charset="0"/>
                            </a:rPr>
                            <m:t>n</m:t>
                          </m:r>
                        </m:den>
                      </m:f>
                    </m:oMath>
                  </m:oMathPara>
                </a14:m>
                <a:endParaRPr lang="en-US" sz="3600" dirty="0">
                  <a:solidFill>
                    <a:srgbClr val="000000"/>
                  </a:solidFill>
                  <a:latin typeface="Cambria Math" panose="02040503050406030204" pitchFamily="18" charset="0"/>
                  <a:ea typeface="Cambria Math" panose="02040503050406030204" pitchFamily="18" charset="0"/>
                </a:endParaRPr>
              </a:p>
            </p:txBody>
          </p:sp>
        </mc:Choice>
        <mc:Fallback>
          <p:sp>
            <p:nvSpPr>
              <p:cNvPr id="8" name="Content Placeholder 4"/>
              <p:cNvSpPr>
                <a:spLocks noGrp="1" noRot="1" noChangeAspect="1" noMove="1" noResize="1" noEditPoints="1" noAdjustHandles="1" noChangeArrowheads="1" noChangeShapeType="1" noTextEdit="1"/>
              </p:cNvSpPr>
              <p:nvPr>
                <p:ph sz="quarter" idx="18"/>
              </p:nvPr>
            </p:nvSpPr>
            <p:spPr>
              <a:xfrm>
                <a:off x="990600" y="2245360"/>
                <a:ext cx="2895600" cy="1031240"/>
              </a:xfrm>
              <a:blipFill rotWithShape="1">
                <a:blip r:embed="rId2" cstate="print"/>
                <a:stretch>
                  <a:fillRect b="-411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9" name="Content Placeholder 5"/>
              <p:cNvSpPr>
                <a:spLocks noGrp="1"/>
              </p:cNvSpPr>
              <p:nvPr>
                <p:ph sz="quarter" idx="19"/>
              </p:nvPr>
            </p:nvSpPr>
            <p:spPr>
              <a:xfrm>
                <a:off x="4191000" y="2534920"/>
                <a:ext cx="4495800" cy="1808480"/>
              </a:xfrm>
            </p:spPr>
            <p:txBody>
              <a:bodyPr/>
              <a:lstStyle/>
              <a:p>
                <a:pPr marL="0" lvl="0" indent="0" defTabSz="914400" eaLnBrk="0" fontAlgn="base" hangingPunct="0">
                  <a:spcBef>
                    <a:spcPct val="0"/>
                  </a:spcBef>
                  <a:spcAft>
                    <a:spcPct val="0"/>
                  </a:spcAft>
                  <a:buNone/>
                </a:pPr>
                <a:r>
                  <a:rPr lang="en-US" sz="2200" b="0" dirty="0">
                    <a:solidFill>
                      <a:srgbClr val="3333CC"/>
                    </a:solidFill>
                  </a:rPr>
                  <a:t>Where:</a:t>
                </a:r>
                <a:r>
                  <a:rPr lang="en-US" sz="2200" b="0" dirty="0">
                    <a:solidFill>
                      <a:srgbClr val="000000"/>
                    </a:solidFill>
                  </a:rPr>
                  <a:t> </a:t>
                </a:r>
                <a:r>
                  <a:rPr lang="en-US" sz="2200" dirty="0" err="1">
                    <a:solidFill>
                      <a:srgbClr val="000000"/>
                    </a:solidFill>
                  </a:rPr>
                  <a:t>D</a:t>
                </a:r>
                <a:r>
                  <a:rPr lang="en-US" sz="2200" baseline="-25000" dirty="0" err="1">
                    <a:solidFill>
                      <a:srgbClr val="000000"/>
                    </a:solidFill>
                  </a:rPr>
                  <a:t>t</a:t>
                </a:r>
                <a:r>
                  <a:rPr lang="en-US" sz="2200" dirty="0">
                    <a:solidFill>
                      <a:srgbClr val="000000"/>
                    </a:solidFill>
                  </a:rPr>
                  <a:t> </a:t>
                </a:r>
                <a14:m>
                  <m:oMath xmlns:m="http://schemas.openxmlformats.org/officeDocument/2006/math">
                    <m:r>
                      <a:rPr lang="en-US" sz="2200" b="0" i="1" dirty="0" smtClean="0">
                        <a:solidFill>
                          <a:srgbClr val="000000"/>
                        </a:solidFill>
                        <a:latin typeface="Cambria Math"/>
                      </a:rPr>
                      <m:t>=</m:t>
                    </m:r>
                  </m:oMath>
                </a14:m>
                <a:r>
                  <a:rPr lang="en-US" sz="2200" b="0" dirty="0">
                    <a:solidFill>
                      <a:srgbClr val="000000"/>
                    </a:solidFill>
                  </a:rPr>
                  <a:t> annual depreciation charge</a:t>
                </a:r>
              </a:p>
              <a:p>
                <a:pPr marL="0" lvl="0" indent="0" defTabSz="914400" eaLnBrk="0" fontAlgn="base" hangingPunct="0">
                  <a:spcBef>
                    <a:spcPct val="0"/>
                  </a:spcBef>
                  <a:spcAft>
                    <a:spcPct val="0"/>
                  </a:spcAft>
                  <a:buNone/>
                </a:pPr>
                <a:r>
                  <a:rPr lang="en-US" sz="2200" b="0" dirty="0">
                    <a:solidFill>
                      <a:srgbClr val="000000"/>
                    </a:solidFill>
                  </a:rPr>
                  <a:t>               </a:t>
                </a:r>
                <a:r>
                  <a:rPr lang="en-US" sz="2200" dirty="0">
                    <a:solidFill>
                      <a:srgbClr val="000000"/>
                    </a:solidFill>
                  </a:rPr>
                  <a:t>t</a:t>
                </a:r>
                <a:r>
                  <a:rPr lang="en-US" sz="2200" b="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year</a:t>
                </a:r>
              </a:p>
              <a:p>
                <a:pPr marL="0" lvl="0" indent="0" defTabSz="914400" eaLnBrk="0" fontAlgn="base" hangingPunct="0">
                  <a:spcBef>
                    <a:spcPct val="0"/>
                  </a:spcBef>
                  <a:spcAft>
                    <a:spcPct val="0"/>
                  </a:spcAft>
                  <a:buNone/>
                </a:pPr>
                <a:r>
                  <a:rPr lang="en-US" sz="2200" b="0" dirty="0">
                    <a:solidFill>
                      <a:srgbClr val="000000"/>
                    </a:solidFill>
                  </a:rPr>
                  <a:t>              </a:t>
                </a:r>
                <a:r>
                  <a:rPr lang="en-US" sz="2200" dirty="0">
                    <a:solidFill>
                      <a:srgbClr val="000000"/>
                    </a:solidFill>
                  </a:rPr>
                  <a:t>B</a:t>
                </a:r>
                <a:r>
                  <a:rPr lang="en-US" sz="2200" b="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first cost or unadjusted basis</a:t>
                </a:r>
              </a:p>
              <a:p>
                <a:pPr marL="0" lvl="0" indent="0" defTabSz="914400" eaLnBrk="0" fontAlgn="base" hangingPunct="0">
                  <a:spcBef>
                    <a:spcPct val="0"/>
                  </a:spcBef>
                  <a:spcAft>
                    <a:spcPct val="0"/>
                  </a:spcAft>
                  <a:buNone/>
                </a:pPr>
                <a:r>
                  <a:rPr lang="en-US" sz="2200" b="0" dirty="0">
                    <a:solidFill>
                      <a:srgbClr val="000000"/>
                    </a:solidFill>
                  </a:rPr>
                  <a:t>              </a:t>
                </a:r>
                <a:r>
                  <a:rPr lang="en-US" sz="2200" dirty="0">
                    <a:solidFill>
                      <a:srgbClr val="000000"/>
                    </a:solidFill>
                  </a:rPr>
                  <a:t>S</a:t>
                </a:r>
                <a:r>
                  <a:rPr lang="en-US" sz="2200" b="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salvage value</a:t>
                </a:r>
              </a:p>
              <a:p>
                <a:pPr marL="0" lvl="0" indent="0" defTabSz="914400" eaLnBrk="0" fontAlgn="base" hangingPunct="0">
                  <a:spcBef>
                    <a:spcPct val="0"/>
                  </a:spcBef>
                  <a:spcAft>
                    <a:spcPct val="0"/>
                  </a:spcAft>
                  <a:buNone/>
                </a:pPr>
                <a:r>
                  <a:rPr lang="en-US" sz="2200" b="0" dirty="0">
                    <a:solidFill>
                      <a:srgbClr val="000000"/>
                    </a:solidFill>
                  </a:rPr>
                  <a:t>              </a:t>
                </a:r>
                <a:r>
                  <a:rPr lang="en-US" sz="2200" dirty="0">
                    <a:solidFill>
                      <a:srgbClr val="000000"/>
                    </a:solidFill>
                  </a:rPr>
                  <a:t>n</a:t>
                </a:r>
                <a:r>
                  <a:rPr lang="en-US" sz="2200" b="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recovery </a:t>
                </a:r>
                <a:r>
                  <a:rPr lang="en-US" sz="2200" b="0" dirty="0" smtClean="0">
                    <a:solidFill>
                      <a:srgbClr val="000000"/>
                    </a:solidFill>
                  </a:rPr>
                  <a:t>period</a:t>
                </a:r>
                <a:endParaRPr lang="en-US" sz="2200" b="0" dirty="0">
                  <a:solidFill>
                    <a:srgbClr val="000000"/>
                  </a:solidFill>
                </a:endParaRPr>
              </a:p>
            </p:txBody>
          </p:sp>
        </mc:Choice>
        <mc:Fallback>
          <p:sp>
            <p:nvSpPr>
              <p:cNvPr id="9" name="Content Placeholder 5"/>
              <p:cNvSpPr>
                <a:spLocks noGrp="1" noRot="1" noChangeAspect="1" noMove="1" noResize="1" noEditPoints="1" noAdjustHandles="1" noChangeArrowheads="1" noChangeShapeType="1" noTextEdit="1"/>
              </p:cNvSpPr>
              <p:nvPr>
                <p:ph sz="quarter" idx="19"/>
              </p:nvPr>
            </p:nvSpPr>
            <p:spPr>
              <a:xfrm>
                <a:off x="4191000" y="2534920"/>
                <a:ext cx="4495800" cy="1808480"/>
              </a:xfrm>
              <a:blipFill rotWithShape="1">
                <a:blip r:embed="rId3" cstate="print"/>
                <a:stretch>
                  <a:fillRect l="-1764" t="-2020" r="-1221" b="-471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0" name="Content Placeholder 6"/>
              <p:cNvSpPr>
                <a:spLocks noGrp="1"/>
              </p:cNvSpPr>
              <p:nvPr>
                <p:ph sz="quarter" idx="20"/>
              </p:nvPr>
            </p:nvSpPr>
            <p:spPr>
              <a:xfrm>
                <a:off x="457200" y="4693920"/>
                <a:ext cx="3429000" cy="640080"/>
              </a:xfrm>
            </p:spPr>
            <p:txBody>
              <a:bodyPr anchor="ctr"/>
              <a:lstStyle/>
              <a:p>
                <a:pPr marL="0" lvl="0" indent="0" defTabSz="914400" eaLnBrk="0" fontAlgn="base" hangingPunct="0">
                  <a:spcBef>
                    <a:spcPct val="0"/>
                  </a:spcBef>
                  <a:spcAft>
                    <a:spcPct val="0"/>
                  </a:spcAft>
                  <a:buNone/>
                </a:pPr>
                <a14:m>
                  <m:oMathPara xmlns:m="http://schemas.openxmlformats.org/officeDocument/2006/math">
                    <m:oMathParaPr>
                      <m:jc m:val="centerGroup"/>
                    </m:oMathParaPr>
                    <m:oMath xmlns:m="http://schemas.openxmlformats.org/officeDocument/2006/math">
                      <m:r>
                        <a:rPr lang="en-US" sz="3600" b="1" i="0" dirty="0" smtClean="0">
                          <a:solidFill>
                            <a:srgbClr val="000000"/>
                          </a:solidFill>
                          <a:latin typeface="Cambria Math"/>
                        </a:rPr>
                        <m:t>𝐁𝐕</m:t>
                      </m:r>
                      <m:r>
                        <a:rPr lang="en-US" sz="3600" b="1" i="0" baseline="-25000" dirty="0" err="1">
                          <a:solidFill>
                            <a:srgbClr val="000000"/>
                          </a:solidFill>
                          <a:latin typeface="Cambria Math"/>
                        </a:rPr>
                        <m:t>𝐭</m:t>
                      </m:r>
                      <m:r>
                        <a:rPr lang="en-US" sz="3600" b="1" i="0" dirty="0">
                          <a:solidFill>
                            <a:srgbClr val="000000"/>
                          </a:solidFill>
                          <a:latin typeface="Cambria Math"/>
                        </a:rPr>
                        <m:t>=</m:t>
                      </m:r>
                      <m:r>
                        <a:rPr lang="en-US" sz="3600" b="1" i="0" dirty="0">
                          <a:solidFill>
                            <a:srgbClr val="000000"/>
                          </a:solidFill>
                          <a:latin typeface="Cambria Math"/>
                        </a:rPr>
                        <m:t>𝐁</m:t>
                      </m:r>
                      <m:r>
                        <a:rPr lang="en-US" sz="3600" b="1" i="0" dirty="0" smtClean="0">
                          <a:solidFill>
                            <a:srgbClr val="000000"/>
                          </a:solidFill>
                          <a:latin typeface="Cambria Math"/>
                        </a:rPr>
                        <m:t>−</m:t>
                      </m:r>
                      <m:r>
                        <a:rPr lang="en-US" sz="3600" b="1" i="0" dirty="0" err="1" smtClean="0">
                          <a:solidFill>
                            <a:srgbClr val="000000"/>
                          </a:solidFill>
                          <a:latin typeface="Cambria Math"/>
                        </a:rPr>
                        <m:t>𝐭𝐃</m:t>
                      </m:r>
                      <m:r>
                        <a:rPr lang="en-US" sz="3600" b="1" i="0" baseline="-25000" dirty="0" err="1" smtClean="0">
                          <a:solidFill>
                            <a:srgbClr val="000000"/>
                          </a:solidFill>
                          <a:latin typeface="Cambria Math"/>
                        </a:rPr>
                        <m:t>𝐭</m:t>
                      </m:r>
                    </m:oMath>
                  </m:oMathPara>
                </a14:m>
                <a:endParaRPr lang="en-US" sz="3600" dirty="0">
                  <a:solidFill>
                    <a:srgbClr val="000000"/>
                  </a:solidFill>
                </a:endParaRPr>
              </a:p>
            </p:txBody>
          </p:sp>
        </mc:Choice>
        <mc:Fallback>
          <p:sp>
            <p:nvSpPr>
              <p:cNvPr id="10" name="Content Placeholder 6"/>
              <p:cNvSpPr>
                <a:spLocks noGrp="1" noRot="1" noChangeAspect="1" noMove="1" noResize="1" noEditPoints="1" noAdjustHandles="1" noChangeArrowheads="1" noChangeShapeType="1" noTextEdit="1"/>
              </p:cNvSpPr>
              <p:nvPr>
                <p:ph sz="quarter" idx="20"/>
              </p:nvPr>
            </p:nvSpPr>
            <p:spPr>
              <a:xfrm>
                <a:off x="457200" y="4693920"/>
                <a:ext cx="3429000" cy="640080"/>
              </a:xfrm>
              <a:blipFill rotWithShape="1">
                <a:blip r:embed="rId4"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1" name="Content Placeholder 7"/>
              <p:cNvSpPr>
                <a:spLocks noGrp="1"/>
              </p:cNvSpPr>
              <p:nvPr>
                <p:ph sz="quarter" idx="21"/>
              </p:nvPr>
            </p:nvSpPr>
            <p:spPr>
              <a:xfrm>
                <a:off x="4191000" y="4785360"/>
                <a:ext cx="4114800" cy="457200"/>
              </a:xfrm>
            </p:spPr>
            <p:txBody>
              <a:bodyPr/>
              <a:lstStyle/>
              <a:p>
                <a:pPr marL="0" lvl="0" indent="0" defTabSz="914400" eaLnBrk="0" fontAlgn="base" hangingPunct="0">
                  <a:spcBef>
                    <a:spcPct val="0"/>
                  </a:spcBef>
                  <a:spcAft>
                    <a:spcPct val="0"/>
                  </a:spcAft>
                  <a:buNone/>
                </a:pPr>
                <a:r>
                  <a:rPr lang="en-US" sz="2200" b="0" dirty="0">
                    <a:solidFill>
                      <a:srgbClr val="3333CC"/>
                    </a:solidFill>
                  </a:rPr>
                  <a:t>Where:</a:t>
                </a:r>
                <a:r>
                  <a:rPr lang="en-US" sz="2200" b="0" dirty="0">
                    <a:solidFill>
                      <a:srgbClr val="000000"/>
                    </a:solidFill>
                  </a:rPr>
                  <a:t> </a:t>
                </a:r>
                <a:r>
                  <a:rPr lang="en-US" sz="2200" dirty="0" err="1">
                    <a:solidFill>
                      <a:srgbClr val="000000"/>
                    </a:solidFill>
                  </a:rPr>
                  <a:t>BV</a:t>
                </a:r>
                <a:r>
                  <a:rPr lang="en-US" sz="2200" baseline="-25000" dirty="0" err="1">
                    <a:solidFill>
                      <a:srgbClr val="000000"/>
                    </a:solidFill>
                  </a:rPr>
                  <a:t>t</a:t>
                </a:r>
                <a:r>
                  <a:rPr lang="en-US" sz="2200" b="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book value after t </a:t>
                </a:r>
                <a:r>
                  <a:rPr lang="en-US" sz="2200" b="0" dirty="0" smtClean="0">
                    <a:solidFill>
                      <a:srgbClr val="000000"/>
                    </a:solidFill>
                  </a:rPr>
                  <a:t>years</a:t>
                </a:r>
                <a:endParaRPr lang="en-US" sz="2200" b="0" dirty="0">
                  <a:solidFill>
                    <a:srgbClr val="000000"/>
                  </a:solidFill>
                </a:endParaRPr>
              </a:p>
            </p:txBody>
          </p:sp>
        </mc:Choice>
        <mc:Fallback>
          <p:sp>
            <p:nvSpPr>
              <p:cNvPr id="11" name="Content Placeholder 7"/>
              <p:cNvSpPr>
                <a:spLocks noGrp="1" noRot="1" noChangeAspect="1" noMove="1" noResize="1" noEditPoints="1" noAdjustHandles="1" noChangeArrowheads="1" noChangeShapeType="1" noTextEdit="1"/>
              </p:cNvSpPr>
              <p:nvPr>
                <p:ph sz="quarter" idx="21"/>
              </p:nvPr>
            </p:nvSpPr>
            <p:spPr>
              <a:xfrm>
                <a:off x="4191000" y="4785360"/>
                <a:ext cx="4114800" cy="457200"/>
              </a:xfrm>
              <a:blipFill rotWithShape="1">
                <a:blip r:embed="rId5" cstate="print"/>
                <a:stretch>
                  <a:fillRect l="-1926" t="-8000" r="-741" b="-213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2" name="Content Placeholder 8"/>
              <p:cNvSpPr>
                <a:spLocks noGrp="1"/>
              </p:cNvSpPr>
              <p:nvPr>
                <p:ph sz="quarter" idx="22"/>
              </p:nvPr>
            </p:nvSpPr>
            <p:spPr>
              <a:xfrm>
                <a:off x="822960" y="5852160"/>
                <a:ext cx="7498080" cy="548640"/>
              </a:xfrm>
              <a:solidFill>
                <a:srgbClr val="C2FFF0"/>
              </a:solidFill>
              <a:ln>
                <a:solidFill>
                  <a:schemeClr val="tx1"/>
                </a:solidFill>
              </a:ln>
            </p:spPr>
            <p:txBody>
              <a:bodyPr anchor="ctr"/>
              <a:lstStyle/>
              <a:p>
                <a:pPr marL="0" lvl="0" indent="0" algn="ctr" defTabSz="914400" eaLnBrk="0" fontAlgn="base" hangingPunct="0">
                  <a:spcBef>
                    <a:spcPct val="0"/>
                  </a:spcBef>
                  <a:spcAft>
                    <a:spcPct val="0"/>
                  </a:spcAft>
                  <a:buNone/>
                </a:pPr>
                <a:r>
                  <a:rPr lang="en-US" sz="2600" b="0" dirty="0">
                    <a:solidFill>
                      <a:srgbClr val="000000"/>
                    </a:solidFill>
                  </a:rPr>
                  <a:t>SL depreciation rate is </a:t>
                </a:r>
                <a:r>
                  <a:rPr lang="en-US" sz="2600" dirty="0">
                    <a:solidFill>
                      <a:srgbClr val="931B07"/>
                    </a:solidFill>
                  </a:rPr>
                  <a:t>constant</a:t>
                </a:r>
                <a:r>
                  <a:rPr lang="en-US" sz="2600" b="0" dirty="0">
                    <a:solidFill>
                      <a:srgbClr val="000000"/>
                    </a:solidFill>
                  </a:rPr>
                  <a:t> for each year: d </a:t>
                </a:r>
                <a14:m>
                  <m:oMath xmlns:m="http://schemas.openxmlformats.org/officeDocument/2006/math">
                    <m:r>
                      <a:rPr lang="en-US" sz="2600" b="0" i="1" dirty="0" smtClean="0">
                        <a:solidFill>
                          <a:srgbClr val="000000"/>
                        </a:solidFill>
                        <a:latin typeface="Cambria Math"/>
                      </a:rPr>
                      <m:t>=</m:t>
                    </m:r>
                  </m:oMath>
                </a14:m>
                <a:r>
                  <a:rPr lang="en-US" sz="2600" b="0" dirty="0">
                    <a:solidFill>
                      <a:srgbClr val="000000"/>
                    </a:solidFill>
                  </a:rPr>
                  <a:t> </a:t>
                </a:r>
                <a:r>
                  <a:rPr lang="en-US" sz="2600" b="0" dirty="0" err="1">
                    <a:solidFill>
                      <a:srgbClr val="000000"/>
                    </a:solidFill>
                  </a:rPr>
                  <a:t>d</a:t>
                </a:r>
                <a:r>
                  <a:rPr lang="en-US" sz="2600" b="0" baseline="-25000" dirty="0" err="1">
                    <a:solidFill>
                      <a:srgbClr val="000000"/>
                    </a:solidFill>
                  </a:rPr>
                  <a:t>t</a:t>
                </a:r>
                <a:r>
                  <a:rPr lang="en-US" sz="2600" b="0" dirty="0">
                    <a:solidFill>
                      <a:srgbClr val="000000"/>
                    </a:solidFill>
                  </a:rPr>
                  <a:t> </a:t>
                </a:r>
                <a14:m>
                  <m:oMath xmlns:m="http://schemas.openxmlformats.org/officeDocument/2006/math">
                    <m:r>
                      <a:rPr lang="en-US" sz="2600" b="0" i="1" dirty="0">
                        <a:solidFill>
                          <a:srgbClr val="000000"/>
                        </a:solidFill>
                        <a:latin typeface="Cambria Math"/>
                      </a:rPr>
                      <m:t>=</m:t>
                    </m:r>
                  </m:oMath>
                </a14:m>
                <a:r>
                  <a:rPr lang="en-US" sz="2600" b="0" dirty="0">
                    <a:solidFill>
                      <a:srgbClr val="000000"/>
                    </a:solidFill>
                  </a:rPr>
                  <a:t> </a:t>
                </a:r>
                <a:r>
                  <a:rPr lang="en-US" sz="2600" b="0" dirty="0" smtClean="0">
                    <a:solidFill>
                      <a:srgbClr val="000000"/>
                    </a:solidFill>
                  </a:rPr>
                  <a:t>1/n</a:t>
                </a:r>
                <a:endParaRPr lang="en-US" sz="2600" b="0" dirty="0">
                  <a:solidFill>
                    <a:srgbClr val="000000"/>
                  </a:solidFill>
                </a:endParaRPr>
              </a:p>
            </p:txBody>
          </p:sp>
        </mc:Choice>
        <mc:Fallback>
          <p:sp>
            <p:nvSpPr>
              <p:cNvPr id="12" name="Content Placeholder 8"/>
              <p:cNvSpPr>
                <a:spLocks noGrp="1" noRot="1" noChangeAspect="1" noMove="1" noResize="1" noEditPoints="1" noAdjustHandles="1" noChangeArrowheads="1" noChangeShapeType="1" noTextEdit="1"/>
              </p:cNvSpPr>
              <p:nvPr>
                <p:ph sz="quarter" idx="22"/>
              </p:nvPr>
            </p:nvSpPr>
            <p:spPr>
              <a:xfrm>
                <a:off x="822960" y="5852160"/>
                <a:ext cx="7498080" cy="548640"/>
              </a:xfrm>
              <a:blipFill rotWithShape="1">
                <a:blip r:embed="rId6" cstate="print"/>
                <a:stretch>
                  <a:fillRect l="-568" t="-3261" r="-731" b="-20652"/>
                </a:stretch>
              </a:blipFill>
              <a:ln>
                <a:solidFill>
                  <a:schemeClr val="tx1"/>
                </a:solidFill>
              </a:ln>
            </p:spPr>
            <p:txBody>
              <a:bodyPr/>
              <a:lstStyle/>
              <a:p>
                <a:r>
                  <a:rPr lang="en-US">
                    <a:noFill/>
                  </a:rPr>
                  <a:t> </a:t>
                </a:r>
              </a:p>
            </p:txBody>
          </p:sp>
        </mc:Fallback>
      </mc:AlternateContent>
      <p:sp>
        <p:nvSpPr>
          <p:cNvPr id="13" name="Content Placeholder 9"/>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4144011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Example: SL </a:t>
            </a:r>
            <a:r>
              <a:rPr lang="en-US" dirty="0" smtClean="0"/>
              <a:t>Depreciation</a:t>
            </a:r>
            <a:endParaRPr lang="en-US" dirty="0"/>
          </a:p>
        </p:txBody>
      </p:sp>
      <p:sp>
        <p:nvSpPr>
          <p:cNvPr id="11" name="Content Placeholder 2" descr="This shows how you can calculate the depreciation in any year (they are the same across the life) and the Book Value (BV) at any year 't' during the life."/>
          <p:cNvSpPr>
            <a:spLocks noGrp="1"/>
          </p:cNvSpPr>
          <p:nvPr>
            <p:ph idx="1"/>
          </p:nvPr>
        </p:nvSpPr>
        <p:spPr>
          <a:xfrm>
            <a:off x="533400" y="1417320"/>
            <a:ext cx="8077200" cy="1630680"/>
          </a:xfrm>
          <a:prstGeom prst="flowChartInternalStorage">
            <a:avLst/>
          </a:prstGeom>
          <a:ln w="19050">
            <a:solidFill>
              <a:schemeClr val="tx1"/>
            </a:solidFill>
          </a:ln>
        </p:spPr>
        <p:txBody>
          <a:bodyPr/>
          <a:lstStyle/>
          <a:p>
            <a:pPr marL="91440" lvl="0" indent="0" defTabSz="914400" eaLnBrk="0" fontAlgn="base" hangingPunct="0">
              <a:spcBef>
                <a:spcPts val="0"/>
              </a:spcBef>
              <a:spcAft>
                <a:spcPct val="0"/>
              </a:spcAft>
              <a:buNone/>
            </a:pPr>
            <a:r>
              <a:rPr lang="en-US" sz="2600" b="0" dirty="0">
                <a:solidFill>
                  <a:srgbClr val="000000"/>
                </a:solidFill>
              </a:rPr>
              <a:t>An argon gas processor has  a first cost of $20,000 with </a:t>
            </a:r>
            <a:r>
              <a:rPr lang="en-US" sz="2600" b="0" dirty="0" smtClean="0">
                <a:solidFill>
                  <a:srgbClr val="000000"/>
                </a:solidFill>
              </a:rPr>
              <a:t>a $</a:t>
            </a:r>
            <a:r>
              <a:rPr lang="en-US" sz="2600" b="0" dirty="0">
                <a:solidFill>
                  <a:srgbClr val="000000"/>
                </a:solidFill>
              </a:rPr>
              <a:t>5,000 salvage value after 5 years. Find (a) D</a:t>
            </a:r>
            <a:r>
              <a:rPr lang="en-US" sz="2600" b="0" baseline="-25000" dirty="0">
                <a:solidFill>
                  <a:srgbClr val="000000"/>
                </a:solidFill>
              </a:rPr>
              <a:t>3</a:t>
            </a:r>
            <a:r>
              <a:rPr lang="en-US" sz="2600" b="0" dirty="0">
                <a:solidFill>
                  <a:srgbClr val="000000"/>
                </a:solidFill>
              </a:rPr>
              <a:t> and  (b) BV</a:t>
            </a:r>
            <a:r>
              <a:rPr lang="en-US" sz="2600" b="0" baseline="-25000" dirty="0">
                <a:solidFill>
                  <a:srgbClr val="000000"/>
                </a:solidFill>
              </a:rPr>
              <a:t>3</a:t>
            </a:r>
            <a:r>
              <a:rPr lang="en-US" sz="2600" b="0" dirty="0">
                <a:solidFill>
                  <a:srgbClr val="000000"/>
                </a:solidFill>
              </a:rPr>
              <a:t> </a:t>
            </a:r>
            <a:r>
              <a:rPr lang="en-US" sz="2600" b="0" dirty="0" smtClean="0">
                <a:solidFill>
                  <a:srgbClr val="000000"/>
                </a:solidFill>
              </a:rPr>
              <a:t> </a:t>
            </a:r>
            <a:r>
              <a:rPr lang="en-US" sz="2600" b="0" dirty="0">
                <a:solidFill>
                  <a:srgbClr val="000000"/>
                </a:solidFill>
              </a:rPr>
              <a:t>for year three. (c) Plot book value vs. time</a:t>
            </a:r>
            <a:r>
              <a:rPr lang="en-US" sz="2600" b="0" dirty="0" smtClean="0">
                <a:solidFill>
                  <a:srgbClr val="000000"/>
                </a:solidFill>
              </a:rPr>
              <a:t>.</a:t>
            </a:r>
            <a:endParaRPr lang="en-US" sz="2600" b="0" dirty="0">
              <a:solidFill>
                <a:srgbClr val="000000"/>
              </a:solidFill>
            </a:endParaRPr>
          </a:p>
        </p:txBody>
      </p:sp>
      <mc:AlternateContent xmlns:mc="http://schemas.openxmlformats.org/markup-compatibility/2006">
        <mc:Choice xmlns:a14="http://schemas.microsoft.com/office/drawing/2010/main" xmlns="" Requires="a14">
          <p:sp>
            <p:nvSpPr>
              <p:cNvPr id="12" name="Content Placeholder 3"/>
              <p:cNvSpPr>
                <a:spLocks noGrp="1"/>
              </p:cNvSpPr>
              <p:nvPr>
                <p:ph idx="17"/>
              </p:nvPr>
            </p:nvSpPr>
            <p:spPr>
              <a:xfrm>
                <a:off x="457200" y="3733800"/>
                <a:ext cx="5257800" cy="2392680"/>
              </a:xfrm>
            </p:spPr>
            <p:txBody>
              <a:bodyPr/>
              <a:lstStyle/>
              <a:p>
                <a:pPr marL="0" lvl="0" indent="0" defTabSz="914400" eaLnBrk="0" fontAlgn="base" hangingPunct="0">
                  <a:spcBef>
                    <a:spcPct val="0"/>
                  </a:spcBef>
                  <a:spcAft>
                    <a:spcPct val="0"/>
                  </a:spcAft>
                  <a:buNone/>
                </a:pPr>
                <a:r>
                  <a:rPr lang="en-US" sz="2200" dirty="0" smtClean="0">
                    <a:solidFill>
                      <a:srgbClr val="A60A1B"/>
                    </a:solidFill>
                  </a:rPr>
                  <a:t>Solution:</a:t>
                </a:r>
                <a:r>
                  <a:rPr lang="en-US" sz="2200" b="0" dirty="0">
                    <a:solidFill>
                      <a:srgbClr val="000000"/>
                    </a:solidFill>
                  </a:rPr>
                  <a:t> </a:t>
                </a:r>
                <a:r>
                  <a:rPr lang="en-US" sz="2200" b="0" dirty="0" smtClean="0">
                    <a:solidFill>
                      <a:srgbClr val="000000"/>
                    </a:solidFill>
                  </a:rPr>
                  <a:t>   </a:t>
                </a:r>
                <a:r>
                  <a:rPr lang="en-US" sz="2200" b="0" dirty="0" smtClean="0">
                    <a:solidFill>
                      <a:srgbClr val="000000"/>
                    </a:solidFill>
                  </a:rPr>
                  <a:t>  </a:t>
                </a:r>
                <a:r>
                  <a:rPr lang="en-US" sz="2200" dirty="0" smtClean="0">
                    <a:solidFill>
                      <a:srgbClr val="000000"/>
                    </a:solidFill>
                  </a:rPr>
                  <a:t>(a)   </a:t>
                </a:r>
                <a14:m>
                  <m:oMath xmlns:m="http://schemas.openxmlformats.org/officeDocument/2006/math">
                    <m:r>
                      <a:rPr lang="en-US" sz="2200" b="1" i="0" dirty="0" smtClean="0">
                        <a:solidFill>
                          <a:srgbClr val="000000"/>
                        </a:solidFill>
                        <a:latin typeface="Cambria Math"/>
                      </a:rPr>
                      <m:t>𝐃</m:t>
                    </m:r>
                    <m:r>
                      <a:rPr lang="en-US" sz="2200" b="1" i="0" baseline="-25000" dirty="0" smtClean="0">
                        <a:solidFill>
                          <a:srgbClr val="000000"/>
                        </a:solidFill>
                        <a:latin typeface="Cambria Math"/>
                      </a:rPr>
                      <m:t>𝟑</m:t>
                    </m:r>
                    <m:r>
                      <a:rPr lang="en-US" sz="2200" b="1" i="0" dirty="0">
                        <a:solidFill>
                          <a:srgbClr val="000000"/>
                        </a:solidFill>
                        <a:latin typeface="Cambria Math"/>
                      </a:rPr>
                      <m:t>=(</m:t>
                    </m:r>
                    <m:r>
                      <a:rPr lang="en-US" sz="2200" b="1" i="0" dirty="0">
                        <a:solidFill>
                          <a:srgbClr val="000000"/>
                        </a:solidFill>
                        <a:latin typeface="Cambria Math"/>
                      </a:rPr>
                      <m:t>𝐁</m:t>
                    </m:r>
                    <m:r>
                      <a:rPr lang="en-US" sz="2200" b="1" i="0" dirty="0" smtClean="0">
                        <a:solidFill>
                          <a:srgbClr val="000000"/>
                        </a:solidFill>
                        <a:latin typeface="Cambria Math"/>
                      </a:rPr>
                      <m:t>−</m:t>
                    </m:r>
                    <m:r>
                      <a:rPr lang="en-US" sz="2200" b="1" i="0" dirty="0">
                        <a:solidFill>
                          <a:srgbClr val="000000"/>
                        </a:solidFill>
                        <a:latin typeface="Cambria Math"/>
                      </a:rPr>
                      <m:t>𝐒</m:t>
                    </m:r>
                    <m:r>
                      <a:rPr lang="en-US" sz="2200" b="1" i="0" dirty="0">
                        <a:solidFill>
                          <a:srgbClr val="000000"/>
                        </a:solidFill>
                        <a:latin typeface="Cambria Math"/>
                      </a:rPr>
                      <m:t>)/</m:t>
                    </m:r>
                    <m:r>
                      <a:rPr lang="en-US" sz="2200" b="1" i="0" dirty="0">
                        <a:solidFill>
                          <a:srgbClr val="000000"/>
                        </a:solidFill>
                        <a:latin typeface="Cambria Math"/>
                      </a:rPr>
                      <m:t>𝐧</m:t>
                    </m:r>
                  </m:oMath>
                </a14:m>
                <a:endParaRPr lang="en-US" sz="2200" dirty="0">
                  <a:solidFill>
                    <a:srgbClr val="000000"/>
                  </a:solidFill>
                </a:endParaRPr>
              </a:p>
              <a:p>
                <a:pPr marL="0" lvl="0" indent="0" defTabSz="914400" eaLnBrk="0" fontAlgn="base" hangingPunct="0">
                  <a:spcBef>
                    <a:spcPct val="0"/>
                  </a:spcBef>
                  <a:spcAft>
                    <a:spcPct val="0"/>
                  </a:spcAft>
                  <a:buNone/>
                </a:pPr>
                <a:r>
                  <a:rPr lang="en-US" sz="2200" dirty="0" smtClean="0">
                    <a:solidFill>
                      <a:srgbClr val="7030A0"/>
                    </a:solidFill>
                  </a:rPr>
                  <a:t>		      </a:t>
                </a:r>
                <a14:m>
                  <m:oMath xmlns:m="http://schemas.openxmlformats.org/officeDocument/2006/math">
                    <m:r>
                      <a:rPr lang="en-US" sz="2200" i="1" dirty="0" smtClean="0">
                        <a:solidFill>
                          <a:srgbClr val="7030A0"/>
                        </a:solidFill>
                        <a:latin typeface="Cambria Math"/>
                      </a:rPr>
                      <m:t>= </m:t>
                    </m:r>
                    <m:r>
                      <a:rPr lang="en-US" sz="2200" i="1" dirty="0">
                        <a:solidFill>
                          <a:srgbClr val="7030A0"/>
                        </a:solidFill>
                        <a:latin typeface="Cambria Math"/>
                      </a:rPr>
                      <m:t>(20,000 – 5,000)/5</m:t>
                    </m:r>
                  </m:oMath>
                </a14:m>
                <a:endParaRPr lang="en-US" sz="2200" dirty="0">
                  <a:solidFill>
                    <a:srgbClr val="7030A0"/>
                  </a:solidFill>
                </a:endParaRPr>
              </a:p>
              <a:p>
                <a:pPr marL="0" lvl="0" indent="0" defTabSz="914400" eaLnBrk="0" fontAlgn="base" hangingPunct="0">
                  <a:spcBef>
                    <a:spcPct val="0"/>
                  </a:spcBef>
                  <a:spcAft>
                    <a:spcPct val="0"/>
                  </a:spcAft>
                  <a:buNone/>
                </a:pPr>
                <a:r>
                  <a:rPr lang="en-US" sz="2200" dirty="0" smtClean="0">
                    <a:solidFill>
                      <a:srgbClr val="7030A0"/>
                    </a:solidFill>
                  </a:rPr>
                  <a:t>		</a:t>
                </a:r>
                <a:r>
                  <a:rPr lang="en-US" sz="2200" dirty="0" smtClean="0">
                    <a:solidFill>
                      <a:srgbClr val="7030A0"/>
                    </a:solidFill>
                  </a:rPr>
                  <a:t>      </a:t>
                </a:r>
                <a14:m>
                  <m:oMath xmlns:m="http://schemas.openxmlformats.org/officeDocument/2006/math">
                    <m:r>
                      <a:rPr lang="en-US" sz="2200" i="1" dirty="0" smtClean="0">
                        <a:solidFill>
                          <a:srgbClr val="7030A0"/>
                        </a:solidFill>
                        <a:latin typeface="Cambria Math"/>
                      </a:rPr>
                      <m:t>= </m:t>
                    </m:r>
                    <m:r>
                      <a:rPr lang="en-US" sz="2200" i="1" dirty="0">
                        <a:solidFill>
                          <a:srgbClr val="006200"/>
                        </a:solidFill>
                        <a:latin typeface="Cambria Math"/>
                      </a:rPr>
                      <m:t>$</m:t>
                    </m:r>
                    <m:r>
                      <a:rPr lang="en-US" sz="2200" i="1" dirty="0" smtClean="0">
                        <a:solidFill>
                          <a:srgbClr val="006200"/>
                        </a:solidFill>
                        <a:latin typeface="Cambria Math"/>
                      </a:rPr>
                      <m:t>3,000</m:t>
                    </m:r>
                  </m:oMath>
                </a14:m>
                <a:endParaRPr lang="en-US" sz="2200" dirty="0">
                  <a:solidFill>
                    <a:srgbClr val="006200"/>
                  </a:solidFill>
                </a:endParaRPr>
              </a:p>
              <a:p>
                <a:pPr marL="0" lvl="0" indent="0" defTabSz="914400" eaLnBrk="0" fontAlgn="base" hangingPunct="0">
                  <a:spcBef>
                    <a:spcPts val="2400"/>
                  </a:spcBef>
                  <a:spcAft>
                    <a:spcPct val="0"/>
                  </a:spcAft>
                  <a:buNone/>
                </a:pPr>
                <a:r>
                  <a:rPr lang="en-US" sz="2200" dirty="0" smtClean="0">
                    <a:solidFill>
                      <a:srgbClr val="000000"/>
                    </a:solidFill>
                  </a:rPr>
                  <a:t>	</a:t>
                </a:r>
                <a:r>
                  <a:rPr lang="en-US" sz="2200" dirty="0" smtClean="0">
                    <a:solidFill>
                      <a:srgbClr val="000000"/>
                    </a:solidFill>
                  </a:rPr>
                  <a:t>      b</a:t>
                </a:r>
                <a:r>
                  <a:rPr lang="en-US" sz="2200" dirty="0" smtClean="0">
                    <a:solidFill>
                      <a:srgbClr val="000000"/>
                    </a:solidFill>
                  </a:rPr>
                  <a:t>)  </a:t>
                </a:r>
                <a14:m>
                  <m:oMath xmlns:m="http://schemas.openxmlformats.org/officeDocument/2006/math">
                    <m:r>
                      <a:rPr lang="en-US" sz="2200" b="1" i="0" dirty="0" smtClean="0">
                        <a:solidFill>
                          <a:srgbClr val="000000"/>
                        </a:solidFill>
                        <a:latin typeface="Cambria Math"/>
                      </a:rPr>
                      <m:t>𝐁𝐕</m:t>
                    </m:r>
                    <m:r>
                      <a:rPr lang="en-US" sz="2200" b="1" i="0" baseline="-25000" dirty="0" smtClean="0">
                        <a:solidFill>
                          <a:srgbClr val="000000"/>
                        </a:solidFill>
                        <a:latin typeface="Cambria Math"/>
                      </a:rPr>
                      <m:t>𝟑</m:t>
                    </m:r>
                    <m:r>
                      <a:rPr lang="en-US" sz="2200" b="1" i="0" dirty="0" smtClean="0">
                        <a:solidFill>
                          <a:srgbClr val="000000"/>
                        </a:solidFill>
                        <a:latin typeface="Cambria Math"/>
                      </a:rPr>
                      <m:t>=</m:t>
                    </m:r>
                    <m:r>
                      <a:rPr lang="en-US" sz="2200" b="1" i="0" dirty="0">
                        <a:solidFill>
                          <a:srgbClr val="000000"/>
                        </a:solidFill>
                        <a:latin typeface="Cambria Math"/>
                      </a:rPr>
                      <m:t>𝐁</m:t>
                    </m:r>
                    <m:r>
                      <a:rPr lang="en-US" sz="2200" b="1" i="0" dirty="0" smtClean="0">
                        <a:solidFill>
                          <a:srgbClr val="000000"/>
                        </a:solidFill>
                        <a:latin typeface="Cambria Math"/>
                      </a:rPr>
                      <m:t>−</m:t>
                    </m:r>
                    <m:r>
                      <a:rPr lang="en-US" sz="2200" b="1" i="0" dirty="0" err="1">
                        <a:solidFill>
                          <a:srgbClr val="000000"/>
                        </a:solidFill>
                        <a:latin typeface="Cambria Math"/>
                      </a:rPr>
                      <m:t>𝐭𝐃</m:t>
                    </m:r>
                    <m:r>
                      <a:rPr lang="en-US" sz="2200" b="1" i="0" baseline="-25000" dirty="0" err="1">
                        <a:solidFill>
                          <a:srgbClr val="000000"/>
                        </a:solidFill>
                        <a:latin typeface="Cambria Math"/>
                      </a:rPr>
                      <m:t>𝐭</m:t>
                    </m:r>
                  </m:oMath>
                </a14:m>
                <a:endParaRPr lang="en-US" sz="2200" baseline="-25000" dirty="0">
                  <a:solidFill>
                    <a:srgbClr val="000000"/>
                  </a:solidFill>
                </a:endParaRPr>
              </a:p>
              <a:p>
                <a:pPr marL="0" lvl="0" indent="0" defTabSz="914400" eaLnBrk="0" fontAlgn="base" hangingPunct="0">
                  <a:spcBef>
                    <a:spcPct val="0"/>
                  </a:spcBef>
                  <a:spcAft>
                    <a:spcPct val="0"/>
                  </a:spcAft>
                  <a:buNone/>
                </a:pPr>
                <a:r>
                  <a:rPr lang="en-US" sz="2200" baseline="-25000" dirty="0">
                    <a:solidFill>
                      <a:srgbClr val="7030A0"/>
                    </a:solidFill>
                  </a:rPr>
                  <a:t>                     </a:t>
                </a:r>
                <a:r>
                  <a:rPr lang="en-US" sz="2200" baseline="-25000" dirty="0" smtClean="0">
                    <a:solidFill>
                      <a:srgbClr val="7030A0"/>
                    </a:solidFill>
                  </a:rPr>
                  <a:t>		</a:t>
                </a:r>
                <a:r>
                  <a:rPr lang="en-US" sz="2200" baseline="-25000" dirty="0" smtClean="0">
                    <a:solidFill>
                      <a:srgbClr val="7030A0"/>
                    </a:solidFill>
                  </a:rPr>
                  <a:t> </a:t>
                </a:r>
                <a:r>
                  <a:rPr lang="en-US" sz="2200" dirty="0" smtClean="0">
                    <a:solidFill>
                      <a:srgbClr val="7030A0"/>
                    </a:solidFill>
                  </a:rPr>
                  <a:t>     </a:t>
                </a:r>
                <a14:m>
                  <m:oMath xmlns:m="http://schemas.openxmlformats.org/officeDocument/2006/math">
                    <m:r>
                      <a:rPr lang="en-US" sz="2200" i="1" dirty="0" smtClean="0">
                        <a:solidFill>
                          <a:srgbClr val="7030A0"/>
                        </a:solidFill>
                        <a:latin typeface="Cambria Math"/>
                      </a:rPr>
                      <m:t>= </m:t>
                    </m:r>
                    <m:r>
                      <a:rPr lang="en-US" sz="2200" i="1" dirty="0">
                        <a:solidFill>
                          <a:srgbClr val="7030A0"/>
                        </a:solidFill>
                        <a:latin typeface="Cambria Math"/>
                      </a:rPr>
                      <m:t>20,000 – 3(3,000)</m:t>
                    </m:r>
                  </m:oMath>
                </a14:m>
                <a:endParaRPr lang="en-US" sz="2200" dirty="0">
                  <a:solidFill>
                    <a:srgbClr val="7030A0"/>
                  </a:solidFill>
                </a:endParaRPr>
              </a:p>
              <a:p>
                <a:pPr marL="0" lvl="0" indent="0" defTabSz="914400" eaLnBrk="0" fontAlgn="base" hangingPunct="0">
                  <a:spcBef>
                    <a:spcPct val="0"/>
                  </a:spcBef>
                  <a:spcAft>
                    <a:spcPct val="0"/>
                  </a:spcAft>
                  <a:buNone/>
                </a:pPr>
                <a:r>
                  <a:rPr lang="en-US" sz="2200" dirty="0">
                    <a:solidFill>
                      <a:srgbClr val="7030A0"/>
                    </a:solidFill>
                  </a:rPr>
                  <a:t>             </a:t>
                </a:r>
                <a:r>
                  <a:rPr lang="en-US" sz="2200" dirty="0" smtClean="0">
                    <a:solidFill>
                      <a:srgbClr val="7030A0"/>
                    </a:solidFill>
                  </a:rPr>
                  <a:t>		</a:t>
                </a:r>
                <a:r>
                  <a:rPr lang="en-US" sz="2200" dirty="0" smtClean="0">
                    <a:solidFill>
                      <a:srgbClr val="7030A0"/>
                    </a:solidFill>
                  </a:rPr>
                  <a:t>      </a:t>
                </a:r>
                <a14:m>
                  <m:oMath xmlns:m="http://schemas.openxmlformats.org/officeDocument/2006/math">
                    <m:r>
                      <a:rPr lang="en-US" sz="2200" i="1" dirty="0" smtClean="0">
                        <a:solidFill>
                          <a:srgbClr val="7030A0"/>
                        </a:solidFill>
                        <a:latin typeface="Cambria Math"/>
                      </a:rPr>
                      <m:t>= </m:t>
                    </m:r>
                    <m:r>
                      <a:rPr lang="en-US" sz="2200" i="1" dirty="0">
                        <a:solidFill>
                          <a:srgbClr val="006200"/>
                        </a:solidFill>
                        <a:latin typeface="Cambria Math"/>
                      </a:rPr>
                      <m:t>$</m:t>
                    </m:r>
                    <m:r>
                      <a:rPr lang="en-US" sz="2200" i="1" dirty="0" smtClean="0">
                        <a:solidFill>
                          <a:srgbClr val="006200"/>
                        </a:solidFill>
                        <a:latin typeface="Cambria Math"/>
                      </a:rPr>
                      <m:t>11,000</m:t>
                    </m:r>
                  </m:oMath>
                </a14:m>
                <a:endParaRPr lang="en-US" sz="2200" dirty="0">
                  <a:solidFill>
                    <a:srgbClr val="006200"/>
                  </a:solidFill>
                </a:endParaRPr>
              </a:p>
            </p:txBody>
          </p:sp>
        </mc:Choice>
        <mc:Fallback>
          <p:sp>
            <p:nvSpPr>
              <p:cNvPr id="12" name="Content Placeholder 3"/>
              <p:cNvSpPr>
                <a:spLocks noGrp="1" noRot="1" noChangeAspect="1" noMove="1" noResize="1" noEditPoints="1" noAdjustHandles="1" noChangeArrowheads="1" noChangeShapeType="1" noTextEdit="1"/>
              </p:cNvSpPr>
              <p:nvPr>
                <p:ph idx="17"/>
              </p:nvPr>
            </p:nvSpPr>
            <p:spPr>
              <a:xfrm>
                <a:off x="457200" y="3733800"/>
                <a:ext cx="5257800" cy="2392680"/>
              </a:xfrm>
              <a:blipFill rotWithShape="1">
                <a:blip r:embed="rId2" cstate="print"/>
                <a:stretch>
                  <a:fillRect l="-1390" t="-1531" b="-5102"/>
                </a:stretch>
              </a:blipFill>
            </p:spPr>
            <p:txBody>
              <a:bodyPr/>
              <a:lstStyle/>
              <a:p>
                <a:r>
                  <a:rPr lang="en-US">
                    <a:noFill/>
                  </a:rPr>
                  <a:t> </a:t>
                </a:r>
              </a:p>
            </p:txBody>
          </p:sp>
        </mc:Fallback>
      </mc:AlternateContent>
      <p:grpSp>
        <p:nvGrpSpPr>
          <p:cNvPr id="7" name="Group 4"/>
          <p:cNvGrpSpPr/>
          <p:nvPr/>
        </p:nvGrpSpPr>
        <p:grpSpPr>
          <a:xfrm>
            <a:off x="5867400" y="3623846"/>
            <a:ext cx="2819400" cy="2472154"/>
            <a:chOff x="5225705" y="3276600"/>
            <a:chExt cx="2819400" cy="2472154"/>
          </a:xfrm>
        </p:grpSpPr>
        <p:sp>
          <p:nvSpPr>
            <p:cNvPr id="8" name="TextBox 7"/>
            <p:cNvSpPr txBox="1"/>
            <p:nvPr/>
          </p:nvSpPr>
          <p:spPr>
            <a:xfrm>
              <a:off x="5562600" y="3276600"/>
              <a:ext cx="2133600" cy="2246769"/>
            </a:xfrm>
            <a:prstGeom prst="rect">
              <a:avLst/>
            </a:prstGeom>
            <a:noFill/>
          </p:spPr>
          <p:txBody>
            <a:bodyPr wrap="square" rtlCol="0">
              <a:spAutoFit/>
            </a:bodyPr>
            <a:lstStyle/>
            <a:p>
              <a:r>
                <a:rPr lang="en-US" sz="2000" b="1" dirty="0" smtClean="0">
                  <a:latin typeface="Arial Narrow" panose="020B0606020202030204" pitchFamily="34" charset="0"/>
                </a:rPr>
                <a:t>(c) Plot BV vs. time</a:t>
              </a:r>
            </a:p>
            <a:p>
              <a:endParaRPr lang="en-US" sz="2000" b="1" dirty="0" smtClean="0">
                <a:latin typeface="Arial Narrow" panose="020B0606020202030204" pitchFamily="34" charset="0"/>
              </a:endParaRPr>
            </a:p>
            <a:p>
              <a:endParaRPr lang="en-US" sz="2000" b="1" dirty="0" smtClean="0">
                <a:latin typeface="Arial Narrow" panose="020B0606020202030204" pitchFamily="34" charset="0"/>
              </a:endParaRPr>
            </a:p>
            <a:p>
              <a:endParaRPr lang="en-US" sz="2000" b="1" dirty="0" smtClean="0">
                <a:latin typeface="Arial Narrow" panose="020B0606020202030204" pitchFamily="34" charset="0"/>
              </a:endParaRPr>
            </a:p>
            <a:p>
              <a:endParaRPr lang="en-US" sz="2000" b="1" dirty="0" smtClean="0">
                <a:latin typeface="Arial Narrow" panose="020B0606020202030204" pitchFamily="34" charset="0"/>
              </a:endParaRPr>
            </a:p>
            <a:p>
              <a:endParaRPr lang="en-US" sz="2000" b="1" dirty="0" smtClean="0">
                <a:latin typeface="Arial Narrow" panose="020B0606020202030204" pitchFamily="34" charset="0"/>
              </a:endParaRPr>
            </a:p>
            <a:p>
              <a:endParaRPr lang="en-US" sz="2000" b="1" dirty="0">
                <a:latin typeface="Arial Narrow" panose="020B0606020202030204" pitchFamily="34" charset="0"/>
              </a:endParaRPr>
            </a:p>
          </p:txBody>
        </p:sp>
        <p:cxnSp>
          <p:nvCxnSpPr>
            <p:cNvPr id="9" name="Straight Connector 8"/>
            <p:cNvCxnSpPr/>
            <p:nvPr/>
          </p:nvCxnSpPr>
          <p:spPr bwMode="auto">
            <a:xfrm rot="5400000">
              <a:off x="5219700" y="4610100"/>
              <a:ext cx="1447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5943600" y="5334000"/>
              <a:ext cx="1676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5867400" y="40386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rot="5400000">
              <a:off x="7162800" y="53340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rot="5400000">
              <a:off x="6629400" y="53340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5867400" y="4648200"/>
              <a:ext cx="15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5943600" y="4038600"/>
              <a:ext cx="1295400" cy="990600"/>
            </a:xfrm>
            <a:prstGeom prst="line">
              <a:avLst/>
            </a:prstGeom>
            <a:solidFill>
              <a:schemeClr val="accent1"/>
            </a:solidFill>
            <a:ln w="57150" cap="flat" cmpd="sng" algn="ctr">
              <a:solidFill>
                <a:srgbClr val="006200"/>
              </a:solidFill>
              <a:prstDash val="solid"/>
              <a:round/>
              <a:headEnd type="none" w="med" len="med"/>
              <a:tailEnd type="none" w="med" len="med"/>
            </a:ln>
            <a:effectLst/>
          </p:spPr>
        </p:cxnSp>
        <p:sp>
          <p:nvSpPr>
            <p:cNvPr id="21" name="TextBox 20"/>
            <p:cNvSpPr txBox="1"/>
            <p:nvPr/>
          </p:nvSpPr>
          <p:spPr>
            <a:xfrm>
              <a:off x="5225705" y="3886200"/>
              <a:ext cx="696024" cy="338554"/>
            </a:xfrm>
            <a:prstGeom prst="rect">
              <a:avLst/>
            </a:prstGeom>
            <a:noFill/>
          </p:spPr>
          <p:txBody>
            <a:bodyPr wrap="none" rtlCol="0">
              <a:spAutoFit/>
            </a:bodyPr>
            <a:lstStyle/>
            <a:p>
              <a:r>
                <a:rPr lang="en-US" sz="1600" dirty="0" smtClean="0">
                  <a:latin typeface="Arial Narrow" panose="020B0606020202030204" pitchFamily="34" charset="0"/>
                </a:rPr>
                <a:t>20,000</a:t>
              </a:r>
              <a:endParaRPr lang="en-US" sz="1600" dirty="0">
                <a:latin typeface="Arial Narrow" panose="020B0606020202030204" pitchFamily="34" charset="0"/>
              </a:endParaRPr>
            </a:p>
          </p:txBody>
        </p:sp>
        <p:sp>
          <p:nvSpPr>
            <p:cNvPr id="22" name="TextBox 21"/>
            <p:cNvSpPr txBox="1"/>
            <p:nvPr/>
          </p:nvSpPr>
          <p:spPr>
            <a:xfrm>
              <a:off x="5225705" y="4495800"/>
              <a:ext cx="683713" cy="338554"/>
            </a:xfrm>
            <a:prstGeom prst="rect">
              <a:avLst/>
            </a:prstGeom>
            <a:noFill/>
          </p:spPr>
          <p:txBody>
            <a:bodyPr wrap="none" rtlCol="0">
              <a:spAutoFit/>
            </a:bodyPr>
            <a:lstStyle/>
            <a:p>
              <a:r>
                <a:rPr lang="en-US" sz="1600" dirty="0" smtClean="0">
                  <a:latin typeface="Arial Narrow" panose="020B0606020202030204" pitchFamily="34" charset="0"/>
                </a:rPr>
                <a:t>11,000</a:t>
              </a:r>
              <a:endParaRPr lang="en-US" sz="1600" dirty="0">
                <a:latin typeface="Arial Narrow" panose="020B0606020202030204" pitchFamily="34" charset="0"/>
              </a:endParaRPr>
            </a:p>
          </p:txBody>
        </p:sp>
        <p:sp>
          <p:nvSpPr>
            <p:cNvPr id="23" name="TextBox 22"/>
            <p:cNvSpPr txBox="1"/>
            <p:nvPr/>
          </p:nvSpPr>
          <p:spPr>
            <a:xfrm>
              <a:off x="6553200" y="5410200"/>
              <a:ext cx="277640" cy="338554"/>
            </a:xfrm>
            <a:prstGeom prst="rect">
              <a:avLst/>
            </a:prstGeom>
            <a:noFill/>
          </p:spPr>
          <p:txBody>
            <a:bodyPr wrap="none" rtlCol="0">
              <a:spAutoFit/>
            </a:bodyPr>
            <a:lstStyle/>
            <a:p>
              <a:r>
                <a:rPr lang="en-US" sz="1600" dirty="0" smtClean="0">
                  <a:latin typeface="Arial Narrow" panose="020B0606020202030204" pitchFamily="34" charset="0"/>
                </a:rPr>
                <a:t>3</a:t>
              </a:r>
              <a:endParaRPr lang="en-US" sz="1600" dirty="0">
                <a:latin typeface="Arial Narrow" panose="020B0606020202030204" pitchFamily="34" charset="0"/>
              </a:endParaRPr>
            </a:p>
          </p:txBody>
        </p:sp>
        <p:sp>
          <p:nvSpPr>
            <p:cNvPr id="24" name="TextBox 23"/>
            <p:cNvSpPr txBox="1"/>
            <p:nvPr/>
          </p:nvSpPr>
          <p:spPr>
            <a:xfrm>
              <a:off x="7086600" y="5410200"/>
              <a:ext cx="277640" cy="338554"/>
            </a:xfrm>
            <a:prstGeom prst="rect">
              <a:avLst/>
            </a:prstGeom>
            <a:noFill/>
          </p:spPr>
          <p:txBody>
            <a:bodyPr wrap="none" rtlCol="0">
              <a:spAutoFit/>
            </a:bodyPr>
            <a:lstStyle/>
            <a:p>
              <a:r>
                <a:rPr lang="en-US" sz="1600" dirty="0" smtClean="0">
                  <a:latin typeface="Arial Narrow" panose="020B0606020202030204" pitchFamily="34" charset="0"/>
                </a:rPr>
                <a:t>5</a:t>
              </a:r>
              <a:endParaRPr lang="en-US" sz="1600" dirty="0">
                <a:latin typeface="Arial Narrow" panose="020B0606020202030204" pitchFamily="34" charset="0"/>
              </a:endParaRPr>
            </a:p>
          </p:txBody>
        </p:sp>
        <p:cxnSp>
          <p:nvCxnSpPr>
            <p:cNvPr id="25" name="Straight Connector 24"/>
            <p:cNvCxnSpPr/>
            <p:nvPr/>
          </p:nvCxnSpPr>
          <p:spPr bwMode="auto">
            <a:xfrm rot="5400000">
              <a:off x="7086600" y="51816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TextBox 25"/>
            <p:cNvSpPr txBox="1"/>
            <p:nvPr/>
          </p:nvSpPr>
          <p:spPr>
            <a:xfrm>
              <a:off x="5334000" y="4876800"/>
              <a:ext cx="603050" cy="338554"/>
            </a:xfrm>
            <a:prstGeom prst="rect">
              <a:avLst/>
            </a:prstGeom>
            <a:noFill/>
          </p:spPr>
          <p:txBody>
            <a:bodyPr wrap="none" rtlCol="0">
              <a:spAutoFit/>
            </a:bodyPr>
            <a:lstStyle/>
            <a:p>
              <a:r>
                <a:rPr lang="en-US" sz="1600" dirty="0" smtClean="0">
                  <a:latin typeface="Arial Narrow" panose="020B0606020202030204" pitchFamily="34" charset="0"/>
                </a:rPr>
                <a:t>5,000</a:t>
              </a:r>
              <a:endParaRPr lang="en-US" sz="1600" dirty="0">
                <a:latin typeface="Arial Narrow" panose="020B0606020202030204" pitchFamily="34" charset="0"/>
              </a:endParaRPr>
            </a:p>
          </p:txBody>
        </p:sp>
        <p:cxnSp>
          <p:nvCxnSpPr>
            <p:cNvPr id="27" name="Straight Connector 26"/>
            <p:cNvCxnSpPr/>
            <p:nvPr/>
          </p:nvCxnSpPr>
          <p:spPr bwMode="auto">
            <a:xfrm rot="10800000">
              <a:off x="5943600" y="5029200"/>
              <a:ext cx="13019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 name="TextBox 27"/>
            <p:cNvSpPr txBox="1"/>
            <p:nvPr/>
          </p:nvSpPr>
          <p:spPr>
            <a:xfrm>
              <a:off x="5791200" y="5410200"/>
              <a:ext cx="277640" cy="338554"/>
            </a:xfrm>
            <a:prstGeom prst="rect">
              <a:avLst/>
            </a:prstGeom>
            <a:noFill/>
          </p:spPr>
          <p:txBody>
            <a:bodyPr wrap="none" rtlCol="0">
              <a:spAutoFit/>
            </a:bodyPr>
            <a:lstStyle/>
            <a:p>
              <a:r>
                <a:rPr lang="en-US" sz="1600" dirty="0" smtClean="0">
                  <a:latin typeface="Arial Narrow" panose="020B0606020202030204" pitchFamily="34" charset="0"/>
                </a:rPr>
                <a:t>0</a:t>
              </a:r>
              <a:endParaRPr lang="en-US" sz="1600" dirty="0">
                <a:latin typeface="Arial Narrow" panose="020B0606020202030204" pitchFamily="34" charset="0"/>
              </a:endParaRPr>
            </a:p>
          </p:txBody>
        </p:sp>
        <p:sp>
          <p:nvSpPr>
            <p:cNvPr id="29" name="TextBox 28"/>
            <p:cNvSpPr txBox="1"/>
            <p:nvPr/>
          </p:nvSpPr>
          <p:spPr>
            <a:xfrm>
              <a:off x="7391400" y="5410200"/>
              <a:ext cx="653705" cy="338554"/>
            </a:xfrm>
            <a:prstGeom prst="rect">
              <a:avLst/>
            </a:prstGeom>
            <a:noFill/>
          </p:spPr>
          <p:txBody>
            <a:bodyPr wrap="none" rtlCol="0">
              <a:spAutoFit/>
            </a:bodyPr>
            <a:lstStyle/>
            <a:p>
              <a:r>
                <a:rPr lang="en-US" sz="1600" dirty="0" smtClean="0">
                  <a:latin typeface="Arial Narrow" panose="020B0606020202030204" pitchFamily="34" charset="0"/>
                </a:rPr>
                <a:t>Year, t</a:t>
              </a:r>
              <a:endParaRPr lang="en-US" sz="1600" dirty="0">
                <a:latin typeface="Arial Narrow" panose="020B0606020202030204" pitchFamily="34" charset="0"/>
              </a:endParaRPr>
            </a:p>
          </p:txBody>
        </p:sp>
        <p:sp>
          <p:nvSpPr>
            <p:cNvPr id="30" name="TextBox 29"/>
            <p:cNvSpPr txBox="1"/>
            <p:nvPr/>
          </p:nvSpPr>
          <p:spPr>
            <a:xfrm>
              <a:off x="5715000" y="3615154"/>
              <a:ext cx="486030" cy="338554"/>
            </a:xfrm>
            <a:prstGeom prst="rect">
              <a:avLst/>
            </a:prstGeom>
            <a:noFill/>
          </p:spPr>
          <p:txBody>
            <a:bodyPr wrap="none" rtlCol="0">
              <a:spAutoFit/>
            </a:bodyPr>
            <a:lstStyle/>
            <a:p>
              <a:r>
                <a:rPr lang="en-US" sz="1600" dirty="0" smtClean="0">
                  <a:latin typeface="Arial Narrow" panose="020B0606020202030204" pitchFamily="34" charset="0"/>
                </a:rPr>
                <a:t>BV</a:t>
              </a:r>
              <a:r>
                <a:rPr lang="en-US" sz="1600" baseline="-25000" dirty="0" smtClean="0">
                  <a:latin typeface="Arial Narrow" panose="020B0606020202030204" pitchFamily="34" charset="0"/>
                </a:rPr>
                <a:t>t</a:t>
              </a:r>
              <a:r>
                <a:rPr lang="en-US" sz="1600" dirty="0" smtClean="0">
                  <a:latin typeface="Arial Narrow" panose="020B0606020202030204" pitchFamily="34" charset="0"/>
                </a:rPr>
                <a:t> </a:t>
              </a:r>
              <a:endParaRPr lang="en-US" sz="1600" dirty="0">
                <a:latin typeface="Arial Narrow" panose="020B0606020202030204" pitchFamily="34" charset="0"/>
              </a:endParaRPr>
            </a:p>
          </p:txBody>
        </p:sp>
      </p:grpSp>
      <p:sp>
        <p:nvSpPr>
          <p:cNvPr id="13" name="Text Placeholder 5"/>
          <p:cNvSpPr>
            <a:spLocks noGrp="1"/>
          </p:cNvSpPr>
          <p:nvPr>
            <p:ph type="body" sz="quarter" idx="18"/>
          </p:nvPr>
        </p:nvSpPr>
        <p:spPr/>
        <p:txBody>
          <a:bodyPr/>
          <a:lstStyle/>
          <a:p>
            <a:endParaRPr lang="en-US"/>
          </a:p>
        </p:txBody>
      </p:sp>
      <p:sp>
        <p:nvSpPr>
          <p:cNvPr id="14" name="Text Placeholder 6"/>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73326178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Declining Balance  (DB) and </a:t>
            </a:r>
            <a:br>
              <a:rPr lang="en-US" sz="3400" dirty="0"/>
            </a:br>
            <a:r>
              <a:rPr lang="en-US" sz="3400" dirty="0"/>
              <a:t>Double Declining Balance (DDB) Depreciation </a:t>
            </a:r>
          </a:p>
        </p:txBody>
      </p:sp>
      <p:sp>
        <p:nvSpPr>
          <p:cNvPr id="14" name="Right Arrow 2"/>
          <p:cNvSpPr/>
          <p:nvPr/>
        </p:nvSpPr>
        <p:spPr bwMode="auto">
          <a:xfrm>
            <a:off x="248832" y="1417320"/>
            <a:ext cx="380515" cy="182880"/>
          </a:xfrm>
          <a:prstGeom prst="rightArrow">
            <a:avLst/>
          </a:prstGeom>
          <a:solidFill>
            <a:srgbClr val="0062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Narrow" pitchFamily="34" charset="0"/>
            </a:endParaRPr>
          </a:p>
        </p:txBody>
      </p:sp>
      <p:sp>
        <p:nvSpPr>
          <p:cNvPr id="7" name="Content Placeholder 3" descr="Since these two methods calculate a fixed percentage are 'accelerated methods' which depreciates more in the early years and then less overtime.  Since it is a fixed percentage multiplier, these methods will never depreciate to zero.  They are used in the United States as book depreciation methods as MACRS is the only method in the US which may be used for tax depreciation."/>
          <p:cNvSpPr>
            <a:spLocks noGrp="1"/>
          </p:cNvSpPr>
          <p:nvPr>
            <p:ph sz="quarter" idx="17"/>
          </p:nvPr>
        </p:nvSpPr>
        <p:spPr>
          <a:xfrm>
            <a:off x="685800" y="1270000"/>
            <a:ext cx="8229600" cy="482600"/>
          </a:xfrm>
        </p:spPr>
        <p:txBody>
          <a:bodyPr/>
          <a:lstStyle/>
          <a:p>
            <a:pPr marL="0" lvl="0" indent="0" defTabSz="914400" eaLnBrk="0" fontAlgn="base" hangingPunct="0">
              <a:spcBef>
                <a:spcPct val="0"/>
              </a:spcBef>
              <a:spcAft>
                <a:spcPct val="0"/>
              </a:spcAft>
              <a:buNone/>
            </a:pPr>
            <a:r>
              <a:rPr lang="en-US" sz="2200" dirty="0">
                <a:solidFill>
                  <a:srgbClr val="000000"/>
                </a:solidFill>
              </a:rPr>
              <a:t>Determined by </a:t>
            </a:r>
            <a:r>
              <a:rPr lang="en-US" sz="2200" dirty="0">
                <a:solidFill>
                  <a:srgbClr val="006200"/>
                </a:solidFill>
              </a:rPr>
              <a:t>multiplying BV </a:t>
            </a:r>
            <a:r>
              <a:rPr lang="en-US" sz="2200" dirty="0">
                <a:solidFill>
                  <a:srgbClr val="000000"/>
                </a:solidFill>
              </a:rPr>
              <a:t>at beginning of year </a:t>
            </a:r>
            <a:r>
              <a:rPr lang="en-US" sz="2200" i="1" dirty="0">
                <a:solidFill>
                  <a:srgbClr val="8A3700"/>
                </a:solidFill>
              </a:rPr>
              <a:t>by</a:t>
            </a:r>
            <a:r>
              <a:rPr lang="en-US" sz="2200" dirty="0">
                <a:solidFill>
                  <a:srgbClr val="8A3700"/>
                </a:solidFill>
              </a:rPr>
              <a:t> </a:t>
            </a:r>
            <a:r>
              <a:rPr lang="en-US" sz="2200" i="1" dirty="0">
                <a:solidFill>
                  <a:srgbClr val="8A3700"/>
                </a:solidFill>
              </a:rPr>
              <a:t>fixed percentage </a:t>
            </a:r>
            <a:r>
              <a:rPr lang="en-US" sz="2200" i="1" dirty="0" smtClean="0">
                <a:solidFill>
                  <a:srgbClr val="8A3700"/>
                </a:solidFill>
              </a:rPr>
              <a:t>d</a:t>
            </a:r>
            <a:endParaRPr lang="en-US" sz="2200" i="1" dirty="0">
              <a:solidFill>
                <a:srgbClr val="8A3700"/>
              </a:solidFill>
            </a:endParaRPr>
          </a:p>
        </p:txBody>
      </p:sp>
      <mc:AlternateContent xmlns:mc="http://schemas.openxmlformats.org/markup-compatibility/2006">
        <mc:Choice xmlns:a14="http://schemas.microsoft.com/office/drawing/2010/main" xmlns="" Requires="a14">
          <p:sp>
            <p:nvSpPr>
              <p:cNvPr id="8" name="Content Placeholder 4"/>
              <p:cNvSpPr>
                <a:spLocks noGrp="1"/>
              </p:cNvSpPr>
              <p:nvPr>
                <p:ph sz="quarter" idx="18"/>
              </p:nvPr>
            </p:nvSpPr>
            <p:spPr>
              <a:xfrm>
                <a:off x="1219200" y="1850572"/>
                <a:ext cx="7010400" cy="1259840"/>
              </a:xfrm>
            </p:spPr>
            <p:txBody>
              <a:bodyPr/>
              <a:lstStyle/>
              <a:p>
                <a:pPr marL="0" lvl="0" indent="0" defTabSz="914400" eaLnBrk="0" fontAlgn="base" hangingPunct="0">
                  <a:spcBef>
                    <a:spcPts val="600"/>
                  </a:spcBef>
                  <a:spcAft>
                    <a:spcPct val="0"/>
                  </a:spcAft>
                  <a:buClr>
                    <a:srgbClr val="006200"/>
                  </a:buClr>
                  <a:buNone/>
                </a:pPr>
                <a:r>
                  <a:rPr lang="en-US" sz="2200" dirty="0" smtClean="0">
                    <a:solidFill>
                      <a:srgbClr val="3333CC"/>
                    </a:solidFill>
                  </a:rPr>
                  <a:t>Max rate for d is twice straight line rate (DDB), i.e., d </a:t>
                </a:r>
                <a14:m>
                  <m:oMath xmlns:m="http://schemas.openxmlformats.org/officeDocument/2006/math">
                    <m:r>
                      <a:rPr lang="en-US" sz="2200" i="1" dirty="0" smtClean="0">
                        <a:solidFill>
                          <a:srgbClr val="3333CC"/>
                        </a:solidFill>
                        <a:latin typeface="Cambria Math"/>
                      </a:rPr>
                      <m:t>≤</m:t>
                    </m:r>
                  </m:oMath>
                </a14:m>
                <a:r>
                  <a:rPr lang="en-US" sz="2200" dirty="0" smtClean="0">
                    <a:solidFill>
                      <a:srgbClr val="3333CC"/>
                    </a:solidFill>
                  </a:rPr>
                  <a:t> 2/n</a:t>
                </a:r>
              </a:p>
              <a:p>
                <a:pPr marL="0" lvl="0" indent="0" defTabSz="914400" eaLnBrk="0" fontAlgn="base" hangingPunct="0">
                  <a:spcBef>
                    <a:spcPts val="600"/>
                  </a:spcBef>
                  <a:spcAft>
                    <a:spcPct val="0"/>
                  </a:spcAft>
                  <a:buClr>
                    <a:srgbClr val="006200"/>
                  </a:buClr>
                  <a:buNone/>
                </a:pPr>
                <a:r>
                  <a:rPr lang="en-US" sz="2200" dirty="0" smtClean="0">
                    <a:solidFill>
                      <a:srgbClr val="3333CC"/>
                    </a:solidFill>
                  </a:rPr>
                  <a:t>The rate for d in Declining Balance is 1/n</a:t>
                </a:r>
              </a:p>
              <a:p>
                <a:pPr marL="0" lvl="0" indent="0" defTabSz="914400" eaLnBrk="0" fontAlgn="base" hangingPunct="0">
                  <a:spcBef>
                    <a:spcPts val="600"/>
                  </a:spcBef>
                  <a:spcAft>
                    <a:spcPct val="0"/>
                  </a:spcAft>
                  <a:buClr>
                    <a:srgbClr val="006200"/>
                  </a:buClr>
                  <a:buNone/>
                </a:pPr>
                <a:r>
                  <a:rPr lang="en-US" sz="2200" dirty="0" smtClean="0">
                    <a:solidFill>
                      <a:srgbClr val="3333CC"/>
                    </a:solidFill>
                  </a:rPr>
                  <a:t>Cannot depreciate below salvage value</a:t>
                </a:r>
                <a:endParaRPr lang="en-US" sz="2200" dirty="0">
                  <a:solidFill>
                    <a:srgbClr val="3333CC"/>
                  </a:solidFill>
                </a:endParaRPr>
              </a:p>
            </p:txBody>
          </p:sp>
        </mc:Choice>
        <mc:Fallback>
          <p:sp>
            <p:nvSpPr>
              <p:cNvPr id="8" name="Content Placeholder 4"/>
              <p:cNvSpPr>
                <a:spLocks noGrp="1" noRot="1" noChangeAspect="1" noMove="1" noResize="1" noEditPoints="1" noAdjustHandles="1" noChangeArrowheads="1" noChangeShapeType="1" noTextEdit="1"/>
              </p:cNvSpPr>
              <p:nvPr>
                <p:ph sz="quarter" idx="18"/>
              </p:nvPr>
            </p:nvSpPr>
            <p:spPr>
              <a:xfrm>
                <a:off x="1219200" y="1850572"/>
                <a:ext cx="7010400" cy="1259840"/>
              </a:xfrm>
              <a:blipFill rotWithShape="1">
                <a:blip r:embed="rId2" cstate="print"/>
                <a:stretch>
                  <a:fillRect l="-1043" t="-2913" b="-922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9" name="Content Placeholder 5"/>
              <p:cNvSpPr>
                <a:spLocks noGrp="1"/>
              </p:cNvSpPr>
              <p:nvPr>
                <p:ph sz="quarter" idx="19"/>
              </p:nvPr>
            </p:nvSpPr>
            <p:spPr>
              <a:xfrm>
                <a:off x="457200" y="3200400"/>
                <a:ext cx="8229600" cy="2362200"/>
              </a:xfrm>
            </p:spPr>
            <p:txBody>
              <a:bodyPr/>
              <a:lstStyle/>
              <a:p>
                <a:pPr marL="0" lvl="0" indent="0" defTabSz="914400" eaLnBrk="0" fontAlgn="base" hangingPunct="0">
                  <a:spcBef>
                    <a:spcPct val="0"/>
                  </a:spcBef>
                  <a:spcAft>
                    <a:spcPct val="0"/>
                  </a:spcAft>
                  <a:buNone/>
                </a:pPr>
                <a:r>
                  <a:rPr lang="en-US" sz="2200" i="1" dirty="0" smtClean="0">
                    <a:solidFill>
                      <a:srgbClr val="A60A1B"/>
                    </a:solidFill>
                  </a:rPr>
                  <a:t>Depreciation</a:t>
                </a:r>
                <a:r>
                  <a:rPr lang="en-US" sz="2200" b="0" dirty="0">
                    <a:solidFill>
                      <a:srgbClr val="000000"/>
                    </a:solidFill>
                  </a:rPr>
                  <a:t> for year t is obtained by either relation: </a:t>
                </a:r>
              </a:p>
              <a:p>
                <a:pPr marL="0" lvl="0" indent="0" defTabSz="914400" eaLnBrk="0" fontAlgn="base" hangingPunct="0">
                  <a:spcBef>
                    <a:spcPts val="600"/>
                  </a:spcBef>
                  <a:spcAft>
                    <a:spcPts val="600"/>
                  </a:spcAft>
                  <a:buNone/>
                </a:pPr>
                <a:r>
                  <a:rPr lang="en-US" sz="2200" b="0" dirty="0">
                    <a:solidFill>
                      <a:srgbClr val="000000"/>
                    </a:solidFill>
                  </a:rPr>
                  <a:t>                                </a:t>
                </a:r>
                <a14:m>
                  <m:oMath xmlns:m="http://schemas.openxmlformats.org/officeDocument/2006/math">
                    <m:r>
                      <a:rPr lang="en-US" sz="2600" b="1" i="0" dirty="0" smtClean="0">
                        <a:solidFill>
                          <a:srgbClr val="000000"/>
                        </a:solidFill>
                        <a:latin typeface="Cambria Math"/>
                      </a:rPr>
                      <m:t>𝐃</m:t>
                    </m:r>
                    <m:r>
                      <a:rPr lang="en-US" sz="2600" b="1" i="0" baseline="-25000" dirty="0" err="1">
                        <a:solidFill>
                          <a:srgbClr val="000000"/>
                        </a:solidFill>
                        <a:latin typeface="Cambria Math"/>
                      </a:rPr>
                      <m:t>𝐭</m:t>
                    </m:r>
                    <m:r>
                      <a:rPr lang="en-US" sz="2600" b="1" i="0" dirty="0">
                        <a:solidFill>
                          <a:srgbClr val="000000"/>
                        </a:solidFill>
                        <a:latin typeface="Cambria Math"/>
                      </a:rPr>
                      <m:t>=</m:t>
                    </m:r>
                    <m:r>
                      <a:rPr lang="en-US" sz="2600" b="1" i="0" dirty="0">
                        <a:solidFill>
                          <a:srgbClr val="000000"/>
                        </a:solidFill>
                        <a:latin typeface="Cambria Math"/>
                      </a:rPr>
                      <m:t>𝐝𝐁</m:t>
                    </m:r>
                    <m:d>
                      <m:dPr>
                        <m:ctrlPr>
                          <a:rPr lang="en-US" sz="2600" b="1" i="0" dirty="0">
                            <a:solidFill>
                              <a:srgbClr val="000000"/>
                            </a:solidFill>
                            <a:latin typeface="Cambria Math"/>
                          </a:rPr>
                        </m:ctrlPr>
                      </m:dPr>
                      <m:e>
                        <m:r>
                          <a:rPr lang="en-US" sz="2600" b="1" i="0" dirty="0">
                            <a:solidFill>
                              <a:srgbClr val="000000"/>
                            </a:solidFill>
                            <a:latin typeface="Cambria Math"/>
                          </a:rPr>
                          <m:t>𝟏</m:t>
                        </m:r>
                        <m:r>
                          <a:rPr lang="en-US" sz="2600" b="1" i="0" dirty="0" smtClean="0">
                            <a:solidFill>
                              <a:srgbClr val="000000"/>
                            </a:solidFill>
                            <a:latin typeface="Cambria Math"/>
                          </a:rPr>
                          <m:t>−</m:t>
                        </m:r>
                        <m:r>
                          <a:rPr lang="en-US" sz="2600" b="1" i="0" dirty="0">
                            <a:solidFill>
                              <a:srgbClr val="000000"/>
                            </a:solidFill>
                            <a:latin typeface="Cambria Math"/>
                          </a:rPr>
                          <m:t>𝐝</m:t>
                        </m:r>
                      </m:e>
                    </m:d>
                    <m:r>
                      <a:rPr lang="en-US" sz="2600" b="1" i="0" baseline="30000" dirty="0">
                        <a:solidFill>
                          <a:srgbClr val="000000"/>
                        </a:solidFill>
                        <a:latin typeface="Cambria Math"/>
                      </a:rPr>
                      <m:t>𝐭</m:t>
                    </m:r>
                    <m:r>
                      <a:rPr lang="en-US" sz="2600" b="1" i="0" baseline="15000" dirty="0" smtClean="0">
                        <a:solidFill>
                          <a:srgbClr val="000000"/>
                        </a:solidFill>
                        <a:latin typeface="Cambria Math"/>
                      </a:rPr>
                      <m:t>−</m:t>
                    </m:r>
                    <m:r>
                      <a:rPr lang="en-US" sz="2600" b="1" i="0" baseline="30000" dirty="0">
                        <a:solidFill>
                          <a:srgbClr val="000000"/>
                        </a:solidFill>
                        <a:latin typeface="Cambria Math"/>
                      </a:rPr>
                      <m:t>𝟏</m:t>
                    </m:r>
                    <m:r>
                      <a:rPr lang="en-US" sz="2600" b="1" i="0" dirty="0">
                        <a:solidFill>
                          <a:srgbClr val="000000"/>
                        </a:solidFill>
                        <a:latin typeface="Cambria Math"/>
                      </a:rPr>
                      <m:t>=</m:t>
                    </m:r>
                    <m:r>
                      <a:rPr lang="en-US" sz="2600" b="1" i="0" dirty="0">
                        <a:solidFill>
                          <a:srgbClr val="000000"/>
                        </a:solidFill>
                        <a:latin typeface="Cambria Math"/>
                      </a:rPr>
                      <m:t>𝐝𝐁𝐕𝐭</m:t>
                    </m:r>
                    <m:r>
                      <a:rPr lang="en-US" sz="2600" b="1" i="0" baseline="-15000" dirty="0">
                        <a:solidFill>
                          <a:srgbClr val="000000"/>
                        </a:solidFill>
                        <a:latin typeface="Cambria Math"/>
                      </a:rPr>
                      <m:t>−</m:t>
                    </m:r>
                    <m:r>
                      <a:rPr lang="en-US" sz="2600" b="1" i="0" baseline="-25000" dirty="0">
                        <a:solidFill>
                          <a:srgbClr val="000000"/>
                        </a:solidFill>
                        <a:latin typeface="Cambria Math"/>
                      </a:rPr>
                      <m:t>𝟏</m:t>
                    </m:r>
                  </m:oMath>
                </a14:m>
                <a:r>
                  <a:rPr lang="en-US" sz="2600" dirty="0">
                    <a:solidFill>
                      <a:srgbClr val="000000"/>
                    </a:solidFill>
                  </a:rPr>
                  <a:t> </a:t>
                </a:r>
              </a:p>
              <a:p>
                <a:pPr marL="0" lvl="0" indent="0" defTabSz="914400" eaLnBrk="0" fontAlgn="base" hangingPunct="0">
                  <a:spcBef>
                    <a:spcPct val="0"/>
                  </a:spcBef>
                  <a:spcAft>
                    <a:spcPct val="0"/>
                  </a:spcAft>
                  <a:buNone/>
                </a:pPr>
                <a:r>
                  <a:rPr lang="en-US" sz="2200" b="0" dirty="0">
                    <a:solidFill>
                      <a:srgbClr val="000000"/>
                    </a:solidFill>
                  </a:rPr>
                  <a:t>                                        </a:t>
                </a:r>
                <a:r>
                  <a:rPr lang="en-US" sz="2200" b="0" dirty="0">
                    <a:solidFill>
                      <a:srgbClr val="820082"/>
                    </a:solidFill>
                  </a:rPr>
                  <a:t>Where:  </a:t>
                </a:r>
                <a:r>
                  <a:rPr lang="en-US" sz="2200" b="0" dirty="0" err="1">
                    <a:solidFill>
                      <a:srgbClr val="000000"/>
                    </a:solidFill>
                  </a:rPr>
                  <a:t>D</a:t>
                </a:r>
                <a:r>
                  <a:rPr lang="en-US" sz="2200" b="0" baseline="-25000" dirty="0" err="1">
                    <a:solidFill>
                      <a:srgbClr val="000000"/>
                    </a:solidFill>
                  </a:rPr>
                  <a:t>t</a:t>
                </a:r>
                <a:r>
                  <a:rPr lang="en-US" sz="2200" b="0" dirty="0">
                    <a:solidFill>
                      <a:srgbClr val="000000"/>
                    </a:solidFill>
                  </a:rPr>
                  <a:t> </a:t>
                </a:r>
                <a14:m>
                  <m:oMath xmlns:m="http://schemas.openxmlformats.org/officeDocument/2006/math">
                    <m:r>
                      <a:rPr lang="en-US" sz="2200" b="0" i="1" dirty="0" smtClean="0">
                        <a:solidFill>
                          <a:srgbClr val="000000"/>
                        </a:solidFill>
                        <a:latin typeface="Cambria Math"/>
                      </a:rPr>
                      <m:t>=</m:t>
                    </m:r>
                  </m:oMath>
                </a14:m>
                <a:r>
                  <a:rPr lang="en-US" sz="2200" b="0" dirty="0">
                    <a:solidFill>
                      <a:srgbClr val="000000"/>
                    </a:solidFill>
                  </a:rPr>
                  <a:t> depreciation for year t</a:t>
                </a:r>
              </a:p>
              <a:p>
                <a:pPr marL="0" lvl="0" indent="0" defTabSz="914400" eaLnBrk="0" fontAlgn="base" hangingPunct="0">
                  <a:spcBef>
                    <a:spcPct val="0"/>
                  </a:spcBef>
                  <a:spcAft>
                    <a:spcPct val="0"/>
                  </a:spcAft>
                  <a:buNone/>
                </a:pPr>
                <a:r>
                  <a:rPr lang="en-US" sz="2200" b="0" dirty="0">
                    <a:solidFill>
                      <a:srgbClr val="000000"/>
                    </a:solidFill>
                  </a:rPr>
                  <a:t>                                                       d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uniform depreciation rate (2/n for DDB)</a:t>
                </a:r>
                <a:r>
                  <a:rPr lang="en-US" sz="2200" b="0" baseline="30000" dirty="0">
                    <a:solidFill>
                      <a:srgbClr val="000000"/>
                    </a:solidFill>
                  </a:rPr>
                  <a:t> </a:t>
                </a:r>
              </a:p>
              <a:p>
                <a:pPr marL="0" lvl="0" indent="0" defTabSz="914400" eaLnBrk="0" fontAlgn="base" hangingPunct="0">
                  <a:spcBef>
                    <a:spcPct val="0"/>
                  </a:spcBef>
                  <a:spcAft>
                    <a:spcPct val="0"/>
                  </a:spcAft>
                  <a:buNone/>
                </a:pPr>
                <a:r>
                  <a:rPr lang="en-US" sz="2200" b="0" baseline="30000" dirty="0">
                    <a:solidFill>
                      <a:srgbClr val="000000"/>
                    </a:solidFill>
                  </a:rPr>
                  <a:t>                                                                                 </a:t>
                </a:r>
                <a:r>
                  <a:rPr lang="en-US" sz="2200" b="0" dirty="0" smtClean="0">
                    <a:solidFill>
                      <a:srgbClr val="000000"/>
                    </a:solidFill>
                  </a:rPr>
                  <a:t>B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first cost or unadjusted basis</a:t>
                </a:r>
              </a:p>
              <a:p>
                <a:pPr marL="0" lvl="0" indent="0" defTabSz="914400" eaLnBrk="0" fontAlgn="base" hangingPunct="0">
                  <a:spcBef>
                    <a:spcPct val="0"/>
                  </a:spcBef>
                  <a:spcAft>
                    <a:spcPct val="0"/>
                  </a:spcAft>
                  <a:buNone/>
                </a:pPr>
                <a:r>
                  <a:rPr lang="en-US" sz="2200" b="0" dirty="0">
                    <a:solidFill>
                      <a:srgbClr val="000000"/>
                    </a:solidFill>
                  </a:rPr>
                  <a:t>			 </a:t>
                </a:r>
                <a:r>
                  <a:rPr lang="en-US" sz="2200" b="0" dirty="0" smtClean="0">
                    <a:solidFill>
                      <a:srgbClr val="000000"/>
                    </a:solidFill>
                  </a:rPr>
                  <a:t>     </a:t>
                </a:r>
                <a:r>
                  <a:rPr lang="en-US" sz="2200" b="0" dirty="0" err="1" smtClean="0">
                    <a:solidFill>
                      <a:srgbClr val="000000"/>
                    </a:solidFill>
                  </a:rPr>
                  <a:t>BV</a:t>
                </a:r>
                <a:r>
                  <a:rPr lang="en-US" sz="2200" b="0" baseline="-25000" dirty="0" err="1" smtClean="0">
                    <a:solidFill>
                      <a:srgbClr val="000000"/>
                    </a:solidFill>
                  </a:rPr>
                  <a:t>t</a:t>
                </a:r>
                <a:r>
                  <a:rPr lang="en-US" sz="2200" b="0" baseline="-25000" dirty="0" smtClean="0">
                    <a:solidFill>
                      <a:srgbClr val="000000"/>
                    </a:solidFill>
                  </a:rPr>
                  <a:t> </a:t>
                </a:r>
                <a:r>
                  <a:rPr lang="en-US" sz="2200" b="0" baseline="-25000" dirty="0">
                    <a:solidFill>
                      <a:srgbClr val="000000"/>
                    </a:solidFill>
                  </a:rPr>
                  <a:t>-1</a:t>
                </a:r>
                <a:r>
                  <a:rPr lang="en-US" sz="2200" b="0" dirty="0">
                    <a:solidFill>
                      <a:srgbClr val="000000"/>
                    </a:solidFill>
                  </a:rPr>
                  <a:t> </a:t>
                </a:r>
                <a14:m>
                  <m:oMath xmlns:m="http://schemas.openxmlformats.org/officeDocument/2006/math">
                    <m:r>
                      <a:rPr lang="en-US" sz="2200" b="0" i="1" dirty="0">
                        <a:solidFill>
                          <a:srgbClr val="000000"/>
                        </a:solidFill>
                        <a:latin typeface="Cambria Math"/>
                      </a:rPr>
                      <m:t>=</m:t>
                    </m:r>
                  </m:oMath>
                </a14:m>
                <a:r>
                  <a:rPr lang="en-US" sz="2200" b="0" dirty="0">
                    <a:solidFill>
                      <a:srgbClr val="000000"/>
                    </a:solidFill>
                  </a:rPr>
                  <a:t> book value at end of previous </a:t>
                </a:r>
                <a:r>
                  <a:rPr lang="en-US" sz="2200" b="0" dirty="0" smtClean="0">
                    <a:solidFill>
                      <a:srgbClr val="000000"/>
                    </a:solidFill>
                  </a:rPr>
                  <a:t>year</a:t>
                </a:r>
                <a:endParaRPr lang="en-US" sz="2200" b="0" dirty="0">
                  <a:solidFill>
                    <a:srgbClr val="000000"/>
                  </a:solidFill>
                </a:endParaRPr>
              </a:p>
            </p:txBody>
          </p:sp>
        </mc:Choice>
        <mc:Fallback>
          <p:sp>
            <p:nvSpPr>
              <p:cNvPr id="9" name="Content Placeholder 5"/>
              <p:cNvSpPr>
                <a:spLocks noGrp="1" noRot="1" noChangeAspect="1" noMove="1" noResize="1" noEditPoints="1" noAdjustHandles="1" noChangeArrowheads="1" noChangeShapeType="1" noTextEdit="1"/>
              </p:cNvSpPr>
              <p:nvPr>
                <p:ph sz="quarter" idx="19"/>
              </p:nvPr>
            </p:nvSpPr>
            <p:spPr>
              <a:xfrm>
                <a:off x="457200" y="3200400"/>
                <a:ext cx="8229600" cy="2362200"/>
              </a:xfrm>
              <a:blipFill rotWithShape="1">
                <a:blip r:embed="rId3" cstate="print"/>
                <a:stretch>
                  <a:fillRect l="-889" t="-1546" b="-335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0" name="Content Placeholder 6"/>
              <p:cNvSpPr>
                <a:spLocks noGrp="1"/>
              </p:cNvSpPr>
              <p:nvPr>
                <p:ph sz="quarter" idx="20"/>
              </p:nvPr>
            </p:nvSpPr>
            <p:spPr>
              <a:xfrm>
                <a:off x="457200" y="5567680"/>
                <a:ext cx="4724400" cy="985520"/>
              </a:xfrm>
            </p:spPr>
            <p:txBody>
              <a:bodyPr/>
              <a:lstStyle/>
              <a:p>
                <a:pPr marL="0" lvl="0" indent="0" defTabSz="914400" eaLnBrk="0" fontAlgn="base" hangingPunct="0">
                  <a:spcBef>
                    <a:spcPct val="0"/>
                  </a:spcBef>
                  <a:spcAft>
                    <a:spcPct val="0"/>
                  </a:spcAft>
                  <a:buNone/>
                </a:pPr>
                <a:r>
                  <a:rPr lang="en-US" sz="2200" i="1" dirty="0" smtClean="0">
                    <a:solidFill>
                      <a:srgbClr val="A60A1B"/>
                    </a:solidFill>
                  </a:rPr>
                  <a:t>Book value</a:t>
                </a:r>
                <a:r>
                  <a:rPr lang="en-US" sz="2200" b="0" i="1" dirty="0">
                    <a:solidFill>
                      <a:srgbClr val="A60A1B"/>
                    </a:solidFill>
                  </a:rPr>
                  <a:t> </a:t>
                </a:r>
                <a:r>
                  <a:rPr lang="en-US" sz="2200" b="0" dirty="0">
                    <a:solidFill>
                      <a:srgbClr val="000000"/>
                    </a:solidFill>
                  </a:rPr>
                  <a:t>for year t is given by:</a:t>
                </a:r>
              </a:p>
              <a:p>
                <a:pPr marL="0" lvl="0" indent="0" algn="ctr" defTabSz="914400" eaLnBrk="0" fontAlgn="base" hangingPunct="0">
                  <a:spcBef>
                    <a:spcPct val="0"/>
                  </a:spcBef>
                  <a:spcAft>
                    <a:spcPct val="0"/>
                  </a:spcAft>
                  <a:buNone/>
                </a:pPr>
                <a:endParaRPr lang="en-US" sz="800" b="0" dirty="0">
                  <a:solidFill>
                    <a:srgbClr val="000000"/>
                  </a:solidFill>
                </a:endParaRPr>
              </a:p>
              <a:p>
                <a:pPr marL="0" lvl="0" indent="0" defTabSz="914400" eaLnBrk="0" fontAlgn="base" hangingPunct="0">
                  <a:spcBef>
                    <a:spcPct val="0"/>
                  </a:spcBef>
                  <a:spcAft>
                    <a:spcPct val="0"/>
                  </a:spcAft>
                  <a:buNone/>
                </a:pPr>
                <a:r>
                  <a:rPr lang="en-US" sz="2600" b="0" dirty="0">
                    <a:solidFill>
                      <a:srgbClr val="000000"/>
                    </a:solidFill>
                  </a:rPr>
                  <a:t>                         </a:t>
                </a:r>
                <a14:m>
                  <m:oMath xmlns:m="http://schemas.openxmlformats.org/officeDocument/2006/math">
                    <m:r>
                      <a:rPr lang="en-US" sz="2600" b="1" i="0" dirty="0" smtClean="0">
                        <a:solidFill>
                          <a:srgbClr val="000000"/>
                        </a:solidFill>
                        <a:latin typeface="Cambria Math"/>
                      </a:rPr>
                      <m:t>𝐁𝐕</m:t>
                    </m:r>
                    <m:r>
                      <a:rPr lang="en-US" sz="2600" b="1" i="0" baseline="-25000" dirty="0" err="1">
                        <a:solidFill>
                          <a:srgbClr val="000000"/>
                        </a:solidFill>
                        <a:latin typeface="Cambria Math"/>
                      </a:rPr>
                      <m:t>𝐭</m:t>
                    </m:r>
                    <m:r>
                      <a:rPr lang="en-US" sz="2600" b="1" i="0" dirty="0">
                        <a:solidFill>
                          <a:srgbClr val="000000"/>
                        </a:solidFill>
                        <a:latin typeface="Cambria Math"/>
                      </a:rPr>
                      <m:t>=</m:t>
                    </m:r>
                    <m:r>
                      <a:rPr lang="en-US" sz="2600" b="1" i="0" dirty="0">
                        <a:solidFill>
                          <a:srgbClr val="000000"/>
                        </a:solidFill>
                        <a:latin typeface="Cambria Math"/>
                      </a:rPr>
                      <m:t>𝐁</m:t>
                    </m:r>
                    <m:r>
                      <a:rPr lang="en-US" sz="2600" b="1" i="0" dirty="0">
                        <a:solidFill>
                          <a:srgbClr val="000000"/>
                        </a:solidFill>
                        <a:latin typeface="Cambria Math"/>
                      </a:rPr>
                      <m:t>(</m:t>
                    </m:r>
                    <m:r>
                      <a:rPr lang="en-US" sz="2600" b="1" i="0" dirty="0">
                        <a:solidFill>
                          <a:srgbClr val="000000"/>
                        </a:solidFill>
                        <a:latin typeface="Cambria Math"/>
                      </a:rPr>
                      <m:t>𝟏</m:t>
                    </m:r>
                    <m:r>
                      <a:rPr lang="en-US" sz="2600" b="1" i="0" dirty="0" smtClean="0">
                        <a:solidFill>
                          <a:srgbClr val="000000"/>
                        </a:solidFill>
                        <a:latin typeface="Cambria Math"/>
                      </a:rPr>
                      <m:t>−</m:t>
                    </m:r>
                    <m:r>
                      <a:rPr lang="en-US" sz="2600" b="1" i="0" dirty="0" smtClean="0">
                        <a:solidFill>
                          <a:srgbClr val="000000"/>
                        </a:solidFill>
                        <a:latin typeface="Cambria Math"/>
                      </a:rPr>
                      <m:t>𝐝</m:t>
                    </m:r>
                    <m:r>
                      <a:rPr lang="en-US" sz="2600" b="1" i="0" dirty="0" smtClean="0">
                        <a:solidFill>
                          <a:srgbClr val="000000"/>
                        </a:solidFill>
                        <a:latin typeface="Cambria Math"/>
                      </a:rPr>
                      <m:t>)</m:t>
                    </m:r>
                    <m:r>
                      <a:rPr lang="en-US" sz="2600" b="1" i="0" baseline="30000" dirty="0" smtClean="0">
                        <a:solidFill>
                          <a:srgbClr val="000000"/>
                        </a:solidFill>
                        <a:latin typeface="Cambria Math"/>
                      </a:rPr>
                      <m:t>𝐭</m:t>
                    </m:r>
                  </m:oMath>
                </a14:m>
                <a:endParaRPr lang="en-US" sz="2600" baseline="30000" dirty="0">
                  <a:solidFill>
                    <a:srgbClr val="000000"/>
                  </a:solidFill>
                </a:endParaRPr>
              </a:p>
            </p:txBody>
          </p:sp>
        </mc:Choice>
        <mc:Fallback>
          <p:sp>
            <p:nvSpPr>
              <p:cNvPr id="10" name="Content Placeholder 6"/>
              <p:cNvSpPr>
                <a:spLocks noGrp="1" noRot="1" noChangeAspect="1" noMove="1" noResize="1" noEditPoints="1" noAdjustHandles="1" noChangeArrowheads="1" noChangeShapeType="1" noTextEdit="1"/>
              </p:cNvSpPr>
              <p:nvPr>
                <p:ph sz="quarter" idx="20"/>
              </p:nvPr>
            </p:nvSpPr>
            <p:spPr>
              <a:xfrm>
                <a:off x="457200" y="5567680"/>
                <a:ext cx="4724400" cy="985520"/>
              </a:xfrm>
              <a:blipFill rotWithShape="1">
                <a:blip r:embed="rId4" cstate="print"/>
                <a:stretch>
                  <a:fillRect l="-1548" t="-3704"/>
                </a:stretch>
              </a:blipFill>
            </p:spPr>
            <p:txBody>
              <a:bodyPr/>
              <a:lstStyle/>
              <a:p>
                <a:r>
                  <a:rPr lang="en-US">
                    <a:noFill/>
                  </a:rPr>
                  <a:t> </a:t>
                </a:r>
              </a:p>
            </p:txBody>
          </p:sp>
        </mc:Fallback>
      </mc:AlternateContent>
      <p:sp>
        <p:nvSpPr>
          <p:cNvPr id="13"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1462446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Example: Double Declining Balance</a:t>
            </a:r>
          </a:p>
        </p:txBody>
      </p:sp>
      <p:sp>
        <p:nvSpPr>
          <p:cNvPr id="11" name="Content Placeholder 2" descr="This example shows how you can directly calculate the depreciation and the book value for any year 't'."/>
          <p:cNvSpPr>
            <a:spLocks noGrp="1"/>
          </p:cNvSpPr>
          <p:nvPr>
            <p:ph idx="1"/>
          </p:nvPr>
        </p:nvSpPr>
        <p:spPr>
          <a:xfrm>
            <a:off x="457200" y="1264920"/>
            <a:ext cx="8229600" cy="1402080"/>
          </a:xfrm>
          <a:solidFill>
            <a:srgbClr val="006200"/>
          </a:solidFill>
          <a:effectLst>
            <a:outerShdw dist="127000" dir="18900000" algn="bl" rotWithShape="0">
              <a:srgbClr val="00CC99"/>
            </a:outerShdw>
          </a:effectLst>
        </p:spPr>
        <p:txBody>
          <a:bodyPr anchor="ctr"/>
          <a:lstStyle/>
          <a:p>
            <a:pPr marL="91440" lvl="0" indent="0" defTabSz="914400" eaLnBrk="0" fontAlgn="base" hangingPunct="0">
              <a:spcBef>
                <a:spcPct val="0"/>
              </a:spcBef>
              <a:spcAft>
                <a:spcPct val="0"/>
              </a:spcAft>
              <a:buNone/>
            </a:pPr>
            <a:r>
              <a:rPr lang="en-US" sz="2400" dirty="0">
                <a:solidFill>
                  <a:schemeClr val="bg1"/>
                </a:solidFill>
              </a:rPr>
              <a:t>A depreciable construction truck has a first cost of $20,000 with a </a:t>
            </a:r>
          </a:p>
          <a:p>
            <a:pPr marL="91440" lvl="0" indent="0" defTabSz="914400" eaLnBrk="0" fontAlgn="base" hangingPunct="0">
              <a:spcBef>
                <a:spcPct val="0"/>
              </a:spcBef>
              <a:spcAft>
                <a:spcPct val="0"/>
              </a:spcAft>
              <a:buNone/>
            </a:pPr>
            <a:r>
              <a:rPr lang="en-US" sz="2400" dirty="0">
                <a:solidFill>
                  <a:schemeClr val="bg1"/>
                </a:solidFill>
              </a:rPr>
              <a:t>$4,000 salvage value after 5 years. Find the (a) depreciation, and </a:t>
            </a:r>
          </a:p>
          <a:p>
            <a:pPr marL="91440" lvl="0" indent="0" defTabSz="914400" eaLnBrk="0" fontAlgn="base" hangingPunct="0">
              <a:spcBef>
                <a:spcPct val="0"/>
              </a:spcBef>
              <a:spcAft>
                <a:spcPct val="0"/>
              </a:spcAft>
              <a:buNone/>
            </a:pPr>
            <a:r>
              <a:rPr lang="en-US" sz="2400" dirty="0">
                <a:solidFill>
                  <a:schemeClr val="bg1"/>
                </a:solidFill>
              </a:rPr>
              <a:t>(b) book value after 3 years using DDB depreciation. </a:t>
            </a:r>
          </a:p>
        </p:txBody>
      </p:sp>
      <mc:AlternateContent xmlns:mc="http://schemas.openxmlformats.org/markup-compatibility/2006">
        <mc:Choice xmlns:a14="http://schemas.microsoft.com/office/drawing/2010/main" xmlns="" Requires="a14">
          <p:sp>
            <p:nvSpPr>
              <p:cNvPr id="12" name="Content Placeholder 3"/>
              <p:cNvSpPr>
                <a:spLocks noGrp="1"/>
              </p:cNvSpPr>
              <p:nvPr>
                <p:ph idx="17"/>
              </p:nvPr>
            </p:nvSpPr>
            <p:spPr>
              <a:xfrm>
                <a:off x="914400" y="3276600"/>
                <a:ext cx="6629400" cy="2895600"/>
              </a:xfrm>
            </p:spPr>
            <p:txBody>
              <a:bodyPr/>
              <a:lstStyle/>
              <a:p>
                <a:pPr marL="0" lvl="0" indent="0" defTabSz="914400" eaLnBrk="0" fontAlgn="base" hangingPunct="0">
                  <a:spcBef>
                    <a:spcPts val="600"/>
                  </a:spcBef>
                  <a:spcAft>
                    <a:spcPct val="0"/>
                  </a:spcAft>
                  <a:buNone/>
                </a:pPr>
                <a:r>
                  <a:rPr lang="en-US" sz="2200" dirty="0" smtClean="0">
                    <a:solidFill>
                      <a:srgbClr val="A60A1B"/>
                    </a:solidFill>
                  </a:rPr>
                  <a:t>Solution:</a:t>
                </a:r>
                <a:r>
                  <a:rPr lang="en-US" sz="2200" b="0" dirty="0">
                    <a:solidFill>
                      <a:srgbClr val="A60A1B"/>
                    </a:solidFill>
                  </a:rPr>
                  <a:t>              </a:t>
                </a:r>
                <a:r>
                  <a:rPr lang="en-US" sz="2200" dirty="0">
                    <a:solidFill>
                      <a:srgbClr val="000000"/>
                    </a:solidFill>
                  </a:rPr>
                  <a:t>(a)  </a:t>
                </a:r>
                <a14:m>
                  <m:oMath xmlns:m="http://schemas.openxmlformats.org/officeDocument/2006/math">
                    <m:r>
                      <a:rPr lang="en-US" sz="2200" b="1" i="0" dirty="0" smtClean="0">
                        <a:solidFill>
                          <a:srgbClr val="000000"/>
                        </a:solidFill>
                        <a:latin typeface="Cambria Math"/>
                      </a:rPr>
                      <m:t>𝐝</m:t>
                    </m:r>
                    <m:r>
                      <a:rPr lang="en-US" sz="2200" b="1" i="0" dirty="0" smtClean="0">
                        <a:solidFill>
                          <a:srgbClr val="000000"/>
                        </a:solidFill>
                        <a:latin typeface="Cambria Math"/>
                      </a:rPr>
                      <m:t>=</m:t>
                    </m:r>
                    <m:r>
                      <a:rPr lang="en-US" sz="2200" b="1" i="0" dirty="0" smtClean="0">
                        <a:solidFill>
                          <a:srgbClr val="000000"/>
                        </a:solidFill>
                        <a:latin typeface="Cambria Math"/>
                      </a:rPr>
                      <m:t>𝟐</m:t>
                    </m:r>
                    <m:r>
                      <a:rPr lang="en-US" sz="2200" b="1" i="0" dirty="0" smtClean="0">
                        <a:solidFill>
                          <a:srgbClr val="000000"/>
                        </a:solidFill>
                        <a:latin typeface="Cambria Math"/>
                      </a:rPr>
                      <m:t>/</m:t>
                    </m:r>
                    <m:r>
                      <a:rPr lang="en-US" sz="2200" b="1" i="0" dirty="0" smtClean="0">
                        <a:solidFill>
                          <a:srgbClr val="000000"/>
                        </a:solidFill>
                        <a:latin typeface="Cambria Math"/>
                      </a:rPr>
                      <m:t>𝐧</m:t>
                    </m:r>
                    <m:r>
                      <a:rPr lang="en-US" sz="2200" b="1" i="0" dirty="0" smtClean="0">
                        <a:solidFill>
                          <a:srgbClr val="000000"/>
                        </a:solidFill>
                        <a:latin typeface="Cambria Math"/>
                      </a:rPr>
                      <m:t>=</m:t>
                    </m:r>
                    <m:r>
                      <a:rPr lang="en-US" sz="2200" b="1" i="0" dirty="0" smtClean="0">
                        <a:solidFill>
                          <a:srgbClr val="000000"/>
                        </a:solidFill>
                        <a:latin typeface="Cambria Math"/>
                      </a:rPr>
                      <m:t>𝟐</m:t>
                    </m:r>
                    <m:r>
                      <a:rPr lang="en-US" sz="2200" b="1" i="0" dirty="0" smtClean="0">
                        <a:solidFill>
                          <a:srgbClr val="000000"/>
                        </a:solidFill>
                        <a:latin typeface="Cambria Math"/>
                      </a:rPr>
                      <m:t>/</m:t>
                    </m:r>
                    <m:r>
                      <a:rPr lang="en-US" sz="2200" b="1" i="0" dirty="0" smtClean="0">
                        <a:solidFill>
                          <a:srgbClr val="000000"/>
                        </a:solidFill>
                        <a:latin typeface="Cambria Math"/>
                      </a:rPr>
                      <m:t>𝟓</m:t>
                    </m:r>
                    <m:r>
                      <a:rPr lang="en-US" sz="2200" b="1" i="0" dirty="0" smtClean="0">
                        <a:solidFill>
                          <a:srgbClr val="000000"/>
                        </a:solidFill>
                        <a:latin typeface="Cambria Math"/>
                      </a:rPr>
                      <m:t>=</m:t>
                    </m:r>
                    <m:r>
                      <a:rPr lang="en-US" sz="2200" b="1" i="0" dirty="0" smtClean="0">
                        <a:solidFill>
                          <a:srgbClr val="000000"/>
                        </a:solidFill>
                        <a:latin typeface="Cambria Math"/>
                      </a:rPr>
                      <m:t>𝟎</m:t>
                    </m:r>
                    <m:r>
                      <a:rPr lang="en-US" sz="2200" b="1" i="0" dirty="0" smtClean="0">
                        <a:solidFill>
                          <a:srgbClr val="000000"/>
                        </a:solidFill>
                        <a:latin typeface="Cambria Math"/>
                      </a:rPr>
                      <m:t>.</m:t>
                    </m:r>
                    <m:r>
                      <a:rPr lang="en-US" sz="2200" b="1" i="0" dirty="0" smtClean="0">
                        <a:solidFill>
                          <a:srgbClr val="000000"/>
                        </a:solidFill>
                        <a:latin typeface="Cambria Math"/>
                      </a:rPr>
                      <m:t>𝟒</m:t>
                    </m:r>
                  </m:oMath>
                </a14:m>
                <a:endParaRPr lang="en-US" sz="2200" dirty="0">
                  <a:solidFill>
                    <a:srgbClr val="000000"/>
                  </a:solidFill>
                </a:endParaRPr>
              </a:p>
              <a:p>
                <a:pPr marL="0" lvl="0" indent="0" defTabSz="914400" eaLnBrk="0" fontAlgn="base" hangingPunct="0">
                  <a:spcBef>
                    <a:spcPts val="600"/>
                  </a:spcBef>
                  <a:spcAft>
                    <a:spcPct val="0"/>
                  </a:spcAft>
                  <a:buNone/>
                </a:pPr>
                <a:r>
                  <a:rPr lang="en-US" sz="2200" dirty="0">
                    <a:solidFill>
                      <a:srgbClr val="000000"/>
                    </a:solidFill>
                  </a:rPr>
                  <a:t>                                  </a:t>
                </a:r>
                <a14:m>
                  <m:oMath xmlns:m="http://schemas.openxmlformats.org/officeDocument/2006/math">
                    <m:r>
                      <a:rPr lang="en-US" sz="2200" b="1" i="0" dirty="0" smtClean="0">
                        <a:solidFill>
                          <a:srgbClr val="000000"/>
                        </a:solidFill>
                        <a:latin typeface="Cambria Math"/>
                      </a:rPr>
                      <m:t>𝐃</m:t>
                    </m:r>
                    <m:r>
                      <a:rPr lang="en-US" sz="2200" b="1" i="0" baseline="-25000" dirty="0">
                        <a:solidFill>
                          <a:srgbClr val="000000"/>
                        </a:solidFill>
                        <a:latin typeface="Cambria Math"/>
                      </a:rPr>
                      <m:t>𝟑</m:t>
                    </m:r>
                    <m:r>
                      <a:rPr lang="en-US" sz="2200" b="1" i="0" dirty="0">
                        <a:solidFill>
                          <a:srgbClr val="000000"/>
                        </a:solidFill>
                        <a:latin typeface="Cambria Math"/>
                      </a:rPr>
                      <m:t>=</m:t>
                    </m:r>
                    <m:r>
                      <a:rPr lang="en-US" sz="2200" b="1" i="0" dirty="0">
                        <a:solidFill>
                          <a:srgbClr val="000000"/>
                        </a:solidFill>
                        <a:latin typeface="Cambria Math"/>
                      </a:rPr>
                      <m:t>𝐝𝐁</m:t>
                    </m:r>
                    <m:r>
                      <a:rPr lang="en-US" sz="2200" b="1" i="0" dirty="0">
                        <a:solidFill>
                          <a:srgbClr val="000000"/>
                        </a:solidFill>
                        <a:latin typeface="Cambria Math"/>
                      </a:rPr>
                      <m:t>(</m:t>
                    </m:r>
                    <m:r>
                      <a:rPr lang="en-US" sz="2200" b="1" i="0" dirty="0">
                        <a:solidFill>
                          <a:srgbClr val="000000"/>
                        </a:solidFill>
                        <a:latin typeface="Cambria Math"/>
                      </a:rPr>
                      <m:t>𝟏</m:t>
                    </m:r>
                    <m:r>
                      <a:rPr lang="en-US" sz="2200" b="1" i="0" dirty="0" smtClean="0">
                        <a:solidFill>
                          <a:srgbClr val="000000"/>
                        </a:solidFill>
                        <a:latin typeface="Cambria Math"/>
                      </a:rPr>
                      <m:t>−</m:t>
                    </m:r>
                    <m:r>
                      <a:rPr lang="en-US" sz="2200" b="1" i="0" dirty="0">
                        <a:solidFill>
                          <a:srgbClr val="000000"/>
                        </a:solidFill>
                        <a:latin typeface="Cambria Math"/>
                      </a:rPr>
                      <m:t>𝐝</m:t>
                    </m:r>
                    <m:r>
                      <a:rPr lang="en-US" sz="2200" b="1" i="0" dirty="0">
                        <a:solidFill>
                          <a:srgbClr val="000000"/>
                        </a:solidFill>
                        <a:latin typeface="Cambria Math"/>
                      </a:rPr>
                      <m:t>)</m:t>
                    </m:r>
                    <m:r>
                      <a:rPr lang="en-US" sz="2200" b="1" i="0" baseline="30000" dirty="0">
                        <a:solidFill>
                          <a:srgbClr val="000000"/>
                        </a:solidFill>
                        <a:latin typeface="Cambria Math"/>
                      </a:rPr>
                      <m:t>𝐭</m:t>
                    </m:r>
                    <m:r>
                      <a:rPr lang="en-US" sz="2200" b="1" i="0" baseline="15000" dirty="0">
                        <a:solidFill>
                          <a:srgbClr val="000000"/>
                        </a:solidFill>
                        <a:latin typeface="Cambria Math"/>
                      </a:rPr>
                      <m:t>−</m:t>
                    </m:r>
                    <m:r>
                      <a:rPr lang="en-US" sz="2200" b="1" i="0" baseline="30000" dirty="0">
                        <a:solidFill>
                          <a:srgbClr val="000000"/>
                        </a:solidFill>
                        <a:latin typeface="Cambria Math"/>
                      </a:rPr>
                      <m:t>𝟏</m:t>
                    </m:r>
                  </m:oMath>
                </a14:m>
                <a:r>
                  <a:rPr lang="en-US" sz="2200" dirty="0">
                    <a:solidFill>
                      <a:srgbClr val="000000"/>
                    </a:solidFill>
                  </a:rPr>
                  <a:t> </a:t>
                </a:r>
              </a:p>
              <a:p>
                <a:pPr marL="0" lvl="0" indent="0" defTabSz="914400" eaLnBrk="0" fontAlgn="base" hangingPunct="0">
                  <a:spcBef>
                    <a:spcPts val="600"/>
                  </a:spcBef>
                  <a:spcAft>
                    <a:spcPct val="0"/>
                  </a:spcAft>
                  <a:buNone/>
                </a:pPr>
                <a:r>
                  <a:rPr lang="en-US" sz="2200" dirty="0">
                    <a:solidFill>
                      <a:srgbClr val="000000"/>
                    </a:solidFill>
                  </a:rPr>
                  <a:t>                                       </a:t>
                </a:r>
                <a14:m>
                  <m:oMath xmlns:m="http://schemas.openxmlformats.org/officeDocument/2006/math">
                    <m:r>
                      <a:rPr lang="en-US" sz="2200" b="1" i="0" dirty="0" smtClean="0">
                        <a:solidFill>
                          <a:srgbClr val="000000"/>
                        </a:solidFill>
                        <a:latin typeface="Cambria Math"/>
                      </a:rPr>
                      <m:t> =</m:t>
                    </m:r>
                    <m:r>
                      <a:rPr lang="en-US" sz="2200" b="1" i="0" dirty="0" smtClean="0">
                        <a:solidFill>
                          <a:srgbClr val="000000"/>
                        </a:solidFill>
                        <a:latin typeface="Cambria Math"/>
                      </a:rPr>
                      <m:t>𝟎</m:t>
                    </m:r>
                    <m:r>
                      <a:rPr lang="en-US" sz="2200" b="1" i="0" dirty="0" smtClean="0">
                        <a:solidFill>
                          <a:srgbClr val="000000"/>
                        </a:solidFill>
                        <a:latin typeface="Cambria Math"/>
                      </a:rPr>
                      <m:t>.</m:t>
                    </m:r>
                    <m:r>
                      <a:rPr lang="en-US" sz="2200" b="1" i="0" dirty="0" smtClean="0">
                        <a:solidFill>
                          <a:srgbClr val="000000"/>
                        </a:solidFill>
                        <a:latin typeface="Cambria Math"/>
                      </a:rPr>
                      <m:t>𝟒</m:t>
                    </m:r>
                    <m:r>
                      <a:rPr lang="en-US" sz="2200" b="1" i="0" dirty="0" smtClean="0">
                        <a:solidFill>
                          <a:srgbClr val="000000"/>
                        </a:solidFill>
                        <a:latin typeface="Cambria Math"/>
                      </a:rPr>
                      <m:t>(</m:t>
                    </m:r>
                    <m:r>
                      <a:rPr lang="en-US" sz="2200" b="1" i="0" dirty="0" smtClean="0">
                        <a:solidFill>
                          <a:srgbClr val="000000"/>
                        </a:solidFill>
                        <a:latin typeface="Cambria Math"/>
                      </a:rPr>
                      <m:t>𝟐𝟎</m:t>
                    </m:r>
                    <m:r>
                      <a:rPr lang="en-US" sz="2200" b="1" i="0" dirty="0" smtClean="0">
                        <a:solidFill>
                          <a:srgbClr val="000000"/>
                        </a:solidFill>
                        <a:latin typeface="Cambria Math"/>
                      </a:rPr>
                      <m:t>,</m:t>
                    </m:r>
                    <m:r>
                      <a:rPr lang="en-US" sz="2200" b="1" i="0" dirty="0" smtClean="0">
                        <a:solidFill>
                          <a:srgbClr val="000000"/>
                        </a:solidFill>
                        <a:latin typeface="Cambria Math"/>
                      </a:rPr>
                      <m:t>𝟎𝟎𝟎</m:t>
                    </m:r>
                    <m:r>
                      <a:rPr lang="en-US" sz="2200" b="1" i="0" dirty="0" smtClean="0">
                        <a:solidFill>
                          <a:srgbClr val="000000"/>
                        </a:solidFill>
                        <a:latin typeface="Cambria Math"/>
                      </a:rPr>
                      <m:t>)(</m:t>
                    </m:r>
                    <m:r>
                      <a:rPr lang="en-US" sz="2200" b="1" i="0" dirty="0" smtClean="0">
                        <a:solidFill>
                          <a:srgbClr val="000000"/>
                        </a:solidFill>
                        <a:latin typeface="Cambria Math"/>
                      </a:rPr>
                      <m:t>𝟏</m:t>
                    </m:r>
                    <m:r>
                      <a:rPr lang="en-US" sz="2200" b="1" i="0" dirty="0" smtClean="0">
                        <a:solidFill>
                          <a:srgbClr val="000000"/>
                        </a:solidFill>
                        <a:latin typeface="Cambria Math"/>
                      </a:rPr>
                      <m:t>−</m:t>
                    </m:r>
                    <m:r>
                      <a:rPr lang="en-US" sz="2200" b="1" i="0" dirty="0" smtClean="0">
                        <a:solidFill>
                          <a:srgbClr val="000000"/>
                        </a:solidFill>
                        <a:latin typeface="Cambria Math"/>
                      </a:rPr>
                      <m:t>𝟎</m:t>
                    </m:r>
                    <m:r>
                      <a:rPr lang="en-US" sz="2200" b="1" i="0" dirty="0" smtClean="0">
                        <a:solidFill>
                          <a:srgbClr val="000000"/>
                        </a:solidFill>
                        <a:latin typeface="Cambria Math"/>
                      </a:rPr>
                      <m:t>.</m:t>
                    </m:r>
                    <m:r>
                      <a:rPr lang="en-US" sz="2200" b="1" i="0" dirty="0" smtClean="0">
                        <a:solidFill>
                          <a:srgbClr val="000000"/>
                        </a:solidFill>
                        <a:latin typeface="Cambria Math"/>
                      </a:rPr>
                      <m:t>𝟒𝟎</m:t>
                    </m:r>
                    <m:r>
                      <a:rPr lang="en-US" sz="2200" b="1" i="0" dirty="0" smtClean="0">
                        <a:solidFill>
                          <a:srgbClr val="000000"/>
                        </a:solidFill>
                        <a:latin typeface="Cambria Math"/>
                      </a:rPr>
                      <m:t>)</m:t>
                    </m:r>
                    <m:r>
                      <a:rPr lang="en-US" sz="2200" b="1" i="0" baseline="30000" dirty="0">
                        <a:solidFill>
                          <a:srgbClr val="000000"/>
                        </a:solidFill>
                        <a:latin typeface="Cambria Math"/>
                      </a:rPr>
                      <m:t>𝟑</m:t>
                    </m:r>
                    <m:r>
                      <a:rPr lang="en-US" sz="2200" b="1" i="0" baseline="15000" dirty="0">
                        <a:solidFill>
                          <a:srgbClr val="000000"/>
                        </a:solidFill>
                        <a:latin typeface="Cambria Math"/>
                      </a:rPr>
                      <m:t>−</m:t>
                    </m:r>
                    <m:r>
                      <a:rPr lang="en-US" sz="2200" b="1" i="0" baseline="30000" dirty="0">
                        <a:solidFill>
                          <a:srgbClr val="000000"/>
                        </a:solidFill>
                        <a:latin typeface="Cambria Math"/>
                      </a:rPr>
                      <m:t>𝟏</m:t>
                    </m:r>
                    <m:r>
                      <a:rPr lang="en-US" sz="2200" i="1" dirty="0">
                        <a:solidFill>
                          <a:srgbClr val="7030A0"/>
                        </a:solidFill>
                        <a:latin typeface="Cambria Math"/>
                      </a:rPr>
                      <m:t>  </m:t>
                    </m:r>
                  </m:oMath>
                </a14:m>
                <a:endParaRPr lang="en-US" sz="2200" dirty="0">
                  <a:solidFill>
                    <a:srgbClr val="7030A0"/>
                  </a:solidFill>
                </a:endParaRPr>
              </a:p>
              <a:p>
                <a:pPr marL="0" lvl="0" indent="0" defTabSz="914400" eaLnBrk="0" fontAlgn="base" hangingPunct="0">
                  <a:spcBef>
                    <a:spcPts val="600"/>
                  </a:spcBef>
                  <a:spcAft>
                    <a:spcPct val="0"/>
                  </a:spcAft>
                  <a:buNone/>
                </a:pPr>
                <a:r>
                  <a:rPr lang="en-US" sz="2200" dirty="0">
                    <a:solidFill>
                      <a:srgbClr val="7030A0"/>
                    </a:solidFill>
                  </a:rPr>
                  <a:t>                                    </a:t>
                </a:r>
                <a:r>
                  <a:rPr lang="en-US" sz="2200" dirty="0" smtClean="0">
                    <a:solidFill>
                      <a:srgbClr val="7030A0"/>
                    </a:solidFill>
                  </a:rPr>
                  <a:t>    </a:t>
                </a:r>
                <a14:m>
                  <m:oMath xmlns:m="http://schemas.openxmlformats.org/officeDocument/2006/math">
                    <m:r>
                      <a:rPr lang="en-US" sz="2200" b="1" i="0" dirty="0" smtClean="0">
                        <a:solidFill>
                          <a:srgbClr val="7030A0"/>
                        </a:solidFill>
                        <a:latin typeface="Cambria Math"/>
                      </a:rPr>
                      <m:t>=$</m:t>
                    </m:r>
                    <m:r>
                      <a:rPr lang="en-US" sz="2200" b="1" i="0" dirty="0" smtClean="0">
                        <a:solidFill>
                          <a:srgbClr val="7030A0"/>
                        </a:solidFill>
                        <a:latin typeface="Cambria Math"/>
                      </a:rPr>
                      <m:t>𝟐𝟖𝟖𝟎</m:t>
                    </m:r>
                  </m:oMath>
                </a14:m>
                <a:endParaRPr lang="en-US" sz="2200" dirty="0" smtClean="0">
                  <a:solidFill>
                    <a:srgbClr val="7030A0"/>
                  </a:solidFill>
                </a:endParaRPr>
              </a:p>
              <a:p>
                <a:pPr marL="0" lvl="0" indent="0" defTabSz="914400" eaLnBrk="0" fontAlgn="base" hangingPunct="0">
                  <a:spcBef>
                    <a:spcPts val="600"/>
                  </a:spcBef>
                  <a:spcAft>
                    <a:spcPct val="0"/>
                  </a:spcAft>
                  <a:buNone/>
                </a:pPr>
                <a:r>
                  <a:rPr lang="en-US" sz="2200" dirty="0" smtClean="0">
                    <a:solidFill>
                      <a:srgbClr val="000000"/>
                    </a:solidFill>
                  </a:rPr>
                  <a:t>	        </a:t>
                </a:r>
                <a:r>
                  <a:rPr lang="en-US" sz="2200" dirty="0" smtClean="0">
                    <a:solidFill>
                      <a:srgbClr val="000000"/>
                    </a:solidFill>
                  </a:rPr>
                  <a:t>  </a:t>
                </a:r>
                <a:r>
                  <a:rPr lang="en-US" sz="2200" dirty="0" smtClean="0">
                    <a:solidFill>
                      <a:srgbClr val="000000"/>
                    </a:solidFill>
                  </a:rPr>
                  <a:t>(</a:t>
                </a:r>
                <a:r>
                  <a:rPr lang="en-US" sz="2200" dirty="0">
                    <a:solidFill>
                      <a:srgbClr val="000000"/>
                    </a:solidFill>
                  </a:rPr>
                  <a:t>b)</a:t>
                </a:r>
                <a14:m>
                  <m:oMath xmlns:m="http://schemas.openxmlformats.org/officeDocument/2006/math">
                    <m:r>
                      <a:rPr lang="en-US" sz="2200" b="1" i="0" dirty="0" smtClean="0">
                        <a:solidFill>
                          <a:srgbClr val="000000"/>
                        </a:solidFill>
                        <a:latin typeface="Cambria Math"/>
                      </a:rPr>
                      <m:t> </m:t>
                    </m:r>
                    <m:r>
                      <a:rPr lang="en-US" sz="2200" b="1" i="0" dirty="0">
                        <a:solidFill>
                          <a:srgbClr val="000000"/>
                        </a:solidFill>
                        <a:latin typeface="Cambria Math"/>
                      </a:rPr>
                      <m:t>𝐁𝐕</m:t>
                    </m:r>
                    <m:r>
                      <a:rPr lang="en-US" sz="2200" b="1" i="0" baseline="-25000" dirty="0">
                        <a:solidFill>
                          <a:srgbClr val="000000"/>
                        </a:solidFill>
                        <a:latin typeface="Cambria Math"/>
                      </a:rPr>
                      <m:t>𝟑</m:t>
                    </m:r>
                    <m:r>
                      <a:rPr lang="en-US" sz="2200" b="1" i="0" dirty="0">
                        <a:solidFill>
                          <a:srgbClr val="000000"/>
                        </a:solidFill>
                        <a:latin typeface="Cambria Math"/>
                      </a:rPr>
                      <m:t> =</m:t>
                    </m:r>
                    <m:r>
                      <a:rPr lang="en-US" sz="2200" b="1" i="0" dirty="0">
                        <a:solidFill>
                          <a:srgbClr val="000000"/>
                        </a:solidFill>
                        <a:latin typeface="Cambria Math"/>
                      </a:rPr>
                      <m:t>𝐁</m:t>
                    </m:r>
                    <m:r>
                      <a:rPr lang="en-US" sz="2200" b="1" i="0" dirty="0">
                        <a:solidFill>
                          <a:srgbClr val="000000"/>
                        </a:solidFill>
                        <a:latin typeface="Cambria Math"/>
                      </a:rPr>
                      <m:t>(</m:t>
                    </m:r>
                    <m:r>
                      <a:rPr lang="en-US" sz="2200" b="1" i="0" dirty="0">
                        <a:solidFill>
                          <a:srgbClr val="000000"/>
                        </a:solidFill>
                        <a:latin typeface="Cambria Math"/>
                      </a:rPr>
                      <m:t>𝟏</m:t>
                    </m:r>
                    <m:r>
                      <a:rPr lang="en-US" sz="2200" b="1" i="0" dirty="0" smtClean="0">
                        <a:solidFill>
                          <a:srgbClr val="000000"/>
                        </a:solidFill>
                        <a:latin typeface="Cambria Math"/>
                      </a:rPr>
                      <m:t>−</m:t>
                    </m:r>
                    <m:r>
                      <a:rPr lang="en-US" sz="2200" b="1" i="0" dirty="0">
                        <a:solidFill>
                          <a:srgbClr val="000000"/>
                        </a:solidFill>
                        <a:latin typeface="Cambria Math"/>
                      </a:rPr>
                      <m:t>𝐝</m:t>
                    </m:r>
                    <m:r>
                      <a:rPr lang="en-US" sz="2200" b="1" i="0" dirty="0">
                        <a:solidFill>
                          <a:srgbClr val="000000"/>
                        </a:solidFill>
                        <a:latin typeface="Cambria Math"/>
                      </a:rPr>
                      <m:t>)</m:t>
                    </m:r>
                    <m:r>
                      <a:rPr lang="en-US" sz="2200" b="1" i="0" baseline="30000" dirty="0">
                        <a:solidFill>
                          <a:srgbClr val="000000"/>
                        </a:solidFill>
                        <a:latin typeface="Cambria Math"/>
                      </a:rPr>
                      <m:t>𝐭</m:t>
                    </m:r>
                  </m:oMath>
                </a14:m>
                <a:endParaRPr lang="en-US" sz="2200" baseline="30000" dirty="0">
                  <a:solidFill>
                    <a:srgbClr val="000000"/>
                  </a:solidFill>
                </a:endParaRPr>
              </a:p>
              <a:p>
                <a:pPr marL="0" lvl="0" indent="0" defTabSz="914400" eaLnBrk="0" fontAlgn="base" hangingPunct="0">
                  <a:spcBef>
                    <a:spcPts val="600"/>
                  </a:spcBef>
                  <a:spcAft>
                    <a:spcPct val="0"/>
                  </a:spcAft>
                  <a:buNone/>
                </a:pPr>
                <a:r>
                  <a:rPr lang="en-US" sz="2200" b="0" dirty="0">
                    <a:solidFill>
                      <a:srgbClr val="000000"/>
                    </a:solidFill>
                  </a:rPr>
                  <a:t>            </a:t>
                </a:r>
                <a:r>
                  <a:rPr lang="en-US" sz="2200" b="0" dirty="0" smtClean="0">
                    <a:solidFill>
                      <a:srgbClr val="000000"/>
                    </a:solidFill>
                  </a:rPr>
                  <a:t>                         </a:t>
                </a:r>
                <a:r>
                  <a:rPr lang="en-US" sz="2200" b="0" dirty="0" smtClean="0">
                    <a:solidFill>
                      <a:srgbClr val="000000"/>
                    </a:solidFill>
                  </a:rPr>
                  <a:t>   </a:t>
                </a:r>
                <a14:m>
                  <m:oMath xmlns:m="http://schemas.openxmlformats.org/officeDocument/2006/math">
                    <m:r>
                      <a:rPr lang="en-US" sz="2200" b="1" i="0" dirty="0" smtClean="0">
                        <a:solidFill>
                          <a:srgbClr val="000000"/>
                        </a:solidFill>
                        <a:latin typeface="Cambria Math"/>
                      </a:rPr>
                      <m:t>=</m:t>
                    </m:r>
                    <m:r>
                      <a:rPr lang="en-US" sz="2200" b="1" i="0" dirty="0" smtClean="0">
                        <a:solidFill>
                          <a:srgbClr val="000000"/>
                        </a:solidFill>
                        <a:latin typeface="Cambria Math"/>
                      </a:rPr>
                      <m:t>𝟐𝟎</m:t>
                    </m:r>
                    <m:r>
                      <a:rPr lang="en-US" sz="2200" b="1" i="0" dirty="0" smtClean="0">
                        <a:solidFill>
                          <a:srgbClr val="000000"/>
                        </a:solidFill>
                        <a:latin typeface="Cambria Math"/>
                      </a:rPr>
                      <m:t>,</m:t>
                    </m:r>
                    <m:r>
                      <a:rPr lang="en-US" sz="2200" b="1" i="0" dirty="0" smtClean="0">
                        <a:solidFill>
                          <a:srgbClr val="000000"/>
                        </a:solidFill>
                        <a:latin typeface="Cambria Math"/>
                      </a:rPr>
                      <m:t>𝟎𝟎𝟎</m:t>
                    </m:r>
                    <m:r>
                      <a:rPr lang="en-US" sz="2200" b="1" i="0" dirty="0" smtClean="0">
                        <a:solidFill>
                          <a:srgbClr val="000000"/>
                        </a:solidFill>
                        <a:latin typeface="Cambria Math"/>
                      </a:rPr>
                      <m:t>(</m:t>
                    </m:r>
                    <m:r>
                      <a:rPr lang="en-US" sz="2200" b="1" i="0" dirty="0" smtClean="0">
                        <a:solidFill>
                          <a:srgbClr val="000000"/>
                        </a:solidFill>
                        <a:latin typeface="Cambria Math"/>
                      </a:rPr>
                      <m:t>𝟏</m:t>
                    </m:r>
                    <m:r>
                      <a:rPr lang="en-US" sz="2200" b="1" i="0" dirty="0" smtClean="0">
                        <a:solidFill>
                          <a:srgbClr val="000000"/>
                        </a:solidFill>
                        <a:latin typeface="Cambria Math"/>
                      </a:rPr>
                      <m:t>−</m:t>
                    </m:r>
                    <m:r>
                      <a:rPr lang="en-US" sz="2200" b="1" i="0" dirty="0" smtClean="0">
                        <a:solidFill>
                          <a:srgbClr val="000000"/>
                        </a:solidFill>
                        <a:latin typeface="Cambria Math"/>
                      </a:rPr>
                      <m:t>𝟎</m:t>
                    </m:r>
                    <m:r>
                      <a:rPr lang="en-US" sz="2200" b="1" i="0" dirty="0" smtClean="0">
                        <a:solidFill>
                          <a:srgbClr val="000000"/>
                        </a:solidFill>
                        <a:latin typeface="Cambria Math"/>
                      </a:rPr>
                      <m:t>.</m:t>
                    </m:r>
                    <m:r>
                      <a:rPr lang="en-US" sz="2200" b="1" i="0" dirty="0" smtClean="0">
                        <a:solidFill>
                          <a:srgbClr val="000000"/>
                        </a:solidFill>
                        <a:latin typeface="Cambria Math"/>
                      </a:rPr>
                      <m:t>𝟒</m:t>
                    </m:r>
                    <m:r>
                      <a:rPr lang="en-US" sz="2200" b="1" i="0" dirty="0" smtClean="0">
                        <a:solidFill>
                          <a:srgbClr val="000000"/>
                        </a:solidFill>
                        <a:latin typeface="Cambria Math"/>
                      </a:rPr>
                      <m:t>)</m:t>
                    </m:r>
                    <m:r>
                      <a:rPr lang="en-US" sz="2200" b="1" i="0" baseline="30000" dirty="0">
                        <a:solidFill>
                          <a:srgbClr val="000000"/>
                        </a:solidFill>
                        <a:latin typeface="Cambria Math"/>
                      </a:rPr>
                      <m:t>𝟑</m:t>
                    </m:r>
                    <m:r>
                      <a:rPr lang="en-US" sz="2200" b="1" i="0" dirty="0">
                        <a:solidFill>
                          <a:srgbClr val="000000"/>
                        </a:solidFill>
                        <a:latin typeface="Cambria Math"/>
                      </a:rPr>
                      <m:t> </m:t>
                    </m:r>
                  </m:oMath>
                </a14:m>
                <a:r>
                  <a:rPr lang="en-US" sz="2200" b="0" dirty="0">
                    <a:solidFill>
                      <a:srgbClr val="000000"/>
                    </a:solidFill>
                  </a:rPr>
                  <a:t> </a:t>
                </a:r>
              </a:p>
              <a:p>
                <a:pPr marL="0" lvl="0" indent="0" defTabSz="914400" eaLnBrk="0" fontAlgn="base" hangingPunct="0">
                  <a:spcBef>
                    <a:spcPts val="600"/>
                  </a:spcBef>
                  <a:spcAft>
                    <a:spcPct val="0"/>
                  </a:spcAft>
                  <a:buNone/>
                </a:pPr>
                <a:r>
                  <a:rPr lang="en-US" sz="2200" b="0" dirty="0">
                    <a:solidFill>
                      <a:srgbClr val="000000"/>
                    </a:solidFill>
                  </a:rPr>
                  <a:t>             </a:t>
                </a:r>
                <a:r>
                  <a:rPr lang="en-US" sz="2200" b="0" dirty="0" smtClean="0">
                    <a:solidFill>
                      <a:srgbClr val="000000"/>
                    </a:solidFill>
                  </a:rPr>
                  <a:t>                   </a:t>
                </a:r>
                <a:r>
                  <a:rPr lang="en-US" sz="2200" b="0" dirty="0" smtClean="0">
                    <a:solidFill>
                      <a:srgbClr val="000000"/>
                    </a:solidFill>
                  </a:rPr>
                  <a:t>        </a:t>
                </a:r>
                <a14:m>
                  <m:oMath xmlns:m="http://schemas.openxmlformats.org/officeDocument/2006/math">
                    <m:r>
                      <a:rPr lang="en-US" sz="2200" b="1" i="0" dirty="0" smtClean="0">
                        <a:solidFill>
                          <a:srgbClr val="7030A0"/>
                        </a:solidFill>
                        <a:latin typeface="Cambria Math"/>
                      </a:rPr>
                      <m:t>=</m:t>
                    </m:r>
                    <m:r>
                      <a:rPr lang="en-US" sz="2200" b="1" i="0" dirty="0">
                        <a:solidFill>
                          <a:srgbClr val="7030A0"/>
                        </a:solidFill>
                        <a:latin typeface="Cambria Math"/>
                      </a:rPr>
                      <m:t>$</m:t>
                    </m:r>
                    <m:r>
                      <a:rPr lang="en-US" sz="2200" b="1" i="0" dirty="0" smtClean="0">
                        <a:solidFill>
                          <a:srgbClr val="7030A0"/>
                        </a:solidFill>
                        <a:latin typeface="Cambria Math"/>
                      </a:rPr>
                      <m:t>𝟒𝟑𝟐𝟎</m:t>
                    </m:r>
                  </m:oMath>
                </a14:m>
                <a:endParaRPr lang="en-US" sz="2200" dirty="0">
                  <a:solidFill>
                    <a:srgbClr val="7030A0"/>
                  </a:solidFill>
                </a:endParaRPr>
              </a:p>
            </p:txBody>
          </p:sp>
        </mc:Choice>
        <mc:Fallback>
          <p:sp>
            <p:nvSpPr>
              <p:cNvPr id="12" name="Content Placeholder 3"/>
              <p:cNvSpPr>
                <a:spLocks noGrp="1" noRot="1" noChangeAspect="1" noMove="1" noResize="1" noEditPoints="1" noAdjustHandles="1" noChangeArrowheads="1" noChangeShapeType="1" noTextEdit="1"/>
              </p:cNvSpPr>
              <p:nvPr>
                <p:ph idx="17"/>
              </p:nvPr>
            </p:nvSpPr>
            <p:spPr>
              <a:xfrm>
                <a:off x="914400" y="3276600"/>
                <a:ext cx="6629400" cy="2895600"/>
              </a:xfrm>
              <a:blipFill rotWithShape="1">
                <a:blip r:embed="rId2" cstate="print"/>
                <a:stretch>
                  <a:fillRect l="-1103" t="-1263" b="-842"/>
                </a:stretch>
              </a:blipFill>
            </p:spPr>
            <p:txBody>
              <a:bodyPr/>
              <a:lstStyle/>
              <a:p>
                <a:r>
                  <a:rPr lang="en-US">
                    <a:noFill/>
                  </a:rPr>
                  <a:t> </a:t>
                </a:r>
              </a:p>
            </p:txBody>
          </p:sp>
        </mc:Fallback>
      </mc:AlternateContent>
      <p:sp>
        <p:nvSpPr>
          <p:cNvPr id="13" name="Text Placeholder 4"/>
          <p:cNvSpPr>
            <a:spLocks noGrp="1"/>
          </p:cNvSpPr>
          <p:nvPr>
            <p:ph type="body" sz="quarter" idx="18"/>
          </p:nvPr>
        </p:nvSpPr>
        <p:spPr/>
        <p:txBody>
          <a:bodyPr/>
          <a:lstStyle/>
          <a:p>
            <a:endParaRPr lang="en-US"/>
          </a:p>
        </p:txBody>
      </p:sp>
      <p:sp>
        <p:nvSpPr>
          <p:cNvPr id="14" name="Text Placeholder 5"/>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37657846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theme/theme1.xml><?xml version="1.0" encoding="utf-8"?>
<a:theme xmlns:a="http://schemas.openxmlformats.org/drawingml/2006/main" name="MHHE_Accessible_PPT_Template-v3 (1)">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9">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MHHE_Accessible_PPT_Template-v3 (1)</Template>
  <TotalTime>5113</TotalTime>
  <Words>1012</Words>
  <Application>Microsoft Office PowerPoint</Application>
  <PresentationFormat>On-screen Show (4:3)</PresentationFormat>
  <Paragraphs>133</Paragraphs>
  <Slides>19</Slides>
  <Notes>2</Notes>
  <HiddenSlides>0</HiddenSlides>
  <MMClips>0</MMClips>
  <ScaleCrop>false</ScaleCrop>
  <HeadingPairs>
    <vt:vector size="4" baseType="variant">
      <vt:variant>
        <vt:lpstr>Theme</vt:lpstr>
      </vt:variant>
      <vt:variant>
        <vt:i4>9</vt:i4>
      </vt:variant>
      <vt:variant>
        <vt:lpstr>Slide Titles</vt:lpstr>
      </vt:variant>
      <vt:variant>
        <vt:i4>19</vt:i4>
      </vt:variant>
    </vt:vector>
  </HeadingPairs>
  <TitlesOfParts>
    <vt:vector size="28" baseType="lpstr">
      <vt:lpstr>MHHE_Accessible_PPT_Template-v3 (1)</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Lecture slides to accompany Engineering Economy, 8th edition</vt:lpstr>
      <vt:lpstr>Chapter 16</vt:lpstr>
      <vt:lpstr>LEARNING OUTCOMES</vt:lpstr>
      <vt:lpstr>Depreciation Terminology</vt:lpstr>
      <vt:lpstr>Common Depreciation Terms</vt:lpstr>
      <vt:lpstr>Straight Line Depreciation</vt:lpstr>
      <vt:lpstr>Example: SL Depreciation</vt:lpstr>
      <vt:lpstr>Declining Balance  (DB) and  Double Declining Balance (DDB) Depreciation </vt:lpstr>
      <vt:lpstr>Example: Double Declining Balance</vt:lpstr>
      <vt:lpstr>Spreadsheet Functions for Depreciation</vt:lpstr>
      <vt:lpstr>Switching Between Depreciation Methods</vt:lpstr>
      <vt:lpstr>MACRS Depreciation (1)</vt:lpstr>
      <vt:lpstr>MACRS Depreciation (2)</vt:lpstr>
      <vt:lpstr>Example: MACRS Depreciation</vt:lpstr>
      <vt:lpstr>MACRS Recovery Period</vt:lpstr>
      <vt:lpstr>Unit-of-Production (UOP) Depreciation</vt:lpstr>
      <vt:lpstr>Depletion Methods</vt:lpstr>
      <vt:lpstr>Example: Cost and Percentage Depletion</vt:lpstr>
      <vt:lpstr>Summary of Important Points</vt:lpstr>
    </vt:vector>
  </TitlesOfParts>
  <Company>The McGraw-Hill Companies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Structural Analysis</dc:title>
  <dc:creator>Kilburg, Jolynn</dc:creator>
  <cp:lastModifiedBy>Ken Marefat</cp:lastModifiedBy>
  <cp:revision>544</cp:revision>
  <dcterms:created xsi:type="dcterms:W3CDTF">2017-02-27T15:23:48Z</dcterms:created>
  <dcterms:modified xsi:type="dcterms:W3CDTF">2017-08-23T22:45:18Z</dcterms:modified>
</cp:coreProperties>
</file>