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7"/>
  </p:notesMasterIdLst>
  <p:handoutMasterIdLst>
    <p:handoutMasterId r:id="rId38"/>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5858"/>
    <a:srgbClr val="00508C"/>
    <a:srgbClr val="A60A1B"/>
    <a:srgbClr val="820082"/>
    <a:srgbClr val="2B5B4D"/>
    <a:srgbClr val="006200"/>
    <a:srgbClr val="F5F5F5"/>
    <a:srgbClr val="F4F4F4"/>
    <a:srgbClr val="004FC7"/>
    <a:srgbClr val="8A37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1" autoAdjust="0"/>
    <p:restoredTop sz="90463" autoAdjust="0"/>
  </p:normalViewPr>
  <p:slideViewPr>
    <p:cSldViewPr>
      <p:cViewPr>
        <p:scale>
          <a:sx n="75" d="100"/>
          <a:sy n="75" d="100"/>
        </p:scale>
        <p:origin x="-2910" y="-738"/>
      </p:cViewPr>
      <p:guideLst>
        <p:guide orient="horz" pos="3408"/>
        <p:guide orient="horz" pos="3600"/>
        <p:guide orient="horz" pos="912"/>
        <p:guide orient="horz" pos="3360"/>
        <p:guide pos="5616"/>
        <p:guide pos="4320"/>
      </p:guideLst>
    </p:cSldViewPr>
  </p:slideViewPr>
  <p:outlineViewPr>
    <p:cViewPr>
      <p:scale>
        <a:sx n="33" d="100"/>
        <a:sy n="33" d="100"/>
      </p:scale>
      <p:origin x="0" y="406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pPr/>
              <a:t>8/23/2017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pPr/>
              <a:t>‹#›</a:t>
            </a:fld>
            <a:endParaRPr lang="en-US"/>
          </a:p>
        </p:txBody>
      </p:sp>
    </p:spTree>
    <p:extLst>
      <p:ext uri="{BB962C8B-B14F-4D97-AF65-F5344CB8AC3E}">
        <p14:creationId xmlns:p14="http://schemas.microsoft.com/office/powerpoint/2010/main" xmlns=""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pPr/>
              <a:t>8/23/2017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pPr/>
              <a:t>‹#›</a:t>
            </a:fld>
            <a:endParaRPr lang="en-US"/>
          </a:p>
        </p:txBody>
      </p:sp>
    </p:spTree>
    <p:extLst>
      <p:ext uri="{BB962C8B-B14F-4D97-AF65-F5344CB8AC3E}">
        <p14:creationId xmlns:p14="http://schemas.microsoft.com/office/powerpoint/2010/main" xmlns=""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p>
          <a:p>
            <a:r>
              <a:rPr lang="en-US" dirty="0" smtClean="0"/>
              <a:t>1.  Introduce yourself - your students are likely to want to know something about your qualifications and interests - overall, where you are coming from.</a:t>
            </a:r>
          </a:p>
          <a:p>
            <a:r>
              <a:rPr lang="en-US" dirty="0" smtClean="0"/>
              <a:t>2.  Have students introduce themselves.  Ask why they are taking this class.  If you are fortunate enough to have a Polaroid camera, take pictures of each student for later posting on a class “board” so both they and you get to know each other.</a:t>
            </a:r>
          </a:p>
          <a:p>
            <a:r>
              <a:rPr lang="en-US" dirty="0" smtClean="0"/>
              <a:t>3.  Discuss both choice of textbook and development of syllabus.</a:t>
            </a:r>
          </a:p>
          <a:p>
            <a:r>
              <a:rPr lang="en-US" dirty="0" smtClean="0"/>
              <a:t>4.  If you are expecting students to work in teams, at east introduce the choice of team members.  If at all possible, have students participate in a team building or team study exercise.  It works wonders.  Most student have been told to work in teams in prior classes, but have never examined exactly what a team is and how it works.  One hour spent in a team building/examination exercise saves many hours and avoids many problems later on.</a:t>
            </a:r>
          </a:p>
        </p:txBody>
      </p:sp>
      <p:sp>
        <p:nvSpPr>
          <p:cNvPr id="4" name="Slide Number Placeholder 3"/>
          <p:cNvSpPr>
            <a:spLocks noGrp="1"/>
          </p:cNvSpPr>
          <p:nvPr>
            <p:ph type="sldNum" sz="quarter" idx="10"/>
          </p:nvPr>
        </p:nvSpPr>
        <p:spPr/>
        <p:txBody>
          <a:bodyPr/>
          <a:lstStyle/>
          <a:p>
            <a:fld id="{5D003D02-7E89-4EBF-B123-9C334E1BFEF7}" type="slidenum">
              <a:rPr lang="en-US" smtClean="0"/>
              <a:pPr/>
              <a:t>1</a:t>
            </a:fld>
            <a:endParaRPr lang="en-US"/>
          </a:p>
        </p:txBody>
      </p:sp>
    </p:spTree>
    <p:extLst>
      <p:ext uri="{BB962C8B-B14F-4D97-AF65-F5344CB8AC3E}">
        <p14:creationId xmlns:p14="http://schemas.microsoft.com/office/powerpoint/2010/main" xmlns="" val="345517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pPr/>
              <a:t>2</a:t>
            </a:fld>
            <a:endParaRPr lang="en-US"/>
          </a:p>
        </p:txBody>
      </p:sp>
    </p:spTree>
    <p:extLst>
      <p:ext uri="{BB962C8B-B14F-4D97-AF65-F5344CB8AC3E}">
        <p14:creationId xmlns:p14="http://schemas.microsoft.com/office/powerpoint/2010/main" xmlns="" val="34183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rgbClr val="000000">
              <a:alpha val="5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mj-lt"/>
                <a:cs typeface="Arial" panose="020B0604020202020204" pitchFamily="34" charset="0"/>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457200" y="4191000"/>
            <a:ext cx="5105400" cy="685800"/>
          </a:xfrm>
          <a:prstGeom prst="rect">
            <a:avLst/>
          </a:prstGeom>
        </p:spPr>
        <p:txBody>
          <a:bodyPr anchor="b"/>
          <a:lstStyle>
            <a:lvl1pPr marL="0" indent="0">
              <a:buNone/>
              <a:defRPr sz="2000" b="1">
                <a:solidFill>
                  <a:schemeClr val="bg1"/>
                </a:solidFill>
                <a:latin typeface="ArumSans Bd" pitchFamily="34" charset="0"/>
                <a:cs typeface="Arial" panose="020B0604020202020204" pitchFamily="34" charset="0"/>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ntent Placeholder 4"/>
          <p:cNvSpPr>
            <a:spLocks noGrp="1"/>
          </p:cNvSpPr>
          <p:nvPr>
            <p:ph sz="quarter" idx="12" hasCustomPrompt="1"/>
          </p:nvPr>
        </p:nvSpPr>
        <p:spPr>
          <a:xfrm>
            <a:off x="0" y="6706639"/>
            <a:ext cx="9144000" cy="173736"/>
          </a:xfrm>
          <a:prstGeom prst="rect">
            <a:avLst/>
          </a:prstGeom>
        </p:spPr>
        <p:txBody>
          <a:bodyPr/>
          <a:lstStyle>
            <a:lvl1pPr algn="l">
              <a:defRPr sz="800">
                <a:solidFill>
                  <a:srgbClr val="585858"/>
                </a:solidFill>
              </a:defRPr>
            </a:lvl1pPr>
          </a:lstStyle>
          <a:p>
            <a:pPr lvl="0"/>
            <a:r>
              <a:rPr lang="en-US" dirty="0" smtClean="0"/>
              <a:t>Set Copyright Here</a:t>
            </a:r>
            <a:endParaRPr lang="en-US" dirty="0"/>
          </a:p>
        </p:txBody>
      </p:sp>
    </p:spTree>
    <p:extLst>
      <p:ext uri="{BB962C8B-B14F-4D97-AF65-F5344CB8AC3E}">
        <p14:creationId xmlns:p14="http://schemas.microsoft.com/office/powerpoint/2010/main" xmlns=""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801041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118797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8740734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587377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9750495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491004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32661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xmlns="" val="1987417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52120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8626553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7"/>
          </p:nvPr>
        </p:nvSpPr>
        <p:spPr>
          <a:xfrm>
            <a:off x="457200" y="373380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Jump Link"/>
          <p:cNvSpPr>
            <a:spLocks noGrp="1"/>
          </p:cNvSpPr>
          <p:nvPr>
            <p:ph type="body" sz="quarter" idx="18" hasCustomPrompt="1"/>
          </p:nvPr>
        </p:nvSpPr>
        <p:spPr>
          <a:xfrm>
            <a:off x="3886200" y="6551932"/>
            <a:ext cx="1371600" cy="100584"/>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12" name="Photo Credit"/>
          <p:cNvSpPr>
            <a:spLocks noGrp="1"/>
          </p:cNvSpPr>
          <p:nvPr>
            <p:ph type="body" sz="quarter" idx="19" hasCustomPrompt="1"/>
          </p:nvPr>
        </p:nvSpPr>
        <p:spPr>
          <a:xfrm>
            <a:off x="6473952"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1309971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624449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Bar-Six Content Placeholders">
    <p:spTree>
      <p:nvGrpSpPr>
        <p:cNvPr id="1" name=""/>
        <p:cNvGrpSpPr/>
        <p:nvPr/>
      </p:nvGrpSpPr>
      <p:grpSpPr>
        <a:xfrm>
          <a:off x="0" y="0"/>
          <a:ext cx="0" cy="0"/>
          <a:chOff x="0" y="0"/>
          <a:chExt cx="0" cy="0"/>
        </a:xfrm>
      </p:grpSpPr>
      <p:sp>
        <p:nvSpPr>
          <p:cNvPr id="10" name="Oval 9"/>
          <p:cNvSpPr/>
          <p:nvPr userDrawn="1"/>
        </p:nvSpPr>
        <p:spPr bwMode="auto">
          <a:xfrm>
            <a:off x="685800" y="5486400"/>
            <a:ext cx="7772400" cy="838200"/>
          </a:xfrm>
          <a:prstGeom prst="ellipse">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1" name="Oval 10"/>
          <p:cNvSpPr/>
          <p:nvPr userDrawn="1"/>
        </p:nvSpPr>
        <p:spPr bwMode="auto">
          <a:xfrm>
            <a:off x="685800" y="4534644"/>
            <a:ext cx="7772400" cy="723156"/>
          </a:xfrm>
          <a:prstGeom prst="ellipse">
            <a:avLst/>
          </a:prstGeom>
          <a:solidFill>
            <a:srgbClr val="E8E5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2" name="Oval 11"/>
          <p:cNvSpPr/>
          <p:nvPr userDrawn="1"/>
        </p:nvSpPr>
        <p:spPr bwMode="auto">
          <a:xfrm>
            <a:off x="685800" y="3429000"/>
            <a:ext cx="7772400" cy="877044"/>
          </a:xfrm>
          <a:prstGeom prst="ellipse">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3" name="Oval 12"/>
          <p:cNvSpPr/>
          <p:nvPr userDrawn="1"/>
        </p:nvSpPr>
        <p:spPr bwMode="auto">
          <a:xfrm>
            <a:off x="685800" y="2362200"/>
            <a:ext cx="7772400" cy="838200"/>
          </a:xfrm>
          <a:prstGeom prst="ellipse">
            <a:avLst/>
          </a:prstGeom>
          <a:solidFill>
            <a:srgbClr val="D6D6F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4" name="Oval 13"/>
          <p:cNvSpPr/>
          <p:nvPr userDrawn="1"/>
        </p:nvSpPr>
        <p:spPr bwMode="auto">
          <a:xfrm>
            <a:off x="685800" y="1295400"/>
            <a:ext cx="7772400" cy="838200"/>
          </a:xfrm>
          <a:prstGeom prst="ellipse">
            <a:avLst/>
          </a:prstGeom>
          <a:solidFill>
            <a:srgbClr val="C2FF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hidden="1"/>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hidden="1"/>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hidden="1"/>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hidden="1"/>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hidden="1"/>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hidden="1"/>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hidden="1"/>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812444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866468"/>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4" name="Photo Credit"/>
          <p:cNvSpPr>
            <a:spLocks noGrp="1"/>
          </p:cNvSpPr>
          <p:nvPr>
            <p:ph sz="quarter" idx="30"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32307901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528665"/>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648200"/>
            <a:ext cx="4038600" cy="467532"/>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257800"/>
            <a:ext cx="40386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6" name="Content Placeholder 5"/>
          <p:cNvSpPr>
            <a:spLocks noGrp="1"/>
          </p:cNvSpPr>
          <p:nvPr>
            <p:ph sz="quarter" idx="31"/>
          </p:nvPr>
        </p:nvSpPr>
        <p:spPr>
          <a:xfrm>
            <a:off x="4724400" y="5943600"/>
            <a:ext cx="39624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8" name="Photo Credit"/>
          <p:cNvSpPr>
            <a:spLocks noGrp="1"/>
          </p:cNvSpPr>
          <p:nvPr>
            <p:ph sz="quarter" idx="32"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675881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319401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803400"/>
            <a:ext cx="4040188"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803400"/>
            <a:ext cx="4041775"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7505567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7272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7272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3434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3434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hidden="1"/>
          <p:cNvSpPr>
            <a:spLocks noGrp="1"/>
          </p:cNvSpPr>
          <p:nvPr>
            <p:ph type="body" sz="quarter" idx="16" hasCustomPrompt="1"/>
          </p:nvPr>
        </p:nvSpPr>
        <p:spPr>
          <a:xfrm>
            <a:off x="3817620" y="655320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207924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485390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16435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hidden="1"/>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1579501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rgbClr val="3946A4"/>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xmlns="" val="246929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©McGraw-Hill Education. All rights reserved. Authorized </a:t>
            </a:r>
            <a:r>
              <a:rPr lang="en-US" sz="3200" kern="1200" dirty="0" smtClean="0">
                <a:solidFill>
                  <a:srgbClr val="585858"/>
                </a:solidFill>
                <a:effectLst/>
                <a:latin typeface="+mn-lt"/>
                <a:ea typeface="+mn-ea"/>
                <a:cs typeface="+mn-cs"/>
              </a:rPr>
              <a:t>only </a:t>
            </a: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585858"/>
              </a:solidFill>
              <a:effectLst/>
              <a:uLnTx/>
              <a:uFillTx/>
              <a:latin typeface="Calibri"/>
              <a:ea typeface="+mn-ea"/>
              <a:cs typeface="+mn-cs"/>
            </a:endParaRPr>
          </a:p>
        </p:txBody>
      </p:sp>
    </p:spTree>
    <p:extLst>
      <p:ext uri="{BB962C8B-B14F-4D97-AF65-F5344CB8AC3E}">
        <p14:creationId xmlns:p14="http://schemas.microsoft.com/office/powerpoint/2010/main" xmlns="" val="385992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88723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705315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701755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9492145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656260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2678369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10997478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1123782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755641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07410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sp>
        <p:nvSpPr>
          <p:cNvPr id="13" name="Red Bar"/>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xmlns=""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xmlns=""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1283304046"/>
      </p:ext>
    </p:extLst>
  </p:cSld>
  <p:clrMap bg1="lt1" tx1="dk1" bg2="lt2" tx2="dk2" accent1="accent1" accent2="accent2" accent3="accent3" accent4="accent4" accent5="accent5" accent6="accent6" hlink="hlink" folHlink="folHlink"/>
  <p:sldLayoutIdLst>
    <p:sldLayoutId id="2147483951" r:id="rId1"/>
    <p:sldLayoutId id="2147483964" r:id="rId2"/>
    <p:sldLayoutId id="2147483952" r:id="rId3"/>
    <p:sldLayoutId id="2147483967" r:id="rId4"/>
    <p:sldLayoutId id="2147483966"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xmlns=""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a:t>
            </a:r>
            <a:r>
              <a:rPr lang="en-US" sz="800" dirty="0" err="1" smtClean="0">
                <a:solidFill>
                  <a:schemeClr val="bg1"/>
                </a:solidFill>
              </a:rPr>
              <a:t>EducationCopy</a:t>
            </a:r>
            <a:endParaRPr lang="en-US" sz="800" dirty="0" smtClean="0">
              <a:solidFill>
                <a:schemeClr val="bg1"/>
              </a:solidFill>
            </a:endParaRPr>
          </a:p>
        </p:txBody>
      </p:sp>
    </p:spTree>
    <p:extLst>
      <p:ext uri="{BB962C8B-B14F-4D97-AF65-F5344CB8AC3E}">
        <p14:creationId xmlns:p14="http://schemas.microsoft.com/office/powerpoint/2010/main" xmlns=""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p:nvPicPr>
        <p:blipFill rotWithShape="1">
          <a:blip r:embed="rId4" cstate="screen">
            <a:alphaModFix amt="25000"/>
            <a:extLst>
              <a:ext uri="{28A0092B-C50C-407E-A947-70E740481C1C}">
                <a14:useLocalDpi xmlns:a14="http://schemas.microsoft.com/office/drawing/2010/main" xmlns=""/>
              </a:ext>
            </a:extLst>
          </a:blip>
          <a:srcRect r="28644" b="27282"/>
          <a:stretch/>
        </p:blipFill>
        <p:spPr>
          <a:xfrm>
            <a:off x="461821" y="1943668"/>
            <a:ext cx="8682180" cy="4914333"/>
          </a:xfrm>
          <a:prstGeom prst="rect">
            <a:avLst/>
          </a:prstGeom>
        </p:spPr>
      </p:pic>
      <p:sp>
        <p:nvSpPr>
          <p:cNvPr id="8"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xmlns=""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www.construction.com/" TargetMode="External"/><Relationship Id="rId2" Type="http://schemas.openxmlformats.org/officeDocument/2006/relationships/hyperlink" Target="http://www.che.com/pci" TargetMode="External"/><Relationship Id="rId1" Type="http://schemas.openxmlformats.org/officeDocument/2006/relationships/slideLayout" Target="../slideLayouts/slideLayout25.xml"/><Relationship Id="rId4" Type="http://schemas.openxmlformats.org/officeDocument/2006/relationships/hyperlink" Target="http://www.bls.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5.xml"/><Relationship Id="rId1" Type="http://schemas.openxmlformats.org/officeDocument/2006/relationships/vmlDrawing" Target="../drawings/vmlDrawing3.v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0" y="3352800"/>
            <a:ext cx="5715000" cy="1066800"/>
          </a:xfrm>
        </p:spPr>
        <p:txBody>
          <a:bodyPr lIns="0" rIns="0"/>
          <a:lstStyle/>
          <a:p>
            <a:r>
              <a:rPr lang="en-US" sz="2400" b="1" dirty="0" smtClean="0"/>
              <a:t>Lecture slides to accompany</a:t>
            </a:r>
            <a:r>
              <a:rPr lang="en-US" sz="2600" dirty="0" smtClean="0"/>
              <a:t/>
            </a:r>
            <a:br>
              <a:rPr lang="en-US" sz="2600" dirty="0" smtClean="0"/>
            </a:br>
            <a:r>
              <a:rPr lang="en-US" sz="3400" b="1" dirty="0" smtClean="0"/>
              <a:t>Engineering Economy, </a:t>
            </a:r>
            <a:r>
              <a:rPr lang="en-US" sz="2400" b="1" dirty="0" smtClean="0"/>
              <a:t>8</a:t>
            </a:r>
            <a:r>
              <a:rPr lang="en-US" sz="2400" b="1" baseline="30000" dirty="0" smtClean="0"/>
              <a:t>th</a:t>
            </a:r>
            <a:r>
              <a:rPr lang="en-US" sz="2400" b="1" dirty="0" smtClean="0"/>
              <a:t> edition</a:t>
            </a:r>
            <a:endParaRPr lang="en-US" sz="2400" b="1" dirty="0"/>
          </a:p>
        </p:txBody>
      </p:sp>
      <p:sp>
        <p:nvSpPr>
          <p:cNvPr id="2" name="Text Placeholder 2"/>
          <p:cNvSpPr>
            <a:spLocks noGrp="1"/>
          </p:cNvSpPr>
          <p:nvPr>
            <p:ph type="body" sz="quarter" idx="10"/>
          </p:nvPr>
        </p:nvSpPr>
        <p:spPr>
          <a:xfrm>
            <a:off x="609600" y="4311501"/>
            <a:ext cx="5105400" cy="685800"/>
          </a:xfrm>
        </p:spPr>
        <p:txBody>
          <a:bodyPr anchor="b"/>
          <a:lstStyle/>
          <a:p>
            <a:r>
              <a:rPr lang="en-US" dirty="0"/>
              <a:t>Leland </a:t>
            </a:r>
            <a:r>
              <a:rPr lang="en-US" dirty="0" smtClean="0"/>
              <a:t>Blank, </a:t>
            </a:r>
            <a:r>
              <a:rPr lang="en-US" dirty="0"/>
              <a:t>Anthony </a:t>
            </a:r>
            <a:r>
              <a:rPr lang="en-US" dirty="0" smtClean="0"/>
              <a:t>Tarquin</a:t>
            </a:r>
            <a:endParaRPr lang="en-US" dirty="0"/>
          </a:p>
        </p:txBody>
      </p:sp>
      <p:sp>
        <p:nvSpPr>
          <p:cNvPr id="5" name="Content Placeholder 3"/>
          <p:cNvSpPr>
            <a:spLocks noGrp="1"/>
          </p:cNvSpPr>
          <p:nvPr>
            <p:ph sz="quarter" idx="12"/>
          </p:nvPr>
        </p:nvSpPr>
        <p:spPr>
          <a:xfrm>
            <a:off x="0" y="6706639"/>
            <a:ext cx="9144000" cy="173736"/>
          </a:xfrm>
        </p:spPr>
        <p:txBody>
          <a:bodyPr/>
          <a:lstStyle/>
          <a:p>
            <a:r>
              <a:rPr lang="en-US" dirty="0"/>
              <a:t>©McGraw-Hill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xmlns="" val="235105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Cost Index Method</a:t>
            </a:r>
          </a:p>
        </p:txBody>
      </p:sp>
      <mc:AlternateContent xmlns:mc="http://schemas.openxmlformats.org/markup-compatibility/2006">
        <mc:Choice xmlns:a14="http://schemas.microsoft.com/office/drawing/2010/main" xmlns="" Requires="a14">
          <p:sp>
            <p:nvSpPr>
              <p:cNvPr id="7" name="Content Placeholder 2"/>
              <p:cNvSpPr>
                <a:spLocks noGrp="1"/>
              </p:cNvSpPr>
              <p:nvPr>
                <p:ph idx="1"/>
              </p:nvPr>
            </p:nvSpPr>
            <p:spPr>
              <a:xfrm>
                <a:off x="228600" y="1264920"/>
                <a:ext cx="8686800" cy="5212080"/>
              </a:xfrm>
            </p:spPr>
            <p:txBody>
              <a:bodyPr/>
              <a:lstStyle/>
              <a:p>
                <a:pPr marL="0" indent="0">
                  <a:spcBef>
                    <a:spcPts val="0"/>
                  </a:spcBef>
                  <a:buNone/>
                </a:pPr>
                <a:r>
                  <a:rPr lang="en-US" sz="2600" dirty="0">
                    <a:solidFill>
                      <a:srgbClr val="00508C"/>
                    </a:solidFill>
                  </a:rPr>
                  <a:t>Problem: </a:t>
                </a:r>
                <a:r>
                  <a:rPr lang="en-US" sz="2600" dirty="0"/>
                  <a:t>Estimate the total cost of labor today in US dollars for </a:t>
                </a:r>
                <a:r>
                  <a:rPr lang="en-US" sz="2600" dirty="0" smtClean="0"/>
                  <a:t>a maritime </a:t>
                </a:r>
                <a:r>
                  <a:rPr lang="en-US" sz="2600" dirty="0"/>
                  <a:t>construction project using data from a similar project </a:t>
                </a:r>
                <a:r>
                  <a:rPr lang="en-US" sz="2600" dirty="0" smtClean="0"/>
                  <a:t>in Europe </a:t>
                </a:r>
                <a:r>
                  <a:rPr lang="en-US" sz="2600" dirty="0"/>
                  <a:t>completed in 1998</a:t>
                </a:r>
                <a:r>
                  <a:rPr lang="en-US" sz="2600" dirty="0" smtClean="0"/>
                  <a:t>.</a:t>
                </a:r>
                <a:endParaRPr lang="en-US" sz="2600" dirty="0"/>
              </a:p>
              <a:p>
                <a:pPr>
                  <a:spcBef>
                    <a:spcPts val="1800"/>
                  </a:spcBef>
                  <a:buNone/>
                </a:pPr>
                <a:r>
                  <a:rPr lang="en-US" sz="2600" dirty="0"/>
                  <a:t>Labor index, 1998:   789.6		Cost in 1998: €3.9 million</a:t>
                </a:r>
              </a:p>
              <a:p>
                <a:pPr>
                  <a:spcBef>
                    <a:spcPts val="0"/>
                  </a:spcBef>
                  <a:buNone/>
                </a:pPr>
                <a:r>
                  <a:rPr lang="en-US" sz="2600" dirty="0"/>
                  <a:t>Labor index, current: 1165.8		Currently, 1 € </a:t>
                </a:r>
                <a14:m>
                  <m:oMath xmlns:m="http://schemas.openxmlformats.org/officeDocument/2006/math">
                    <m:r>
                      <a:rPr lang="en-US" sz="2600" i="1" dirty="0" smtClean="0">
                        <a:latin typeface="Cambria Math"/>
                      </a:rPr>
                      <m:t>=</m:t>
                    </m:r>
                  </m:oMath>
                </a14:m>
                <a:r>
                  <a:rPr lang="en-US" sz="2600" dirty="0"/>
                  <a:t> 1.5 US</a:t>
                </a:r>
                <a:r>
                  <a:rPr lang="en-US" sz="2600" dirty="0" smtClean="0"/>
                  <a:t>$</a:t>
                </a:r>
                <a:endParaRPr lang="en-US" sz="2600" dirty="0"/>
              </a:p>
              <a:p>
                <a:pPr>
                  <a:spcBef>
                    <a:spcPts val="1800"/>
                  </a:spcBef>
                  <a:spcAft>
                    <a:spcPts val="3000"/>
                  </a:spcAft>
                  <a:buNone/>
                </a:pPr>
                <a:r>
                  <a:rPr lang="en-US" sz="2600" dirty="0">
                    <a:solidFill>
                      <a:srgbClr val="A60A1B"/>
                    </a:solidFill>
                  </a:rPr>
                  <a:t>Solution: </a:t>
                </a:r>
                <a:r>
                  <a:rPr lang="en-US" sz="2600" dirty="0"/>
                  <a:t>Let t </a:t>
                </a:r>
                <a14:m>
                  <m:oMath xmlns:m="http://schemas.openxmlformats.org/officeDocument/2006/math">
                    <m:r>
                      <a:rPr lang="en-US" sz="2600" i="1" dirty="0" smtClean="0">
                        <a:latin typeface="Cambria Math"/>
                      </a:rPr>
                      <m:t>=</m:t>
                    </m:r>
                  </m:oMath>
                </a14:m>
                <a:r>
                  <a:rPr lang="en-US" sz="2600" dirty="0"/>
                  <a:t> today and 0 </a:t>
                </a:r>
                <a14:m>
                  <m:oMath xmlns:m="http://schemas.openxmlformats.org/officeDocument/2006/math">
                    <m:r>
                      <a:rPr lang="en-US" sz="2600" i="1" dirty="0">
                        <a:latin typeface="Cambria Math"/>
                      </a:rPr>
                      <m:t>=</m:t>
                    </m:r>
                  </m:oMath>
                </a14:m>
                <a:r>
                  <a:rPr lang="en-US" sz="2600" dirty="0"/>
                  <a:t> 1998 </a:t>
                </a:r>
                <a:r>
                  <a:rPr lang="en-US" sz="2600" dirty="0" smtClean="0"/>
                  <a:t>base</a:t>
                </a:r>
                <a:endParaRPr lang="en-US" sz="2600" dirty="0">
                  <a:solidFill>
                    <a:srgbClr val="FF0000"/>
                  </a:solidFill>
                </a:endParaRPr>
              </a:p>
              <a:p>
                <a:pPr>
                  <a:spcBef>
                    <a:spcPts val="1800"/>
                  </a:spcBef>
                  <a:buNone/>
                </a:pPr>
                <a14:m>
                  <m:oMathPara xmlns:m="http://schemas.openxmlformats.org/officeDocument/2006/math">
                    <m:oMathParaPr>
                      <m:jc m:val="left"/>
                    </m:oMathParaPr>
                    <m:oMath xmlns:m="http://schemas.openxmlformats.org/officeDocument/2006/math">
                      <m:r>
                        <a:rPr lang="en-US" sz="2600" b="1" i="0" dirty="0" smtClean="0">
                          <a:solidFill>
                            <a:srgbClr val="006200"/>
                          </a:solidFill>
                          <a:latin typeface="Cambria Math"/>
                        </a:rPr>
                        <m:t>𝐂</m:t>
                      </m:r>
                      <m:r>
                        <a:rPr lang="en-US" sz="2600" b="1" i="0" baseline="-25000" dirty="0" smtClean="0">
                          <a:solidFill>
                            <a:srgbClr val="006200"/>
                          </a:solidFill>
                          <a:latin typeface="Cambria Math"/>
                        </a:rPr>
                        <m:t>𝐭</m:t>
                      </m:r>
                      <m:r>
                        <a:rPr lang="en-US" sz="2600" b="1" i="0" dirty="0">
                          <a:solidFill>
                            <a:srgbClr val="006200"/>
                          </a:solidFill>
                          <a:latin typeface="Cambria Math"/>
                        </a:rPr>
                        <m:t>=</m:t>
                      </m:r>
                      <m:r>
                        <a:rPr lang="en-US" sz="2600" b="1" i="0" dirty="0">
                          <a:solidFill>
                            <a:srgbClr val="006200"/>
                          </a:solidFill>
                          <a:latin typeface="Cambria Math"/>
                        </a:rPr>
                        <m:t>𝟑</m:t>
                      </m:r>
                      <m:r>
                        <a:rPr lang="en-US" sz="2600" b="1" i="0" dirty="0">
                          <a:solidFill>
                            <a:srgbClr val="006200"/>
                          </a:solidFill>
                          <a:latin typeface="Cambria Math"/>
                        </a:rPr>
                        <m:t>.</m:t>
                      </m:r>
                      <m:r>
                        <a:rPr lang="en-US" sz="2600" b="1" i="0" dirty="0">
                          <a:solidFill>
                            <a:srgbClr val="006200"/>
                          </a:solidFill>
                          <a:latin typeface="Cambria Math"/>
                        </a:rPr>
                        <m:t>𝟗</m:t>
                      </m:r>
                      <m:r>
                        <a:rPr lang="en-US" sz="2600" b="1" i="0" dirty="0">
                          <a:solidFill>
                            <a:srgbClr val="006200"/>
                          </a:solidFill>
                          <a:latin typeface="Cambria Math"/>
                        </a:rPr>
                        <m:t> </m:t>
                      </m:r>
                      <m:r>
                        <a:rPr lang="en-US" sz="2600" b="1" i="0" dirty="0">
                          <a:solidFill>
                            <a:srgbClr val="006200"/>
                          </a:solidFill>
                          <a:latin typeface="Cambria Math"/>
                        </a:rPr>
                        <m:t>𝐦𝐢𝐥𝐥𝐢𝐨𝐧</m:t>
                      </m:r>
                      <m:r>
                        <a:rPr lang="en-US" sz="2600" b="1" i="0" dirty="0">
                          <a:solidFill>
                            <a:srgbClr val="006200"/>
                          </a:solidFill>
                          <a:latin typeface="Cambria Math"/>
                        </a:rPr>
                        <m:t>×(</m:t>
                      </m:r>
                      <m:r>
                        <a:rPr lang="en-US" sz="2600" b="1" i="0" dirty="0">
                          <a:solidFill>
                            <a:srgbClr val="006200"/>
                          </a:solidFill>
                          <a:latin typeface="Cambria Math"/>
                        </a:rPr>
                        <m:t>𝟏𝟏𝟔𝟓</m:t>
                      </m:r>
                      <m:r>
                        <a:rPr lang="en-US" sz="2600" b="1" i="0" dirty="0">
                          <a:solidFill>
                            <a:srgbClr val="006200"/>
                          </a:solidFill>
                          <a:latin typeface="Cambria Math"/>
                        </a:rPr>
                        <m:t>.</m:t>
                      </m:r>
                      <m:r>
                        <a:rPr lang="en-US" sz="2600" b="1" i="0" dirty="0">
                          <a:solidFill>
                            <a:srgbClr val="006200"/>
                          </a:solidFill>
                          <a:latin typeface="Cambria Math"/>
                        </a:rPr>
                        <m:t>𝟖</m:t>
                      </m:r>
                      <m:r>
                        <a:rPr lang="en-US" sz="2600" b="1" i="0" dirty="0">
                          <a:solidFill>
                            <a:srgbClr val="006200"/>
                          </a:solidFill>
                          <a:latin typeface="Cambria Math"/>
                        </a:rPr>
                        <m:t>/</m:t>
                      </m:r>
                      <m:r>
                        <a:rPr lang="en-US" sz="2600" b="1" i="0" dirty="0">
                          <a:solidFill>
                            <a:srgbClr val="006200"/>
                          </a:solidFill>
                          <a:latin typeface="Cambria Math"/>
                        </a:rPr>
                        <m:t>𝟕𝟖𝟗</m:t>
                      </m:r>
                      <m:r>
                        <a:rPr lang="en-US" sz="2600" b="1" i="0" dirty="0">
                          <a:solidFill>
                            <a:srgbClr val="006200"/>
                          </a:solidFill>
                          <a:latin typeface="Cambria Math"/>
                        </a:rPr>
                        <m:t>.</m:t>
                      </m:r>
                      <m:r>
                        <a:rPr lang="en-US" sz="2600" b="1" i="0" dirty="0">
                          <a:solidFill>
                            <a:srgbClr val="006200"/>
                          </a:solidFill>
                          <a:latin typeface="Cambria Math"/>
                        </a:rPr>
                        <m:t>𝟔</m:t>
                      </m:r>
                      <m:r>
                        <a:rPr lang="en-US" sz="2600" b="1" i="0" dirty="0">
                          <a:solidFill>
                            <a:srgbClr val="006200"/>
                          </a:solidFill>
                          <a:latin typeface="Cambria Math"/>
                        </a:rPr>
                        <m:t>)= €</m:t>
                      </m:r>
                      <m:r>
                        <a:rPr lang="en-US" sz="2600" b="1" i="0" dirty="0">
                          <a:solidFill>
                            <a:srgbClr val="006200"/>
                          </a:solidFill>
                          <a:latin typeface="Cambria Math"/>
                        </a:rPr>
                        <m:t>𝟓</m:t>
                      </m:r>
                      <m:r>
                        <a:rPr lang="en-US" sz="2600" b="1" i="0" dirty="0">
                          <a:solidFill>
                            <a:srgbClr val="006200"/>
                          </a:solidFill>
                          <a:latin typeface="Cambria Math"/>
                        </a:rPr>
                        <m:t>.</m:t>
                      </m:r>
                      <m:r>
                        <a:rPr lang="en-US" sz="2600" b="1" i="0" dirty="0">
                          <a:solidFill>
                            <a:srgbClr val="006200"/>
                          </a:solidFill>
                          <a:latin typeface="Cambria Math"/>
                        </a:rPr>
                        <m:t>𝟕𝟔</m:t>
                      </m:r>
                      <m:r>
                        <a:rPr lang="en-US" sz="2600" b="1" i="0" dirty="0">
                          <a:solidFill>
                            <a:srgbClr val="006200"/>
                          </a:solidFill>
                          <a:latin typeface="Cambria Math"/>
                        </a:rPr>
                        <m:t> </m:t>
                      </m:r>
                      <m:r>
                        <a:rPr lang="en-US" sz="2600" b="1" i="0" dirty="0">
                          <a:solidFill>
                            <a:srgbClr val="006200"/>
                          </a:solidFill>
                          <a:latin typeface="Cambria Math"/>
                        </a:rPr>
                        <m:t>𝐦𝐢𝐥𝐥𝐢𝐨𝐧</m:t>
                      </m:r>
                    </m:oMath>
                  </m:oMathPara>
                </a14:m>
                <a:endParaRPr lang="en-US" sz="2600" dirty="0">
                  <a:solidFill>
                    <a:srgbClr val="006200"/>
                  </a:solidFill>
                </a:endParaRPr>
              </a:p>
              <a:p>
                <a:pPr>
                  <a:spcBef>
                    <a:spcPts val="0"/>
                  </a:spcBef>
                  <a:buNone/>
                </a:pPr>
                <a14:m>
                  <m:oMathPara xmlns:m="http://schemas.openxmlformats.org/officeDocument/2006/math">
                    <m:oMathParaPr>
                      <m:jc m:val="centerGroup"/>
                    </m:oMathParaPr>
                    <m:oMath xmlns:m="http://schemas.openxmlformats.org/officeDocument/2006/math">
                      <m:r>
                        <a:rPr lang="en-US" sz="2600" b="1" i="0" dirty="0" smtClean="0">
                          <a:solidFill>
                            <a:srgbClr val="006200"/>
                          </a:solidFill>
                          <a:latin typeface="Cambria Math"/>
                        </a:rPr>
                        <m:t>  		    </m:t>
                      </m:r>
                      <m:r>
                        <a:rPr lang="en-US" sz="2600" b="1" i="0" dirty="0" smtClean="0">
                          <a:solidFill>
                            <a:srgbClr val="006200"/>
                          </a:solidFill>
                          <a:latin typeface="Cambria Math"/>
                        </a:rPr>
                        <m:t> 		=</m:t>
                      </m:r>
                      <m:r>
                        <a:rPr lang="en-US" sz="2600" b="1" i="0" dirty="0">
                          <a:solidFill>
                            <a:srgbClr val="006200"/>
                          </a:solidFill>
                          <a:latin typeface="Cambria Math"/>
                        </a:rPr>
                        <m:t>€</m:t>
                      </m:r>
                      <m:r>
                        <a:rPr lang="en-US" sz="2600" b="1" i="0" dirty="0">
                          <a:solidFill>
                            <a:srgbClr val="006200"/>
                          </a:solidFill>
                          <a:latin typeface="Cambria Math"/>
                        </a:rPr>
                        <m:t>𝟓</m:t>
                      </m:r>
                      <m:r>
                        <a:rPr lang="en-US" sz="2600" b="1" i="0" dirty="0">
                          <a:solidFill>
                            <a:srgbClr val="006200"/>
                          </a:solidFill>
                          <a:latin typeface="Cambria Math"/>
                        </a:rPr>
                        <m:t>.</m:t>
                      </m:r>
                      <m:r>
                        <a:rPr lang="en-US" sz="2600" b="1" i="0" dirty="0">
                          <a:solidFill>
                            <a:srgbClr val="006200"/>
                          </a:solidFill>
                          <a:latin typeface="Cambria Math"/>
                        </a:rPr>
                        <m:t>𝟕𝟔</m:t>
                      </m:r>
                      <m:r>
                        <a:rPr lang="en-US" sz="2600" b="1" i="0" dirty="0">
                          <a:solidFill>
                            <a:srgbClr val="006200"/>
                          </a:solidFill>
                          <a:latin typeface="Cambria Math"/>
                        </a:rPr>
                        <m:t>×</m:t>
                      </m:r>
                      <m:r>
                        <a:rPr lang="en-US" sz="2600" b="1" i="0" dirty="0">
                          <a:solidFill>
                            <a:srgbClr val="006200"/>
                          </a:solidFill>
                          <a:latin typeface="Cambria Math"/>
                        </a:rPr>
                        <m:t>𝟏</m:t>
                      </m:r>
                      <m:r>
                        <a:rPr lang="en-US" sz="2600" b="1" i="0" dirty="0">
                          <a:solidFill>
                            <a:srgbClr val="006200"/>
                          </a:solidFill>
                          <a:latin typeface="Cambria Math"/>
                        </a:rPr>
                        <m:t>.</m:t>
                      </m:r>
                      <m:r>
                        <a:rPr lang="en-US" sz="2600" b="1" i="0" dirty="0">
                          <a:solidFill>
                            <a:srgbClr val="006200"/>
                          </a:solidFill>
                          <a:latin typeface="Cambria Math"/>
                        </a:rPr>
                        <m:t>𝟓</m:t>
                      </m:r>
                      <m:r>
                        <a:rPr lang="en-US" sz="2600" b="1" i="0" dirty="0">
                          <a:solidFill>
                            <a:srgbClr val="006200"/>
                          </a:solidFill>
                          <a:latin typeface="Cambria Math"/>
                        </a:rPr>
                        <m:t>=$</m:t>
                      </m:r>
                      <m:r>
                        <a:rPr lang="en-US" sz="2600" b="1" i="0" dirty="0">
                          <a:solidFill>
                            <a:srgbClr val="A60A1B"/>
                          </a:solidFill>
                          <a:latin typeface="Cambria Math"/>
                        </a:rPr>
                        <m:t>𝟖</m:t>
                      </m:r>
                      <m:r>
                        <a:rPr lang="en-US" sz="2600" b="1" i="0" dirty="0">
                          <a:solidFill>
                            <a:srgbClr val="A60A1B"/>
                          </a:solidFill>
                          <a:latin typeface="Cambria Math"/>
                        </a:rPr>
                        <m:t>.</m:t>
                      </m:r>
                      <m:r>
                        <a:rPr lang="en-US" sz="2600" b="1" i="0" dirty="0">
                          <a:solidFill>
                            <a:srgbClr val="A60A1B"/>
                          </a:solidFill>
                          <a:latin typeface="Cambria Math"/>
                        </a:rPr>
                        <m:t>𝟔𝟒</m:t>
                      </m:r>
                      <m:r>
                        <a:rPr lang="en-US" sz="2600" b="1" i="0" dirty="0">
                          <a:solidFill>
                            <a:srgbClr val="A60A1B"/>
                          </a:solidFill>
                          <a:latin typeface="Cambria Math"/>
                        </a:rPr>
                        <m:t> </m:t>
                      </m:r>
                      <m:r>
                        <a:rPr lang="en-US" sz="2600" b="1" i="0" dirty="0" smtClean="0">
                          <a:solidFill>
                            <a:srgbClr val="A60A1B"/>
                          </a:solidFill>
                          <a:latin typeface="Cambria Math"/>
                        </a:rPr>
                        <m:t>𝐦𝐢𝐥𝐥𝐢𝐨𝐧</m:t>
                      </m:r>
                    </m:oMath>
                  </m:oMathPara>
                </a14:m>
                <a:endParaRPr lang="en-US" sz="2600" dirty="0">
                  <a:solidFill>
                    <a:srgbClr val="A60A1B"/>
                  </a:solidFill>
                </a:endParaRPr>
              </a:p>
            </p:txBody>
          </p:sp>
        </mc:Choice>
        <mc:Fallback>
          <p:sp>
            <p:nvSpPr>
              <p:cNvPr id="7" name="Content Placeholder 2"/>
              <p:cNvSpPr>
                <a:spLocks noGrp="1" noRot="1" noChangeAspect="1" noMove="1" noResize="1" noEditPoints="1" noAdjustHandles="1" noChangeArrowheads="1" noChangeShapeType="1" noTextEdit="1"/>
              </p:cNvSpPr>
              <p:nvPr>
                <p:ph idx="1"/>
              </p:nvPr>
            </p:nvSpPr>
            <p:spPr>
              <a:xfrm>
                <a:off x="228600" y="1264920"/>
                <a:ext cx="8686800" cy="5212080"/>
              </a:xfrm>
              <a:blipFill rotWithShape="1">
                <a:blip r:embed="rId2" cstate="print"/>
                <a:stretch>
                  <a:fillRect l="-1263" t="-1053" r="-772"/>
                </a:stretch>
              </a:blipFill>
            </p:spPr>
            <p:txBody>
              <a:bodyPr/>
              <a:lstStyle/>
              <a:p>
                <a:r>
                  <a:rPr lang="en-US">
                    <a:noFill/>
                  </a:rPr>
                  <a:t> </a:t>
                </a:r>
              </a:p>
            </p:txBody>
          </p:sp>
        </mc:Fallback>
      </mc:AlternateContent>
      <p:sp>
        <p:nvSpPr>
          <p:cNvPr id="9" name="Text Placeholder 3"/>
          <p:cNvSpPr>
            <a:spLocks noGrp="1"/>
          </p:cNvSpPr>
          <p:nvPr>
            <p:ph type="body" sz="quarter" idx="16"/>
          </p:nvPr>
        </p:nvSpPr>
        <p:spPr/>
        <p:txBody>
          <a:bodyPr/>
          <a:lstStyle/>
          <a:p>
            <a:endParaRPr lang="en-US"/>
          </a:p>
        </p:txBody>
      </p:sp>
      <p:sp>
        <p:nvSpPr>
          <p:cNvPr id="8"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1161471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Cost Indexes</a:t>
            </a:r>
          </a:p>
        </p:txBody>
      </p:sp>
      <p:sp>
        <p:nvSpPr>
          <p:cNvPr id="3" name="Content Placeholder 2"/>
          <p:cNvSpPr>
            <a:spLocks noGrp="1"/>
          </p:cNvSpPr>
          <p:nvPr>
            <p:ph idx="1"/>
          </p:nvPr>
        </p:nvSpPr>
        <p:spPr>
          <a:xfrm>
            <a:off x="457200" y="1066800"/>
            <a:ext cx="8229600" cy="2743200"/>
          </a:xfrm>
        </p:spPr>
        <p:txBody>
          <a:bodyPr/>
          <a:lstStyle/>
          <a:p>
            <a:pPr marL="0" indent="0">
              <a:lnSpc>
                <a:spcPct val="90000"/>
              </a:lnSpc>
              <a:spcAft>
                <a:spcPts val="0"/>
              </a:spcAft>
              <a:buNone/>
            </a:pPr>
            <a:r>
              <a:rPr lang="en-US" b="0" dirty="0"/>
              <a:t>Cost indexes are maintained in areas such as construction, chemical and mechanical industries</a:t>
            </a:r>
          </a:p>
          <a:p>
            <a:pPr marL="548640" lvl="1">
              <a:lnSpc>
                <a:spcPct val="90000"/>
              </a:lnSpc>
              <a:buFont typeface="Arial" pitchFamily="34" charset="0"/>
              <a:buChar char="•"/>
            </a:pPr>
            <a:r>
              <a:rPr lang="en-US" b="0" dirty="0" smtClean="0"/>
              <a:t>Updated </a:t>
            </a:r>
            <a:r>
              <a:rPr lang="en-US" b="0" dirty="0"/>
              <a:t>monthly and annually; many include regionalized and </a:t>
            </a:r>
            <a:r>
              <a:rPr lang="en-US" b="0" dirty="0" smtClean="0"/>
              <a:t>international </a:t>
            </a:r>
            <a:r>
              <a:rPr lang="en-US" b="0" dirty="0"/>
              <a:t>project indexes</a:t>
            </a:r>
          </a:p>
          <a:p>
            <a:pPr marL="548640" lvl="1">
              <a:lnSpc>
                <a:spcPct val="90000"/>
              </a:lnSpc>
              <a:buFont typeface="Arial" pitchFamily="34" charset="0"/>
              <a:buChar char="•"/>
            </a:pPr>
            <a:r>
              <a:rPr lang="en-US" b="0" dirty="0" smtClean="0"/>
              <a:t>Indexes </a:t>
            </a:r>
            <a:r>
              <a:rPr lang="en-US" b="0" dirty="0"/>
              <a:t>in these areas are often subdivided into smaller </a:t>
            </a:r>
            <a:r>
              <a:rPr lang="en-US" b="0" dirty="0" smtClean="0"/>
              <a:t>components </a:t>
            </a:r>
            <a:r>
              <a:rPr lang="en-US" b="0" dirty="0"/>
              <a:t>and can be used in preliminary, as well </a:t>
            </a:r>
            <a:r>
              <a:rPr lang="en-US" b="0" dirty="0" smtClean="0"/>
              <a:t>as detailed </a:t>
            </a:r>
            <a:r>
              <a:rPr lang="en-US" b="0" dirty="0"/>
              <a:t>design </a:t>
            </a:r>
            <a:r>
              <a:rPr lang="en-US" b="0" dirty="0" smtClean="0"/>
              <a:t>stages</a:t>
            </a:r>
            <a:endParaRPr lang="en-US" b="0" dirty="0"/>
          </a:p>
        </p:txBody>
      </p:sp>
      <p:cxnSp>
        <p:nvCxnSpPr>
          <p:cNvPr id="7" name="Straight Connector 3"/>
          <p:cNvCxnSpPr/>
          <p:nvPr/>
        </p:nvCxnSpPr>
        <p:spPr>
          <a:xfrm rot="10800000" flipH="1" flipV="1">
            <a:off x="320041" y="3912697"/>
            <a:ext cx="8503920" cy="17044"/>
          </a:xfrm>
          <a:prstGeom prst="line">
            <a:avLst/>
          </a:prstGeom>
          <a:ln w="57150">
            <a:solidFill>
              <a:srgbClr val="004FC7"/>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idx="17"/>
          </p:nvPr>
        </p:nvSpPr>
        <p:spPr>
          <a:xfrm>
            <a:off x="457200" y="3962400"/>
            <a:ext cx="8229600" cy="2667000"/>
          </a:xfrm>
        </p:spPr>
        <p:txBody>
          <a:bodyPr/>
          <a:lstStyle/>
          <a:p>
            <a:pPr marL="0" indent="0">
              <a:lnSpc>
                <a:spcPct val="90000"/>
              </a:lnSpc>
              <a:spcAft>
                <a:spcPts val="0"/>
              </a:spcAft>
              <a:buNone/>
            </a:pPr>
            <a:r>
              <a:rPr lang="en-US" dirty="0">
                <a:solidFill>
                  <a:srgbClr val="A60A1B"/>
                </a:solidFill>
              </a:rPr>
              <a:t>Examples are:</a:t>
            </a:r>
          </a:p>
          <a:p>
            <a:pPr lvl="1">
              <a:lnSpc>
                <a:spcPct val="90000"/>
              </a:lnSpc>
              <a:spcAft>
                <a:spcPts val="0"/>
              </a:spcAft>
              <a:buFont typeface="Arial" panose="020B0604020202020204" pitchFamily="34" charset="0"/>
              <a:buChar char="•"/>
            </a:pPr>
            <a:r>
              <a:rPr lang="en-US" b="0" dirty="0" smtClean="0"/>
              <a:t>Chemical </a:t>
            </a:r>
            <a:r>
              <a:rPr lang="en-US" b="0" dirty="0"/>
              <a:t>Engineering Plant Cost Index (</a:t>
            </a:r>
            <a:r>
              <a:rPr lang="en-US" b="0" dirty="0" smtClean="0"/>
              <a:t>CEPCI)</a:t>
            </a:r>
            <a:br>
              <a:rPr lang="en-US" b="0" dirty="0" smtClean="0"/>
            </a:br>
            <a:r>
              <a:rPr lang="en-US" b="0" dirty="0" smtClean="0"/>
              <a:t>		</a:t>
            </a:r>
            <a:r>
              <a:rPr lang="en-US" b="0" dirty="0" smtClean="0">
                <a:solidFill>
                  <a:srgbClr val="3946A4"/>
                </a:solidFill>
                <a:hlinkClick r:id="rId2"/>
              </a:rPr>
              <a:t>www.che.com/pci</a:t>
            </a:r>
            <a:endParaRPr lang="en-US" b="0" dirty="0">
              <a:solidFill>
                <a:srgbClr val="3946A4"/>
              </a:solidFill>
            </a:endParaRPr>
          </a:p>
          <a:p>
            <a:pPr lvl="1">
              <a:lnSpc>
                <a:spcPct val="90000"/>
              </a:lnSpc>
              <a:spcAft>
                <a:spcPts val="0"/>
              </a:spcAft>
              <a:buFont typeface="Arial" panose="020B0604020202020204" pitchFamily="34" charset="0"/>
              <a:buChar char="•"/>
            </a:pPr>
            <a:r>
              <a:rPr lang="en-US" b="0" dirty="0" smtClean="0"/>
              <a:t>McGraw-Hill </a:t>
            </a:r>
            <a:r>
              <a:rPr lang="en-US" b="0" dirty="0"/>
              <a:t>Construction </a:t>
            </a:r>
            <a:r>
              <a:rPr lang="en-US" b="0" dirty="0" smtClean="0"/>
              <a:t>Index</a:t>
            </a:r>
            <a:br>
              <a:rPr lang="en-US" b="0" dirty="0" smtClean="0"/>
            </a:br>
            <a:r>
              <a:rPr lang="en-US" b="0" dirty="0" smtClean="0"/>
              <a:t>		</a:t>
            </a:r>
            <a:r>
              <a:rPr lang="en-US" b="0" dirty="0" smtClean="0">
                <a:hlinkClick r:id="rId3"/>
              </a:rPr>
              <a:t>www.construction.com</a:t>
            </a:r>
            <a:endParaRPr lang="en-US" b="0" dirty="0"/>
          </a:p>
          <a:p>
            <a:pPr lvl="1">
              <a:lnSpc>
                <a:spcPct val="90000"/>
              </a:lnSpc>
              <a:spcAft>
                <a:spcPts val="0"/>
              </a:spcAft>
              <a:buFont typeface="Arial" panose="020B0604020202020204" pitchFamily="34" charset="0"/>
              <a:buChar char="•"/>
            </a:pPr>
            <a:r>
              <a:rPr lang="en-US" b="0" dirty="0" smtClean="0"/>
              <a:t>US </a:t>
            </a:r>
            <a:r>
              <a:rPr lang="en-US" b="0" dirty="0"/>
              <a:t>Department of Labor, Bureau of Labor </a:t>
            </a:r>
            <a:r>
              <a:rPr lang="en-US" b="0" dirty="0" smtClean="0"/>
              <a:t>Statistics</a:t>
            </a:r>
            <a:br>
              <a:rPr lang="en-US" b="0" dirty="0" smtClean="0"/>
            </a:br>
            <a:r>
              <a:rPr lang="en-US" b="0" dirty="0" smtClean="0"/>
              <a:t>		</a:t>
            </a:r>
            <a:r>
              <a:rPr lang="en-US" b="0" dirty="0" smtClean="0">
                <a:solidFill>
                  <a:schemeClr val="accent2"/>
                </a:solidFill>
                <a:hlinkClick r:id="rId4"/>
              </a:rPr>
              <a:t>www.bls.gov</a:t>
            </a:r>
            <a:endParaRPr lang="en-US" b="0" dirty="0">
              <a:solidFill>
                <a:schemeClr val="accent2"/>
              </a:solidFill>
            </a:endParaRPr>
          </a:p>
        </p:txBody>
      </p:sp>
      <p:sp>
        <p:nvSpPr>
          <p:cNvPr id="6"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22288972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Cost-Estimating Relationships (CER)</a:t>
            </a:r>
          </a:p>
        </p:txBody>
      </p:sp>
      <p:sp>
        <p:nvSpPr>
          <p:cNvPr id="3" name="Content Placeholder 2"/>
          <p:cNvSpPr>
            <a:spLocks noGrp="1"/>
          </p:cNvSpPr>
          <p:nvPr>
            <p:ph idx="1"/>
          </p:nvPr>
        </p:nvSpPr>
        <p:spPr/>
        <p:txBody>
          <a:bodyPr/>
          <a:lstStyle/>
          <a:p>
            <a:pPr marL="0" indent="0">
              <a:buClr>
                <a:srgbClr val="3946A4"/>
              </a:buClr>
              <a:buNone/>
            </a:pPr>
            <a:r>
              <a:rPr lang="en-US" b="0" dirty="0" smtClean="0"/>
              <a:t>CER </a:t>
            </a:r>
            <a:r>
              <a:rPr lang="en-US" b="0" dirty="0"/>
              <a:t>equations are </a:t>
            </a:r>
            <a:r>
              <a:rPr lang="en-US" dirty="0">
                <a:solidFill>
                  <a:srgbClr val="00508C"/>
                </a:solidFill>
              </a:rPr>
              <a:t>used in early design stages</a:t>
            </a:r>
            <a:r>
              <a:rPr lang="en-US" b="0" dirty="0">
                <a:solidFill>
                  <a:srgbClr val="00508C"/>
                </a:solidFill>
              </a:rPr>
              <a:t> </a:t>
            </a:r>
            <a:r>
              <a:rPr lang="en-US" b="0" dirty="0" smtClean="0"/>
              <a:t>to estimate </a:t>
            </a:r>
            <a:r>
              <a:rPr lang="en-US" b="0" dirty="0"/>
              <a:t>plant, equipment and construction costs</a:t>
            </a:r>
          </a:p>
          <a:p>
            <a:pPr marL="0" indent="0">
              <a:buClr>
                <a:srgbClr val="3946A4"/>
              </a:buClr>
              <a:buNone/>
            </a:pPr>
            <a:r>
              <a:rPr lang="en-US" b="0" dirty="0" smtClean="0"/>
              <a:t>CERs </a:t>
            </a:r>
            <a:r>
              <a:rPr lang="en-US" b="0" dirty="0"/>
              <a:t>are generically different from index </a:t>
            </a:r>
            <a:r>
              <a:rPr lang="en-US" b="0" dirty="0" smtClean="0"/>
              <a:t>relations, because </a:t>
            </a:r>
            <a:r>
              <a:rPr lang="en-US" b="0" dirty="0"/>
              <a:t>they estimate based on </a:t>
            </a:r>
            <a:r>
              <a:rPr lang="en-US" dirty="0">
                <a:solidFill>
                  <a:srgbClr val="00508C"/>
                </a:solidFill>
              </a:rPr>
              <a:t>design </a:t>
            </a:r>
            <a:r>
              <a:rPr lang="en-US" dirty="0" smtClean="0">
                <a:solidFill>
                  <a:srgbClr val="00508C"/>
                </a:solidFill>
              </a:rPr>
              <a:t>variables </a:t>
            </a:r>
            <a:r>
              <a:rPr lang="en-US" b="0" dirty="0" smtClean="0"/>
              <a:t>(weight</a:t>
            </a:r>
            <a:r>
              <a:rPr lang="en-US" b="0" dirty="0"/>
              <a:t>, thrust, force, pressure, speed, etc</a:t>
            </a:r>
            <a:r>
              <a:rPr lang="en-US" b="0" dirty="0" smtClean="0"/>
              <a:t>.)</a:t>
            </a:r>
            <a:endParaRPr lang="en-US" b="0" dirty="0"/>
          </a:p>
        </p:txBody>
      </p:sp>
      <p:sp>
        <p:nvSpPr>
          <p:cNvPr id="4" name="Content Placeholder 3"/>
          <p:cNvSpPr>
            <a:spLocks noGrp="1"/>
          </p:cNvSpPr>
          <p:nvPr>
            <p:ph idx="17"/>
          </p:nvPr>
        </p:nvSpPr>
        <p:spPr>
          <a:xfrm>
            <a:off x="457200" y="4191000"/>
            <a:ext cx="8321040" cy="2057400"/>
          </a:xfrm>
        </p:spPr>
        <p:txBody>
          <a:bodyPr/>
          <a:lstStyle/>
          <a:p>
            <a:pPr marL="0" indent="0" algn="ctr">
              <a:buClr>
                <a:schemeClr val="accent6">
                  <a:lumMod val="75000"/>
                </a:schemeClr>
              </a:buClr>
              <a:buNone/>
            </a:pPr>
            <a:r>
              <a:rPr lang="en-US" sz="2600" dirty="0" smtClean="0">
                <a:solidFill>
                  <a:srgbClr val="820082"/>
                </a:solidFill>
                <a:latin typeface="Aharoni" pitchFamily="2" charset="-79"/>
                <a:cs typeface="Aharoni" pitchFamily="2" charset="-79"/>
              </a:rPr>
              <a:t>Two </a:t>
            </a:r>
            <a:r>
              <a:rPr lang="en-US" sz="2600" dirty="0">
                <a:solidFill>
                  <a:srgbClr val="820082"/>
                </a:solidFill>
                <a:latin typeface="Aharoni" pitchFamily="2" charset="-79"/>
                <a:cs typeface="Aharoni" pitchFamily="2" charset="-79"/>
              </a:rPr>
              <a:t>commonly used </a:t>
            </a:r>
            <a:r>
              <a:rPr lang="en-US" sz="2600" dirty="0" smtClean="0">
                <a:solidFill>
                  <a:srgbClr val="820082"/>
                </a:solidFill>
                <a:latin typeface="Aharoni" pitchFamily="2" charset="-79"/>
                <a:cs typeface="Aharoni" pitchFamily="2" charset="-79"/>
              </a:rPr>
              <a:t>CERs</a:t>
            </a:r>
            <a:endParaRPr lang="en-US" sz="2600" dirty="0">
              <a:solidFill>
                <a:srgbClr val="820082"/>
              </a:solidFill>
              <a:latin typeface="Aharoni" pitchFamily="2" charset="-79"/>
              <a:cs typeface="Aharoni" pitchFamily="2" charset="-79"/>
            </a:endParaRPr>
          </a:p>
          <a:p>
            <a:pPr marL="0" lvl="1" indent="0">
              <a:buClr>
                <a:schemeClr val="tx1"/>
              </a:buClr>
              <a:buNone/>
            </a:pPr>
            <a:r>
              <a:rPr lang="en-US" sz="2600" dirty="0" smtClean="0"/>
              <a:t>Cost-capacity </a:t>
            </a:r>
            <a:r>
              <a:rPr lang="en-US" sz="2600" dirty="0"/>
              <a:t>equation</a:t>
            </a:r>
            <a:r>
              <a:rPr lang="en-US" sz="2600" b="0" dirty="0"/>
              <a:t> (relates cost to capacity)</a:t>
            </a:r>
          </a:p>
          <a:p>
            <a:pPr marL="0" lvl="1" indent="0">
              <a:buClr>
                <a:schemeClr val="tx1"/>
              </a:buClr>
              <a:buNone/>
            </a:pPr>
            <a:r>
              <a:rPr lang="en-US" sz="2600" dirty="0" smtClean="0"/>
              <a:t>Factor </a:t>
            </a:r>
            <a:r>
              <a:rPr lang="en-US" sz="2600" dirty="0"/>
              <a:t>method</a:t>
            </a:r>
            <a:r>
              <a:rPr lang="en-US" sz="2600" b="0" dirty="0"/>
              <a:t> (total plant cost estimator, including </a:t>
            </a:r>
            <a:r>
              <a:rPr lang="en-US" sz="2600" b="0" dirty="0" smtClean="0"/>
              <a:t>indirect </a:t>
            </a:r>
            <a:r>
              <a:rPr lang="en-US" sz="2600" b="0" dirty="0"/>
              <a:t>costs</a:t>
            </a:r>
            <a:r>
              <a:rPr lang="en-US" sz="2600" b="0" dirty="0" smtClean="0"/>
              <a:t>)</a:t>
            </a:r>
            <a:endParaRPr lang="en-US" sz="2600" b="0" dirty="0"/>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4802565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Cost-Capacity Equation</a:t>
            </a:r>
          </a:p>
        </p:txBody>
      </p:sp>
      <p:sp>
        <p:nvSpPr>
          <p:cNvPr id="3" name="Content Placeholder 2"/>
          <p:cNvSpPr>
            <a:spLocks noGrp="1"/>
          </p:cNvSpPr>
          <p:nvPr>
            <p:ph idx="1"/>
          </p:nvPr>
        </p:nvSpPr>
        <p:spPr>
          <a:xfrm>
            <a:off x="457200" y="1066800"/>
            <a:ext cx="8229600" cy="487680"/>
          </a:xfrm>
        </p:spPr>
        <p:txBody>
          <a:bodyPr/>
          <a:lstStyle/>
          <a:p>
            <a:pPr marL="0" lvl="0" indent="0" algn="ctr">
              <a:buNone/>
            </a:pPr>
            <a:r>
              <a:rPr lang="en-US" sz="2400" b="0" dirty="0"/>
              <a:t>Also called </a:t>
            </a:r>
            <a:r>
              <a:rPr lang="en-US" sz="2400" i="1" dirty="0">
                <a:solidFill>
                  <a:srgbClr val="3946A4"/>
                </a:solidFill>
              </a:rPr>
              <a:t>power law and sizing </a:t>
            </a:r>
            <a:r>
              <a:rPr lang="en-US" sz="2400" i="1" dirty="0" smtClean="0">
                <a:solidFill>
                  <a:srgbClr val="3946A4"/>
                </a:solidFill>
              </a:rPr>
              <a:t>model</a:t>
            </a:r>
            <a:endParaRPr lang="en-US" sz="2400" i="1" dirty="0">
              <a:solidFill>
                <a:srgbClr val="3946A4"/>
              </a:solidFill>
            </a:endParaRPr>
          </a:p>
        </p:txBody>
      </p:sp>
      <p:graphicFrame>
        <p:nvGraphicFramePr>
          <p:cNvPr id="7" name="Object 3" descr="This is a sizing capacity model which calculates a new cost based on changing capacities (Q1 and Q2)"/>
          <p:cNvGraphicFramePr>
            <a:graphicFrameLocks noChangeAspect="1"/>
          </p:cNvGraphicFramePr>
          <p:nvPr>
            <p:extLst>
              <p:ext uri="{D42A27DB-BD31-4B8C-83A1-F6EECF244321}">
                <p14:modId xmlns:p14="http://schemas.microsoft.com/office/powerpoint/2010/main" xmlns="" val="3550928509"/>
              </p:ext>
            </p:extLst>
          </p:nvPr>
        </p:nvGraphicFramePr>
        <p:xfrm>
          <a:off x="3445200" y="1600200"/>
          <a:ext cx="2253600" cy="1269900"/>
        </p:xfrm>
        <a:graphic>
          <a:graphicData uri="http://schemas.openxmlformats.org/presentationml/2006/ole">
            <p:oleObj spid="_x0000_s11320" name="Equation" r:id="rId3" imgW="901440" imgH="507960" progId="">
              <p:embed/>
            </p:oleObj>
          </a:graphicData>
        </a:graphic>
      </p:graphicFrame>
      <mc:AlternateContent xmlns:mc="http://schemas.openxmlformats.org/markup-compatibility/2006">
        <mc:Choice xmlns:a14="http://schemas.microsoft.com/office/drawing/2010/main" xmlns="" Requires="a14">
          <p:sp>
            <p:nvSpPr>
              <p:cNvPr id="4" name="Content Placeholder 4"/>
              <p:cNvSpPr>
                <a:spLocks noGrp="1"/>
              </p:cNvSpPr>
              <p:nvPr>
                <p:ph idx="17"/>
              </p:nvPr>
            </p:nvSpPr>
            <p:spPr>
              <a:xfrm>
                <a:off x="457200" y="2971800"/>
                <a:ext cx="8229600" cy="3429000"/>
              </a:xfrm>
            </p:spPr>
            <p:txBody>
              <a:bodyPr/>
              <a:lstStyle/>
              <a:p>
                <a:pPr marL="0" lvl="0" indent="0" algn="ctr">
                  <a:spcAft>
                    <a:spcPts val="0"/>
                  </a:spcAft>
                  <a:buNone/>
                </a:pPr>
                <a:r>
                  <a:rPr lang="en-US" sz="2400" b="0" dirty="0"/>
                  <a:t>Exponent defines relation between </a:t>
                </a:r>
                <a:r>
                  <a:rPr lang="en-US" sz="2400" b="0" dirty="0" smtClean="0"/>
                  <a:t>capacities</a:t>
                </a:r>
              </a:p>
              <a:p>
                <a:pPr marL="0" lvl="0" indent="0" algn="ctr">
                  <a:spcBef>
                    <a:spcPts val="1200"/>
                  </a:spcBef>
                  <a:spcAft>
                    <a:spcPts val="0"/>
                  </a:spcAft>
                  <a:buNone/>
                </a:pPr>
                <a:r>
                  <a:rPr lang="en-US" b="0" i="1" dirty="0" smtClean="0"/>
                  <a:t>C</a:t>
                </a:r>
                <a:r>
                  <a:rPr lang="en-US" b="0" baseline="-25000" dirty="0" smtClean="0"/>
                  <a:t>1</a:t>
                </a:r>
                <a:r>
                  <a:rPr lang="en-US" b="0" dirty="0" smtClean="0"/>
                  <a:t> </a:t>
                </a:r>
                <a14:m>
                  <m:oMath xmlns:m="http://schemas.openxmlformats.org/officeDocument/2006/math">
                    <m:r>
                      <a:rPr lang="en-US" b="0" i="1" dirty="0" smtClean="0">
                        <a:latin typeface="Cambria Math"/>
                      </a:rPr>
                      <m:t>=</m:t>
                    </m:r>
                  </m:oMath>
                </a14:m>
                <a:r>
                  <a:rPr lang="en-US" b="0" dirty="0" smtClean="0"/>
                  <a:t> cost at capacity </a:t>
                </a:r>
                <a:r>
                  <a:rPr lang="en-US" b="0" i="1" dirty="0" smtClean="0"/>
                  <a:t>Q</a:t>
                </a:r>
                <a:r>
                  <a:rPr lang="en-US" b="0" baseline="-25000" dirty="0" smtClean="0"/>
                  <a:t>1</a:t>
                </a:r>
              </a:p>
              <a:p>
                <a:pPr marL="0" lvl="0" indent="0" algn="ctr">
                  <a:spcAft>
                    <a:spcPts val="0"/>
                  </a:spcAft>
                  <a:buNone/>
                </a:pPr>
                <a:r>
                  <a:rPr lang="en-US" b="0" i="1" dirty="0" smtClean="0"/>
                  <a:t>C</a:t>
                </a:r>
                <a:r>
                  <a:rPr lang="en-US" b="0" baseline="-25000" dirty="0" smtClean="0"/>
                  <a:t>2</a:t>
                </a:r>
                <a:r>
                  <a:rPr lang="en-US" b="0" dirty="0" smtClean="0"/>
                  <a:t> </a:t>
                </a:r>
                <a14:m>
                  <m:oMath xmlns:m="http://schemas.openxmlformats.org/officeDocument/2006/math">
                    <m:r>
                      <a:rPr lang="en-US" b="0" i="1" dirty="0">
                        <a:latin typeface="Cambria Math"/>
                      </a:rPr>
                      <m:t>=</m:t>
                    </m:r>
                  </m:oMath>
                </a14:m>
                <a:r>
                  <a:rPr lang="en-US" b="0" dirty="0" smtClean="0"/>
                  <a:t> cost at capacity </a:t>
                </a:r>
                <a:r>
                  <a:rPr lang="en-US" b="0" i="1" dirty="0" smtClean="0"/>
                  <a:t>Q</a:t>
                </a:r>
                <a:r>
                  <a:rPr lang="en-US" b="0" baseline="-25000" dirty="0" smtClean="0"/>
                  <a:t>2</a:t>
                </a:r>
              </a:p>
              <a:p>
                <a:pPr marL="0" lvl="0" indent="0" algn="ctr">
                  <a:spcAft>
                    <a:spcPts val="0"/>
                  </a:spcAft>
                  <a:buNone/>
                </a:pPr>
                <a:r>
                  <a:rPr lang="en-US" b="0" dirty="0" smtClean="0"/>
                  <a:t>     </a:t>
                </a:r>
                <a:r>
                  <a:rPr lang="en-US" b="0" i="1" dirty="0" smtClean="0"/>
                  <a:t>x</a:t>
                </a:r>
                <a:r>
                  <a:rPr lang="en-US" b="0" dirty="0" smtClean="0"/>
                  <a:t> </a:t>
                </a:r>
                <a14:m>
                  <m:oMath xmlns:m="http://schemas.openxmlformats.org/officeDocument/2006/math">
                    <m:r>
                      <a:rPr lang="en-US" b="0" i="1" dirty="0">
                        <a:latin typeface="Cambria Math"/>
                      </a:rPr>
                      <m:t>=</m:t>
                    </m:r>
                  </m:oMath>
                </a14:m>
                <a:r>
                  <a:rPr lang="en-US" b="0" dirty="0" smtClean="0"/>
                  <a:t> correlating exponent</a:t>
                </a:r>
              </a:p>
              <a:p>
                <a:pPr marL="0" lvl="0" indent="0">
                  <a:spcBef>
                    <a:spcPts val="1200"/>
                  </a:spcBef>
                  <a:spcAft>
                    <a:spcPts val="0"/>
                  </a:spcAft>
                  <a:buNone/>
                </a:pPr>
                <a:r>
                  <a:rPr lang="en-US" sz="2400" b="0" dirty="0" smtClean="0"/>
                  <a:t>x </a:t>
                </a:r>
                <a14:m>
                  <m:oMath xmlns:m="http://schemas.openxmlformats.org/officeDocument/2006/math">
                    <m:r>
                      <a:rPr lang="en-US" sz="2400" b="0" i="1" dirty="0">
                        <a:latin typeface="Cambria Math"/>
                      </a:rPr>
                      <m:t>=</m:t>
                    </m:r>
                  </m:oMath>
                </a14:m>
                <a:r>
                  <a:rPr lang="en-US" sz="2400" b="0" dirty="0" smtClean="0"/>
                  <a:t> 1, relationship is </a:t>
                </a:r>
                <a:r>
                  <a:rPr lang="en-US" sz="2400" dirty="0" smtClean="0">
                    <a:solidFill>
                      <a:srgbClr val="A60A1B"/>
                    </a:solidFill>
                  </a:rPr>
                  <a:t>linear</a:t>
                </a:r>
              </a:p>
              <a:p>
                <a:pPr marL="0" lvl="0" indent="0">
                  <a:spcAft>
                    <a:spcPts val="0"/>
                  </a:spcAft>
                  <a:buNone/>
                </a:pPr>
                <a:r>
                  <a:rPr lang="en-US" sz="2400" b="0" dirty="0" smtClean="0"/>
                  <a:t>x </a:t>
                </a:r>
                <a14:m>
                  <m:oMath xmlns:m="http://schemas.openxmlformats.org/officeDocument/2006/math">
                    <m:r>
                      <a:rPr lang="en-US" sz="2400" b="0" i="1" dirty="0" smtClean="0">
                        <a:latin typeface="Cambria Math"/>
                      </a:rPr>
                      <m:t>&lt;</m:t>
                    </m:r>
                  </m:oMath>
                </a14:m>
                <a:r>
                  <a:rPr lang="en-US" sz="2400" b="0" dirty="0" smtClean="0"/>
                  <a:t> 1, economies of scale (larger capacity is </a:t>
                </a:r>
                <a:r>
                  <a:rPr lang="en-US" sz="2400" dirty="0" smtClean="0">
                    <a:solidFill>
                      <a:srgbClr val="A60A1B"/>
                    </a:solidFill>
                  </a:rPr>
                  <a:t>less costly than linear</a:t>
                </a:r>
                <a:r>
                  <a:rPr lang="en-US" sz="2400" b="0" dirty="0" smtClean="0"/>
                  <a:t>)</a:t>
                </a:r>
              </a:p>
              <a:p>
                <a:pPr marL="0" lvl="0" indent="0">
                  <a:spcAft>
                    <a:spcPts val="0"/>
                  </a:spcAft>
                  <a:buNone/>
                </a:pPr>
                <a:r>
                  <a:rPr lang="en-US" sz="2400" b="0" dirty="0" smtClean="0"/>
                  <a:t>x </a:t>
                </a:r>
                <a14:m>
                  <m:oMath xmlns:m="http://schemas.openxmlformats.org/officeDocument/2006/math">
                    <m:r>
                      <a:rPr lang="en-US" sz="2400" b="0" i="1" dirty="0" smtClean="0">
                        <a:latin typeface="Cambria Math"/>
                      </a:rPr>
                      <m:t>&gt;</m:t>
                    </m:r>
                  </m:oMath>
                </a14:m>
                <a:r>
                  <a:rPr lang="en-US" sz="2400" b="0" dirty="0" smtClean="0"/>
                  <a:t> 1, diseconomies of scale</a:t>
                </a:r>
                <a:endParaRPr lang="en-US" sz="2400" b="0" dirty="0"/>
              </a:p>
            </p:txBody>
          </p:sp>
        </mc:Choice>
        <mc:Fallback>
          <p:sp>
            <p:nvSpPr>
              <p:cNvPr id="4" name="Content Placeholder 4"/>
              <p:cNvSpPr>
                <a:spLocks noGrp="1" noRot="1" noChangeAspect="1" noMove="1" noResize="1" noEditPoints="1" noAdjustHandles="1" noChangeArrowheads="1" noChangeShapeType="1" noTextEdit="1"/>
              </p:cNvSpPr>
              <p:nvPr>
                <p:ph idx="17"/>
              </p:nvPr>
            </p:nvSpPr>
            <p:spPr>
              <a:xfrm>
                <a:off x="457200" y="2971800"/>
                <a:ext cx="8229600" cy="3429000"/>
              </a:xfrm>
              <a:blipFill rotWithShape="1">
                <a:blip r:embed="rId4" cstate="print"/>
                <a:stretch>
                  <a:fillRect l="-1111" t="-1246" b="-4982"/>
                </a:stretch>
              </a:blipFill>
            </p:spPr>
            <p:txBody>
              <a:bodyPr/>
              <a:lstStyle/>
              <a:p>
                <a:r>
                  <a:rPr lang="en-US">
                    <a:noFill/>
                  </a:rPr>
                  <a:t> </a:t>
                </a:r>
              </a:p>
            </p:txBody>
          </p:sp>
        </mc:Fallback>
      </mc:AlternateContent>
      <p:sp>
        <p:nvSpPr>
          <p:cNvPr id="5" name="Text Placeholder 5"/>
          <p:cNvSpPr>
            <a:spLocks noGrp="1"/>
          </p:cNvSpPr>
          <p:nvPr>
            <p:ph type="body" sz="quarter" idx="18"/>
          </p:nvPr>
        </p:nvSpPr>
        <p:spPr/>
        <p:txBody>
          <a:bodyPr/>
          <a:lstStyle/>
          <a:p>
            <a:endParaRPr lang="en-US"/>
          </a:p>
        </p:txBody>
      </p:sp>
      <p:sp>
        <p:nvSpPr>
          <p:cNvPr id="6" name="Text Placeholder 6"/>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4850966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Cost-Capacity Combined with Cost Index</a:t>
            </a:r>
          </a:p>
        </p:txBody>
      </p:sp>
      <p:sp>
        <p:nvSpPr>
          <p:cNvPr id="3" name="Content Placeholder 2"/>
          <p:cNvSpPr>
            <a:spLocks noGrp="1"/>
          </p:cNvSpPr>
          <p:nvPr>
            <p:ph idx="1"/>
          </p:nvPr>
        </p:nvSpPr>
        <p:spPr>
          <a:xfrm>
            <a:off x="228600" y="1143000"/>
            <a:ext cx="8686800" cy="868680"/>
          </a:xfrm>
          <a:prstGeom prst="roundRect">
            <a:avLst/>
          </a:prstGeom>
          <a:ln w="19050">
            <a:solidFill>
              <a:srgbClr val="3946A4"/>
            </a:solidFill>
          </a:ln>
        </p:spPr>
        <p:txBody>
          <a:bodyPr/>
          <a:lstStyle/>
          <a:p>
            <a:pPr marL="0" indent="0" algn="ctr">
              <a:buNone/>
            </a:pPr>
            <a:r>
              <a:rPr lang="en-US" sz="2200" dirty="0">
                <a:solidFill>
                  <a:srgbClr val="00508C"/>
                </a:solidFill>
              </a:rPr>
              <a:t>Multiply the cost-capacity equation by a cost index (I</a:t>
            </a:r>
            <a:r>
              <a:rPr lang="en-US" sz="2200" baseline="-18000" dirty="0">
                <a:solidFill>
                  <a:srgbClr val="00508C"/>
                </a:solidFill>
              </a:rPr>
              <a:t>t</a:t>
            </a:r>
            <a:r>
              <a:rPr lang="en-US" sz="2200" dirty="0">
                <a:solidFill>
                  <a:srgbClr val="00508C"/>
                </a:solidFill>
              </a:rPr>
              <a:t>/I</a:t>
            </a:r>
            <a:r>
              <a:rPr lang="en-US" sz="2200" baseline="-18000" dirty="0">
                <a:solidFill>
                  <a:srgbClr val="00508C"/>
                </a:solidFill>
              </a:rPr>
              <a:t>0</a:t>
            </a:r>
            <a:r>
              <a:rPr lang="en-US" sz="2200" dirty="0">
                <a:solidFill>
                  <a:srgbClr val="00508C"/>
                </a:solidFill>
              </a:rPr>
              <a:t>) to adjust for time differences and obtain estimates of current cost (in constant-value dollars</a:t>
            </a:r>
            <a:r>
              <a:rPr lang="en-US" sz="2200" dirty="0" smtClean="0">
                <a:solidFill>
                  <a:srgbClr val="00508C"/>
                </a:solidFill>
              </a:rPr>
              <a:t>)</a:t>
            </a:r>
            <a:endParaRPr lang="en-US" sz="2200" dirty="0">
              <a:solidFill>
                <a:srgbClr val="00508C"/>
              </a:solidFill>
            </a:endParaRPr>
          </a:p>
        </p:txBody>
      </p:sp>
      <p:graphicFrame>
        <p:nvGraphicFramePr>
          <p:cNvPr id="8" name="Object 3" descr="This approach combines the cost-capacity and cost index so with Q1 and Q2 happening at different times (e.g. an expansion of the factory which increases the output) with the changes in indices over the same time period."/>
          <p:cNvGraphicFramePr>
            <a:graphicFrameLocks noChangeAspect="1"/>
          </p:cNvGraphicFramePr>
          <p:nvPr>
            <p:extLst>
              <p:ext uri="{D42A27DB-BD31-4B8C-83A1-F6EECF244321}">
                <p14:modId xmlns:p14="http://schemas.microsoft.com/office/powerpoint/2010/main" xmlns="" val="415273690"/>
              </p:ext>
            </p:extLst>
          </p:nvPr>
        </p:nvGraphicFramePr>
        <p:xfrm>
          <a:off x="3016250" y="2057400"/>
          <a:ext cx="3111500" cy="1270000"/>
        </p:xfrm>
        <a:graphic>
          <a:graphicData uri="http://schemas.openxmlformats.org/presentationml/2006/ole">
            <p:oleObj spid="_x0000_s12341" name="Equation" r:id="rId3" imgW="1244520" imgH="507960" progId="">
              <p:embed/>
            </p:oleObj>
          </a:graphicData>
        </a:graphic>
      </p:graphicFrame>
      <p:cxnSp>
        <p:nvCxnSpPr>
          <p:cNvPr id="9" name="Straight Connector 4"/>
          <p:cNvCxnSpPr/>
          <p:nvPr/>
        </p:nvCxnSpPr>
        <p:spPr>
          <a:xfrm>
            <a:off x="228600" y="3429000"/>
            <a:ext cx="8686800" cy="0"/>
          </a:xfrm>
          <a:prstGeom prst="line">
            <a:avLst/>
          </a:prstGeom>
          <a:ln w="38100">
            <a:solidFill>
              <a:srgbClr val="A60A1B"/>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 name="Content Placeholder 5"/>
              <p:cNvSpPr>
                <a:spLocks noGrp="1"/>
              </p:cNvSpPr>
              <p:nvPr>
                <p:ph idx="17"/>
              </p:nvPr>
            </p:nvSpPr>
            <p:spPr>
              <a:xfrm>
                <a:off x="457200" y="3581400"/>
                <a:ext cx="8229600" cy="3048000"/>
              </a:xfrm>
            </p:spPr>
            <p:txBody>
              <a:bodyPr/>
              <a:lstStyle/>
              <a:p>
                <a:pPr marL="0" indent="0">
                  <a:spcBef>
                    <a:spcPts val="0"/>
                  </a:spcBef>
                  <a:buNone/>
                </a:pPr>
                <a:r>
                  <a:rPr lang="en-US" sz="2400" dirty="0">
                    <a:solidFill>
                      <a:srgbClr val="2B5B4D"/>
                    </a:solidFill>
                  </a:rPr>
                  <a:t>Example: </a:t>
                </a:r>
                <a:r>
                  <a:rPr lang="en-US" sz="2400" dirty="0"/>
                  <a:t>A 100 </a:t>
                </a:r>
                <a:r>
                  <a:rPr lang="en-US" sz="2400" dirty="0" err="1"/>
                  <a:t>hp</a:t>
                </a:r>
                <a:r>
                  <a:rPr lang="en-US" sz="2400" dirty="0"/>
                  <a:t> air compressor costs $3000 five years ago </a:t>
                </a:r>
                <a:r>
                  <a:rPr lang="en-US" sz="2400" dirty="0" smtClean="0"/>
                  <a:t>when the </a:t>
                </a:r>
                <a:r>
                  <a:rPr lang="en-US" sz="2400" dirty="0"/>
                  <a:t>cost index was 130. Estimate the cost of a 300 </a:t>
                </a:r>
                <a:r>
                  <a:rPr lang="en-US" sz="2400" dirty="0" err="1"/>
                  <a:t>hp</a:t>
                </a:r>
                <a:r>
                  <a:rPr lang="en-US" sz="2400" dirty="0"/>
                  <a:t> </a:t>
                </a:r>
                <a:r>
                  <a:rPr lang="en-US" sz="2400" dirty="0" smtClean="0"/>
                  <a:t>compressor today </a:t>
                </a:r>
                <a:r>
                  <a:rPr lang="en-US" sz="2400" dirty="0"/>
                  <a:t>when the cost index is 255. The exponent for a 300 </a:t>
                </a:r>
                <a:r>
                  <a:rPr lang="en-US" sz="2400" dirty="0" err="1"/>
                  <a:t>hp</a:t>
                </a:r>
                <a:r>
                  <a:rPr lang="en-US" sz="2400" dirty="0"/>
                  <a:t> </a:t>
                </a:r>
                <a:r>
                  <a:rPr lang="en-US" sz="2400" dirty="0" smtClean="0"/>
                  <a:t>air compressor </a:t>
                </a:r>
                <a:r>
                  <a:rPr lang="en-US" sz="2400" dirty="0"/>
                  <a:t>is 0.9</a:t>
                </a:r>
                <a:r>
                  <a:rPr lang="en-US" sz="2400" dirty="0" smtClean="0"/>
                  <a:t>.</a:t>
                </a:r>
                <a:endParaRPr lang="en-US" sz="2400" dirty="0"/>
              </a:p>
              <a:p>
                <a:pPr marL="0" indent="0">
                  <a:spcBef>
                    <a:spcPts val="0"/>
                  </a:spcBef>
                  <a:buNone/>
                </a:pPr>
                <a:r>
                  <a:rPr lang="en-US" sz="2400" dirty="0">
                    <a:solidFill>
                      <a:srgbClr val="A60A1B"/>
                    </a:solidFill>
                  </a:rPr>
                  <a:t>Solution: </a:t>
                </a:r>
                <a:r>
                  <a:rPr lang="en-US" sz="2400" dirty="0"/>
                  <a:t>Let C</a:t>
                </a:r>
                <a:r>
                  <a:rPr lang="en-US" sz="2400" baseline="-25000" dirty="0"/>
                  <a:t>300</a:t>
                </a:r>
                <a:r>
                  <a:rPr lang="en-US" sz="2400" dirty="0"/>
                  <a:t> represent the cost estimate </a:t>
                </a:r>
                <a:r>
                  <a:rPr lang="en-US" sz="2400" dirty="0" smtClean="0"/>
                  <a:t>today</a:t>
                </a:r>
                <a:endParaRPr lang="en-US" sz="2400" dirty="0"/>
              </a:p>
              <a:p>
                <a:pPr marL="0" indent="0" algn="ctr">
                  <a:spcBef>
                    <a:spcPts val="0"/>
                  </a:spcBef>
                  <a:buNone/>
                </a:pPr>
                <a:r>
                  <a:rPr lang="en-US" dirty="0"/>
                  <a:t>	</a:t>
                </a:r>
                <a:r>
                  <a:rPr lang="en-US" dirty="0" smtClean="0"/>
                  <a:t>   </a:t>
                </a:r>
                <a14:m>
                  <m:oMath xmlns:m="http://schemas.openxmlformats.org/officeDocument/2006/math">
                    <m:r>
                      <a:rPr lang="en-US" b="1" i="0" dirty="0" smtClean="0">
                        <a:solidFill>
                          <a:srgbClr val="3946A4"/>
                        </a:solidFill>
                        <a:latin typeface="Cambria Math"/>
                      </a:rPr>
                      <m:t>𝐂</m:t>
                    </m:r>
                    <m:r>
                      <a:rPr lang="en-US" b="1" i="0" baseline="-25000" dirty="0" smtClean="0">
                        <a:solidFill>
                          <a:srgbClr val="3946A4"/>
                        </a:solidFill>
                        <a:latin typeface="Cambria Math"/>
                      </a:rPr>
                      <m:t>𝟑𝟎𝟎</m:t>
                    </m:r>
                    <m:r>
                      <a:rPr lang="en-US" b="1" i="0" dirty="0">
                        <a:solidFill>
                          <a:srgbClr val="3946A4"/>
                        </a:solidFill>
                        <a:latin typeface="Cambria Math"/>
                      </a:rPr>
                      <m:t>=</m:t>
                    </m:r>
                    <m:r>
                      <a:rPr lang="en-US" b="1" i="0" dirty="0">
                        <a:solidFill>
                          <a:srgbClr val="3946A4"/>
                        </a:solidFill>
                        <a:latin typeface="Cambria Math"/>
                      </a:rPr>
                      <m:t>𝟑𝟎𝟎𝟎</m:t>
                    </m:r>
                    <m:r>
                      <a:rPr lang="en-US" b="1" i="0" dirty="0">
                        <a:solidFill>
                          <a:srgbClr val="3946A4"/>
                        </a:solidFill>
                        <a:latin typeface="Cambria Math"/>
                      </a:rPr>
                      <m:t>(</m:t>
                    </m:r>
                    <m:r>
                      <a:rPr lang="en-US" b="1" i="0" dirty="0">
                        <a:solidFill>
                          <a:srgbClr val="3946A4"/>
                        </a:solidFill>
                        <a:latin typeface="Cambria Math"/>
                      </a:rPr>
                      <m:t>𝟑𝟎𝟎</m:t>
                    </m:r>
                    <m:r>
                      <a:rPr lang="en-US" b="1" i="0" dirty="0">
                        <a:solidFill>
                          <a:srgbClr val="3946A4"/>
                        </a:solidFill>
                        <a:latin typeface="Cambria Math"/>
                      </a:rPr>
                      <m:t>/</m:t>
                    </m:r>
                    <m:r>
                      <a:rPr lang="en-US" b="1" i="0" dirty="0">
                        <a:solidFill>
                          <a:srgbClr val="3946A4"/>
                        </a:solidFill>
                        <a:latin typeface="Cambria Math"/>
                      </a:rPr>
                      <m:t>𝟏𝟎𝟎</m:t>
                    </m:r>
                    <m:r>
                      <a:rPr lang="en-US" b="1" i="0" dirty="0">
                        <a:solidFill>
                          <a:srgbClr val="3946A4"/>
                        </a:solidFill>
                        <a:latin typeface="Cambria Math"/>
                      </a:rPr>
                      <m:t>)</m:t>
                    </m:r>
                    <m:r>
                      <a:rPr lang="en-US" b="1" i="0" baseline="30000" dirty="0">
                        <a:solidFill>
                          <a:srgbClr val="3946A4"/>
                        </a:solidFill>
                        <a:latin typeface="Cambria Math"/>
                      </a:rPr>
                      <m:t>𝟎</m:t>
                    </m:r>
                    <m:r>
                      <a:rPr lang="en-US" b="1" i="0" baseline="30000" dirty="0">
                        <a:solidFill>
                          <a:srgbClr val="3946A4"/>
                        </a:solidFill>
                        <a:latin typeface="Cambria Math"/>
                      </a:rPr>
                      <m:t>.</m:t>
                    </m:r>
                    <m:r>
                      <a:rPr lang="en-US" b="1" i="0" baseline="30000" dirty="0">
                        <a:solidFill>
                          <a:srgbClr val="3946A4"/>
                        </a:solidFill>
                        <a:latin typeface="Cambria Math"/>
                      </a:rPr>
                      <m:t>𝟗</m:t>
                    </m:r>
                    <m:r>
                      <a:rPr lang="en-US" b="1" i="0" dirty="0">
                        <a:solidFill>
                          <a:srgbClr val="3946A4"/>
                        </a:solidFill>
                        <a:latin typeface="Cambria Math"/>
                      </a:rPr>
                      <m:t>(</m:t>
                    </m:r>
                    <m:r>
                      <a:rPr lang="en-US" b="1" i="0" dirty="0">
                        <a:solidFill>
                          <a:srgbClr val="3946A4"/>
                        </a:solidFill>
                        <a:latin typeface="Cambria Math"/>
                      </a:rPr>
                      <m:t>𝟐𝟓𝟓</m:t>
                    </m:r>
                    <m:r>
                      <a:rPr lang="en-US" b="1" i="0" dirty="0">
                        <a:solidFill>
                          <a:srgbClr val="3946A4"/>
                        </a:solidFill>
                        <a:latin typeface="Cambria Math"/>
                      </a:rPr>
                      <m:t>/</m:t>
                    </m:r>
                    <m:r>
                      <a:rPr lang="en-US" b="1" i="0" dirty="0">
                        <a:solidFill>
                          <a:srgbClr val="3946A4"/>
                        </a:solidFill>
                        <a:latin typeface="Cambria Math"/>
                      </a:rPr>
                      <m:t>𝟏𝟑𝟎</m:t>
                    </m:r>
                    <m:r>
                      <a:rPr lang="en-US" b="1" i="0" dirty="0">
                        <a:solidFill>
                          <a:srgbClr val="3946A4"/>
                        </a:solidFill>
                        <a:latin typeface="Cambria Math"/>
                      </a:rPr>
                      <m:t>)</m:t>
                    </m:r>
                  </m:oMath>
                </a14:m>
                <a:endParaRPr lang="en-US" dirty="0">
                  <a:solidFill>
                    <a:srgbClr val="3946A4"/>
                  </a:solidFill>
                </a:endParaRPr>
              </a:p>
              <a:p>
                <a:pPr marL="0" indent="0">
                  <a:spcBef>
                    <a:spcPts val="0"/>
                  </a:spcBef>
                  <a:buNone/>
                </a:pPr>
                <a:r>
                  <a:rPr lang="en-US" dirty="0">
                    <a:solidFill>
                      <a:srgbClr val="3946A4"/>
                    </a:solidFill>
                  </a:rPr>
                  <a:t>            		    </a:t>
                </a:r>
                <a14:m>
                  <m:oMath xmlns:m="http://schemas.openxmlformats.org/officeDocument/2006/math">
                    <m:r>
                      <a:rPr lang="en-US" b="1" i="0" dirty="0" smtClean="0">
                        <a:solidFill>
                          <a:srgbClr val="3946A4"/>
                        </a:solidFill>
                        <a:latin typeface="Cambria Math"/>
                      </a:rPr>
                      <m:t>=$</m:t>
                    </m:r>
                    <m:r>
                      <a:rPr lang="en-US" b="1" i="0" dirty="0" smtClean="0">
                        <a:solidFill>
                          <a:srgbClr val="3946A4"/>
                        </a:solidFill>
                        <a:latin typeface="Cambria Math"/>
                      </a:rPr>
                      <m:t>𝟏𝟓</m:t>
                    </m:r>
                    <m:r>
                      <a:rPr lang="en-US" b="1" i="0" dirty="0" smtClean="0">
                        <a:solidFill>
                          <a:srgbClr val="3946A4"/>
                        </a:solidFill>
                        <a:latin typeface="Cambria Math"/>
                      </a:rPr>
                      <m:t>,</m:t>
                    </m:r>
                    <m:r>
                      <a:rPr lang="en-US" b="1" i="0" dirty="0" smtClean="0">
                        <a:solidFill>
                          <a:srgbClr val="3946A4"/>
                        </a:solidFill>
                        <a:latin typeface="Cambria Math"/>
                      </a:rPr>
                      <m:t>𝟖𝟏𝟕</m:t>
                    </m:r>
                  </m:oMath>
                </a14:m>
                <a:endParaRPr lang="en-US" dirty="0">
                  <a:solidFill>
                    <a:srgbClr val="3946A4"/>
                  </a:solidFill>
                </a:endParaRPr>
              </a:p>
            </p:txBody>
          </p:sp>
        </mc:Choice>
        <mc:Fallback>
          <p:sp>
            <p:nvSpPr>
              <p:cNvPr id="4" name="Content Placeholder 5"/>
              <p:cNvSpPr>
                <a:spLocks noGrp="1" noRot="1" noChangeAspect="1" noMove="1" noResize="1" noEditPoints="1" noAdjustHandles="1" noChangeArrowheads="1" noChangeShapeType="1" noTextEdit="1"/>
              </p:cNvSpPr>
              <p:nvPr>
                <p:ph idx="17"/>
              </p:nvPr>
            </p:nvSpPr>
            <p:spPr>
              <a:xfrm>
                <a:off x="457200" y="3581400"/>
                <a:ext cx="8229600" cy="3048000"/>
              </a:xfrm>
              <a:blipFill rotWithShape="1">
                <a:blip r:embed="rId4" cstate="print"/>
                <a:stretch>
                  <a:fillRect l="-1111" t="-1600" r="-1778"/>
                </a:stretch>
              </a:blipFill>
            </p:spPr>
            <p:txBody>
              <a:bodyPr/>
              <a:lstStyle/>
              <a:p>
                <a:r>
                  <a:rPr lang="en-US">
                    <a:noFill/>
                  </a:rPr>
                  <a:t> </a:t>
                </a:r>
              </a:p>
            </p:txBody>
          </p:sp>
        </mc:Fallback>
      </mc:AlternateContent>
      <p:sp>
        <p:nvSpPr>
          <p:cNvPr id="6" name="Text Placeholder 6"/>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781042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Factor Method</a:t>
            </a:r>
          </a:p>
        </p:txBody>
      </p:sp>
      <p:sp>
        <p:nvSpPr>
          <p:cNvPr id="8" name="Content Placeholder 2"/>
          <p:cNvSpPr>
            <a:spLocks noGrp="1"/>
          </p:cNvSpPr>
          <p:nvPr>
            <p:ph sz="quarter" idx="17"/>
          </p:nvPr>
        </p:nvSpPr>
        <p:spPr>
          <a:xfrm>
            <a:off x="457200" y="1270000"/>
            <a:ext cx="8229600" cy="1397000"/>
          </a:xfrm>
        </p:spPr>
        <p:txBody>
          <a:bodyPr/>
          <a:lstStyle/>
          <a:p>
            <a:pPr marL="0" indent="0">
              <a:buNone/>
              <a:tabLst>
                <a:tab pos="7546975" algn="l"/>
              </a:tabLst>
            </a:pPr>
            <a:r>
              <a:rPr lang="en-US" sz="2600" b="0" dirty="0" smtClean="0"/>
              <a:t>Factor </a:t>
            </a:r>
            <a:r>
              <a:rPr lang="en-US" sz="2600" b="0" dirty="0"/>
              <a:t>method is especially useful in estimating</a:t>
            </a:r>
            <a:r>
              <a:rPr lang="en-US" sz="2600" dirty="0">
                <a:solidFill>
                  <a:srgbClr val="2B5B4D"/>
                </a:solidFill>
              </a:rPr>
              <a:t> </a:t>
            </a:r>
            <a:r>
              <a:rPr lang="en-US" sz="2600" dirty="0" smtClean="0">
                <a:solidFill>
                  <a:srgbClr val="2B5B4D"/>
                </a:solidFill>
              </a:rPr>
              <a:t>total </a:t>
            </a:r>
            <a:r>
              <a:rPr lang="en-US" sz="2600" dirty="0">
                <a:solidFill>
                  <a:srgbClr val="2B5B4D"/>
                </a:solidFill>
              </a:rPr>
              <a:t>plant cost</a:t>
            </a:r>
            <a:r>
              <a:rPr lang="en-US" sz="2600" b="0" dirty="0">
                <a:solidFill>
                  <a:schemeClr val="accent5">
                    <a:lumMod val="75000"/>
                  </a:schemeClr>
                </a:solidFill>
              </a:rPr>
              <a:t> </a:t>
            </a:r>
            <a:r>
              <a:rPr lang="en-US" sz="2600" b="0" dirty="0"/>
              <a:t>in processing industries </a:t>
            </a:r>
          </a:p>
          <a:p>
            <a:pPr marL="0" indent="0">
              <a:buNone/>
              <a:tabLst>
                <a:tab pos="7546975" algn="l"/>
              </a:tabLst>
            </a:pPr>
            <a:r>
              <a:rPr lang="en-US" sz="2600" b="0" dirty="0" smtClean="0"/>
              <a:t>Both </a:t>
            </a:r>
            <a:r>
              <a:rPr lang="en-US" sz="2600" dirty="0">
                <a:solidFill>
                  <a:srgbClr val="2B5B4D"/>
                </a:solidFill>
              </a:rPr>
              <a:t>direct and indirect costs</a:t>
            </a:r>
            <a:r>
              <a:rPr lang="en-US" sz="2600" b="0" dirty="0">
                <a:solidFill>
                  <a:srgbClr val="2B5B4D"/>
                </a:solidFill>
              </a:rPr>
              <a:t> </a:t>
            </a:r>
            <a:r>
              <a:rPr lang="en-US" sz="2600" b="0" dirty="0"/>
              <a:t>can be </a:t>
            </a:r>
            <a:r>
              <a:rPr lang="en-US" sz="2600" b="0" dirty="0" smtClean="0"/>
              <a:t>included</a:t>
            </a:r>
            <a:endParaRPr lang="en-US" sz="2600" b="0" dirty="0"/>
          </a:p>
        </p:txBody>
      </p:sp>
      <mc:AlternateContent xmlns:mc="http://schemas.openxmlformats.org/markup-compatibility/2006">
        <mc:Choice xmlns:a14="http://schemas.microsoft.com/office/drawing/2010/main" xmlns="" Requires="a14">
          <p:sp>
            <p:nvSpPr>
              <p:cNvPr id="9" name="Content Placeholder 3" descr="The overall cost factor (h) may be one overall factor or, more likely, the combination of multiple factors representing areas such as construction, labor, direct and indirect costs.  See examples on the next two slides." title="Factor Method"/>
              <p:cNvSpPr>
                <a:spLocks noGrp="1"/>
              </p:cNvSpPr>
              <p:nvPr>
                <p:ph sz="quarter" idx="18"/>
              </p:nvPr>
            </p:nvSpPr>
            <p:spPr>
              <a:xfrm>
                <a:off x="457200" y="3017520"/>
                <a:ext cx="8229600" cy="1554480"/>
              </a:xfrm>
              <a:ln w="38100">
                <a:solidFill>
                  <a:schemeClr val="tx1"/>
                </a:solidFill>
              </a:ln>
            </p:spPr>
            <p:txBody>
              <a:bodyPr/>
              <a:lstStyle/>
              <a:p>
                <a:pPr marL="0" indent="0">
                  <a:lnSpc>
                    <a:spcPct val="120000"/>
                  </a:lnSpc>
                  <a:spcBef>
                    <a:spcPts val="600"/>
                  </a:spcBef>
                  <a:buNone/>
                </a:pPr>
                <a:r>
                  <a:rPr lang="en-US" sz="2200" b="0" dirty="0"/>
                  <a:t>Total plant cost estimate C</a:t>
                </a:r>
                <a:r>
                  <a:rPr lang="en-US" sz="2200" b="0" baseline="-25000" dirty="0"/>
                  <a:t>T</a:t>
                </a:r>
                <a:r>
                  <a:rPr lang="en-US" sz="2200" b="0" dirty="0"/>
                  <a:t> is </a:t>
                </a:r>
                <a:r>
                  <a:rPr lang="en-US" sz="2200" dirty="0">
                    <a:solidFill>
                      <a:srgbClr val="002060"/>
                    </a:solidFill>
                  </a:rPr>
                  <a:t>overall cost factor (h)</a:t>
                </a:r>
                <a:r>
                  <a:rPr lang="en-US" sz="2200" dirty="0">
                    <a:solidFill>
                      <a:schemeClr val="accent6">
                        <a:lumMod val="50000"/>
                      </a:schemeClr>
                    </a:solidFill>
                  </a:rPr>
                  <a:t> </a:t>
                </a:r>
                <a:r>
                  <a:rPr lang="en-US" sz="2200" b="0" dirty="0"/>
                  <a:t>times</a:t>
                </a:r>
                <a:r>
                  <a:rPr lang="en-US" sz="2200" dirty="0"/>
                  <a:t> </a:t>
                </a:r>
                <a:r>
                  <a:rPr lang="en-US" sz="2200" dirty="0">
                    <a:solidFill>
                      <a:srgbClr val="3946A4"/>
                    </a:solidFill>
                  </a:rPr>
                  <a:t>total cost of major equipment items (C</a:t>
                </a:r>
                <a:r>
                  <a:rPr lang="en-US" sz="2200" baseline="-25000" dirty="0">
                    <a:solidFill>
                      <a:srgbClr val="3946A4"/>
                    </a:solidFill>
                  </a:rPr>
                  <a:t>E</a:t>
                </a:r>
                <a:r>
                  <a:rPr lang="en-US" sz="2200" dirty="0">
                    <a:solidFill>
                      <a:srgbClr val="3946A4"/>
                    </a:solidFill>
                  </a:rPr>
                  <a:t>)</a:t>
                </a:r>
              </a:p>
              <a:p>
                <a:pPr marL="0" indent="0" algn="ctr">
                  <a:lnSpc>
                    <a:spcPct val="120000"/>
                  </a:lnSpc>
                  <a:spcBef>
                    <a:spcPts val="600"/>
                  </a:spcBef>
                  <a:buNone/>
                </a:pPr>
                <a14:m>
                  <m:oMathPara xmlns:m="http://schemas.openxmlformats.org/officeDocument/2006/math">
                    <m:oMathParaPr>
                      <m:jc m:val="centerGroup"/>
                    </m:oMathParaPr>
                    <m:oMath xmlns:m="http://schemas.openxmlformats.org/officeDocument/2006/math">
                      <m:r>
                        <a:rPr lang="en-US" sz="3200" b="1" i="0" dirty="0" smtClean="0">
                          <a:solidFill>
                            <a:srgbClr val="820082"/>
                          </a:solidFill>
                          <a:latin typeface="Cambria Math"/>
                        </a:rPr>
                        <m:t>𝐂</m:t>
                      </m:r>
                      <m:r>
                        <a:rPr lang="en-US" sz="3200" b="1" i="0" baseline="-25000" dirty="0">
                          <a:solidFill>
                            <a:srgbClr val="820082"/>
                          </a:solidFill>
                          <a:latin typeface="Cambria Math"/>
                        </a:rPr>
                        <m:t>𝐓</m:t>
                      </m:r>
                      <m:r>
                        <a:rPr lang="en-US" sz="3200" b="1" i="0" dirty="0">
                          <a:solidFill>
                            <a:srgbClr val="820082"/>
                          </a:solidFill>
                          <a:latin typeface="Cambria Math"/>
                        </a:rPr>
                        <m:t>=</m:t>
                      </m:r>
                      <m:r>
                        <a:rPr lang="en-US" sz="3200" b="1" i="0" dirty="0">
                          <a:solidFill>
                            <a:srgbClr val="820082"/>
                          </a:solidFill>
                          <a:latin typeface="Cambria Math"/>
                        </a:rPr>
                        <m:t>𝐡</m:t>
                      </m:r>
                      <m:r>
                        <a:rPr lang="en-US" sz="3200" b="1" i="0" dirty="0">
                          <a:solidFill>
                            <a:srgbClr val="820082"/>
                          </a:solidFill>
                          <a:latin typeface="Cambria Math"/>
                        </a:rPr>
                        <m:t>×</m:t>
                      </m:r>
                      <m:r>
                        <a:rPr lang="en-US" sz="3200" b="1" i="0" dirty="0" smtClean="0">
                          <a:solidFill>
                            <a:srgbClr val="820082"/>
                          </a:solidFill>
                          <a:latin typeface="Cambria Math"/>
                        </a:rPr>
                        <m:t>𝐂</m:t>
                      </m:r>
                      <m:r>
                        <a:rPr lang="en-US" sz="3200" b="1" i="0" baseline="-25000" dirty="0" smtClean="0">
                          <a:solidFill>
                            <a:srgbClr val="820082"/>
                          </a:solidFill>
                          <a:latin typeface="Cambria Math"/>
                        </a:rPr>
                        <m:t>𝐄</m:t>
                      </m:r>
                    </m:oMath>
                  </m:oMathPara>
                </a14:m>
                <a:endParaRPr lang="en-US" sz="3200" dirty="0">
                  <a:solidFill>
                    <a:srgbClr val="820082"/>
                  </a:solidFill>
                </a:endParaRPr>
              </a:p>
            </p:txBody>
          </p:sp>
        </mc:Choice>
        <mc:Fallback>
          <p:sp>
            <p:nvSpPr>
              <p:cNvPr id="9" name="Content Placeholder 3" descr="The overall cost factor (h) may be one overall factor or, more likely, the combination of multiple factors representing areas such as construction, labor, direct and indirect costs.  See examples on the next two slides."/>
              <p:cNvSpPr>
                <a:spLocks noGrp="1" noRot="1" noChangeAspect="1" noMove="1" noResize="1" noEditPoints="1" noAdjustHandles="1" noChangeArrowheads="1" noChangeShapeType="1" noTextEdit="1"/>
              </p:cNvSpPr>
              <p:nvPr>
                <p:ph sz="quarter" idx="18"/>
              </p:nvPr>
            </p:nvSpPr>
            <p:spPr>
              <a:xfrm>
                <a:off x="457200" y="3017520"/>
                <a:ext cx="8229600" cy="1554480"/>
              </a:xfrm>
              <a:blipFill rotWithShape="1">
                <a:blip r:embed="rId2" cstate="print"/>
                <a:stretch>
                  <a:fillRect l="-664" r="-1475"/>
                </a:stretch>
              </a:blipFill>
              <a:ln w="38100">
                <a:solidFill>
                  <a:schemeClr val="tx1"/>
                </a:solidFill>
              </a:ln>
            </p:spPr>
            <p:txBody>
              <a:bodyPr/>
              <a:lstStyle/>
              <a:p>
                <a:r>
                  <a:rPr lang="en-US">
                    <a:noFill/>
                  </a:rPr>
                  <a:t> </a:t>
                </a:r>
              </a:p>
            </p:txBody>
          </p:sp>
        </mc:Fallback>
      </mc:AlternateContent>
      <p:sp>
        <p:nvSpPr>
          <p:cNvPr id="10" name="Content Placeholder 4"/>
          <p:cNvSpPr>
            <a:spLocks noGrp="1"/>
          </p:cNvSpPr>
          <p:nvPr>
            <p:ph sz="quarter" idx="19"/>
          </p:nvPr>
        </p:nvSpPr>
        <p:spPr>
          <a:xfrm>
            <a:off x="457200" y="4953000"/>
            <a:ext cx="8229600" cy="1371600"/>
          </a:xfrm>
        </p:spPr>
        <p:txBody>
          <a:bodyPr/>
          <a:lstStyle/>
          <a:p>
            <a:pPr marL="0" indent="0">
              <a:buNone/>
            </a:pPr>
            <a:r>
              <a:rPr lang="en-US" sz="2200" dirty="0"/>
              <a:t>Overall cost factor h is determined using one of two bases</a:t>
            </a:r>
            <a:r>
              <a:rPr lang="en-US" sz="2200" dirty="0" smtClean="0"/>
              <a:t>:</a:t>
            </a:r>
            <a:endParaRPr lang="en-US" sz="2200" dirty="0"/>
          </a:p>
          <a:p>
            <a:pPr>
              <a:buClr>
                <a:schemeClr val="tx1"/>
              </a:buClr>
              <a:buFont typeface="Arial" panose="020B0604020202020204" pitchFamily="34" charset="0"/>
              <a:buChar char="•"/>
            </a:pPr>
            <a:r>
              <a:rPr lang="en-US" sz="2200" dirty="0" smtClean="0">
                <a:solidFill>
                  <a:srgbClr val="8A3700"/>
                </a:solidFill>
              </a:rPr>
              <a:t>Delivered-equipment </a:t>
            </a:r>
            <a:r>
              <a:rPr lang="en-US" sz="2200" dirty="0">
                <a:solidFill>
                  <a:srgbClr val="8A3700"/>
                </a:solidFill>
              </a:rPr>
              <a:t>cost</a:t>
            </a:r>
            <a:r>
              <a:rPr lang="en-US" sz="2200" b="0" dirty="0">
                <a:solidFill>
                  <a:srgbClr val="8A3700"/>
                </a:solidFill>
              </a:rPr>
              <a:t> </a:t>
            </a:r>
            <a:r>
              <a:rPr lang="en-US" sz="2200" b="0" dirty="0"/>
              <a:t>(purchase cost of major equipment</a:t>
            </a:r>
            <a:r>
              <a:rPr lang="en-US" sz="2200" b="0" dirty="0" smtClean="0"/>
              <a:t>)</a:t>
            </a:r>
            <a:endParaRPr lang="en-US" sz="2200" b="0" dirty="0"/>
          </a:p>
          <a:p>
            <a:pPr>
              <a:buClr>
                <a:schemeClr val="tx1"/>
              </a:buClr>
              <a:buFont typeface="Arial" panose="020B0604020202020204" pitchFamily="34" charset="0"/>
              <a:buChar char="•"/>
            </a:pPr>
            <a:r>
              <a:rPr lang="en-US" sz="2200" dirty="0" smtClean="0">
                <a:solidFill>
                  <a:srgbClr val="8A3700"/>
                </a:solidFill>
              </a:rPr>
              <a:t>Installed-equipment </a:t>
            </a:r>
            <a:r>
              <a:rPr lang="en-US" sz="2200" dirty="0">
                <a:solidFill>
                  <a:srgbClr val="8A3700"/>
                </a:solidFill>
              </a:rPr>
              <a:t>cost </a:t>
            </a:r>
            <a:r>
              <a:rPr lang="en-US" sz="2200" b="0" dirty="0"/>
              <a:t>(equipment cost plus all make-ready costs</a:t>
            </a:r>
            <a:r>
              <a:rPr lang="en-US" sz="2200" b="0" dirty="0" smtClean="0"/>
              <a:t>)</a:t>
            </a:r>
            <a:endParaRPr lang="en-US" sz="2200" b="0" dirty="0"/>
          </a:p>
        </p:txBody>
      </p:sp>
      <p:sp>
        <p:nvSpPr>
          <p:cNvPr id="14" name="Content Placeholder 5"/>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4731496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Factor </a:t>
            </a:r>
            <a:r>
              <a:rPr lang="en-US" dirty="0" smtClean="0"/>
              <a:t>h</a:t>
            </a:r>
            <a:r>
              <a:rPr lang="en-US" sz="1400" dirty="0" smtClean="0"/>
              <a:t> (1)</a:t>
            </a:r>
            <a:endParaRPr lang="en-US" sz="1400" dirty="0"/>
          </a:p>
        </p:txBody>
      </p:sp>
      <mc:AlternateContent xmlns:mc="http://schemas.openxmlformats.org/markup-compatibility/2006">
        <mc:Choice xmlns:a14="http://schemas.microsoft.com/office/drawing/2010/main" xmlns="" Requires="a14">
          <p:sp>
            <p:nvSpPr>
              <p:cNvPr id="10" name="Content Placeholder 2"/>
              <p:cNvSpPr>
                <a:spLocks noGrp="1"/>
              </p:cNvSpPr>
              <p:nvPr>
                <p:ph idx="1"/>
              </p:nvPr>
            </p:nvSpPr>
            <p:spPr>
              <a:xfrm>
                <a:off x="304800" y="1264920"/>
                <a:ext cx="8534400" cy="2087880"/>
              </a:xfrm>
            </p:spPr>
            <p:txBody>
              <a:bodyPr/>
              <a:lstStyle/>
              <a:p>
                <a:pPr marL="0" indent="0">
                  <a:spcBef>
                    <a:spcPts val="0"/>
                  </a:spcBef>
                  <a:buClr>
                    <a:schemeClr val="tx2">
                      <a:lumMod val="60000"/>
                      <a:lumOff val="40000"/>
                    </a:schemeClr>
                  </a:buClr>
                  <a:buNone/>
                </a:pPr>
                <a:r>
                  <a:rPr lang="en-US" sz="2600" dirty="0"/>
                  <a:t>The cost factor is commonly the sum of a </a:t>
                </a:r>
                <a:r>
                  <a:rPr lang="en-US" sz="2600" u="sng" dirty="0">
                    <a:solidFill>
                      <a:schemeClr val="tx1">
                        <a:lumMod val="75000"/>
                        <a:lumOff val="25000"/>
                      </a:schemeClr>
                    </a:solidFill>
                  </a:rPr>
                  <a:t>direct cost </a:t>
                </a:r>
                <a:r>
                  <a:rPr lang="en-US" sz="2600" u="sng" dirty="0" smtClean="0">
                    <a:solidFill>
                      <a:schemeClr val="tx1">
                        <a:lumMod val="75000"/>
                        <a:lumOff val="25000"/>
                      </a:schemeClr>
                    </a:solidFill>
                  </a:rPr>
                  <a:t>component </a:t>
                </a:r>
                <a:r>
                  <a:rPr lang="en-US" sz="2600" dirty="0" smtClean="0"/>
                  <a:t>and </a:t>
                </a:r>
                <a:r>
                  <a:rPr lang="en-US" sz="2600" dirty="0"/>
                  <a:t>an </a:t>
                </a:r>
                <a:r>
                  <a:rPr lang="en-US" sz="2600" u="sng" dirty="0">
                    <a:solidFill>
                      <a:schemeClr val="tx1">
                        <a:lumMod val="75000"/>
                        <a:lumOff val="25000"/>
                      </a:schemeClr>
                    </a:solidFill>
                  </a:rPr>
                  <a:t>indirect cost component</a:t>
                </a:r>
                <a:r>
                  <a:rPr lang="en-US" sz="2600" dirty="0"/>
                  <a:t>, that is</a:t>
                </a:r>
                <a:r>
                  <a:rPr lang="en-US" sz="2600" dirty="0" smtClean="0"/>
                  <a:t>,</a:t>
                </a:r>
                <a:endParaRPr lang="en-US" sz="1600" dirty="0">
                  <a:solidFill>
                    <a:srgbClr val="FF0000"/>
                  </a:solidFill>
                </a:endParaRPr>
              </a:p>
              <a:p>
                <a:pPr algn="ctr">
                  <a:spcBef>
                    <a:spcPts val="600"/>
                  </a:spcBef>
                  <a:spcAft>
                    <a:spcPts val="600"/>
                  </a:spcAft>
                  <a:buClr>
                    <a:schemeClr val="tx2">
                      <a:lumMod val="60000"/>
                      <a:lumOff val="40000"/>
                    </a:schemeClr>
                  </a:buClr>
                  <a:buNone/>
                </a:pPr>
                <a14:m>
                  <m:oMathPara xmlns:m="http://schemas.openxmlformats.org/officeDocument/2006/math">
                    <m:oMathParaPr>
                      <m:jc m:val="centerGroup"/>
                    </m:oMathParaPr>
                    <m:oMath xmlns:m="http://schemas.openxmlformats.org/officeDocument/2006/math">
                      <m:r>
                        <a:rPr lang="en-US" sz="3200" b="1" i="0" dirty="0" smtClean="0">
                          <a:solidFill>
                            <a:srgbClr val="A60A1B"/>
                          </a:solidFill>
                          <a:latin typeface="Cambria Math"/>
                        </a:rPr>
                        <m:t>𝐡</m:t>
                      </m:r>
                      <m:r>
                        <a:rPr lang="en-US" sz="3200" b="1" i="0" dirty="0" smtClean="0">
                          <a:solidFill>
                            <a:srgbClr val="A60A1B"/>
                          </a:solidFill>
                          <a:latin typeface="Cambria Math"/>
                        </a:rPr>
                        <m:t>=</m:t>
                      </m:r>
                      <m:r>
                        <a:rPr lang="en-US" sz="3200" b="1" i="0" dirty="0" smtClean="0">
                          <a:solidFill>
                            <a:srgbClr val="A60A1B"/>
                          </a:solidFill>
                          <a:latin typeface="Cambria Math"/>
                        </a:rPr>
                        <m:t>𝟏</m:t>
                      </m:r>
                      <m:r>
                        <a:rPr lang="en-US" sz="3200" b="1" i="0" dirty="0" smtClean="0">
                          <a:solidFill>
                            <a:srgbClr val="A60A1B"/>
                          </a:solidFill>
                          <a:latin typeface="Cambria Math"/>
                        </a:rPr>
                        <m:t>+</m:t>
                      </m:r>
                      <m:r>
                        <a:rPr lang="el-GR" sz="3200" b="1" i="0" dirty="0">
                          <a:solidFill>
                            <a:srgbClr val="A60A1B"/>
                          </a:solidFill>
                          <a:latin typeface="Cambria Math"/>
                        </a:rPr>
                        <m:t>𝚺</m:t>
                      </m:r>
                      <m:r>
                        <a:rPr lang="en-US" sz="3200" b="1" i="0" dirty="0" smtClean="0">
                          <a:solidFill>
                            <a:srgbClr val="A60A1B"/>
                          </a:solidFill>
                          <a:latin typeface="Cambria Math"/>
                        </a:rPr>
                        <m:t>𝐟</m:t>
                      </m:r>
                      <m:r>
                        <a:rPr lang="en-US" sz="3200" b="1" i="0" baseline="-25000" dirty="0" smtClean="0">
                          <a:solidFill>
                            <a:srgbClr val="A60A1B"/>
                          </a:solidFill>
                          <a:latin typeface="Cambria Math"/>
                        </a:rPr>
                        <m:t>𝐢</m:t>
                      </m:r>
                    </m:oMath>
                  </m:oMathPara>
                </a14:m>
                <a:endParaRPr lang="en-US" sz="3200" dirty="0">
                  <a:solidFill>
                    <a:srgbClr val="A60A1B"/>
                  </a:solidFill>
                </a:endParaRPr>
              </a:p>
              <a:p>
                <a:pPr>
                  <a:spcBef>
                    <a:spcPts val="0"/>
                  </a:spcBef>
                  <a:buClr>
                    <a:schemeClr val="tx2">
                      <a:lumMod val="60000"/>
                      <a:lumOff val="40000"/>
                    </a:schemeClr>
                  </a:buClr>
                  <a:buNone/>
                </a:pPr>
                <a:r>
                  <a:rPr lang="en-US" sz="2600" dirty="0"/>
                  <a:t>     for </a:t>
                </a:r>
                <a:r>
                  <a:rPr lang="en-US" sz="2600" dirty="0" err="1"/>
                  <a:t>i</a:t>
                </a:r>
                <a:r>
                  <a:rPr lang="en-US" sz="2600" dirty="0"/>
                  <a:t> </a:t>
                </a:r>
                <a14:m>
                  <m:oMath xmlns:m="http://schemas.openxmlformats.org/officeDocument/2006/math">
                    <m:r>
                      <a:rPr lang="en-US" sz="2600" i="1" dirty="0" smtClean="0">
                        <a:latin typeface="Cambria Math"/>
                      </a:rPr>
                      <m:t>=</m:t>
                    </m:r>
                  </m:oMath>
                </a14:m>
                <a:r>
                  <a:rPr lang="en-US" sz="2600" dirty="0"/>
                  <a:t> 1, 2, …, n components, including indirect </a:t>
                </a:r>
                <a:r>
                  <a:rPr lang="en-US" sz="2600" dirty="0" smtClean="0"/>
                  <a:t>costs</a:t>
                </a:r>
                <a:endParaRPr lang="en-US" sz="2600" dirty="0"/>
              </a:p>
            </p:txBody>
          </p:sp>
        </mc:Choice>
        <mc:Fallback>
          <p:sp>
            <p:nvSpPr>
              <p:cNvPr id="10" name="Content Placeholder 2"/>
              <p:cNvSpPr>
                <a:spLocks noGrp="1" noRot="1" noChangeAspect="1" noMove="1" noResize="1" noEditPoints="1" noAdjustHandles="1" noChangeArrowheads="1" noChangeShapeType="1" noTextEdit="1"/>
              </p:cNvSpPr>
              <p:nvPr>
                <p:ph idx="1"/>
              </p:nvPr>
            </p:nvSpPr>
            <p:spPr>
              <a:xfrm>
                <a:off x="304800" y="1264920"/>
                <a:ext cx="8534400" cy="2087880"/>
              </a:xfrm>
              <a:blipFill rotWithShape="1">
                <a:blip r:embed="rId2" cstate="print"/>
                <a:stretch>
                  <a:fillRect l="-1214" t="-2632" r="-1714" b="-292"/>
                </a:stretch>
              </a:blipFill>
            </p:spPr>
            <p:txBody>
              <a:bodyPr/>
              <a:lstStyle/>
              <a:p>
                <a:r>
                  <a:rPr lang="en-US">
                    <a:noFill/>
                  </a:rPr>
                  <a:t> </a:t>
                </a:r>
              </a:p>
            </p:txBody>
          </p:sp>
        </mc:Fallback>
      </mc:AlternateContent>
      <p:cxnSp>
        <p:nvCxnSpPr>
          <p:cNvPr id="14" name="Straight Connector 3"/>
          <p:cNvCxnSpPr/>
          <p:nvPr/>
        </p:nvCxnSpPr>
        <p:spPr>
          <a:xfrm flipV="1">
            <a:off x="304800" y="3396344"/>
            <a:ext cx="8534400" cy="76200"/>
          </a:xfrm>
          <a:prstGeom prst="line">
            <a:avLst/>
          </a:prstGeom>
          <a:ln w="57150">
            <a:solidFill>
              <a:srgbClr val="82008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1" name="Content Placeholder 4"/>
              <p:cNvSpPr>
                <a:spLocks noGrp="1"/>
              </p:cNvSpPr>
              <p:nvPr>
                <p:ph idx="17"/>
              </p:nvPr>
            </p:nvSpPr>
            <p:spPr>
              <a:xfrm>
                <a:off x="457200" y="3581400"/>
                <a:ext cx="8321040" cy="2895600"/>
              </a:xfrm>
            </p:spPr>
            <p:txBody>
              <a:bodyPr/>
              <a:lstStyle/>
              <a:p>
                <a:pPr>
                  <a:spcBef>
                    <a:spcPts val="0"/>
                  </a:spcBef>
                  <a:buClr>
                    <a:schemeClr val="tx2">
                      <a:lumMod val="60000"/>
                      <a:lumOff val="40000"/>
                    </a:schemeClr>
                  </a:buClr>
                  <a:buNone/>
                </a:pPr>
                <a:r>
                  <a:rPr lang="en-US" sz="2600" dirty="0">
                    <a:solidFill>
                      <a:schemeClr val="tx1">
                        <a:lumMod val="75000"/>
                        <a:lumOff val="25000"/>
                      </a:schemeClr>
                    </a:solidFill>
                  </a:rPr>
                  <a:t>Example: </a:t>
                </a:r>
                <a:r>
                  <a:rPr lang="en-US" sz="2600" dirty="0"/>
                  <a:t>Equipment is expected to cost $20 million delivered to a new facility.  A cost factor for direct costs of 1.61 will make the plant ready to operate. An indirect cost factor of 0.25 is used. What will the plant cost</a:t>
                </a:r>
                <a:r>
                  <a:rPr lang="en-US" sz="2600" dirty="0" smtClean="0"/>
                  <a:t>?</a:t>
                </a:r>
                <a:endParaRPr lang="en-US" sz="2600" dirty="0"/>
              </a:p>
              <a:p>
                <a:pPr>
                  <a:spcBef>
                    <a:spcPts val="1800"/>
                  </a:spcBef>
                  <a:buClr>
                    <a:schemeClr val="tx2">
                      <a:lumMod val="60000"/>
                      <a:lumOff val="40000"/>
                    </a:schemeClr>
                  </a:buClr>
                  <a:buNone/>
                </a:pPr>
                <a:r>
                  <a:rPr lang="en-US" sz="2600" dirty="0">
                    <a:solidFill>
                      <a:srgbClr val="A60A1B"/>
                    </a:solidFill>
                  </a:rPr>
                  <a:t>Solution:	</a:t>
                </a:r>
                <a:r>
                  <a:rPr lang="en-US" sz="2600" dirty="0"/>
                  <a:t>        </a:t>
                </a:r>
                <a14:m>
                  <m:oMath xmlns:m="http://schemas.openxmlformats.org/officeDocument/2006/math">
                    <m:r>
                      <a:rPr lang="en-US" sz="2600" b="1" i="0" dirty="0" smtClean="0">
                        <a:latin typeface="Cambria Math"/>
                      </a:rPr>
                      <m:t> </m:t>
                    </m:r>
                    <m:r>
                      <a:rPr lang="en-US" sz="2600" b="1" i="0" dirty="0" smtClean="0">
                        <a:latin typeface="Cambria Math"/>
                      </a:rPr>
                      <m:t>𝐡</m:t>
                    </m:r>
                    <m:r>
                      <a:rPr lang="en-US" sz="2600" b="1" i="0" dirty="0">
                        <a:latin typeface="Cambria Math"/>
                      </a:rPr>
                      <m:t>=</m:t>
                    </m:r>
                    <m:r>
                      <a:rPr lang="en-US" sz="2600" b="1" i="0" dirty="0">
                        <a:latin typeface="Cambria Math"/>
                      </a:rPr>
                      <m:t>𝟏</m:t>
                    </m:r>
                    <m:r>
                      <a:rPr lang="en-US" sz="2600" b="1" i="0" dirty="0">
                        <a:latin typeface="Cambria Math"/>
                      </a:rPr>
                      <m:t>+</m:t>
                    </m:r>
                    <m:r>
                      <a:rPr lang="en-US" sz="2600" b="1" i="0" dirty="0">
                        <a:latin typeface="Cambria Math"/>
                      </a:rPr>
                      <m:t>𝟏</m:t>
                    </m:r>
                    <m:r>
                      <a:rPr lang="en-US" sz="2600" b="1" i="0" dirty="0">
                        <a:latin typeface="Cambria Math"/>
                      </a:rPr>
                      <m:t>.</m:t>
                    </m:r>
                    <m:r>
                      <a:rPr lang="en-US" sz="2600" b="1" i="0" dirty="0">
                        <a:latin typeface="Cambria Math"/>
                      </a:rPr>
                      <m:t>𝟔𝟏</m:t>
                    </m:r>
                    <m:r>
                      <a:rPr lang="en-US" sz="2600" b="1" i="0" dirty="0">
                        <a:latin typeface="Cambria Math"/>
                      </a:rPr>
                      <m:t>+</m:t>
                    </m:r>
                    <m:r>
                      <a:rPr lang="en-US" sz="2600" b="1" i="0" dirty="0">
                        <a:latin typeface="Cambria Math"/>
                      </a:rPr>
                      <m:t>𝟎</m:t>
                    </m:r>
                    <m:r>
                      <a:rPr lang="en-US" sz="2600" b="1" i="0" dirty="0">
                        <a:latin typeface="Cambria Math"/>
                      </a:rPr>
                      <m:t>.</m:t>
                    </m:r>
                    <m:r>
                      <a:rPr lang="en-US" sz="2600" b="1" i="0" dirty="0">
                        <a:latin typeface="Cambria Math"/>
                      </a:rPr>
                      <m:t>𝟐𝟓</m:t>
                    </m:r>
                    <m:r>
                      <a:rPr lang="en-US" sz="2600" b="1" i="0" dirty="0">
                        <a:latin typeface="Cambria Math"/>
                      </a:rPr>
                      <m:t>=</m:t>
                    </m:r>
                    <m:r>
                      <a:rPr lang="en-US" sz="2600" b="1" i="0" dirty="0" smtClean="0">
                        <a:latin typeface="Cambria Math"/>
                      </a:rPr>
                      <m:t>𝟐</m:t>
                    </m:r>
                    <m:r>
                      <a:rPr lang="en-US" sz="2600" b="1" i="0" dirty="0" smtClean="0">
                        <a:latin typeface="Cambria Math"/>
                      </a:rPr>
                      <m:t>.</m:t>
                    </m:r>
                    <m:r>
                      <a:rPr lang="en-US" sz="2600" b="1" i="0" dirty="0" smtClean="0">
                        <a:latin typeface="Cambria Math"/>
                      </a:rPr>
                      <m:t>𝟖𝟔</m:t>
                    </m:r>
                  </m:oMath>
                </a14:m>
                <a:endParaRPr lang="en-US" sz="2600" dirty="0"/>
              </a:p>
              <a:p>
                <a:pPr>
                  <a:spcBef>
                    <a:spcPts val="0"/>
                  </a:spcBef>
                  <a:buClr>
                    <a:schemeClr val="tx2">
                      <a:lumMod val="60000"/>
                      <a:lumOff val="40000"/>
                    </a:schemeClr>
                  </a:buClr>
                  <a:buNone/>
                </a:pPr>
                <a:r>
                  <a:rPr lang="en-US" sz="2600" dirty="0"/>
                  <a:t>			 </a:t>
                </a:r>
                <a:r>
                  <a:rPr lang="en-US" sz="2600" dirty="0" smtClean="0"/>
                  <a:t>            </a:t>
                </a:r>
                <a14:m>
                  <m:oMath xmlns:m="http://schemas.openxmlformats.org/officeDocument/2006/math">
                    <m:r>
                      <a:rPr lang="en-US" sz="2600" b="1" i="0" dirty="0" smtClean="0">
                        <a:latin typeface="Cambria Math"/>
                      </a:rPr>
                      <m:t>𝐂</m:t>
                    </m:r>
                    <m:r>
                      <a:rPr lang="en-US" sz="2600" b="1" i="0" baseline="-25000" dirty="0" smtClean="0">
                        <a:latin typeface="Cambria Math"/>
                      </a:rPr>
                      <m:t>𝐓</m:t>
                    </m:r>
                    <m:r>
                      <a:rPr lang="en-US" sz="2600" b="1" i="0" dirty="0">
                        <a:latin typeface="Cambria Math"/>
                      </a:rPr>
                      <m:t>=</m:t>
                    </m:r>
                    <m:r>
                      <a:rPr lang="en-US" sz="2600" b="1" i="0" dirty="0">
                        <a:latin typeface="Cambria Math"/>
                      </a:rPr>
                      <m:t>𝟐𝟎</m:t>
                    </m:r>
                    <m:r>
                      <a:rPr lang="en-US" sz="2600" b="1" i="0" dirty="0">
                        <a:latin typeface="Cambria Math"/>
                      </a:rPr>
                      <m:t> </m:t>
                    </m:r>
                    <m:r>
                      <a:rPr lang="en-US" sz="2600" b="1" i="0" dirty="0">
                        <a:latin typeface="Cambria Math"/>
                      </a:rPr>
                      <m:t>𝐦𝐢𝐥𝐥𝐢𝐨𝐧</m:t>
                    </m:r>
                    <m:r>
                      <a:rPr lang="en-US" sz="2600" b="1" i="0" dirty="0">
                        <a:latin typeface="Cambria Math"/>
                      </a:rPr>
                      <m:t> (</m:t>
                    </m:r>
                    <m:r>
                      <a:rPr lang="en-US" sz="2600" b="1" i="0" dirty="0">
                        <a:latin typeface="Cambria Math"/>
                      </a:rPr>
                      <m:t>𝟐</m:t>
                    </m:r>
                    <m:r>
                      <a:rPr lang="en-US" sz="2600" b="1" i="0" dirty="0">
                        <a:latin typeface="Cambria Math"/>
                      </a:rPr>
                      <m:t>.</m:t>
                    </m:r>
                    <m:r>
                      <a:rPr lang="en-US" sz="2600" b="1" i="0" dirty="0">
                        <a:latin typeface="Cambria Math"/>
                      </a:rPr>
                      <m:t>𝟖𝟔</m:t>
                    </m:r>
                    <m:r>
                      <a:rPr lang="en-US" sz="2600" b="1" i="0" dirty="0">
                        <a:latin typeface="Cambria Math"/>
                      </a:rPr>
                      <m:t>)=$</m:t>
                    </m:r>
                    <m:r>
                      <a:rPr lang="en-US" sz="2600" b="1" i="0" dirty="0">
                        <a:solidFill>
                          <a:srgbClr val="A60A1B"/>
                        </a:solidFill>
                        <a:latin typeface="Cambria Math"/>
                      </a:rPr>
                      <m:t>𝟓𝟕</m:t>
                    </m:r>
                    <m:r>
                      <a:rPr lang="en-US" sz="2600" b="1" i="0" dirty="0">
                        <a:solidFill>
                          <a:srgbClr val="A60A1B"/>
                        </a:solidFill>
                        <a:latin typeface="Cambria Math"/>
                      </a:rPr>
                      <m:t>.</m:t>
                    </m:r>
                    <m:r>
                      <a:rPr lang="en-US" sz="2600" b="1" i="0" dirty="0">
                        <a:solidFill>
                          <a:srgbClr val="A60A1B"/>
                        </a:solidFill>
                        <a:latin typeface="Cambria Math"/>
                      </a:rPr>
                      <m:t>𝟐</m:t>
                    </m:r>
                    <m:r>
                      <a:rPr lang="en-US" sz="2600" b="1" i="0" dirty="0">
                        <a:solidFill>
                          <a:srgbClr val="A60A1B"/>
                        </a:solidFill>
                        <a:latin typeface="Cambria Math"/>
                      </a:rPr>
                      <m:t> </m:t>
                    </m:r>
                    <m:r>
                      <a:rPr lang="en-US" sz="2600" b="1" i="0" dirty="0" smtClean="0">
                        <a:solidFill>
                          <a:srgbClr val="A60A1B"/>
                        </a:solidFill>
                        <a:latin typeface="Cambria Math"/>
                      </a:rPr>
                      <m:t>𝐦𝐢𝐥𝐥𝐢𝐨𝐧</m:t>
                    </m:r>
                  </m:oMath>
                </a14:m>
                <a:endParaRPr lang="en-US" sz="2600" dirty="0">
                  <a:solidFill>
                    <a:srgbClr val="A60A1B"/>
                  </a:solidFill>
                </a:endParaRPr>
              </a:p>
            </p:txBody>
          </p:sp>
        </mc:Choice>
        <mc:Fallback>
          <p:sp>
            <p:nvSpPr>
              <p:cNvPr id="11" name="Content Placeholder 4"/>
              <p:cNvSpPr>
                <a:spLocks noGrp="1" noRot="1" noChangeAspect="1" noMove="1" noResize="1" noEditPoints="1" noAdjustHandles="1" noChangeArrowheads="1" noChangeShapeType="1" noTextEdit="1"/>
              </p:cNvSpPr>
              <p:nvPr>
                <p:ph idx="17"/>
              </p:nvPr>
            </p:nvSpPr>
            <p:spPr>
              <a:xfrm>
                <a:off x="457200" y="3581400"/>
                <a:ext cx="8321040" cy="2895600"/>
              </a:xfrm>
              <a:blipFill rotWithShape="1">
                <a:blip r:embed="rId3" cstate="print"/>
                <a:stretch>
                  <a:fillRect l="-1245" t="-1895"/>
                </a:stretch>
              </a:blipFill>
            </p:spPr>
            <p:txBody>
              <a:bodyPr/>
              <a:lstStyle/>
              <a:p>
                <a:r>
                  <a:rPr lang="en-US">
                    <a:noFill/>
                  </a:rPr>
                  <a:t> </a:t>
                </a:r>
              </a:p>
            </p:txBody>
          </p:sp>
        </mc:Fallback>
      </mc:AlternateContent>
      <p:sp>
        <p:nvSpPr>
          <p:cNvPr id="12" name="Text Placeholder 5"/>
          <p:cNvSpPr>
            <a:spLocks noGrp="1"/>
          </p:cNvSpPr>
          <p:nvPr>
            <p:ph type="body" sz="quarter" idx="18"/>
          </p:nvPr>
        </p:nvSpPr>
        <p:spPr/>
        <p:txBody>
          <a:bodyPr/>
          <a:lstStyle/>
          <a:p>
            <a:endParaRPr lang="en-US"/>
          </a:p>
        </p:txBody>
      </p:sp>
      <p:sp>
        <p:nvSpPr>
          <p:cNvPr id="13" name="Text Placeholder 6"/>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24386699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Factor </a:t>
            </a:r>
            <a:r>
              <a:rPr lang="en-US" dirty="0" smtClean="0"/>
              <a:t>h</a:t>
            </a:r>
            <a:r>
              <a:rPr lang="en-US" sz="1400" dirty="0"/>
              <a:t> </a:t>
            </a:r>
            <a:r>
              <a:rPr lang="en-US" sz="1400" dirty="0" smtClean="0"/>
              <a:t>(2)</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143000"/>
                <a:ext cx="8229600" cy="2087880"/>
              </a:xfrm>
            </p:spPr>
            <p:txBody>
              <a:bodyPr/>
              <a:lstStyle/>
              <a:p>
                <a:pPr algn="ctr">
                  <a:spcBef>
                    <a:spcPts val="0"/>
                  </a:spcBef>
                  <a:buNone/>
                </a:pPr>
                <a:r>
                  <a:rPr lang="en-US" sz="2400" dirty="0"/>
                  <a:t> If indirect costs are charged </a:t>
                </a:r>
                <a:r>
                  <a:rPr lang="en-US" sz="2400" dirty="0">
                    <a:solidFill>
                      <a:srgbClr val="A60A1B"/>
                    </a:solidFill>
                  </a:rPr>
                  <a:t>separately against all direct costs</a:t>
                </a:r>
                <a:r>
                  <a:rPr lang="en-US" sz="2400" dirty="0"/>
                  <a:t>, </a:t>
                </a:r>
                <a:r>
                  <a:rPr lang="en-US" sz="2400" dirty="0" smtClean="0"/>
                  <a:t> the </a:t>
                </a:r>
                <a:r>
                  <a:rPr lang="en-US" sz="2400" dirty="0"/>
                  <a:t>indirect cost component is added separately, that is, </a:t>
                </a:r>
              </a:p>
              <a:p>
                <a:pPr algn="ctr">
                  <a:spcBef>
                    <a:spcPts val="600"/>
                  </a:spcBef>
                  <a:buNone/>
                </a:pPr>
                <a:r>
                  <a:rPr lang="en-US" sz="2400" dirty="0">
                    <a:solidFill>
                      <a:srgbClr val="FF0000"/>
                    </a:solidFill>
                  </a:rPr>
                  <a:t>			</a:t>
                </a:r>
                <a:r>
                  <a:rPr lang="en-US" sz="2400" dirty="0" smtClean="0">
                    <a:solidFill>
                      <a:srgbClr val="FF0000"/>
                    </a:solidFill>
                  </a:rPr>
                  <a:t>  </a:t>
                </a:r>
                <a:r>
                  <a:rPr lang="en-US" sz="2400" dirty="0" smtClean="0">
                    <a:solidFill>
                      <a:srgbClr val="A60A1B"/>
                    </a:solidFill>
                  </a:rPr>
                  <a:t> </a:t>
                </a:r>
                <a14:m>
                  <m:oMath xmlns:m="http://schemas.openxmlformats.org/officeDocument/2006/math">
                    <m:r>
                      <a:rPr lang="en-US" sz="2400" b="1" i="0" dirty="0" smtClean="0">
                        <a:solidFill>
                          <a:srgbClr val="A60A1B"/>
                        </a:solidFill>
                        <a:latin typeface="Cambria Math"/>
                      </a:rPr>
                      <m:t> </m:t>
                    </m:r>
                    <m:r>
                      <a:rPr lang="en-US" b="1" i="0" dirty="0" smtClean="0">
                        <a:solidFill>
                          <a:srgbClr val="A60A1B"/>
                        </a:solidFill>
                        <a:latin typeface="Cambria Math"/>
                      </a:rPr>
                      <m:t>𝐡</m:t>
                    </m:r>
                    <m:r>
                      <a:rPr lang="en-US" b="1" i="0" dirty="0">
                        <a:solidFill>
                          <a:srgbClr val="A60A1B"/>
                        </a:solidFill>
                        <a:latin typeface="Cambria Math"/>
                      </a:rPr>
                      <m:t>=</m:t>
                    </m:r>
                    <m:r>
                      <a:rPr lang="en-US" b="1" i="0" dirty="0">
                        <a:solidFill>
                          <a:srgbClr val="A60A1B"/>
                        </a:solidFill>
                        <a:latin typeface="Cambria Math"/>
                      </a:rPr>
                      <m:t>𝟏</m:t>
                    </m:r>
                    <m:r>
                      <a:rPr lang="en-US" b="1" i="0" dirty="0">
                        <a:solidFill>
                          <a:srgbClr val="A60A1B"/>
                        </a:solidFill>
                        <a:latin typeface="Cambria Math"/>
                      </a:rPr>
                      <m:t>+</m:t>
                    </m:r>
                    <m:r>
                      <a:rPr lang="el-GR" b="1" i="0" dirty="0">
                        <a:solidFill>
                          <a:srgbClr val="A60A1B"/>
                        </a:solidFill>
                        <a:latin typeface="Cambria Math"/>
                      </a:rPr>
                      <m:t>𝚺</m:t>
                    </m:r>
                    <m:r>
                      <a:rPr lang="en-US" b="1" i="0" dirty="0">
                        <a:solidFill>
                          <a:srgbClr val="A60A1B"/>
                        </a:solidFill>
                        <a:latin typeface="Cambria Math"/>
                      </a:rPr>
                      <m:t>𝐟</m:t>
                    </m:r>
                    <m:r>
                      <a:rPr lang="en-US" b="1" i="0" baseline="-25000" dirty="0">
                        <a:solidFill>
                          <a:srgbClr val="A60A1B"/>
                        </a:solidFill>
                        <a:latin typeface="Cambria Math"/>
                      </a:rPr>
                      <m:t>𝐢</m:t>
                    </m:r>
                    <m:r>
                      <a:rPr lang="en-US" b="1" i="0" baseline="-25000" dirty="0">
                        <a:solidFill>
                          <a:srgbClr val="A60A1B"/>
                        </a:solidFill>
                        <a:latin typeface="Cambria Math"/>
                      </a:rPr>
                      <m:t> </m:t>
                    </m:r>
                  </m:oMath>
                </a14:m>
                <a:r>
                  <a:rPr lang="en-US" dirty="0">
                    <a:solidFill>
                      <a:srgbClr val="A60A1B"/>
                    </a:solidFill>
                  </a:rPr>
                  <a:t>  </a:t>
                </a:r>
                <a:r>
                  <a:rPr lang="en-US" dirty="0">
                    <a:solidFill>
                      <a:srgbClr val="FF0000"/>
                    </a:solidFill>
                  </a:rPr>
                  <a:t>      </a:t>
                </a:r>
                <a:r>
                  <a:rPr lang="en-US" sz="2400" dirty="0"/>
                  <a:t>(direct costs components</a:t>
                </a:r>
                <a:r>
                  <a:rPr lang="en-US" sz="2400" dirty="0" smtClean="0"/>
                  <a:t>)</a:t>
                </a:r>
                <a:r>
                  <a:rPr lang="en-US" sz="2400" dirty="0" smtClean="0">
                    <a:solidFill>
                      <a:srgbClr val="FF0000"/>
                    </a:solidFill>
                  </a:rPr>
                  <a:t> </a:t>
                </a:r>
                <a:endParaRPr lang="en-US" sz="2400" dirty="0">
                  <a:solidFill>
                    <a:srgbClr val="FF0000"/>
                  </a:solidFill>
                </a:endParaRPr>
              </a:p>
              <a:p>
                <a:pPr>
                  <a:spcBef>
                    <a:spcPts val="0"/>
                  </a:spcBef>
                  <a:buNone/>
                </a:pPr>
                <a:r>
                  <a:rPr lang="en-US" sz="2400" dirty="0"/>
                  <a:t>and</a:t>
                </a:r>
                <a:r>
                  <a:rPr lang="en-US" sz="2400" dirty="0">
                    <a:solidFill>
                      <a:srgbClr val="FF0000"/>
                    </a:solidFill>
                  </a:rPr>
                  <a:t> 		   </a:t>
                </a:r>
                <a:r>
                  <a:rPr lang="en-US" sz="2400" dirty="0" smtClean="0">
                    <a:solidFill>
                      <a:srgbClr val="A60A1B"/>
                    </a:solidFill>
                  </a:rPr>
                  <a:t> </a:t>
                </a:r>
                <a14:m>
                  <m:oMath xmlns:m="http://schemas.openxmlformats.org/officeDocument/2006/math">
                    <m:r>
                      <a:rPr lang="en-US" b="1" i="0" dirty="0" smtClean="0">
                        <a:solidFill>
                          <a:srgbClr val="A60A1B"/>
                        </a:solidFill>
                        <a:latin typeface="Cambria Math"/>
                      </a:rPr>
                      <m:t>𝐂</m:t>
                    </m:r>
                    <m:r>
                      <a:rPr lang="en-US" b="1" i="0" baseline="-25000" dirty="0">
                        <a:solidFill>
                          <a:srgbClr val="A60A1B"/>
                        </a:solidFill>
                        <a:latin typeface="Cambria Math"/>
                      </a:rPr>
                      <m:t>𝐓</m:t>
                    </m:r>
                    <m:r>
                      <a:rPr lang="en-US" b="1" i="0" dirty="0">
                        <a:solidFill>
                          <a:srgbClr val="A60A1B"/>
                        </a:solidFill>
                        <a:latin typeface="Cambria Math"/>
                      </a:rPr>
                      <m:t>=</m:t>
                    </m:r>
                    <m:r>
                      <a:rPr lang="en-US" b="1" i="0" dirty="0" err="1">
                        <a:solidFill>
                          <a:srgbClr val="A60A1B"/>
                        </a:solidFill>
                        <a:latin typeface="Cambria Math"/>
                      </a:rPr>
                      <m:t>𝐡𝐂</m:t>
                    </m:r>
                    <m:r>
                      <a:rPr lang="en-US" b="1" i="0" baseline="-25000" dirty="0" err="1">
                        <a:solidFill>
                          <a:srgbClr val="A60A1B"/>
                        </a:solidFill>
                        <a:latin typeface="Cambria Math"/>
                      </a:rPr>
                      <m:t>𝐄</m:t>
                    </m:r>
                    <m:r>
                      <a:rPr lang="en-US" b="1" i="0" dirty="0">
                        <a:solidFill>
                          <a:srgbClr val="A60A1B"/>
                        </a:solidFill>
                        <a:latin typeface="Cambria Math"/>
                      </a:rPr>
                      <m:t>(</m:t>
                    </m:r>
                    <m:r>
                      <a:rPr lang="en-US" b="1" i="0" dirty="0">
                        <a:solidFill>
                          <a:srgbClr val="A60A1B"/>
                        </a:solidFill>
                        <a:latin typeface="Cambria Math"/>
                      </a:rPr>
                      <m:t>𝟏</m:t>
                    </m:r>
                    <m:r>
                      <a:rPr lang="en-US" b="1" i="0" dirty="0">
                        <a:solidFill>
                          <a:srgbClr val="A60A1B"/>
                        </a:solidFill>
                        <a:latin typeface="Cambria Math"/>
                      </a:rPr>
                      <m:t>+</m:t>
                    </m:r>
                    <m:r>
                      <a:rPr lang="en-US" b="1" i="0" dirty="0" err="1">
                        <a:solidFill>
                          <a:srgbClr val="A60A1B"/>
                        </a:solidFill>
                        <a:latin typeface="Cambria Math"/>
                      </a:rPr>
                      <m:t>𝐟</m:t>
                    </m:r>
                    <m:r>
                      <a:rPr lang="en-US" b="1" i="0" baseline="-25000" dirty="0" err="1">
                        <a:solidFill>
                          <a:srgbClr val="A60A1B"/>
                        </a:solidFill>
                        <a:latin typeface="Cambria Math"/>
                      </a:rPr>
                      <m:t>𝐢𝐧𝐝𝐢𝐫𝐞𝐜𝐭</m:t>
                    </m:r>
                    <m:r>
                      <a:rPr lang="en-US" b="1" i="0" dirty="0" smtClean="0">
                        <a:solidFill>
                          <a:srgbClr val="A60A1B"/>
                        </a:solidFill>
                        <a:latin typeface="Cambria Math"/>
                      </a:rPr>
                      <m:t>)</m:t>
                    </m:r>
                  </m:oMath>
                </a14:m>
                <a:endParaRPr lang="en-US" dirty="0">
                  <a:solidFill>
                    <a:srgbClr val="A60A1B"/>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2087880"/>
              </a:xfrm>
              <a:blipFill rotWithShape="1">
                <a:blip r:embed="rId2" cstate="print"/>
                <a:stretch>
                  <a:fillRect l="-1111" t="-2339"/>
                </a:stretch>
              </a:blipFill>
            </p:spPr>
            <p:txBody>
              <a:bodyPr/>
              <a:lstStyle/>
              <a:p>
                <a:r>
                  <a:rPr lang="en-US">
                    <a:noFill/>
                  </a:rPr>
                  <a:t> </a:t>
                </a:r>
              </a:p>
            </p:txBody>
          </p:sp>
        </mc:Fallback>
      </mc:AlternateContent>
      <p:cxnSp>
        <p:nvCxnSpPr>
          <p:cNvPr id="7" name="Straight Connector 3"/>
          <p:cNvCxnSpPr/>
          <p:nvPr/>
        </p:nvCxnSpPr>
        <p:spPr>
          <a:xfrm>
            <a:off x="304800" y="3429000"/>
            <a:ext cx="8534400" cy="0"/>
          </a:xfrm>
          <a:prstGeom prst="line">
            <a:avLst/>
          </a:prstGeom>
          <a:ln w="57150">
            <a:solidFill>
              <a:srgbClr val="2B5B4D"/>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 name="Content Placeholder 4"/>
              <p:cNvSpPr>
                <a:spLocks noGrp="1"/>
              </p:cNvSpPr>
              <p:nvPr>
                <p:ph idx="17"/>
              </p:nvPr>
            </p:nvSpPr>
            <p:spPr>
              <a:xfrm>
                <a:off x="457200" y="3505200"/>
                <a:ext cx="8229600" cy="3124200"/>
              </a:xfrm>
            </p:spPr>
            <p:txBody>
              <a:bodyPr/>
              <a:lstStyle/>
              <a:p>
                <a:pPr marL="0" indent="0">
                  <a:spcBef>
                    <a:spcPts val="0"/>
                  </a:spcBef>
                  <a:spcAft>
                    <a:spcPts val="0"/>
                  </a:spcAft>
                  <a:buNone/>
                </a:pPr>
                <a:r>
                  <a:rPr lang="en-US" sz="3000" dirty="0">
                    <a:solidFill>
                      <a:srgbClr val="00508C"/>
                    </a:solidFill>
                  </a:rPr>
                  <a:t>Example: </a:t>
                </a:r>
                <a:r>
                  <a:rPr lang="en-US" sz="2400" dirty="0">
                    <a:cs typeface="Times New Roman" pitchFamily="18" charset="0"/>
                  </a:rPr>
                  <a:t>Conveyor delivered-equipment cost is $1.2 million. Factors for installation costs (0.4) and training (0.2) are determined. An </a:t>
                </a:r>
                <a:r>
                  <a:rPr lang="en-US" sz="2400" dirty="0">
                    <a:solidFill>
                      <a:srgbClr val="A60A1B"/>
                    </a:solidFill>
                    <a:cs typeface="Times New Roman" pitchFamily="18" charset="0"/>
                  </a:rPr>
                  <a:t>indirect cost factor of 0.3 </a:t>
                </a:r>
                <a:r>
                  <a:rPr lang="en-US" sz="2400" dirty="0">
                    <a:cs typeface="Times New Roman" pitchFamily="18" charset="0"/>
                  </a:rPr>
                  <a:t>is applied to all direct costs. Estimate total cost</a:t>
                </a:r>
                <a:r>
                  <a:rPr lang="en-US" sz="2400" dirty="0" smtClean="0">
                    <a:cs typeface="Times New Roman" pitchFamily="18" charset="0"/>
                  </a:rPr>
                  <a:t>.</a:t>
                </a:r>
                <a:endParaRPr lang="en-US" sz="2400" dirty="0">
                  <a:solidFill>
                    <a:srgbClr val="FF0000"/>
                  </a:solidFill>
                </a:endParaRPr>
              </a:p>
              <a:p>
                <a:pPr>
                  <a:spcBef>
                    <a:spcPts val="600"/>
                  </a:spcBef>
                  <a:spcAft>
                    <a:spcPts val="0"/>
                  </a:spcAft>
                  <a:buNone/>
                </a:pPr>
                <a:r>
                  <a:rPr lang="en-US" dirty="0">
                    <a:solidFill>
                      <a:srgbClr val="A60A1B"/>
                    </a:solidFill>
                  </a:rPr>
                  <a:t>Solution: </a:t>
                </a:r>
                <a:r>
                  <a:rPr lang="en-US" sz="2400" dirty="0">
                    <a:solidFill>
                      <a:srgbClr val="FF0000"/>
                    </a:solidFill>
                    <a:latin typeface="Lucida Sans" pitchFamily="34" charset="0"/>
                  </a:rPr>
                  <a:t>	</a:t>
                </a:r>
                <a:r>
                  <a:rPr lang="en-US" sz="2400" dirty="0" smtClean="0">
                    <a:solidFill>
                      <a:srgbClr val="FF0000"/>
                    </a:solidFill>
                    <a:latin typeface="Lucida Sans" pitchFamily="34" charset="0"/>
                  </a:rPr>
                  <a:t>     </a:t>
                </a:r>
                <a14:m>
                  <m:oMath xmlns:m="http://schemas.openxmlformats.org/officeDocument/2006/math">
                    <m:r>
                      <a:rPr lang="en-US" sz="2400" b="1" i="0" dirty="0" smtClean="0">
                        <a:latin typeface="Cambria Math"/>
                      </a:rPr>
                      <m:t>𝐡</m:t>
                    </m:r>
                    <m:r>
                      <a:rPr lang="en-US" sz="2400" b="1" i="0" dirty="0">
                        <a:latin typeface="Cambria Math"/>
                      </a:rPr>
                      <m:t>=</m:t>
                    </m:r>
                    <m:r>
                      <a:rPr lang="en-US" sz="2400" b="1" i="0" dirty="0">
                        <a:latin typeface="Cambria Math"/>
                      </a:rPr>
                      <m:t>𝟏</m:t>
                    </m:r>
                    <m:r>
                      <a:rPr lang="en-US" sz="2400" b="1" i="0" dirty="0">
                        <a:latin typeface="Cambria Math"/>
                      </a:rPr>
                      <m:t>+</m:t>
                    </m:r>
                    <m:r>
                      <a:rPr lang="en-US" sz="2400" b="1" i="0" dirty="0">
                        <a:latin typeface="Cambria Math"/>
                      </a:rPr>
                      <m:t>𝟎</m:t>
                    </m:r>
                    <m:r>
                      <a:rPr lang="en-US" sz="2400" b="1" i="0" dirty="0">
                        <a:latin typeface="Cambria Math"/>
                      </a:rPr>
                      <m:t>.</m:t>
                    </m:r>
                    <m:r>
                      <a:rPr lang="en-US" sz="2400" b="1" i="0" dirty="0">
                        <a:latin typeface="Cambria Math"/>
                      </a:rPr>
                      <m:t>𝟒</m:t>
                    </m:r>
                    <m:r>
                      <a:rPr lang="en-US" sz="2400" b="1" i="0" dirty="0">
                        <a:latin typeface="Cambria Math"/>
                      </a:rPr>
                      <m:t>+</m:t>
                    </m:r>
                    <m:r>
                      <a:rPr lang="en-US" sz="2400" b="1" i="0" dirty="0">
                        <a:latin typeface="Cambria Math"/>
                      </a:rPr>
                      <m:t>𝟎</m:t>
                    </m:r>
                    <m:r>
                      <a:rPr lang="en-US" sz="2400" b="1" i="0" dirty="0">
                        <a:latin typeface="Cambria Math"/>
                      </a:rPr>
                      <m:t>.</m:t>
                    </m:r>
                    <m:r>
                      <a:rPr lang="en-US" sz="2400" b="1" i="0" dirty="0">
                        <a:latin typeface="Cambria Math"/>
                      </a:rPr>
                      <m:t>𝟐</m:t>
                    </m:r>
                    <m:r>
                      <a:rPr lang="en-US" sz="2400" b="1" i="0" dirty="0">
                        <a:latin typeface="Cambria Math"/>
                      </a:rPr>
                      <m:t>=</m:t>
                    </m:r>
                    <m:r>
                      <a:rPr lang="en-US" sz="2400" b="1" i="0" dirty="0">
                        <a:latin typeface="Cambria Math"/>
                      </a:rPr>
                      <m:t>𝟏</m:t>
                    </m:r>
                    <m:r>
                      <a:rPr lang="en-US" sz="2400" b="1" i="0" dirty="0">
                        <a:latin typeface="Cambria Math"/>
                      </a:rPr>
                      <m:t>.</m:t>
                    </m:r>
                    <m:r>
                      <a:rPr lang="en-US" sz="2400" b="1" i="0" dirty="0">
                        <a:latin typeface="Cambria Math"/>
                      </a:rPr>
                      <m:t>𝟔</m:t>
                    </m:r>
                  </m:oMath>
                </a14:m>
                <a:endParaRPr lang="en-US" sz="2400" dirty="0"/>
              </a:p>
              <a:p>
                <a:pPr>
                  <a:spcBef>
                    <a:spcPts val="600"/>
                  </a:spcBef>
                  <a:spcAft>
                    <a:spcPts val="0"/>
                  </a:spcAft>
                  <a:buNone/>
                </a:pPr>
                <a:r>
                  <a:rPr lang="en-US" sz="2400" dirty="0" smtClean="0"/>
                  <a:t>				</a:t>
                </a:r>
                <a:r>
                  <a:rPr lang="en-US" sz="2400" dirty="0" smtClean="0"/>
                  <a:t>    </a:t>
                </a:r>
                <a14:m>
                  <m:oMath xmlns:m="http://schemas.openxmlformats.org/officeDocument/2006/math">
                    <m:r>
                      <a:rPr lang="en-US" sz="2400" b="1" i="0" dirty="0" smtClean="0">
                        <a:latin typeface="Cambria Math"/>
                      </a:rPr>
                      <m:t>𝐂</m:t>
                    </m:r>
                    <m:r>
                      <a:rPr lang="en-US" sz="2400" b="1" i="0" baseline="-25000" dirty="0" smtClean="0">
                        <a:latin typeface="Cambria Math"/>
                      </a:rPr>
                      <m:t>𝐓</m:t>
                    </m:r>
                    <m:r>
                      <a:rPr lang="en-US" sz="2400" b="1" i="0" dirty="0">
                        <a:latin typeface="Cambria Math"/>
                      </a:rPr>
                      <m:t>=</m:t>
                    </m:r>
                    <m:r>
                      <a:rPr lang="en-US" sz="2400" b="1" i="0" dirty="0" err="1">
                        <a:latin typeface="Cambria Math"/>
                      </a:rPr>
                      <m:t>𝐡𝐂</m:t>
                    </m:r>
                    <m:r>
                      <a:rPr lang="en-US" sz="2400" b="1" i="0" baseline="-25000" dirty="0" err="1">
                        <a:latin typeface="Cambria Math"/>
                      </a:rPr>
                      <m:t>𝐄</m:t>
                    </m:r>
                    <m:r>
                      <a:rPr lang="en-US" sz="2400" b="1" i="0" dirty="0">
                        <a:solidFill>
                          <a:srgbClr val="A60A1B"/>
                        </a:solidFill>
                        <a:latin typeface="Cambria Math"/>
                      </a:rPr>
                      <m:t>(</m:t>
                    </m:r>
                    <m:r>
                      <a:rPr lang="en-US" sz="2400" b="1" i="0" dirty="0">
                        <a:solidFill>
                          <a:srgbClr val="A60A1B"/>
                        </a:solidFill>
                        <a:latin typeface="Cambria Math"/>
                      </a:rPr>
                      <m:t>𝟏</m:t>
                    </m:r>
                    <m:r>
                      <a:rPr lang="en-US" sz="2400" b="1" i="0" dirty="0">
                        <a:solidFill>
                          <a:srgbClr val="A60A1B"/>
                        </a:solidFill>
                        <a:latin typeface="Cambria Math"/>
                      </a:rPr>
                      <m:t>+</m:t>
                    </m:r>
                    <m:r>
                      <a:rPr lang="en-US" sz="2400" b="1" i="0" dirty="0" err="1">
                        <a:solidFill>
                          <a:srgbClr val="A60A1B"/>
                        </a:solidFill>
                        <a:latin typeface="Cambria Math"/>
                      </a:rPr>
                      <m:t>𝐟</m:t>
                    </m:r>
                    <m:r>
                      <a:rPr lang="en-US" sz="2400" b="1" i="0" baseline="-25000" dirty="0" err="1">
                        <a:solidFill>
                          <a:srgbClr val="A60A1B"/>
                        </a:solidFill>
                        <a:latin typeface="Cambria Math"/>
                      </a:rPr>
                      <m:t>𝐢𝐧𝐝𝐢𝐫𝐞𝐜𝐭</m:t>
                    </m:r>
                    <m:r>
                      <a:rPr lang="en-US" sz="2400" b="1" i="0" dirty="0">
                        <a:solidFill>
                          <a:srgbClr val="A60A1B"/>
                        </a:solidFill>
                        <a:latin typeface="Cambria Math"/>
                      </a:rPr>
                      <m:t>) </m:t>
                    </m:r>
                  </m:oMath>
                </a14:m>
                <a:endParaRPr lang="en-US" sz="2400" dirty="0">
                  <a:solidFill>
                    <a:srgbClr val="A60A1B"/>
                  </a:solidFill>
                </a:endParaRPr>
              </a:p>
              <a:p>
                <a:pPr>
                  <a:spcBef>
                    <a:spcPts val="600"/>
                  </a:spcBef>
                  <a:spcAft>
                    <a:spcPts val="0"/>
                  </a:spcAft>
                  <a:buNone/>
                </a:pPr>
                <a:r>
                  <a:rPr lang="en-US" sz="2400" dirty="0"/>
                  <a:t>				</a:t>
                </a:r>
                <a:r>
                  <a:rPr lang="en-US" sz="2400" dirty="0" smtClean="0"/>
                  <a:t>         </a:t>
                </a:r>
                <a14:m>
                  <m:oMath xmlns:m="http://schemas.openxmlformats.org/officeDocument/2006/math">
                    <m:r>
                      <a:rPr lang="en-US" sz="2400" b="1" i="0" dirty="0" smtClean="0">
                        <a:latin typeface="Cambria Math"/>
                      </a:rPr>
                      <m:t>=</m:t>
                    </m:r>
                    <m:r>
                      <a:rPr lang="en-US" sz="2400" b="1" i="0" dirty="0">
                        <a:latin typeface="Cambria Math"/>
                      </a:rPr>
                      <m:t>𝟏</m:t>
                    </m:r>
                    <m:r>
                      <a:rPr lang="en-US" sz="2400" b="1" i="0" dirty="0">
                        <a:latin typeface="Cambria Math"/>
                      </a:rPr>
                      <m:t>.</m:t>
                    </m:r>
                    <m:r>
                      <a:rPr lang="en-US" sz="2400" b="1" i="0" dirty="0">
                        <a:latin typeface="Cambria Math"/>
                      </a:rPr>
                      <m:t>𝟔</m:t>
                    </m:r>
                    <m:r>
                      <a:rPr lang="en-US" sz="2400" b="1" i="0" dirty="0">
                        <a:latin typeface="Cambria Math"/>
                      </a:rPr>
                      <m:t>(</m:t>
                    </m:r>
                    <m:r>
                      <a:rPr lang="en-US" sz="2400" b="1" i="0" dirty="0">
                        <a:latin typeface="Cambria Math"/>
                      </a:rPr>
                      <m:t>𝟏</m:t>
                    </m:r>
                    <m:r>
                      <a:rPr lang="en-US" sz="2400" b="1" i="0" dirty="0">
                        <a:latin typeface="Cambria Math"/>
                      </a:rPr>
                      <m:t>.</m:t>
                    </m:r>
                    <m:r>
                      <a:rPr lang="en-US" sz="2400" b="1" i="0" dirty="0">
                        <a:latin typeface="Cambria Math"/>
                      </a:rPr>
                      <m:t>𝟐</m:t>
                    </m:r>
                    <m:r>
                      <a:rPr lang="en-US" sz="2400" b="1" i="0" dirty="0">
                        <a:latin typeface="Cambria Math"/>
                      </a:rPr>
                      <m:t> </m:t>
                    </m:r>
                    <m:r>
                      <a:rPr lang="en-US" sz="2400" b="1" i="0" dirty="0">
                        <a:latin typeface="Cambria Math"/>
                      </a:rPr>
                      <m:t>𝐦𝐢𝐥𝐥𝐢𝐨𝐧</m:t>
                    </m:r>
                    <m:r>
                      <a:rPr lang="en-US" sz="2400" b="1" i="0" dirty="0">
                        <a:latin typeface="Cambria Math"/>
                      </a:rPr>
                      <m:t>)(</m:t>
                    </m:r>
                    <m:r>
                      <a:rPr lang="en-US" sz="2400" b="1" i="0" dirty="0">
                        <a:solidFill>
                          <a:srgbClr val="A60A1B"/>
                        </a:solidFill>
                        <a:latin typeface="Cambria Math"/>
                      </a:rPr>
                      <m:t>𝟏</m:t>
                    </m:r>
                    <m:r>
                      <a:rPr lang="en-US" sz="2400" b="1" i="0" dirty="0">
                        <a:solidFill>
                          <a:srgbClr val="A60A1B"/>
                        </a:solidFill>
                        <a:latin typeface="Cambria Math"/>
                      </a:rPr>
                      <m:t>+</m:t>
                    </m:r>
                    <m:r>
                      <a:rPr lang="en-US" sz="2400" b="1" i="0" dirty="0">
                        <a:solidFill>
                          <a:srgbClr val="A60A1B"/>
                        </a:solidFill>
                        <a:latin typeface="Cambria Math"/>
                      </a:rPr>
                      <m:t>𝟎</m:t>
                    </m:r>
                    <m:r>
                      <a:rPr lang="en-US" sz="2400" b="1" i="0" dirty="0">
                        <a:solidFill>
                          <a:srgbClr val="A60A1B"/>
                        </a:solidFill>
                        <a:latin typeface="Cambria Math"/>
                      </a:rPr>
                      <m:t>.</m:t>
                    </m:r>
                    <m:r>
                      <a:rPr lang="en-US" sz="2400" b="1" i="0" dirty="0">
                        <a:solidFill>
                          <a:srgbClr val="A60A1B"/>
                        </a:solidFill>
                        <a:latin typeface="Cambria Math"/>
                      </a:rPr>
                      <m:t>𝟑</m:t>
                    </m:r>
                    <m:r>
                      <a:rPr lang="en-US" sz="2400" b="1" i="0" dirty="0">
                        <a:solidFill>
                          <a:srgbClr val="A60A1B"/>
                        </a:solidFill>
                        <a:latin typeface="Cambria Math"/>
                      </a:rPr>
                      <m:t>)=$</m:t>
                    </m:r>
                    <m:r>
                      <a:rPr lang="en-US" sz="2400" b="1" i="0" dirty="0">
                        <a:latin typeface="Cambria Math"/>
                      </a:rPr>
                      <m:t>𝟐</m:t>
                    </m:r>
                    <m:r>
                      <a:rPr lang="en-US" sz="2400" b="1" i="0" dirty="0">
                        <a:latin typeface="Cambria Math"/>
                      </a:rPr>
                      <m:t>.</m:t>
                    </m:r>
                    <m:r>
                      <a:rPr lang="en-US" sz="2400" b="1" i="0" dirty="0">
                        <a:latin typeface="Cambria Math"/>
                      </a:rPr>
                      <m:t>𝟓</m:t>
                    </m:r>
                    <m:r>
                      <a:rPr lang="en-US" sz="2400" b="1" i="0" dirty="0">
                        <a:latin typeface="Cambria Math"/>
                      </a:rPr>
                      <m:t> </m:t>
                    </m:r>
                    <m:r>
                      <a:rPr lang="en-US" sz="2400" b="1" i="0" dirty="0">
                        <a:latin typeface="Cambria Math"/>
                      </a:rPr>
                      <m:t>𝐦𝐢𝐥𝐥𝐢𝐨𝐧</m:t>
                    </m:r>
                  </m:oMath>
                </a14:m>
                <a:endParaRPr lang="en-US" sz="2400" dirty="0"/>
              </a:p>
            </p:txBody>
          </p:sp>
        </mc:Choice>
        <mc:Fallback>
          <p:sp>
            <p:nvSpPr>
              <p:cNvPr id="4" name="Content Placeholder 4"/>
              <p:cNvSpPr>
                <a:spLocks noGrp="1" noRot="1" noChangeAspect="1" noMove="1" noResize="1" noEditPoints="1" noAdjustHandles="1" noChangeArrowheads="1" noChangeShapeType="1" noTextEdit="1"/>
              </p:cNvSpPr>
              <p:nvPr>
                <p:ph idx="17"/>
              </p:nvPr>
            </p:nvSpPr>
            <p:spPr>
              <a:xfrm>
                <a:off x="457200" y="3505200"/>
                <a:ext cx="8229600" cy="3124200"/>
              </a:xfrm>
              <a:blipFill rotWithShape="1">
                <a:blip r:embed="rId3" cstate="print"/>
                <a:stretch>
                  <a:fillRect l="-1704" t="-2534" r="-1556"/>
                </a:stretch>
              </a:blipFill>
            </p:spPr>
            <p:txBody>
              <a:bodyPr/>
              <a:lstStyle/>
              <a:p>
                <a:r>
                  <a:rPr lang="en-US">
                    <a:noFill/>
                  </a:rPr>
                  <a:t> </a:t>
                </a:r>
              </a:p>
            </p:txBody>
          </p:sp>
        </mc:Fallback>
      </mc:AlternateContent>
      <p:sp>
        <p:nvSpPr>
          <p:cNvPr id="6"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26097010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Indirect Costs</a:t>
            </a:r>
          </a:p>
        </p:txBody>
      </p:sp>
      <p:sp>
        <p:nvSpPr>
          <p:cNvPr id="8" name="Content Placeholder 2"/>
          <p:cNvSpPr>
            <a:spLocks noGrp="1"/>
          </p:cNvSpPr>
          <p:nvPr>
            <p:ph sz="quarter" idx="17"/>
          </p:nvPr>
        </p:nvSpPr>
        <p:spPr>
          <a:xfrm>
            <a:off x="320040" y="1143000"/>
            <a:ext cx="8503920" cy="1320800"/>
          </a:xfrm>
          <a:ln w="28575">
            <a:solidFill>
              <a:srgbClr val="3946A4"/>
            </a:solidFill>
          </a:ln>
        </p:spPr>
        <p:txBody>
          <a:bodyPr/>
          <a:lstStyle/>
          <a:p>
            <a:pPr marL="0" indent="0">
              <a:buNone/>
            </a:pPr>
            <a:r>
              <a:rPr lang="en-US" sz="2600" dirty="0"/>
              <a:t>Indirect costs (IDC) are incurred in production, processes and service delivery that are not easily tracked and assignable to a specific function</a:t>
            </a:r>
            <a:r>
              <a:rPr lang="en-US" sz="2600" dirty="0" smtClean="0"/>
              <a:t>.</a:t>
            </a:r>
            <a:endParaRPr lang="en-US" sz="2600" dirty="0"/>
          </a:p>
        </p:txBody>
      </p:sp>
      <p:sp>
        <p:nvSpPr>
          <p:cNvPr id="9" name="Content Placeholder 3"/>
          <p:cNvSpPr>
            <a:spLocks noGrp="1"/>
          </p:cNvSpPr>
          <p:nvPr>
            <p:ph sz="quarter" idx="18"/>
          </p:nvPr>
        </p:nvSpPr>
        <p:spPr>
          <a:xfrm>
            <a:off x="320040" y="2819400"/>
            <a:ext cx="4114800" cy="3749040"/>
          </a:xfrm>
          <a:ln w="28575">
            <a:solidFill>
              <a:srgbClr val="3946A4"/>
            </a:solidFill>
          </a:ln>
        </p:spPr>
        <p:txBody>
          <a:bodyPr/>
          <a:lstStyle/>
          <a:p>
            <a:pPr marL="0" indent="0">
              <a:buNone/>
            </a:pPr>
            <a:r>
              <a:rPr lang="en-US" dirty="0" smtClean="0"/>
              <a:t>Indirect </a:t>
            </a:r>
            <a:r>
              <a:rPr lang="en-US" dirty="0"/>
              <a:t>costs (IDC) are </a:t>
            </a:r>
            <a:r>
              <a:rPr lang="en-US" dirty="0" smtClean="0"/>
              <a:t>shared by </a:t>
            </a:r>
            <a:r>
              <a:rPr lang="en-US" dirty="0"/>
              <a:t>many functions because </a:t>
            </a:r>
            <a:r>
              <a:rPr lang="en-US" dirty="0" smtClean="0"/>
              <a:t>they are </a:t>
            </a:r>
            <a:r>
              <a:rPr lang="en-US" dirty="0"/>
              <a:t>necessary to perform </a:t>
            </a:r>
            <a:r>
              <a:rPr lang="en-US" dirty="0" smtClean="0"/>
              <a:t>the overall </a:t>
            </a:r>
            <a:r>
              <a:rPr lang="en-US" dirty="0"/>
              <a:t>objective of the </a:t>
            </a:r>
            <a:r>
              <a:rPr lang="en-US" dirty="0" smtClean="0"/>
              <a:t>company</a:t>
            </a:r>
          </a:p>
          <a:p>
            <a:pPr marL="0" indent="0">
              <a:spcBef>
                <a:spcPts val="1800"/>
              </a:spcBef>
              <a:buNone/>
            </a:pPr>
            <a:r>
              <a:rPr lang="en-US" dirty="0" smtClean="0"/>
              <a:t>Indirect </a:t>
            </a:r>
            <a:r>
              <a:rPr lang="en-US" dirty="0"/>
              <a:t>costs make up </a:t>
            </a:r>
            <a:r>
              <a:rPr lang="en-US" dirty="0" smtClean="0"/>
              <a:t>a significant </a:t>
            </a:r>
            <a:r>
              <a:rPr lang="en-US" dirty="0"/>
              <a:t>percentage of </a:t>
            </a:r>
            <a:r>
              <a:rPr lang="en-US" dirty="0" smtClean="0"/>
              <a:t>the overall </a:t>
            </a:r>
            <a:r>
              <a:rPr lang="en-US" dirty="0"/>
              <a:t>costs in </a:t>
            </a:r>
            <a:r>
              <a:rPr lang="en-US" dirty="0" smtClean="0"/>
              <a:t>many organizations </a:t>
            </a:r>
            <a:r>
              <a:rPr lang="en-US" dirty="0"/>
              <a:t>– 25% to 65</a:t>
            </a:r>
            <a:r>
              <a:rPr lang="en-US" dirty="0" smtClean="0"/>
              <a:t>%</a:t>
            </a:r>
            <a:endParaRPr lang="en-US" dirty="0"/>
          </a:p>
        </p:txBody>
      </p:sp>
      <p:sp>
        <p:nvSpPr>
          <p:cNvPr id="10" name="Content Placeholder 4"/>
          <p:cNvSpPr>
            <a:spLocks noGrp="1"/>
          </p:cNvSpPr>
          <p:nvPr>
            <p:ph sz="quarter" idx="19"/>
          </p:nvPr>
        </p:nvSpPr>
        <p:spPr>
          <a:xfrm>
            <a:off x="5074920" y="2819400"/>
            <a:ext cx="3749040" cy="3749040"/>
          </a:xfrm>
          <a:ln w="28575">
            <a:solidFill>
              <a:srgbClr val="3946A4"/>
            </a:solidFill>
          </a:ln>
        </p:spPr>
        <p:txBody>
          <a:bodyPr/>
          <a:lstStyle/>
          <a:p>
            <a:pPr marL="0" indent="0" algn="ctr">
              <a:buClr>
                <a:srgbClr val="3333CC"/>
              </a:buClr>
              <a:buNone/>
            </a:pPr>
            <a:r>
              <a:rPr lang="en-US" u="sng" dirty="0"/>
              <a:t>Sample indirect costs</a:t>
            </a:r>
          </a:p>
          <a:p>
            <a:pPr marL="342900" lvl="1" indent="-342900">
              <a:buClr>
                <a:srgbClr val="A60A1B"/>
              </a:buClr>
              <a:buSzPct val="95000"/>
              <a:buFont typeface="Arial" panose="020B0604020202020204" pitchFamily="34" charset="0"/>
              <a:buChar char="•"/>
            </a:pPr>
            <a:r>
              <a:rPr lang="en-US" sz="2400" b="1" dirty="0">
                <a:latin typeface="Arial Narrow" panose="020B0606020202030204" pitchFamily="34" charset="0"/>
              </a:rPr>
              <a:t>IT services</a:t>
            </a:r>
          </a:p>
          <a:p>
            <a:pPr marL="342900" lvl="1" indent="-342900">
              <a:buClr>
                <a:srgbClr val="A60A1B"/>
              </a:buClr>
              <a:buSzPct val="95000"/>
              <a:buFont typeface="Arial" panose="020B0604020202020204" pitchFamily="34" charset="0"/>
              <a:buChar char="•"/>
            </a:pPr>
            <a:r>
              <a:rPr lang="en-US" sz="2400" b="1" dirty="0">
                <a:latin typeface="Arial Narrow" panose="020B0606020202030204" pitchFamily="34" charset="0"/>
              </a:rPr>
              <a:t>Quality assurance </a:t>
            </a:r>
          </a:p>
          <a:p>
            <a:pPr marL="342900" lvl="1" indent="-342900">
              <a:buClr>
                <a:srgbClr val="A60A1B"/>
              </a:buClr>
              <a:buSzPct val="95000"/>
              <a:buFont typeface="Arial" panose="020B0604020202020204" pitchFamily="34" charset="0"/>
              <a:buChar char="•"/>
            </a:pPr>
            <a:r>
              <a:rPr lang="en-US" sz="2400" b="1" dirty="0">
                <a:latin typeface="Arial Narrow" panose="020B0606020202030204" pitchFamily="34" charset="0"/>
              </a:rPr>
              <a:t>Human resources</a:t>
            </a:r>
          </a:p>
          <a:p>
            <a:pPr marL="342900" lvl="1" indent="-342900">
              <a:buClr>
                <a:srgbClr val="A60A1B"/>
              </a:buClr>
              <a:buSzPct val="95000"/>
              <a:buFont typeface="Arial" panose="020B0604020202020204" pitchFamily="34" charset="0"/>
              <a:buChar char="•"/>
            </a:pPr>
            <a:r>
              <a:rPr lang="en-US" sz="2400" b="1" dirty="0">
                <a:latin typeface="Arial Narrow" panose="020B0606020202030204" pitchFamily="34" charset="0"/>
              </a:rPr>
              <a:t>Management</a:t>
            </a:r>
          </a:p>
          <a:p>
            <a:pPr marL="342900" lvl="1" indent="-342900">
              <a:buClr>
                <a:srgbClr val="A60A1B"/>
              </a:buClr>
              <a:buSzPct val="95000"/>
              <a:buFont typeface="Arial" panose="020B0604020202020204" pitchFamily="34" charset="0"/>
              <a:buChar char="•"/>
            </a:pPr>
            <a:r>
              <a:rPr lang="en-US" sz="2400" b="1" dirty="0">
                <a:latin typeface="Arial Narrow" panose="020B0606020202030204" pitchFamily="34" charset="0"/>
              </a:rPr>
              <a:t>Safety and security</a:t>
            </a:r>
          </a:p>
          <a:p>
            <a:pPr marL="342900" lvl="1" indent="-342900">
              <a:buClr>
                <a:srgbClr val="A60A1B"/>
              </a:buClr>
              <a:buSzPct val="95000"/>
              <a:buFont typeface="Arial" panose="020B0604020202020204" pitchFamily="34" charset="0"/>
              <a:buChar char="•"/>
            </a:pPr>
            <a:r>
              <a:rPr lang="en-US" sz="2400" b="1" dirty="0">
                <a:latin typeface="Arial Narrow" panose="020B0606020202030204" pitchFamily="34" charset="0"/>
              </a:rPr>
              <a:t>Purchasing; contracting</a:t>
            </a:r>
          </a:p>
          <a:p>
            <a:pPr marL="342900" lvl="1" indent="-342900">
              <a:buClr>
                <a:srgbClr val="A60A1B"/>
              </a:buClr>
              <a:buSzPct val="95000"/>
              <a:buFont typeface="Arial" panose="020B0604020202020204" pitchFamily="34" charset="0"/>
              <a:buChar char="•"/>
            </a:pPr>
            <a:r>
              <a:rPr lang="en-US" sz="2400" b="1" dirty="0">
                <a:latin typeface="Arial Narrow" panose="020B0606020202030204" pitchFamily="34" charset="0"/>
              </a:rPr>
              <a:t>Accounting; finance; </a:t>
            </a:r>
            <a:r>
              <a:rPr lang="en-US" sz="2400" b="1" dirty="0" smtClean="0">
                <a:latin typeface="Arial Narrow" panose="020B0606020202030204" pitchFamily="34" charset="0"/>
              </a:rPr>
              <a:t>legal</a:t>
            </a:r>
            <a:endParaRPr lang="en-US" sz="2400" b="1" dirty="0">
              <a:latin typeface="Arial Narrow" panose="020B0606020202030204" pitchFamily="34" charset="0"/>
            </a:endParaRPr>
          </a:p>
        </p:txBody>
      </p:sp>
      <p:sp>
        <p:nvSpPr>
          <p:cNvPr id="14" name="Content Placeholder 5"/>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41166021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Cost Allocation - Traditional Method</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7"/>
              </p:nvPr>
            </p:nvSpPr>
            <p:spPr>
              <a:xfrm>
                <a:off x="457200" y="1143000"/>
                <a:ext cx="8229600" cy="2377440"/>
              </a:xfrm>
            </p:spPr>
            <p:txBody>
              <a:bodyPr/>
              <a:lstStyle/>
              <a:p>
                <a:pPr marL="0" indent="0">
                  <a:spcBef>
                    <a:spcPts val="0"/>
                  </a:spcBef>
                  <a:buClr>
                    <a:srgbClr val="3946A4"/>
                  </a:buClr>
                  <a:buNone/>
                </a:pPr>
                <a:r>
                  <a:rPr lang="en-US" dirty="0" smtClean="0"/>
                  <a:t>Cost center </a:t>
                </a:r>
                <a:r>
                  <a:rPr lang="en-US" dirty="0" smtClean="0"/>
                  <a:t>– </a:t>
                </a:r>
                <a:r>
                  <a:rPr lang="en-US" sz="2000" dirty="0" smtClean="0"/>
                  <a:t>Department</a:t>
                </a:r>
                <a:r>
                  <a:rPr lang="en-US" sz="2000" dirty="0"/>
                  <a:t>, function, or process used by the cost accounting </a:t>
                </a:r>
                <a:r>
                  <a:rPr lang="en-US" sz="2000" dirty="0" smtClean="0"/>
                  <a:t>system to </a:t>
                </a:r>
                <a:r>
                  <a:rPr lang="en-US" sz="2000" dirty="0"/>
                  <a:t>collect both direct and indirect costs</a:t>
                </a:r>
              </a:p>
              <a:p>
                <a:pPr marL="0" indent="0">
                  <a:spcBef>
                    <a:spcPts val="1200"/>
                  </a:spcBef>
                  <a:buClr>
                    <a:srgbClr val="3946A4"/>
                  </a:buClr>
                  <a:buNone/>
                </a:pPr>
                <a:r>
                  <a:rPr lang="en-US" dirty="0"/>
                  <a:t>Indirect-cost rate – </a:t>
                </a:r>
                <a:r>
                  <a:rPr lang="en-US" sz="2000" dirty="0"/>
                  <a:t>Traditionally, a predetermined rate is used to allocate indirect </a:t>
                </a:r>
                <a:r>
                  <a:rPr lang="en-US" sz="2000" dirty="0" smtClean="0"/>
                  <a:t>costs </a:t>
                </a:r>
                <a:r>
                  <a:rPr lang="en-US" sz="2000" dirty="0"/>
                  <a:t>to a cost center using a </a:t>
                </a:r>
                <a:r>
                  <a:rPr lang="en-US" sz="2000" dirty="0">
                    <a:solidFill>
                      <a:srgbClr val="A60A1B"/>
                    </a:solidFill>
                  </a:rPr>
                  <a:t>specified basis</a:t>
                </a:r>
                <a:r>
                  <a:rPr lang="en-US" sz="2000" dirty="0"/>
                  <a:t>. General relation is</a:t>
                </a:r>
                <a:r>
                  <a:rPr lang="en-US" sz="2000" dirty="0" smtClean="0"/>
                  <a:t>:</a:t>
                </a:r>
              </a:p>
              <a:p>
                <a:pPr marL="0" indent="0">
                  <a:spcBef>
                    <a:spcPts val="1800"/>
                  </a:spcBef>
                  <a:buClr>
                    <a:srgbClr val="3946A4"/>
                  </a:buClr>
                  <a:buNone/>
                </a:pPr>
                <a:r>
                  <a:rPr lang="en-US" dirty="0" smtClean="0">
                    <a:solidFill>
                      <a:srgbClr val="C00000"/>
                    </a:solidFill>
                  </a:rPr>
                  <a:t>		</a:t>
                </a:r>
                <a14:m>
                  <m:oMath xmlns:m="http://schemas.openxmlformats.org/officeDocument/2006/math">
                    <m:r>
                      <a:rPr lang="en-US" b="1" i="0" dirty="0" smtClean="0">
                        <a:solidFill>
                          <a:srgbClr val="A60A1B"/>
                        </a:solidFill>
                        <a:latin typeface="Cambria Math"/>
                        <a:ea typeface="Cambria Math" panose="02040503050406030204" pitchFamily="18" charset="0"/>
                      </a:rPr>
                      <m:t>𝐈𝐧𝐝𝐢𝐫𝐞𝐜𝐭</m:t>
                    </m:r>
                    <m:r>
                      <m:rPr>
                        <m:nor/>
                      </m:rPr>
                      <a:rPr lang="en-US" b="1" i="0" dirty="0" smtClean="0">
                        <a:solidFill>
                          <a:srgbClr val="A60A1B"/>
                        </a:solidFill>
                        <a:latin typeface="Cambria Math"/>
                        <a:ea typeface="Cambria Math" panose="02040503050406030204" pitchFamily="18" charset="0"/>
                      </a:rPr>
                      <m:t>-</m:t>
                    </m:r>
                    <m:r>
                      <a:rPr lang="en-US" b="1" i="0" dirty="0" smtClean="0">
                        <a:solidFill>
                          <a:srgbClr val="A60A1B"/>
                        </a:solidFill>
                        <a:latin typeface="Cambria Math"/>
                        <a:ea typeface="Cambria Math" panose="02040503050406030204" pitchFamily="18" charset="0"/>
                      </a:rPr>
                      <m:t>𝐜𝐨𝐬𝐭</m:t>
                    </m:r>
                    <m:r>
                      <a:rPr lang="en-US" b="1" i="0" dirty="0" smtClean="0">
                        <a:solidFill>
                          <a:srgbClr val="A60A1B"/>
                        </a:solidFill>
                        <a:latin typeface="Cambria Math"/>
                        <a:ea typeface="Cambria Math" panose="02040503050406030204" pitchFamily="18" charset="0"/>
                      </a:rPr>
                      <m:t> </m:t>
                    </m:r>
                    <m:r>
                      <a:rPr lang="en-US" b="1" i="0" dirty="0">
                        <a:solidFill>
                          <a:srgbClr val="A60A1B"/>
                        </a:solidFill>
                        <a:latin typeface="Cambria Math"/>
                        <a:ea typeface="Cambria Math" panose="02040503050406030204" pitchFamily="18" charset="0"/>
                      </a:rPr>
                      <m:t>𝐫𝐚𝐭𝐞</m:t>
                    </m:r>
                    <m:r>
                      <a:rPr lang="en-US" b="1" i="0" dirty="0">
                        <a:solidFill>
                          <a:srgbClr val="A60A1B"/>
                        </a:solidFill>
                        <a:latin typeface="Cambria Math"/>
                        <a:ea typeface="Cambria Math" panose="02040503050406030204" pitchFamily="18" charset="0"/>
                      </a:rPr>
                      <m:t> =</m:t>
                    </m:r>
                  </m:oMath>
                </a14:m>
                <a:r>
                  <a:rPr lang="en-US" dirty="0" smtClean="0">
                    <a:solidFill>
                      <a:srgbClr val="A60A1B"/>
                    </a:solidFill>
                    <a:latin typeface="Cambria Math" panose="02040503050406030204" pitchFamily="18" charset="0"/>
                    <a:ea typeface="Cambria Math" panose="02040503050406030204" pitchFamily="18" charset="0"/>
                  </a:rPr>
                  <a:t> </a:t>
                </a:r>
                <a14:m>
                  <m:oMath xmlns:m="http://schemas.openxmlformats.org/officeDocument/2006/math">
                    <m:f>
                      <m:fPr>
                        <m:ctrlPr>
                          <a:rPr lang="en-US" i="1" smtClean="0">
                            <a:solidFill>
                              <a:srgbClr val="A60A1B"/>
                            </a:solidFill>
                            <a:latin typeface="Cambria Math" panose="02040503050406030204" pitchFamily="18" charset="0"/>
                            <a:ea typeface="Cambria Math" panose="02040503050406030204" pitchFamily="18" charset="0"/>
                          </a:rPr>
                        </m:ctrlPr>
                      </m:fPr>
                      <m:num>
                        <m:r>
                          <m:rPr>
                            <m:nor/>
                          </m:rPr>
                          <a:rPr lang="en-US" dirty="0">
                            <a:solidFill>
                              <a:srgbClr val="A60A1B"/>
                            </a:solidFill>
                            <a:latin typeface="Cambria Math" panose="02040503050406030204" pitchFamily="18" charset="0"/>
                            <a:ea typeface="Cambria Math" panose="02040503050406030204" pitchFamily="18" charset="0"/>
                          </a:rPr>
                          <m:t>Estimated</m:t>
                        </m:r>
                        <m:r>
                          <m:rPr>
                            <m:nor/>
                          </m:rPr>
                          <a:rPr lang="en-US" dirty="0">
                            <a:solidFill>
                              <a:srgbClr val="A60A1B"/>
                            </a:solidFill>
                            <a:latin typeface="Cambria Math" panose="02040503050406030204" pitchFamily="18" charset="0"/>
                            <a:ea typeface="Cambria Math" panose="02040503050406030204" pitchFamily="18" charset="0"/>
                          </a:rPr>
                          <m:t> </m:t>
                        </m:r>
                        <m:r>
                          <m:rPr>
                            <m:nor/>
                          </m:rPr>
                          <a:rPr lang="en-US" dirty="0">
                            <a:solidFill>
                              <a:srgbClr val="A60A1B"/>
                            </a:solidFill>
                            <a:latin typeface="Cambria Math" panose="02040503050406030204" pitchFamily="18" charset="0"/>
                            <a:ea typeface="Cambria Math" panose="02040503050406030204" pitchFamily="18" charset="0"/>
                          </a:rPr>
                          <m:t>total</m:t>
                        </m:r>
                        <m:r>
                          <m:rPr>
                            <m:nor/>
                          </m:rPr>
                          <a:rPr lang="en-US" dirty="0">
                            <a:solidFill>
                              <a:srgbClr val="A60A1B"/>
                            </a:solidFill>
                            <a:latin typeface="Cambria Math" panose="02040503050406030204" pitchFamily="18" charset="0"/>
                            <a:ea typeface="Cambria Math" panose="02040503050406030204" pitchFamily="18" charset="0"/>
                          </a:rPr>
                          <m:t> </m:t>
                        </m:r>
                        <m:r>
                          <m:rPr>
                            <m:nor/>
                          </m:rPr>
                          <a:rPr lang="en-US" dirty="0">
                            <a:solidFill>
                              <a:srgbClr val="A60A1B"/>
                            </a:solidFill>
                            <a:latin typeface="Cambria Math" panose="02040503050406030204" pitchFamily="18" charset="0"/>
                            <a:ea typeface="Cambria Math" panose="02040503050406030204" pitchFamily="18" charset="0"/>
                          </a:rPr>
                          <m:t>indirect</m:t>
                        </m:r>
                        <m:r>
                          <m:rPr>
                            <m:nor/>
                          </m:rPr>
                          <a:rPr lang="en-US" dirty="0">
                            <a:solidFill>
                              <a:srgbClr val="A60A1B"/>
                            </a:solidFill>
                            <a:latin typeface="Cambria Math" panose="02040503050406030204" pitchFamily="18" charset="0"/>
                            <a:ea typeface="Cambria Math" panose="02040503050406030204" pitchFamily="18" charset="0"/>
                          </a:rPr>
                          <m:t> </m:t>
                        </m:r>
                        <m:r>
                          <m:rPr>
                            <m:nor/>
                          </m:rPr>
                          <a:rPr lang="en-US" dirty="0">
                            <a:solidFill>
                              <a:srgbClr val="A60A1B"/>
                            </a:solidFill>
                            <a:latin typeface="Cambria Math" panose="02040503050406030204" pitchFamily="18" charset="0"/>
                            <a:ea typeface="Cambria Math" panose="02040503050406030204" pitchFamily="18" charset="0"/>
                          </a:rPr>
                          <m:t>costs</m:t>
                        </m:r>
                        <m:r>
                          <m:rPr>
                            <m:nor/>
                          </m:rPr>
                          <a:rPr lang="en-US" dirty="0">
                            <a:solidFill>
                              <a:srgbClr val="A60A1B"/>
                            </a:solidFill>
                            <a:latin typeface="Cambria Math" panose="02040503050406030204" pitchFamily="18" charset="0"/>
                            <a:ea typeface="Cambria Math" panose="02040503050406030204" pitchFamily="18" charset="0"/>
                          </a:rPr>
                          <m:t> </m:t>
                        </m:r>
                      </m:num>
                      <m:den>
                        <m:r>
                          <m:rPr>
                            <m:nor/>
                          </m:rPr>
                          <a:rPr lang="en-US" dirty="0">
                            <a:solidFill>
                              <a:srgbClr val="A60A1B"/>
                            </a:solidFill>
                            <a:latin typeface="Cambria Math" panose="02040503050406030204" pitchFamily="18" charset="0"/>
                            <a:ea typeface="Cambria Math" panose="02040503050406030204" pitchFamily="18" charset="0"/>
                          </a:rPr>
                          <m:t>Estimated</m:t>
                        </m:r>
                        <m:r>
                          <m:rPr>
                            <m:nor/>
                          </m:rPr>
                          <a:rPr lang="en-US" dirty="0">
                            <a:solidFill>
                              <a:srgbClr val="A60A1B"/>
                            </a:solidFill>
                            <a:latin typeface="Cambria Math" panose="02040503050406030204" pitchFamily="18" charset="0"/>
                            <a:ea typeface="Cambria Math" panose="02040503050406030204" pitchFamily="18" charset="0"/>
                          </a:rPr>
                          <m:t> </m:t>
                        </m:r>
                        <m:r>
                          <m:rPr>
                            <m:nor/>
                          </m:rPr>
                          <a:rPr lang="en-US" dirty="0">
                            <a:solidFill>
                              <a:srgbClr val="A60A1B"/>
                            </a:solidFill>
                            <a:latin typeface="Cambria Math" panose="02040503050406030204" pitchFamily="18" charset="0"/>
                            <a:ea typeface="Cambria Math" panose="02040503050406030204" pitchFamily="18" charset="0"/>
                          </a:rPr>
                          <m:t>basis</m:t>
                        </m:r>
                        <m:r>
                          <m:rPr>
                            <m:nor/>
                          </m:rPr>
                          <a:rPr lang="en-US" dirty="0">
                            <a:solidFill>
                              <a:srgbClr val="A60A1B"/>
                            </a:solidFill>
                            <a:latin typeface="Cambria Math" panose="02040503050406030204" pitchFamily="18" charset="0"/>
                            <a:ea typeface="Cambria Math" panose="02040503050406030204" pitchFamily="18" charset="0"/>
                          </a:rPr>
                          <m:t> </m:t>
                        </m:r>
                        <m:r>
                          <m:rPr>
                            <m:nor/>
                          </m:rPr>
                          <a:rPr lang="en-US" dirty="0">
                            <a:solidFill>
                              <a:srgbClr val="A60A1B"/>
                            </a:solidFill>
                            <a:latin typeface="Cambria Math" panose="02040503050406030204" pitchFamily="18" charset="0"/>
                            <a:ea typeface="Cambria Math" panose="02040503050406030204" pitchFamily="18" charset="0"/>
                          </a:rPr>
                          <m:t>level</m:t>
                        </m:r>
                      </m:den>
                    </m:f>
                  </m:oMath>
                </a14:m>
                <a:endParaRPr lang="en-US" dirty="0">
                  <a:latin typeface="Cambria Math" panose="02040503050406030204" pitchFamily="18" charset="0"/>
                  <a:ea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7"/>
              </p:nvPr>
            </p:nvSpPr>
            <p:spPr>
              <a:xfrm>
                <a:off x="457200" y="1143000"/>
                <a:ext cx="8229600" cy="2377440"/>
              </a:xfrm>
              <a:blipFill rotWithShape="1">
                <a:blip r:embed="rId2" cstate="print"/>
                <a:stretch>
                  <a:fillRect l="-1111" t="-2051"/>
                </a:stretch>
              </a:blipFill>
            </p:spPr>
            <p:txBody>
              <a:bodyPr/>
              <a:lstStyle/>
              <a:p>
                <a:r>
                  <a:rPr lang="en-US">
                    <a:noFill/>
                  </a:rPr>
                  <a:t> </a:t>
                </a:r>
              </a:p>
            </p:txBody>
          </p:sp>
        </mc:Fallback>
      </mc:AlternateContent>
      <p:cxnSp>
        <p:nvCxnSpPr>
          <p:cNvPr id="17" name="Straight Connector 3"/>
          <p:cNvCxnSpPr/>
          <p:nvPr/>
        </p:nvCxnSpPr>
        <p:spPr>
          <a:xfrm>
            <a:off x="342900" y="3657600"/>
            <a:ext cx="8458200" cy="0"/>
          </a:xfrm>
          <a:prstGeom prst="line">
            <a:avLst/>
          </a:prstGeom>
          <a:ln w="38100">
            <a:solidFill>
              <a:srgbClr val="006200"/>
            </a:solidFill>
            <a:prstDash val="lgDashDotDot"/>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sz="quarter" idx="18"/>
          </p:nvPr>
        </p:nvSpPr>
        <p:spPr>
          <a:xfrm>
            <a:off x="457200" y="3835380"/>
            <a:ext cx="1447800" cy="497840"/>
          </a:xfrm>
        </p:spPr>
        <p:txBody>
          <a:bodyPr/>
          <a:lstStyle/>
          <a:p>
            <a:pPr marL="0" indent="0">
              <a:buNone/>
            </a:pPr>
            <a:r>
              <a:rPr lang="en-US" dirty="0">
                <a:solidFill>
                  <a:srgbClr val="00508C"/>
                </a:solidFill>
              </a:rPr>
              <a:t>Example</a:t>
            </a:r>
            <a:r>
              <a:rPr lang="en-US" dirty="0" smtClean="0">
                <a:solidFill>
                  <a:srgbClr val="00508C"/>
                </a:solidFill>
              </a:rPr>
              <a:t>:</a:t>
            </a:r>
            <a:endParaRPr lang="en-US" dirty="0">
              <a:solidFill>
                <a:srgbClr val="00508C"/>
              </a:solidFill>
            </a:endParaRPr>
          </a:p>
        </p:txBody>
      </p:sp>
      <p:pic>
        <p:nvPicPr>
          <p:cNvPr id="13314" name="Picture 5" descr="This example shows how an allocation of indirect costs to three machines (in this case$50,000) impacts the costs by 'cost center' (labor costs, labor hours and material cost)"/>
          <p:cNvPicPr>
            <a:picLocks noGrp="1" noChangeAspect="1" noChangeArrowheads="1"/>
          </p:cNvPicPr>
          <p:nvPr>
            <p:ph sz="quarter" idx="19"/>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5520" y="3810203"/>
            <a:ext cx="6583680" cy="144759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6"/>
          <p:cNvGrpSpPr/>
          <p:nvPr/>
        </p:nvGrpSpPr>
        <p:grpSpPr>
          <a:xfrm>
            <a:off x="5791200" y="4495006"/>
            <a:ext cx="1524000" cy="1006634"/>
            <a:chOff x="5562600" y="4495006"/>
            <a:chExt cx="1524000" cy="1006634"/>
          </a:xfrm>
        </p:grpSpPr>
        <p:cxnSp>
          <p:nvCxnSpPr>
            <p:cNvPr id="13" name="Straight Arrow Connector 12"/>
            <p:cNvCxnSpPr/>
            <p:nvPr/>
          </p:nvCxnSpPr>
          <p:spPr>
            <a:xfrm>
              <a:off x="5562600" y="4495006"/>
              <a:ext cx="1524000" cy="1588"/>
            </a:xfrm>
            <a:prstGeom prst="straightConnector1">
              <a:avLst/>
            </a:prstGeom>
            <a:ln w="38100">
              <a:solidFill>
                <a:srgbClr val="0062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821680" y="4997926"/>
              <a:ext cx="1005840" cy="1588"/>
            </a:xfrm>
            <a:prstGeom prst="straightConnector1">
              <a:avLst/>
            </a:prstGeom>
            <a:ln w="38100">
              <a:solidFill>
                <a:srgbClr val="0062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xmlns="" Requires="a14">
          <p:sp>
            <p:nvSpPr>
              <p:cNvPr id="7" name="Content Placeholder 7"/>
              <p:cNvSpPr>
                <a:spLocks noGrp="1"/>
              </p:cNvSpPr>
              <p:nvPr>
                <p:ph sz="quarter" idx="21"/>
              </p:nvPr>
            </p:nvSpPr>
            <p:spPr>
              <a:xfrm>
                <a:off x="2362200" y="5431970"/>
                <a:ext cx="5105400" cy="1076960"/>
              </a:xfrm>
            </p:spPr>
            <p:txBody>
              <a:bodyPr/>
              <a:lstStyle/>
              <a:p>
                <a:pPr marL="0" indent="0">
                  <a:buNone/>
                </a:pPr>
                <a:r>
                  <a:rPr lang="en-US" sz="1800" b="0" dirty="0"/>
                  <a:t>Machine 1: Rate </a:t>
                </a:r>
                <a14:m>
                  <m:oMath xmlns:m="http://schemas.openxmlformats.org/officeDocument/2006/math">
                    <m:r>
                      <a:rPr lang="en-US" sz="1800" b="0" i="1" dirty="0" smtClean="0">
                        <a:latin typeface="Cambria Math"/>
                      </a:rPr>
                      <m:t>=</m:t>
                    </m:r>
                  </m:oMath>
                </a14:m>
                <a:r>
                  <a:rPr lang="en-US" sz="1800" b="0" dirty="0"/>
                  <a:t> $50,000/100,000 </a:t>
                </a:r>
                <a14:m>
                  <m:oMath xmlns:m="http://schemas.openxmlformats.org/officeDocument/2006/math">
                    <m:r>
                      <a:rPr lang="en-US" sz="1800" b="0" i="1" dirty="0">
                        <a:latin typeface="Cambria Math"/>
                      </a:rPr>
                      <m:t>=</m:t>
                    </m:r>
                  </m:oMath>
                </a14:m>
                <a:r>
                  <a:rPr lang="en-US" sz="1800" b="0" dirty="0"/>
                  <a:t> $0.50 per DL $</a:t>
                </a:r>
              </a:p>
              <a:p>
                <a:pPr marL="0" indent="0">
                  <a:buNone/>
                </a:pPr>
                <a:r>
                  <a:rPr lang="en-US" sz="1800" b="0" dirty="0"/>
                  <a:t>Machine 2: Rate </a:t>
                </a:r>
                <a14:m>
                  <m:oMath xmlns:m="http://schemas.openxmlformats.org/officeDocument/2006/math">
                    <m:r>
                      <a:rPr lang="en-US" sz="1800" b="0" i="1" dirty="0">
                        <a:latin typeface="Cambria Math"/>
                      </a:rPr>
                      <m:t>=</m:t>
                    </m:r>
                  </m:oMath>
                </a14:m>
                <a:r>
                  <a:rPr lang="en-US" sz="1800" b="0" dirty="0"/>
                  <a:t> $50,000/2,000 </a:t>
                </a:r>
                <a14:m>
                  <m:oMath xmlns:m="http://schemas.openxmlformats.org/officeDocument/2006/math">
                    <m:r>
                      <a:rPr lang="en-US" sz="1800" b="0" i="1" dirty="0">
                        <a:latin typeface="Cambria Math"/>
                      </a:rPr>
                      <m:t>=</m:t>
                    </m:r>
                  </m:oMath>
                </a14:m>
                <a:r>
                  <a:rPr lang="en-US" sz="1800" b="0" dirty="0"/>
                  <a:t> $25 per DL hour</a:t>
                </a:r>
              </a:p>
              <a:p>
                <a:pPr marL="0" indent="0">
                  <a:buNone/>
                </a:pPr>
                <a:r>
                  <a:rPr lang="en-US" sz="1800" b="0" dirty="0"/>
                  <a:t>Machine 3: Rate </a:t>
                </a:r>
                <a14:m>
                  <m:oMath xmlns:m="http://schemas.openxmlformats.org/officeDocument/2006/math">
                    <m:r>
                      <a:rPr lang="en-US" sz="1800" b="0" i="1" dirty="0">
                        <a:latin typeface="Cambria Math"/>
                      </a:rPr>
                      <m:t>=</m:t>
                    </m:r>
                  </m:oMath>
                </a14:m>
                <a:r>
                  <a:rPr lang="en-US" sz="1800" b="0" dirty="0"/>
                  <a:t> $50,000/250,000 </a:t>
                </a:r>
                <a14:m>
                  <m:oMath xmlns:m="http://schemas.openxmlformats.org/officeDocument/2006/math">
                    <m:r>
                      <a:rPr lang="en-US" sz="1800" b="0" i="1" dirty="0">
                        <a:latin typeface="Cambria Math"/>
                      </a:rPr>
                      <m:t>=</m:t>
                    </m:r>
                  </m:oMath>
                </a14:m>
                <a:r>
                  <a:rPr lang="en-US" sz="1800" b="0" dirty="0"/>
                  <a:t> $0.20 per DM </a:t>
                </a:r>
                <a:r>
                  <a:rPr lang="en-US" sz="1800" b="0" dirty="0" smtClean="0"/>
                  <a:t>$</a:t>
                </a:r>
                <a:endParaRPr lang="en-US" sz="1800" b="0" dirty="0"/>
              </a:p>
            </p:txBody>
          </p:sp>
        </mc:Choice>
        <mc:Fallback>
          <p:sp>
            <p:nvSpPr>
              <p:cNvPr id="7" name="Content Placeholder 7"/>
              <p:cNvSpPr>
                <a:spLocks noGrp="1" noRot="1" noChangeAspect="1" noMove="1" noResize="1" noEditPoints="1" noAdjustHandles="1" noChangeArrowheads="1" noChangeShapeType="1" noTextEdit="1"/>
              </p:cNvSpPr>
              <p:nvPr>
                <p:ph sz="quarter" idx="21"/>
              </p:nvPr>
            </p:nvSpPr>
            <p:spPr>
              <a:xfrm>
                <a:off x="2362200" y="5431970"/>
                <a:ext cx="5105400" cy="1076960"/>
              </a:xfrm>
              <a:blipFill rotWithShape="1">
                <a:blip r:embed="rId4" cstate="print"/>
                <a:stretch>
                  <a:fillRect l="-1075" t="-2260" b="-4520"/>
                </a:stretch>
              </a:blipFill>
            </p:spPr>
            <p:txBody>
              <a:bodyPr/>
              <a:lstStyle/>
              <a:p>
                <a:r>
                  <a:rPr lang="en-US">
                    <a:noFill/>
                  </a:rPr>
                  <a:t> </a:t>
                </a:r>
              </a:p>
            </p:txBody>
          </p:sp>
        </mc:Fallback>
      </mc:AlternateContent>
      <p:sp>
        <p:nvSpPr>
          <p:cNvPr id="16" name="Left Brace 8"/>
          <p:cNvSpPr/>
          <p:nvPr/>
        </p:nvSpPr>
        <p:spPr>
          <a:xfrm>
            <a:off x="1978152" y="5486400"/>
            <a:ext cx="307848" cy="914400"/>
          </a:xfrm>
          <a:prstGeom prst="leftBrace">
            <a:avLst>
              <a:gd name="adj1" fmla="val 0"/>
              <a:gd name="adj2" fmla="val 50000"/>
            </a:avLst>
          </a:prstGeom>
          <a:ln w="38100">
            <a:solidFill>
              <a:srgbClr val="006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9"/>
          <p:cNvSpPr>
            <a:spLocks noGrp="1"/>
          </p:cNvSpPr>
          <p:nvPr>
            <p:ph sz="quarter" idx="20"/>
          </p:nvPr>
        </p:nvSpPr>
        <p:spPr>
          <a:xfrm>
            <a:off x="335280" y="5453016"/>
            <a:ext cx="1645920" cy="985520"/>
          </a:xfrm>
        </p:spPr>
        <p:txBody>
          <a:bodyPr/>
          <a:lstStyle/>
          <a:p>
            <a:pPr marL="0" indent="0" algn="ctr">
              <a:buNone/>
            </a:pPr>
            <a:r>
              <a:rPr lang="en-US" sz="1800" dirty="0"/>
              <a:t>Allocation rates for $50,000 to each </a:t>
            </a:r>
            <a:r>
              <a:rPr lang="en-US" sz="1800" dirty="0" smtClean="0"/>
              <a:t>machine</a:t>
            </a:r>
            <a:endParaRPr lang="en-US" sz="1800" dirty="0"/>
          </a:p>
        </p:txBody>
      </p:sp>
      <p:sp>
        <p:nvSpPr>
          <p:cNvPr id="9" name="Content Placeholder 10"/>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94120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A60A1B"/>
                </a:solidFill>
              </a:rPr>
              <a:t>Chapter 15</a:t>
            </a:r>
            <a:endParaRPr lang="en-US" dirty="0">
              <a:solidFill>
                <a:srgbClr val="A60A1B"/>
              </a:solidFill>
            </a:endParaRPr>
          </a:p>
        </p:txBody>
      </p:sp>
      <p:sp>
        <p:nvSpPr>
          <p:cNvPr id="3" name="Subtitle 2"/>
          <p:cNvSpPr>
            <a:spLocks noGrp="1"/>
          </p:cNvSpPr>
          <p:nvPr>
            <p:ph type="subTitle" idx="1"/>
          </p:nvPr>
        </p:nvSpPr>
        <p:spPr/>
        <p:txBody>
          <a:bodyPr/>
          <a:lstStyle/>
          <a:p>
            <a:r>
              <a:rPr lang="en-US" dirty="0">
                <a:solidFill>
                  <a:srgbClr val="444444"/>
                </a:solidFill>
                <a:latin typeface="ArumSans Rg" pitchFamily="34" charset="0"/>
              </a:rPr>
              <a:t>Cost Estimation and Indirect Costs</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9550728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sz="3400" dirty="0"/>
              <a:t>Example: AW Analysis - Traditional IDC Allocation</a:t>
            </a:r>
          </a:p>
        </p:txBody>
      </p:sp>
      <mc:AlternateContent xmlns:mc="http://schemas.openxmlformats.org/markup-compatibility/2006">
        <mc:Choice xmlns:a14="http://schemas.microsoft.com/office/drawing/2010/main" xmlns="" Requires="a14">
          <p:sp>
            <p:nvSpPr>
              <p:cNvPr id="11" name="Content Placeholder 2"/>
              <p:cNvSpPr>
                <a:spLocks noGrp="1"/>
              </p:cNvSpPr>
              <p:nvPr>
                <p:ph idx="1"/>
              </p:nvPr>
            </p:nvSpPr>
            <p:spPr>
              <a:xfrm>
                <a:off x="457200" y="1417320"/>
                <a:ext cx="8229600" cy="2164080"/>
              </a:xfrm>
            </p:spPr>
            <p:txBody>
              <a:bodyPr/>
              <a:lstStyle/>
              <a:p>
                <a:pPr algn="ctr">
                  <a:lnSpc>
                    <a:spcPct val="80000"/>
                  </a:lnSpc>
                  <a:spcAft>
                    <a:spcPts val="0"/>
                  </a:spcAft>
                  <a:buNone/>
                </a:pPr>
                <a:r>
                  <a:rPr lang="en-US" sz="2400" dirty="0"/>
                  <a:t> </a:t>
                </a:r>
                <a:r>
                  <a:rPr lang="en-US" sz="2000" dirty="0"/>
                  <a:t>MAKE/BUY </a:t>
                </a:r>
                <a:r>
                  <a:rPr lang="en-US" sz="2000" dirty="0" smtClean="0"/>
                  <a:t>DECISION</a:t>
                </a:r>
                <a:endParaRPr lang="en-US" sz="2000" dirty="0"/>
              </a:p>
              <a:p>
                <a:pPr>
                  <a:spcBef>
                    <a:spcPts val="600"/>
                  </a:spcBef>
                  <a:spcAft>
                    <a:spcPts val="0"/>
                  </a:spcAft>
                  <a:buNone/>
                </a:pPr>
                <a:r>
                  <a:rPr lang="en-US" sz="2400" dirty="0">
                    <a:solidFill>
                      <a:srgbClr val="A60A1B"/>
                    </a:solidFill>
                  </a:rPr>
                  <a:t>Buy: </a:t>
                </a:r>
                <a:r>
                  <a:rPr lang="en-US" sz="2400" dirty="0"/>
                  <a:t>AW </a:t>
                </a:r>
                <a14:m>
                  <m:oMath xmlns:m="http://schemas.openxmlformats.org/officeDocument/2006/math">
                    <m:r>
                      <a:rPr lang="en-US" sz="2400" i="1" dirty="0" smtClean="0">
                        <a:latin typeface="Cambria Math"/>
                      </a:rPr>
                      <m:t>=</m:t>
                    </m:r>
                  </m:oMath>
                </a14:m>
                <a:r>
                  <a:rPr lang="en-US" sz="2400" dirty="0"/>
                  <a:t> $</a:t>
                </a:r>
                <a14:m>
                  <m:oMath xmlns:m="http://schemas.openxmlformats.org/officeDocument/2006/math">
                    <m:r>
                      <a:rPr lang="en-US" sz="2400" i="1" dirty="0" smtClean="0">
                        <a:latin typeface="Cambria Math"/>
                      </a:rPr>
                      <m:t>−</m:t>
                    </m:r>
                  </m:oMath>
                </a14:m>
                <a:r>
                  <a:rPr lang="en-US" sz="2400" dirty="0"/>
                  <a:t>2.2 million per </a:t>
                </a:r>
                <a:r>
                  <a:rPr lang="en-US" sz="2400" dirty="0" smtClean="0"/>
                  <a:t>year</a:t>
                </a:r>
                <a:endParaRPr lang="en-US" sz="2400" dirty="0"/>
              </a:p>
              <a:p>
                <a:pPr>
                  <a:spcBef>
                    <a:spcPts val="600"/>
                  </a:spcBef>
                  <a:spcAft>
                    <a:spcPts val="0"/>
                  </a:spcAft>
                  <a:buNone/>
                </a:pPr>
                <a:r>
                  <a:rPr lang="en-US" sz="2400" dirty="0">
                    <a:solidFill>
                      <a:srgbClr val="A60A1B"/>
                    </a:solidFill>
                  </a:rPr>
                  <a:t>Make: </a:t>
                </a:r>
                <a:r>
                  <a:rPr lang="en-US" sz="2400" dirty="0"/>
                  <a:t>P </a:t>
                </a:r>
                <a14:m>
                  <m:oMath xmlns:m="http://schemas.openxmlformats.org/officeDocument/2006/math">
                    <m:r>
                      <a:rPr lang="en-US" sz="2400" i="1" dirty="0" smtClean="0">
                        <a:latin typeface="Cambria Math"/>
                      </a:rPr>
                      <m:t>=</m:t>
                    </m:r>
                  </m:oMath>
                </a14:m>
                <a:r>
                  <a:rPr lang="en-US" sz="2400" dirty="0"/>
                  <a:t> </a:t>
                </a:r>
                <a:r>
                  <a:rPr lang="en-US" sz="2400" dirty="0" smtClean="0"/>
                  <a:t>$</a:t>
                </a:r>
                <a14:m>
                  <m:oMath xmlns:m="http://schemas.openxmlformats.org/officeDocument/2006/math">
                    <m:r>
                      <a:rPr lang="en-US" sz="2400" i="1" dirty="0" smtClean="0">
                        <a:latin typeface="Cambria Math"/>
                      </a:rPr>
                      <m:t>−</m:t>
                    </m:r>
                  </m:oMath>
                </a14:m>
                <a:r>
                  <a:rPr lang="en-US" sz="2400" dirty="0" smtClean="0"/>
                  <a:t>2 </a:t>
                </a:r>
                <a:r>
                  <a:rPr lang="en-US" sz="2400" dirty="0"/>
                  <a:t>million	</a:t>
                </a:r>
                <a:r>
                  <a:rPr lang="en-US" sz="2400" dirty="0" smtClean="0"/>
                  <a:t>  S </a:t>
                </a:r>
                <a14:m>
                  <m:oMath xmlns:m="http://schemas.openxmlformats.org/officeDocument/2006/math">
                    <m:r>
                      <a:rPr lang="en-US" sz="2400" i="1" dirty="0">
                        <a:latin typeface="Cambria Math"/>
                      </a:rPr>
                      <m:t>=</m:t>
                    </m:r>
                  </m:oMath>
                </a14:m>
                <a:r>
                  <a:rPr lang="en-US" sz="2400" dirty="0"/>
                  <a:t> $50,000	n </a:t>
                </a:r>
                <a14:m>
                  <m:oMath xmlns:m="http://schemas.openxmlformats.org/officeDocument/2006/math">
                    <m:r>
                      <a:rPr lang="en-US" sz="2400" i="1" dirty="0">
                        <a:latin typeface="Cambria Math"/>
                      </a:rPr>
                      <m:t>=</m:t>
                    </m:r>
                  </m:oMath>
                </a14:m>
                <a:r>
                  <a:rPr lang="en-US" sz="2400" dirty="0"/>
                  <a:t> 10 years	MARR </a:t>
                </a:r>
                <a14:m>
                  <m:oMath xmlns:m="http://schemas.openxmlformats.org/officeDocument/2006/math">
                    <m:r>
                      <a:rPr lang="en-US" sz="2400" i="1" dirty="0">
                        <a:latin typeface="Cambria Math"/>
                      </a:rPr>
                      <m:t>=</m:t>
                    </m:r>
                  </m:oMath>
                </a14:m>
                <a:r>
                  <a:rPr lang="en-US" sz="2400" dirty="0"/>
                  <a:t> 15%</a:t>
                </a:r>
              </a:p>
              <a:p>
                <a:pPr marL="0" indent="0">
                  <a:spcBef>
                    <a:spcPts val="600"/>
                  </a:spcBef>
                  <a:spcAft>
                    <a:spcPts val="0"/>
                  </a:spcAft>
                  <a:buClr>
                    <a:srgbClr val="3946A4"/>
                  </a:buClr>
                  <a:buNone/>
                </a:pPr>
                <a:r>
                  <a:rPr lang="en-US" sz="2400" dirty="0"/>
                  <a:t>Direct costs of $800,000 per year are detailed below</a:t>
                </a:r>
              </a:p>
              <a:p>
                <a:pPr marL="0" indent="0">
                  <a:spcBef>
                    <a:spcPts val="600"/>
                  </a:spcBef>
                  <a:spcAft>
                    <a:spcPts val="0"/>
                  </a:spcAft>
                  <a:buClr>
                    <a:srgbClr val="3946A4"/>
                  </a:buClr>
                  <a:buNone/>
                </a:pPr>
                <a:r>
                  <a:rPr lang="en-US" sz="2400" dirty="0"/>
                  <a:t>Indirect cost rates are established by department</a:t>
                </a:r>
              </a:p>
            </p:txBody>
          </p:sp>
        </mc:Choice>
        <mc:Fallback>
          <p:sp>
            <p:nvSpPr>
              <p:cNvPr id="11" name="Content Placeholder 2"/>
              <p:cNvSpPr>
                <a:spLocks noGrp="1" noRot="1" noChangeAspect="1" noMove="1" noResize="1" noEditPoints="1" noAdjustHandles="1" noChangeArrowheads="1" noChangeShapeType="1" noTextEdit="1"/>
              </p:cNvSpPr>
              <p:nvPr>
                <p:ph idx="1"/>
              </p:nvPr>
            </p:nvSpPr>
            <p:spPr>
              <a:xfrm>
                <a:off x="457200" y="1417320"/>
                <a:ext cx="8229600" cy="2164080"/>
              </a:xfrm>
              <a:blipFill rotWithShape="1">
                <a:blip r:embed="rId2" cstate="print"/>
                <a:stretch>
                  <a:fillRect l="-1111" t="-2535" r="-741" b="-5634"/>
                </a:stretch>
              </a:blipFill>
            </p:spPr>
            <p:txBody>
              <a:bodyPr/>
              <a:lstStyle/>
              <a:p>
                <a:r>
                  <a:rPr lang="en-US">
                    <a:noFill/>
                  </a:rPr>
                  <a:t> </a:t>
                </a:r>
              </a:p>
            </p:txBody>
          </p:sp>
        </mc:Fallback>
      </mc:AlternateContent>
      <p:pic>
        <p:nvPicPr>
          <p:cNvPr id="15" name="Picture 3" descr="This slide and the next one give an example on how to combine direct and indirect costs for an Annual Worth (AW) evaluation.  Note the 'buy' cost is given and no calculations are needed  Calculations are needed to determine the AW of the 'make' alternative."/>
          <p:cNvPicPr>
            <a:picLocks noGrp="1" noChangeAspect="1" noChangeArrowheads="1"/>
          </p:cNvPicPr>
          <p:nvPr>
            <p:ph idx="17"/>
          </p:nvPr>
        </p:nvPicPr>
        <p:blipFill>
          <a:blip r:embed="rId3" cstate="print"/>
          <a:srcRect l="14743" t="24564" r="20004" b="51158"/>
          <a:stretch>
            <a:fillRect/>
          </a:stretch>
        </p:blipFill>
        <p:spPr bwMode="auto">
          <a:xfrm>
            <a:off x="182880" y="4039677"/>
            <a:ext cx="8778240" cy="1964721"/>
          </a:xfrm>
          <a:prstGeom prst="rect">
            <a:avLst/>
          </a:prstGeom>
          <a:noFill/>
          <a:ln w="28575">
            <a:solidFill>
              <a:srgbClr val="D60093"/>
            </a:solidFill>
            <a:miter lim="800000"/>
            <a:headEnd/>
            <a:tailEnd/>
          </a:ln>
        </p:spPr>
      </p:pic>
      <p:sp>
        <p:nvSpPr>
          <p:cNvPr id="13" name="Text Placeholder 4"/>
          <p:cNvSpPr>
            <a:spLocks noGrp="1"/>
          </p:cNvSpPr>
          <p:nvPr>
            <p:ph type="body" sz="quarter" idx="18"/>
          </p:nvPr>
        </p:nvSpPr>
        <p:spPr/>
        <p:txBody>
          <a:bodyPr/>
          <a:lstStyle/>
          <a:p>
            <a:endParaRPr lang="en-US" dirty="0"/>
          </a:p>
        </p:txBody>
      </p:sp>
      <p:sp>
        <p:nvSpPr>
          <p:cNvPr id="14"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20124820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 Indirect Cost Analysis - Traditional Method</a:t>
            </a:r>
          </a:p>
        </p:txBody>
      </p:sp>
      <mc:AlternateContent xmlns:mc="http://schemas.openxmlformats.org/markup-compatibility/2006">
        <mc:Choice xmlns:a14="http://schemas.microsoft.com/office/drawing/2010/main" xmlns="" Requires="a14">
          <p:sp>
            <p:nvSpPr>
              <p:cNvPr id="7" name="Content Placeholder 2"/>
              <p:cNvSpPr>
                <a:spLocks noGrp="1"/>
              </p:cNvSpPr>
              <p:nvPr>
                <p:ph sz="quarter" idx="17"/>
              </p:nvPr>
            </p:nvSpPr>
            <p:spPr>
              <a:xfrm>
                <a:off x="457200" y="1498600"/>
                <a:ext cx="8229600" cy="1778000"/>
              </a:xfrm>
            </p:spPr>
            <p:txBody>
              <a:bodyPr/>
              <a:lstStyle/>
              <a:p>
                <a:pPr algn="ctr">
                  <a:buNone/>
                </a:pPr>
                <a:r>
                  <a:rPr lang="en-US" sz="2000" u="sng" dirty="0">
                    <a:latin typeface="Arial Black" pitchFamily="34" charset="0"/>
                  </a:rPr>
                  <a:t>INDIRECT COST ALLOCATION FOR </a:t>
                </a:r>
                <a:r>
                  <a:rPr lang="en-US" sz="2000" u="sng" dirty="0">
                    <a:solidFill>
                      <a:srgbClr val="006200"/>
                    </a:solidFill>
                    <a:latin typeface="Arial Black" pitchFamily="34" charset="0"/>
                  </a:rPr>
                  <a:t>MAKE </a:t>
                </a:r>
                <a:r>
                  <a:rPr lang="en-US" sz="2000" u="sng" dirty="0" smtClean="0">
                    <a:solidFill>
                      <a:srgbClr val="006200"/>
                    </a:solidFill>
                    <a:latin typeface="Arial Black" pitchFamily="34" charset="0"/>
                  </a:rPr>
                  <a:t>ALTERNATIVE</a:t>
                </a:r>
                <a:endParaRPr lang="en-US" sz="1050" u="sng" dirty="0">
                  <a:solidFill>
                    <a:srgbClr val="006200"/>
                  </a:solidFill>
                  <a:latin typeface="Arial Black" pitchFamily="34" charset="0"/>
                </a:endParaRPr>
              </a:p>
              <a:p>
                <a:pPr>
                  <a:spcBef>
                    <a:spcPts val="1500"/>
                  </a:spcBef>
                  <a:buNone/>
                </a:pPr>
                <a:r>
                  <a:rPr lang="en-US" sz="2200" dirty="0" err="1"/>
                  <a:t>Dept</a:t>
                </a:r>
                <a:r>
                  <a:rPr lang="en-US" sz="2200" dirty="0"/>
                  <a:t> A: Basis is </a:t>
                </a:r>
                <a:r>
                  <a:rPr lang="en-US" sz="2200" dirty="0" smtClean="0"/>
                  <a:t>– </a:t>
                </a:r>
                <a:r>
                  <a:rPr lang="en-US" sz="2200" dirty="0"/>
                  <a:t>Direct labor hours 	</a:t>
                </a:r>
                <a:r>
                  <a:rPr lang="en-US" sz="2200" dirty="0" smtClean="0"/>
                  <a:t>	</a:t>
                </a:r>
                <a:r>
                  <a:rPr lang="en-US" sz="2200" dirty="0" smtClean="0">
                    <a:solidFill>
                      <a:srgbClr val="00508C"/>
                    </a:solidFill>
                  </a:rPr>
                  <a:t>25,000(10</a:t>
                </a:r>
                <a:r>
                  <a:rPr lang="en-US" sz="2200" dirty="0">
                    <a:solidFill>
                      <a:srgbClr val="00508C"/>
                    </a:solidFill>
                  </a:rPr>
                  <a:t>) </a:t>
                </a:r>
                <a14:m>
                  <m:oMath xmlns:m="http://schemas.openxmlformats.org/officeDocument/2006/math">
                    <m:r>
                      <a:rPr lang="en-US" sz="2200" i="1" dirty="0" smtClean="0">
                        <a:solidFill>
                          <a:srgbClr val="00508C"/>
                        </a:solidFill>
                        <a:latin typeface="Cambria Math"/>
                      </a:rPr>
                      <m:t>=</m:t>
                    </m:r>
                  </m:oMath>
                </a14:m>
                <a:r>
                  <a:rPr lang="en-US" sz="2200" dirty="0">
                    <a:solidFill>
                      <a:srgbClr val="00508C"/>
                    </a:solidFill>
                  </a:rPr>
                  <a:t> $250,000</a:t>
                </a:r>
              </a:p>
              <a:p>
                <a:pPr>
                  <a:spcBef>
                    <a:spcPts val="0"/>
                  </a:spcBef>
                  <a:buNone/>
                </a:pPr>
                <a:r>
                  <a:rPr lang="en-US" sz="2200" dirty="0" err="1"/>
                  <a:t>Dept</a:t>
                </a:r>
                <a:r>
                  <a:rPr lang="en-US" sz="2200" dirty="0"/>
                  <a:t> B: Basis is –</a:t>
                </a:r>
                <a:r>
                  <a:rPr lang="en-US" sz="2200" dirty="0" smtClean="0"/>
                  <a:t> </a:t>
                </a:r>
                <a:r>
                  <a:rPr lang="en-US" sz="2200" dirty="0"/>
                  <a:t>Machine hours 	  	  </a:t>
                </a:r>
                <a:r>
                  <a:rPr lang="en-US" sz="2200" dirty="0">
                    <a:solidFill>
                      <a:srgbClr val="00508C"/>
                    </a:solidFill>
                  </a:rPr>
                  <a:t>25,000(5) </a:t>
                </a:r>
                <a14:m>
                  <m:oMath xmlns:m="http://schemas.openxmlformats.org/officeDocument/2006/math">
                    <m:r>
                      <a:rPr lang="en-US" sz="2200" i="1" dirty="0">
                        <a:solidFill>
                          <a:srgbClr val="00508C"/>
                        </a:solidFill>
                        <a:latin typeface="Cambria Math"/>
                      </a:rPr>
                      <m:t>=</m:t>
                    </m:r>
                  </m:oMath>
                </a14:m>
                <a:r>
                  <a:rPr lang="en-US" sz="2200" dirty="0">
                    <a:solidFill>
                      <a:srgbClr val="00508C"/>
                    </a:solidFill>
                  </a:rPr>
                  <a:t> $125,000</a:t>
                </a:r>
              </a:p>
              <a:p>
                <a:pPr>
                  <a:spcBef>
                    <a:spcPts val="0"/>
                  </a:spcBef>
                  <a:buNone/>
                </a:pPr>
                <a:r>
                  <a:rPr lang="en-US" sz="2200" dirty="0" err="1"/>
                  <a:t>Dept</a:t>
                </a:r>
                <a:r>
                  <a:rPr lang="en-US" sz="2200" dirty="0"/>
                  <a:t> C: Basis is –</a:t>
                </a:r>
                <a:r>
                  <a:rPr lang="en-US" sz="2200" dirty="0" smtClean="0"/>
                  <a:t> </a:t>
                </a:r>
                <a:r>
                  <a:rPr lang="en-US" sz="2200" dirty="0"/>
                  <a:t>Direct labor hours 	</a:t>
                </a:r>
                <a:r>
                  <a:rPr lang="en-US" sz="2200" dirty="0" smtClean="0"/>
                  <a:t>	</a:t>
                </a:r>
                <a:r>
                  <a:rPr lang="en-US" sz="2200" dirty="0" smtClean="0">
                    <a:solidFill>
                      <a:srgbClr val="00508C"/>
                    </a:solidFill>
                  </a:rPr>
                  <a:t>10,000(15</a:t>
                </a:r>
                <a:r>
                  <a:rPr lang="en-US" sz="2200" dirty="0">
                    <a:solidFill>
                      <a:srgbClr val="00508C"/>
                    </a:solidFill>
                  </a:rPr>
                  <a:t>) </a:t>
                </a:r>
                <a14:m>
                  <m:oMath xmlns:m="http://schemas.openxmlformats.org/officeDocument/2006/math">
                    <m:r>
                      <a:rPr lang="en-US" sz="2200" i="1" dirty="0">
                        <a:solidFill>
                          <a:srgbClr val="00508C"/>
                        </a:solidFill>
                        <a:latin typeface="Cambria Math"/>
                      </a:rPr>
                      <m:t>=</m:t>
                    </m:r>
                  </m:oMath>
                </a14:m>
                <a:r>
                  <a:rPr lang="en-US" sz="2200" dirty="0">
                    <a:solidFill>
                      <a:srgbClr val="00508C"/>
                    </a:solidFill>
                  </a:rPr>
                  <a:t> $</a:t>
                </a:r>
                <a:r>
                  <a:rPr lang="en-US" sz="2200" dirty="0" smtClean="0">
                    <a:solidFill>
                      <a:srgbClr val="00508C"/>
                    </a:solidFill>
                  </a:rPr>
                  <a:t>150,000</a:t>
                </a:r>
                <a:endParaRPr lang="en-US" sz="2200" dirty="0">
                  <a:solidFill>
                    <a:srgbClr val="00508C"/>
                  </a:solidFill>
                </a:endParaRPr>
              </a:p>
            </p:txBody>
          </p:sp>
        </mc:Choice>
        <mc:Fallback>
          <p:sp>
            <p:nvSpPr>
              <p:cNvPr id="7" name="Content Placeholder 2"/>
              <p:cNvSpPr>
                <a:spLocks noGrp="1" noRot="1" noChangeAspect="1" noMove="1" noResize="1" noEditPoints="1" noAdjustHandles="1" noChangeArrowheads="1" noChangeShapeType="1" noTextEdit="1"/>
              </p:cNvSpPr>
              <p:nvPr>
                <p:ph sz="quarter" idx="17"/>
              </p:nvPr>
            </p:nvSpPr>
            <p:spPr>
              <a:xfrm>
                <a:off x="457200" y="1498600"/>
                <a:ext cx="8229600" cy="1778000"/>
              </a:xfrm>
              <a:blipFill rotWithShape="1">
                <a:blip r:embed="rId2" cstate="print"/>
                <a:stretch>
                  <a:fillRect l="-889" t="-1712"/>
                </a:stretch>
              </a:blipFill>
            </p:spPr>
            <p:txBody>
              <a:bodyPr/>
              <a:lstStyle/>
              <a:p>
                <a:r>
                  <a:rPr lang="en-US">
                    <a:noFill/>
                  </a:rPr>
                  <a:t> </a:t>
                </a:r>
              </a:p>
            </p:txBody>
          </p:sp>
        </mc:Fallback>
      </mc:AlternateContent>
      <p:sp>
        <p:nvSpPr>
          <p:cNvPr id="14" name="Right Brace 3"/>
          <p:cNvSpPr/>
          <p:nvPr/>
        </p:nvSpPr>
        <p:spPr>
          <a:xfrm>
            <a:off x="7540752" y="2079172"/>
            <a:ext cx="231648" cy="914400"/>
          </a:xfrm>
          <a:prstGeom prst="rightBrace">
            <a:avLst/>
          </a:prstGeom>
          <a:ln w="28575">
            <a:solidFill>
              <a:srgbClr val="004F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4"/>
          <p:cNvSpPr>
            <a:spLocks noGrp="1"/>
          </p:cNvSpPr>
          <p:nvPr>
            <p:ph sz="quarter" idx="18"/>
          </p:nvPr>
        </p:nvSpPr>
        <p:spPr>
          <a:xfrm>
            <a:off x="7783286" y="2299788"/>
            <a:ext cx="1280160" cy="497840"/>
          </a:xfrm>
        </p:spPr>
        <p:txBody>
          <a:bodyPr/>
          <a:lstStyle/>
          <a:p>
            <a:pPr marL="0" indent="0">
              <a:buNone/>
            </a:pPr>
            <a:r>
              <a:rPr lang="en-US" dirty="0">
                <a:solidFill>
                  <a:srgbClr val="A60A1B"/>
                </a:solidFill>
              </a:rPr>
              <a:t>$</a:t>
            </a:r>
            <a:r>
              <a:rPr lang="en-US" dirty="0" smtClean="0">
                <a:solidFill>
                  <a:srgbClr val="A60A1B"/>
                </a:solidFill>
              </a:rPr>
              <a:t>525,000</a:t>
            </a:r>
            <a:endParaRPr lang="en-US" dirty="0">
              <a:solidFill>
                <a:srgbClr val="A60A1B"/>
              </a:solidFill>
            </a:endParaRPr>
          </a:p>
        </p:txBody>
      </p:sp>
      <mc:AlternateContent xmlns:mc="http://schemas.openxmlformats.org/markup-compatibility/2006">
        <mc:Choice xmlns:a14="http://schemas.microsoft.com/office/drawing/2010/main" xmlns="" Requires="a14">
          <p:sp>
            <p:nvSpPr>
              <p:cNvPr id="9" name="Content Placeholder 5"/>
              <p:cNvSpPr>
                <a:spLocks noGrp="1"/>
              </p:cNvSpPr>
              <p:nvPr>
                <p:ph sz="quarter" idx="19"/>
              </p:nvPr>
            </p:nvSpPr>
            <p:spPr>
              <a:xfrm>
                <a:off x="457200" y="3505200"/>
                <a:ext cx="8229600" cy="2646680"/>
              </a:xfrm>
            </p:spPr>
            <p:txBody>
              <a:bodyPr/>
              <a:lstStyle/>
              <a:p>
                <a:pPr algn="ctr">
                  <a:buNone/>
                </a:pPr>
                <a:r>
                  <a:rPr lang="en-US" sz="2000" u="sng" dirty="0" smtClean="0">
                    <a:latin typeface="Arial Black" pitchFamily="34" charset="0"/>
                  </a:rPr>
                  <a:t>ECONOMIC COMPARISON AT MARR = 15%</a:t>
                </a:r>
              </a:p>
              <a:p>
                <a:pPr>
                  <a:buNone/>
                </a:pPr>
                <a:r>
                  <a:rPr lang="en-US" dirty="0" err="1">
                    <a:solidFill>
                      <a:srgbClr val="00508C"/>
                    </a:solidFill>
                  </a:rPr>
                  <a:t>AOC</a:t>
                </a:r>
                <a:r>
                  <a:rPr lang="en-US" baseline="-18000" dirty="0" err="1">
                    <a:solidFill>
                      <a:srgbClr val="00508C"/>
                    </a:solidFill>
                  </a:rPr>
                  <a:t>make</a:t>
                </a:r>
                <a:r>
                  <a:rPr lang="en-US" dirty="0">
                    <a:solidFill>
                      <a:srgbClr val="00508C"/>
                    </a:solidFill>
                  </a:rPr>
                  <a:t> </a:t>
                </a:r>
                <a14:m>
                  <m:oMath xmlns:m="http://schemas.openxmlformats.org/officeDocument/2006/math">
                    <m:r>
                      <a:rPr lang="en-US" i="1" dirty="0">
                        <a:solidFill>
                          <a:srgbClr val="00508C"/>
                        </a:solidFill>
                        <a:latin typeface="Cambria Math"/>
                      </a:rPr>
                      <m:t>=</m:t>
                    </m:r>
                  </m:oMath>
                </a14:m>
                <a:r>
                  <a:rPr lang="en-US" dirty="0">
                    <a:solidFill>
                      <a:srgbClr val="00508C"/>
                    </a:solidFill>
                  </a:rPr>
                  <a:t> direct labor </a:t>
                </a:r>
                <a14:m>
                  <m:oMath xmlns:m="http://schemas.openxmlformats.org/officeDocument/2006/math">
                    <m:r>
                      <a:rPr lang="en-US" i="1" dirty="0" smtClean="0">
                        <a:solidFill>
                          <a:srgbClr val="00508C"/>
                        </a:solidFill>
                        <a:latin typeface="Cambria Math"/>
                      </a:rPr>
                      <m:t>+</m:t>
                    </m:r>
                  </m:oMath>
                </a14:m>
                <a:r>
                  <a:rPr lang="en-US" dirty="0">
                    <a:solidFill>
                      <a:srgbClr val="00508C"/>
                    </a:solidFill>
                  </a:rPr>
                  <a:t> direct materials </a:t>
                </a:r>
                <a14:m>
                  <m:oMath xmlns:m="http://schemas.openxmlformats.org/officeDocument/2006/math">
                    <m:r>
                      <a:rPr lang="en-US" i="1" dirty="0">
                        <a:solidFill>
                          <a:srgbClr val="00508C"/>
                        </a:solidFill>
                        <a:latin typeface="Cambria Math"/>
                      </a:rPr>
                      <m:t>+</m:t>
                    </m:r>
                  </m:oMath>
                </a14:m>
                <a:r>
                  <a:rPr lang="en-US" dirty="0">
                    <a:solidFill>
                      <a:srgbClr val="00508C"/>
                    </a:solidFill>
                  </a:rPr>
                  <a:t> indirect allocation</a:t>
                </a:r>
              </a:p>
              <a:p>
                <a:pPr>
                  <a:buNone/>
                </a:pPr>
                <a:r>
                  <a:rPr lang="en-US" dirty="0">
                    <a:solidFill>
                      <a:srgbClr val="00508C"/>
                    </a:solidFill>
                  </a:rPr>
                  <a:t>	     	</a:t>
                </a:r>
                <a:r>
                  <a:rPr lang="en-US" dirty="0" smtClean="0">
                    <a:solidFill>
                      <a:srgbClr val="00508C"/>
                    </a:solidFill>
                  </a:rPr>
                  <a:t>  </a:t>
                </a:r>
                <a14:m>
                  <m:oMath xmlns:m="http://schemas.openxmlformats.org/officeDocument/2006/math">
                    <m:r>
                      <a:rPr lang="en-US" i="1" dirty="0">
                        <a:solidFill>
                          <a:srgbClr val="00508C"/>
                        </a:solidFill>
                        <a:latin typeface="Cambria Math"/>
                      </a:rPr>
                      <m:t>=</m:t>
                    </m:r>
                  </m:oMath>
                </a14:m>
                <a:r>
                  <a:rPr lang="en-US" dirty="0">
                    <a:solidFill>
                      <a:srgbClr val="00508C"/>
                    </a:solidFill>
                  </a:rPr>
                  <a:t> 500,000 </a:t>
                </a:r>
                <a14:m>
                  <m:oMath xmlns:m="http://schemas.openxmlformats.org/officeDocument/2006/math">
                    <m:r>
                      <a:rPr lang="en-US" i="1" dirty="0">
                        <a:solidFill>
                          <a:srgbClr val="00508C"/>
                        </a:solidFill>
                        <a:latin typeface="Cambria Math"/>
                      </a:rPr>
                      <m:t>+</m:t>
                    </m:r>
                  </m:oMath>
                </a14:m>
                <a:r>
                  <a:rPr lang="en-US" dirty="0">
                    <a:solidFill>
                      <a:srgbClr val="00508C"/>
                    </a:solidFill>
                  </a:rPr>
                  <a:t> 300,000 </a:t>
                </a:r>
                <a14:m>
                  <m:oMath xmlns:m="http://schemas.openxmlformats.org/officeDocument/2006/math">
                    <m:r>
                      <a:rPr lang="en-US" i="1" dirty="0">
                        <a:solidFill>
                          <a:srgbClr val="00508C"/>
                        </a:solidFill>
                        <a:latin typeface="Cambria Math"/>
                      </a:rPr>
                      <m:t>+</m:t>
                    </m:r>
                  </m:oMath>
                </a14:m>
                <a:r>
                  <a:rPr lang="en-US" dirty="0">
                    <a:solidFill>
                      <a:srgbClr val="00508C"/>
                    </a:solidFill>
                  </a:rPr>
                  <a:t> 525,000 </a:t>
                </a:r>
                <a14:m>
                  <m:oMath xmlns:m="http://schemas.openxmlformats.org/officeDocument/2006/math">
                    <m:r>
                      <a:rPr lang="en-US" i="1" dirty="0">
                        <a:solidFill>
                          <a:srgbClr val="00508C"/>
                        </a:solidFill>
                        <a:latin typeface="Cambria Math"/>
                      </a:rPr>
                      <m:t>=</m:t>
                    </m:r>
                  </m:oMath>
                </a14:m>
                <a:r>
                  <a:rPr lang="en-US" dirty="0">
                    <a:solidFill>
                      <a:srgbClr val="00508C"/>
                    </a:solidFill>
                  </a:rPr>
                  <a:t> $1.325 M</a:t>
                </a:r>
              </a:p>
              <a:p>
                <a:pPr>
                  <a:buNone/>
                </a:pPr>
                <a:r>
                  <a:rPr lang="en-US" dirty="0" smtClean="0">
                    <a:solidFill>
                      <a:srgbClr val="A60A1B"/>
                    </a:solidFill>
                  </a:rPr>
                  <a:t>   </a:t>
                </a:r>
                <a:r>
                  <a:rPr lang="en-US" dirty="0" err="1" smtClean="0">
                    <a:solidFill>
                      <a:srgbClr val="A60A1B"/>
                    </a:solidFill>
                  </a:rPr>
                  <a:t>AW</a:t>
                </a:r>
                <a:r>
                  <a:rPr lang="en-US" baseline="-18000" dirty="0" err="1" smtClean="0">
                    <a:solidFill>
                      <a:srgbClr val="A60A1B"/>
                    </a:solidFill>
                  </a:rPr>
                  <a:t>make</a:t>
                </a:r>
                <a:r>
                  <a:rPr lang="en-US" dirty="0" smtClean="0">
                    <a:solidFill>
                      <a:srgbClr val="A60A1B"/>
                    </a:solidFill>
                  </a:rPr>
                  <a:t> </a:t>
                </a:r>
                <a14:m>
                  <m:oMath xmlns:m="http://schemas.openxmlformats.org/officeDocument/2006/math">
                    <m:r>
                      <a:rPr lang="en-US" i="1" dirty="0" smtClean="0">
                        <a:solidFill>
                          <a:srgbClr val="A60A1B"/>
                        </a:solidFill>
                        <a:latin typeface="Cambria Math"/>
                      </a:rPr>
                      <m:t>=</m:t>
                    </m:r>
                  </m:oMath>
                </a14:m>
                <a:r>
                  <a:rPr lang="en-US" dirty="0">
                    <a:solidFill>
                      <a:srgbClr val="A60A1B"/>
                    </a:solidFill>
                  </a:rPr>
                  <a:t> </a:t>
                </a:r>
                <a14:m>
                  <m:oMath xmlns:m="http://schemas.openxmlformats.org/officeDocument/2006/math">
                    <m:r>
                      <a:rPr lang="en-US" b="1" i="1" dirty="0" smtClean="0">
                        <a:solidFill>
                          <a:srgbClr val="A60A1B"/>
                        </a:solidFill>
                        <a:latin typeface="Cambria Math"/>
                      </a:rPr>
                      <m:t>−</m:t>
                    </m:r>
                  </m:oMath>
                </a14:m>
                <a:r>
                  <a:rPr lang="en-US" dirty="0" smtClean="0">
                    <a:solidFill>
                      <a:srgbClr val="A60A1B"/>
                    </a:solidFill>
                  </a:rPr>
                  <a:t>2 </a:t>
                </a:r>
                <a:r>
                  <a:rPr lang="en-US" dirty="0">
                    <a:solidFill>
                      <a:srgbClr val="A60A1B"/>
                    </a:solidFill>
                  </a:rPr>
                  <a:t>M(A/P,15%,10) </a:t>
                </a:r>
                <a14:m>
                  <m:oMath xmlns:m="http://schemas.openxmlformats.org/officeDocument/2006/math">
                    <m:r>
                      <a:rPr lang="en-US" i="1" dirty="0" smtClean="0">
                        <a:solidFill>
                          <a:srgbClr val="A60A1B"/>
                        </a:solidFill>
                        <a:latin typeface="Cambria Math"/>
                      </a:rPr>
                      <m:t>+</m:t>
                    </m:r>
                  </m:oMath>
                </a14:m>
                <a:r>
                  <a:rPr lang="en-US" dirty="0">
                    <a:solidFill>
                      <a:srgbClr val="A60A1B"/>
                    </a:solidFill>
                  </a:rPr>
                  <a:t> 50,000(A/F,15%,10) </a:t>
                </a:r>
                <a14:m>
                  <m:oMath xmlns:m="http://schemas.openxmlformats.org/officeDocument/2006/math">
                    <m:r>
                      <a:rPr lang="en-US" b="1" i="1" dirty="0" smtClean="0">
                        <a:solidFill>
                          <a:srgbClr val="A60A1B"/>
                        </a:solidFill>
                        <a:latin typeface="Cambria Math"/>
                      </a:rPr>
                      <m:t>−</m:t>
                    </m:r>
                  </m:oMath>
                </a14:m>
                <a:r>
                  <a:rPr lang="en-US" dirty="0">
                    <a:solidFill>
                      <a:srgbClr val="A60A1B"/>
                    </a:solidFill>
                  </a:rPr>
                  <a:t> 1.325 M</a:t>
                </a:r>
              </a:p>
              <a:p>
                <a:pPr>
                  <a:buNone/>
                </a:pPr>
                <a:r>
                  <a:rPr lang="en-US" dirty="0">
                    <a:solidFill>
                      <a:srgbClr val="A60A1B"/>
                    </a:solidFill>
                  </a:rPr>
                  <a:t>	</a:t>
                </a:r>
                <a:r>
                  <a:rPr lang="en-US" dirty="0" smtClean="0">
                    <a:solidFill>
                      <a:srgbClr val="A60A1B"/>
                    </a:solidFill>
                  </a:rPr>
                  <a:t>        </a:t>
                </a:r>
                <a:r>
                  <a:rPr lang="en-US" dirty="0">
                    <a:solidFill>
                      <a:srgbClr val="A60A1B"/>
                    </a:solidFill>
                  </a:rPr>
                  <a:t>	 </a:t>
                </a:r>
                <a:r>
                  <a:rPr lang="en-US" dirty="0" smtClean="0">
                    <a:solidFill>
                      <a:srgbClr val="A60A1B"/>
                    </a:solidFill>
                  </a:rPr>
                  <a:t> </a:t>
                </a:r>
                <a14:m>
                  <m:oMath xmlns:m="http://schemas.openxmlformats.org/officeDocument/2006/math">
                    <m:r>
                      <a:rPr lang="en-US" i="1" dirty="0">
                        <a:solidFill>
                          <a:srgbClr val="A60A1B"/>
                        </a:solidFill>
                        <a:latin typeface="Cambria Math"/>
                      </a:rPr>
                      <m:t>=</m:t>
                    </m:r>
                  </m:oMath>
                </a14:m>
                <a:r>
                  <a:rPr lang="en-US" dirty="0">
                    <a:solidFill>
                      <a:srgbClr val="A60A1B"/>
                    </a:solidFill>
                  </a:rPr>
                  <a:t> $</a:t>
                </a:r>
                <a:r>
                  <a:rPr lang="en-US" dirty="0">
                    <a:solidFill>
                      <a:srgbClr val="A60A1B"/>
                    </a:solidFill>
                  </a:rPr>
                  <a:t> </a:t>
                </a:r>
                <a14:m>
                  <m:oMath xmlns:m="http://schemas.openxmlformats.org/officeDocument/2006/math">
                    <m:r>
                      <a:rPr lang="en-US" i="1" dirty="0">
                        <a:solidFill>
                          <a:srgbClr val="A60A1B"/>
                        </a:solidFill>
                        <a:latin typeface="Cambria Math"/>
                      </a:rPr>
                      <m:t>−</m:t>
                    </m:r>
                  </m:oMath>
                </a14:m>
                <a:r>
                  <a:rPr lang="en-US" dirty="0">
                    <a:solidFill>
                      <a:srgbClr val="A60A1B"/>
                    </a:solidFill>
                  </a:rPr>
                  <a:t>1.72 M</a:t>
                </a:r>
              </a:p>
              <a:p>
                <a:pPr>
                  <a:buNone/>
                </a:pPr>
                <a:r>
                  <a:rPr lang="en-US" dirty="0"/>
                  <a:t> </a:t>
                </a:r>
                <a:r>
                  <a:rPr lang="en-US" dirty="0" err="1"/>
                  <a:t>AW</a:t>
                </a:r>
                <a:r>
                  <a:rPr lang="en-US" baseline="-18000" dirty="0" err="1"/>
                  <a:t>buy</a:t>
                </a:r>
                <a:r>
                  <a:rPr lang="en-US" dirty="0"/>
                  <a:t>   </a:t>
                </a:r>
                <a:r>
                  <a:rPr lang="en-US" dirty="0" smtClean="0"/>
                  <a:t> </a:t>
                </a:r>
                <a14:m>
                  <m:oMath xmlns:m="http://schemas.openxmlformats.org/officeDocument/2006/math">
                    <m:r>
                      <a:rPr lang="en-US" i="1" dirty="0" smtClean="0">
                        <a:latin typeface="Cambria Math"/>
                      </a:rPr>
                      <m:t>=</m:t>
                    </m:r>
                  </m:oMath>
                </a14:m>
                <a:r>
                  <a:rPr lang="en-US" dirty="0"/>
                  <a:t> $</a:t>
                </a:r>
                <a14:m>
                  <m:oMath xmlns:m="http://schemas.openxmlformats.org/officeDocument/2006/math">
                    <m:r>
                      <a:rPr lang="en-US" b="1" i="1" dirty="0" smtClean="0">
                        <a:latin typeface="Cambria Math"/>
                      </a:rPr>
                      <m:t>−</m:t>
                    </m:r>
                  </m:oMath>
                </a14:m>
                <a:r>
                  <a:rPr lang="en-US" dirty="0"/>
                  <a:t>2.2 </a:t>
                </a:r>
                <a:r>
                  <a:rPr lang="en-US" dirty="0" smtClean="0"/>
                  <a:t>M</a:t>
                </a:r>
                <a:endParaRPr lang="en-US" dirty="0"/>
              </a:p>
            </p:txBody>
          </p:sp>
        </mc:Choice>
        <mc:Fallback>
          <p:sp>
            <p:nvSpPr>
              <p:cNvPr id="9" name="Content Placeholder 5"/>
              <p:cNvSpPr>
                <a:spLocks noGrp="1" noRot="1" noChangeAspect="1" noMove="1" noResize="1" noEditPoints="1" noAdjustHandles="1" noChangeArrowheads="1" noChangeShapeType="1" noTextEdit="1"/>
              </p:cNvSpPr>
              <p:nvPr>
                <p:ph sz="quarter" idx="19"/>
              </p:nvPr>
            </p:nvSpPr>
            <p:spPr>
              <a:xfrm>
                <a:off x="457200" y="3505200"/>
                <a:ext cx="8229600" cy="2646680"/>
              </a:xfrm>
              <a:blipFill rotWithShape="1">
                <a:blip r:embed="rId3" cstate="print"/>
                <a:stretch>
                  <a:fillRect l="-1111" t="-1152" b="-3226"/>
                </a:stretch>
              </a:blipFill>
            </p:spPr>
            <p:txBody>
              <a:bodyPr/>
              <a:lstStyle/>
              <a:p>
                <a:r>
                  <a:rPr lang="en-US">
                    <a:noFill/>
                  </a:rPr>
                  <a:t> </a:t>
                </a:r>
              </a:p>
            </p:txBody>
          </p:sp>
        </mc:Fallback>
      </mc:AlternateContent>
      <p:sp>
        <p:nvSpPr>
          <p:cNvPr id="10" name="Content Placeholder 6"/>
          <p:cNvSpPr>
            <a:spLocks noGrp="1"/>
          </p:cNvSpPr>
          <p:nvPr>
            <p:ph sz="quarter" idx="20"/>
          </p:nvPr>
        </p:nvSpPr>
        <p:spPr>
          <a:xfrm>
            <a:off x="4800600" y="5618480"/>
            <a:ext cx="4114800" cy="528320"/>
          </a:xfrm>
          <a:solidFill>
            <a:srgbClr val="F5F5F5"/>
          </a:solidFill>
          <a:ln w="19050">
            <a:solidFill>
              <a:srgbClr val="00664D"/>
            </a:solidFill>
          </a:ln>
        </p:spPr>
        <p:txBody>
          <a:bodyPr/>
          <a:lstStyle/>
          <a:p>
            <a:pPr marL="0" indent="0">
              <a:buNone/>
            </a:pPr>
            <a:r>
              <a:rPr lang="en-US" sz="2800" b="0" dirty="0">
                <a:solidFill>
                  <a:srgbClr val="006200"/>
                </a:solidFill>
              </a:rPr>
              <a:t>Conclusion: Cheaper to </a:t>
            </a:r>
            <a:r>
              <a:rPr lang="en-US" sz="2800" dirty="0" smtClean="0">
                <a:solidFill>
                  <a:srgbClr val="A60A1B"/>
                </a:solidFill>
              </a:rPr>
              <a:t>make</a:t>
            </a:r>
            <a:endParaRPr lang="en-US" sz="2800" dirty="0">
              <a:solidFill>
                <a:srgbClr val="A60A1B"/>
              </a:solidFill>
            </a:endParaRPr>
          </a:p>
        </p:txBody>
      </p:sp>
      <p:sp>
        <p:nvSpPr>
          <p:cNvPr id="13"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5391791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 Allocation</a:t>
            </a:r>
          </a:p>
        </p:txBody>
      </p:sp>
      <p:sp>
        <p:nvSpPr>
          <p:cNvPr id="10" name="Content Placeholder 2"/>
          <p:cNvSpPr>
            <a:spLocks noGrp="1"/>
          </p:cNvSpPr>
          <p:nvPr>
            <p:ph idx="1"/>
          </p:nvPr>
        </p:nvSpPr>
        <p:spPr>
          <a:xfrm>
            <a:off x="228600" y="1066800"/>
            <a:ext cx="8686800" cy="2560320"/>
          </a:xfrm>
        </p:spPr>
        <p:txBody>
          <a:bodyPr/>
          <a:lstStyle/>
          <a:p>
            <a:pPr marL="0" indent="0">
              <a:spcBef>
                <a:spcPts val="0"/>
              </a:spcBef>
              <a:buClr>
                <a:srgbClr val="3946A4"/>
              </a:buClr>
              <a:buNone/>
            </a:pPr>
            <a:r>
              <a:rPr lang="en-US" sz="2000" dirty="0">
                <a:solidFill>
                  <a:srgbClr val="A60A1B"/>
                </a:solidFill>
              </a:rPr>
              <a:t>Activity-Based Costing ─ </a:t>
            </a:r>
            <a:r>
              <a:rPr lang="en-US" sz="2000" dirty="0"/>
              <a:t>Provides excellent </a:t>
            </a:r>
            <a:r>
              <a:rPr lang="en-US" sz="2000" dirty="0">
                <a:solidFill>
                  <a:srgbClr val="2B5B4D"/>
                </a:solidFill>
              </a:rPr>
              <a:t>allocation strategy and analysis of costs</a:t>
            </a:r>
            <a:r>
              <a:rPr lang="en-US" sz="2000" dirty="0">
                <a:solidFill>
                  <a:schemeClr val="accent1">
                    <a:lumMod val="50000"/>
                  </a:schemeClr>
                </a:solidFill>
              </a:rPr>
              <a:t> </a:t>
            </a:r>
            <a:r>
              <a:rPr lang="en-US" sz="2000" dirty="0"/>
              <a:t>for more advanced, high overhead, technologically-based </a:t>
            </a:r>
            <a:r>
              <a:rPr lang="en-US" sz="2000" dirty="0" smtClean="0"/>
              <a:t>systems</a:t>
            </a:r>
            <a:endParaRPr lang="en-US" sz="2000" dirty="0"/>
          </a:p>
          <a:p>
            <a:pPr marL="0" indent="0">
              <a:spcBef>
                <a:spcPts val="0"/>
              </a:spcBef>
              <a:buClr>
                <a:srgbClr val="3946A4"/>
              </a:buClr>
              <a:buNone/>
            </a:pPr>
            <a:r>
              <a:rPr lang="en-US" sz="2000" dirty="0">
                <a:solidFill>
                  <a:srgbClr val="A60A1B"/>
                </a:solidFill>
              </a:rPr>
              <a:t>Cost Centers (cost pools) ─  </a:t>
            </a:r>
            <a:r>
              <a:rPr lang="en-US" sz="2000" dirty="0"/>
              <a:t>Final products/services that</a:t>
            </a:r>
            <a:r>
              <a:rPr lang="en-US" sz="2000" dirty="0">
                <a:solidFill>
                  <a:schemeClr val="accent1">
                    <a:lumMod val="50000"/>
                  </a:schemeClr>
                </a:solidFill>
              </a:rPr>
              <a:t> </a:t>
            </a:r>
            <a:r>
              <a:rPr lang="en-US" sz="2000" dirty="0">
                <a:solidFill>
                  <a:srgbClr val="2B5B4D"/>
                </a:solidFill>
              </a:rPr>
              <a:t>receive </a:t>
            </a:r>
            <a:r>
              <a:rPr lang="en-US" sz="2000" dirty="0" smtClean="0">
                <a:solidFill>
                  <a:srgbClr val="2B5B4D"/>
                </a:solidFill>
              </a:rPr>
              <a:t>allocations</a:t>
            </a:r>
            <a:endParaRPr lang="en-US" sz="2000" dirty="0">
              <a:solidFill>
                <a:srgbClr val="2B5B4D"/>
              </a:solidFill>
            </a:endParaRPr>
          </a:p>
          <a:p>
            <a:pPr marL="0" indent="0">
              <a:spcBef>
                <a:spcPts val="0"/>
              </a:spcBef>
              <a:buClr>
                <a:srgbClr val="3946A4"/>
              </a:buClr>
              <a:buNone/>
            </a:pPr>
            <a:r>
              <a:rPr lang="en-US" sz="2000" dirty="0">
                <a:solidFill>
                  <a:srgbClr val="A60A1B"/>
                </a:solidFill>
              </a:rPr>
              <a:t>Activities ─  </a:t>
            </a:r>
            <a:r>
              <a:rPr lang="en-US" sz="2000" dirty="0"/>
              <a:t>Support departments that </a:t>
            </a:r>
            <a:r>
              <a:rPr lang="en-US" sz="2000" dirty="0">
                <a:solidFill>
                  <a:srgbClr val="2B5B4D"/>
                </a:solidFill>
              </a:rPr>
              <a:t>generate indirect costs</a:t>
            </a:r>
            <a:r>
              <a:rPr lang="en-US" sz="2000" dirty="0">
                <a:solidFill>
                  <a:schemeClr val="tx2">
                    <a:lumMod val="60000"/>
                    <a:lumOff val="40000"/>
                  </a:schemeClr>
                </a:solidFill>
              </a:rPr>
              <a:t> </a:t>
            </a:r>
            <a:r>
              <a:rPr lang="en-US" sz="2000" dirty="0"/>
              <a:t>for distribution to cost centers (maintenance, engineering, management</a:t>
            </a:r>
            <a:r>
              <a:rPr lang="en-US" sz="2000" dirty="0" smtClean="0"/>
              <a:t>)</a:t>
            </a:r>
            <a:endParaRPr lang="en-US" sz="2000" dirty="0"/>
          </a:p>
          <a:p>
            <a:pPr marL="0" indent="0">
              <a:spcBef>
                <a:spcPts val="0"/>
              </a:spcBef>
              <a:buClr>
                <a:srgbClr val="3946A4"/>
              </a:buClr>
              <a:buNone/>
            </a:pPr>
            <a:r>
              <a:rPr lang="en-US" sz="2000" dirty="0">
                <a:solidFill>
                  <a:srgbClr val="A60A1B"/>
                </a:solidFill>
              </a:rPr>
              <a:t>Cost drivers ─ </a:t>
            </a:r>
            <a:r>
              <a:rPr lang="en-US" sz="2000" dirty="0"/>
              <a:t>These are the</a:t>
            </a:r>
            <a:r>
              <a:rPr lang="en-US" sz="2000" dirty="0">
                <a:solidFill>
                  <a:schemeClr val="accent1">
                    <a:lumMod val="50000"/>
                  </a:schemeClr>
                </a:solidFill>
              </a:rPr>
              <a:t> </a:t>
            </a:r>
            <a:r>
              <a:rPr lang="en-US" sz="2000" dirty="0">
                <a:solidFill>
                  <a:srgbClr val="2B5B4D"/>
                </a:solidFill>
              </a:rPr>
              <a:t>volumes that drive consumption</a:t>
            </a:r>
            <a:r>
              <a:rPr lang="en-US" sz="2000" dirty="0">
                <a:solidFill>
                  <a:schemeClr val="accent1">
                    <a:lumMod val="50000"/>
                  </a:schemeClr>
                </a:solidFill>
              </a:rPr>
              <a:t> </a:t>
            </a:r>
            <a:r>
              <a:rPr lang="en-US" sz="2000" dirty="0"/>
              <a:t>of shared resources (# of POs, # of machine setups, # of safety violations, # of scrapped items</a:t>
            </a:r>
            <a:r>
              <a:rPr lang="en-US" sz="2000" dirty="0" smtClean="0"/>
              <a:t>)</a:t>
            </a:r>
            <a:endParaRPr lang="en-US" sz="2000" dirty="0"/>
          </a:p>
        </p:txBody>
      </p:sp>
      <mc:AlternateContent xmlns:mc="http://schemas.openxmlformats.org/markup-compatibility/2006">
        <mc:Choice xmlns:a14="http://schemas.microsoft.com/office/drawing/2010/main" xmlns="" Requires="a14">
          <p:sp>
            <p:nvSpPr>
              <p:cNvPr id="11" name="Content Placeholder 3" descr="These are the steps to implement ABC, with examples.  The next two slides give an example." title="ABC Allocation"/>
              <p:cNvSpPr>
                <a:spLocks noGrp="1"/>
              </p:cNvSpPr>
              <p:nvPr>
                <p:ph idx="17"/>
              </p:nvPr>
            </p:nvSpPr>
            <p:spPr>
              <a:xfrm>
                <a:off x="457200" y="3810000"/>
                <a:ext cx="8229600" cy="2743200"/>
              </a:xfrm>
              <a:ln w="19050">
                <a:solidFill>
                  <a:srgbClr val="006200"/>
                </a:solidFill>
              </a:ln>
            </p:spPr>
            <p:txBody>
              <a:bodyPr/>
              <a:lstStyle/>
              <a:p>
                <a:pPr marL="0" indent="0">
                  <a:spcBef>
                    <a:spcPts val="400"/>
                  </a:spcBef>
                  <a:spcAft>
                    <a:spcPts val="400"/>
                  </a:spcAft>
                  <a:buNone/>
                </a:pPr>
                <a:r>
                  <a:rPr lang="en-US" sz="2000" dirty="0">
                    <a:solidFill>
                      <a:srgbClr val="00508C"/>
                    </a:solidFill>
                  </a:rPr>
                  <a:t>Steps to implement ABC:</a:t>
                </a:r>
              </a:p>
              <a:p>
                <a:pPr marL="457200" indent="-457200">
                  <a:spcBef>
                    <a:spcPts val="400"/>
                  </a:spcBef>
                  <a:spcAft>
                    <a:spcPts val="400"/>
                  </a:spcAft>
                  <a:buFont typeface="+mj-lt"/>
                  <a:buAutoNum type="arabicPeriod"/>
                </a:pPr>
                <a:r>
                  <a:rPr lang="en-US" sz="1800" dirty="0">
                    <a:solidFill>
                      <a:srgbClr val="00508C"/>
                    </a:solidFill>
                  </a:rPr>
                  <a:t>Identify each </a:t>
                </a:r>
                <a:r>
                  <a:rPr lang="en-US" sz="1800" i="1" dirty="0">
                    <a:solidFill>
                      <a:srgbClr val="A60A1B"/>
                    </a:solidFill>
                  </a:rPr>
                  <a:t>activity</a:t>
                </a:r>
                <a:r>
                  <a:rPr lang="en-US" sz="1800" dirty="0">
                    <a:solidFill>
                      <a:srgbClr val="0070C0"/>
                    </a:solidFill>
                  </a:rPr>
                  <a:t> </a:t>
                </a:r>
                <a:r>
                  <a:rPr lang="en-US" sz="1800" dirty="0">
                    <a:solidFill>
                      <a:srgbClr val="00508C"/>
                    </a:solidFill>
                  </a:rPr>
                  <a:t>and its </a:t>
                </a:r>
                <a:r>
                  <a:rPr lang="en-US" sz="1800" i="1" dirty="0">
                    <a:solidFill>
                      <a:srgbClr val="A60A1B"/>
                    </a:solidFill>
                  </a:rPr>
                  <a:t>total cost </a:t>
                </a:r>
                <a:r>
                  <a:rPr lang="en-US" sz="1800" dirty="0">
                    <a:solidFill>
                      <a:srgbClr val="00508C"/>
                    </a:solidFill>
                  </a:rPr>
                  <a:t>(e.g., maintenance at $5 million/year)</a:t>
                </a:r>
              </a:p>
              <a:p>
                <a:pPr marL="457200" indent="-457200">
                  <a:spcBef>
                    <a:spcPts val="400"/>
                  </a:spcBef>
                  <a:spcAft>
                    <a:spcPts val="400"/>
                  </a:spcAft>
                  <a:buFont typeface="+mj-lt"/>
                  <a:buAutoNum type="arabicPeriod"/>
                </a:pPr>
                <a:r>
                  <a:rPr lang="en-US" sz="1800" dirty="0">
                    <a:solidFill>
                      <a:srgbClr val="00508C"/>
                    </a:solidFill>
                  </a:rPr>
                  <a:t>Identify </a:t>
                </a:r>
                <a:r>
                  <a:rPr lang="en-US" sz="1800" i="1" dirty="0">
                    <a:solidFill>
                      <a:srgbClr val="A60A1B"/>
                    </a:solidFill>
                  </a:rPr>
                  <a:t>cost drivers </a:t>
                </a:r>
                <a:r>
                  <a:rPr lang="en-US" sz="1800" dirty="0">
                    <a:solidFill>
                      <a:srgbClr val="00508C"/>
                    </a:solidFill>
                  </a:rPr>
                  <a:t>and expected </a:t>
                </a:r>
                <a:r>
                  <a:rPr lang="en-US" sz="1800" i="1" dirty="0">
                    <a:solidFill>
                      <a:srgbClr val="A60A1B"/>
                    </a:solidFill>
                  </a:rPr>
                  <a:t>volume</a:t>
                </a:r>
                <a:r>
                  <a:rPr lang="en-US" sz="1800" dirty="0">
                    <a:solidFill>
                      <a:srgbClr val="A60A1B"/>
                    </a:solidFill>
                  </a:rPr>
                  <a:t> </a:t>
                </a:r>
                <a:r>
                  <a:rPr lang="en-US" sz="1800" dirty="0">
                    <a:solidFill>
                      <a:srgbClr val="00508C"/>
                    </a:solidFill>
                  </a:rPr>
                  <a:t>(e.g.,  3,500 requested repairs and </a:t>
                </a:r>
                <a:r>
                  <a:rPr lang="en-US" sz="1800" dirty="0" smtClean="0">
                    <a:solidFill>
                      <a:srgbClr val="00508C"/>
                    </a:solidFill>
                  </a:rPr>
                  <a:t>500 scheduled </a:t>
                </a:r>
                <a:r>
                  <a:rPr lang="en-US" sz="1800" dirty="0">
                    <a:solidFill>
                      <a:srgbClr val="00508C"/>
                    </a:solidFill>
                  </a:rPr>
                  <a:t>maintenances per </a:t>
                </a:r>
                <a:r>
                  <a:rPr lang="en-US" sz="1800" dirty="0" smtClean="0">
                    <a:solidFill>
                      <a:srgbClr val="00508C"/>
                    </a:solidFill>
                  </a:rPr>
                  <a:t>year)</a:t>
                </a:r>
              </a:p>
              <a:p>
                <a:pPr marL="457200" indent="-457200">
                  <a:spcBef>
                    <a:spcPts val="400"/>
                  </a:spcBef>
                  <a:spcAft>
                    <a:spcPts val="400"/>
                  </a:spcAft>
                  <a:buFont typeface="+mj-lt"/>
                  <a:buAutoNum type="arabicPeriod"/>
                </a:pPr>
                <a:r>
                  <a:rPr lang="en-US" sz="1800" dirty="0" smtClean="0">
                    <a:solidFill>
                      <a:srgbClr val="00508C"/>
                    </a:solidFill>
                  </a:rPr>
                  <a:t>Calculate </a:t>
                </a:r>
                <a:r>
                  <a:rPr lang="en-US" sz="1800" dirty="0">
                    <a:solidFill>
                      <a:srgbClr val="00508C"/>
                    </a:solidFill>
                  </a:rPr>
                  <a:t>cost rate for each activity using the </a:t>
                </a:r>
                <a:r>
                  <a:rPr lang="en-US" sz="1800" dirty="0" smtClean="0">
                    <a:solidFill>
                      <a:srgbClr val="00508C"/>
                    </a:solidFill>
                  </a:rPr>
                  <a:t>relation:</a:t>
                </a:r>
              </a:p>
              <a:p>
                <a:pPr marL="0" indent="0" algn="ctr">
                  <a:spcBef>
                    <a:spcPts val="600"/>
                  </a:spcBef>
                  <a:spcAft>
                    <a:spcPts val="600"/>
                  </a:spcAft>
                  <a:buNone/>
                </a:pPr>
                <a:r>
                  <a:rPr lang="en-US" sz="1800" i="1" dirty="0" smtClean="0">
                    <a:solidFill>
                      <a:srgbClr val="A60A1B"/>
                    </a:solidFill>
                  </a:rPr>
                  <a:t>ABC </a:t>
                </a:r>
                <a:r>
                  <a:rPr lang="en-US" sz="1800" i="1" dirty="0">
                    <a:solidFill>
                      <a:srgbClr val="A60A1B"/>
                    </a:solidFill>
                  </a:rPr>
                  <a:t>rate </a:t>
                </a:r>
                <a14:m>
                  <m:oMath xmlns:m="http://schemas.openxmlformats.org/officeDocument/2006/math">
                    <m:r>
                      <a:rPr lang="en-US" sz="1800" i="1" dirty="0" smtClean="0">
                        <a:solidFill>
                          <a:srgbClr val="A60A1B"/>
                        </a:solidFill>
                        <a:latin typeface="Cambria Math"/>
                      </a:rPr>
                      <m:t>=</m:t>
                    </m:r>
                  </m:oMath>
                </a14:m>
                <a:r>
                  <a:rPr lang="en-US" sz="1800" i="1" dirty="0">
                    <a:solidFill>
                      <a:srgbClr val="A60A1B"/>
                    </a:solidFill>
                  </a:rPr>
                  <a:t> total activity cost/volume of cost </a:t>
                </a:r>
                <a:r>
                  <a:rPr lang="en-US" sz="1800" i="1" dirty="0" smtClean="0">
                    <a:solidFill>
                      <a:srgbClr val="A60A1B"/>
                    </a:solidFill>
                  </a:rPr>
                  <a:t>driver</a:t>
                </a:r>
              </a:p>
              <a:p>
                <a:pPr marL="457200" indent="-457200">
                  <a:spcBef>
                    <a:spcPts val="400"/>
                  </a:spcBef>
                  <a:spcAft>
                    <a:spcPts val="400"/>
                  </a:spcAft>
                  <a:buFont typeface="+mj-lt"/>
                  <a:buAutoNum type="arabicPeriod" startAt="4"/>
                </a:pPr>
                <a:r>
                  <a:rPr lang="en-US" sz="1800" dirty="0" smtClean="0">
                    <a:solidFill>
                      <a:srgbClr val="00508C"/>
                    </a:solidFill>
                  </a:rPr>
                  <a:t>Use</a:t>
                </a:r>
                <a:r>
                  <a:rPr lang="en-US" sz="1800" dirty="0" smtClean="0">
                    <a:solidFill>
                      <a:schemeClr val="tx2">
                        <a:lumMod val="60000"/>
                        <a:lumOff val="40000"/>
                      </a:schemeClr>
                    </a:solidFill>
                  </a:rPr>
                  <a:t> </a:t>
                </a:r>
                <a:r>
                  <a:rPr lang="en-US" sz="1800" i="1" dirty="0">
                    <a:solidFill>
                      <a:srgbClr val="A60A1B"/>
                    </a:solidFill>
                  </a:rPr>
                  <a:t>ABC rate </a:t>
                </a:r>
                <a:r>
                  <a:rPr lang="en-US" sz="1800" dirty="0">
                    <a:solidFill>
                      <a:srgbClr val="00508C"/>
                    </a:solidFill>
                  </a:rPr>
                  <a:t>to allocate IDC to </a:t>
                </a:r>
                <a:r>
                  <a:rPr lang="en-US" sz="1800" i="1" dirty="0">
                    <a:solidFill>
                      <a:srgbClr val="A60A1B"/>
                    </a:solidFill>
                  </a:rPr>
                  <a:t>cost centers </a:t>
                </a:r>
                <a:r>
                  <a:rPr lang="en-US" sz="1800" dirty="0">
                    <a:solidFill>
                      <a:srgbClr val="00508C"/>
                    </a:solidFill>
                  </a:rPr>
                  <a:t>for each </a:t>
                </a:r>
                <a:r>
                  <a:rPr lang="en-US" sz="1800" dirty="0" smtClean="0">
                    <a:solidFill>
                      <a:srgbClr val="00508C"/>
                    </a:solidFill>
                  </a:rPr>
                  <a:t>activity</a:t>
                </a:r>
                <a:endParaRPr lang="en-US" sz="1800" dirty="0">
                  <a:solidFill>
                    <a:srgbClr val="00508C"/>
                  </a:solidFill>
                </a:endParaRPr>
              </a:p>
            </p:txBody>
          </p:sp>
        </mc:Choice>
        <mc:Fallback>
          <p:sp>
            <p:nvSpPr>
              <p:cNvPr id="11" name="Content Placeholder 3" descr="These are the steps to implement ABC, with examples.  The next two slides give an example."/>
              <p:cNvSpPr>
                <a:spLocks noGrp="1" noRot="1" noChangeAspect="1" noMove="1" noResize="1" noEditPoints="1" noAdjustHandles="1" noChangeArrowheads="1" noChangeShapeType="1" noTextEdit="1"/>
              </p:cNvSpPr>
              <p:nvPr>
                <p:ph idx="17"/>
              </p:nvPr>
            </p:nvSpPr>
            <p:spPr>
              <a:xfrm>
                <a:off x="457200" y="3810000"/>
                <a:ext cx="8229600" cy="2743200"/>
              </a:xfrm>
              <a:blipFill rotWithShape="1">
                <a:blip r:embed="rId2" cstate="print"/>
                <a:stretch>
                  <a:fillRect l="-665" t="-883"/>
                </a:stretch>
              </a:blipFill>
              <a:ln w="19050">
                <a:solidFill>
                  <a:srgbClr val="006200"/>
                </a:solidFill>
              </a:ln>
            </p:spPr>
            <p:txBody>
              <a:bodyPr/>
              <a:lstStyle/>
              <a:p>
                <a:r>
                  <a:rPr lang="en-US">
                    <a:noFill/>
                  </a:rPr>
                  <a:t> </a:t>
                </a:r>
              </a:p>
            </p:txBody>
          </p:sp>
        </mc:Fallback>
      </mc:AlternateContent>
      <p:sp>
        <p:nvSpPr>
          <p:cNvPr id="13" name="Text Placeholder 4"/>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975333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ABC Allocation</a:t>
            </a:r>
          </a:p>
        </p:txBody>
      </p:sp>
      <p:sp>
        <p:nvSpPr>
          <p:cNvPr id="3" name="Content Placeholder 2"/>
          <p:cNvSpPr>
            <a:spLocks noGrp="1"/>
          </p:cNvSpPr>
          <p:nvPr>
            <p:ph idx="1"/>
          </p:nvPr>
        </p:nvSpPr>
        <p:spPr>
          <a:xfrm>
            <a:off x="304800" y="1264920"/>
            <a:ext cx="8534400" cy="2392680"/>
          </a:xfrm>
        </p:spPr>
        <p:txBody>
          <a:bodyPr/>
          <a:lstStyle/>
          <a:p>
            <a:pPr algn="ctr">
              <a:spcBef>
                <a:spcPts val="0"/>
              </a:spcBef>
              <a:buNone/>
            </a:pPr>
            <a:r>
              <a:rPr lang="en-US" sz="2400" dirty="0"/>
              <a:t>Use </a:t>
            </a:r>
            <a:r>
              <a:rPr lang="en-US" sz="2400" dirty="0">
                <a:solidFill>
                  <a:srgbClr val="A60A1B"/>
                </a:solidFill>
              </a:rPr>
              <a:t>ABC </a:t>
            </a:r>
            <a:r>
              <a:rPr lang="en-US" sz="2400" dirty="0"/>
              <a:t>to allocate safety program costs to plants in US and </a:t>
            </a:r>
            <a:r>
              <a:rPr lang="en-US" sz="2400" dirty="0" smtClean="0"/>
              <a:t>Europe</a:t>
            </a:r>
            <a:endParaRPr lang="en-US" sz="2400" dirty="0"/>
          </a:p>
          <a:p>
            <a:pPr>
              <a:spcBef>
                <a:spcPts val="600"/>
              </a:spcBef>
              <a:spcAft>
                <a:spcPts val="300"/>
              </a:spcAft>
              <a:buNone/>
            </a:pPr>
            <a:r>
              <a:rPr lang="en-US" sz="2400" dirty="0"/>
              <a:t>Cost centers: US and European </a:t>
            </a:r>
            <a:r>
              <a:rPr lang="en-US" sz="2400" dirty="0" smtClean="0"/>
              <a:t>plants</a:t>
            </a:r>
          </a:p>
          <a:p>
            <a:pPr>
              <a:spcBef>
                <a:spcPts val="0"/>
              </a:spcBef>
              <a:spcAft>
                <a:spcPts val="300"/>
              </a:spcAft>
              <a:buNone/>
            </a:pPr>
            <a:r>
              <a:rPr lang="en-US" sz="2400" dirty="0" smtClean="0"/>
              <a:t>Activity and cost: Safety program costs $200,200 per year</a:t>
            </a:r>
          </a:p>
          <a:p>
            <a:pPr>
              <a:spcBef>
                <a:spcPts val="0"/>
              </a:spcBef>
              <a:spcAft>
                <a:spcPts val="300"/>
              </a:spcAft>
              <a:buNone/>
            </a:pPr>
            <a:r>
              <a:rPr lang="en-US" sz="2400" dirty="0" smtClean="0"/>
              <a:t>Cost </a:t>
            </a:r>
            <a:r>
              <a:rPr lang="en-US" sz="2400" dirty="0"/>
              <a:t>driver: # of accidents</a:t>
            </a:r>
          </a:p>
          <a:p>
            <a:pPr>
              <a:spcBef>
                <a:spcPts val="0"/>
              </a:spcBef>
              <a:spcAft>
                <a:spcPts val="300"/>
              </a:spcAft>
              <a:buNone/>
            </a:pPr>
            <a:r>
              <a:rPr lang="en-US" sz="2400" dirty="0"/>
              <a:t>Volume:  560 accidents; 425 in US plants and 135 in European </a:t>
            </a:r>
            <a:r>
              <a:rPr lang="en-US" sz="2400" dirty="0" smtClean="0"/>
              <a:t>plants</a:t>
            </a:r>
            <a:endParaRPr lang="en-US" sz="2400" dirty="0"/>
          </a:p>
        </p:txBody>
      </p:sp>
      <mc:AlternateContent xmlns:mc="http://schemas.openxmlformats.org/markup-compatibility/2006">
        <mc:Choice xmlns:a14="http://schemas.microsoft.com/office/drawing/2010/main" xmlns="" Requires="a14">
          <p:sp>
            <p:nvSpPr>
              <p:cNvPr id="4" name="Content Placeholder 3"/>
              <p:cNvSpPr>
                <a:spLocks noGrp="1"/>
              </p:cNvSpPr>
              <p:nvPr>
                <p:ph idx="17"/>
              </p:nvPr>
            </p:nvSpPr>
            <p:spPr>
              <a:xfrm>
                <a:off x="457200" y="3733800"/>
                <a:ext cx="8229600" cy="2209800"/>
              </a:xfrm>
              <a:prstGeom prst="roundRect">
                <a:avLst/>
              </a:prstGeom>
              <a:ln w="19050">
                <a:solidFill>
                  <a:srgbClr val="006200"/>
                </a:solidFill>
              </a:ln>
            </p:spPr>
            <p:txBody>
              <a:bodyPr/>
              <a:lstStyle/>
              <a:p>
                <a:pPr marL="0" indent="0">
                  <a:buNone/>
                </a:pPr>
                <a:r>
                  <a:rPr lang="en-US" sz="2400" dirty="0">
                    <a:solidFill>
                      <a:srgbClr val="00508C"/>
                    </a:solidFill>
                  </a:rPr>
                  <a:t>Solution:</a:t>
                </a:r>
              </a:p>
              <a:p>
                <a:pPr marL="0" indent="0" algn="ctr">
                  <a:buNone/>
                </a:pPr>
                <a:r>
                  <a:rPr lang="en-US" sz="2400" b="0" dirty="0"/>
                  <a:t>ABC rate for accident basis </a:t>
                </a:r>
                <a14:m>
                  <m:oMath xmlns:m="http://schemas.openxmlformats.org/officeDocument/2006/math">
                    <m:r>
                      <a:rPr lang="en-US" sz="2400" b="0" i="1" dirty="0" smtClean="0">
                        <a:latin typeface="Cambria Math"/>
                      </a:rPr>
                      <m:t>=</m:t>
                    </m:r>
                  </m:oMath>
                </a14:m>
                <a:r>
                  <a:rPr lang="en-US" sz="2400" b="0" dirty="0"/>
                  <a:t> 200,200/560 </a:t>
                </a:r>
                <a14:m>
                  <m:oMath xmlns:m="http://schemas.openxmlformats.org/officeDocument/2006/math">
                    <m:r>
                      <a:rPr lang="en-US" sz="2400" b="0" i="1" dirty="0">
                        <a:latin typeface="Cambria Math"/>
                      </a:rPr>
                      <m:t>=</m:t>
                    </m:r>
                  </m:oMath>
                </a14:m>
                <a:r>
                  <a:rPr lang="en-US" sz="2400" b="0" dirty="0"/>
                  <a:t> $</a:t>
                </a:r>
                <a:r>
                  <a:rPr lang="en-US" sz="2400" b="0" dirty="0" smtClean="0"/>
                  <a:t>357.50/accident</a:t>
                </a:r>
                <a:endParaRPr lang="en-US" sz="2400" b="0" dirty="0"/>
              </a:p>
              <a:p>
                <a:pPr marL="0" indent="0">
                  <a:buNone/>
                </a:pPr>
                <a:r>
                  <a:rPr lang="en-US" sz="2400" b="0" dirty="0"/>
                  <a:t>        US allocation: 357.50(425) </a:t>
                </a:r>
                <a14:m>
                  <m:oMath xmlns:m="http://schemas.openxmlformats.org/officeDocument/2006/math">
                    <m:r>
                      <a:rPr lang="en-US" sz="2400" b="0" i="1" dirty="0">
                        <a:latin typeface="Cambria Math"/>
                      </a:rPr>
                      <m:t>=</m:t>
                    </m:r>
                  </m:oMath>
                </a14:m>
                <a:r>
                  <a:rPr lang="en-US" sz="2400" b="0" dirty="0"/>
                  <a:t> $151,938</a:t>
                </a:r>
              </a:p>
              <a:p>
                <a:pPr marL="0" indent="0">
                  <a:buNone/>
                </a:pPr>
                <a:r>
                  <a:rPr lang="en-US" sz="2400" b="0" dirty="0" smtClean="0"/>
                  <a:t> Europe </a:t>
                </a:r>
                <a:r>
                  <a:rPr lang="en-US" sz="2400" b="0" dirty="0"/>
                  <a:t>allocation: 357.50(135) </a:t>
                </a:r>
                <a14:m>
                  <m:oMath xmlns:m="http://schemas.openxmlformats.org/officeDocument/2006/math">
                    <m:r>
                      <a:rPr lang="en-US" sz="2400" b="0" i="1" dirty="0">
                        <a:latin typeface="Cambria Math"/>
                      </a:rPr>
                      <m:t>=</m:t>
                    </m:r>
                  </m:oMath>
                </a14:m>
                <a:r>
                  <a:rPr lang="en-US" sz="2400" b="0" dirty="0"/>
                  <a:t> $</a:t>
                </a:r>
                <a:r>
                  <a:rPr lang="en-US" sz="2400" b="0" dirty="0" smtClean="0"/>
                  <a:t>48,262</a:t>
                </a:r>
                <a:endParaRPr lang="en-US" sz="2400" b="0" dirty="0"/>
              </a:p>
            </p:txBody>
          </p:sp>
        </mc:Choice>
        <mc:Fallback>
          <p:sp>
            <p:nvSpPr>
              <p:cNvPr id="4" name="Content Placeholder 3"/>
              <p:cNvSpPr>
                <a:spLocks noGrp="1" noRot="1" noChangeAspect="1" noMove="1" noResize="1" noEditPoints="1" noAdjustHandles="1" noChangeArrowheads="1" noChangeShapeType="1" noTextEdit="1"/>
              </p:cNvSpPr>
              <p:nvPr>
                <p:ph idx="17"/>
              </p:nvPr>
            </p:nvSpPr>
            <p:spPr>
              <a:xfrm>
                <a:off x="457200" y="3733800"/>
                <a:ext cx="8229600" cy="2209800"/>
              </a:xfrm>
              <a:prstGeom prst="roundRect">
                <a:avLst/>
              </a:prstGeom>
              <a:blipFill rotWithShape="1">
                <a:blip r:embed="rId2" cstate="print"/>
                <a:stretch>
                  <a:fillRect b="-4932"/>
                </a:stretch>
              </a:blipFill>
              <a:ln w="19050">
                <a:solidFill>
                  <a:srgbClr val="006200"/>
                </a:solidFill>
              </a:ln>
            </p:spPr>
            <p:txBody>
              <a:bodyPr/>
              <a:lstStyle/>
              <a:p>
                <a:r>
                  <a:rPr lang="en-US">
                    <a:noFill/>
                  </a:rPr>
                  <a:t> </a:t>
                </a:r>
              </a:p>
            </p:txBody>
          </p:sp>
        </mc:Fallback>
      </mc:AlternateContent>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9503573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Traditional Allocation Comparison</a:t>
            </a:r>
          </a:p>
        </p:txBody>
      </p:sp>
      <p:sp>
        <p:nvSpPr>
          <p:cNvPr id="7" name="Content Placeholder 2"/>
          <p:cNvSpPr>
            <a:spLocks noGrp="1"/>
          </p:cNvSpPr>
          <p:nvPr>
            <p:ph sz="quarter" idx="17"/>
          </p:nvPr>
        </p:nvSpPr>
        <p:spPr>
          <a:xfrm>
            <a:off x="457200" y="1346200"/>
            <a:ext cx="8229600" cy="2082800"/>
          </a:xfrm>
        </p:spPr>
        <p:txBody>
          <a:bodyPr/>
          <a:lstStyle/>
          <a:p>
            <a:pPr lvl="0" algn="ctr" defTabSz="914400">
              <a:spcBef>
                <a:spcPts val="0"/>
              </a:spcBef>
              <a:buNone/>
              <a:defRPr/>
            </a:pPr>
            <a:r>
              <a:rPr lang="en-US" dirty="0"/>
              <a:t>Use </a:t>
            </a:r>
            <a:r>
              <a:rPr lang="en-US" dirty="0">
                <a:solidFill>
                  <a:srgbClr val="A60A1B"/>
                </a:solidFill>
              </a:rPr>
              <a:t>traditional rates </a:t>
            </a:r>
            <a:r>
              <a:rPr lang="en-US" dirty="0"/>
              <a:t>to allocate safety costs to US and EU plants</a:t>
            </a:r>
          </a:p>
          <a:p>
            <a:pPr lvl="0" algn="ctr" defTabSz="914400">
              <a:spcBef>
                <a:spcPts val="0"/>
              </a:spcBef>
              <a:buNone/>
              <a:defRPr/>
            </a:pPr>
            <a:endParaRPr lang="en-US" sz="800" dirty="0"/>
          </a:p>
          <a:p>
            <a:pPr lvl="0" defTabSz="914400">
              <a:spcBef>
                <a:spcPts val="0"/>
              </a:spcBef>
              <a:buNone/>
              <a:defRPr/>
            </a:pPr>
            <a:r>
              <a:rPr lang="en-US" b="0" dirty="0"/>
              <a:t>Cost centers: US and European plants</a:t>
            </a:r>
          </a:p>
          <a:p>
            <a:pPr lvl="0" defTabSz="914400">
              <a:spcBef>
                <a:spcPts val="0"/>
              </a:spcBef>
              <a:buNone/>
              <a:defRPr/>
            </a:pPr>
            <a:r>
              <a:rPr lang="en-US" b="0" dirty="0"/>
              <a:t>Activity and cost: Safety program costs $200,200 per year</a:t>
            </a:r>
          </a:p>
          <a:p>
            <a:pPr lvl="0" defTabSz="914400">
              <a:spcBef>
                <a:spcPts val="0"/>
              </a:spcBef>
              <a:buNone/>
              <a:defRPr/>
            </a:pPr>
            <a:r>
              <a:rPr lang="en-US" b="0" dirty="0"/>
              <a:t>Basis: </a:t>
            </a:r>
            <a:r>
              <a:rPr lang="en-US" b="0" dirty="0" smtClean="0"/>
              <a:t>number </a:t>
            </a:r>
            <a:r>
              <a:rPr lang="en-US" b="0" dirty="0"/>
              <a:t>of employees</a:t>
            </a:r>
          </a:p>
          <a:p>
            <a:pPr lvl="0" defTabSz="914400">
              <a:spcBef>
                <a:spcPts val="0"/>
              </a:spcBef>
              <a:buNone/>
              <a:defRPr/>
            </a:pPr>
            <a:r>
              <a:rPr lang="en-US" b="0" dirty="0"/>
              <a:t>Volume:  1400 employees; 900 in US plants and 500 in European </a:t>
            </a:r>
            <a:r>
              <a:rPr lang="en-US" b="0" dirty="0" smtClean="0"/>
              <a:t>plants</a:t>
            </a:r>
            <a:endParaRPr lang="en-US" b="0" dirty="0"/>
          </a:p>
        </p:txBody>
      </p:sp>
      <mc:AlternateContent xmlns:mc="http://schemas.openxmlformats.org/markup-compatibility/2006">
        <mc:Choice xmlns:a14="http://schemas.microsoft.com/office/drawing/2010/main" xmlns="" Requires="a14">
          <p:sp>
            <p:nvSpPr>
              <p:cNvPr id="8" name="Content Placeholder 3"/>
              <p:cNvSpPr>
                <a:spLocks noGrp="1"/>
              </p:cNvSpPr>
              <p:nvPr>
                <p:ph sz="quarter" idx="18"/>
              </p:nvPr>
            </p:nvSpPr>
            <p:spPr>
              <a:xfrm>
                <a:off x="457200" y="3592286"/>
                <a:ext cx="8229600" cy="1905000"/>
              </a:xfrm>
              <a:prstGeom prst="roundRect">
                <a:avLst/>
              </a:prstGeom>
              <a:ln w="19050">
                <a:solidFill>
                  <a:srgbClr val="006200"/>
                </a:solidFill>
              </a:ln>
            </p:spPr>
            <p:txBody>
              <a:bodyPr/>
              <a:lstStyle/>
              <a:p>
                <a:pPr marL="0" indent="0">
                  <a:buNone/>
                </a:pPr>
                <a:r>
                  <a:rPr lang="en-US" dirty="0">
                    <a:solidFill>
                      <a:srgbClr val="00508C"/>
                    </a:solidFill>
                  </a:rPr>
                  <a:t>Solution: </a:t>
                </a:r>
              </a:p>
              <a:p>
                <a:pPr marL="0" indent="0" algn="ctr">
                  <a:buNone/>
                </a:pPr>
                <a:r>
                  <a:rPr lang="en-US" b="0" dirty="0"/>
                  <a:t>Rate for employee basis </a:t>
                </a:r>
                <a14:m>
                  <m:oMath xmlns:m="http://schemas.openxmlformats.org/officeDocument/2006/math">
                    <m:r>
                      <a:rPr lang="en-US" b="0" i="1" dirty="0" smtClean="0">
                        <a:latin typeface="Cambria Math"/>
                      </a:rPr>
                      <m:t>=</m:t>
                    </m:r>
                  </m:oMath>
                </a14:m>
                <a:r>
                  <a:rPr lang="en-US" b="0" dirty="0"/>
                  <a:t> 200,200/1400 </a:t>
                </a:r>
                <a14:m>
                  <m:oMath xmlns:m="http://schemas.openxmlformats.org/officeDocument/2006/math">
                    <m:r>
                      <a:rPr lang="en-US" b="0" i="1" dirty="0" smtClean="0">
                        <a:latin typeface="Cambria Math"/>
                      </a:rPr>
                      <m:t>=</m:t>
                    </m:r>
                  </m:oMath>
                </a14:m>
                <a:r>
                  <a:rPr lang="en-US" b="0" dirty="0"/>
                  <a:t> $</a:t>
                </a:r>
                <a:r>
                  <a:rPr lang="en-US" b="0" dirty="0" smtClean="0"/>
                  <a:t>143/employee</a:t>
                </a:r>
                <a:endParaRPr lang="en-US" b="0" dirty="0"/>
              </a:p>
              <a:p>
                <a:pPr marL="0" indent="0">
                  <a:buNone/>
                </a:pPr>
                <a:r>
                  <a:rPr lang="en-US" b="0" dirty="0"/>
                  <a:t>        US allocation: 143(900) </a:t>
                </a:r>
                <a14:m>
                  <m:oMath xmlns:m="http://schemas.openxmlformats.org/officeDocument/2006/math">
                    <m:r>
                      <a:rPr lang="en-US" b="0" i="1" dirty="0" smtClean="0">
                        <a:latin typeface="Cambria Math"/>
                      </a:rPr>
                      <m:t>=</m:t>
                    </m:r>
                  </m:oMath>
                </a14:m>
                <a:r>
                  <a:rPr lang="en-US" b="0" dirty="0"/>
                  <a:t> $128,700</a:t>
                </a:r>
              </a:p>
              <a:p>
                <a:pPr marL="0" indent="0">
                  <a:buNone/>
                </a:pPr>
                <a:r>
                  <a:rPr lang="en-US" b="0" dirty="0"/>
                  <a:t>Europe allocation: 143(500) </a:t>
                </a:r>
                <a14:m>
                  <m:oMath xmlns:m="http://schemas.openxmlformats.org/officeDocument/2006/math">
                    <m:r>
                      <a:rPr lang="en-US" b="0" i="1" dirty="0" smtClean="0">
                        <a:latin typeface="Cambria Math"/>
                      </a:rPr>
                      <m:t>=</m:t>
                    </m:r>
                  </m:oMath>
                </a14:m>
                <a:r>
                  <a:rPr lang="en-US" b="0" dirty="0"/>
                  <a:t> $</a:t>
                </a:r>
                <a:r>
                  <a:rPr lang="en-US" b="0" dirty="0" smtClean="0"/>
                  <a:t>71,500</a:t>
                </a:r>
                <a:endParaRPr lang="en-US" b="0" dirty="0"/>
              </a:p>
            </p:txBody>
          </p:sp>
        </mc:Choice>
        <mc:Fallback>
          <p:sp>
            <p:nvSpPr>
              <p:cNvPr id="8" name="Content Placeholder 3"/>
              <p:cNvSpPr>
                <a:spLocks noGrp="1" noRot="1" noChangeAspect="1" noMove="1" noResize="1" noEditPoints="1" noAdjustHandles="1" noChangeArrowheads="1" noChangeShapeType="1" noTextEdit="1"/>
              </p:cNvSpPr>
              <p:nvPr>
                <p:ph sz="quarter" idx="18"/>
              </p:nvPr>
            </p:nvSpPr>
            <p:spPr>
              <a:xfrm>
                <a:off x="457200" y="3592286"/>
                <a:ext cx="8229600" cy="1905000"/>
              </a:xfrm>
              <a:prstGeom prst="roundRect">
                <a:avLst/>
              </a:prstGeom>
              <a:blipFill rotWithShape="1">
                <a:blip r:embed="rId2" cstate="print"/>
                <a:stretch>
                  <a:fillRect b="-5063"/>
                </a:stretch>
              </a:blipFill>
              <a:ln w="19050">
                <a:solidFill>
                  <a:srgbClr val="006200"/>
                </a:solidFill>
              </a:ln>
            </p:spPr>
            <p:txBody>
              <a:bodyPr/>
              <a:lstStyle/>
              <a:p>
                <a:r>
                  <a:rPr lang="en-US">
                    <a:noFill/>
                  </a:rPr>
                  <a:t> </a:t>
                </a:r>
              </a:p>
            </p:txBody>
          </p:sp>
        </mc:Fallback>
      </mc:AlternateContent>
      <p:sp>
        <p:nvSpPr>
          <p:cNvPr id="9" name="Content Placeholder 4"/>
          <p:cNvSpPr>
            <a:spLocks noGrp="1"/>
          </p:cNvSpPr>
          <p:nvPr>
            <p:ph sz="quarter" idx="19"/>
          </p:nvPr>
        </p:nvSpPr>
        <p:spPr>
          <a:xfrm>
            <a:off x="1828800" y="5669280"/>
            <a:ext cx="5486400" cy="960120"/>
          </a:xfrm>
        </p:spPr>
        <p:txBody>
          <a:bodyPr/>
          <a:lstStyle/>
          <a:p>
            <a:pPr marL="0" indent="0">
              <a:buNone/>
            </a:pPr>
            <a:r>
              <a:rPr lang="en-US" b="0" dirty="0"/>
              <a:t>Comparison: US allocation went down;</a:t>
            </a:r>
          </a:p>
          <a:p>
            <a:pPr marL="0" indent="0">
              <a:buNone/>
            </a:pPr>
            <a:r>
              <a:rPr lang="en-US" b="0" dirty="0"/>
              <a:t>	          </a:t>
            </a:r>
            <a:r>
              <a:rPr lang="en-US" b="0" dirty="0" smtClean="0"/>
              <a:t>		European </a:t>
            </a:r>
            <a:r>
              <a:rPr lang="en-US" b="0" dirty="0"/>
              <a:t>allocation </a:t>
            </a:r>
            <a:r>
              <a:rPr lang="en-US" b="0" dirty="0" smtClean="0"/>
              <a:t>increased</a:t>
            </a:r>
            <a:endParaRPr lang="en-US" b="0" dirty="0"/>
          </a:p>
        </p:txBody>
      </p:sp>
      <p:sp>
        <p:nvSpPr>
          <p:cNvPr id="13" name="Content Placeholder 5"/>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9465630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vs. ABC Allocation</a:t>
            </a:r>
          </a:p>
        </p:txBody>
      </p:sp>
      <p:sp>
        <p:nvSpPr>
          <p:cNvPr id="10" name="Content Placeholder 2" descr="This compares traditional vs ABC allocations and where there are advantages and disadvantages to each."/>
          <p:cNvSpPr>
            <a:spLocks noGrp="1"/>
          </p:cNvSpPr>
          <p:nvPr>
            <p:ph idx="1"/>
          </p:nvPr>
        </p:nvSpPr>
        <p:spPr>
          <a:xfrm>
            <a:off x="457200" y="1264920"/>
            <a:ext cx="8229600" cy="5135880"/>
          </a:xfrm>
        </p:spPr>
        <p:txBody>
          <a:bodyPr/>
          <a:lstStyle/>
          <a:p>
            <a:pPr marL="0" lvl="0" indent="0" defTabSz="914400">
              <a:spcBef>
                <a:spcPts val="1500"/>
              </a:spcBef>
              <a:spcAft>
                <a:spcPts val="0"/>
              </a:spcAft>
              <a:buClr>
                <a:srgbClr val="A60A1B"/>
              </a:buClr>
              <a:buNone/>
              <a:defRPr/>
            </a:pPr>
            <a:r>
              <a:rPr lang="en-US" b="0" dirty="0"/>
              <a:t>Traditional method is easier to set up and use</a:t>
            </a:r>
          </a:p>
          <a:p>
            <a:pPr marL="0" lvl="0" indent="0" defTabSz="914400">
              <a:spcBef>
                <a:spcPts val="1500"/>
              </a:spcBef>
              <a:spcAft>
                <a:spcPts val="0"/>
              </a:spcAft>
              <a:buClr>
                <a:srgbClr val="A60A1B"/>
              </a:buClr>
              <a:buNone/>
              <a:defRPr/>
            </a:pPr>
            <a:r>
              <a:rPr lang="en-US" b="0" dirty="0">
                <a:solidFill>
                  <a:srgbClr val="A60A1B"/>
                </a:solidFill>
              </a:rPr>
              <a:t>Traditional method is usually better when making cost estimates</a:t>
            </a:r>
          </a:p>
          <a:p>
            <a:pPr marL="0" lvl="0" indent="0" defTabSz="914400">
              <a:spcBef>
                <a:spcPts val="1500"/>
              </a:spcBef>
              <a:spcAft>
                <a:spcPts val="0"/>
              </a:spcAft>
              <a:buClr>
                <a:srgbClr val="A60A1B"/>
              </a:buClr>
              <a:buNone/>
              <a:defRPr/>
            </a:pPr>
            <a:r>
              <a:rPr lang="en-US" b="0" dirty="0">
                <a:solidFill>
                  <a:srgbClr val="A60A1B"/>
                </a:solidFill>
              </a:rPr>
              <a:t>ABC is more accurate when process is in operation</a:t>
            </a:r>
          </a:p>
          <a:p>
            <a:pPr marL="0" lvl="0" indent="0" defTabSz="914400">
              <a:spcBef>
                <a:spcPts val="1500"/>
              </a:spcBef>
              <a:spcAft>
                <a:spcPts val="0"/>
              </a:spcAft>
              <a:buClr>
                <a:srgbClr val="A60A1B"/>
              </a:buClr>
              <a:buNone/>
              <a:defRPr/>
            </a:pPr>
            <a:r>
              <a:rPr lang="en-US" b="0" dirty="0">
                <a:solidFill>
                  <a:srgbClr val="00508C"/>
                </a:solidFill>
              </a:rPr>
              <a:t>ABC is more costly, but provides more information for cost analysis and decision making</a:t>
            </a:r>
          </a:p>
          <a:p>
            <a:pPr marL="0" lvl="0" indent="0" defTabSz="914400">
              <a:spcBef>
                <a:spcPts val="1500"/>
              </a:spcBef>
              <a:spcAft>
                <a:spcPts val="0"/>
              </a:spcAft>
              <a:buClr>
                <a:srgbClr val="A60A1B"/>
              </a:buClr>
              <a:buNone/>
              <a:defRPr/>
            </a:pPr>
            <a:r>
              <a:rPr lang="en-US" dirty="0">
                <a:solidFill>
                  <a:srgbClr val="2B5B4D"/>
                </a:solidFill>
              </a:rPr>
              <a:t>Traditional and ABC methods complement each other:</a:t>
            </a:r>
          </a:p>
          <a:p>
            <a:pPr marL="548640" lvl="1" indent="-365760" defTabSz="914400">
              <a:spcBef>
                <a:spcPts val="1500"/>
              </a:spcBef>
              <a:spcAft>
                <a:spcPts val="0"/>
              </a:spcAft>
              <a:buClr>
                <a:srgbClr val="3946A4"/>
              </a:buClr>
              <a:buFont typeface="Arial" panose="020B0604020202020204" pitchFamily="34" charset="0"/>
              <a:buChar char="•"/>
              <a:defRPr/>
            </a:pPr>
            <a:r>
              <a:rPr lang="en-US" sz="2600" dirty="0" smtClean="0">
                <a:solidFill>
                  <a:srgbClr val="2B5B4D"/>
                </a:solidFill>
              </a:rPr>
              <a:t>Traditional </a:t>
            </a:r>
            <a:r>
              <a:rPr lang="en-US" sz="2600" dirty="0">
                <a:solidFill>
                  <a:srgbClr val="2B5B4D"/>
                </a:solidFill>
              </a:rPr>
              <a:t>is good for cost estimation </a:t>
            </a:r>
            <a:r>
              <a:rPr lang="en-US" sz="2600" dirty="0" smtClean="0">
                <a:solidFill>
                  <a:srgbClr val="2B5B4D"/>
                </a:solidFill>
              </a:rPr>
              <a:t>and allocation</a:t>
            </a:r>
            <a:endParaRPr lang="en-US" sz="2600" dirty="0">
              <a:solidFill>
                <a:srgbClr val="2B5B4D"/>
              </a:solidFill>
            </a:endParaRPr>
          </a:p>
          <a:p>
            <a:pPr marL="548640" lvl="1" indent="-365760" defTabSz="914400">
              <a:spcBef>
                <a:spcPts val="1500"/>
              </a:spcBef>
              <a:spcAft>
                <a:spcPts val="0"/>
              </a:spcAft>
              <a:buClr>
                <a:srgbClr val="3946A4"/>
              </a:buClr>
              <a:buFont typeface="Arial" panose="020B0604020202020204" pitchFamily="34" charset="0"/>
              <a:buChar char="•"/>
              <a:defRPr/>
            </a:pPr>
            <a:r>
              <a:rPr lang="en-US" sz="2600" dirty="0" smtClean="0">
                <a:solidFill>
                  <a:srgbClr val="2B5B4D"/>
                </a:solidFill>
              </a:rPr>
              <a:t>ABC </a:t>
            </a:r>
            <a:r>
              <a:rPr lang="en-US" sz="2600" dirty="0">
                <a:solidFill>
                  <a:srgbClr val="2B5B4D"/>
                </a:solidFill>
              </a:rPr>
              <a:t>is better for cost tracking and cost </a:t>
            </a:r>
            <a:r>
              <a:rPr lang="en-US" sz="2600" dirty="0" smtClean="0">
                <a:solidFill>
                  <a:srgbClr val="2B5B4D"/>
                </a:solidFill>
              </a:rPr>
              <a:t>control</a:t>
            </a:r>
            <a:endParaRPr lang="en-US" sz="2600" dirty="0">
              <a:solidFill>
                <a:srgbClr val="2B5B4D"/>
              </a:solidFill>
            </a:endParaRPr>
          </a:p>
        </p:txBody>
      </p:sp>
      <p:sp>
        <p:nvSpPr>
          <p:cNvPr id="12" name="Text Placeholder 3"/>
          <p:cNvSpPr>
            <a:spLocks noGrp="1"/>
          </p:cNvSpPr>
          <p:nvPr>
            <p:ph type="body" sz="quarter" idx="16"/>
          </p:nvPr>
        </p:nvSpPr>
        <p:spPr/>
        <p:txBody>
          <a:bodyPr/>
          <a:lstStyle/>
          <a:p>
            <a:endParaRPr lang="en-US"/>
          </a:p>
        </p:txBody>
      </p:sp>
      <p:sp>
        <p:nvSpPr>
          <p:cNvPr id="11"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6856078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Cost Estimating</a:t>
            </a:r>
          </a:p>
        </p:txBody>
      </p:sp>
      <p:sp>
        <p:nvSpPr>
          <p:cNvPr id="3" name="Content Placeholder 2"/>
          <p:cNvSpPr>
            <a:spLocks noGrp="1"/>
          </p:cNvSpPr>
          <p:nvPr>
            <p:ph idx="1"/>
          </p:nvPr>
        </p:nvSpPr>
        <p:spPr>
          <a:xfrm>
            <a:off x="457200" y="1264920"/>
            <a:ext cx="8229600" cy="4069080"/>
          </a:xfrm>
        </p:spPr>
        <p:txBody>
          <a:bodyPr/>
          <a:lstStyle/>
          <a:p>
            <a:pPr marL="342042" lvl="0" indent="-342042" defTabSz="915004" eaLnBrk="0" fontAlgn="base" hangingPunct="0">
              <a:spcBef>
                <a:spcPts val="600"/>
              </a:spcBef>
              <a:spcAft>
                <a:spcPts val="600"/>
              </a:spcAft>
              <a:buClr>
                <a:srgbClr val="3333CC"/>
              </a:buClr>
              <a:buNone/>
            </a:pPr>
            <a:r>
              <a:rPr lang="en-US" sz="2400" kern="0" dirty="0">
                <a:solidFill>
                  <a:srgbClr val="000000"/>
                </a:solidFill>
              </a:rPr>
              <a:t>Unethical practices in estimation may be the result of</a:t>
            </a:r>
            <a:r>
              <a:rPr lang="en-US" sz="2400" kern="0" dirty="0" smtClean="0">
                <a:solidFill>
                  <a:srgbClr val="000000"/>
                </a:solidFill>
              </a:rPr>
              <a:t>:</a:t>
            </a:r>
            <a:endParaRPr lang="en-US" sz="900" kern="0" dirty="0">
              <a:solidFill>
                <a:srgbClr val="000000"/>
              </a:solidFill>
            </a:endParaRPr>
          </a:p>
          <a:p>
            <a:pPr marL="457200" lvl="0" defTabSz="915004" eaLnBrk="0" fontAlgn="base" hangingPunct="0">
              <a:spcBef>
                <a:spcPts val="400"/>
              </a:spcBef>
              <a:spcAft>
                <a:spcPts val="400"/>
              </a:spcAft>
              <a:buClr>
                <a:srgbClr val="3333CC"/>
              </a:buClr>
              <a:buFont typeface="Arial" panose="020B0604020202020204" pitchFamily="34" charset="0"/>
              <a:buChar char="•"/>
            </a:pPr>
            <a:r>
              <a:rPr lang="en-US" sz="2000" kern="0" dirty="0" smtClean="0">
                <a:solidFill>
                  <a:srgbClr val="000000"/>
                </a:solidFill>
              </a:rPr>
              <a:t>Personal gain </a:t>
            </a:r>
            <a:r>
              <a:rPr lang="en-US" sz="2000" kern="0" dirty="0">
                <a:solidFill>
                  <a:srgbClr val="000000"/>
                </a:solidFill>
              </a:rPr>
              <a:t>motivation</a:t>
            </a:r>
          </a:p>
          <a:p>
            <a:pPr marL="457200" lvl="0" defTabSz="915004" eaLnBrk="0" fontAlgn="base" hangingPunct="0">
              <a:spcBef>
                <a:spcPts val="400"/>
              </a:spcBef>
              <a:spcAft>
                <a:spcPts val="400"/>
              </a:spcAft>
              <a:buClr>
                <a:srgbClr val="3333CC"/>
              </a:buClr>
              <a:buFont typeface="Arial" panose="020B0604020202020204" pitchFamily="34" charset="0"/>
              <a:buChar char="•"/>
            </a:pPr>
            <a:r>
              <a:rPr lang="en-US" sz="2000" kern="0" dirty="0" smtClean="0">
                <a:solidFill>
                  <a:srgbClr val="000000"/>
                </a:solidFill>
              </a:rPr>
              <a:t>Bias</a:t>
            </a:r>
            <a:endParaRPr lang="en-US" sz="2000" kern="0" dirty="0">
              <a:solidFill>
                <a:srgbClr val="000000"/>
              </a:solidFill>
            </a:endParaRPr>
          </a:p>
          <a:p>
            <a:pPr marL="457200" lvl="0" defTabSz="915004" eaLnBrk="0" fontAlgn="base" hangingPunct="0">
              <a:spcBef>
                <a:spcPts val="400"/>
              </a:spcBef>
              <a:spcAft>
                <a:spcPts val="400"/>
              </a:spcAft>
              <a:buClr>
                <a:srgbClr val="3333CC"/>
              </a:buClr>
              <a:buFont typeface="Arial" panose="020B0604020202020204" pitchFamily="34" charset="0"/>
              <a:buChar char="•"/>
            </a:pPr>
            <a:r>
              <a:rPr lang="en-US" sz="2000" kern="0" dirty="0" smtClean="0">
                <a:solidFill>
                  <a:srgbClr val="000000"/>
                </a:solidFill>
              </a:rPr>
              <a:t>Deception</a:t>
            </a:r>
            <a:endParaRPr lang="en-US" sz="2000" kern="0" dirty="0">
              <a:solidFill>
                <a:srgbClr val="000000"/>
              </a:solidFill>
            </a:endParaRPr>
          </a:p>
          <a:p>
            <a:pPr marL="457200" lvl="0" defTabSz="915004" eaLnBrk="0" fontAlgn="base" hangingPunct="0">
              <a:spcBef>
                <a:spcPts val="400"/>
              </a:spcBef>
              <a:spcAft>
                <a:spcPts val="400"/>
              </a:spcAft>
              <a:buClr>
                <a:srgbClr val="3333CC"/>
              </a:buClr>
              <a:buFont typeface="Arial" panose="020B0604020202020204" pitchFamily="34" charset="0"/>
              <a:buChar char="•"/>
            </a:pPr>
            <a:r>
              <a:rPr lang="en-US" sz="2000" kern="0" dirty="0" smtClean="0">
                <a:solidFill>
                  <a:srgbClr val="000000"/>
                </a:solidFill>
              </a:rPr>
              <a:t>Favoritism </a:t>
            </a:r>
            <a:r>
              <a:rPr lang="en-US" sz="2000" kern="0" dirty="0">
                <a:solidFill>
                  <a:srgbClr val="000000"/>
                </a:solidFill>
              </a:rPr>
              <a:t>toward an individual or organization</a:t>
            </a:r>
          </a:p>
          <a:p>
            <a:pPr marL="457200" lvl="0" defTabSz="915004" eaLnBrk="0" fontAlgn="base" hangingPunct="0">
              <a:spcBef>
                <a:spcPts val="400"/>
              </a:spcBef>
              <a:spcAft>
                <a:spcPts val="400"/>
              </a:spcAft>
              <a:buClr>
                <a:srgbClr val="3333CC"/>
              </a:buClr>
              <a:buFont typeface="Arial" panose="020B0604020202020204" pitchFamily="34" charset="0"/>
              <a:buChar char="•"/>
            </a:pPr>
            <a:r>
              <a:rPr lang="en-US" sz="2000" kern="0" dirty="0" smtClean="0">
                <a:solidFill>
                  <a:srgbClr val="000000"/>
                </a:solidFill>
              </a:rPr>
              <a:t>Intentional </a:t>
            </a:r>
            <a:r>
              <a:rPr lang="en-US" sz="2000" kern="0" dirty="0">
                <a:solidFill>
                  <a:srgbClr val="000000"/>
                </a:solidFill>
              </a:rPr>
              <a:t>poor accuracy</a:t>
            </a:r>
          </a:p>
          <a:p>
            <a:pPr marL="457200" lvl="0" defTabSz="915004" eaLnBrk="0" fontAlgn="base" hangingPunct="0">
              <a:spcBef>
                <a:spcPts val="400"/>
              </a:spcBef>
              <a:spcAft>
                <a:spcPts val="400"/>
              </a:spcAft>
              <a:buClr>
                <a:srgbClr val="3333CC"/>
              </a:buClr>
              <a:buFont typeface="Arial" panose="020B0604020202020204" pitchFamily="34" charset="0"/>
              <a:buChar char="•"/>
            </a:pPr>
            <a:r>
              <a:rPr lang="en-US" sz="2000" kern="0" dirty="0" smtClean="0">
                <a:solidFill>
                  <a:srgbClr val="000000"/>
                </a:solidFill>
              </a:rPr>
              <a:t>Pre-arranged </a:t>
            </a:r>
            <a:r>
              <a:rPr lang="en-US" sz="2000" kern="0" dirty="0">
                <a:solidFill>
                  <a:srgbClr val="000000"/>
                </a:solidFill>
              </a:rPr>
              <a:t>financial favors (bribes, kickbacks</a:t>
            </a:r>
            <a:r>
              <a:rPr lang="en-US" sz="2000" kern="0" dirty="0" smtClean="0">
                <a:solidFill>
                  <a:srgbClr val="000000"/>
                </a:solidFill>
              </a:rPr>
              <a:t>)</a:t>
            </a:r>
            <a:endParaRPr lang="en-US" sz="1500" kern="0" dirty="0">
              <a:solidFill>
                <a:srgbClr val="000000"/>
              </a:solidFill>
            </a:endParaRPr>
          </a:p>
          <a:p>
            <a:pPr marL="342042" lvl="0" indent="-342042" algn="ctr" defTabSz="915004" eaLnBrk="0" fontAlgn="base" hangingPunct="0">
              <a:spcBef>
                <a:spcPts val="1200"/>
              </a:spcBef>
              <a:spcAft>
                <a:spcPts val="1200"/>
              </a:spcAft>
              <a:buClr>
                <a:srgbClr val="3333CC"/>
              </a:buClr>
              <a:buNone/>
            </a:pPr>
            <a:r>
              <a:rPr lang="en-US" sz="2400" kern="0" dirty="0">
                <a:solidFill>
                  <a:srgbClr val="000000"/>
                </a:solidFill>
              </a:rPr>
              <a:t>When making any type of estimates, always comply with </a:t>
            </a:r>
            <a:r>
              <a:rPr lang="en-US" sz="2400" kern="0" dirty="0" smtClean="0">
                <a:solidFill>
                  <a:srgbClr val="000000"/>
                </a:solidFill>
              </a:rPr>
              <a:t>the</a:t>
            </a:r>
            <a:endParaRPr lang="en-US" sz="1500" kern="0" dirty="0">
              <a:solidFill>
                <a:srgbClr val="000000"/>
              </a:solidFill>
            </a:endParaRPr>
          </a:p>
          <a:p>
            <a:pPr marL="342042" lvl="0" indent="-342042" algn="ctr" defTabSz="915004" eaLnBrk="0" fontAlgn="base" hangingPunct="0">
              <a:spcBef>
                <a:spcPts val="0"/>
              </a:spcBef>
              <a:spcAft>
                <a:spcPts val="600"/>
              </a:spcAft>
              <a:buClr>
                <a:srgbClr val="3333CC"/>
              </a:buClr>
              <a:buNone/>
            </a:pPr>
            <a:r>
              <a:rPr lang="en-US" kern="0" dirty="0">
                <a:solidFill>
                  <a:srgbClr val="A60A1B"/>
                </a:solidFill>
              </a:rPr>
              <a:t>Code of Ethics for </a:t>
            </a:r>
            <a:r>
              <a:rPr lang="en-US" kern="0" dirty="0" smtClean="0">
                <a:solidFill>
                  <a:srgbClr val="A60A1B"/>
                </a:solidFill>
              </a:rPr>
              <a:t>Engineers</a:t>
            </a:r>
            <a:endParaRPr lang="en-US" sz="1300" kern="0" dirty="0">
              <a:solidFill>
                <a:srgbClr val="A60A1B"/>
              </a:solidFill>
            </a:endParaRPr>
          </a:p>
        </p:txBody>
      </p:sp>
      <p:sp>
        <p:nvSpPr>
          <p:cNvPr id="4" name="Content Placeholder 3"/>
          <p:cNvSpPr>
            <a:spLocks noGrp="1"/>
          </p:cNvSpPr>
          <p:nvPr>
            <p:ph idx="17"/>
          </p:nvPr>
        </p:nvSpPr>
        <p:spPr>
          <a:xfrm>
            <a:off x="457200" y="5791200"/>
            <a:ext cx="8229600" cy="533400"/>
          </a:xfrm>
        </p:spPr>
        <p:txBody>
          <a:bodyPr/>
          <a:lstStyle/>
          <a:p>
            <a:pPr marL="0" lvl="0" indent="0" algn="ctr" defTabSz="914400">
              <a:spcBef>
                <a:spcPts val="0"/>
              </a:spcBef>
              <a:spcAft>
                <a:spcPts val="0"/>
              </a:spcAft>
              <a:buNone/>
            </a:pPr>
            <a:r>
              <a:rPr lang="en-US" b="0" dirty="0">
                <a:solidFill>
                  <a:srgbClr val="000000"/>
                </a:solidFill>
                <a:latin typeface="Arial Narrow"/>
              </a:rPr>
              <a:t>Avoid deceptive acts</a:t>
            </a:r>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4479594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Summary of Important Points</a:t>
            </a:r>
          </a:p>
        </p:txBody>
      </p:sp>
      <p:sp>
        <p:nvSpPr>
          <p:cNvPr id="8" name="Content Placeholder 2"/>
          <p:cNvSpPr>
            <a:spLocks noGrp="1"/>
          </p:cNvSpPr>
          <p:nvPr>
            <p:ph sz="quarter" idx="17"/>
          </p:nvPr>
        </p:nvSpPr>
        <p:spPr>
          <a:xfrm>
            <a:off x="457200" y="1101634"/>
            <a:ext cx="8229600" cy="2011680"/>
          </a:xfrm>
          <a:ln w="28575">
            <a:solidFill>
              <a:srgbClr val="820082"/>
            </a:solidFill>
          </a:ln>
        </p:spPr>
        <p:txBody>
          <a:bodyPr anchor="ctr"/>
          <a:lstStyle/>
          <a:p>
            <a:pPr marL="0" indent="0">
              <a:buClr>
                <a:srgbClr val="006200"/>
              </a:buClr>
              <a:buNone/>
            </a:pPr>
            <a:r>
              <a:rPr lang="en-US" sz="2200" b="0" dirty="0"/>
              <a:t>Required accuracy of cost estimates depends on the stage of a system design; accuracy varies from ±20% to ±5% of actual </a:t>
            </a:r>
            <a:r>
              <a:rPr lang="en-US" sz="2200" b="0" dirty="0" smtClean="0"/>
              <a:t>cost</a:t>
            </a:r>
          </a:p>
          <a:p>
            <a:pPr marL="0" indent="0">
              <a:buClr>
                <a:srgbClr val="006200"/>
              </a:buClr>
              <a:buNone/>
            </a:pPr>
            <a:r>
              <a:rPr lang="en-US" sz="2200" b="0" dirty="0"/>
              <a:t>Costs can be updated using the </a:t>
            </a:r>
            <a:r>
              <a:rPr lang="en-US" sz="2200" dirty="0">
                <a:solidFill>
                  <a:srgbClr val="820082"/>
                </a:solidFill>
              </a:rPr>
              <a:t>unit method</a:t>
            </a:r>
            <a:r>
              <a:rPr lang="en-US" sz="2200" b="0" dirty="0">
                <a:solidFill>
                  <a:srgbClr val="820082"/>
                </a:solidFill>
              </a:rPr>
              <a:t> </a:t>
            </a:r>
            <a:r>
              <a:rPr lang="en-US" sz="2200" b="0" dirty="0"/>
              <a:t>and </a:t>
            </a:r>
            <a:r>
              <a:rPr lang="en-US" sz="2200" dirty="0">
                <a:solidFill>
                  <a:srgbClr val="820082"/>
                </a:solidFill>
              </a:rPr>
              <a:t>cost indexes,</a:t>
            </a:r>
            <a:r>
              <a:rPr lang="en-US" sz="2200" b="0" dirty="0">
                <a:solidFill>
                  <a:srgbClr val="820082"/>
                </a:solidFill>
              </a:rPr>
              <a:t> </a:t>
            </a:r>
            <a:r>
              <a:rPr lang="en-US" sz="2200" b="0" dirty="0"/>
              <a:t>where time differences are considered (inflation over time)</a:t>
            </a:r>
          </a:p>
          <a:p>
            <a:pPr marL="0" indent="0">
              <a:buClr>
                <a:srgbClr val="006200"/>
              </a:buClr>
              <a:buNone/>
            </a:pPr>
            <a:r>
              <a:rPr lang="en-US" sz="2200" b="0" dirty="0"/>
              <a:t>The </a:t>
            </a:r>
            <a:r>
              <a:rPr lang="en-US" sz="2200" dirty="0">
                <a:solidFill>
                  <a:srgbClr val="820082"/>
                </a:solidFill>
              </a:rPr>
              <a:t>factor method</a:t>
            </a:r>
            <a:r>
              <a:rPr lang="en-US" sz="2200" b="0" dirty="0">
                <a:solidFill>
                  <a:srgbClr val="820082"/>
                </a:solidFill>
              </a:rPr>
              <a:t> </a:t>
            </a:r>
            <a:r>
              <a:rPr lang="en-US" sz="2200" b="0" dirty="0"/>
              <a:t>estimates total plant costs, including indirect </a:t>
            </a:r>
            <a:r>
              <a:rPr lang="en-US" sz="2200" b="0" dirty="0" smtClean="0"/>
              <a:t>costs</a:t>
            </a:r>
            <a:endParaRPr lang="en-US" sz="2200" b="0" dirty="0"/>
          </a:p>
        </p:txBody>
      </p:sp>
      <p:cxnSp>
        <p:nvCxnSpPr>
          <p:cNvPr id="15" name="Straight Connector 3"/>
          <p:cNvCxnSpPr/>
          <p:nvPr/>
        </p:nvCxnSpPr>
        <p:spPr>
          <a:xfrm>
            <a:off x="228600" y="3241765"/>
            <a:ext cx="8686800" cy="0"/>
          </a:xfrm>
          <a:prstGeom prst="line">
            <a:avLst/>
          </a:prstGeom>
          <a:ln w="38100">
            <a:solidFill>
              <a:srgbClr val="00508C"/>
            </a:solidFill>
          </a:ln>
        </p:spPr>
        <p:style>
          <a:lnRef idx="1">
            <a:schemeClr val="accent1"/>
          </a:lnRef>
          <a:fillRef idx="0">
            <a:schemeClr val="accent1"/>
          </a:fillRef>
          <a:effectRef idx="0">
            <a:schemeClr val="accent1"/>
          </a:effectRef>
          <a:fontRef idx="minor">
            <a:schemeClr val="tx1"/>
          </a:fontRef>
        </p:style>
      </p:cxnSp>
      <p:sp>
        <p:nvSpPr>
          <p:cNvPr id="9" name="Content Placeholder 4"/>
          <p:cNvSpPr>
            <a:spLocks noGrp="1"/>
          </p:cNvSpPr>
          <p:nvPr>
            <p:ph sz="quarter" idx="18"/>
          </p:nvPr>
        </p:nvSpPr>
        <p:spPr>
          <a:xfrm>
            <a:off x="457200" y="3370217"/>
            <a:ext cx="8229600" cy="2011680"/>
          </a:xfrm>
          <a:ln w="28575">
            <a:solidFill>
              <a:srgbClr val="820082"/>
            </a:solidFill>
          </a:ln>
        </p:spPr>
        <p:txBody>
          <a:bodyPr anchor="ctr"/>
          <a:lstStyle/>
          <a:p>
            <a:pPr marL="0" lvl="0" indent="0">
              <a:buClr>
                <a:srgbClr val="006200"/>
              </a:buClr>
              <a:buNone/>
            </a:pPr>
            <a:r>
              <a:rPr lang="en-US" sz="2200" b="0" dirty="0">
                <a:solidFill>
                  <a:prstClr val="black"/>
                </a:solidFill>
              </a:rPr>
              <a:t>Indirect costs comprise a large percentage of product and service </a:t>
            </a:r>
            <a:r>
              <a:rPr lang="en-US" sz="2200" b="0" dirty="0" smtClean="0">
                <a:solidFill>
                  <a:prstClr val="black"/>
                </a:solidFill>
              </a:rPr>
              <a:t>costs</a:t>
            </a:r>
          </a:p>
          <a:p>
            <a:pPr marL="0" lvl="0" indent="0">
              <a:buClr>
                <a:srgbClr val="006200"/>
              </a:buClr>
              <a:buNone/>
            </a:pPr>
            <a:r>
              <a:rPr lang="en-US" sz="2200" b="0" dirty="0">
                <a:solidFill>
                  <a:prstClr val="black"/>
                </a:solidFill>
              </a:rPr>
              <a:t>Traditional indirect cost allocation use </a:t>
            </a:r>
            <a:r>
              <a:rPr lang="en-US" sz="2200" dirty="0">
                <a:solidFill>
                  <a:srgbClr val="A60A1B"/>
                </a:solidFill>
              </a:rPr>
              <a:t>bases</a:t>
            </a:r>
            <a:r>
              <a:rPr lang="en-US" sz="2200" b="0" dirty="0">
                <a:solidFill>
                  <a:prstClr val="black"/>
                </a:solidFill>
              </a:rPr>
              <a:t> such as direct labor hours, costs, and direct materials</a:t>
            </a:r>
          </a:p>
          <a:p>
            <a:pPr marL="0" lvl="0" indent="0">
              <a:buClr>
                <a:srgbClr val="006200"/>
              </a:buClr>
              <a:buNone/>
            </a:pPr>
            <a:r>
              <a:rPr lang="en-US" sz="2200" b="0" dirty="0">
                <a:solidFill>
                  <a:prstClr val="black"/>
                </a:solidFill>
              </a:rPr>
              <a:t>The ABC method of indirect cost allocation uses cost drivers to allocate to cost centers; it is better for understanding and analyzing cost </a:t>
            </a:r>
            <a:r>
              <a:rPr lang="en-US" sz="2200" b="0" dirty="0" smtClean="0">
                <a:solidFill>
                  <a:prstClr val="black"/>
                </a:solidFill>
              </a:rPr>
              <a:t>accumulation</a:t>
            </a:r>
            <a:endParaRPr lang="en-US" sz="2200" b="0" dirty="0">
              <a:solidFill>
                <a:prstClr val="black"/>
              </a:solidFill>
            </a:endParaRPr>
          </a:p>
        </p:txBody>
      </p:sp>
      <p:cxnSp>
        <p:nvCxnSpPr>
          <p:cNvPr id="16" name="Straight Connector 5"/>
          <p:cNvCxnSpPr/>
          <p:nvPr/>
        </p:nvCxnSpPr>
        <p:spPr>
          <a:xfrm>
            <a:off x="228600" y="5510349"/>
            <a:ext cx="8686800" cy="0"/>
          </a:xfrm>
          <a:prstGeom prst="line">
            <a:avLst/>
          </a:prstGeom>
          <a:ln w="38100">
            <a:solidFill>
              <a:srgbClr val="00508C"/>
            </a:solidFill>
          </a:ln>
        </p:spPr>
        <p:style>
          <a:lnRef idx="1">
            <a:schemeClr val="accent1"/>
          </a:lnRef>
          <a:fillRef idx="0">
            <a:schemeClr val="accent1"/>
          </a:fillRef>
          <a:effectRef idx="0">
            <a:schemeClr val="accent1"/>
          </a:effectRef>
          <a:fontRef idx="minor">
            <a:schemeClr val="tx1"/>
          </a:fontRef>
        </p:style>
      </p:cxnSp>
      <p:sp>
        <p:nvSpPr>
          <p:cNvPr id="10" name="Content Placeholder 6"/>
          <p:cNvSpPr>
            <a:spLocks noGrp="1"/>
          </p:cNvSpPr>
          <p:nvPr>
            <p:ph sz="quarter" idx="19"/>
          </p:nvPr>
        </p:nvSpPr>
        <p:spPr>
          <a:xfrm>
            <a:off x="457200" y="5638800"/>
            <a:ext cx="8229600" cy="914400"/>
          </a:xfrm>
          <a:ln w="28575">
            <a:solidFill>
              <a:srgbClr val="820082"/>
            </a:solidFill>
          </a:ln>
        </p:spPr>
        <p:txBody>
          <a:bodyPr anchor="ctr"/>
          <a:lstStyle/>
          <a:p>
            <a:pPr marL="0" lvl="0" indent="0">
              <a:buClr>
                <a:srgbClr val="006200"/>
              </a:buClr>
              <a:buNone/>
            </a:pPr>
            <a:r>
              <a:rPr lang="en-US" sz="2200" dirty="0">
                <a:solidFill>
                  <a:prstClr val="black"/>
                </a:solidFill>
              </a:rPr>
              <a:t>Unethical practices</a:t>
            </a:r>
            <a:r>
              <a:rPr lang="en-US" sz="2200" b="0" dirty="0">
                <a:solidFill>
                  <a:prstClr val="black"/>
                </a:solidFill>
              </a:rPr>
              <a:t> in cost estimation result from personal financial motives, deception, financial pre-arrangements</a:t>
            </a:r>
            <a:r>
              <a:rPr lang="en-US" sz="2200" b="0" dirty="0" smtClean="0">
                <a:solidFill>
                  <a:prstClr val="black"/>
                </a:solidFill>
              </a:rPr>
              <a:t>.   </a:t>
            </a:r>
            <a:r>
              <a:rPr lang="en-US" sz="2600" dirty="0" smtClean="0">
                <a:solidFill>
                  <a:srgbClr val="A60A1B"/>
                </a:solidFill>
              </a:rPr>
              <a:t>Avoid </a:t>
            </a:r>
            <a:r>
              <a:rPr lang="en-US" sz="2600" dirty="0">
                <a:solidFill>
                  <a:srgbClr val="A60A1B"/>
                </a:solidFill>
              </a:rPr>
              <a:t>deceptive acts</a:t>
            </a:r>
          </a:p>
        </p:txBody>
      </p:sp>
      <p:sp>
        <p:nvSpPr>
          <p:cNvPr id="14"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7260909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u="sng" dirty="0">
                <a:solidFill>
                  <a:srgbClr val="3946A4"/>
                </a:solidFill>
              </a:rPr>
              <a:t>LEARNING OUTCOMES</a:t>
            </a:r>
            <a:endParaRPr lang="en-US" dirty="0">
              <a:solidFill>
                <a:srgbClr val="3946A4"/>
              </a:solidFill>
            </a:endParaRPr>
          </a:p>
        </p:txBody>
      </p:sp>
      <p:sp>
        <p:nvSpPr>
          <p:cNvPr id="17" name="Content Placeholder 2"/>
          <p:cNvSpPr>
            <a:spLocks noGrp="1"/>
          </p:cNvSpPr>
          <p:nvPr>
            <p:ph idx="1"/>
          </p:nvPr>
        </p:nvSpPr>
        <p:spPr>
          <a:xfrm>
            <a:off x="548640" y="1524000"/>
            <a:ext cx="8138160" cy="4693920"/>
          </a:xfrm>
          <a:ln w="76200" cmpd="tri">
            <a:solidFill>
              <a:schemeClr val="tx1"/>
            </a:solidFill>
          </a:ln>
        </p:spPr>
        <p:txBody>
          <a:bodyPr/>
          <a:lstStyle/>
          <a:p>
            <a:pPr marL="548640" indent="-457200" defTabSz="836613">
              <a:spcBef>
                <a:spcPts val="1200"/>
              </a:spcBef>
              <a:spcAft>
                <a:spcPts val="0"/>
              </a:spcAft>
              <a:buClr>
                <a:srgbClr val="3946A4"/>
              </a:buClr>
              <a:buFontTx/>
              <a:buAutoNum type="arabicPeriod"/>
            </a:pPr>
            <a:r>
              <a:rPr lang="en-US" dirty="0">
                <a:latin typeface="Tahoma" pitchFamily="34" charset="0"/>
              </a:rPr>
              <a:t>Approaches to estimation</a:t>
            </a:r>
          </a:p>
          <a:p>
            <a:pPr marL="548640" indent="-457200" defTabSz="836613">
              <a:spcBef>
                <a:spcPts val="1200"/>
              </a:spcBef>
              <a:spcAft>
                <a:spcPts val="0"/>
              </a:spcAft>
              <a:buClr>
                <a:srgbClr val="3946A4"/>
              </a:buClr>
              <a:buFontTx/>
              <a:buAutoNum type="arabicPeriod"/>
            </a:pPr>
            <a:r>
              <a:rPr lang="en-US" dirty="0">
                <a:latin typeface="Tahoma" pitchFamily="34" charset="0"/>
              </a:rPr>
              <a:t>Unit method</a:t>
            </a:r>
          </a:p>
          <a:p>
            <a:pPr marL="548640" indent="-457200" defTabSz="836613">
              <a:spcBef>
                <a:spcPts val="1200"/>
              </a:spcBef>
              <a:spcAft>
                <a:spcPts val="0"/>
              </a:spcAft>
              <a:buClr>
                <a:srgbClr val="3946A4"/>
              </a:buClr>
              <a:buFontTx/>
              <a:buAutoNum type="arabicPeriod"/>
            </a:pPr>
            <a:r>
              <a:rPr lang="en-US" dirty="0">
                <a:latin typeface="Tahoma" pitchFamily="34" charset="0"/>
              </a:rPr>
              <a:t>Cost indexes</a:t>
            </a:r>
          </a:p>
          <a:p>
            <a:pPr marL="548640" indent="-457200" defTabSz="836613">
              <a:spcBef>
                <a:spcPts val="1200"/>
              </a:spcBef>
              <a:spcAft>
                <a:spcPts val="0"/>
              </a:spcAft>
              <a:buClr>
                <a:srgbClr val="3946A4"/>
              </a:buClr>
              <a:buFontTx/>
              <a:buAutoNum type="arabicPeriod"/>
            </a:pPr>
            <a:r>
              <a:rPr lang="en-US" dirty="0">
                <a:latin typeface="Tahoma" pitchFamily="34" charset="0"/>
              </a:rPr>
              <a:t>Cost-capacity equations</a:t>
            </a:r>
          </a:p>
          <a:p>
            <a:pPr marL="548640" indent="-457200" defTabSz="836613">
              <a:spcBef>
                <a:spcPts val="1200"/>
              </a:spcBef>
              <a:spcAft>
                <a:spcPts val="0"/>
              </a:spcAft>
              <a:buClr>
                <a:srgbClr val="3946A4"/>
              </a:buClr>
              <a:buFontTx/>
              <a:buAutoNum type="arabicPeriod"/>
            </a:pPr>
            <a:r>
              <a:rPr lang="en-US" dirty="0">
                <a:latin typeface="Tahoma" pitchFamily="34" charset="0"/>
              </a:rPr>
              <a:t>Factor method</a:t>
            </a:r>
          </a:p>
          <a:p>
            <a:pPr marL="548640" indent="-457200" defTabSz="836613">
              <a:spcBef>
                <a:spcPts val="1200"/>
              </a:spcBef>
              <a:spcAft>
                <a:spcPts val="0"/>
              </a:spcAft>
              <a:buClr>
                <a:srgbClr val="3946A4"/>
              </a:buClr>
              <a:buFontTx/>
              <a:buAutoNum type="arabicPeriod"/>
            </a:pPr>
            <a:r>
              <a:rPr lang="en-US" dirty="0">
                <a:latin typeface="Tahoma" pitchFamily="34" charset="0"/>
              </a:rPr>
              <a:t>Indirect cost rates and allocation</a:t>
            </a:r>
          </a:p>
          <a:p>
            <a:pPr marL="548640" indent="-457200" defTabSz="836613">
              <a:spcBef>
                <a:spcPts val="1200"/>
              </a:spcBef>
              <a:spcAft>
                <a:spcPts val="0"/>
              </a:spcAft>
              <a:buClr>
                <a:srgbClr val="3946A4"/>
              </a:buClr>
              <a:buFontTx/>
              <a:buAutoNum type="arabicPeriod"/>
            </a:pPr>
            <a:r>
              <a:rPr lang="en-US" dirty="0">
                <a:latin typeface="Tahoma" pitchFamily="34" charset="0"/>
              </a:rPr>
              <a:t>ABC allocation</a:t>
            </a:r>
          </a:p>
          <a:p>
            <a:pPr marL="548640" indent="-457200" defTabSz="836613">
              <a:spcBef>
                <a:spcPts val="1200"/>
              </a:spcBef>
              <a:spcAft>
                <a:spcPts val="0"/>
              </a:spcAft>
              <a:buClr>
                <a:srgbClr val="3946A4"/>
              </a:buClr>
              <a:buFontTx/>
              <a:buAutoNum type="arabicPeriod"/>
            </a:pPr>
            <a:r>
              <a:rPr lang="en-US" dirty="0">
                <a:latin typeface="Tahoma" pitchFamily="34" charset="0"/>
              </a:rPr>
              <a:t>Ethical </a:t>
            </a:r>
            <a:r>
              <a:rPr lang="en-US" dirty="0" smtClean="0">
                <a:latin typeface="Tahoma" pitchFamily="34" charset="0"/>
              </a:rPr>
              <a:t>considerations</a:t>
            </a:r>
            <a:endParaRPr lang="en-US" dirty="0">
              <a:latin typeface="Tahoma" pitchFamily="34" charset="0"/>
            </a:endParaRPr>
          </a:p>
        </p:txBody>
      </p:sp>
    </p:spTree>
    <p:extLst>
      <p:ext uri="{BB962C8B-B14F-4D97-AF65-F5344CB8AC3E}">
        <p14:creationId xmlns:p14="http://schemas.microsoft.com/office/powerpoint/2010/main" xmlns="" val="676373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and Indirect Cost Estimates</a:t>
            </a:r>
          </a:p>
        </p:txBody>
      </p:sp>
      <p:sp>
        <p:nvSpPr>
          <p:cNvPr id="3" name="Content Placeholder 2"/>
          <p:cNvSpPr>
            <a:spLocks noGrp="1"/>
          </p:cNvSpPr>
          <p:nvPr>
            <p:ph idx="1"/>
          </p:nvPr>
        </p:nvSpPr>
        <p:spPr>
          <a:xfrm>
            <a:off x="304800" y="1143000"/>
            <a:ext cx="4114800" cy="4953000"/>
          </a:xfrm>
        </p:spPr>
        <p:txBody>
          <a:bodyPr/>
          <a:lstStyle/>
          <a:p>
            <a:pPr marL="182880" lvl="0" indent="0" defTabSz="914400">
              <a:spcBef>
                <a:spcPts val="300"/>
              </a:spcBef>
              <a:spcAft>
                <a:spcPts val="0"/>
              </a:spcAft>
              <a:buNone/>
              <a:defRPr/>
            </a:pPr>
            <a:r>
              <a:rPr lang="en-US" sz="3200" u="sng" dirty="0">
                <a:solidFill>
                  <a:srgbClr val="002060"/>
                </a:solidFill>
              </a:rPr>
              <a:t>Direct cost examples</a:t>
            </a:r>
          </a:p>
          <a:p>
            <a:pPr marL="182880" lvl="0" indent="0" defTabSz="914400">
              <a:spcBef>
                <a:spcPts val="300"/>
              </a:spcBef>
              <a:spcAft>
                <a:spcPts val="0"/>
              </a:spcAft>
              <a:buNone/>
              <a:defRPr/>
            </a:pPr>
            <a:r>
              <a:rPr lang="en-US" sz="2600" dirty="0">
                <a:solidFill>
                  <a:schemeClr val="tx1">
                    <a:lumMod val="95000"/>
                    <a:lumOff val="5000"/>
                  </a:schemeClr>
                </a:solidFill>
              </a:rPr>
              <a:t>Physical assets</a:t>
            </a:r>
          </a:p>
          <a:p>
            <a:pPr marL="182880" lvl="0" indent="0" defTabSz="914400">
              <a:spcBef>
                <a:spcPts val="300"/>
              </a:spcBef>
              <a:spcAft>
                <a:spcPts val="0"/>
              </a:spcAft>
              <a:buNone/>
              <a:defRPr/>
            </a:pPr>
            <a:r>
              <a:rPr lang="en-US" sz="2600" dirty="0">
                <a:solidFill>
                  <a:schemeClr val="tx1">
                    <a:lumMod val="95000"/>
                    <a:lumOff val="5000"/>
                  </a:schemeClr>
                </a:solidFill>
              </a:rPr>
              <a:t>Maintenance and operating costs (M&amp;O)</a:t>
            </a:r>
          </a:p>
          <a:p>
            <a:pPr marL="182880" lvl="0" indent="0" defTabSz="914400">
              <a:spcBef>
                <a:spcPts val="300"/>
              </a:spcBef>
              <a:spcAft>
                <a:spcPts val="0"/>
              </a:spcAft>
              <a:buNone/>
              <a:defRPr/>
            </a:pPr>
            <a:r>
              <a:rPr lang="en-US" sz="2600" dirty="0">
                <a:solidFill>
                  <a:schemeClr val="tx1">
                    <a:lumMod val="95000"/>
                    <a:lumOff val="5000"/>
                  </a:schemeClr>
                </a:solidFill>
              </a:rPr>
              <a:t>Materials</a:t>
            </a:r>
          </a:p>
          <a:p>
            <a:pPr marL="182880" lvl="0" indent="0" defTabSz="914400">
              <a:spcBef>
                <a:spcPts val="300"/>
              </a:spcBef>
              <a:spcAft>
                <a:spcPts val="0"/>
              </a:spcAft>
              <a:buNone/>
              <a:defRPr/>
            </a:pPr>
            <a:r>
              <a:rPr lang="en-US" sz="2600" dirty="0">
                <a:solidFill>
                  <a:schemeClr val="tx1">
                    <a:lumMod val="95000"/>
                    <a:lumOff val="5000"/>
                  </a:schemeClr>
                </a:solidFill>
              </a:rPr>
              <a:t>Direct human labor (costs and benefits)</a:t>
            </a:r>
          </a:p>
          <a:p>
            <a:pPr marL="182880" lvl="0" indent="0" defTabSz="914400">
              <a:spcBef>
                <a:spcPts val="300"/>
              </a:spcBef>
              <a:spcAft>
                <a:spcPts val="0"/>
              </a:spcAft>
              <a:buNone/>
              <a:defRPr/>
            </a:pPr>
            <a:r>
              <a:rPr lang="en-US" sz="2600" dirty="0">
                <a:solidFill>
                  <a:schemeClr val="tx1">
                    <a:lumMod val="95000"/>
                    <a:lumOff val="5000"/>
                  </a:schemeClr>
                </a:solidFill>
              </a:rPr>
              <a:t>Scrapped and reworked product</a:t>
            </a:r>
          </a:p>
          <a:p>
            <a:pPr marL="182880" lvl="0" indent="0" defTabSz="914400">
              <a:spcBef>
                <a:spcPts val="300"/>
              </a:spcBef>
              <a:spcAft>
                <a:spcPts val="0"/>
              </a:spcAft>
              <a:buNone/>
              <a:defRPr/>
            </a:pPr>
            <a:r>
              <a:rPr lang="en-US" sz="2600" dirty="0">
                <a:solidFill>
                  <a:schemeClr val="tx1">
                    <a:lumMod val="95000"/>
                    <a:lumOff val="5000"/>
                  </a:schemeClr>
                </a:solidFill>
              </a:rPr>
              <a:t>Direct supervision of </a:t>
            </a:r>
            <a:r>
              <a:rPr lang="en-US" sz="2600" dirty="0" smtClean="0">
                <a:solidFill>
                  <a:schemeClr val="tx1">
                    <a:lumMod val="95000"/>
                    <a:lumOff val="5000"/>
                  </a:schemeClr>
                </a:solidFill>
              </a:rPr>
              <a:t>personnel</a:t>
            </a:r>
            <a:endParaRPr lang="en-US" sz="2600" dirty="0">
              <a:solidFill>
                <a:schemeClr val="tx1">
                  <a:lumMod val="95000"/>
                  <a:lumOff val="5000"/>
                </a:schemeClr>
              </a:solidFill>
            </a:endParaRPr>
          </a:p>
        </p:txBody>
      </p:sp>
      <p:sp>
        <p:nvSpPr>
          <p:cNvPr id="4" name="Content Placeholder 3"/>
          <p:cNvSpPr>
            <a:spLocks noGrp="1"/>
          </p:cNvSpPr>
          <p:nvPr>
            <p:ph idx="17"/>
          </p:nvPr>
        </p:nvSpPr>
        <p:spPr>
          <a:xfrm>
            <a:off x="4724400" y="1143000"/>
            <a:ext cx="4114800" cy="4953000"/>
          </a:xfrm>
        </p:spPr>
        <p:txBody>
          <a:bodyPr/>
          <a:lstStyle/>
          <a:p>
            <a:pPr lvl="0" algn="ctr" defTabSz="914400">
              <a:spcBef>
                <a:spcPts val="300"/>
              </a:spcBef>
              <a:spcAft>
                <a:spcPts val="0"/>
              </a:spcAft>
              <a:buNone/>
              <a:defRPr/>
            </a:pPr>
            <a:r>
              <a:rPr lang="en-US" sz="3200" u="sng" dirty="0">
                <a:solidFill>
                  <a:srgbClr val="002060"/>
                </a:solidFill>
              </a:rPr>
              <a:t>Indirect cost examples</a:t>
            </a:r>
          </a:p>
          <a:p>
            <a:pPr marL="182880" lvl="0" indent="0" defTabSz="914400">
              <a:spcBef>
                <a:spcPts val="300"/>
              </a:spcBef>
              <a:spcAft>
                <a:spcPts val="0"/>
              </a:spcAft>
              <a:buNone/>
              <a:defRPr/>
            </a:pPr>
            <a:r>
              <a:rPr lang="en-US" sz="2600" dirty="0"/>
              <a:t>Utilities</a:t>
            </a:r>
          </a:p>
          <a:p>
            <a:pPr marL="182880" lvl="0" indent="0" defTabSz="914400">
              <a:spcBef>
                <a:spcPts val="300"/>
              </a:spcBef>
              <a:spcAft>
                <a:spcPts val="0"/>
              </a:spcAft>
              <a:buNone/>
              <a:defRPr/>
            </a:pPr>
            <a:r>
              <a:rPr lang="en-US" sz="2600" dirty="0"/>
              <a:t>IT systems and networks</a:t>
            </a:r>
          </a:p>
          <a:p>
            <a:pPr marL="182880" lvl="0" indent="0" defTabSz="914400">
              <a:spcBef>
                <a:spcPts val="300"/>
              </a:spcBef>
              <a:spcAft>
                <a:spcPts val="0"/>
              </a:spcAft>
              <a:buNone/>
              <a:defRPr/>
            </a:pPr>
            <a:r>
              <a:rPr lang="en-US" sz="2600" dirty="0"/>
              <a:t>Purchasing</a:t>
            </a:r>
          </a:p>
          <a:p>
            <a:pPr marL="182880" lvl="0" indent="0" defTabSz="914400">
              <a:spcBef>
                <a:spcPts val="300"/>
              </a:spcBef>
              <a:spcAft>
                <a:spcPts val="0"/>
              </a:spcAft>
              <a:buNone/>
              <a:defRPr/>
            </a:pPr>
            <a:r>
              <a:rPr lang="en-US" sz="2600" dirty="0"/>
              <a:t>Management</a:t>
            </a:r>
          </a:p>
          <a:p>
            <a:pPr marL="182880" lvl="0" indent="0" defTabSz="914400">
              <a:spcBef>
                <a:spcPts val="300"/>
              </a:spcBef>
              <a:spcAft>
                <a:spcPts val="0"/>
              </a:spcAft>
              <a:buNone/>
              <a:defRPr/>
            </a:pPr>
            <a:r>
              <a:rPr lang="en-US" sz="2600" dirty="0"/>
              <a:t>Taxes</a:t>
            </a:r>
          </a:p>
          <a:p>
            <a:pPr marL="182880" lvl="0" indent="0" defTabSz="914400">
              <a:spcBef>
                <a:spcPts val="300"/>
              </a:spcBef>
              <a:spcAft>
                <a:spcPts val="0"/>
              </a:spcAft>
              <a:buNone/>
              <a:defRPr/>
            </a:pPr>
            <a:r>
              <a:rPr lang="en-US" sz="2600" dirty="0"/>
              <a:t>Legal functions</a:t>
            </a:r>
          </a:p>
          <a:p>
            <a:pPr marL="182880" lvl="0" indent="0" defTabSz="914400">
              <a:spcBef>
                <a:spcPts val="300"/>
              </a:spcBef>
              <a:spcAft>
                <a:spcPts val="0"/>
              </a:spcAft>
              <a:buNone/>
              <a:defRPr/>
            </a:pPr>
            <a:r>
              <a:rPr lang="en-US" sz="2600" dirty="0"/>
              <a:t>Warranty and guarantees</a:t>
            </a:r>
          </a:p>
          <a:p>
            <a:pPr marL="182880" lvl="0" indent="0" defTabSz="914400">
              <a:spcBef>
                <a:spcPts val="300"/>
              </a:spcBef>
              <a:spcAft>
                <a:spcPts val="0"/>
              </a:spcAft>
              <a:buNone/>
              <a:defRPr/>
            </a:pPr>
            <a:r>
              <a:rPr lang="en-US" sz="2600" dirty="0"/>
              <a:t>Quality assurance</a:t>
            </a:r>
          </a:p>
          <a:p>
            <a:pPr marL="182880" lvl="0" indent="0" defTabSz="914400">
              <a:spcBef>
                <a:spcPts val="300"/>
              </a:spcBef>
              <a:spcAft>
                <a:spcPts val="0"/>
              </a:spcAft>
              <a:buNone/>
              <a:defRPr/>
            </a:pPr>
            <a:r>
              <a:rPr lang="en-US" sz="2600" dirty="0"/>
              <a:t>Accounting functions</a:t>
            </a:r>
          </a:p>
          <a:p>
            <a:pPr marL="182880" lvl="0" indent="0" defTabSz="914400">
              <a:spcBef>
                <a:spcPts val="300"/>
              </a:spcBef>
              <a:spcAft>
                <a:spcPts val="0"/>
              </a:spcAft>
              <a:buNone/>
              <a:defRPr/>
            </a:pPr>
            <a:r>
              <a:rPr lang="en-US" sz="2600" dirty="0"/>
              <a:t>Marketing and </a:t>
            </a:r>
            <a:r>
              <a:rPr lang="en-US" sz="2600" dirty="0" smtClean="0"/>
              <a:t>publicity</a:t>
            </a:r>
            <a:endParaRPr lang="en-US" sz="2600" dirty="0"/>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7344775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Direct Cost Estimation Includes</a:t>
            </a:r>
          </a:p>
        </p:txBody>
      </p:sp>
      <p:sp>
        <p:nvSpPr>
          <p:cNvPr id="3" name="Content Placeholder 2"/>
          <p:cNvSpPr>
            <a:spLocks noGrp="1"/>
          </p:cNvSpPr>
          <p:nvPr>
            <p:ph idx="1"/>
          </p:nvPr>
        </p:nvSpPr>
        <p:spPr>
          <a:xfrm>
            <a:off x="457200" y="1143000"/>
            <a:ext cx="8229600" cy="2773680"/>
          </a:xfrm>
        </p:spPr>
        <p:txBody>
          <a:bodyPr/>
          <a:lstStyle/>
          <a:p>
            <a:pPr marL="0" indent="0" algn="ctr">
              <a:spcBef>
                <a:spcPts val="0"/>
              </a:spcBef>
              <a:buNone/>
            </a:pPr>
            <a:r>
              <a:rPr lang="en-US" sz="2600" dirty="0"/>
              <a:t>Direct costs are more commonly estimated than revenue in </a:t>
            </a:r>
            <a:r>
              <a:rPr lang="en-US" sz="2600" dirty="0" smtClean="0"/>
              <a:t>an engineering </a:t>
            </a:r>
            <a:r>
              <a:rPr lang="en-US" sz="2600" dirty="0"/>
              <a:t>environment. Preliminary decisions required are</a:t>
            </a:r>
            <a:r>
              <a:rPr lang="en-US" sz="2600" dirty="0" smtClean="0"/>
              <a:t>:</a:t>
            </a:r>
          </a:p>
          <a:p>
            <a:pPr>
              <a:spcAft>
                <a:spcPts val="0"/>
              </a:spcAft>
              <a:buClr>
                <a:srgbClr val="0070C0"/>
              </a:buClr>
              <a:buFont typeface="Arial" panose="020B0604020202020204" pitchFamily="34" charset="0"/>
              <a:buChar char="•"/>
            </a:pPr>
            <a:r>
              <a:rPr lang="en-US" sz="2400" dirty="0" smtClean="0">
                <a:solidFill>
                  <a:srgbClr val="2B5B4D"/>
                </a:solidFill>
              </a:rPr>
              <a:t>What</a:t>
            </a:r>
            <a:r>
              <a:rPr lang="en-US" sz="2400" dirty="0" smtClean="0">
                <a:solidFill>
                  <a:srgbClr val="4F7757"/>
                </a:solidFill>
              </a:rPr>
              <a:t> </a:t>
            </a:r>
            <a:r>
              <a:rPr lang="en-US" sz="2400" dirty="0">
                <a:solidFill>
                  <a:srgbClr val="A60A1B"/>
                </a:solidFill>
              </a:rPr>
              <a:t>cost </a:t>
            </a:r>
            <a:r>
              <a:rPr lang="en-US" sz="2400" dirty="0" smtClean="0">
                <a:solidFill>
                  <a:srgbClr val="A60A1B"/>
                </a:solidFill>
              </a:rPr>
              <a:t>components</a:t>
            </a:r>
            <a:r>
              <a:rPr lang="en-US" sz="2400" dirty="0" smtClean="0">
                <a:solidFill>
                  <a:srgbClr val="FF0000"/>
                </a:solidFill>
              </a:rPr>
              <a:t> </a:t>
            </a:r>
            <a:r>
              <a:rPr lang="en-US" sz="2400" dirty="0">
                <a:solidFill>
                  <a:srgbClr val="2B5B4D"/>
                </a:solidFill>
              </a:rPr>
              <a:t>should be estimated?</a:t>
            </a:r>
          </a:p>
          <a:p>
            <a:pPr>
              <a:spcAft>
                <a:spcPts val="0"/>
              </a:spcAft>
              <a:buClr>
                <a:srgbClr val="0070C0"/>
              </a:buClr>
              <a:buFont typeface="Arial" panose="020B0604020202020204" pitchFamily="34" charset="0"/>
              <a:buChar char="•"/>
            </a:pPr>
            <a:r>
              <a:rPr lang="en-US" sz="2400" dirty="0" smtClean="0">
                <a:solidFill>
                  <a:srgbClr val="2B5B4D"/>
                </a:solidFill>
              </a:rPr>
              <a:t>What</a:t>
            </a:r>
            <a:r>
              <a:rPr lang="en-US" sz="2400" dirty="0" smtClean="0">
                <a:solidFill>
                  <a:srgbClr val="4F7757"/>
                </a:solidFill>
              </a:rPr>
              <a:t> </a:t>
            </a:r>
            <a:r>
              <a:rPr lang="en-US" sz="2400" dirty="0">
                <a:solidFill>
                  <a:srgbClr val="A60A1B"/>
                </a:solidFill>
              </a:rPr>
              <a:t>approach</a:t>
            </a:r>
            <a:r>
              <a:rPr lang="en-US" sz="2400" dirty="0">
                <a:solidFill>
                  <a:srgbClr val="4F7757"/>
                </a:solidFill>
              </a:rPr>
              <a:t> </a:t>
            </a:r>
            <a:r>
              <a:rPr lang="en-US" sz="2400" dirty="0">
                <a:solidFill>
                  <a:srgbClr val="2B5B4D"/>
                </a:solidFill>
              </a:rPr>
              <a:t>to estimation is best to apply?</a:t>
            </a:r>
          </a:p>
          <a:p>
            <a:pPr>
              <a:spcAft>
                <a:spcPts val="0"/>
              </a:spcAft>
              <a:buClr>
                <a:srgbClr val="0070C0"/>
              </a:buClr>
              <a:buFont typeface="Arial" panose="020B0604020202020204" pitchFamily="34" charset="0"/>
              <a:buChar char="•"/>
            </a:pPr>
            <a:r>
              <a:rPr lang="en-US" sz="2400" dirty="0" smtClean="0">
                <a:solidFill>
                  <a:srgbClr val="2B5B4D"/>
                </a:solidFill>
              </a:rPr>
              <a:t>How</a:t>
            </a:r>
            <a:r>
              <a:rPr lang="en-US" sz="2400" dirty="0" smtClean="0">
                <a:solidFill>
                  <a:srgbClr val="4F7757"/>
                </a:solidFill>
              </a:rPr>
              <a:t> </a:t>
            </a:r>
            <a:r>
              <a:rPr lang="en-US" sz="2400" dirty="0">
                <a:solidFill>
                  <a:srgbClr val="A60A1B"/>
                </a:solidFill>
              </a:rPr>
              <a:t>accurate</a:t>
            </a:r>
            <a:r>
              <a:rPr lang="en-US" sz="2400" dirty="0">
                <a:solidFill>
                  <a:srgbClr val="4F7757"/>
                </a:solidFill>
              </a:rPr>
              <a:t> </a:t>
            </a:r>
            <a:r>
              <a:rPr lang="en-US" sz="2400" dirty="0">
                <a:solidFill>
                  <a:srgbClr val="2B5B4D"/>
                </a:solidFill>
              </a:rPr>
              <a:t>should the estimates be?</a:t>
            </a:r>
          </a:p>
          <a:p>
            <a:pPr>
              <a:spcAft>
                <a:spcPts val="0"/>
              </a:spcAft>
              <a:buClr>
                <a:srgbClr val="0070C0"/>
              </a:buClr>
              <a:buFont typeface="Arial" panose="020B0604020202020204" pitchFamily="34" charset="0"/>
              <a:buChar char="•"/>
            </a:pPr>
            <a:r>
              <a:rPr lang="en-US" sz="2400" dirty="0" smtClean="0">
                <a:solidFill>
                  <a:srgbClr val="2B5B4D"/>
                </a:solidFill>
              </a:rPr>
              <a:t>What</a:t>
            </a:r>
            <a:r>
              <a:rPr lang="en-US" sz="2400" dirty="0" smtClean="0">
                <a:solidFill>
                  <a:srgbClr val="4F7757"/>
                </a:solidFill>
              </a:rPr>
              <a:t> </a:t>
            </a:r>
            <a:r>
              <a:rPr lang="en-US" sz="2400" dirty="0">
                <a:solidFill>
                  <a:srgbClr val="A60A1B"/>
                </a:solidFill>
              </a:rPr>
              <a:t>technique(s)</a:t>
            </a:r>
            <a:r>
              <a:rPr lang="en-US" sz="2400" dirty="0">
                <a:solidFill>
                  <a:srgbClr val="4F7757"/>
                </a:solidFill>
              </a:rPr>
              <a:t> </a:t>
            </a:r>
            <a:r>
              <a:rPr lang="en-US" sz="2400" dirty="0">
                <a:solidFill>
                  <a:srgbClr val="2B5B4D"/>
                </a:solidFill>
              </a:rPr>
              <a:t>will be applied to estimate costs</a:t>
            </a:r>
            <a:r>
              <a:rPr lang="en-US" sz="2400" dirty="0" smtClean="0">
                <a:solidFill>
                  <a:srgbClr val="2B5B4D"/>
                </a:solidFill>
              </a:rPr>
              <a:t>?</a:t>
            </a:r>
            <a:endParaRPr lang="en-US" sz="2400" dirty="0">
              <a:solidFill>
                <a:srgbClr val="2B5B4D"/>
              </a:solidFill>
            </a:endParaRPr>
          </a:p>
        </p:txBody>
      </p:sp>
      <p:cxnSp>
        <p:nvCxnSpPr>
          <p:cNvPr id="7" name="Straight Connector 3"/>
          <p:cNvCxnSpPr/>
          <p:nvPr/>
        </p:nvCxnSpPr>
        <p:spPr>
          <a:xfrm>
            <a:off x="320040" y="3984172"/>
            <a:ext cx="8503920" cy="0"/>
          </a:xfrm>
          <a:prstGeom prst="line">
            <a:avLst/>
          </a:prstGeom>
          <a:ln w="57150">
            <a:solidFill>
              <a:srgbClr val="006200"/>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idx="17"/>
          </p:nvPr>
        </p:nvSpPr>
        <p:spPr>
          <a:xfrm>
            <a:off x="914400" y="4236720"/>
            <a:ext cx="7315200" cy="2316480"/>
          </a:xfrm>
          <a:ln w="28575">
            <a:solidFill>
              <a:schemeClr val="tx1"/>
            </a:solidFill>
          </a:ln>
        </p:spPr>
        <p:txBody>
          <a:bodyPr/>
          <a:lstStyle/>
          <a:p>
            <a:pPr marL="0" indent="0">
              <a:spcBef>
                <a:spcPts val="0"/>
              </a:spcBef>
              <a:spcAft>
                <a:spcPts val="0"/>
              </a:spcAft>
              <a:buNone/>
            </a:pPr>
            <a:r>
              <a:rPr lang="en-US" sz="2400" dirty="0">
                <a:solidFill>
                  <a:srgbClr val="005E47"/>
                </a:solidFill>
              </a:rPr>
              <a:t>Sample direct cost components:</a:t>
            </a:r>
            <a:r>
              <a:rPr lang="en-US" sz="2200" b="0" dirty="0">
                <a:solidFill>
                  <a:srgbClr val="005E47"/>
                </a:solidFill>
              </a:rPr>
              <a:t> </a:t>
            </a:r>
            <a:r>
              <a:rPr lang="en-US" sz="2200" b="0" dirty="0"/>
              <a:t>first costs and its </a:t>
            </a:r>
            <a:r>
              <a:rPr lang="en-US" sz="2200" b="0" dirty="0" smtClean="0"/>
              <a:t>elements</a:t>
            </a:r>
            <a:br>
              <a:rPr lang="en-US" sz="2200" b="0" dirty="0" smtClean="0"/>
            </a:br>
            <a:r>
              <a:rPr lang="en-US" sz="2200" b="0" dirty="0" smtClean="0"/>
              <a:t>		(</a:t>
            </a:r>
            <a:r>
              <a:rPr lang="en-US" sz="2200" b="0" dirty="0"/>
              <a:t>P); annual costs (AOC or M&amp;O);  salvage/market value (S)</a:t>
            </a:r>
          </a:p>
          <a:p>
            <a:pPr marL="0" indent="0">
              <a:spcBef>
                <a:spcPts val="0"/>
              </a:spcBef>
              <a:spcAft>
                <a:spcPts val="0"/>
              </a:spcAft>
              <a:buNone/>
            </a:pPr>
            <a:r>
              <a:rPr lang="en-US" sz="2400" dirty="0">
                <a:solidFill>
                  <a:srgbClr val="005E47"/>
                </a:solidFill>
              </a:rPr>
              <a:t>Approaches:</a:t>
            </a:r>
            <a:r>
              <a:rPr lang="en-US" sz="2200" b="0" dirty="0">
                <a:solidFill>
                  <a:srgbClr val="005E47"/>
                </a:solidFill>
              </a:rPr>
              <a:t> </a:t>
            </a:r>
            <a:r>
              <a:rPr lang="en-US" sz="2200" b="0" dirty="0"/>
              <a:t>bottom-up; design-to-cost (top down)</a:t>
            </a:r>
          </a:p>
          <a:p>
            <a:pPr marL="0" indent="0">
              <a:spcBef>
                <a:spcPts val="0"/>
              </a:spcBef>
              <a:spcAft>
                <a:spcPts val="0"/>
              </a:spcAft>
              <a:buNone/>
            </a:pPr>
            <a:r>
              <a:rPr lang="en-US" sz="2400" dirty="0">
                <a:solidFill>
                  <a:srgbClr val="005E47"/>
                </a:solidFill>
              </a:rPr>
              <a:t>Accuracy:</a:t>
            </a:r>
            <a:r>
              <a:rPr lang="en-US" sz="2200" b="0" dirty="0">
                <a:solidFill>
                  <a:srgbClr val="005E47"/>
                </a:solidFill>
              </a:rPr>
              <a:t> </a:t>
            </a:r>
            <a:r>
              <a:rPr lang="en-US" sz="2200" b="0" dirty="0"/>
              <a:t>feasibility stage through detailed design </a:t>
            </a:r>
            <a:r>
              <a:rPr lang="en-US" sz="2200" b="0" dirty="0" smtClean="0"/>
              <a:t>estimates</a:t>
            </a:r>
            <a:br>
              <a:rPr lang="en-US" sz="2200" b="0" dirty="0" smtClean="0"/>
            </a:br>
            <a:r>
              <a:rPr lang="en-US" sz="2200" b="0" dirty="0" smtClean="0"/>
              <a:t>		require </a:t>
            </a:r>
            <a:r>
              <a:rPr lang="en-US" sz="2200" b="0" dirty="0"/>
              <a:t>more exacting estimates</a:t>
            </a:r>
          </a:p>
          <a:p>
            <a:pPr marL="0" indent="0">
              <a:spcBef>
                <a:spcPts val="0"/>
              </a:spcBef>
              <a:spcAft>
                <a:spcPts val="0"/>
              </a:spcAft>
              <a:buNone/>
            </a:pPr>
            <a:r>
              <a:rPr lang="en-US" sz="2400" dirty="0">
                <a:solidFill>
                  <a:srgbClr val="005E47"/>
                </a:solidFill>
              </a:rPr>
              <a:t>Some techniques: </a:t>
            </a:r>
            <a:r>
              <a:rPr lang="en-US" sz="2200" b="0" dirty="0"/>
              <a:t>unit; factor; cost estimating relations (CER</a:t>
            </a:r>
            <a:r>
              <a:rPr lang="en-US" sz="2200" b="0" dirty="0" smtClean="0"/>
              <a:t>)</a:t>
            </a:r>
            <a:endParaRPr lang="en-US" sz="2200" b="0" dirty="0"/>
          </a:p>
        </p:txBody>
      </p:sp>
      <p:sp>
        <p:nvSpPr>
          <p:cNvPr id="6"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6535152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Approaches to Cost Estimation</a:t>
            </a:r>
          </a:p>
        </p:txBody>
      </p:sp>
      <p:pic>
        <p:nvPicPr>
          <p:cNvPr id="10" name="Picture 2"/>
          <p:cNvPicPr>
            <a:picLocks noGrp="1" noChangeAspect="1" noChangeArrowheads="1"/>
          </p:cNvPicPr>
          <p:nvPr>
            <p:ph idx="1"/>
          </p:nvPr>
        </p:nvPicPr>
        <p:blipFill>
          <a:blip r:embed="rId2" cstate="print"/>
          <a:srcRect l="23398" t="22830" r="31285" b="10799"/>
          <a:stretch>
            <a:fillRect/>
          </a:stretch>
        </p:blipFill>
        <p:spPr bwMode="auto">
          <a:xfrm>
            <a:off x="1458423" y="1066800"/>
            <a:ext cx="6227154" cy="5486400"/>
          </a:xfrm>
          <a:prstGeom prst="rect">
            <a:avLst/>
          </a:prstGeom>
          <a:noFill/>
          <a:ln w="38100">
            <a:solidFill>
              <a:srgbClr val="A60A1B"/>
            </a:solidFill>
            <a:miter lim="800000"/>
            <a:headEnd/>
            <a:tailEnd/>
          </a:ln>
        </p:spPr>
      </p:pic>
      <p:sp>
        <p:nvSpPr>
          <p:cNvPr id="8"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6021763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of Cost Estimates</a:t>
            </a:r>
          </a:p>
        </p:txBody>
      </p:sp>
      <p:sp>
        <p:nvSpPr>
          <p:cNvPr id="7" name="Content Placeholder 2"/>
          <p:cNvSpPr>
            <a:spLocks noGrp="1"/>
          </p:cNvSpPr>
          <p:nvPr>
            <p:ph sz="quarter" idx="17"/>
          </p:nvPr>
        </p:nvSpPr>
        <p:spPr>
          <a:xfrm>
            <a:off x="1638300" y="1066800"/>
            <a:ext cx="5867400" cy="1752600"/>
          </a:xfrm>
          <a:ln w="28575">
            <a:solidFill>
              <a:srgbClr val="006200"/>
            </a:solidFill>
          </a:ln>
        </p:spPr>
        <p:txBody>
          <a:bodyPr/>
          <a:lstStyle/>
          <a:p>
            <a:pPr marL="182880" indent="0" algn="ctr">
              <a:buNone/>
            </a:pPr>
            <a:r>
              <a:rPr lang="en-US" u="sng" dirty="0"/>
              <a:t>General guidelines for accuracy</a:t>
            </a:r>
          </a:p>
          <a:p>
            <a:pPr marL="182880" indent="0">
              <a:buNone/>
            </a:pPr>
            <a:r>
              <a:rPr lang="en-US" sz="2000" dirty="0">
                <a:solidFill>
                  <a:srgbClr val="A60A1B"/>
                </a:solidFill>
              </a:rPr>
              <a:t>Conceptual/Feasibility stage</a:t>
            </a:r>
            <a:r>
              <a:rPr lang="en-US" sz="2000" dirty="0">
                <a:solidFill>
                  <a:srgbClr val="FF0000"/>
                </a:solidFill>
              </a:rPr>
              <a:t> </a:t>
            </a:r>
            <a:r>
              <a:rPr lang="en-US" sz="2000" dirty="0">
                <a:solidFill>
                  <a:schemeClr val="accent2">
                    <a:lumMod val="50000"/>
                  </a:schemeClr>
                </a:solidFill>
              </a:rPr>
              <a:t>– </a:t>
            </a:r>
            <a:r>
              <a:rPr lang="en-US" sz="2000" dirty="0"/>
              <a:t>order-of-magnitude 	</a:t>
            </a:r>
            <a:r>
              <a:rPr lang="en-US" sz="2000" dirty="0" smtClean="0"/>
              <a:t>		estimates </a:t>
            </a:r>
            <a:r>
              <a:rPr lang="en-US" sz="2000" dirty="0"/>
              <a:t>are in range of ±20% of actual </a:t>
            </a:r>
            <a:r>
              <a:rPr lang="en-US" sz="2000" dirty="0" smtClean="0"/>
              <a:t>costs</a:t>
            </a:r>
          </a:p>
          <a:p>
            <a:pPr marL="182880" indent="0">
              <a:buNone/>
            </a:pPr>
            <a:r>
              <a:rPr lang="en-US" sz="2000" dirty="0" smtClean="0">
                <a:solidFill>
                  <a:srgbClr val="A60A1B"/>
                </a:solidFill>
              </a:rPr>
              <a:t>Detailed </a:t>
            </a:r>
            <a:r>
              <a:rPr lang="en-US" sz="2000" dirty="0">
                <a:solidFill>
                  <a:srgbClr val="A60A1B"/>
                </a:solidFill>
              </a:rPr>
              <a:t>design stage</a:t>
            </a:r>
            <a:r>
              <a:rPr lang="en-US" sz="2000" dirty="0">
                <a:solidFill>
                  <a:srgbClr val="FF0000"/>
                </a:solidFill>
              </a:rPr>
              <a:t> </a:t>
            </a:r>
            <a:r>
              <a:rPr lang="en-US" sz="2000" dirty="0">
                <a:solidFill>
                  <a:schemeClr val="accent2">
                    <a:lumMod val="50000"/>
                  </a:schemeClr>
                </a:solidFill>
              </a:rPr>
              <a:t>–</a:t>
            </a:r>
            <a:r>
              <a:rPr lang="en-US" sz="2000" dirty="0" smtClean="0">
                <a:solidFill>
                  <a:schemeClr val="accent2">
                    <a:lumMod val="50000"/>
                  </a:schemeClr>
                </a:solidFill>
              </a:rPr>
              <a:t> </a:t>
            </a:r>
            <a:r>
              <a:rPr lang="en-US" sz="2000" dirty="0"/>
              <a:t>Detailed estimates are </a:t>
            </a:r>
            <a:r>
              <a:rPr lang="en-US" sz="2000" dirty="0" smtClean="0"/>
              <a:t>in range 		of </a:t>
            </a:r>
            <a:r>
              <a:rPr lang="en-US" sz="2000" dirty="0"/>
              <a:t>±5% of actual </a:t>
            </a:r>
            <a:r>
              <a:rPr lang="en-US" sz="2000" dirty="0" smtClean="0"/>
              <a:t>costs</a:t>
            </a:r>
            <a:endParaRPr lang="en-US" sz="2000" dirty="0"/>
          </a:p>
        </p:txBody>
      </p:sp>
      <p:sp>
        <p:nvSpPr>
          <p:cNvPr id="8" name="Content Placeholder 3"/>
          <p:cNvSpPr>
            <a:spLocks noGrp="1"/>
          </p:cNvSpPr>
          <p:nvPr>
            <p:ph sz="quarter" idx="18"/>
          </p:nvPr>
        </p:nvSpPr>
        <p:spPr>
          <a:xfrm>
            <a:off x="457200" y="2941320"/>
            <a:ext cx="8229600" cy="640080"/>
          </a:xfrm>
          <a:ln w="38100">
            <a:solidFill>
              <a:srgbClr val="3946A4"/>
            </a:solidFill>
          </a:ln>
        </p:spPr>
        <p:txBody>
          <a:bodyPr anchor="ctr"/>
          <a:lstStyle/>
          <a:p>
            <a:pPr marL="0" indent="0" algn="ctr">
              <a:buNone/>
            </a:pPr>
            <a:r>
              <a:rPr lang="en-US" sz="2600" dirty="0">
                <a:cs typeface="Aharoni" pitchFamily="2" charset="-79"/>
              </a:rPr>
              <a:t>Characteristic curve of accuracy vs. time to make </a:t>
            </a:r>
            <a:r>
              <a:rPr lang="en-US" sz="2600" dirty="0" smtClean="0">
                <a:cs typeface="Aharoni" pitchFamily="2" charset="-79"/>
              </a:rPr>
              <a:t>estimates</a:t>
            </a:r>
            <a:endParaRPr lang="en-US" sz="2600" dirty="0">
              <a:solidFill>
                <a:schemeClr val="tx2">
                  <a:lumMod val="60000"/>
                  <a:lumOff val="40000"/>
                </a:schemeClr>
              </a:solidFill>
              <a:cs typeface="Aharoni" pitchFamily="2" charset="-79"/>
            </a:endParaRPr>
          </a:p>
        </p:txBody>
      </p:sp>
      <p:pic>
        <p:nvPicPr>
          <p:cNvPr id="14" name="Picture 4" descr="This graph shows that as you move on in time and the design of the system, the cost estimates get more and more accurate.  This chapter describes the different methodologies for developing this detail."/>
          <p:cNvPicPr>
            <a:picLocks noGrp="1" noChangeAspect="1" noChangeArrowheads="1"/>
          </p:cNvPicPr>
          <p:nvPr>
            <p:ph sz="quarter" idx="19"/>
          </p:nvPr>
        </p:nvPicPr>
        <p:blipFill>
          <a:blip r:embed="rId2" cstate="print"/>
          <a:srcRect l="29523" t="35419" r="35451" b="25278"/>
          <a:stretch>
            <a:fillRect/>
          </a:stretch>
        </p:blipFill>
        <p:spPr bwMode="auto">
          <a:xfrm>
            <a:off x="2404594" y="3703320"/>
            <a:ext cx="4334813" cy="2926080"/>
          </a:xfrm>
          <a:prstGeom prst="rect">
            <a:avLst/>
          </a:prstGeom>
          <a:noFill/>
          <a:ln w="9525">
            <a:noFill/>
            <a:miter lim="800000"/>
            <a:headEnd/>
            <a:tailEnd/>
          </a:ln>
        </p:spPr>
      </p:pic>
      <p:sp>
        <p:nvSpPr>
          <p:cNvPr id="13" name="Content Placeholder 5"/>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40010125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Method</a:t>
            </a:r>
          </a:p>
        </p:txBody>
      </p:sp>
      <mc:AlternateContent xmlns:mc="http://schemas.openxmlformats.org/markup-compatibility/2006">
        <mc:Choice xmlns:a14="http://schemas.microsoft.com/office/drawing/2010/main" xmlns="" Requires="a14">
          <p:sp>
            <p:nvSpPr>
              <p:cNvPr id="10" name="Content Placeholder 2"/>
              <p:cNvSpPr>
                <a:spLocks noGrp="1"/>
              </p:cNvSpPr>
              <p:nvPr>
                <p:ph idx="1"/>
              </p:nvPr>
            </p:nvSpPr>
            <p:spPr>
              <a:xfrm>
                <a:off x="457200" y="1341120"/>
                <a:ext cx="8412480" cy="3535680"/>
              </a:xfrm>
            </p:spPr>
            <p:txBody>
              <a:bodyPr/>
              <a:lstStyle/>
              <a:p>
                <a:pPr marL="0" indent="0">
                  <a:lnSpc>
                    <a:spcPct val="120000"/>
                  </a:lnSpc>
                  <a:spcBef>
                    <a:spcPts val="600"/>
                  </a:spcBef>
                  <a:buClr>
                    <a:srgbClr val="3946A4"/>
                  </a:buClr>
                  <a:buNone/>
                </a:pPr>
                <a:r>
                  <a:rPr lang="en-US" sz="2200" dirty="0"/>
                  <a:t>Commonly used technique for </a:t>
                </a:r>
                <a:r>
                  <a:rPr lang="en-US" sz="2200" i="1" dirty="0">
                    <a:solidFill>
                      <a:srgbClr val="A60A1B"/>
                    </a:solidFill>
                  </a:rPr>
                  <a:t>preliminary design stage</a:t>
                </a:r>
                <a:r>
                  <a:rPr lang="en-US" sz="2200" i="1" dirty="0">
                    <a:solidFill>
                      <a:srgbClr val="FF0000"/>
                    </a:solidFill>
                  </a:rPr>
                  <a:t> </a:t>
                </a:r>
                <a:r>
                  <a:rPr lang="en-US" sz="2200" dirty="0"/>
                  <a:t>estimates</a:t>
                </a:r>
              </a:p>
              <a:p>
                <a:pPr marL="0" indent="0">
                  <a:lnSpc>
                    <a:spcPct val="120000"/>
                  </a:lnSpc>
                  <a:spcBef>
                    <a:spcPts val="600"/>
                  </a:spcBef>
                  <a:buClr>
                    <a:srgbClr val="3946A4"/>
                  </a:buClr>
                  <a:buNone/>
                </a:pPr>
                <a:r>
                  <a:rPr lang="en-US" sz="2200" dirty="0"/>
                  <a:t>Total cost estimate C</a:t>
                </a:r>
                <a:r>
                  <a:rPr lang="en-US" sz="2200" baseline="-25000" dirty="0"/>
                  <a:t>T</a:t>
                </a:r>
                <a:r>
                  <a:rPr lang="en-US" sz="2200" dirty="0"/>
                  <a:t> is </a:t>
                </a:r>
                <a:r>
                  <a:rPr lang="en-US" sz="2200" dirty="0">
                    <a:solidFill>
                      <a:srgbClr val="3946A4"/>
                    </a:solidFill>
                  </a:rPr>
                  <a:t>per unit cost (u) </a:t>
                </a:r>
                <a:r>
                  <a:rPr lang="en-US" sz="2200" dirty="0"/>
                  <a:t>times</a:t>
                </a:r>
                <a:r>
                  <a:rPr lang="en-US" sz="2200" dirty="0">
                    <a:solidFill>
                      <a:srgbClr val="3946A4"/>
                    </a:solidFill>
                  </a:rPr>
                  <a:t> number of units (N)</a:t>
                </a:r>
              </a:p>
              <a:p>
                <a:pPr algn="ctr">
                  <a:lnSpc>
                    <a:spcPct val="120000"/>
                  </a:lnSpc>
                  <a:spcBef>
                    <a:spcPts val="600"/>
                  </a:spcBef>
                  <a:buNone/>
                </a:pPr>
                <a14:m>
                  <m:oMathPara xmlns:m="http://schemas.openxmlformats.org/officeDocument/2006/math">
                    <m:oMathParaPr>
                      <m:jc m:val="centerGroup"/>
                    </m:oMathParaPr>
                    <m:oMath xmlns:m="http://schemas.openxmlformats.org/officeDocument/2006/math">
                      <m:r>
                        <a:rPr lang="en-US" sz="3200" b="1" i="0" dirty="0" smtClean="0">
                          <a:solidFill>
                            <a:srgbClr val="A60A1B"/>
                          </a:solidFill>
                          <a:latin typeface="Cambria Math"/>
                        </a:rPr>
                        <m:t>𝐂</m:t>
                      </m:r>
                      <m:r>
                        <a:rPr lang="en-US" sz="3200" b="1" i="0" baseline="-25000" dirty="0">
                          <a:solidFill>
                            <a:srgbClr val="A60A1B"/>
                          </a:solidFill>
                          <a:latin typeface="Cambria Math"/>
                        </a:rPr>
                        <m:t>𝐓</m:t>
                      </m:r>
                      <m:r>
                        <a:rPr lang="en-US" sz="3200" b="1" i="0" dirty="0">
                          <a:solidFill>
                            <a:srgbClr val="A60A1B"/>
                          </a:solidFill>
                          <a:latin typeface="Cambria Math"/>
                        </a:rPr>
                        <m:t>=</m:t>
                      </m:r>
                      <m:r>
                        <a:rPr lang="en-US" sz="3200" b="1" i="0" dirty="0">
                          <a:solidFill>
                            <a:srgbClr val="A60A1B"/>
                          </a:solidFill>
                          <a:latin typeface="Cambria Math"/>
                        </a:rPr>
                        <m:t>𝐮</m:t>
                      </m:r>
                      <m:r>
                        <a:rPr lang="en-US" sz="3200" b="1" i="0" dirty="0">
                          <a:solidFill>
                            <a:srgbClr val="A60A1B"/>
                          </a:solidFill>
                          <a:latin typeface="Cambria Math"/>
                        </a:rPr>
                        <m:t>×</m:t>
                      </m:r>
                      <m:r>
                        <a:rPr lang="en-US" sz="3200" b="1" i="0" dirty="0">
                          <a:solidFill>
                            <a:srgbClr val="A60A1B"/>
                          </a:solidFill>
                          <a:latin typeface="Cambria Math"/>
                        </a:rPr>
                        <m:t>𝐍</m:t>
                      </m:r>
                    </m:oMath>
                  </m:oMathPara>
                </a14:m>
                <a:endParaRPr lang="en-US" sz="3200" dirty="0">
                  <a:solidFill>
                    <a:srgbClr val="A60A1B"/>
                  </a:solidFill>
                  <a:latin typeface="Arial Rounded MT Bold" pitchFamily="34" charset="0"/>
                </a:endParaRPr>
              </a:p>
              <a:p>
                <a:pPr marL="0" indent="0">
                  <a:spcBef>
                    <a:spcPts val="0"/>
                  </a:spcBef>
                  <a:buClr>
                    <a:srgbClr val="3946A4"/>
                  </a:buClr>
                  <a:buNone/>
                </a:pPr>
                <a:r>
                  <a:rPr lang="en-US" sz="2200" dirty="0">
                    <a:solidFill>
                      <a:srgbClr val="006200"/>
                    </a:solidFill>
                  </a:rPr>
                  <a:t>Example uses</a:t>
                </a:r>
                <a:r>
                  <a:rPr lang="en-US" sz="2200" dirty="0" smtClean="0">
                    <a:solidFill>
                      <a:srgbClr val="006200"/>
                    </a:solidFill>
                  </a:rPr>
                  <a:t>:</a:t>
                </a:r>
                <a:endParaRPr lang="en-US" sz="2200" dirty="0">
                  <a:solidFill>
                    <a:srgbClr val="006200"/>
                  </a:solidFill>
                </a:endParaRPr>
              </a:p>
              <a:p>
                <a:pPr marL="365760" lvl="1">
                  <a:spcBef>
                    <a:spcPts val="0"/>
                  </a:spcBef>
                  <a:buClr>
                    <a:srgbClr val="3946A4"/>
                  </a:buClr>
                  <a:buFont typeface="Arial" panose="020B0604020202020204" pitchFamily="34" charset="0"/>
                  <a:buChar char="•"/>
                </a:pPr>
                <a:r>
                  <a:rPr lang="en-US" sz="2000" dirty="0" smtClean="0"/>
                  <a:t>Cost </a:t>
                </a:r>
                <a:r>
                  <a:rPr lang="en-US" sz="2000" dirty="0"/>
                  <a:t>to operate a car at 60¢/mile for 500 miles: </a:t>
                </a:r>
                <a14:m>
                  <m:oMath xmlns:m="http://schemas.openxmlformats.org/officeDocument/2006/math">
                    <m:r>
                      <a:rPr lang="en-US" sz="2000" b="1" i="0" dirty="0" smtClean="0">
                        <a:solidFill>
                          <a:srgbClr val="005E47"/>
                        </a:solidFill>
                        <a:latin typeface="Cambria Math"/>
                      </a:rPr>
                      <m:t>𝐂</m:t>
                    </m:r>
                    <m:r>
                      <a:rPr lang="en-US" sz="2000" b="1" i="0" baseline="-25000" dirty="0">
                        <a:solidFill>
                          <a:srgbClr val="005E47"/>
                        </a:solidFill>
                        <a:latin typeface="Cambria Math"/>
                      </a:rPr>
                      <m:t>𝐓</m:t>
                    </m:r>
                    <m:r>
                      <a:rPr lang="en-US" sz="2000" b="1" i="0" dirty="0">
                        <a:solidFill>
                          <a:srgbClr val="005E47"/>
                        </a:solidFill>
                        <a:latin typeface="Cambria Math"/>
                      </a:rPr>
                      <m:t> = </m:t>
                    </m:r>
                    <m:r>
                      <a:rPr lang="en-US" sz="2000" b="1" i="0" dirty="0">
                        <a:solidFill>
                          <a:srgbClr val="005E47"/>
                        </a:solidFill>
                        <a:latin typeface="Cambria Math"/>
                      </a:rPr>
                      <m:t>𝟎</m:t>
                    </m:r>
                    <m:r>
                      <a:rPr lang="en-US" sz="2000" b="1" i="0" dirty="0">
                        <a:solidFill>
                          <a:srgbClr val="005E47"/>
                        </a:solidFill>
                        <a:latin typeface="Cambria Math"/>
                      </a:rPr>
                      <m:t>.</m:t>
                    </m:r>
                    <m:r>
                      <a:rPr lang="en-US" sz="2000" b="1" i="0" dirty="0">
                        <a:solidFill>
                          <a:srgbClr val="005E47"/>
                        </a:solidFill>
                        <a:latin typeface="Cambria Math"/>
                      </a:rPr>
                      <m:t>𝟔𝟎</m:t>
                    </m:r>
                    <m:r>
                      <a:rPr lang="en-US" sz="2000" b="1" i="0" dirty="0">
                        <a:solidFill>
                          <a:srgbClr val="005E47"/>
                        </a:solidFill>
                        <a:latin typeface="Cambria Math"/>
                      </a:rPr>
                      <m:t> × </m:t>
                    </m:r>
                    <m:r>
                      <a:rPr lang="en-US" sz="2000" b="1" i="0" dirty="0">
                        <a:solidFill>
                          <a:srgbClr val="005E47"/>
                        </a:solidFill>
                        <a:latin typeface="Cambria Math"/>
                      </a:rPr>
                      <m:t>𝟓𝟎𝟎</m:t>
                    </m:r>
                    <m:r>
                      <a:rPr lang="en-US" sz="2000" b="1" i="0" dirty="0">
                        <a:solidFill>
                          <a:srgbClr val="005E47"/>
                        </a:solidFill>
                        <a:latin typeface="Cambria Math"/>
                      </a:rPr>
                      <m:t> = $</m:t>
                    </m:r>
                    <m:r>
                      <a:rPr lang="en-US" sz="2000" b="1" i="0" dirty="0">
                        <a:solidFill>
                          <a:srgbClr val="005E47"/>
                        </a:solidFill>
                        <a:latin typeface="Cambria Math"/>
                      </a:rPr>
                      <m:t>𝟑𝟎𝟎</m:t>
                    </m:r>
                  </m:oMath>
                </a14:m>
                <a:endParaRPr lang="en-US" sz="2000" dirty="0">
                  <a:solidFill>
                    <a:srgbClr val="005E47"/>
                  </a:solidFill>
                </a:endParaRPr>
              </a:p>
              <a:p>
                <a:pPr marL="365760" lvl="1">
                  <a:spcBef>
                    <a:spcPts val="0"/>
                  </a:spcBef>
                  <a:buClr>
                    <a:srgbClr val="3946A4"/>
                  </a:buClr>
                  <a:buFont typeface="Arial" panose="020B0604020202020204" pitchFamily="34" charset="0"/>
                  <a:buChar char="•"/>
                </a:pPr>
                <a:r>
                  <a:rPr lang="en-US" sz="2000" dirty="0" smtClean="0"/>
                  <a:t>Cost </a:t>
                </a:r>
                <a:r>
                  <a:rPr lang="en-US" sz="2000" dirty="0"/>
                  <a:t>to build a 250 m</a:t>
                </a:r>
                <a:r>
                  <a:rPr lang="en-US" sz="2000" baseline="30000" dirty="0"/>
                  <a:t>2</a:t>
                </a:r>
                <a:r>
                  <a:rPr lang="en-US" sz="2000" dirty="0"/>
                  <a:t> house at $2250/m</a:t>
                </a:r>
                <a:r>
                  <a:rPr lang="en-US" sz="2000" baseline="30000" dirty="0"/>
                  <a:t>2</a:t>
                </a:r>
                <a:r>
                  <a:rPr lang="en-US" sz="2000" dirty="0"/>
                  <a:t>:  </a:t>
                </a:r>
                <a14:m>
                  <m:oMath xmlns:m="http://schemas.openxmlformats.org/officeDocument/2006/math">
                    <m:r>
                      <a:rPr lang="en-US" sz="2000" b="1" i="0" dirty="0" smtClean="0">
                        <a:solidFill>
                          <a:srgbClr val="005E47"/>
                        </a:solidFill>
                        <a:latin typeface="Cambria Math"/>
                      </a:rPr>
                      <m:t>𝐂</m:t>
                    </m:r>
                    <m:r>
                      <a:rPr lang="en-US" sz="2000" b="1" i="0" baseline="-25000" dirty="0">
                        <a:solidFill>
                          <a:srgbClr val="005E47"/>
                        </a:solidFill>
                        <a:latin typeface="Cambria Math"/>
                      </a:rPr>
                      <m:t>𝐓</m:t>
                    </m:r>
                    <m:r>
                      <a:rPr lang="en-US" sz="2000" b="1" i="0" dirty="0">
                        <a:solidFill>
                          <a:srgbClr val="005E47"/>
                        </a:solidFill>
                        <a:latin typeface="Cambria Math"/>
                      </a:rPr>
                      <m:t>=</m:t>
                    </m:r>
                    <m:r>
                      <a:rPr lang="en-US" sz="2000" b="1" i="0" dirty="0">
                        <a:solidFill>
                          <a:srgbClr val="005E47"/>
                        </a:solidFill>
                        <a:latin typeface="Cambria Math"/>
                      </a:rPr>
                      <m:t>𝟐𝟐𝟓𝟎</m:t>
                    </m:r>
                    <m:r>
                      <a:rPr lang="en-US" sz="2000" b="1" i="0" dirty="0">
                        <a:solidFill>
                          <a:srgbClr val="005E47"/>
                        </a:solidFill>
                        <a:latin typeface="Cambria Math"/>
                      </a:rPr>
                      <m:t>×</m:t>
                    </m:r>
                    <m:r>
                      <a:rPr lang="en-US" sz="2000" b="1" i="0" dirty="0">
                        <a:solidFill>
                          <a:srgbClr val="005E47"/>
                        </a:solidFill>
                        <a:latin typeface="Cambria Math"/>
                      </a:rPr>
                      <m:t>𝟐𝟓𝟎</m:t>
                    </m:r>
                    <m:r>
                      <a:rPr lang="en-US" sz="2000" b="1" i="0" dirty="0">
                        <a:solidFill>
                          <a:srgbClr val="005E47"/>
                        </a:solidFill>
                        <a:latin typeface="Cambria Math"/>
                      </a:rPr>
                      <m:t>=$</m:t>
                    </m:r>
                    <m:r>
                      <a:rPr lang="en-US" sz="2000" b="1" i="0" dirty="0" smtClean="0">
                        <a:solidFill>
                          <a:srgbClr val="005E47"/>
                        </a:solidFill>
                        <a:latin typeface="Cambria Math"/>
                      </a:rPr>
                      <m:t>𝟓𝟔𝟐</m:t>
                    </m:r>
                    <m:r>
                      <a:rPr lang="en-US" sz="2000" b="1" i="0" dirty="0" smtClean="0">
                        <a:solidFill>
                          <a:srgbClr val="005E47"/>
                        </a:solidFill>
                        <a:latin typeface="Cambria Math"/>
                      </a:rPr>
                      <m:t>,</m:t>
                    </m:r>
                    <m:r>
                      <a:rPr lang="en-US" sz="2000" b="1" i="0" dirty="0" smtClean="0">
                        <a:solidFill>
                          <a:srgbClr val="005E47"/>
                        </a:solidFill>
                        <a:latin typeface="Cambria Math"/>
                      </a:rPr>
                      <m:t>𝟓𝟎𝟎</m:t>
                    </m:r>
                  </m:oMath>
                </a14:m>
                <a:endParaRPr lang="en-US" sz="2000" dirty="0">
                  <a:solidFill>
                    <a:srgbClr val="005E47"/>
                  </a:solidFill>
                </a:endParaRPr>
              </a:p>
              <a:p>
                <a:pPr marL="0" indent="0">
                  <a:spcBef>
                    <a:spcPts val="0"/>
                  </a:spcBef>
                  <a:buClr>
                    <a:srgbClr val="3946A4"/>
                  </a:buClr>
                  <a:buNone/>
                </a:pPr>
                <a:r>
                  <a:rPr lang="en-US" sz="2200" dirty="0"/>
                  <a:t>Cost factors must be updated periodically to remain </a:t>
                </a:r>
                <a:r>
                  <a:rPr lang="en-US" sz="2200" dirty="0" smtClean="0"/>
                  <a:t>timely</a:t>
                </a:r>
              </a:p>
            </p:txBody>
          </p:sp>
        </mc:Choice>
        <mc:Fallback>
          <p:sp>
            <p:nvSpPr>
              <p:cNvPr id="10" name="Content Placeholder 2"/>
              <p:cNvSpPr>
                <a:spLocks noGrp="1" noRot="1" noChangeAspect="1" noMove="1" noResize="1" noEditPoints="1" noAdjustHandles="1" noChangeArrowheads="1" noChangeShapeType="1" noTextEdit="1"/>
              </p:cNvSpPr>
              <p:nvPr>
                <p:ph idx="1"/>
              </p:nvPr>
            </p:nvSpPr>
            <p:spPr>
              <a:xfrm>
                <a:off x="457200" y="1341120"/>
                <a:ext cx="8412480" cy="3535680"/>
              </a:xfrm>
              <a:blipFill rotWithShape="1">
                <a:blip r:embed="rId2" cstate="print"/>
                <a:stretch>
                  <a:fillRect l="-870" t="-172" b="-862"/>
                </a:stretch>
              </a:blipFill>
            </p:spPr>
            <p:txBody>
              <a:bodyPr/>
              <a:lstStyle/>
              <a:p>
                <a:r>
                  <a:rPr lang="en-US">
                    <a:noFill/>
                  </a:rPr>
                  <a:t> </a:t>
                </a:r>
              </a:p>
            </p:txBody>
          </p:sp>
        </mc:Fallback>
      </mc:AlternateContent>
      <p:sp>
        <p:nvSpPr>
          <p:cNvPr id="11" name="Content Placeholder 3"/>
          <p:cNvSpPr>
            <a:spLocks noGrp="1"/>
          </p:cNvSpPr>
          <p:nvPr>
            <p:ph idx="17"/>
          </p:nvPr>
        </p:nvSpPr>
        <p:spPr>
          <a:xfrm>
            <a:off x="457200" y="5181600"/>
            <a:ext cx="8229600" cy="990600"/>
          </a:xfrm>
        </p:spPr>
        <p:txBody>
          <a:bodyPr/>
          <a:lstStyle/>
          <a:p>
            <a:pPr marL="0" indent="0" algn="ctr">
              <a:buNone/>
            </a:pPr>
            <a:r>
              <a:rPr lang="en-US" sz="2600" dirty="0">
                <a:solidFill>
                  <a:srgbClr val="820082"/>
                </a:solidFill>
              </a:rPr>
              <a:t>When several components are involved, estimate cost of each component and </a:t>
            </a:r>
            <a:r>
              <a:rPr lang="en-US" sz="2600" dirty="0">
                <a:solidFill>
                  <a:srgbClr val="A60A1B"/>
                </a:solidFill>
              </a:rPr>
              <a:t>add</a:t>
            </a:r>
            <a:r>
              <a:rPr lang="en-US" sz="2600" dirty="0">
                <a:solidFill>
                  <a:srgbClr val="CC00FF"/>
                </a:solidFill>
              </a:rPr>
              <a:t> </a:t>
            </a:r>
            <a:r>
              <a:rPr lang="en-US" sz="2600" dirty="0">
                <a:solidFill>
                  <a:srgbClr val="820082"/>
                </a:solidFill>
              </a:rPr>
              <a:t>to determine total cost estimate </a:t>
            </a:r>
            <a:r>
              <a:rPr lang="en-US" sz="2600" dirty="0" smtClean="0">
                <a:solidFill>
                  <a:srgbClr val="820082"/>
                </a:solidFill>
              </a:rPr>
              <a:t>C</a:t>
            </a:r>
            <a:r>
              <a:rPr lang="en-US" sz="2600" baseline="-25000" dirty="0" smtClean="0">
                <a:solidFill>
                  <a:srgbClr val="820082"/>
                </a:solidFill>
              </a:rPr>
              <a:t>T</a:t>
            </a:r>
            <a:endParaRPr lang="en-US" sz="2600" dirty="0">
              <a:solidFill>
                <a:srgbClr val="820082"/>
              </a:solidFill>
            </a:endParaRPr>
          </a:p>
        </p:txBody>
      </p:sp>
      <p:sp>
        <p:nvSpPr>
          <p:cNvPr id="12" name="Text Placeholder 4"/>
          <p:cNvSpPr>
            <a:spLocks noGrp="1"/>
          </p:cNvSpPr>
          <p:nvPr>
            <p:ph type="body" sz="quarter" idx="18"/>
          </p:nvPr>
        </p:nvSpPr>
        <p:spPr/>
        <p:txBody>
          <a:bodyPr/>
          <a:lstStyle/>
          <a:p>
            <a:endParaRPr lang="en-US"/>
          </a:p>
        </p:txBody>
      </p:sp>
      <p:sp>
        <p:nvSpPr>
          <p:cNvPr id="13"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3401720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Indexes</a:t>
            </a:r>
          </a:p>
        </p:txBody>
      </p:sp>
      <p:sp>
        <p:nvSpPr>
          <p:cNvPr id="3" name="Content Placeholder 2"/>
          <p:cNvSpPr>
            <a:spLocks noGrp="1"/>
          </p:cNvSpPr>
          <p:nvPr>
            <p:ph idx="1"/>
          </p:nvPr>
        </p:nvSpPr>
        <p:spPr>
          <a:xfrm>
            <a:off x="304800" y="1264920"/>
            <a:ext cx="8610600" cy="2392680"/>
          </a:xfrm>
        </p:spPr>
        <p:txBody>
          <a:bodyPr/>
          <a:lstStyle/>
          <a:p>
            <a:pPr marL="0" lvl="0" indent="0" defTabSz="914400">
              <a:spcAft>
                <a:spcPts val="0"/>
              </a:spcAft>
              <a:buNone/>
              <a:defRPr/>
            </a:pPr>
            <a:r>
              <a:rPr lang="en-US" sz="2600" dirty="0"/>
              <a:t>Definition: Cost Index is ratio of cost today to cost in the past</a:t>
            </a:r>
          </a:p>
          <a:p>
            <a:pPr marL="457200" lvl="1" defTabSz="914400">
              <a:spcAft>
                <a:spcPts val="0"/>
              </a:spcAft>
              <a:buFont typeface="Arial" pitchFamily="34" charset="0"/>
              <a:buChar char="•"/>
              <a:defRPr/>
            </a:pPr>
            <a:r>
              <a:rPr lang="en-US" sz="2600" b="0" dirty="0"/>
              <a:t>Indicates change in cost </a:t>
            </a:r>
            <a:r>
              <a:rPr lang="en-US" sz="2600" dirty="0">
                <a:solidFill>
                  <a:srgbClr val="A60A1B"/>
                </a:solidFill>
              </a:rPr>
              <a:t>over time</a:t>
            </a:r>
            <a:r>
              <a:rPr lang="en-US" sz="2600" b="0" dirty="0"/>
              <a:t>; therefore, they account for the</a:t>
            </a:r>
            <a:r>
              <a:rPr lang="en-US" sz="2600" dirty="0">
                <a:solidFill>
                  <a:srgbClr val="008000"/>
                </a:solidFill>
              </a:rPr>
              <a:t> </a:t>
            </a:r>
            <a:r>
              <a:rPr lang="en-US" sz="2600" dirty="0">
                <a:solidFill>
                  <a:srgbClr val="006200"/>
                </a:solidFill>
              </a:rPr>
              <a:t>impact of inflation</a:t>
            </a:r>
          </a:p>
          <a:p>
            <a:pPr marL="457200" lvl="1" defTabSz="914400">
              <a:spcAft>
                <a:spcPts val="0"/>
              </a:spcAft>
              <a:buFont typeface="Arial" pitchFamily="34" charset="0"/>
              <a:buChar char="•"/>
              <a:defRPr/>
            </a:pPr>
            <a:r>
              <a:rPr lang="en-US" sz="2600" b="0" dirty="0"/>
              <a:t>Index is dimensionless</a:t>
            </a:r>
          </a:p>
          <a:p>
            <a:pPr marL="457200" lvl="1" defTabSz="914400">
              <a:spcAft>
                <a:spcPts val="0"/>
              </a:spcAft>
              <a:buFont typeface="Arial" pitchFamily="34" charset="0"/>
              <a:buChar char="•"/>
              <a:defRPr/>
            </a:pPr>
            <a:r>
              <a:rPr lang="en-US" sz="2600" b="0" dirty="0"/>
              <a:t>CPI (Consumer Price Index) is a good </a:t>
            </a:r>
            <a:r>
              <a:rPr lang="en-US" sz="2600" b="0" dirty="0" smtClean="0"/>
              <a:t>example</a:t>
            </a:r>
            <a:endParaRPr lang="en-US" sz="2600" b="0" dirty="0"/>
          </a:p>
        </p:txBody>
      </p:sp>
      <mc:AlternateContent xmlns:mc="http://schemas.openxmlformats.org/markup-compatibility/2006">
        <mc:Choice xmlns:a14="http://schemas.microsoft.com/office/drawing/2010/main" xmlns="" Requires="a14">
          <p:sp>
            <p:nvSpPr>
              <p:cNvPr id="4" name="Content Placeholder 3" descr="This method looks at the changes over time of an index, like the Comsumer Price Index to change the cost estimates and keep the estimates updated.  There is a list of several indices in table 15-2 and links for some of these on slide 10 of this presentation." title="Cost Indexes"/>
              <p:cNvSpPr>
                <a:spLocks noGrp="1"/>
              </p:cNvSpPr>
              <p:nvPr>
                <p:ph idx="17"/>
              </p:nvPr>
            </p:nvSpPr>
            <p:spPr>
              <a:xfrm>
                <a:off x="457200" y="3962400"/>
                <a:ext cx="8229600" cy="2438400"/>
              </a:xfrm>
              <a:ln w="19050">
                <a:solidFill>
                  <a:srgbClr val="006200"/>
                </a:solidFill>
              </a:ln>
            </p:spPr>
            <p:txBody>
              <a:bodyPr/>
              <a:lstStyle/>
              <a:p>
                <a:pPr marL="0" indent="0">
                  <a:buNone/>
                </a:pPr>
                <a:r>
                  <a:rPr lang="en-US" dirty="0">
                    <a:solidFill>
                      <a:srgbClr val="2B5B4D"/>
                    </a:solidFill>
                  </a:rPr>
                  <a:t>Formula for total </a:t>
                </a:r>
                <a:r>
                  <a:rPr lang="en-US" dirty="0" smtClean="0">
                    <a:solidFill>
                      <a:srgbClr val="2B5B4D"/>
                    </a:solidFill>
                  </a:rPr>
                  <a:t>cost is</a:t>
                </a:r>
              </a:p>
              <a:p>
                <a:pPr marL="0" indent="0">
                  <a:spcAft>
                    <a:spcPts val="0"/>
                  </a:spcAft>
                  <a:buNone/>
                </a:pPr>
                <a:r>
                  <a:rPr lang="en-US" sz="2400" b="0" i="1" dirty="0" smtClean="0"/>
                  <a:t>C</a:t>
                </a:r>
                <a:r>
                  <a:rPr lang="en-US" sz="2400" b="0" i="1" baseline="-25000" dirty="0" smtClean="0"/>
                  <a:t>t </a:t>
                </a:r>
                <a14:m>
                  <m:oMath xmlns:m="http://schemas.openxmlformats.org/officeDocument/2006/math">
                    <m:r>
                      <a:rPr lang="en-US" sz="2400" b="0" i="1" dirty="0" smtClean="0">
                        <a:latin typeface="Cambria Math"/>
                      </a:rPr>
                      <m:t>=</m:t>
                    </m:r>
                  </m:oMath>
                </a14:m>
                <a:r>
                  <a:rPr lang="en-US" sz="2400" b="0" dirty="0" smtClean="0"/>
                  <a:t> estimated cost at present time </a:t>
                </a:r>
                <a:r>
                  <a:rPr lang="en-US" sz="2400" b="0" i="1" dirty="0" smtClean="0"/>
                  <a:t>t</a:t>
                </a:r>
              </a:p>
              <a:p>
                <a:pPr marL="0" indent="0">
                  <a:spcAft>
                    <a:spcPts val="0"/>
                  </a:spcAft>
                  <a:buNone/>
                </a:pPr>
                <a:r>
                  <a:rPr lang="en-US" sz="2400" b="0" i="1" dirty="0" smtClean="0"/>
                  <a:t>C</a:t>
                </a:r>
                <a:r>
                  <a:rPr lang="en-US" sz="2400" b="0" baseline="-25000" dirty="0" smtClean="0"/>
                  <a:t>0</a:t>
                </a:r>
                <a:r>
                  <a:rPr lang="en-US" sz="2400" b="0" i="1" baseline="-25000" dirty="0" smtClean="0"/>
                  <a:t> </a:t>
                </a:r>
                <a14:m>
                  <m:oMath xmlns:m="http://schemas.openxmlformats.org/officeDocument/2006/math">
                    <m:r>
                      <a:rPr lang="en-US" sz="2400" b="0" i="1" dirty="0">
                        <a:latin typeface="Cambria Math"/>
                      </a:rPr>
                      <m:t>=</m:t>
                    </m:r>
                  </m:oMath>
                </a14:m>
                <a:r>
                  <a:rPr lang="en-US" sz="2400" b="0" dirty="0"/>
                  <a:t> </a:t>
                </a:r>
                <a:r>
                  <a:rPr lang="en-US" sz="2400" b="0" dirty="0" smtClean="0"/>
                  <a:t>cost at previous </a:t>
                </a:r>
                <a:r>
                  <a:rPr lang="en-US" sz="2400" b="0" dirty="0"/>
                  <a:t>time </a:t>
                </a:r>
                <a:r>
                  <a:rPr lang="en-US" sz="2400" b="0" i="1" dirty="0" smtClean="0"/>
                  <a:t>t</a:t>
                </a:r>
                <a:r>
                  <a:rPr lang="en-US" sz="2400" b="0" baseline="-25000" dirty="0" smtClean="0"/>
                  <a:t>0</a:t>
                </a:r>
              </a:p>
              <a:p>
                <a:pPr marL="0" indent="0">
                  <a:spcAft>
                    <a:spcPts val="0"/>
                  </a:spcAft>
                  <a:buNone/>
                </a:pPr>
                <a:r>
                  <a:rPr lang="en-US" sz="2400" b="0" i="1" dirty="0"/>
                  <a:t> </a:t>
                </a:r>
                <a:r>
                  <a:rPr lang="en-US" sz="2400" b="0" i="1" dirty="0" smtClean="0"/>
                  <a:t> I</a:t>
                </a:r>
                <a:r>
                  <a:rPr lang="en-US" sz="2400" b="0" i="1" baseline="-25000" dirty="0" smtClean="0"/>
                  <a:t>t </a:t>
                </a:r>
                <a14:m>
                  <m:oMath xmlns:m="http://schemas.openxmlformats.org/officeDocument/2006/math">
                    <m:r>
                      <a:rPr lang="en-US" sz="2400" b="0" i="1" dirty="0">
                        <a:latin typeface="Cambria Math"/>
                      </a:rPr>
                      <m:t>=</m:t>
                    </m:r>
                  </m:oMath>
                </a14:m>
                <a:r>
                  <a:rPr lang="en-US" sz="2400" b="0" dirty="0"/>
                  <a:t> </a:t>
                </a:r>
                <a:r>
                  <a:rPr lang="en-US" sz="2400" b="0" dirty="0" smtClean="0"/>
                  <a:t>index value at time </a:t>
                </a:r>
                <a:r>
                  <a:rPr lang="en-US" sz="2400" b="0" i="1" dirty="0" smtClean="0"/>
                  <a:t>t</a:t>
                </a:r>
              </a:p>
              <a:p>
                <a:pPr marL="0" indent="0">
                  <a:spcAft>
                    <a:spcPts val="0"/>
                  </a:spcAft>
                  <a:buNone/>
                </a:pPr>
                <a:r>
                  <a:rPr lang="en-US" sz="2400" b="0" i="1" dirty="0" smtClean="0"/>
                  <a:t> I</a:t>
                </a:r>
                <a:r>
                  <a:rPr lang="en-US" sz="2400" b="0" baseline="-25000" dirty="0" smtClean="0"/>
                  <a:t>0</a:t>
                </a:r>
                <a:r>
                  <a:rPr lang="en-US" sz="2400" b="0" i="1" baseline="-25000" dirty="0" smtClean="0"/>
                  <a:t> </a:t>
                </a:r>
                <a14:m>
                  <m:oMath xmlns:m="http://schemas.openxmlformats.org/officeDocument/2006/math">
                    <m:r>
                      <a:rPr lang="en-US" sz="2400" b="0" i="1" dirty="0">
                        <a:latin typeface="Cambria Math"/>
                      </a:rPr>
                      <m:t>=</m:t>
                    </m:r>
                  </m:oMath>
                </a14:m>
                <a:r>
                  <a:rPr lang="en-US" sz="2400" b="0" dirty="0"/>
                  <a:t> index value at </a:t>
                </a:r>
                <a:r>
                  <a:rPr lang="en-US" sz="2400" b="0" dirty="0" smtClean="0"/>
                  <a:t>base time 0</a:t>
                </a:r>
                <a:endParaRPr lang="en-US" sz="2400" b="0" dirty="0"/>
              </a:p>
            </p:txBody>
          </p:sp>
        </mc:Choice>
        <mc:Fallback>
          <p:sp>
            <p:nvSpPr>
              <p:cNvPr id="4" name="Content Placeholder 3" descr="This method looks at the changes over time of an index, like the Comsumer Price Index to change the cost estimates and keep the estimates updated.  There is a list of several indices in table 15-2 and links for some of these on slide 10 of this presentation."/>
              <p:cNvSpPr>
                <a:spLocks noGrp="1" noRot="1" noChangeAspect="1" noMove="1" noResize="1" noEditPoints="1" noAdjustHandles="1" noChangeArrowheads="1" noChangeShapeType="1" noTextEdit="1"/>
              </p:cNvSpPr>
              <p:nvPr>
                <p:ph idx="17"/>
              </p:nvPr>
            </p:nvSpPr>
            <p:spPr>
              <a:xfrm>
                <a:off x="457200" y="3962400"/>
                <a:ext cx="8229600" cy="2438400"/>
              </a:xfrm>
              <a:blipFill rotWithShape="1">
                <a:blip r:embed="rId3" cstate="print"/>
                <a:stretch>
                  <a:fillRect l="-1404" t="-2233" b="-2730"/>
                </a:stretch>
              </a:blipFill>
              <a:ln w="19050">
                <a:solidFill>
                  <a:srgbClr val="006200"/>
                </a:solidFill>
              </a:ln>
            </p:spPr>
            <p:txBody>
              <a:bodyPr/>
              <a:lstStyle/>
              <a:p>
                <a:r>
                  <a:rPr lang="en-US">
                    <a:noFill/>
                  </a:rPr>
                  <a:t> </a:t>
                </a:r>
              </a:p>
            </p:txBody>
          </p:sp>
        </mc:Fallback>
      </mc:AlternateContent>
      <p:graphicFrame>
        <p:nvGraphicFramePr>
          <p:cNvPr id="7" name="Object 4"/>
          <p:cNvGraphicFramePr>
            <a:graphicFrameLocks noChangeAspect="1"/>
          </p:cNvGraphicFramePr>
          <p:nvPr>
            <p:extLst>
              <p:ext uri="{D42A27DB-BD31-4B8C-83A1-F6EECF244321}">
                <p14:modId xmlns:p14="http://schemas.microsoft.com/office/powerpoint/2010/main" xmlns="" val="4151424174"/>
              </p:ext>
            </p:extLst>
          </p:nvPr>
        </p:nvGraphicFramePr>
        <p:xfrm>
          <a:off x="5105400" y="4572600"/>
          <a:ext cx="2437560" cy="1447200"/>
        </p:xfrm>
        <a:graphic>
          <a:graphicData uri="http://schemas.openxmlformats.org/presentationml/2006/ole">
            <p:oleObj spid="_x0000_s10302" name="Equation" r:id="rId4" imgW="812520" imgH="482400" progId="">
              <p:embed/>
            </p:oleObj>
          </a:graphicData>
        </a:graphic>
      </p:graphicFrame>
      <p:sp>
        <p:nvSpPr>
          <p:cNvPr id="5" name="Text Placeholder 5"/>
          <p:cNvSpPr>
            <a:spLocks noGrp="1"/>
          </p:cNvSpPr>
          <p:nvPr>
            <p:ph type="body" sz="quarter" idx="18"/>
          </p:nvPr>
        </p:nvSpPr>
        <p:spPr/>
        <p:txBody>
          <a:bodyPr/>
          <a:lstStyle/>
          <a:p>
            <a:endParaRPr lang="en-US"/>
          </a:p>
        </p:txBody>
      </p:sp>
      <p:sp>
        <p:nvSpPr>
          <p:cNvPr id="6" name="Text Placeholder 6"/>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1899797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MHHE_Accessible_PPT_Template-v3 (1)">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1">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50C8"/>
      </a:hlink>
      <a:folHlink>
        <a:srgbClr val="0050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 (1)</Template>
  <TotalTime>5090</TotalTime>
  <Words>1298</Words>
  <Application>Microsoft Office PowerPoint</Application>
  <PresentationFormat>On-screen Show (4:3)</PresentationFormat>
  <Paragraphs>174</Paragraphs>
  <Slides>27</Slides>
  <Notes>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27</vt:i4>
      </vt:variant>
    </vt:vector>
  </HeadingPairs>
  <TitlesOfParts>
    <vt:vector size="37" baseType="lpstr">
      <vt:lpstr>MHHE_Accessible_PPT_Template-v3 (1)</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Lecture slides to accompany Engineering Economy, 8th edition</vt:lpstr>
      <vt:lpstr>Chapter 15</vt:lpstr>
      <vt:lpstr>LEARNING OUTCOMES</vt:lpstr>
      <vt:lpstr>Direct and Indirect Cost Estimates</vt:lpstr>
      <vt:lpstr>What Direct Cost Estimation Includes</vt:lpstr>
      <vt:lpstr>Different Approaches to Cost Estimation</vt:lpstr>
      <vt:lpstr>Accuracy of Cost Estimates</vt:lpstr>
      <vt:lpstr>Unit Method</vt:lpstr>
      <vt:lpstr>Cost Indexes</vt:lpstr>
      <vt:lpstr>Example: Cost Index Method</vt:lpstr>
      <vt:lpstr>Finding Cost Indexes</vt:lpstr>
      <vt:lpstr>Cost-Estimating Relationships (CER)</vt:lpstr>
      <vt:lpstr>Cost-Capacity Equation</vt:lpstr>
      <vt:lpstr>Cost-Capacity Combined with Cost Index</vt:lpstr>
      <vt:lpstr>Factor Method</vt:lpstr>
      <vt:lpstr>Cost Factor h (1)</vt:lpstr>
      <vt:lpstr>Cost Factor h (2)</vt:lpstr>
      <vt:lpstr>Indirect Costs</vt:lpstr>
      <vt:lpstr>Indirect Cost Allocation - Traditional Method</vt:lpstr>
      <vt:lpstr>Example: AW Analysis - Traditional IDC Allocation</vt:lpstr>
      <vt:lpstr>Example: Indirect Cost Analysis - Traditional Method</vt:lpstr>
      <vt:lpstr>ABC Allocation</vt:lpstr>
      <vt:lpstr>Example: ABC Allocation</vt:lpstr>
      <vt:lpstr>Example: Traditional Allocation Comparison</vt:lpstr>
      <vt:lpstr>Traditional vs. ABC Allocation</vt:lpstr>
      <vt:lpstr>Ethics and Cost Estimating</vt:lpstr>
      <vt:lpstr>Summary of Important Points</vt:lpstr>
    </vt:vector>
  </TitlesOfParts>
  <Company>The McGraw-Hill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Structural Analysis</dc:title>
  <dc:creator>Kilburg, Jolynn</dc:creator>
  <cp:lastModifiedBy>Ken Marefat</cp:lastModifiedBy>
  <cp:revision>519</cp:revision>
  <dcterms:created xsi:type="dcterms:W3CDTF">2017-02-27T15:23:48Z</dcterms:created>
  <dcterms:modified xsi:type="dcterms:W3CDTF">2017-08-23T22:44:57Z</dcterms:modified>
</cp:coreProperties>
</file>