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notesSlides/notesSlide2.xml" ContentType="application/vnd.openxmlformats-officedocument.presentationml.notesSlide+xml"/>
  <Override PartName="/ppt/slides/slide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8.xml" ContentType="application/vnd.openxmlformats-officedocument.presentationml.slideMaster+xml"/>
  <Override PartName="/ppt/slideMasters/slideMaster6.xml" ContentType="application/vnd.openxmlformats-officedocument.presentationml.slideMaster+xml"/>
  <Override PartName="/ppt/theme/theme8.xml" ContentType="application/vnd.openxmlformats-officedocument.them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theme/theme10.xml" ContentType="application/vnd.openxmlformats-officedocument.them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Masters/slideMaster9.xml" ContentType="application/vnd.openxmlformats-officedocument.presentationml.slideMaster+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slideMasters/slideMaster7.xml" ContentType="application/vnd.openxmlformats-officedocument.presentationml.slideMaster+xml"/>
  <Override PartName="/ppt/theme/theme9.xml" ContentType="application/vnd.openxmlformats-officedocument.them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theme/theme11.xml" ContentType="application/vnd.openxmlformats-officedocument.them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Default Extension="wmf" ContentType="image/x-wmf"/>
  <Default Extension="rels" ContentType="application/vnd.openxmlformats-package.relationship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859" r:id="rId2"/>
    <p:sldMasterId id="2147483744" r:id="rId3"/>
    <p:sldMasterId id="2147483780" r:id="rId4"/>
    <p:sldMasterId id="2147483838" r:id="rId5"/>
    <p:sldMasterId id="2147483713" r:id="rId6"/>
    <p:sldMasterId id="2147483674" r:id="rId7"/>
    <p:sldMasterId id="2147483897" r:id="rId8"/>
    <p:sldMasterId id="2147483960" r:id="rId9"/>
  </p:sldMasterIdLst>
  <p:notesMasterIdLst>
    <p:notesMasterId r:id="rId24"/>
  </p:notesMasterIdLst>
  <p:handoutMasterIdLst>
    <p:handoutMasterId r:id="rId25"/>
  </p:handout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408">
          <p15:clr>
            <a:srgbClr val="A4A3A4"/>
          </p15:clr>
        </p15:guide>
        <p15:guide id="2" orient="horz" pos="3600">
          <p15:clr>
            <a:srgbClr val="A4A3A4"/>
          </p15:clr>
        </p15:guide>
        <p15:guide id="3" orient="horz" pos="912" userDrawn="1">
          <p15:clr>
            <a:srgbClr val="A4A3A4"/>
          </p15:clr>
        </p15:guide>
        <p15:guide id="4" orient="horz" pos="3360">
          <p15:clr>
            <a:srgbClr val="A4A3A4"/>
          </p15:clr>
        </p15:guide>
        <p15:guide id="5" pos="5616">
          <p15:clr>
            <a:srgbClr val="A4A3A4"/>
          </p15:clr>
        </p15:guide>
        <p15:guide id="6" pos="4320"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585858"/>
    <a:srgbClr val="A60A1B"/>
    <a:srgbClr val="006200"/>
    <a:srgbClr val="2B5B4D"/>
    <a:srgbClr val="00518B"/>
    <a:srgbClr val="3946A4"/>
    <a:srgbClr val="32946A"/>
    <a:srgbClr val="00CC99"/>
    <a:srgbClr val="00664D"/>
    <a:srgbClr val="FFFF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11" autoAdjust="0"/>
    <p:restoredTop sz="93237" autoAdjust="0"/>
  </p:normalViewPr>
  <p:slideViewPr>
    <p:cSldViewPr>
      <p:cViewPr>
        <p:scale>
          <a:sx n="75" d="100"/>
          <a:sy n="75" d="100"/>
        </p:scale>
        <p:origin x="-2910" y="-810"/>
      </p:cViewPr>
      <p:guideLst>
        <p:guide orient="horz" pos="3408"/>
        <p:guide orient="horz" pos="3600"/>
        <p:guide orient="horz" pos="912"/>
        <p:guide orient="horz" pos="3360"/>
        <p:guide pos="5616"/>
        <p:guide pos="4320"/>
      </p:guideLst>
    </p:cSldViewPr>
  </p:slideViewPr>
  <p:outlineViewPr>
    <p:cViewPr>
      <p:scale>
        <a:sx n="33" d="100"/>
        <a:sy n="33" d="100"/>
      </p:scale>
      <p:origin x="0" y="21018"/>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199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2.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theme" Target="theme/theme1.xml"/><Relationship Id="rId10" Type="http://schemas.openxmlformats.org/officeDocument/2006/relationships/slide" Target="slides/slide1.xml"/><Relationship Id="rId19" Type="http://schemas.openxmlformats.org/officeDocument/2006/relationships/slide" Target="slides/slide10.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724CCBF-31CF-4FCA-A5B4-50142834420A}" type="datetimeFigureOut">
              <a:rPr lang="en-US" smtClean="0"/>
              <a:pPr/>
              <a:t>8/23/2017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6895618-5249-4F12-80E4-2F3A0FD18481}" type="slidenum">
              <a:rPr lang="en-US" smtClean="0"/>
              <a:pPr/>
              <a:t>‹#›</a:t>
            </a:fld>
            <a:endParaRPr lang="en-US"/>
          </a:p>
        </p:txBody>
      </p:sp>
    </p:spTree>
    <p:extLst>
      <p:ext uri="{BB962C8B-B14F-4D97-AF65-F5344CB8AC3E}">
        <p14:creationId xmlns:p14="http://schemas.microsoft.com/office/powerpoint/2010/main" xmlns="" val="4721105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84B720-C9F6-4BFC-BC5C-B1B8D70204DA}" type="datetimeFigureOut">
              <a:rPr lang="en-US" smtClean="0"/>
              <a:pPr/>
              <a:t>8/23/2017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003D02-7E89-4EBF-B123-9C334E1BFEF7}" type="slidenum">
              <a:rPr lang="en-US" smtClean="0"/>
              <a:pPr/>
              <a:t>‹#›</a:t>
            </a:fld>
            <a:endParaRPr lang="en-US"/>
          </a:p>
        </p:txBody>
      </p:sp>
    </p:spTree>
    <p:extLst>
      <p:ext uri="{BB962C8B-B14F-4D97-AF65-F5344CB8AC3E}">
        <p14:creationId xmlns:p14="http://schemas.microsoft.com/office/powerpoint/2010/main" xmlns="" val="618904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this point:</a:t>
            </a:r>
          </a:p>
          <a:p>
            <a:r>
              <a:rPr lang="en-US" dirty="0" smtClean="0"/>
              <a:t>1.  Introduce yourself - your students are likely to want to know something about your qualifications and interests - overall, where you are coming from.</a:t>
            </a:r>
          </a:p>
          <a:p>
            <a:r>
              <a:rPr lang="en-US" dirty="0" smtClean="0"/>
              <a:t>2.  Have students introduce themselves.  Ask why they are taking this class.  If you are fortunate enough to have a Polaroid camera, take pictures of each student for later posting on a class “board” so both they and you get to know each other.</a:t>
            </a:r>
          </a:p>
          <a:p>
            <a:r>
              <a:rPr lang="en-US" dirty="0" smtClean="0"/>
              <a:t>3.  Discuss both choice of textbook and development of syllabus.</a:t>
            </a:r>
          </a:p>
          <a:p>
            <a:r>
              <a:rPr lang="en-US" dirty="0" smtClean="0"/>
              <a:t>4.  If you are expecting students to work in teams, at east introduce the choice of team members.  If at all possible, have students participate in a team building or team study exercise.  It works wonders.  Most student have been told to work in teams in prior classes, but have never examined exactly what a team is and how it works.  One hour spent in a team building/examination exercise saves many hours and avoids many problems later on.</a:t>
            </a:r>
          </a:p>
        </p:txBody>
      </p:sp>
      <p:sp>
        <p:nvSpPr>
          <p:cNvPr id="4" name="Slide Number Placeholder 3"/>
          <p:cNvSpPr>
            <a:spLocks noGrp="1"/>
          </p:cNvSpPr>
          <p:nvPr>
            <p:ph type="sldNum" sz="quarter" idx="10"/>
          </p:nvPr>
        </p:nvSpPr>
        <p:spPr/>
        <p:txBody>
          <a:bodyPr/>
          <a:lstStyle/>
          <a:p>
            <a:fld id="{5D003D02-7E89-4EBF-B123-9C334E1BFEF7}" type="slidenum">
              <a:rPr lang="en-US" smtClean="0"/>
              <a:pPr/>
              <a:t>1</a:t>
            </a:fld>
            <a:endParaRPr lang="en-US"/>
          </a:p>
        </p:txBody>
      </p:sp>
    </p:spTree>
    <p:extLst>
      <p:ext uri="{BB962C8B-B14F-4D97-AF65-F5344CB8AC3E}">
        <p14:creationId xmlns:p14="http://schemas.microsoft.com/office/powerpoint/2010/main" xmlns="" val="3455175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5D003D02-7E89-4EBF-B123-9C334E1BFEF7}" type="slidenum">
              <a:rPr lang="en-US" smtClean="0"/>
              <a:pPr/>
              <a:t>2</a:t>
            </a:fld>
            <a:endParaRPr lang="en-US"/>
          </a:p>
        </p:txBody>
      </p:sp>
    </p:spTree>
    <p:extLst>
      <p:ext uri="{BB962C8B-B14F-4D97-AF65-F5344CB8AC3E}">
        <p14:creationId xmlns:p14="http://schemas.microsoft.com/office/powerpoint/2010/main" xmlns="" val="341838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ed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rgbClr val="000000">
              <a:alpha val="56863"/>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latin typeface="+mj-lt"/>
                <a:cs typeface="Arial" panose="020B0604020202020204" pitchFamily="34" charset="0"/>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457200" y="4191000"/>
            <a:ext cx="5105400" cy="685800"/>
          </a:xfrm>
          <a:prstGeom prst="rect">
            <a:avLst/>
          </a:prstGeom>
        </p:spPr>
        <p:txBody>
          <a:bodyPr anchor="b"/>
          <a:lstStyle>
            <a:lvl1pPr marL="0" indent="0">
              <a:buNone/>
              <a:defRPr sz="2000" b="1">
                <a:solidFill>
                  <a:schemeClr val="bg1"/>
                </a:solidFill>
                <a:latin typeface="ArumSans Bd" pitchFamily="34" charset="0"/>
                <a:cs typeface="Arial" panose="020B0604020202020204" pitchFamily="34" charset="0"/>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smtClean="0"/>
              <a:t>Click to edit Master text styles</a:t>
            </a:r>
            <a:endParaRPr lang="en-US" dirty="0"/>
          </a:p>
        </p:txBody>
      </p:sp>
      <p:sp>
        <p:nvSpPr>
          <p:cNvPr id="4"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9" name="Content Placeholder 4"/>
          <p:cNvSpPr>
            <a:spLocks noGrp="1"/>
          </p:cNvSpPr>
          <p:nvPr>
            <p:ph sz="quarter" idx="12" hasCustomPrompt="1"/>
          </p:nvPr>
        </p:nvSpPr>
        <p:spPr>
          <a:xfrm>
            <a:off x="0" y="6706639"/>
            <a:ext cx="9144000" cy="173736"/>
          </a:xfrm>
          <a:prstGeom prst="rect">
            <a:avLst/>
          </a:prstGeom>
        </p:spPr>
        <p:txBody>
          <a:bodyPr/>
          <a:lstStyle>
            <a:lvl1pPr algn="l">
              <a:defRPr sz="800">
                <a:solidFill>
                  <a:srgbClr val="585858"/>
                </a:solidFill>
              </a:defRPr>
            </a:lvl1pPr>
          </a:lstStyle>
          <a:p>
            <a:pPr lvl="0"/>
            <a:r>
              <a:rPr lang="en-US" dirty="0" smtClean="0"/>
              <a:t>Set Copyright Here</a:t>
            </a:r>
            <a:endParaRPr lang="en-US" dirty="0"/>
          </a:p>
        </p:txBody>
      </p:sp>
    </p:spTree>
    <p:extLst>
      <p:ext uri="{BB962C8B-B14F-4D97-AF65-F5344CB8AC3E}">
        <p14:creationId xmlns:p14="http://schemas.microsoft.com/office/powerpoint/2010/main" xmlns="" val="11560280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WhiteTagline-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7"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106916897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WhiteTagline-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40761728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White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smtClean="0"/>
              <a:t>Click to edit Master title style</a:t>
            </a:r>
            <a:endParaRPr lang="en-US" dirty="0"/>
          </a:p>
        </p:txBody>
      </p:sp>
      <p:sp>
        <p:nvSpPr>
          <p:cNvPr id="3" name="Subtitle 1"/>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7"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423552719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White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5"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222947916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White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6"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369556950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No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Content Placeholder 1"/>
          <p:cNvSpPr>
            <a:spLocks noGrp="1"/>
          </p:cNvSpPr>
          <p:nvPr>
            <p:ph idx="1"/>
          </p:nvPr>
        </p:nvSpPr>
        <p:spPr>
          <a:xfrm>
            <a:off x="457200" y="990600"/>
            <a:ext cx="8229600" cy="55626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p:cNvSpPr>
            <a:spLocks noGrp="1"/>
          </p:cNvSpPr>
          <p:nvPr>
            <p:ph type="body" sz="quarter" idx="16" hasCustomPrompt="1"/>
          </p:nvPr>
        </p:nvSpPr>
        <p:spPr>
          <a:xfrm>
            <a:off x="3886200" y="6553200"/>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380104104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NoBar-Six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0" y="228600"/>
            <a:ext cx="9144000" cy="639762"/>
          </a:xfrm>
          <a:prstGeom prst="rect">
            <a:avLst/>
          </a:prstGeom>
        </p:spPr>
        <p:txBody>
          <a:bodyPr/>
          <a:lstStyle>
            <a:lvl1pPr>
              <a:defRPr lang="en-US" sz="3600" dirty="0">
                <a:solidFill>
                  <a:schemeClr val="bg2"/>
                </a:solidFill>
              </a:defRPr>
            </a:lvl1pPr>
          </a:lstStyle>
          <a:p>
            <a:pPr lvl="0"/>
            <a:r>
              <a:rPr lang="en-US" dirty="0" smtClean="0"/>
              <a:t>Click to edit Master title style</a:t>
            </a:r>
            <a:endParaRPr lang="en-US" dirty="0"/>
          </a:p>
        </p:txBody>
      </p:sp>
      <p:sp>
        <p:nvSpPr>
          <p:cNvPr id="8" name="Content Placeholder 1"/>
          <p:cNvSpPr>
            <a:spLocks noGrp="1"/>
          </p:cNvSpPr>
          <p:nvPr>
            <p:ph sz="quarter" idx="12"/>
          </p:nvPr>
        </p:nvSpPr>
        <p:spPr>
          <a:xfrm>
            <a:off x="533400" y="1066800"/>
            <a:ext cx="8153400" cy="8382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sz="quarter" idx="13"/>
          </p:nvPr>
        </p:nvSpPr>
        <p:spPr>
          <a:xfrm>
            <a:off x="533400" y="2011680"/>
            <a:ext cx="8153400" cy="7620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3"/>
          <p:cNvSpPr>
            <a:spLocks noGrp="1"/>
          </p:cNvSpPr>
          <p:nvPr>
            <p:ph sz="quarter" idx="14"/>
          </p:nvPr>
        </p:nvSpPr>
        <p:spPr>
          <a:xfrm>
            <a:off x="533400" y="2880360"/>
            <a:ext cx="8153400" cy="6858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4"/>
          <p:cNvSpPr>
            <a:spLocks noGrp="1"/>
          </p:cNvSpPr>
          <p:nvPr>
            <p:ph sz="quarter" idx="15"/>
          </p:nvPr>
        </p:nvSpPr>
        <p:spPr>
          <a:xfrm>
            <a:off x="533400" y="3672840"/>
            <a:ext cx="8153400" cy="8382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5"/>
          <p:cNvSpPr>
            <a:spLocks noGrp="1"/>
          </p:cNvSpPr>
          <p:nvPr>
            <p:ph sz="quarter" idx="10"/>
          </p:nvPr>
        </p:nvSpPr>
        <p:spPr>
          <a:xfrm>
            <a:off x="533400" y="4617720"/>
            <a:ext cx="8153400" cy="9144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6"/>
          <p:cNvSpPr>
            <a:spLocks noGrp="1"/>
          </p:cNvSpPr>
          <p:nvPr>
            <p:ph sz="quarter" idx="11"/>
          </p:nvPr>
        </p:nvSpPr>
        <p:spPr>
          <a:xfrm>
            <a:off x="533400" y="5638800"/>
            <a:ext cx="8153400" cy="7620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Photo Credit"/>
          <p:cNvSpPr>
            <a:spLocks noGrp="1"/>
          </p:cNvSpPr>
          <p:nvPr>
            <p:ph type="body" sz="quarter" idx="16"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256202352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NoBar-Two Content">
    <p:spTree>
      <p:nvGrpSpPr>
        <p:cNvPr id="1" name=""/>
        <p:cNvGrpSpPr/>
        <p:nvPr/>
      </p:nvGrpSpPr>
      <p:grpSpPr>
        <a:xfrm>
          <a:off x="0" y="0"/>
          <a:ext cx="0" cy="0"/>
          <a:chOff x="0" y="0"/>
          <a:chExt cx="0" cy="0"/>
        </a:xfrm>
      </p:grpSpPr>
      <p:sp>
        <p:nvSpPr>
          <p:cNvPr id="7" name="Slide Title"/>
          <p:cNvSpPr>
            <a:spLocks noGrp="1"/>
          </p:cNvSpPr>
          <p:nvPr>
            <p:ph type="title"/>
          </p:nvPr>
        </p:nvSpPr>
        <p:spPr>
          <a:xfrm>
            <a:off x="-1" y="228600"/>
            <a:ext cx="9144001"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Content Placeholder 1"/>
          <p:cNvSpPr>
            <a:spLocks noGrp="1"/>
          </p:cNvSpPr>
          <p:nvPr>
            <p:ph sz="half" idx="1"/>
          </p:nvPr>
        </p:nvSpPr>
        <p:spPr>
          <a:xfrm>
            <a:off x="457200" y="914400"/>
            <a:ext cx="4038600" cy="561594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2"/>
          <p:cNvSpPr>
            <a:spLocks noGrp="1"/>
          </p:cNvSpPr>
          <p:nvPr>
            <p:ph sz="half" idx="2"/>
          </p:nvPr>
        </p:nvSpPr>
        <p:spPr>
          <a:xfrm>
            <a:off x="4648200" y="914400"/>
            <a:ext cx="4038600" cy="561594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Jump Link"/>
          <p:cNvSpPr>
            <a:spLocks noGrp="1"/>
          </p:cNvSpPr>
          <p:nvPr>
            <p:ph type="body" sz="quarter" idx="12" hasCustomPrompt="1"/>
          </p:nvPr>
        </p:nvSpPr>
        <p:spPr>
          <a:xfrm>
            <a:off x="3817620" y="65294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0"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211879768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NoBar-Two-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1"/>
          <p:cNvSpPr>
            <a:spLocks noGrp="1"/>
          </p:cNvSpPr>
          <p:nvPr>
            <p:ph sz="half" idx="2"/>
          </p:nvPr>
        </p:nvSpPr>
        <p:spPr>
          <a:xfrm>
            <a:off x="457201" y="1600200"/>
            <a:ext cx="4040188" cy="4912202"/>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2"/>
          <p:cNvSpPr>
            <a:spLocks noGrp="1"/>
          </p:cNvSpPr>
          <p:nvPr>
            <p:ph sz="quarter" idx="4"/>
          </p:nvPr>
        </p:nvSpPr>
        <p:spPr>
          <a:xfrm>
            <a:off x="4645026" y="1600200"/>
            <a:ext cx="4041775" cy="4912202"/>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Jump Link"/>
          <p:cNvSpPr>
            <a:spLocks noGrp="1"/>
          </p:cNvSpPr>
          <p:nvPr>
            <p:ph type="body" sz="quarter" idx="12" hasCustomPrompt="1"/>
          </p:nvPr>
        </p:nvSpPr>
        <p:spPr>
          <a:xfrm>
            <a:off x="3817620" y="65294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2"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87407346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NoBar-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1"/>
          <p:cNvSpPr>
            <a:spLocks noGrp="1"/>
          </p:cNvSpPr>
          <p:nvPr>
            <p:ph sz="half" idx="2"/>
          </p:nvPr>
        </p:nvSpPr>
        <p:spPr>
          <a:xfrm>
            <a:off x="457201" y="1600200"/>
            <a:ext cx="4040188"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2"/>
          <p:cNvSpPr>
            <a:spLocks noGrp="1"/>
          </p:cNvSpPr>
          <p:nvPr>
            <p:ph sz="quarter" idx="4"/>
          </p:nvPr>
        </p:nvSpPr>
        <p:spPr>
          <a:xfrm>
            <a:off x="4645026" y="1600200"/>
            <a:ext cx="4041775"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Header 3"/>
          <p:cNvSpPr>
            <a:spLocks noGrp="1"/>
          </p:cNvSpPr>
          <p:nvPr>
            <p:ph type="body" sz="quarter" idx="12"/>
          </p:nvPr>
        </p:nvSpPr>
        <p:spPr>
          <a:xfrm>
            <a:off x="457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14" name="Content Placeholder 3"/>
          <p:cNvSpPr>
            <a:spLocks noGrp="1"/>
          </p:cNvSpPr>
          <p:nvPr>
            <p:ph sz="half" idx="14"/>
          </p:nvPr>
        </p:nvSpPr>
        <p:spPr>
          <a:xfrm>
            <a:off x="457200" y="4191000"/>
            <a:ext cx="4040188"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Header 4"/>
          <p:cNvSpPr>
            <a:spLocks noGrp="1"/>
          </p:cNvSpPr>
          <p:nvPr>
            <p:ph type="body" sz="quarter" idx="13"/>
          </p:nvPr>
        </p:nvSpPr>
        <p:spPr>
          <a:xfrm>
            <a:off x="4648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15" name="Content Placeholder 4"/>
          <p:cNvSpPr>
            <a:spLocks noGrp="1"/>
          </p:cNvSpPr>
          <p:nvPr>
            <p:ph sz="quarter" idx="15"/>
          </p:nvPr>
        </p:nvSpPr>
        <p:spPr>
          <a:xfrm>
            <a:off x="4645025" y="4191000"/>
            <a:ext cx="4041775"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Jump Link"/>
          <p:cNvSpPr>
            <a:spLocks noGrp="1"/>
          </p:cNvSpPr>
          <p:nvPr>
            <p:ph type="body" sz="quarter" idx="16" hasCustomPrompt="1"/>
          </p:nvPr>
        </p:nvSpPr>
        <p:spPr>
          <a:xfrm>
            <a:off x="3817620" y="59960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158737704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ed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smtClean="0"/>
              <a:t>Click to edit Master title style</a:t>
            </a:r>
            <a:endParaRPr lang="en-US" dirty="0"/>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9"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348068660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NoBar-Content with Lef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457201" y="304800"/>
            <a:ext cx="3008313" cy="838200"/>
          </a:xfrm>
          <a:prstGeom prst="rect">
            <a:avLst/>
          </a:prstGeom>
        </p:spPr>
        <p:txBody>
          <a:bodyPr anchor="b"/>
          <a:lstStyle>
            <a:lvl1pPr algn="l">
              <a:defRPr sz="1800" b="1">
                <a:solidFill>
                  <a:schemeClr val="bg2"/>
                </a:solidFill>
                <a:latin typeface="+mj-lt"/>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457201"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3" name="Content Placeholder 1"/>
          <p:cNvSpPr>
            <a:spLocks noGrp="1"/>
          </p:cNvSpPr>
          <p:nvPr>
            <p:ph idx="1"/>
          </p:nvPr>
        </p:nvSpPr>
        <p:spPr>
          <a:xfrm>
            <a:off x="3575050" y="304800"/>
            <a:ext cx="5111751" cy="6179819"/>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p:cNvSpPr>
            <a:spLocks noGrp="1"/>
          </p:cNvSpPr>
          <p:nvPr>
            <p:ph type="body" sz="quarter" idx="12" hasCustomPrompt="1"/>
          </p:nvPr>
        </p:nvSpPr>
        <p:spPr>
          <a:xfrm>
            <a:off x="5445125" y="6488875"/>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8"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297504958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NoBar-Content with Righ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5678487" y="304800"/>
            <a:ext cx="3008313" cy="838200"/>
          </a:xfrm>
          <a:prstGeom prst="rect">
            <a:avLst/>
          </a:prstGeom>
        </p:spPr>
        <p:txBody>
          <a:bodyPr anchor="b"/>
          <a:lstStyle>
            <a:lvl1pPr algn="l">
              <a:defRPr sz="1800" b="1">
                <a:solidFill>
                  <a:schemeClr val="bg2"/>
                </a:solidFill>
                <a:latin typeface="+mj-lt"/>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5678487"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3" name="Content Placeholder 1"/>
          <p:cNvSpPr>
            <a:spLocks noGrp="1"/>
          </p:cNvSpPr>
          <p:nvPr>
            <p:ph idx="1"/>
          </p:nvPr>
        </p:nvSpPr>
        <p:spPr>
          <a:xfrm>
            <a:off x="457200" y="304800"/>
            <a:ext cx="5111751" cy="6179819"/>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p:cNvSpPr>
            <a:spLocks noGrp="1"/>
          </p:cNvSpPr>
          <p:nvPr>
            <p:ph type="body" sz="quarter" idx="12" hasCustomPrompt="1"/>
          </p:nvPr>
        </p:nvSpPr>
        <p:spPr>
          <a:xfrm>
            <a:off x="2327275" y="6488875"/>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149100426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NoBar-Picture with Caption">
    <p:spTree>
      <p:nvGrpSpPr>
        <p:cNvPr id="1" name=""/>
        <p:cNvGrpSpPr/>
        <p:nvPr/>
      </p:nvGrpSpPr>
      <p:grpSpPr>
        <a:xfrm>
          <a:off x="0" y="0"/>
          <a:ext cx="0" cy="0"/>
          <a:chOff x="0" y="0"/>
          <a:chExt cx="0" cy="0"/>
        </a:xfrm>
      </p:grpSpPr>
      <p:sp>
        <p:nvSpPr>
          <p:cNvPr id="2" name="Slide Title"/>
          <p:cNvSpPr>
            <a:spLocks noGrp="1"/>
          </p:cNvSpPr>
          <p:nvPr>
            <p:ph type="title"/>
          </p:nvPr>
        </p:nvSpPr>
        <p:spPr>
          <a:xfrm>
            <a:off x="1828800" y="5253037"/>
            <a:ext cx="5486400" cy="566738"/>
          </a:xfrm>
          <a:prstGeom prst="rect">
            <a:avLst/>
          </a:prstGeom>
        </p:spPr>
        <p:txBody>
          <a:bodyPr anchor="b"/>
          <a:lstStyle>
            <a:lvl1pPr algn="l">
              <a:defRPr sz="2400" b="1">
                <a:solidFill>
                  <a:schemeClr val="bg2"/>
                </a:solidFill>
                <a:latin typeface="+mj-lt"/>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1828800" y="5895975"/>
            <a:ext cx="5486400" cy="6096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1"/>
          <p:cNvSpPr>
            <a:spLocks noGrp="1"/>
          </p:cNvSpPr>
          <p:nvPr>
            <p:ph type="pic" idx="1"/>
          </p:nvPr>
        </p:nvSpPr>
        <p:spPr>
          <a:xfrm>
            <a:off x="1028700" y="128650"/>
            <a:ext cx="7086600" cy="494462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7" name="Jump Link"/>
          <p:cNvSpPr>
            <a:spLocks noGrp="1"/>
          </p:cNvSpPr>
          <p:nvPr>
            <p:ph type="body" sz="quarter" idx="16" hasCustomPrompt="1"/>
          </p:nvPr>
        </p:nvSpPr>
        <p:spPr>
          <a:xfrm>
            <a:off x="3886200" y="5081650"/>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13266110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NoBar-Title and Video">
    <p:spTree>
      <p:nvGrpSpPr>
        <p:cNvPr id="1" name=""/>
        <p:cNvGrpSpPr/>
        <p:nvPr/>
      </p:nvGrpSpPr>
      <p:grpSpPr>
        <a:xfrm>
          <a:off x="0" y="0"/>
          <a:ext cx="0" cy="0"/>
          <a:chOff x="0" y="0"/>
          <a:chExt cx="0" cy="0"/>
        </a:xfrm>
      </p:grpSpPr>
      <p:sp>
        <p:nvSpPr>
          <p:cNvPr id="2" name="Slide Title"/>
          <p:cNvSpPr>
            <a:spLocks noGrp="1"/>
          </p:cNvSpPr>
          <p:nvPr>
            <p:ph type="title"/>
          </p:nvPr>
        </p:nvSpPr>
        <p:spPr>
          <a:xfrm>
            <a:off x="-2251" y="228600"/>
            <a:ext cx="9172252"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6" name="Media Placeholder 1"/>
          <p:cNvSpPr>
            <a:spLocks noGrp="1"/>
          </p:cNvSpPr>
          <p:nvPr>
            <p:ph type="media" sz="quarter" idx="11"/>
          </p:nvPr>
        </p:nvSpPr>
        <p:spPr>
          <a:xfrm>
            <a:off x="0" y="1066799"/>
            <a:ext cx="9144000" cy="5315957"/>
          </a:xfrm>
          <a:prstGeom prst="rect">
            <a:avLst/>
          </a:prstGeom>
        </p:spPr>
        <p:txBody>
          <a:bodyPr/>
          <a:lstStyle/>
          <a:p>
            <a:endParaRPr lang="en-US"/>
          </a:p>
        </p:txBody>
      </p:sp>
      <p:sp>
        <p:nvSpPr>
          <p:cNvPr id="5" name="Video Credit"/>
          <p:cNvSpPr>
            <a:spLocks noGrp="1"/>
          </p:cNvSpPr>
          <p:nvPr>
            <p:ph type="body" sz="quarter" idx="12"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Video Credit Here</a:t>
            </a:r>
            <a:endParaRPr lang="en-US" dirty="0"/>
          </a:p>
        </p:txBody>
      </p:sp>
    </p:spTree>
    <p:extLst>
      <p:ext uri="{BB962C8B-B14F-4D97-AF65-F5344CB8AC3E}">
        <p14:creationId xmlns:p14="http://schemas.microsoft.com/office/powerpoint/2010/main" xmlns="" val="198741734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extLst mod="1">
    <p:ext uri="{DCECCB84-F9BA-43D5-87BE-67443E8EF086}">
      <p15:sldGuideLst xmlns="" xmlns:p15="http://schemas.microsoft.com/office/powerpoint/2012/main">
        <p15:guide id="1" orient="horz" pos="2160">
          <p15:clr>
            <a:srgbClr val="FBAE40"/>
          </p15:clr>
        </p15:guide>
        <p15:guide id="2" pos="528">
          <p15:clr>
            <a:srgbClr val="FBAE40"/>
          </p15:clr>
        </p15:guide>
        <p15:guide id="3" pos="5136">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45720" y="152400"/>
            <a:ext cx="9052560" cy="914400"/>
          </a:xfrm>
          <a:prstGeom prst="rect">
            <a:avLst/>
          </a:prstGeom>
        </p:spPr>
        <p:txBody>
          <a:bodyPr anchor="ctr"/>
          <a:lstStyle>
            <a:lvl1pPr>
              <a:defRPr sz="3600" b="1">
                <a:solidFill>
                  <a:srgbClr val="3946A4"/>
                </a:solidFill>
                <a:latin typeface="Arial Narrow" panose="020B060602020203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1"/>
          <p:cNvSpPr>
            <a:spLocks noGrp="1"/>
          </p:cNvSpPr>
          <p:nvPr>
            <p:ph idx="1"/>
          </p:nvPr>
        </p:nvSpPr>
        <p:spPr>
          <a:xfrm>
            <a:off x="457200" y="1264920"/>
            <a:ext cx="8229600" cy="5212080"/>
          </a:xfrm>
          <a:prstGeom prst="rect">
            <a:avLst/>
          </a:prstGeom>
        </p:spPr>
        <p:txBody>
          <a:bodyPr/>
          <a:lstStyle>
            <a:lvl1pPr>
              <a:spcAft>
                <a:spcPts val="800"/>
              </a:spcAft>
              <a:defRPr sz="2800" b="1">
                <a:latin typeface="Arial Narrow" panose="020B0606020202030204" pitchFamily="34" charset="0"/>
              </a:defRPr>
            </a:lvl1pPr>
            <a:lvl2pPr>
              <a:spcAft>
                <a:spcPts val="800"/>
              </a:spcAft>
              <a:defRPr sz="2400" b="1">
                <a:latin typeface="Arial Narrow" panose="020B0606020202030204" pitchFamily="34" charset="0"/>
              </a:defRPr>
            </a:lvl2pPr>
            <a:lvl3pPr>
              <a:spcAft>
                <a:spcPts val="800"/>
              </a:spcAft>
              <a:defRPr sz="2000" b="1">
                <a:latin typeface="Arial Narrow" panose="020B0606020202030204" pitchFamily="34" charset="0"/>
              </a:defRPr>
            </a:lvl3pPr>
            <a:lvl4pPr>
              <a:spcAft>
                <a:spcPts val="800"/>
              </a:spcAft>
              <a:defRPr sz="1800" b="1">
                <a:latin typeface="Arial Narrow" panose="020B0606020202030204" pitchFamily="34" charset="0"/>
              </a:defRPr>
            </a:lvl4pPr>
            <a:lvl5pPr>
              <a:spcAft>
                <a:spcPts val="800"/>
              </a:spcAft>
              <a:defRPr sz="1800" b="1">
                <a:latin typeface="Arial Narrow" panose="020B0606020202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p:cNvSpPr>
            <a:spLocks noGrp="1"/>
          </p:cNvSpPr>
          <p:nvPr>
            <p:ph type="body" sz="quarter" idx="16" hasCustomPrompt="1"/>
          </p:nvPr>
        </p:nvSpPr>
        <p:spPr>
          <a:xfrm>
            <a:off x="3886200" y="6553200"/>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386265536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45720" y="152400"/>
            <a:ext cx="9052560" cy="914400"/>
          </a:xfrm>
          <a:prstGeom prst="rect">
            <a:avLst/>
          </a:prstGeom>
        </p:spPr>
        <p:txBody>
          <a:bodyPr anchor="ctr"/>
          <a:lstStyle>
            <a:lvl1pPr>
              <a:defRPr sz="3600" b="1">
                <a:solidFill>
                  <a:srgbClr val="3946A4"/>
                </a:solidFill>
                <a:latin typeface="Arial Narrow" panose="020B060602020203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1"/>
          <p:cNvSpPr>
            <a:spLocks noGrp="1"/>
          </p:cNvSpPr>
          <p:nvPr>
            <p:ph idx="1"/>
          </p:nvPr>
        </p:nvSpPr>
        <p:spPr>
          <a:xfrm>
            <a:off x="457200" y="1264920"/>
            <a:ext cx="8229600" cy="2392680"/>
          </a:xfrm>
          <a:prstGeom prst="rect">
            <a:avLst/>
          </a:prstGeom>
        </p:spPr>
        <p:txBody>
          <a:bodyPr/>
          <a:lstStyle>
            <a:lvl1pPr>
              <a:spcAft>
                <a:spcPts val="800"/>
              </a:spcAft>
              <a:defRPr sz="2800" b="1">
                <a:latin typeface="Arial Narrow" panose="020B0606020202030204" pitchFamily="34" charset="0"/>
              </a:defRPr>
            </a:lvl1pPr>
            <a:lvl2pPr>
              <a:spcAft>
                <a:spcPts val="800"/>
              </a:spcAft>
              <a:defRPr sz="2400" b="1">
                <a:latin typeface="Arial Narrow" panose="020B0606020202030204" pitchFamily="34" charset="0"/>
              </a:defRPr>
            </a:lvl2pPr>
            <a:lvl3pPr>
              <a:spcAft>
                <a:spcPts val="800"/>
              </a:spcAft>
              <a:defRPr sz="2000" b="1">
                <a:latin typeface="Arial Narrow" panose="020B0606020202030204" pitchFamily="34" charset="0"/>
              </a:defRPr>
            </a:lvl3pPr>
            <a:lvl4pPr>
              <a:spcAft>
                <a:spcPts val="800"/>
              </a:spcAft>
              <a:defRPr sz="1800" b="1">
                <a:latin typeface="Arial Narrow" panose="020B0606020202030204" pitchFamily="34" charset="0"/>
              </a:defRPr>
            </a:lvl4pPr>
            <a:lvl5pPr>
              <a:spcAft>
                <a:spcPts val="800"/>
              </a:spcAft>
              <a:defRPr sz="1800" b="1">
                <a:latin typeface="Arial Narrow" panose="020B0606020202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Content Placeholder 2"/>
          <p:cNvSpPr>
            <a:spLocks noGrp="1"/>
          </p:cNvSpPr>
          <p:nvPr>
            <p:ph idx="17"/>
          </p:nvPr>
        </p:nvSpPr>
        <p:spPr>
          <a:xfrm>
            <a:off x="457200" y="3733800"/>
            <a:ext cx="8229600" cy="2392680"/>
          </a:xfrm>
          <a:prstGeom prst="rect">
            <a:avLst/>
          </a:prstGeom>
        </p:spPr>
        <p:txBody>
          <a:bodyPr/>
          <a:lstStyle>
            <a:lvl1pPr>
              <a:spcAft>
                <a:spcPts val="800"/>
              </a:spcAft>
              <a:defRPr sz="2800" b="1">
                <a:latin typeface="Arial Narrow" panose="020B0606020202030204" pitchFamily="34" charset="0"/>
              </a:defRPr>
            </a:lvl1pPr>
            <a:lvl2pPr>
              <a:spcAft>
                <a:spcPts val="800"/>
              </a:spcAft>
              <a:defRPr sz="2400" b="1">
                <a:latin typeface="Arial Narrow" panose="020B0606020202030204" pitchFamily="34" charset="0"/>
              </a:defRPr>
            </a:lvl2pPr>
            <a:lvl3pPr>
              <a:spcAft>
                <a:spcPts val="800"/>
              </a:spcAft>
              <a:defRPr sz="2000" b="1">
                <a:latin typeface="Arial Narrow" panose="020B0606020202030204" pitchFamily="34" charset="0"/>
              </a:defRPr>
            </a:lvl3pPr>
            <a:lvl4pPr>
              <a:spcAft>
                <a:spcPts val="800"/>
              </a:spcAft>
              <a:defRPr sz="1800" b="1">
                <a:latin typeface="Arial Narrow" panose="020B0606020202030204" pitchFamily="34" charset="0"/>
              </a:defRPr>
            </a:lvl4pPr>
            <a:lvl5pPr>
              <a:spcAft>
                <a:spcPts val="800"/>
              </a:spcAft>
              <a:defRPr sz="1800" b="1">
                <a:latin typeface="Arial Narrow" panose="020B0606020202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Jump Link"/>
          <p:cNvSpPr>
            <a:spLocks noGrp="1"/>
          </p:cNvSpPr>
          <p:nvPr>
            <p:ph type="body" sz="quarter" idx="18" hasCustomPrompt="1"/>
          </p:nvPr>
        </p:nvSpPr>
        <p:spPr>
          <a:xfrm>
            <a:off x="3886200" y="6551932"/>
            <a:ext cx="1371600" cy="100584"/>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12" name="Photo Credit"/>
          <p:cNvSpPr>
            <a:spLocks noGrp="1"/>
          </p:cNvSpPr>
          <p:nvPr>
            <p:ph type="body" sz="quarter" idx="19" hasCustomPrompt="1"/>
          </p:nvPr>
        </p:nvSpPr>
        <p:spPr>
          <a:xfrm>
            <a:off x="6473952" y="6702552"/>
            <a:ext cx="2670048" cy="155448"/>
          </a:xfrm>
          <a:prstGeom prst="rect">
            <a:avLst/>
          </a:prstGeom>
        </p:spPr>
        <p:txBody>
          <a:bodyPr lIns="0" tIns="0" rIns="45720" bIns="0"/>
          <a:lstStyle>
            <a:lvl1pPr marL="0" indent="0" algn="r">
              <a:buNone/>
              <a:defRPr sz="800">
                <a:solidFill>
                  <a:schemeClr val="bg1"/>
                </a:solidFill>
              </a:defRPr>
            </a:lvl1pPr>
          </a:lstStyle>
          <a:p>
            <a:pPr lvl="0"/>
            <a:r>
              <a:rPr lang="en-US" dirty="0" smtClean="0"/>
              <a:t>Insert Photo Credit Here</a:t>
            </a:r>
          </a:p>
        </p:txBody>
      </p:sp>
    </p:spTree>
    <p:extLst>
      <p:ext uri="{BB962C8B-B14F-4D97-AF65-F5344CB8AC3E}">
        <p14:creationId xmlns:p14="http://schemas.microsoft.com/office/powerpoint/2010/main" xmlns="" val="130997140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RedBar-Six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45720" y="152400"/>
            <a:ext cx="9052560" cy="914400"/>
          </a:xfrm>
          <a:prstGeom prst="rect">
            <a:avLst/>
          </a:prstGeom>
        </p:spPr>
        <p:txBody>
          <a:bodyPr anchor="ctr"/>
          <a:lstStyle>
            <a:lvl1pPr>
              <a:defRPr lang="en-US" sz="3600" b="1" dirty="0">
                <a:solidFill>
                  <a:srgbClr val="3946A4"/>
                </a:solidFill>
                <a:latin typeface="Arial Narrow" panose="020B0606020202030204" pitchFamily="34" charset="0"/>
                <a:cs typeface="Arial" panose="020B0604020202020204" pitchFamily="34" charset="0"/>
              </a:defRPr>
            </a:lvl1pPr>
          </a:lstStyle>
          <a:p>
            <a:pPr lvl="0"/>
            <a:r>
              <a:rPr lang="en-US" dirty="0" smtClean="0"/>
              <a:t>Click to edit Master title style</a:t>
            </a:r>
            <a:endParaRPr lang="en-US" dirty="0"/>
          </a:p>
        </p:txBody>
      </p:sp>
      <p:sp>
        <p:nvSpPr>
          <p:cNvPr id="5" name="Content Placeholder 4"/>
          <p:cNvSpPr>
            <a:spLocks noGrp="1"/>
          </p:cNvSpPr>
          <p:nvPr>
            <p:ph sz="quarter" idx="17"/>
          </p:nvPr>
        </p:nvSpPr>
        <p:spPr>
          <a:xfrm>
            <a:off x="457200" y="127000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p>
        </p:txBody>
      </p:sp>
      <p:sp>
        <p:nvSpPr>
          <p:cNvPr id="9" name="Content Placeholder 8"/>
          <p:cNvSpPr>
            <a:spLocks noGrp="1"/>
          </p:cNvSpPr>
          <p:nvPr>
            <p:ph sz="quarter" idx="18"/>
          </p:nvPr>
        </p:nvSpPr>
        <p:spPr>
          <a:xfrm>
            <a:off x="457200" y="216916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5" name="Content Placeholder 14"/>
          <p:cNvSpPr>
            <a:spLocks noGrp="1"/>
          </p:cNvSpPr>
          <p:nvPr>
            <p:ph sz="quarter" idx="19"/>
          </p:nvPr>
        </p:nvSpPr>
        <p:spPr>
          <a:xfrm>
            <a:off x="457200" y="306832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7" name="Content Placeholder 16"/>
          <p:cNvSpPr>
            <a:spLocks noGrp="1"/>
          </p:cNvSpPr>
          <p:nvPr>
            <p:ph sz="quarter" idx="20"/>
          </p:nvPr>
        </p:nvSpPr>
        <p:spPr>
          <a:xfrm>
            <a:off x="457200" y="396748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9" name="Content Placeholder 18"/>
          <p:cNvSpPr>
            <a:spLocks noGrp="1"/>
          </p:cNvSpPr>
          <p:nvPr>
            <p:ph sz="quarter" idx="21"/>
          </p:nvPr>
        </p:nvSpPr>
        <p:spPr>
          <a:xfrm>
            <a:off x="457200" y="486664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21" name="Content Placeholder 20"/>
          <p:cNvSpPr>
            <a:spLocks noGrp="1"/>
          </p:cNvSpPr>
          <p:nvPr>
            <p:ph sz="quarter" idx="22"/>
          </p:nvPr>
        </p:nvSpPr>
        <p:spPr>
          <a:xfrm>
            <a:off x="457200" y="576580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24" name="Photo Credit"/>
          <p:cNvSpPr>
            <a:spLocks noGrp="1"/>
          </p:cNvSpPr>
          <p:nvPr>
            <p:ph sz="quarter" idx="23" hasCustomPrompt="1"/>
          </p:nvPr>
        </p:nvSpPr>
        <p:spPr>
          <a:xfrm>
            <a:off x="6464300" y="6702552"/>
            <a:ext cx="2670048" cy="155448"/>
          </a:xfrm>
          <a:prstGeom prst="rect">
            <a:avLst/>
          </a:prstGeom>
        </p:spPr>
        <p:txBody>
          <a:bodyPr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962444905"/>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3_RedBar-Six Content Placeholders">
    <p:spTree>
      <p:nvGrpSpPr>
        <p:cNvPr id="1" name=""/>
        <p:cNvGrpSpPr/>
        <p:nvPr/>
      </p:nvGrpSpPr>
      <p:grpSpPr>
        <a:xfrm>
          <a:off x="0" y="0"/>
          <a:ext cx="0" cy="0"/>
          <a:chOff x="0" y="0"/>
          <a:chExt cx="0" cy="0"/>
        </a:xfrm>
      </p:grpSpPr>
      <p:sp>
        <p:nvSpPr>
          <p:cNvPr id="10" name="Oval 9"/>
          <p:cNvSpPr/>
          <p:nvPr userDrawn="1"/>
        </p:nvSpPr>
        <p:spPr bwMode="auto">
          <a:xfrm>
            <a:off x="685800" y="5486400"/>
            <a:ext cx="7772400" cy="838200"/>
          </a:xfrm>
          <a:prstGeom prst="ellipse">
            <a:avLst/>
          </a:prstGeom>
          <a:solidFill>
            <a:srgbClr val="CC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p:txBody>
      </p:sp>
      <p:sp>
        <p:nvSpPr>
          <p:cNvPr id="11" name="Oval 10"/>
          <p:cNvSpPr/>
          <p:nvPr userDrawn="1"/>
        </p:nvSpPr>
        <p:spPr bwMode="auto">
          <a:xfrm>
            <a:off x="685800" y="4534644"/>
            <a:ext cx="7772400" cy="723156"/>
          </a:xfrm>
          <a:prstGeom prst="ellipse">
            <a:avLst/>
          </a:prstGeom>
          <a:solidFill>
            <a:srgbClr val="E8E56D"/>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p:txBody>
      </p:sp>
      <p:sp>
        <p:nvSpPr>
          <p:cNvPr id="12" name="Oval 11"/>
          <p:cNvSpPr/>
          <p:nvPr userDrawn="1"/>
        </p:nvSpPr>
        <p:spPr bwMode="auto">
          <a:xfrm>
            <a:off x="685800" y="3429000"/>
            <a:ext cx="7772400" cy="877044"/>
          </a:xfrm>
          <a:prstGeom prst="ellipse">
            <a:avLst/>
          </a:prstGeom>
          <a:solidFill>
            <a:srgbClr val="D9D9D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p:txBody>
      </p:sp>
      <p:sp>
        <p:nvSpPr>
          <p:cNvPr id="13" name="Oval 12"/>
          <p:cNvSpPr/>
          <p:nvPr userDrawn="1"/>
        </p:nvSpPr>
        <p:spPr bwMode="auto">
          <a:xfrm>
            <a:off x="685800" y="2362200"/>
            <a:ext cx="7772400" cy="838200"/>
          </a:xfrm>
          <a:prstGeom prst="ellipse">
            <a:avLst/>
          </a:prstGeom>
          <a:solidFill>
            <a:srgbClr val="D6D6F5"/>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p:txBody>
      </p:sp>
      <p:sp>
        <p:nvSpPr>
          <p:cNvPr id="14" name="Oval 13"/>
          <p:cNvSpPr/>
          <p:nvPr userDrawn="1"/>
        </p:nvSpPr>
        <p:spPr bwMode="auto">
          <a:xfrm>
            <a:off x="685800" y="1295400"/>
            <a:ext cx="7772400" cy="838200"/>
          </a:xfrm>
          <a:prstGeom prst="ellipse">
            <a:avLst/>
          </a:prstGeom>
          <a:solidFill>
            <a:srgbClr val="C2FF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p:txBody>
      </p:sp>
      <p:sp>
        <p:nvSpPr>
          <p:cNvPr id="2" name="Slide Title"/>
          <p:cNvSpPr>
            <a:spLocks noGrp="1"/>
          </p:cNvSpPr>
          <p:nvPr>
            <p:ph type="title"/>
          </p:nvPr>
        </p:nvSpPr>
        <p:spPr>
          <a:xfrm>
            <a:off x="45720" y="152400"/>
            <a:ext cx="9052560" cy="914400"/>
          </a:xfrm>
          <a:prstGeom prst="rect">
            <a:avLst/>
          </a:prstGeom>
        </p:spPr>
        <p:txBody>
          <a:bodyPr anchor="ctr"/>
          <a:lstStyle>
            <a:lvl1pPr>
              <a:defRPr lang="en-US" sz="3600" b="1" dirty="0">
                <a:solidFill>
                  <a:srgbClr val="3946A4"/>
                </a:solidFill>
                <a:latin typeface="Arial Narrow" panose="020B0606020202030204" pitchFamily="34" charset="0"/>
                <a:cs typeface="Arial" panose="020B0604020202020204" pitchFamily="34" charset="0"/>
              </a:defRPr>
            </a:lvl1pPr>
          </a:lstStyle>
          <a:p>
            <a:pPr lvl="0"/>
            <a:r>
              <a:rPr lang="en-US" dirty="0" smtClean="0"/>
              <a:t>Click to edit Master title style</a:t>
            </a:r>
            <a:endParaRPr lang="en-US" dirty="0"/>
          </a:p>
        </p:txBody>
      </p:sp>
      <p:sp>
        <p:nvSpPr>
          <p:cNvPr id="5" name="Content Placeholder 4" hidden="1"/>
          <p:cNvSpPr>
            <a:spLocks noGrp="1"/>
          </p:cNvSpPr>
          <p:nvPr>
            <p:ph sz="quarter" idx="17"/>
          </p:nvPr>
        </p:nvSpPr>
        <p:spPr>
          <a:xfrm>
            <a:off x="457200" y="127000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p>
        </p:txBody>
      </p:sp>
      <p:sp>
        <p:nvSpPr>
          <p:cNvPr id="9" name="Content Placeholder 8" hidden="1"/>
          <p:cNvSpPr>
            <a:spLocks noGrp="1"/>
          </p:cNvSpPr>
          <p:nvPr>
            <p:ph sz="quarter" idx="18"/>
          </p:nvPr>
        </p:nvSpPr>
        <p:spPr>
          <a:xfrm>
            <a:off x="457200" y="216916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5" name="Content Placeholder 14" hidden="1"/>
          <p:cNvSpPr>
            <a:spLocks noGrp="1"/>
          </p:cNvSpPr>
          <p:nvPr>
            <p:ph sz="quarter" idx="19"/>
          </p:nvPr>
        </p:nvSpPr>
        <p:spPr>
          <a:xfrm>
            <a:off x="457200" y="306832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7" name="Content Placeholder 16" hidden="1"/>
          <p:cNvSpPr>
            <a:spLocks noGrp="1"/>
          </p:cNvSpPr>
          <p:nvPr>
            <p:ph sz="quarter" idx="20"/>
          </p:nvPr>
        </p:nvSpPr>
        <p:spPr>
          <a:xfrm>
            <a:off x="457200" y="396748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9" name="Content Placeholder 18" hidden="1"/>
          <p:cNvSpPr>
            <a:spLocks noGrp="1"/>
          </p:cNvSpPr>
          <p:nvPr>
            <p:ph sz="quarter" idx="21"/>
          </p:nvPr>
        </p:nvSpPr>
        <p:spPr>
          <a:xfrm>
            <a:off x="457200" y="486664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21" name="Content Placeholder 20" hidden="1"/>
          <p:cNvSpPr>
            <a:spLocks noGrp="1"/>
          </p:cNvSpPr>
          <p:nvPr>
            <p:ph sz="quarter" idx="22"/>
          </p:nvPr>
        </p:nvSpPr>
        <p:spPr>
          <a:xfrm>
            <a:off x="457200" y="576580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24" name="Photo Credit" hidden="1"/>
          <p:cNvSpPr>
            <a:spLocks noGrp="1"/>
          </p:cNvSpPr>
          <p:nvPr>
            <p:ph sz="quarter" idx="23" hasCustomPrompt="1"/>
          </p:nvPr>
        </p:nvSpPr>
        <p:spPr>
          <a:xfrm>
            <a:off x="6464300" y="6702552"/>
            <a:ext cx="2670048" cy="155448"/>
          </a:xfrm>
          <a:prstGeom prst="rect">
            <a:avLst/>
          </a:prstGeom>
        </p:spPr>
        <p:txBody>
          <a:bodyPr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1812444757"/>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_RedBar-Six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45720" y="152400"/>
            <a:ext cx="9052560" cy="914400"/>
          </a:xfrm>
          <a:prstGeom prst="rect">
            <a:avLst/>
          </a:prstGeom>
        </p:spPr>
        <p:txBody>
          <a:bodyPr anchor="ctr"/>
          <a:lstStyle>
            <a:lvl1pPr>
              <a:defRPr lang="en-US" sz="3600" b="1" dirty="0">
                <a:solidFill>
                  <a:srgbClr val="3946A4"/>
                </a:solidFill>
                <a:latin typeface="Arial Narrow" panose="020B0606020202030204" pitchFamily="34" charset="0"/>
                <a:cs typeface="Arial" panose="020B0604020202020204" pitchFamily="34" charset="0"/>
              </a:defRPr>
            </a:lvl1pPr>
          </a:lstStyle>
          <a:p>
            <a:pPr lvl="0"/>
            <a:r>
              <a:rPr lang="en-US" dirty="0" smtClean="0"/>
              <a:t>Click to edit Master title style</a:t>
            </a:r>
            <a:endParaRPr lang="en-US" dirty="0"/>
          </a:p>
        </p:txBody>
      </p:sp>
      <p:sp>
        <p:nvSpPr>
          <p:cNvPr id="5" name="Content Placeholder 4"/>
          <p:cNvSpPr>
            <a:spLocks noGrp="1"/>
          </p:cNvSpPr>
          <p:nvPr>
            <p:ph sz="quarter" idx="17"/>
          </p:nvPr>
        </p:nvSpPr>
        <p:spPr>
          <a:xfrm>
            <a:off x="457200" y="127000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p>
        </p:txBody>
      </p:sp>
      <p:sp>
        <p:nvSpPr>
          <p:cNvPr id="9" name="Content Placeholder 8"/>
          <p:cNvSpPr>
            <a:spLocks noGrp="1"/>
          </p:cNvSpPr>
          <p:nvPr>
            <p:ph sz="quarter" idx="18"/>
          </p:nvPr>
        </p:nvSpPr>
        <p:spPr>
          <a:xfrm>
            <a:off x="457200" y="216916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5" name="Content Placeholder 14"/>
          <p:cNvSpPr>
            <a:spLocks noGrp="1"/>
          </p:cNvSpPr>
          <p:nvPr>
            <p:ph sz="quarter" idx="19"/>
          </p:nvPr>
        </p:nvSpPr>
        <p:spPr>
          <a:xfrm>
            <a:off x="457200" y="306832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7" name="Content Placeholder 16"/>
          <p:cNvSpPr>
            <a:spLocks noGrp="1"/>
          </p:cNvSpPr>
          <p:nvPr>
            <p:ph sz="quarter" idx="20"/>
          </p:nvPr>
        </p:nvSpPr>
        <p:spPr>
          <a:xfrm>
            <a:off x="457200" y="396748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9" name="Content Placeholder 18"/>
          <p:cNvSpPr>
            <a:spLocks noGrp="1"/>
          </p:cNvSpPr>
          <p:nvPr>
            <p:ph sz="quarter" idx="21"/>
          </p:nvPr>
        </p:nvSpPr>
        <p:spPr>
          <a:xfrm>
            <a:off x="457200" y="486664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21" name="Content Placeholder 20"/>
          <p:cNvSpPr>
            <a:spLocks noGrp="1"/>
          </p:cNvSpPr>
          <p:nvPr>
            <p:ph sz="quarter" idx="22"/>
          </p:nvPr>
        </p:nvSpPr>
        <p:spPr>
          <a:xfrm>
            <a:off x="457200" y="576580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0" name="Content Placeholder 20"/>
          <p:cNvSpPr>
            <a:spLocks noGrp="1"/>
          </p:cNvSpPr>
          <p:nvPr>
            <p:ph sz="quarter" idx="24"/>
          </p:nvPr>
        </p:nvSpPr>
        <p:spPr>
          <a:xfrm>
            <a:off x="4648200" y="1269136"/>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1" name="Content Placeholder 20"/>
          <p:cNvSpPr>
            <a:spLocks noGrp="1"/>
          </p:cNvSpPr>
          <p:nvPr>
            <p:ph sz="quarter" idx="25"/>
          </p:nvPr>
        </p:nvSpPr>
        <p:spPr>
          <a:xfrm>
            <a:off x="4648200" y="2168469"/>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2" name="Content Placeholder 20"/>
          <p:cNvSpPr>
            <a:spLocks noGrp="1"/>
          </p:cNvSpPr>
          <p:nvPr>
            <p:ph sz="quarter" idx="26"/>
          </p:nvPr>
        </p:nvSpPr>
        <p:spPr>
          <a:xfrm>
            <a:off x="4648200" y="3067802"/>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3" name="Content Placeholder 20"/>
          <p:cNvSpPr>
            <a:spLocks noGrp="1"/>
          </p:cNvSpPr>
          <p:nvPr>
            <p:ph sz="quarter" idx="27"/>
          </p:nvPr>
        </p:nvSpPr>
        <p:spPr>
          <a:xfrm>
            <a:off x="4648200" y="3967135"/>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4" name="Content Placeholder 20"/>
          <p:cNvSpPr>
            <a:spLocks noGrp="1"/>
          </p:cNvSpPr>
          <p:nvPr>
            <p:ph sz="quarter" idx="28"/>
          </p:nvPr>
        </p:nvSpPr>
        <p:spPr>
          <a:xfrm>
            <a:off x="4648200" y="4866468"/>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6" name="Content Placeholder 20"/>
          <p:cNvSpPr>
            <a:spLocks noGrp="1"/>
          </p:cNvSpPr>
          <p:nvPr>
            <p:ph sz="quarter" idx="29"/>
          </p:nvPr>
        </p:nvSpPr>
        <p:spPr>
          <a:xfrm>
            <a:off x="4648200" y="576580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4" name="Photo Credit"/>
          <p:cNvSpPr>
            <a:spLocks noGrp="1"/>
          </p:cNvSpPr>
          <p:nvPr>
            <p:ph sz="quarter" idx="30" hasCustomPrompt="1"/>
          </p:nvPr>
        </p:nvSpPr>
        <p:spPr>
          <a:xfrm>
            <a:off x="6464300" y="6702552"/>
            <a:ext cx="2670048" cy="155448"/>
          </a:xfrm>
          <a:prstGeom prst="rect">
            <a:avLst/>
          </a:prstGeom>
        </p:spPr>
        <p:txBody>
          <a:bodyPr lIns="0" tIns="0" rIns="45720" bIns="0"/>
          <a:lstStyle>
            <a:lvl1pPr marL="0" indent="0" algn="r">
              <a:buNone/>
              <a:defRPr sz="800">
                <a:solidFill>
                  <a:schemeClr val="bg1"/>
                </a:solidFill>
              </a:defRPr>
            </a:lvl1pPr>
          </a:lstStyle>
          <a:p>
            <a:pPr lvl="0"/>
            <a:r>
              <a:rPr lang="en-US" dirty="0" smtClean="0"/>
              <a:t>Insert Photo Credit Here</a:t>
            </a:r>
          </a:p>
        </p:txBody>
      </p:sp>
    </p:spTree>
    <p:extLst>
      <p:ext uri="{BB962C8B-B14F-4D97-AF65-F5344CB8AC3E}">
        <p14:creationId xmlns:p14="http://schemas.microsoft.com/office/powerpoint/2010/main" xmlns="" val="3230790125"/>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4_RedBar-Six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45720" y="152400"/>
            <a:ext cx="9052560" cy="914400"/>
          </a:xfrm>
          <a:prstGeom prst="rect">
            <a:avLst/>
          </a:prstGeom>
        </p:spPr>
        <p:txBody>
          <a:bodyPr anchor="ctr"/>
          <a:lstStyle>
            <a:lvl1pPr>
              <a:defRPr lang="en-US" sz="3600" b="1" dirty="0">
                <a:solidFill>
                  <a:srgbClr val="3946A4"/>
                </a:solidFill>
                <a:latin typeface="Arial Narrow" panose="020B0606020202030204" pitchFamily="34" charset="0"/>
                <a:cs typeface="Arial" panose="020B0604020202020204" pitchFamily="34" charset="0"/>
              </a:defRPr>
            </a:lvl1pPr>
          </a:lstStyle>
          <a:p>
            <a:pPr lvl="0"/>
            <a:r>
              <a:rPr lang="en-US" dirty="0" smtClean="0"/>
              <a:t>Click to edit Master title style</a:t>
            </a:r>
            <a:endParaRPr lang="en-US" dirty="0"/>
          </a:p>
        </p:txBody>
      </p:sp>
      <p:sp>
        <p:nvSpPr>
          <p:cNvPr id="5" name="Content Placeholder 4"/>
          <p:cNvSpPr>
            <a:spLocks noGrp="1"/>
          </p:cNvSpPr>
          <p:nvPr>
            <p:ph sz="quarter" idx="17"/>
          </p:nvPr>
        </p:nvSpPr>
        <p:spPr>
          <a:xfrm>
            <a:off x="457200" y="127000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p>
        </p:txBody>
      </p:sp>
      <p:sp>
        <p:nvSpPr>
          <p:cNvPr id="9" name="Content Placeholder 8"/>
          <p:cNvSpPr>
            <a:spLocks noGrp="1"/>
          </p:cNvSpPr>
          <p:nvPr>
            <p:ph sz="quarter" idx="18"/>
          </p:nvPr>
        </p:nvSpPr>
        <p:spPr>
          <a:xfrm>
            <a:off x="457200" y="216916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5" name="Content Placeholder 14"/>
          <p:cNvSpPr>
            <a:spLocks noGrp="1"/>
          </p:cNvSpPr>
          <p:nvPr>
            <p:ph sz="quarter" idx="19"/>
          </p:nvPr>
        </p:nvSpPr>
        <p:spPr>
          <a:xfrm>
            <a:off x="457200" y="306832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7" name="Content Placeholder 16"/>
          <p:cNvSpPr>
            <a:spLocks noGrp="1"/>
          </p:cNvSpPr>
          <p:nvPr>
            <p:ph sz="quarter" idx="20"/>
          </p:nvPr>
        </p:nvSpPr>
        <p:spPr>
          <a:xfrm>
            <a:off x="457200" y="396748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9" name="Content Placeholder 18"/>
          <p:cNvSpPr>
            <a:spLocks noGrp="1"/>
          </p:cNvSpPr>
          <p:nvPr>
            <p:ph sz="quarter" idx="21"/>
          </p:nvPr>
        </p:nvSpPr>
        <p:spPr>
          <a:xfrm>
            <a:off x="457200" y="486664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21" name="Content Placeholder 20"/>
          <p:cNvSpPr>
            <a:spLocks noGrp="1"/>
          </p:cNvSpPr>
          <p:nvPr>
            <p:ph sz="quarter" idx="22"/>
          </p:nvPr>
        </p:nvSpPr>
        <p:spPr>
          <a:xfrm>
            <a:off x="457200" y="576580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0" name="Content Placeholder 20"/>
          <p:cNvSpPr>
            <a:spLocks noGrp="1"/>
          </p:cNvSpPr>
          <p:nvPr>
            <p:ph sz="quarter" idx="24"/>
          </p:nvPr>
        </p:nvSpPr>
        <p:spPr>
          <a:xfrm>
            <a:off x="4648200" y="1269136"/>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1" name="Content Placeholder 20"/>
          <p:cNvSpPr>
            <a:spLocks noGrp="1"/>
          </p:cNvSpPr>
          <p:nvPr>
            <p:ph sz="quarter" idx="25"/>
          </p:nvPr>
        </p:nvSpPr>
        <p:spPr>
          <a:xfrm>
            <a:off x="4648200" y="2168469"/>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2" name="Content Placeholder 20"/>
          <p:cNvSpPr>
            <a:spLocks noGrp="1"/>
          </p:cNvSpPr>
          <p:nvPr>
            <p:ph sz="quarter" idx="26"/>
          </p:nvPr>
        </p:nvSpPr>
        <p:spPr>
          <a:xfrm>
            <a:off x="4648200" y="3067802"/>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3" name="Content Placeholder 20"/>
          <p:cNvSpPr>
            <a:spLocks noGrp="1"/>
          </p:cNvSpPr>
          <p:nvPr>
            <p:ph sz="quarter" idx="27"/>
          </p:nvPr>
        </p:nvSpPr>
        <p:spPr>
          <a:xfrm>
            <a:off x="4648200" y="3967135"/>
            <a:ext cx="4038600" cy="528665"/>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4" name="Content Placeholder 20"/>
          <p:cNvSpPr>
            <a:spLocks noGrp="1"/>
          </p:cNvSpPr>
          <p:nvPr>
            <p:ph sz="quarter" idx="28"/>
          </p:nvPr>
        </p:nvSpPr>
        <p:spPr>
          <a:xfrm>
            <a:off x="4648200" y="4648200"/>
            <a:ext cx="4038600" cy="467532"/>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6" name="Content Placeholder 20"/>
          <p:cNvSpPr>
            <a:spLocks noGrp="1"/>
          </p:cNvSpPr>
          <p:nvPr>
            <p:ph sz="quarter" idx="29"/>
          </p:nvPr>
        </p:nvSpPr>
        <p:spPr>
          <a:xfrm>
            <a:off x="4648200" y="5257800"/>
            <a:ext cx="4038600" cy="53340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6" name="Content Placeholder 5"/>
          <p:cNvSpPr>
            <a:spLocks noGrp="1"/>
          </p:cNvSpPr>
          <p:nvPr>
            <p:ph sz="quarter" idx="31"/>
          </p:nvPr>
        </p:nvSpPr>
        <p:spPr>
          <a:xfrm>
            <a:off x="4724400" y="5943600"/>
            <a:ext cx="3962400" cy="53340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8" name="Photo Credit"/>
          <p:cNvSpPr>
            <a:spLocks noGrp="1"/>
          </p:cNvSpPr>
          <p:nvPr>
            <p:ph sz="quarter" idx="32" hasCustomPrompt="1"/>
          </p:nvPr>
        </p:nvSpPr>
        <p:spPr>
          <a:xfrm>
            <a:off x="6464300" y="6702552"/>
            <a:ext cx="2670048" cy="155448"/>
          </a:xfrm>
          <a:prstGeom prst="rect">
            <a:avLst/>
          </a:prstGeom>
        </p:spPr>
        <p:txBody>
          <a:bodyPr lIns="0" tIns="0" rIns="45720" bIns="0"/>
          <a:lstStyle>
            <a:lvl1pPr marL="0" indent="0" algn="r">
              <a:buNone/>
              <a:defRPr sz="800">
                <a:solidFill>
                  <a:schemeClr val="bg1"/>
                </a:solidFill>
              </a:defRPr>
            </a:lvl1pPr>
          </a:lstStyle>
          <a:p>
            <a:pPr lvl="0"/>
            <a:r>
              <a:rPr lang="en-US" dirty="0" smtClean="0"/>
              <a:t>Insert Photo Credit Here</a:t>
            </a:r>
          </a:p>
        </p:txBody>
      </p:sp>
    </p:spTree>
    <p:extLst>
      <p:ext uri="{BB962C8B-B14F-4D97-AF65-F5344CB8AC3E}">
        <p14:creationId xmlns:p14="http://schemas.microsoft.com/office/powerpoint/2010/main" xmlns="" val="67588106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edTagline-Gray BG, Title-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smtClean="0"/>
              <a:t>Click to edit Master title style</a:t>
            </a:r>
            <a:endParaRPr lang="en-US" dirty="0"/>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333682806"/>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RedBar-Two Content">
    <p:spTree>
      <p:nvGrpSpPr>
        <p:cNvPr id="1" name=""/>
        <p:cNvGrpSpPr/>
        <p:nvPr/>
      </p:nvGrpSpPr>
      <p:grpSpPr>
        <a:xfrm>
          <a:off x="0" y="0"/>
          <a:ext cx="0" cy="0"/>
          <a:chOff x="0" y="0"/>
          <a:chExt cx="0" cy="0"/>
        </a:xfrm>
      </p:grpSpPr>
      <p:sp>
        <p:nvSpPr>
          <p:cNvPr id="7" name="Slide Title"/>
          <p:cNvSpPr>
            <a:spLocks noGrp="1"/>
          </p:cNvSpPr>
          <p:nvPr>
            <p:ph type="title"/>
          </p:nvPr>
        </p:nvSpPr>
        <p:spPr>
          <a:xfrm>
            <a:off x="45720" y="152400"/>
            <a:ext cx="9052560" cy="914400"/>
          </a:xfrm>
          <a:prstGeom prst="rect">
            <a:avLst/>
          </a:prstGeom>
        </p:spPr>
        <p:txBody>
          <a:bodyPr anchor="ctr"/>
          <a:lstStyle>
            <a:lvl1pPr>
              <a:defRPr sz="3600" b="1">
                <a:solidFill>
                  <a:srgbClr val="3946A4"/>
                </a:solidFill>
                <a:latin typeface="Arial Narrow" panose="020B060602020203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1"/>
          <p:cNvSpPr>
            <a:spLocks noGrp="1"/>
          </p:cNvSpPr>
          <p:nvPr>
            <p:ph sz="half" idx="1"/>
          </p:nvPr>
        </p:nvSpPr>
        <p:spPr>
          <a:xfrm>
            <a:off x="457200" y="1270000"/>
            <a:ext cx="4038600" cy="5105400"/>
          </a:xfrm>
          <a:prstGeom prst="rect">
            <a:avLst/>
          </a:prstGeom>
        </p:spPr>
        <p:txBody>
          <a:bodyPr/>
          <a:lstStyle>
            <a:lvl1pPr>
              <a:spcAft>
                <a:spcPts val="800"/>
              </a:spcAft>
              <a:defRPr sz="2400">
                <a:latin typeface="Arial Narrow" panose="020B0606020202030204" pitchFamily="34" charset="0"/>
              </a:defRPr>
            </a:lvl1pPr>
            <a:lvl2pPr>
              <a:spcAft>
                <a:spcPts val="800"/>
              </a:spcAft>
              <a:defRPr sz="2000">
                <a:latin typeface="Arial Narrow" panose="020B0606020202030204" pitchFamily="34" charset="0"/>
              </a:defRPr>
            </a:lvl2pPr>
            <a:lvl3pPr>
              <a:spcAft>
                <a:spcPts val="800"/>
              </a:spcAft>
              <a:defRPr sz="1800">
                <a:latin typeface="Arial Narrow" panose="020B0606020202030204" pitchFamily="34" charset="0"/>
              </a:defRPr>
            </a:lvl3pPr>
            <a:lvl4pPr>
              <a:spcAft>
                <a:spcPts val="800"/>
              </a:spcAft>
              <a:defRPr sz="1600">
                <a:latin typeface="Arial Narrow" panose="020B0606020202030204" pitchFamily="34" charset="0"/>
              </a:defRPr>
            </a:lvl4pPr>
            <a:lvl5pPr>
              <a:spcAft>
                <a:spcPts val="800"/>
              </a:spcAft>
              <a:defRPr sz="1600">
                <a:latin typeface="Arial Narrow" panose="020B0606020202030204"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2"/>
          <p:cNvSpPr>
            <a:spLocks noGrp="1"/>
          </p:cNvSpPr>
          <p:nvPr>
            <p:ph sz="half" idx="2"/>
          </p:nvPr>
        </p:nvSpPr>
        <p:spPr>
          <a:xfrm>
            <a:off x="4648200" y="1270000"/>
            <a:ext cx="4038600" cy="5105400"/>
          </a:xfrm>
          <a:prstGeom prst="rect">
            <a:avLst/>
          </a:prstGeom>
        </p:spPr>
        <p:txBody>
          <a:bodyPr/>
          <a:lstStyle>
            <a:lvl1pPr>
              <a:spcAft>
                <a:spcPts val="800"/>
              </a:spcAft>
              <a:defRPr sz="2400">
                <a:latin typeface="Arial Narrow" panose="020B0606020202030204" pitchFamily="34" charset="0"/>
              </a:defRPr>
            </a:lvl1pPr>
            <a:lvl2pPr>
              <a:spcAft>
                <a:spcPts val="800"/>
              </a:spcAft>
              <a:defRPr sz="2000">
                <a:latin typeface="Arial Narrow" panose="020B0606020202030204" pitchFamily="34" charset="0"/>
              </a:defRPr>
            </a:lvl2pPr>
            <a:lvl3pPr>
              <a:spcAft>
                <a:spcPts val="800"/>
              </a:spcAft>
              <a:defRPr sz="1800">
                <a:latin typeface="Arial Narrow" panose="020B0606020202030204" pitchFamily="34" charset="0"/>
              </a:defRPr>
            </a:lvl3pPr>
            <a:lvl4pPr>
              <a:spcAft>
                <a:spcPts val="800"/>
              </a:spcAft>
              <a:defRPr sz="1600">
                <a:latin typeface="Arial Narrow" panose="020B0606020202030204" pitchFamily="34" charset="0"/>
              </a:defRPr>
            </a:lvl4pPr>
            <a:lvl5pPr>
              <a:spcAft>
                <a:spcPts val="800"/>
              </a:spcAft>
              <a:defRPr sz="1600">
                <a:latin typeface="Arial Narrow" panose="020B0606020202030204"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Jump Link" hidden="1"/>
          <p:cNvSpPr>
            <a:spLocks noGrp="1"/>
          </p:cNvSpPr>
          <p:nvPr>
            <p:ph type="body" sz="quarter" idx="12" hasCustomPrompt="1"/>
          </p:nvPr>
        </p:nvSpPr>
        <p:spPr>
          <a:xfrm>
            <a:off x="3817620" y="65294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0"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331940190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RedBar-Two-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45720" y="152400"/>
            <a:ext cx="9052560" cy="914400"/>
          </a:xfrm>
          <a:prstGeom prst="rect">
            <a:avLst/>
          </a:prstGeom>
        </p:spPr>
        <p:txBody>
          <a:bodyPr anchor="ctr"/>
          <a:lstStyle>
            <a:lvl1pPr>
              <a:defRPr sz="3600" b="1">
                <a:solidFill>
                  <a:srgbClr val="3946A4"/>
                </a:solidFill>
                <a:latin typeface="Arial Narrow" panose="020B0606020202030204" pitchFamily="34" charset="0"/>
                <a:cs typeface="Arial" panose="020B0604020202020204" pitchFamily="34" charset="0"/>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1270000"/>
            <a:ext cx="4040188" cy="457200"/>
          </a:xfrm>
          <a:prstGeom prst="rect">
            <a:avLst/>
          </a:prstGeom>
        </p:spPr>
        <p:txBody>
          <a:bodyPr anchor="b"/>
          <a:lstStyle>
            <a:lvl1pPr marL="0" indent="0">
              <a:buNone/>
              <a:defRPr sz="2400" b="1">
                <a:latin typeface="Arial Narrow" panose="020B0606020202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1"/>
          <p:cNvSpPr>
            <a:spLocks noGrp="1"/>
          </p:cNvSpPr>
          <p:nvPr>
            <p:ph sz="half" idx="2"/>
          </p:nvPr>
        </p:nvSpPr>
        <p:spPr>
          <a:xfrm>
            <a:off x="457201" y="1803400"/>
            <a:ext cx="4040188" cy="4648200"/>
          </a:xfrm>
          <a:prstGeom prst="rect">
            <a:avLst/>
          </a:prstGeom>
        </p:spPr>
        <p:txBody>
          <a:bodyPr/>
          <a:lstStyle>
            <a:lvl1pPr>
              <a:spcAft>
                <a:spcPts val="800"/>
              </a:spcAft>
              <a:defRPr sz="2400">
                <a:latin typeface="Arial Narrow" panose="020B0606020202030204" pitchFamily="34" charset="0"/>
              </a:defRPr>
            </a:lvl1pPr>
            <a:lvl2pPr>
              <a:spcAft>
                <a:spcPts val="800"/>
              </a:spcAft>
              <a:defRPr sz="2000">
                <a:latin typeface="Arial Narrow" panose="020B0606020202030204" pitchFamily="34" charset="0"/>
              </a:defRPr>
            </a:lvl2pPr>
            <a:lvl3pPr>
              <a:spcAft>
                <a:spcPts val="800"/>
              </a:spcAft>
              <a:defRPr sz="1800">
                <a:latin typeface="Arial Narrow" panose="020B0606020202030204" pitchFamily="34" charset="0"/>
              </a:defRPr>
            </a:lvl3pPr>
            <a:lvl4pPr>
              <a:spcAft>
                <a:spcPts val="800"/>
              </a:spcAft>
              <a:defRPr sz="1600">
                <a:latin typeface="Arial Narrow" panose="020B0606020202030204" pitchFamily="34" charset="0"/>
              </a:defRPr>
            </a:lvl4pPr>
            <a:lvl5pPr>
              <a:spcAft>
                <a:spcPts val="800"/>
              </a:spcAft>
              <a:defRPr sz="1600">
                <a:latin typeface="Arial Narrow" panose="020B0606020202030204"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Header 2"/>
          <p:cNvSpPr>
            <a:spLocks noGrp="1"/>
          </p:cNvSpPr>
          <p:nvPr>
            <p:ph type="body" sz="quarter" idx="3"/>
          </p:nvPr>
        </p:nvSpPr>
        <p:spPr>
          <a:xfrm>
            <a:off x="4645026" y="1270000"/>
            <a:ext cx="4041775" cy="457200"/>
          </a:xfrm>
          <a:prstGeom prst="rect">
            <a:avLst/>
          </a:prstGeom>
        </p:spPr>
        <p:txBody>
          <a:bodyPr anchor="b"/>
          <a:lstStyle>
            <a:lvl1pPr marL="0" indent="0">
              <a:buNone/>
              <a:defRPr sz="2400" b="1">
                <a:latin typeface="Arial Narrow" panose="020B0606020202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2"/>
          <p:cNvSpPr>
            <a:spLocks noGrp="1"/>
          </p:cNvSpPr>
          <p:nvPr>
            <p:ph sz="quarter" idx="4"/>
          </p:nvPr>
        </p:nvSpPr>
        <p:spPr>
          <a:xfrm>
            <a:off x="4645026" y="1803400"/>
            <a:ext cx="4041775" cy="4648200"/>
          </a:xfrm>
          <a:prstGeom prst="rect">
            <a:avLst/>
          </a:prstGeom>
        </p:spPr>
        <p:txBody>
          <a:bodyPr/>
          <a:lstStyle>
            <a:lvl1pPr>
              <a:spcAft>
                <a:spcPts val="800"/>
              </a:spcAft>
              <a:defRPr sz="2400">
                <a:latin typeface="Arial Narrow" panose="020B0606020202030204" pitchFamily="34" charset="0"/>
              </a:defRPr>
            </a:lvl1pPr>
            <a:lvl2pPr>
              <a:spcAft>
                <a:spcPts val="800"/>
              </a:spcAft>
              <a:defRPr sz="2000">
                <a:latin typeface="Arial Narrow" panose="020B0606020202030204" pitchFamily="34" charset="0"/>
              </a:defRPr>
            </a:lvl2pPr>
            <a:lvl3pPr>
              <a:spcAft>
                <a:spcPts val="800"/>
              </a:spcAft>
              <a:defRPr sz="1800">
                <a:latin typeface="Arial Narrow" panose="020B0606020202030204" pitchFamily="34" charset="0"/>
              </a:defRPr>
            </a:lvl3pPr>
            <a:lvl4pPr>
              <a:spcAft>
                <a:spcPts val="800"/>
              </a:spcAft>
              <a:defRPr sz="1600">
                <a:latin typeface="Arial Narrow" panose="020B0606020202030204" pitchFamily="34" charset="0"/>
              </a:defRPr>
            </a:lvl4pPr>
            <a:lvl5pPr>
              <a:spcAft>
                <a:spcPts val="800"/>
              </a:spcAft>
              <a:defRPr sz="1600">
                <a:latin typeface="Arial Narrow" panose="020B0606020202030204"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Jump Link" hidden="1"/>
          <p:cNvSpPr>
            <a:spLocks noGrp="1"/>
          </p:cNvSpPr>
          <p:nvPr>
            <p:ph type="body" sz="quarter" idx="12" hasCustomPrompt="1"/>
          </p:nvPr>
        </p:nvSpPr>
        <p:spPr>
          <a:xfrm>
            <a:off x="3817620" y="65294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2" name="Photo Credit" hidden="1"/>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175055679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RedBar-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45720" y="152400"/>
            <a:ext cx="9052560" cy="914400"/>
          </a:xfrm>
          <a:prstGeom prst="rect">
            <a:avLst/>
          </a:prstGeom>
        </p:spPr>
        <p:txBody>
          <a:bodyPr anchor="ctr"/>
          <a:lstStyle>
            <a:lvl1pPr>
              <a:defRPr sz="3600" b="1">
                <a:solidFill>
                  <a:srgbClr val="3946A4"/>
                </a:solidFill>
                <a:latin typeface="Arial Narrow" panose="020B0606020202030204" pitchFamily="34" charset="0"/>
                <a:cs typeface="Arial" panose="020B0604020202020204" pitchFamily="34" charset="0"/>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1270000"/>
            <a:ext cx="4040188" cy="457200"/>
          </a:xfrm>
          <a:prstGeom prst="rect">
            <a:avLst/>
          </a:prstGeom>
        </p:spPr>
        <p:txBody>
          <a:bodyPr anchor="b"/>
          <a:lstStyle>
            <a:lvl1pPr marL="0" indent="0">
              <a:buNone/>
              <a:defRPr sz="2000" b="1">
                <a:latin typeface="Arial Narrow" panose="020B0606020202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1"/>
          <p:cNvSpPr>
            <a:spLocks noGrp="1"/>
          </p:cNvSpPr>
          <p:nvPr>
            <p:ph sz="half" idx="2"/>
          </p:nvPr>
        </p:nvSpPr>
        <p:spPr>
          <a:xfrm>
            <a:off x="457201" y="1727200"/>
            <a:ext cx="4040188" cy="1752600"/>
          </a:xfrm>
          <a:prstGeom prst="rect">
            <a:avLst/>
          </a:prstGeom>
        </p:spPr>
        <p:txBody>
          <a:bodyPr/>
          <a:lstStyle>
            <a:lvl1pPr>
              <a:spcAft>
                <a:spcPts val="800"/>
              </a:spcAft>
              <a:defRPr sz="2000">
                <a:latin typeface="Arial Narrow" panose="020B0606020202030204" pitchFamily="34" charset="0"/>
              </a:defRPr>
            </a:lvl1pPr>
            <a:lvl2pPr>
              <a:spcAft>
                <a:spcPts val="800"/>
              </a:spcAft>
              <a:defRPr sz="1800">
                <a:latin typeface="Arial Narrow" panose="020B0606020202030204" pitchFamily="34" charset="0"/>
              </a:defRPr>
            </a:lvl2pPr>
            <a:lvl3pPr>
              <a:spcAft>
                <a:spcPts val="800"/>
              </a:spcAft>
              <a:defRPr sz="1600">
                <a:latin typeface="Arial Narrow" panose="020B0606020202030204" pitchFamily="34" charset="0"/>
              </a:defRPr>
            </a:lvl3pPr>
            <a:lvl4pPr>
              <a:spcAft>
                <a:spcPts val="800"/>
              </a:spcAft>
              <a:defRPr sz="1400">
                <a:latin typeface="Arial Narrow" panose="020B0606020202030204" pitchFamily="34" charset="0"/>
              </a:defRPr>
            </a:lvl4pPr>
            <a:lvl5pPr>
              <a:spcAft>
                <a:spcPts val="800"/>
              </a:spcAft>
              <a:defRPr sz="1400">
                <a:latin typeface="Arial Narrow" panose="020B0606020202030204"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Header 2"/>
          <p:cNvSpPr>
            <a:spLocks noGrp="1"/>
          </p:cNvSpPr>
          <p:nvPr>
            <p:ph type="body" sz="quarter" idx="3"/>
          </p:nvPr>
        </p:nvSpPr>
        <p:spPr>
          <a:xfrm>
            <a:off x="4645026" y="1270000"/>
            <a:ext cx="4041775" cy="457200"/>
          </a:xfrm>
          <a:prstGeom prst="rect">
            <a:avLst/>
          </a:prstGeom>
        </p:spPr>
        <p:txBody>
          <a:bodyPr anchor="b"/>
          <a:lstStyle>
            <a:lvl1pPr marL="0" indent="0">
              <a:buNone/>
              <a:defRPr sz="2000" b="1">
                <a:latin typeface="Arial Narrow" panose="020B0606020202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2"/>
          <p:cNvSpPr>
            <a:spLocks noGrp="1"/>
          </p:cNvSpPr>
          <p:nvPr>
            <p:ph sz="quarter" idx="4"/>
          </p:nvPr>
        </p:nvSpPr>
        <p:spPr>
          <a:xfrm>
            <a:off x="4645026" y="1727200"/>
            <a:ext cx="4041775" cy="1752600"/>
          </a:xfrm>
          <a:prstGeom prst="rect">
            <a:avLst/>
          </a:prstGeom>
        </p:spPr>
        <p:txBody>
          <a:bodyPr/>
          <a:lstStyle>
            <a:lvl1pPr>
              <a:spcAft>
                <a:spcPts val="800"/>
              </a:spcAft>
              <a:defRPr sz="2000">
                <a:latin typeface="Arial Narrow" panose="020B0606020202030204" pitchFamily="34" charset="0"/>
              </a:defRPr>
            </a:lvl1pPr>
            <a:lvl2pPr>
              <a:spcAft>
                <a:spcPts val="800"/>
              </a:spcAft>
              <a:defRPr sz="1800">
                <a:latin typeface="Arial Narrow" panose="020B0606020202030204" pitchFamily="34" charset="0"/>
              </a:defRPr>
            </a:lvl2pPr>
            <a:lvl3pPr>
              <a:spcAft>
                <a:spcPts val="800"/>
              </a:spcAft>
              <a:defRPr sz="1600">
                <a:latin typeface="Arial Narrow" panose="020B0606020202030204" pitchFamily="34" charset="0"/>
              </a:defRPr>
            </a:lvl3pPr>
            <a:lvl4pPr>
              <a:spcAft>
                <a:spcPts val="800"/>
              </a:spcAft>
              <a:defRPr sz="1400">
                <a:latin typeface="Arial Narrow" panose="020B0606020202030204" pitchFamily="34" charset="0"/>
              </a:defRPr>
            </a:lvl4pPr>
            <a:lvl5pPr>
              <a:spcAft>
                <a:spcPts val="800"/>
              </a:spcAft>
              <a:defRPr sz="1400">
                <a:latin typeface="Arial Narrow" panose="020B0606020202030204"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Header 3"/>
          <p:cNvSpPr>
            <a:spLocks noGrp="1"/>
          </p:cNvSpPr>
          <p:nvPr>
            <p:ph type="body" sz="quarter" idx="12"/>
          </p:nvPr>
        </p:nvSpPr>
        <p:spPr>
          <a:xfrm>
            <a:off x="457200" y="3886200"/>
            <a:ext cx="4038600" cy="457200"/>
          </a:xfrm>
          <a:prstGeom prst="rect">
            <a:avLst/>
          </a:prstGeom>
        </p:spPr>
        <p:txBody>
          <a:bodyPr anchor="b"/>
          <a:lstStyle>
            <a:lvl1pPr>
              <a:defRPr lang="en-US" sz="2000" b="1" kern="1200" dirty="0">
                <a:solidFill>
                  <a:schemeClr val="tx1"/>
                </a:solidFill>
                <a:latin typeface="Arial Narrow" panose="020B0606020202030204" pitchFamily="34" charset="0"/>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14" name="Content Placeholder 3"/>
          <p:cNvSpPr>
            <a:spLocks noGrp="1"/>
          </p:cNvSpPr>
          <p:nvPr>
            <p:ph sz="half" idx="14"/>
          </p:nvPr>
        </p:nvSpPr>
        <p:spPr>
          <a:xfrm>
            <a:off x="457200" y="4343400"/>
            <a:ext cx="4040188" cy="1752600"/>
          </a:xfrm>
          <a:prstGeom prst="rect">
            <a:avLst/>
          </a:prstGeom>
        </p:spPr>
        <p:txBody>
          <a:bodyPr/>
          <a:lstStyle>
            <a:lvl1pPr>
              <a:spcAft>
                <a:spcPts val="800"/>
              </a:spcAft>
              <a:defRPr sz="2000">
                <a:latin typeface="Arial Narrow" panose="020B0606020202030204" pitchFamily="34" charset="0"/>
              </a:defRPr>
            </a:lvl1pPr>
            <a:lvl2pPr>
              <a:spcAft>
                <a:spcPts val="800"/>
              </a:spcAft>
              <a:defRPr sz="1800">
                <a:latin typeface="Arial Narrow" panose="020B0606020202030204" pitchFamily="34" charset="0"/>
              </a:defRPr>
            </a:lvl2pPr>
            <a:lvl3pPr>
              <a:spcAft>
                <a:spcPts val="800"/>
              </a:spcAft>
              <a:defRPr sz="1600">
                <a:latin typeface="Arial Narrow" panose="020B0606020202030204" pitchFamily="34" charset="0"/>
              </a:defRPr>
            </a:lvl3pPr>
            <a:lvl4pPr>
              <a:spcAft>
                <a:spcPts val="800"/>
              </a:spcAft>
              <a:defRPr sz="1400">
                <a:latin typeface="Arial Narrow" panose="020B0606020202030204" pitchFamily="34" charset="0"/>
              </a:defRPr>
            </a:lvl4pPr>
            <a:lvl5pPr>
              <a:spcAft>
                <a:spcPts val="800"/>
              </a:spcAft>
              <a:defRPr sz="1400">
                <a:latin typeface="Arial Narrow" panose="020B0606020202030204"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Header 4"/>
          <p:cNvSpPr>
            <a:spLocks noGrp="1"/>
          </p:cNvSpPr>
          <p:nvPr>
            <p:ph type="body" sz="quarter" idx="13"/>
          </p:nvPr>
        </p:nvSpPr>
        <p:spPr>
          <a:xfrm>
            <a:off x="4648200" y="3886200"/>
            <a:ext cx="4038600" cy="457200"/>
          </a:xfrm>
          <a:prstGeom prst="rect">
            <a:avLst/>
          </a:prstGeom>
        </p:spPr>
        <p:txBody>
          <a:bodyPr anchor="b"/>
          <a:lstStyle>
            <a:lvl1pPr>
              <a:defRPr lang="en-US" sz="2000" b="1" kern="1200" dirty="0">
                <a:solidFill>
                  <a:schemeClr val="tx1"/>
                </a:solidFill>
                <a:latin typeface="Arial Narrow" panose="020B0606020202030204" pitchFamily="34" charset="0"/>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15" name="Content Placeholder 4"/>
          <p:cNvSpPr>
            <a:spLocks noGrp="1"/>
          </p:cNvSpPr>
          <p:nvPr>
            <p:ph sz="quarter" idx="15"/>
          </p:nvPr>
        </p:nvSpPr>
        <p:spPr>
          <a:xfrm>
            <a:off x="4645025" y="4343400"/>
            <a:ext cx="4041775" cy="1752600"/>
          </a:xfrm>
          <a:prstGeom prst="rect">
            <a:avLst/>
          </a:prstGeom>
        </p:spPr>
        <p:txBody>
          <a:bodyPr/>
          <a:lstStyle>
            <a:lvl1pPr>
              <a:spcAft>
                <a:spcPts val="800"/>
              </a:spcAft>
              <a:defRPr sz="2000">
                <a:latin typeface="Arial Narrow" panose="020B0606020202030204" pitchFamily="34" charset="0"/>
              </a:defRPr>
            </a:lvl1pPr>
            <a:lvl2pPr>
              <a:spcAft>
                <a:spcPts val="800"/>
              </a:spcAft>
              <a:defRPr sz="1800">
                <a:latin typeface="Arial Narrow" panose="020B0606020202030204" pitchFamily="34" charset="0"/>
              </a:defRPr>
            </a:lvl2pPr>
            <a:lvl3pPr>
              <a:spcAft>
                <a:spcPts val="800"/>
              </a:spcAft>
              <a:defRPr sz="1600">
                <a:latin typeface="Arial Narrow" panose="020B0606020202030204" pitchFamily="34" charset="0"/>
              </a:defRPr>
            </a:lvl3pPr>
            <a:lvl4pPr>
              <a:spcAft>
                <a:spcPts val="800"/>
              </a:spcAft>
              <a:defRPr sz="1400">
                <a:latin typeface="Arial Narrow" panose="020B0606020202030204" pitchFamily="34" charset="0"/>
              </a:defRPr>
            </a:lvl4pPr>
            <a:lvl5pPr>
              <a:spcAft>
                <a:spcPts val="800"/>
              </a:spcAft>
              <a:defRPr sz="1400">
                <a:latin typeface="Arial Narrow" panose="020B0606020202030204"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Jump Link" hidden="1"/>
          <p:cNvSpPr>
            <a:spLocks noGrp="1"/>
          </p:cNvSpPr>
          <p:nvPr>
            <p:ph type="body" sz="quarter" idx="16" hasCustomPrompt="1"/>
          </p:nvPr>
        </p:nvSpPr>
        <p:spPr>
          <a:xfrm>
            <a:off x="3817620" y="655320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6" name="Photo Credit" hidden="1"/>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402079248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RedBar-Content with Lef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457201" y="304800"/>
            <a:ext cx="3008313" cy="838200"/>
          </a:xfrm>
          <a:prstGeom prst="rect">
            <a:avLst/>
          </a:prstGeom>
        </p:spPr>
        <p:txBody>
          <a:bodyPr anchor="b"/>
          <a:lstStyle>
            <a:lvl1pPr algn="l">
              <a:defRPr sz="1800" b="1">
                <a:solidFill>
                  <a:srgbClr val="3946A4"/>
                </a:solidFill>
                <a:latin typeface="Arial Narrow" panose="020B0606020202030204" pitchFamily="34" charset="0"/>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457201" y="1143000"/>
            <a:ext cx="3008313" cy="5334000"/>
          </a:xfrm>
          <a:prstGeom prst="rect">
            <a:avLst/>
          </a:prstGeom>
        </p:spPr>
        <p:txBody>
          <a:bodyPr/>
          <a:lstStyle>
            <a:lvl1pPr marL="0" indent="0">
              <a:buNone/>
              <a:defRPr sz="1400">
                <a:latin typeface="Arial Narrow" panose="020B0606020202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3" name="Content Placeholder 1"/>
          <p:cNvSpPr>
            <a:spLocks noGrp="1"/>
          </p:cNvSpPr>
          <p:nvPr>
            <p:ph idx="1"/>
          </p:nvPr>
        </p:nvSpPr>
        <p:spPr>
          <a:xfrm>
            <a:off x="3575050" y="304800"/>
            <a:ext cx="5111751" cy="6179819"/>
          </a:xfrm>
          <a:prstGeom prst="rect">
            <a:avLst/>
          </a:prstGeom>
        </p:spPr>
        <p:txBody>
          <a:bodyPr/>
          <a:lstStyle>
            <a:lvl1pPr>
              <a:spcAft>
                <a:spcPts val="800"/>
              </a:spcAft>
              <a:defRPr sz="2400">
                <a:latin typeface="Arial Narrow" panose="020B0606020202030204" pitchFamily="34" charset="0"/>
              </a:defRPr>
            </a:lvl1pPr>
            <a:lvl2pPr>
              <a:spcAft>
                <a:spcPts val="800"/>
              </a:spcAft>
              <a:defRPr sz="2000">
                <a:latin typeface="Arial Narrow" panose="020B0606020202030204" pitchFamily="34" charset="0"/>
              </a:defRPr>
            </a:lvl2pPr>
            <a:lvl3pPr>
              <a:spcAft>
                <a:spcPts val="800"/>
              </a:spcAft>
              <a:defRPr sz="1800">
                <a:latin typeface="Arial Narrow" panose="020B0606020202030204" pitchFamily="34" charset="0"/>
              </a:defRPr>
            </a:lvl3pPr>
            <a:lvl4pPr>
              <a:spcAft>
                <a:spcPts val="800"/>
              </a:spcAft>
              <a:defRPr sz="1600">
                <a:latin typeface="Arial Narrow" panose="020B0606020202030204" pitchFamily="34" charset="0"/>
              </a:defRPr>
            </a:lvl4pPr>
            <a:lvl5pPr>
              <a:spcAft>
                <a:spcPts val="800"/>
              </a:spcAft>
              <a:defRPr sz="1600">
                <a:latin typeface="Arial Narrow" panose="020B0606020202030204"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hidden="1"/>
          <p:cNvSpPr>
            <a:spLocks noGrp="1"/>
          </p:cNvSpPr>
          <p:nvPr>
            <p:ph type="body" sz="quarter" idx="12" hasCustomPrompt="1"/>
          </p:nvPr>
        </p:nvSpPr>
        <p:spPr>
          <a:xfrm>
            <a:off x="5445125" y="6488875"/>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8" name="Photo Credit" hidden="1"/>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148539004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RedBar-Content with Righ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5678487" y="304800"/>
            <a:ext cx="3008313" cy="838200"/>
          </a:xfrm>
          <a:prstGeom prst="rect">
            <a:avLst/>
          </a:prstGeom>
        </p:spPr>
        <p:txBody>
          <a:bodyPr anchor="b"/>
          <a:lstStyle>
            <a:lvl1pPr algn="l">
              <a:defRPr sz="1800" b="1">
                <a:solidFill>
                  <a:srgbClr val="3946A4"/>
                </a:solidFill>
                <a:latin typeface="Arial Narrow" panose="020B0606020202030204" pitchFamily="34" charset="0"/>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5678487" y="1143000"/>
            <a:ext cx="3008313" cy="5334000"/>
          </a:xfrm>
          <a:prstGeom prst="rect">
            <a:avLst/>
          </a:prstGeom>
        </p:spPr>
        <p:txBody>
          <a:bodyPr/>
          <a:lstStyle>
            <a:lvl1pPr marL="0" indent="0">
              <a:buNone/>
              <a:defRPr sz="1400">
                <a:latin typeface="Arial Narrow" panose="020B0606020202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3" name="Content Placeholder 1"/>
          <p:cNvSpPr>
            <a:spLocks noGrp="1"/>
          </p:cNvSpPr>
          <p:nvPr>
            <p:ph idx="1"/>
          </p:nvPr>
        </p:nvSpPr>
        <p:spPr>
          <a:xfrm>
            <a:off x="457200" y="304800"/>
            <a:ext cx="5111751" cy="6179819"/>
          </a:xfrm>
          <a:prstGeom prst="rect">
            <a:avLst/>
          </a:prstGeom>
        </p:spPr>
        <p:txBody>
          <a:bodyPr/>
          <a:lstStyle>
            <a:lvl1pPr>
              <a:spcAft>
                <a:spcPts val="800"/>
              </a:spcAft>
              <a:defRPr sz="2400">
                <a:latin typeface="Arial Narrow" panose="020B0606020202030204" pitchFamily="34" charset="0"/>
              </a:defRPr>
            </a:lvl1pPr>
            <a:lvl2pPr>
              <a:spcAft>
                <a:spcPts val="800"/>
              </a:spcAft>
              <a:defRPr sz="2000">
                <a:latin typeface="Arial Narrow" panose="020B0606020202030204" pitchFamily="34" charset="0"/>
              </a:defRPr>
            </a:lvl2pPr>
            <a:lvl3pPr>
              <a:spcAft>
                <a:spcPts val="800"/>
              </a:spcAft>
              <a:defRPr sz="1800">
                <a:latin typeface="Arial Narrow" panose="020B0606020202030204" pitchFamily="34" charset="0"/>
              </a:defRPr>
            </a:lvl3pPr>
            <a:lvl4pPr>
              <a:spcAft>
                <a:spcPts val="800"/>
              </a:spcAft>
              <a:defRPr sz="1600">
                <a:latin typeface="Arial Narrow" panose="020B0606020202030204" pitchFamily="34" charset="0"/>
              </a:defRPr>
            </a:lvl4pPr>
            <a:lvl5pPr>
              <a:spcAft>
                <a:spcPts val="800"/>
              </a:spcAft>
              <a:defRPr sz="1600">
                <a:latin typeface="Arial Narrow" panose="020B0606020202030204"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hidden="1"/>
          <p:cNvSpPr>
            <a:spLocks noGrp="1"/>
          </p:cNvSpPr>
          <p:nvPr>
            <p:ph type="body" sz="quarter" idx="12" hasCustomPrompt="1"/>
          </p:nvPr>
        </p:nvSpPr>
        <p:spPr>
          <a:xfrm>
            <a:off x="2327275" y="6488875"/>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hidden="1"/>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91643512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RedBar-Picture with Caption">
    <p:spTree>
      <p:nvGrpSpPr>
        <p:cNvPr id="1" name=""/>
        <p:cNvGrpSpPr/>
        <p:nvPr/>
      </p:nvGrpSpPr>
      <p:grpSpPr>
        <a:xfrm>
          <a:off x="0" y="0"/>
          <a:ext cx="0" cy="0"/>
          <a:chOff x="0" y="0"/>
          <a:chExt cx="0" cy="0"/>
        </a:xfrm>
      </p:grpSpPr>
      <p:sp>
        <p:nvSpPr>
          <p:cNvPr id="2" name="Slide Title"/>
          <p:cNvSpPr>
            <a:spLocks noGrp="1"/>
          </p:cNvSpPr>
          <p:nvPr>
            <p:ph type="title"/>
          </p:nvPr>
        </p:nvSpPr>
        <p:spPr>
          <a:xfrm>
            <a:off x="1828800" y="5253037"/>
            <a:ext cx="5486400" cy="566738"/>
          </a:xfrm>
          <a:prstGeom prst="rect">
            <a:avLst/>
          </a:prstGeom>
        </p:spPr>
        <p:txBody>
          <a:bodyPr anchor="b"/>
          <a:lstStyle>
            <a:lvl1pPr algn="l">
              <a:defRPr sz="2400" b="1">
                <a:solidFill>
                  <a:srgbClr val="3946A4"/>
                </a:solidFill>
                <a:latin typeface="Arial Narrow" panose="020B0606020202030204" pitchFamily="34" charset="0"/>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1828800" y="5895975"/>
            <a:ext cx="5486400" cy="609600"/>
          </a:xfrm>
          <a:prstGeom prst="rect">
            <a:avLst/>
          </a:prstGeom>
        </p:spPr>
        <p:txBody>
          <a:bodyPr/>
          <a:lstStyle>
            <a:lvl1pPr marL="0" indent="0">
              <a:buNone/>
              <a:defRPr sz="1400">
                <a:latin typeface="Arial Narrow" panose="020B0606020202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1"/>
          <p:cNvSpPr>
            <a:spLocks noGrp="1"/>
          </p:cNvSpPr>
          <p:nvPr>
            <p:ph type="pic" idx="1"/>
          </p:nvPr>
        </p:nvSpPr>
        <p:spPr>
          <a:xfrm>
            <a:off x="1028700" y="128650"/>
            <a:ext cx="7086600" cy="494462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7" name="Jump Link" hidden="1"/>
          <p:cNvSpPr>
            <a:spLocks noGrp="1"/>
          </p:cNvSpPr>
          <p:nvPr>
            <p:ph type="body" sz="quarter" idx="16" hasCustomPrompt="1"/>
          </p:nvPr>
        </p:nvSpPr>
        <p:spPr>
          <a:xfrm>
            <a:off x="3886200" y="5081650"/>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hidden="1"/>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315795019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RedBar-Title and Video">
    <p:spTree>
      <p:nvGrpSpPr>
        <p:cNvPr id="1" name=""/>
        <p:cNvGrpSpPr/>
        <p:nvPr/>
      </p:nvGrpSpPr>
      <p:grpSpPr>
        <a:xfrm>
          <a:off x="0" y="0"/>
          <a:ext cx="0" cy="0"/>
          <a:chOff x="0" y="0"/>
          <a:chExt cx="0" cy="0"/>
        </a:xfrm>
      </p:grpSpPr>
      <p:sp>
        <p:nvSpPr>
          <p:cNvPr id="2" name="Slide Title"/>
          <p:cNvSpPr>
            <a:spLocks noGrp="1"/>
          </p:cNvSpPr>
          <p:nvPr>
            <p:ph type="title"/>
          </p:nvPr>
        </p:nvSpPr>
        <p:spPr>
          <a:xfrm>
            <a:off x="-2251" y="228600"/>
            <a:ext cx="9172252" cy="609600"/>
          </a:xfrm>
          <a:prstGeom prst="rect">
            <a:avLst/>
          </a:prstGeom>
        </p:spPr>
        <p:txBody>
          <a:bodyPr/>
          <a:lstStyle>
            <a:lvl1pPr>
              <a:defRPr sz="3600">
                <a:solidFill>
                  <a:srgbClr val="3946A4"/>
                </a:solidFill>
              </a:defRPr>
            </a:lvl1pPr>
          </a:lstStyle>
          <a:p>
            <a:r>
              <a:rPr lang="en-US" dirty="0" smtClean="0"/>
              <a:t>Click to edit Master title style</a:t>
            </a:r>
            <a:endParaRPr lang="en-US" dirty="0"/>
          </a:p>
        </p:txBody>
      </p:sp>
      <p:sp>
        <p:nvSpPr>
          <p:cNvPr id="6" name="Media Placeholder 5"/>
          <p:cNvSpPr>
            <a:spLocks noGrp="1"/>
          </p:cNvSpPr>
          <p:nvPr>
            <p:ph type="media" sz="quarter" idx="11"/>
          </p:nvPr>
        </p:nvSpPr>
        <p:spPr>
          <a:xfrm>
            <a:off x="0" y="1066799"/>
            <a:ext cx="9144000" cy="5315957"/>
          </a:xfrm>
          <a:prstGeom prst="rect">
            <a:avLst/>
          </a:prstGeom>
        </p:spPr>
        <p:txBody>
          <a:bodyPr/>
          <a:lstStyle/>
          <a:p>
            <a:endParaRPr lang="en-US"/>
          </a:p>
        </p:txBody>
      </p:sp>
      <p:sp>
        <p:nvSpPr>
          <p:cNvPr id="5" name="Video Credit"/>
          <p:cNvSpPr>
            <a:spLocks noGrp="1"/>
          </p:cNvSpPr>
          <p:nvPr>
            <p:ph type="body" sz="quarter" idx="12"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Video Credit Here</a:t>
            </a:r>
          </a:p>
        </p:txBody>
      </p:sp>
    </p:spTree>
    <p:extLst>
      <p:ext uri="{BB962C8B-B14F-4D97-AF65-F5344CB8AC3E}">
        <p14:creationId xmlns:p14="http://schemas.microsoft.com/office/powerpoint/2010/main" xmlns="" val="246929799"/>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extLst mod="1">
    <p:ext uri="{DCECCB84-F9BA-43D5-87BE-67443E8EF086}">
      <p15:sldGuideLst xmlns="" xmlns:p15="http://schemas.microsoft.com/office/powerpoint/2012/main">
        <p15:guide id="1" orient="horz" pos="2160">
          <p15:clr>
            <a:srgbClr val="FBAE40"/>
          </p15:clr>
        </p15:guide>
        <p15:guide id="2" pos="528">
          <p15:clr>
            <a:srgbClr val="FBAE40"/>
          </p15:clr>
        </p15:guide>
        <p15:guide id="3" pos="5136">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No 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4004973280"/>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No 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2384814877"/>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No Tagline-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106916897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dTagline-Gray BG, Title-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smtClean="0"/>
              <a:t>Click to edit Master title style</a:t>
            </a:r>
            <a:endParaRPr lang="en-US" dirty="0"/>
          </a:p>
        </p:txBody>
      </p:sp>
      <p:sp>
        <p:nvSpPr>
          <p:cNvPr id="6" name="Text Photo Credit3"/>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2833503217"/>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No Tagline-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407617283"/>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No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smtClean="0"/>
              <a:t>Click to edit Master title style</a:t>
            </a:r>
            <a:endParaRPr lang="en-US" dirty="0"/>
          </a:p>
        </p:txBody>
      </p:sp>
      <p:sp>
        <p:nvSpPr>
          <p:cNvPr id="3" name="Subtitle 1"/>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423552719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No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7"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222947916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No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13"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369556950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SmallRedBar-Gray BG, Title &amp; Subtitle Left1_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4004973280"/>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SmallRedBar-Gray BG, Title &amp; Subtitle Left1_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2384814877"/>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SmallRedBar-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1069168974"/>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SmallRedBar-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407617283"/>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SmallRedBar-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423552719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SmallRedBar-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5"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222947916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ed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213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585858"/>
                </a:solidFill>
                <a:effectLst/>
                <a:uLnTx/>
                <a:uFillTx/>
                <a:latin typeface="Calibri"/>
                <a:ea typeface="+mn-ea"/>
                <a:cs typeface="+mn-cs"/>
              </a:rPr>
              <a:t>©McGraw-Hill Education. All rights reserved. Authorized </a:t>
            </a:r>
            <a:r>
              <a:rPr lang="en-US" sz="3200" kern="1200" dirty="0" smtClean="0">
                <a:solidFill>
                  <a:srgbClr val="585858"/>
                </a:solidFill>
                <a:effectLst/>
                <a:latin typeface="+mn-lt"/>
                <a:ea typeface="+mn-ea"/>
                <a:cs typeface="+mn-cs"/>
              </a:rPr>
              <a:t>only </a:t>
            </a:r>
            <a:r>
              <a:rPr kumimoji="0" lang="en-US" sz="3200" b="0" i="0" u="none" strike="noStrike" kern="1200" cap="none" spc="0" normalizeH="0" baseline="0" noProof="0" dirty="0" smtClean="0">
                <a:ln>
                  <a:noFill/>
                </a:ln>
                <a:solidFill>
                  <a:srgbClr val="585858"/>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585858"/>
              </a:solidFill>
              <a:effectLst/>
              <a:uLnTx/>
              <a:uFillTx/>
              <a:latin typeface="Calibri"/>
              <a:ea typeface="+mn-ea"/>
              <a:cs typeface="+mn-cs"/>
            </a:endParaRPr>
          </a:p>
        </p:txBody>
      </p:sp>
    </p:spTree>
    <p:extLst>
      <p:ext uri="{BB962C8B-B14F-4D97-AF65-F5344CB8AC3E}">
        <p14:creationId xmlns:p14="http://schemas.microsoft.com/office/powerpoint/2010/main" xmlns="" val="38599204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SmallRedBar-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369556950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Blue Slide Title above text">
    <p:spTree>
      <p:nvGrpSpPr>
        <p:cNvPr id="1" name=""/>
        <p:cNvGrpSpPr/>
        <p:nvPr/>
      </p:nvGrpSpPr>
      <p:grpSpPr>
        <a:xfrm>
          <a:off x="0" y="0"/>
          <a:ext cx="0" cy="0"/>
          <a:chOff x="0" y="0"/>
          <a:chExt cx="0" cy="0"/>
        </a:xfrm>
      </p:grpSpPr>
      <p:sp>
        <p:nvSpPr>
          <p:cNvPr id="2" name="Slide Title"/>
          <p:cNvSpPr>
            <a:spLocks noGrp="1"/>
          </p:cNvSpPr>
          <p:nvPr>
            <p:ph type="ctrTitle"/>
          </p:nvPr>
        </p:nvSpPr>
        <p:spPr>
          <a:xfrm>
            <a:off x="1066800" y="1524000"/>
            <a:ext cx="7048500" cy="1470025"/>
          </a:xfrm>
          <a:prstGeom prst="rect">
            <a:avLst/>
          </a:prstGeom>
        </p:spPr>
        <p:txBody>
          <a:bodyPr/>
          <a:lstStyle>
            <a:lvl1pPr algn="l">
              <a:defRPr sz="4400">
                <a:solidFill>
                  <a:schemeClr val="bg1"/>
                </a:solidFill>
              </a:defRPr>
            </a:lvl1pPr>
          </a:lstStyle>
          <a:p>
            <a:r>
              <a:rPr lang="en-US" dirty="0" smtClean="0"/>
              <a:t>Click to edit Master title style</a:t>
            </a:r>
            <a:endParaRPr lang="en-US" dirty="0"/>
          </a:p>
        </p:txBody>
      </p:sp>
      <p:sp>
        <p:nvSpPr>
          <p:cNvPr id="3" name="Subtitle 1"/>
          <p:cNvSpPr>
            <a:spLocks noGrp="1"/>
          </p:cNvSpPr>
          <p:nvPr>
            <p:ph type="subTitle" idx="1"/>
          </p:nvPr>
        </p:nvSpPr>
        <p:spPr>
          <a:xfrm>
            <a:off x="1066800" y="2971800"/>
            <a:ext cx="6400800" cy="1752600"/>
          </a:xfrm>
          <a:prstGeom prst="rect">
            <a:avLst/>
          </a:prstGeom>
        </p:spPr>
        <p:txBody>
          <a:bodyPr/>
          <a:lstStyle>
            <a:lvl1pPr marL="0" indent="0" algn="l">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xmlns="" val="138872374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type="secHead" preserve="1">
  <p:cSld name="Blue Slide 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722313" y="2643186"/>
            <a:ext cx="7202487" cy="1362075"/>
          </a:xfrm>
          <a:prstGeom prst="rect">
            <a:avLst/>
          </a:prstGeom>
        </p:spPr>
        <p:txBody>
          <a:bodyPr anchor="t"/>
          <a:lstStyle>
            <a:lvl1pPr algn="l">
              <a:defRPr sz="4400" b="1" cap="all">
                <a:solidFill>
                  <a:schemeClr val="bg1"/>
                </a:solidFill>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722313" y="1143000"/>
            <a:ext cx="7202487" cy="1500187"/>
          </a:xfrm>
          <a:prstGeom prst="rect">
            <a:avLst/>
          </a:prstGeo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xmlns="" val="270531504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Plain_Appendix_Title and Tex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5" name="Jump Link"/>
          <p:cNvSpPr>
            <a:spLocks noGrp="1"/>
          </p:cNvSpPr>
          <p:nvPr>
            <p:ph type="body" sz="quarter" idx="11" hasCustomPrompt="1"/>
          </p:nvPr>
        </p:nvSpPr>
        <p:spPr>
          <a:xfrm>
            <a:off x="3467100" y="66294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
        <p:nvSpPr>
          <p:cNvPr id="8" name="Text Placeholder 1"/>
          <p:cNvSpPr>
            <a:spLocks noGrp="1"/>
          </p:cNvSpPr>
          <p:nvPr>
            <p:ph type="body" sz="quarter" idx="12"/>
          </p:nvPr>
        </p:nvSpPr>
        <p:spPr>
          <a:xfrm>
            <a:off x="457200" y="1066800"/>
            <a:ext cx="8229600" cy="5562600"/>
          </a:xfrm>
          <a:prstGeom prst="rect">
            <a:avLst/>
          </a:prstGeom>
        </p:spPr>
        <p:txBody>
          <a:bodyPr/>
          <a:lstStyle>
            <a:lvl1pPr marL="0" indent="0">
              <a:spcAft>
                <a:spcPts val="800"/>
              </a:spcAft>
              <a:buNone/>
              <a:defRPr sz="2400"/>
            </a:lvl1pPr>
            <a:lvl2pPr marL="457200" indent="0">
              <a:buNone/>
              <a:defRPr sz="2400"/>
            </a:lvl2pPr>
            <a:lvl3pPr marL="914400" indent="0">
              <a:buNone/>
              <a:defRPr sz="2000"/>
            </a:lvl3pPr>
            <a:lvl4pPr marL="1371600" indent="0">
              <a:buNone/>
              <a:defRPr sz="1800"/>
            </a:lvl4pPr>
            <a:lvl5pPr marL="1828800" indent="0">
              <a:buNone/>
              <a:defRPr sz="1800"/>
            </a:lvl5pPr>
          </a:lstStyle>
          <a:p>
            <a:pPr lvl="0"/>
            <a:r>
              <a:rPr lang="en-US" dirty="0" smtClean="0"/>
              <a:t>Click to edit Master text styles</a:t>
            </a:r>
          </a:p>
        </p:txBody>
      </p:sp>
    </p:spTree>
    <p:extLst>
      <p:ext uri="{BB962C8B-B14F-4D97-AF65-F5344CB8AC3E}">
        <p14:creationId xmlns:p14="http://schemas.microsoft.com/office/powerpoint/2010/main" xmlns="" val="70175557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Plain_Appendix_2-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1" name="Text Placeholder 1"/>
          <p:cNvSpPr>
            <a:spLocks noGrp="1"/>
          </p:cNvSpPr>
          <p:nvPr>
            <p:ph type="body" sz="quarter" idx="12"/>
          </p:nvPr>
        </p:nvSpPr>
        <p:spPr>
          <a:xfrm>
            <a:off x="457200" y="1600200"/>
            <a:ext cx="40386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p>
        </p:txBody>
      </p:sp>
      <p:sp>
        <p:nvSpPr>
          <p:cNvPr id="5" name="Header 2"/>
          <p:cNvSpPr>
            <a:spLocks noGrp="1"/>
          </p:cNvSpPr>
          <p:nvPr>
            <p:ph type="body" sz="quarter" idx="3"/>
          </p:nvPr>
        </p:nvSpPr>
        <p:spPr>
          <a:xfrm>
            <a:off x="4645026" y="960438"/>
            <a:ext cx="4117974"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5" name="Text Placeholder 2"/>
          <p:cNvSpPr>
            <a:spLocks noGrp="1"/>
          </p:cNvSpPr>
          <p:nvPr>
            <p:ph type="body" sz="quarter" idx="14"/>
          </p:nvPr>
        </p:nvSpPr>
        <p:spPr>
          <a:xfrm>
            <a:off x="4648200" y="1600200"/>
            <a:ext cx="41148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p>
        </p:txBody>
      </p:sp>
      <p:sp>
        <p:nvSpPr>
          <p:cNvPr id="13" name="Jump link"/>
          <p:cNvSpPr>
            <a:spLocks noGrp="1"/>
          </p:cNvSpPr>
          <p:nvPr>
            <p:ph type="body" sz="quarter" idx="13" hasCustomPrompt="1"/>
          </p:nvPr>
        </p:nvSpPr>
        <p:spPr>
          <a:xfrm>
            <a:off x="3467100" y="66294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Tree>
    <p:extLst>
      <p:ext uri="{BB962C8B-B14F-4D97-AF65-F5344CB8AC3E}">
        <p14:creationId xmlns:p14="http://schemas.microsoft.com/office/powerpoint/2010/main" xmlns="" val="394921454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Plain_Appendix_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20" name="Text Placeholder 1"/>
          <p:cNvSpPr>
            <a:spLocks noGrp="1"/>
          </p:cNvSpPr>
          <p:nvPr>
            <p:ph type="body" sz="quarter" idx="14"/>
          </p:nvPr>
        </p:nvSpPr>
        <p:spPr>
          <a:xfrm>
            <a:off x="457200" y="1600200"/>
            <a:ext cx="4038600" cy="1981200"/>
          </a:xfrm>
          <a:prstGeom prst="rect">
            <a:avLst/>
          </a:prstGeom>
        </p:spPr>
        <p:txBody>
          <a:bodyPr/>
          <a:lstStyle>
            <a:lvl1pPr marL="0" indent="0">
              <a:spcAft>
                <a:spcPts val="800"/>
              </a:spcAft>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endParaRPr lang="en-US" dirty="0"/>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23" name="Text Placeholder 2"/>
          <p:cNvSpPr>
            <a:spLocks noGrp="1"/>
          </p:cNvSpPr>
          <p:nvPr>
            <p:ph type="body" sz="quarter" idx="15"/>
          </p:nvPr>
        </p:nvSpPr>
        <p:spPr>
          <a:xfrm>
            <a:off x="4648200" y="1600200"/>
            <a:ext cx="4038600" cy="19812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7" name="Header 3"/>
          <p:cNvSpPr>
            <a:spLocks noGrp="1"/>
          </p:cNvSpPr>
          <p:nvPr>
            <p:ph type="body" sz="quarter" idx="12"/>
          </p:nvPr>
        </p:nvSpPr>
        <p:spPr>
          <a:xfrm>
            <a:off x="457200" y="37338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25" name="Text Placeholder 3"/>
          <p:cNvSpPr>
            <a:spLocks noGrp="1"/>
          </p:cNvSpPr>
          <p:nvPr>
            <p:ph type="body" sz="quarter" idx="16"/>
          </p:nvPr>
        </p:nvSpPr>
        <p:spPr>
          <a:xfrm>
            <a:off x="457200" y="4343400"/>
            <a:ext cx="4038600" cy="21336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10" name="Header 4"/>
          <p:cNvSpPr>
            <a:spLocks noGrp="1"/>
          </p:cNvSpPr>
          <p:nvPr>
            <p:ph type="body" sz="quarter" idx="13"/>
          </p:nvPr>
        </p:nvSpPr>
        <p:spPr>
          <a:xfrm>
            <a:off x="4648200" y="37338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27" name="Text Placeholder 4"/>
          <p:cNvSpPr>
            <a:spLocks noGrp="1"/>
          </p:cNvSpPr>
          <p:nvPr>
            <p:ph type="body" sz="quarter" idx="17"/>
          </p:nvPr>
        </p:nvSpPr>
        <p:spPr>
          <a:xfrm>
            <a:off x="4648200" y="4343400"/>
            <a:ext cx="4038600" cy="21336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18" name="Jump Link"/>
          <p:cNvSpPr>
            <a:spLocks noGrp="1"/>
          </p:cNvSpPr>
          <p:nvPr>
            <p:ph type="body" sz="quarter" idx="11" hasCustomPrompt="1"/>
          </p:nvPr>
        </p:nvSpPr>
        <p:spPr>
          <a:xfrm>
            <a:off x="3467100" y="66294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Tree>
    <p:extLst>
      <p:ext uri="{BB962C8B-B14F-4D97-AF65-F5344CB8AC3E}">
        <p14:creationId xmlns:p14="http://schemas.microsoft.com/office/powerpoint/2010/main" xmlns="" val="365626086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Red Bar Footer_Appendix_Title and Tex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5" name="Jump Link"/>
          <p:cNvSpPr>
            <a:spLocks noGrp="1"/>
          </p:cNvSpPr>
          <p:nvPr>
            <p:ph type="body" sz="quarter" idx="11" hasCustomPrompt="1"/>
          </p:nvPr>
        </p:nvSpPr>
        <p:spPr>
          <a:xfrm>
            <a:off x="3467100" y="64770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
        <p:nvSpPr>
          <p:cNvPr id="8" name="Text Placeholder 1"/>
          <p:cNvSpPr>
            <a:spLocks noGrp="1"/>
          </p:cNvSpPr>
          <p:nvPr>
            <p:ph type="body" sz="quarter" idx="12"/>
          </p:nvPr>
        </p:nvSpPr>
        <p:spPr>
          <a:xfrm>
            <a:off x="457200" y="990600"/>
            <a:ext cx="8229600" cy="5410200"/>
          </a:xfrm>
          <a:prstGeom prst="rect">
            <a:avLst/>
          </a:prstGeom>
        </p:spPr>
        <p:txBody>
          <a:bodyPr/>
          <a:lstStyle>
            <a:lvl1pPr marL="0" indent="0">
              <a:spcAft>
                <a:spcPts val="800"/>
              </a:spcAft>
              <a:buNone/>
              <a:defRPr sz="2400"/>
            </a:lvl1pPr>
            <a:lvl2pPr marL="457200" indent="0">
              <a:buNone/>
              <a:defRPr sz="2400"/>
            </a:lvl2pPr>
            <a:lvl3pPr marL="914400" indent="0">
              <a:buNone/>
              <a:defRPr sz="2000"/>
            </a:lvl3pPr>
            <a:lvl4pPr marL="1371600" indent="0">
              <a:buNone/>
              <a:defRPr sz="1800"/>
            </a:lvl4pPr>
            <a:lvl5pPr marL="1828800" indent="0">
              <a:buNone/>
              <a:defRPr sz="1800"/>
            </a:lvl5pPr>
          </a:lstStyle>
          <a:p>
            <a:pPr lvl="0"/>
            <a:r>
              <a:rPr lang="en-US" dirty="0" smtClean="0"/>
              <a:t>Click to edit Master text styles</a:t>
            </a:r>
          </a:p>
        </p:txBody>
      </p:sp>
    </p:spTree>
    <p:extLst>
      <p:ext uri="{BB962C8B-B14F-4D97-AF65-F5344CB8AC3E}">
        <p14:creationId xmlns:p14="http://schemas.microsoft.com/office/powerpoint/2010/main" xmlns="" val="267836920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Red Bar Footer_Appendix_2-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1" name="Text Placeholder 1"/>
          <p:cNvSpPr>
            <a:spLocks noGrp="1"/>
          </p:cNvSpPr>
          <p:nvPr>
            <p:ph type="body" sz="quarter" idx="12"/>
          </p:nvPr>
        </p:nvSpPr>
        <p:spPr>
          <a:xfrm>
            <a:off x="457200" y="1600200"/>
            <a:ext cx="40386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p>
        </p:txBody>
      </p:sp>
      <p:sp>
        <p:nvSpPr>
          <p:cNvPr id="5" name="Header 2"/>
          <p:cNvSpPr>
            <a:spLocks noGrp="1"/>
          </p:cNvSpPr>
          <p:nvPr>
            <p:ph type="body" sz="quarter" idx="3"/>
          </p:nvPr>
        </p:nvSpPr>
        <p:spPr>
          <a:xfrm>
            <a:off x="4645026" y="960438"/>
            <a:ext cx="4117974"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5" name="Text Placeholder 2"/>
          <p:cNvSpPr>
            <a:spLocks noGrp="1"/>
          </p:cNvSpPr>
          <p:nvPr>
            <p:ph type="body" sz="quarter" idx="14"/>
          </p:nvPr>
        </p:nvSpPr>
        <p:spPr>
          <a:xfrm>
            <a:off x="4648200" y="1600200"/>
            <a:ext cx="41148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p>
        </p:txBody>
      </p:sp>
      <p:sp>
        <p:nvSpPr>
          <p:cNvPr id="13" name="Jump link"/>
          <p:cNvSpPr>
            <a:spLocks noGrp="1"/>
          </p:cNvSpPr>
          <p:nvPr>
            <p:ph type="body" sz="quarter" idx="13" hasCustomPrompt="1"/>
          </p:nvPr>
        </p:nvSpPr>
        <p:spPr>
          <a:xfrm>
            <a:off x="3467100" y="64770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Tree>
    <p:extLst>
      <p:ext uri="{BB962C8B-B14F-4D97-AF65-F5344CB8AC3E}">
        <p14:creationId xmlns:p14="http://schemas.microsoft.com/office/powerpoint/2010/main" xmlns="" val="109974784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Red Bar Footer_Appendix_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20" name="Text Placeholder 1"/>
          <p:cNvSpPr>
            <a:spLocks noGrp="1"/>
          </p:cNvSpPr>
          <p:nvPr>
            <p:ph type="body" sz="quarter" idx="14"/>
          </p:nvPr>
        </p:nvSpPr>
        <p:spPr>
          <a:xfrm>
            <a:off x="457200" y="1600200"/>
            <a:ext cx="4038600" cy="1981200"/>
          </a:xfrm>
          <a:prstGeom prst="rect">
            <a:avLst/>
          </a:prstGeom>
        </p:spPr>
        <p:txBody>
          <a:bodyPr/>
          <a:lstStyle>
            <a:lvl1pPr marL="0" indent="0">
              <a:spcAft>
                <a:spcPts val="800"/>
              </a:spcAft>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endParaRPr lang="en-US" dirty="0"/>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23" name="Text Placeholder 2"/>
          <p:cNvSpPr>
            <a:spLocks noGrp="1"/>
          </p:cNvSpPr>
          <p:nvPr>
            <p:ph type="body" sz="quarter" idx="15"/>
          </p:nvPr>
        </p:nvSpPr>
        <p:spPr>
          <a:xfrm>
            <a:off x="4648200" y="1600200"/>
            <a:ext cx="4038600" cy="19812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7" name="Header 3"/>
          <p:cNvSpPr>
            <a:spLocks noGrp="1"/>
          </p:cNvSpPr>
          <p:nvPr>
            <p:ph type="body" sz="quarter" idx="12"/>
          </p:nvPr>
        </p:nvSpPr>
        <p:spPr>
          <a:xfrm>
            <a:off x="457200" y="36576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25" name="Text Placeholder 3"/>
          <p:cNvSpPr>
            <a:spLocks noGrp="1"/>
          </p:cNvSpPr>
          <p:nvPr>
            <p:ph type="body" sz="quarter" idx="16"/>
          </p:nvPr>
        </p:nvSpPr>
        <p:spPr>
          <a:xfrm>
            <a:off x="457200" y="4267200"/>
            <a:ext cx="4038600" cy="21336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10" name="Header 4"/>
          <p:cNvSpPr>
            <a:spLocks noGrp="1"/>
          </p:cNvSpPr>
          <p:nvPr>
            <p:ph type="body" sz="quarter" idx="13"/>
          </p:nvPr>
        </p:nvSpPr>
        <p:spPr>
          <a:xfrm>
            <a:off x="4648200" y="36576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27" name="Text Placeholder 4"/>
          <p:cNvSpPr>
            <a:spLocks noGrp="1"/>
          </p:cNvSpPr>
          <p:nvPr>
            <p:ph type="body" sz="quarter" idx="17"/>
          </p:nvPr>
        </p:nvSpPr>
        <p:spPr>
          <a:xfrm>
            <a:off x="4648200" y="4267200"/>
            <a:ext cx="4038600" cy="21336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18" name="Jump Link"/>
          <p:cNvSpPr>
            <a:spLocks noGrp="1"/>
          </p:cNvSpPr>
          <p:nvPr>
            <p:ph type="body" sz="quarter" idx="11" hasCustomPrompt="1"/>
          </p:nvPr>
        </p:nvSpPr>
        <p:spPr>
          <a:xfrm>
            <a:off x="3467100" y="64770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Tree>
    <p:extLst>
      <p:ext uri="{BB962C8B-B14F-4D97-AF65-F5344CB8AC3E}">
        <p14:creationId xmlns:p14="http://schemas.microsoft.com/office/powerpoint/2010/main" xmlns="" val="311237826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ed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smtClean="0"/>
              <a:t>Click to edit Master title style</a:t>
            </a:r>
            <a:endParaRPr lang="en-US" dirty="0"/>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107556411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d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smtClean="0"/>
              <a:t>Click to edit Master title style</a:t>
            </a:r>
            <a:endParaRPr lang="en-US" dirty="0"/>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330741044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White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05600"/>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400497328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hite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05600"/>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238481487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10" Type="http://schemas.openxmlformats.org/officeDocument/2006/relationships/image" Target="../media/image3.gif"/><Relationship Id="rId4" Type="http://schemas.openxmlformats.org/officeDocument/2006/relationships/slideLayout" Target="../slideLayouts/slideLayout11.xml"/><Relationship Id="rId9"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10" Type="http://schemas.openxmlformats.org/officeDocument/2006/relationships/theme" Target="../theme/theme3.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39.xml"/><Relationship Id="rId7" Type="http://schemas.openxmlformats.org/officeDocument/2006/relationships/slideLayout" Target="../slideLayouts/slideLayout43.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5" Type="http://schemas.openxmlformats.org/officeDocument/2006/relationships/slideLayout" Target="../slideLayouts/slideLayout41.xml"/><Relationship Id="rId4" Type="http://schemas.openxmlformats.org/officeDocument/2006/relationships/slideLayout" Target="../slideLayouts/slideLayout40.xml"/></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46.xml"/><Relationship Id="rId7" Type="http://schemas.openxmlformats.org/officeDocument/2006/relationships/slideLayout" Target="../slideLayouts/slideLayout50.xml"/><Relationship Id="rId2" Type="http://schemas.openxmlformats.org/officeDocument/2006/relationships/slideLayout" Target="../slideLayouts/slideLayout45.xml"/><Relationship Id="rId1" Type="http://schemas.openxmlformats.org/officeDocument/2006/relationships/slideLayout" Target="../slideLayouts/slideLayout44.xml"/><Relationship Id="rId6" Type="http://schemas.openxmlformats.org/officeDocument/2006/relationships/slideLayout" Target="../slideLayouts/slideLayout49.xml"/><Relationship Id="rId5" Type="http://schemas.openxmlformats.org/officeDocument/2006/relationships/slideLayout" Target="../slideLayouts/slideLayout48.xml"/><Relationship Id="rId4" Type="http://schemas.openxmlformats.org/officeDocument/2006/relationships/slideLayout" Target="../slideLayouts/slideLayout47.xml"/></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52.xml"/><Relationship Id="rId1" Type="http://schemas.openxmlformats.org/officeDocument/2006/relationships/slideLayout" Target="../slideLayouts/slideLayout51.xml"/><Relationship Id="rId4" Type="http://schemas.openxmlformats.org/officeDocument/2006/relationships/image" Target="../media/image4.png"/></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55.xml"/><Relationship Id="rId2" Type="http://schemas.openxmlformats.org/officeDocument/2006/relationships/slideLayout" Target="../slideLayouts/slideLayout54.xml"/><Relationship Id="rId1" Type="http://schemas.openxmlformats.org/officeDocument/2006/relationships/slideLayout" Target="../slideLayouts/slideLayout53.xml"/><Relationship Id="rId4"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58.xml"/><Relationship Id="rId2" Type="http://schemas.openxmlformats.org/officeDocument/2006/relationships/slideLayout" Target="../slideLayouts/slideLayout57.xml"/><Relationship Id="rId1" Type="http://schemas.openxmlformats.org/officeDocument/2006/relationships/slideLayout" Target="../slideLayouts/slideLayout56.xml"/><Relationship Id="rId4"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MH Logo" descr="Logo: McGraw-Hill Education"/>
          <p:cNvPicPr>
            <a:picLocks noChangeAspect="1"/>
          </p:cNvPicPr>
          <p:nvPr/>
        </p:nvPicPr>
        <p:blipFill>
          <a:blip r:embed="rId9" cstate="print">
            <a:extLst>
              <a:ext uri="{28A0092B-C50C-407E-A947-70E740481C1C}">
                <a14:useLocalDpi xmlns:a14="http://schemas.microsoft.com/office/drawing/2010/main" xmlns="" val="0"/>
              </a:ext>
            </a:extLst>
          </a:blip>
          <a:stretch>
            <a:fillRect/>
          </a:stretch>
        </p:blipFill>
        <p:spPr>
          <a:xfrm>
            <a:off x="0" y="0"/>
            <a:ext cx="762000" cy="762000"/>
          </a:xfrm>
          <a:prstGeom prst="rect">
            <a:avLst/>
          </a:prstGeom>
        </p:spPr>
      </p:pic>
      <p:sp>
        <p:nvSpPr>
          <p:cNvPr id="13" name="Red Bar"/>
          <p:cNvSpPr/>
          <p:nvPr/>
        </p:nvSpPr>
        <p:spPr>
          <a:xfrm>
            <a:off x="0" y="6248400"/>
            <a:ext cx="9144000" cy="503767"/>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pic>
        <p:nvPicPr>
          <p:cNvPr id="12" name="MH Tagline" descr="Tagline: Because learning changes everything.™"/>
          <p:cNvPicPr>
            <a:picLocks noChangeAspect="1"/>
          </p:cNvPicPr>
          <p:nvPr/>
        </p:nvPicPr>
        <p:blipFill>
          <a:blip r:embed="rId10" cstate="print">
            <a:extLst>
              <a:ext uri="{28A0092B-C50C-407E-A947-70E740481C1C}">
                <a14:useLocalDpi xmlns:a14="http://schemas.microsoft.com/office/drawing/2010/main" xmlns="" val="0"/>
              </a:ext>
            </a:extLst>
          </a:blip>
          <a:stretch>
            <a:fillRect/>
          </a:stretch>
        </p:blipFill>
        <p:spPr>
          <a:xfrm>
            <a:off x="53481" y="6351925"/>
            <a:ext cx="3223119" cy="272375"/>
          </a:xfrm>
          <a:prstGeom prst="rect">
            <a:avLst/>
          </a:prstGeom>
        </p:spPr>
      </p:pic>
    </p:spTree>
    <p:extLst>
      <p:ext uri="{BB962C8B-B14F-4D97-AF65-F5344CB8AC3E}">
        <p14:creationId xmlns:p14="http://schemas.microsoft.com/office/powerpoint/2010/main" xmlns="" val="1066235593"/>
      </p:ext>
    </p:extLst>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33" r:id="rId5"/>
    <p:sldLayoutId id="2147483734" r:id="rId6"/>
    <p:sldLayoutId id="2147483914" r:id="rId7"/>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0" marR="0" indent="0" algn="r" defTabSz="914400" rtl="0" eaLnBrk="1" fontAlgn="auto" latinLnBrk="0" hangingPunct="1">
        <a:lnSpc>
          <a:spcPct val="100000"/>
        </a:lnSpc>
        <a:spcBef>
          <a:spcPts val="0"/>
        </a:spcBef>
        <a:spcAft>
          <a:spcPts val="0"/>
        </a:spcAft>
        <a:buClrTx/>
        <a:buSzTx/>
        <a:buFontTx/>
        <a:buNone/>
        <a:tabLst/>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MH Logo" descr="Logo: McGraw-Hill Education"/>
          <p:cNvPicPr>
            <a:picLocks noChangeAspect="1"/>
          </p:cNvPicPr>
          <p:nvPr/>
        </p:nvPicPr>
        <p:blipFill>
          <a:blip r:embed="rId9" cstate="print">
            <a:extLst>
              <a:ext uri="{28A0092B-C50C-407E-A947-70E740481C1C}">
                <a14:useLocalDpi xmlns:a14="http://schemas.microsoft.com/office/drawing/2010/main" xmlns="" val="0"/>
              </a:ext>
            </a:extLst>
          </a:blip>
          <a:stretch>
            <a:fillRect/>
          </a:stretch>
        </p:blipFill>
        <p:spPr>
          <a:xfrm>
            <a:off x="0" y="0"/>
            <a:ext cx="762000" cy="762000"/>
          </a:xfrm>
          <a:prstGeom prst="rect">
            <a:avLst/>
          </a:prstGeom>
        </p:spPr>
      </p:pic>
      <p:pic>
        <p:nvPicPr>
          <p:cNvPr id="2" name="MH Tagline" descr="Tag line: Because learning changes everything™"/>
          <p:cNvPicPr>
            <a:picLocks noChangeAspect="1"/>
          </p:cNvPicPr>
          <p:nvPr/>
        </p:nvPicPr>
        <p:blipFill>
          <a:blip r:embed="rId10" cstate="print">
            <a:extLst>
              <a:ext uri="{28A0092B-C50C-407E-A947-70E740481C1C}">
                <a14:useLocalDpi xmlns:a14="http://schemas.microsoft.com/office/drawing/2010/main" xmlns="" val="0"/>
              </a:ext>
            </a:extLst>
          </a:blip>
          <a:stretch>
            <a:fillRect/>
          </a:stretch>
        </p:blipFill>
        <p:spPr>
          <a:xfrm>
            <a:off x="0" y="6257775"/>
            <a:ext cx="3371850" cy="476250"/>
          </a:xfrm>
          <a:prstGeom prst="rect">
            <a:avLst/>
          </a:prstGeom>
        </p:spPr>
      </p:pic>
    </p:spTree>
    <p:extLst>
      <p:ext uri="{BB962C8B-B14F-4D97-AF65-F5344CB8AC3E}">
        <p14:creationId xmlns:p14="http://schemas.microsoft.com/office/powerpoint/2010/main" xmlns="" val="1460950632"/>
      </p:ext>
    </p:extLst>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Copyright" descr="©McGraw-Hill Education"/>
          <p:cNvSpPr txBox="1">
            <a:spLocks/>
          </p:cNvSpPr>
          <p:nvPr/>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smtClean="0">
                <a:solidFill>
                  <a:srgbClr val="6A6A6A"/>
                </a:solidFill>
                <a:effectLst/>
                <a:latin typeface="+mn-lt"/>
                <a:ea typeface="+mn-ea"/>
                <a:cs typeface="+mn-cs"/>
              </a:rPr>
              <a:t>©McGraw-Hill Education.</a:t>
            </a:r>
            <a:endParaRPr lang="en-US" sz="3200" kern="1200" dirty="0">
              <a:solidFill>
                <a:srgbClr val="6A6A6A"/>
              </a:solidFill>
              <a:effectLst/>
              <a:latin typeface="+mn-lt"/>
              <a:ea typeface="+mn-ea"/>
              <a:cs typeface="+mn-cs"/>
            </a:endParaRPr>
          </a:p>
        </p:txBody>
      </p:sp>
    </p:spTree>
    <p:extLst>
      <p:ext uri="{BB962C8B-B14F-4D97-AF65-F5344CB8AC3E}">
        <p14:creationId xmlns:p14="http://schemas.microsoft.com/office/powerpoint/2010/main" xmlns="" val="1192571768"/>
      </p:ext>
    </p:extLst>
  </p:cSld>
  <p:clrMap bg1="lt1" tx1="dk1" bg2="lt2" tx2="dk2" accent1="accent1" accent2="accent2" accent3="accent3" accent4="accent4" accent5="accent5" accent6="accent6" hlink="hlink" folHlink="folHlink"/>
  <p:sldLayoutIdLst>
    <p:sldLayoutId id="2147483751" r:id="rId1"/>
    <p:sldLayoutId id="2147483896" r:id="rId2"/>
    <p:sldLayoutId id="2147483753" r:id="rId3"/>
    <p:sldLayoutId id="2147483908" r:id="rId4"/>
    <p:sldLayoutId id="2147483950" r:id="rId5"/>
    <p:sldLayoutId id="2147483757" r:id="rId6"/>
    <p:sldLayoutId id="2147483877" r:id="rId7"/>
    <p:sldLayoutId id="2147483761" r:id="rId8"/>
    <p:sldLayoutId id="2147483800" r:id="rId9"/>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d Bar"/>
          <p:cNvSpPr/>
          <p:nvPr/>
        </p:nvSpPr>
        <p:spPr>
          <a:xfrm>
            <a:off x="0" y="6705600"/>
            <a:ext cx="9144000" cy="1524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10" name="Copyright" descr="©McGraw-Hill Education&#10;"/>
          <p:cNvSpPr txBox="1">
            <a:spLocks/>
          </p:cNvSpPr>
          <p:nvPr/>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smtClean="0">
                <a:solidFill>
                  <a:schemeClr val="bg1"/>
                </a:solidFill>
                <a:effectLst/>
                <a:latin typeface="+mn-lt"/>
                <a:ea typeface="+mn-ea"/>
                <a:cs typeface="+mn-cs"/>
              </a:rPr>
              <a:t>©McGraw-Hill Education.</a:t>
            </a:r>
            <a:endParaRPr lang="en-US" sz="3200" kern="1200" dirty="0">
              <a:solidFill>
                <a:schemeClr val="bg1"/>
              </a:solidFill>
              <a:effectLst/>
              <a:latin typeface="+mn-lt"/>
              <a:ea typeface="+mn-ea"/>
              <a:cs typeface="+mn-cs"/>
            </a:endParaRPr>
          </a:p>
        </p:txBody>
      </p:sp>
    </p:spTree>
    <p:extLst>
      <p:ext uri="{BB962C8B-B14F-4D97-AF65-F5344CB8AC3E}">
        <p14:creationId xmlns:p14="http://schemas.microsoft.com/office/powerpoint/2010/main" xmlns="" val="1283304046"/>
      </p:ext>
    </p:extLst>
  </p:cSld>
  <p:clrMap bg1="lt1" tx1="dk1" bg2="lt2" tx2="dk2" accent1="accent1" accent2="accent2" accent3="accent3" accent4="accent4" accent5="accent5" accent6="accent6" hlink="hlink" folHlink="folHlink"/>
  <p:sldLayoutIdLst>
    <p:sldLayoutId id="2147483951" r:id="rId1"/>
    <p:sldLayoutId id="2147483964" r:id="rId2"/>
    <p:sldLayoutId id="2147483952" r:id="rId3"/>
    <p:sldLayoutId id="2147483967" r:id="rId4"/>
    <p:sldLayoutId id="2147483966" r:id="rId5"/>
    <p:sldLayoutId id="2147483968" r:id="rId6"/>
    <p:sldLayoutId id="2147483953" r:id="rId7"/>
    <p:sldLayoutId id="2147483954" r:id="rId8"/>
    <p:sldLayoutId id="2147483955" r:id="rId9"/>
    <p:sldLayoutId id="2147483956" r:id="rId10"/>
    <p:sldLayoutId id="2147483957" r:id="rId11"/>
    <p:sldLayoutId id="2147483958" r:id="rId12"/>
    <p:sldLayoutId id="2147483959"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Copyright" descr="©McGraw-Hill Education&#10;"/>
          <p:cNvSpPr txBox="1"/>
          <p:nvPr/>
        </p:nvSpPr>
        <p:spPr>
          <a:xfrm>
            <a:off x="0" y="6642556"/>
            <a:ext cx="1295400" cy="215444"/>
          </a:xfrm>
          <a:prstGeom prst="rect">
            <a:avLst/>
          </a:prstGeom>
          <a:noFill/>
        </p:spPr>
        <p:txBody>
          <a:bodyPr wrap="square" rtlCol="0">
            <a:spAutoFit/>
          </a:bodyPr>
          <a:lstStyle/>
          <a:p>
            <a:r>
              <a:rPr lang="en-US" sz="800" dirty="0" smtClean="0">
                <a:solidFill>
                  <a:srgbClr val="6A6A6A"/>
                </a:solidFill>
              </a:rPr>
              <a:t>©McGraw-Hill Education</a:t>
            </a:r>
          </a:p>
        </p:txBody>
      </p:sp>
    </p:spTree>
    <p:extLst>
      <p:ext uri="{BB962C8B-B14F-4D97-AF65-F5344CB8AC3E}">
        <p14:creationId xmlns:p14="http://schemas.microsoft.com/office/powerpoint/2010/main" xmlns="" val="857642538"/>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Lst>
  <p:timing>
    <p:tnLst>
      <p:par>
        <p:cTn id="1" dur="indefinite" restart="never" nodeType="tmRoot"/>
      </p:par>
    </p:tnLst>
  </p:timing>
  <p:txStyles>
    <p:titleStyle>
      <a:lvl1pPr algn="l" defTabSz="914400" rtl="0" eaLnBrk="1" latinLnBrk="0" hangingPunct="1">
        <a:spcBef>
          <a:spcPct val="0"/>
        </a:spcBef>
        <a:buNone/>
        <a:defRPr sz="3200" kern="1200">
          <a:solidFill>
            <a:schemeClr val="bg1"/>
          </a:solidFill>
          <a:latin typeface="Vectipede Rg"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ctipede Rg"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ctipede Rg"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ctipede Rg"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d bar"/>
          <p:cNvSpPr/>
          <p:nvPr/>
        </p:nvSpPr>
        <p:spPr>
          <a:xfrm>
            <a:off x="0" y="6629400"/>
            <a:ext cx="9144000" cy="2286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5" name="Copyright" descr="©McGraw-Hill Education."/>
          <p:cNvSpPr txBox="1"/>
          <p:nvPr/>
        </p:nvSpPr>
        <p:spPr>
          <a:xfrm>
            <a:off x="0" y="6629400"/>
            <a:ext cx="1828800" cy="215444"/>
          </a:xfrm>
          <a:prstGeom prst="rect">
            <a:avLst/>
          </a:prstGeom>
          <a:noFill/>
        </p:spPr>
        <p:txBody>
          <a:bodyPr wrap="square" rtlCol="0">
            <a:spAutoFit/>
          </a:bodyPr>
          <a:lstStyle/>
          <a:p>
            <a:r>
              <a:rPr lang="en-US" sz="800" dirty="0" smtClean="0">
                <a:solidFill>
                  <a:schemeClr val="bg1"/>
                </a:solidFill>
              </a:rPr>
              <a:t>©McGraw-Hill </a:t>
            </a:r>
            <a:r>
              <a:rPr lang="en-US" sz="800" dirty="0" err="1" smtClean="0">
                <a:solidFill>
                  <a:schemeClr val="bg1"/>
                </a:solidFill>
              </a:rPr>
              <a:t>EducationCopy</a:t>
            </a:r>
            <a:endParaRPr lang="en-US" sz="800" dirty="0" smtClean="0">
              <a:solidFill>
                <a:schemeClr val="bg1"/>
              </a:solidFill>
            </a:endParaRPr>
          </a:p>
        </p:txBody>
      </p:sp>
    </p:spTree>
    <p:extLst>
      <p:ext uri="{BB962C8B-B14F-4D97-AF65-F5344CB8AC3E}">
        <p14:creationId xmlns:p14="http://schemas.microsoft.com/office/powerpoint/2010/main" xmlns="" val="520106136"/>
      </p:ext>
    </p:extLst>
  </p:cSld>
  <p:clrMap bg1="lt1" tx1="dk1" bg2="lt2" tx2="dk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 id="2147483948" r:id="rId6"/>
    <p:sldLayoutId id="2147483949" r:id="rId7"/>
  </p:sldLayoutIdLst>
  <p:txStyles>
    <p:titleStyle>
      <a:lvl1pPr algn="l" defTabSz="914400" rtl="0" eaLnBrk="1" latinLnBrk="0" hangingPunct="1">
        <a:spcBef>
          <a:spcPct val="0"/>
        </a:spcBef>
        <a:buNone/>
        <a:defRPr sz="3200" kern="1200">
          <a:solidFill>
            <a:schemeClr val="bg1"/>
          </a:solidFill>
          <a:latin typeface="Vectipede Rg"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ctipede Rg"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ctipede Rg"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ctipede Rg"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ackground"/>
          <p:cNvSpPr/>
          <p:nvPr/>
        </p:nvSpPr>
        <p:spPr>
          <a:xfrm>
            <a:off x="0" y="0"/>
            <a:ext cx="9144000" cy="6858000"/>
          </a:xfrm>
          <a:prstGeom prst="rect">
            <a:avLst/>
          </a:prstGeom>
          <a:solidFill>
            <a:srgbClr val="3070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0" name="MH BG Image"/>
          <p:cNvPicPr>
            <a:picLocks noChangeAspect="1"/>
          </p:cNvPicPr>
          <p:nvPr/>
        </p:nvPicPr>
        <p:blipFill rotWithShape="1">
          <a:blip r:embed="rId4" cstate="screen">
            <a:alphaModFix amt="25000"/>
            <a:extLst>
              <a:ext uri="{28A0092B-C50C-407E-A947-70E740481C1C}">
                <a14:useLocalDpi xmlns:a14="http://schemas.microsoft.com/office/drawing/2010/main" xmlns=""/>
              </a:ext>
            </a:extLst>
          </a:blip>
          <a:srcRect r="28644" b="27282"/>
          <a:stretch/>
        </p:blipFill>
        <p:spPr>
          <a:xfrm>
            <a:off x="461821" y="1943668"/>
            <a:ext cx="8682180" cy="4914333"/>
          </a:xfrm>
          <a:prstGeom prst="rect">
            <a:avLst/>
          </a:prstGeom>
        </p:spPr>
      </p:pic>
      <p:sp>
        <p:nvSpPr>
          <p:cNvPr id="8" name="Copyright" descr="©McGraw-Hill Education"/>
          <p:cNvSpPr txBox="1"/>
          <p:nvPr/>
        </p:nvSpPr>
        <p:spPr>
          <a:xfrm>
            <a:off x="0" y="6629400"/>
            <a:ext cx="1828800" cy="215444"/>
          </a:xfrm>
          <a:prstGeom prst="rect">
            <a:avLst/>
          </a:prstGeom>
          <a:noFill/>
        </p:spPr>
        <p:txBody>
          <a:bodyPr wrap="square" rtlCol="0">
            <a:spAutoFit/>
          </a:bodyPr>
          <a:lstStyle/>
          <a:p>
            <a:r>
              <a:rPr lang="en-US" sz="800" dirty="0" smtClean="0">
                <a:solidFill>
                  <a:schemeClr val="bg1"/>
                </a:solidFill>
              </a:rPr>
              <a:t>©McGraw-Hill Education</a:t>
            </a:r>
          </a:p>
        </p:txBody>
      </p:sp>
    </p:spTree>
    <p:extLst>
      <p:ext uri="{BB962C8B-B14F-4D97-AF65-F5344CB8AC3E}">
        <p14:creationId xmlns:p14="http://schemas.microsoft.com/office/powerpoint/2010/main" xmlns="" val="263611861"/>
      </p:ext>
    </p:extLst>
  </p:cSld>
  <p:clrMap bg1="lt1" tx1="dk1" bg2="lt2" tx2="dk2" accent1="accent1" accent2="accent2" accent3="accent3" accent4="accent4" accent5="accent5" accent6="accent6" hlink="hlink" folHlink="folHlink"/>
  <p:sldLayoutIdLst>
    <p:sldLayoutId id="2147483677" r:id="rId1"/>
    <p:sldLayoutId id="2147483769"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Copyright" descr="©McGraw-Hill Education"/>
          <p:cNvSpPr txBox="1">
            <a:spLocks/>
          </p:cNvSpPr>
          <p:nvPr/>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smtClean="0">
                <a:solidFill>
                  <a:srgbClr val="6A6A6A"/>
                </a:solidFill>
                <a:effectLst/>
                <a:latin typeface="+mn-lt"/>
                <a:ea typeface="+mn-ea"/>
                <a:cs typeface="+mn-cs"/>
              </a:rPr>
              <a:t>©McGraw-Hill Education.</a:t>
            </a:r>
            <a:endParaRPr lang="en-US" sz="3200" kern="1200" dirty="0">
              <a:solidFill>
                <a:srgbClr val="6A6A6A"/>
              </a:solidFill>
              <a:effectLst/>
              <a:latin typeface="+mn-lt"/>
              <a:ea typeface="+mn-ea"/>
              <a:cs typeface="+mn-cs"/>
            </a:endParaRPr>
          </a:p>
        </p:txBody>
      </p:sp>
    </p:spTree>
    <p:extLst>
      <p:ext uri="{BB962C8B-B14F-4D97-AF65-F5344CB8AC3E}">
        <p14:creationId xmlns:p14="http://schemas.microsoft.com/office/powerpoint/2010/main" xmlns="" val="782738187"/>
      </p:ext>
    </p:extLst>
  </p:cSld>
  <p:clrMap bg1="lt1" tx1="dk1" bg2="lt2" tx2="dk2" accent1="accent1" accent2="accent2" accent3="accent3" accent4="accent4" accent5="accent5" accent6="accent6" hlink="hlink" folHlink="folHlink"/>
  <p:sldLayoutIdLst>
    <p:sldLayoutId id="2147483902" r:id="rId1"/>
    <p:sldLayoutId id="2147483906" r:id="rId2"/>
    <p:sldLayoutId id="2147483755" r:id="rId3"/>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d Bar"/>
          <p:cNvSpPr/>
          <p:nvPr/>
        </p:nvSpPr>
        <p:spPr>
          <a:xfrm>
            <a:off x="0" y="6705600"/>
            <a:ext cx="9144000" cy="1524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11" name="Copyright" descr="©McGraw-Hill Education"/>
          <p:cNvSpPr txBox="1">
            <a:spLocks/>
          </p:cNvSpPr>
          <p:nvPr/>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smtClean="0">
                <a:solidFill>
                  <a:schemeClr val="bg1"/>
                </a:solidFill>
                <a:effectLst/>
                <a:latin typeface="+mn-lt"/>
                <a:ea typeface="+mn-ea"/>
                <a:cs typeface="+mn-cs"/>
              </a:rPr>
              <a:t>©McGraw-Hill Education.</a:t>
            </a:r>
            <a:endParaRPr lang="en-US" sz="3200" kern="1200" dirty="0">
              <a:solidFill>
                <a:schemeClr val="bg1"/>
              </a:solidFill>
              <a:effectLst/>
              <a:latin typeface="+mn-lt"/>
              <a:ea typeface="+mn-ea"/>
              <a:cs typeface="+mn-cs"/>
            </a:endParaRPr>
          </a:p>
        </p:txBody>
      </p:sp>
    </p:spTree>
    <p:extLst>
      <p:ext uri="{BB962C8B-B14F-4D97-AF65-F5344CB8AC3E}">
        <p14:creationId xmlns:p14="http://schemas.microsoft.com/office/powerpoint/2010/main" xmlns="" val="2366522392"/>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8.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6.xml"/><Relationship Id="rId5" Type="http://schemas.openxmlformats.org/officeDocument/2006/relationships/image" Target="../media/image21.png"/><Relationship Id="rId4" Type="http://schemas.openxmlformats.org/officeDocument/2006/relationships/image" Target="../media/image20.png"/></Relationships>
</file>

<file path=ppt/slides/_rels/slide1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5.xml"/><Relationship Id="rId1" Type="http://schemas.openxmlformats.org/officeDocument/2006/relationships/vmlDrawing" Target="../drawings/vmlDrawing1.v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ctrTitle"/>
          </p:nvPr>
        </p:nvSpPr>
        <p:spPr>
          <a:xfrm>
            <a:off x="0" y="3352800"/>
            <a:ext cx="5715000" cy="1066800"/>
          </a:xfrm>
        </p:spPr>
        <p:txBody>
          <a:bodyPr lIns="0" rIns="0"/>
          <a:lstStyle/>
          <a:p>
            <a:r>
              <a:rPr lang="en-US" sz="2400" b="1" dirty="0" smtClean="0"/>
              <a:t>Lecture slides to accompany</a:t>
            </a:r>
            <a:r>
              <a:rPr lang="en-US" sz="2600" dirty="0" smtClean="0"/>
              <a:t/>
            </a:r>
            <a:br>
              <a:rPr lang="en-US" sz="2600" dirty="0" smtClean="0"/>
            </a:br>
            <a:r>
              <a:rPr lang="en-US" sz="3400" b="1" dirty="0" smtClean="0"/>
              <a:t>Engineering Economy, </a:t>
            </a:r>
            <a:r>
              <a:rPr lang="en-US" sz="2400" b="1" dirty="0" smtClean="0"/>
              <a:t>8</a:t>
            </a:r>
            <a:r>
              <a:rPr lang="en-US" sz="2400" b="1" baseline="30000" dirty="0" smtClean="0"/>
              <a:t>th</a:t>
            </a:r>
            <a:r>
              <a:rPr lang="en-US" sz="2400" b="1" dirty="0" smtClean="0"/>
              <a:t> edition</a:t>
            </a:r>
            <a:endParaRPr lang="en-US" sz="2400" b="1" dirty="0"/>
          </a:p>
        </p:txBody>
      </p:sp>
      <p:sp>
        <p:nvSpPr>
          <p:cNvPr id="2" name="Text Placeholder 2"/>
          <p:cNvSpPr>
            <a:spLocks noGrp="1"/>
          </p:cNvSpPr>
          <p:nvPr>
            <p:ph type="body" sz="quarter" idx="10"/>
          </p:nvPr>
        </p:nvSpPr>
        <p:spPr>
          <a:xfrm>
            <a:off x="609600" y="4311501"/>
            <a:ext cx="5105400" cy="685800"/>
          </a:xfrm>
        </p:spPr>
        <p:txBody>
          <a:bodyPr anchor="b"/>
          <a:lstStyle/>
          <a:p>
            <a:r>
              <a:rPr lang="en-US" dirty="0"/>
              <a:t>Leland </a:t>
            </a:r>
            <a:r>
              <a:rPr lang="en-US" dirty="0" smtClean="0"/>
              <a:t>Blank, </a:t>
            </a:r>
            <a:r>
              <a:rPr lang="en-US" dirty="0"/>
              <a:t>Anthony </a:t>
            </a:r>
            <a:r>
              <a:rPr lang="en-US" dirty="0" smtClean="0"/>
              <a:t>Tarquin</a:t>
            </a:r>
            <a:endParaRPr lang="en-US" dirty="0"/>
          </a:p>
        </p:txBody>
      </p:sp>
      <p:sp>
        <p:nvSpPr>
          <p:cNvPr id="5" name="Content Placeholder 3"/>
          <p:cNvSpPr>
            <a:spLocks noGrp="1"/>
          </p:cNvSpPr>
          <p:nvPr>
            <p:ph sz="quarter" idx="12"/>
          </p:nvPr>
        </p:nvSpPr>
        <p:spPr>
          <a:xfrm>
            <a:off x="0" y="6706639"/>
            <a:ext cx="9144000" cy="173736"/>
          </a:xfrm>
        </p:spPr>
        <p:txBody>
          <a:bodyPr/>
          <a:lstStyle/>
          <a:p>
            <a:r>
              <a:rPr lang="en-US" dirty="0"/>
              <a:t>©McGraw-Hill Education. All rights reserved. Authorized only for instructor use in the classroom.  No reproduction or further distribution permitted without the prior written consent of McGraw-Hill Education</a:t>
            </a:r>
            <a:r>
              <a:rPr lang="en-US" dirty="0" smtClean="0"/>
              <a:t>.</a:t>
            </a:r>
            <a:endParaRPr lang="en-US" dirty="0"/>
          </a:p>
        </p:txBody>
      </p:sp>
    </p:spTree>
    <p:extLst>
      <p:ext uri="{BB962C8B-B14F-4D97-AF65-F5344CB8AC3E}">
        <p14:creationId xmlns:p14="http://schemas.microsoft.com/office/powerpoint/2010/main" xmlns="" val="23510597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FW Calculations with </a:t>
            </a:r>
            <a:r>
              <a:rPr lang="en-US" dirty="0" smtClean="0"/>
              <a:t>Inflation</a:t>
            </a:r>
            <a:endParaRPr lang="en-US" dirty="0"/>
          </a:p>
        </p:txBody>
      </p:sp>
      <p:sp>
        <p:nvSpPr>
          <p:cNvPr id="14" name="Content Placeholder 2"/>
          <p:cNvSpPr>
            <a:spLocks noGrp="1"/>
          </p:cNvSpPr>
          <p:nvPr>
            <p:ph sz="quarter" idx="17"/>
          </p:nvPr>
        </p:nvSpPr>
        <p:spPr>
          <a:xfrm>
            <a:off x="457200" y="1219200"/>
            <a:ext cx="8229600" cy="640080"/>
          </a:xfrm>
        </p:spPr>
        <p:txBody>
          <a:bodyPr anchor="ctr"/>
          <a:lstStyle/>
          <a:p>
            <a:pPr marL="0" indent="0" algn="ctr">
              <a:buNone/>
            </a:pPr>
            <a:r>
              <a:rPr lang="en-US" sz="3400" b="0" dirty="0"/>
              <a:t>FW values can have </a:t>
            </a:r>
            <a:r>
              <a:rPr lang="en-US" sz="3400" b="0" i="1" dirty="0">
                <a:solidFill>
                  <a:srgbClr val="006200"/>
                </a:solidFill>
              </a:rPr>
              <a:t>four different </a:t>
            </a:r>
            <a:r>
              <a:rPr lang="en-US" sz="3400" b="0" dirty="0" smtClean="0"/>
              <a:t>interpretations</a:t>
            </a:r>
            <a:endParaRPr lang="en-US" sz="3400" b="0" dirty="0"/>
          </a:p>
        </p:txBody>
      </p:sp>
      <p:sp>
        <p:nvSpPr>
          <p:cNvPr id="15" name="Content Placeholder 3"/>
          <p:cNvSpPr>
            <a:spLocks noGrp="1"/>
          </p:cNvSpPr>
          <p:nvPr>
            <p:ph sz="quarter" idx="18"/>
          </p:nvPr>
        </p:nvSpPr>
        <p:spPr>
          <a:xfrm>
            <a:off x="457200" y="1981200"/>
            <a:ext cx="3810000" cy="802640"/>
          </a:xfrm>
        </p:spPr>
        <p:txBody>
          <a:bodyPr/>
          <a:lstStyle/>
          <a:p>
            <a:pPr marL="0" indent="0">
              <a:buNone/>
            </a:pPr>
            <a:r>
              <a:rPr lang="en-US" sz="2200" dirty="0" smtClean="0"/>
              <a:t>(1)</a:t>
            </a:r>
            <a:r>
              <a:rPr lang="en-US" sz="2200" b="0" dirty="0" smtClean="0"/>
              <a:t> The </a:t>
            </a:r>
            <a:r>
              <a:rPr lang="en-US" sz="2200" b="0" i="1" dirty="0">
                <a:solidFill>
                  <a:srgbClr val="006200"/>
                </a:solidFill>
              </a:rPr>
              <a:t>actual amount </a:t>
            </a:r>
            <a:r>
              <a:rPr lang="en-US" sz="2200" b="0" i="1" dirty="0" smtClean="0">
                <a:solidFill>
                  <a:srgbClr val="006200"/>
                </a:solidFill>
              </a:rPr>
              <a:t>accumulated</a:t>
            </a:r>
            <a:endParaRPr lang="en-US" sz="2200" b="0" dirty="0" smtClean="0">
              <a:solidFill>
                <a:srgbClr val="006200"/>
              </a:solidFill>
            </a:endParaRPr>
          </a:p>
          <a:p>
            <a:pPr marL="1097280" lvl="2" indent="-365760">
              <a:buFont typeface="Arial" panose="020B0604020202020204" pitchFamily="34" charset="0"/>
              <a:buChar char="•"/>
            </a:pPr>
            <a:r>
              <a:rPr lang="en-US" b="0" dirty="0" smtClean="0">
                <a:latin typeface="Arial Narrow" panose="020B0606020202030204" pitchFamily="34" charset="0"/>
              </a:rPr>
              <a:t>Use </a:t>
            </a:r>
            <a:r>
              <a:rPr lang="en-US" b="0" dirty="0">
                <a:latin typeface="Arial Narrow" panose="020B0606020202030204" pitchFamily="34" charset="0"/>
              </a:rPr>
              <a:t>i</a:t>
            </a:r>
            <a:r>
              <a:rPr lang="en-US" b="0" baseline="-25000" dirty="0">
                <a:latin typeface="Arial Narrow" panose="020B0606020202030204" pitchFamily="34" charset="0"/>
              </a:rPr>
              <a:t>f</a:t>
            </a:r>
            <a:r>
              <a:rPr lang="en-US" b="0" dirty="0">
                <a:latin typeface="Arial Narrow" panose="020B0606020202030204" pitchFamily="34" charset="0"/>
              </a:rPr>
              <a:t> in FW equation</a:t>
            </a:r>
          </a:p>
        </p:txBody>
      </p:sp>
      <p:cxnSp>
        <p:nvCxnSpPr>
          <p:cNvPr id="27" name="Straight Arrow Connector 4"/>
          <p:cNvCxnSpPr/>
          <p:nvPr/>
        </p:nvCxnSpPr>
        <p:spPr bwMode="auto">
          <a:xfrm>
            <a:off x="4133088" y="2654526"/>
            <a:ext cx="1353312" cy="1588"/>
          </a:xfrm>
          <a:prstGeom prst="straightConnector1">
            <a:avLst/>
          </a:prstGeom>
          <a:solidFill>
            <a:schemeClr val="accent1"/>
          </a:solidFill>
          <a:ln w="57150" cap="flat" cmpd="sng" algn="ctr">
            <a:solidFill>
              <a:srgbClr val="006200"/>
            </a:solidFill>
            <a:prstDash val="solid"/>
            <a:round/>
            <a:headEnd type="none" w="med" len="med"/>
            <a:tailEnd type="arrow"/>
          </a:ln>
          <a:effectLst/>
        </p:spPr>
      </p:cxnSp>
      <mc:AlternateContent xmlns:mc="http://schemas.openxmlformats.org/markup-compatibility/2006">
        <mc:Choice xmlns:a14="http://schemas.microsoft.com/office/drawing/2010/main" xmlns="" Requires="a14">
          <p:sp>
            <p:nvSpPr>
              <p:cNvPr id="16" name="Content Placeholder 5"/>
              <p:cNvSpPr>
                <a:spLocks noGrp="1"/>
              </p:cNvSpPr>
              <p:nvPr>
                <p:ph sz="quarter" idx="19"/>
              </p:nvPr>
            </p:nvSpPr>
            <p:spPr>
              <a:xfrm>
                <a:off x="5562600" y="2438400"/>
                <a:ext cx="3352800" cy="457200"/>
              </a:xfrm>
            </p:spPr>
            <p:txBody>
              <a:bodyPr/>
              <a:lstStyle/>
              <a:p>
                <a:pPr marL="0" indent="0">
                  <a:buNone/>
                </a:pPr>
                <a14:m>
                  <m:oMathPara xmlns:m="http://schemas.openxmlformats.org/officeDocument/2006/math">
                    <m:oMathParaPr>
                      <m:jc m:val="left"/>
                    </m:oMathParaPr>
                    <m:oMath xmlns:m="http://schemas.openxmlformats.org/officeDocument/2006/math">
                      <m:r>
                        <a:rPr lang="en-US" sz="2600" b="1" i="0" dirty="0" smtClean="0">
                          <a:latin typeface="Cambria Math"/>
                        </a:rPr>
                        <m:t>𝐅𝐖</m:t>
                      </m:r>
                      <m:r>
                        <a:rPr lang="en-US" sz="2600" b="1" i="0" dirty="0" smtClean="0">
                          <a:latin typeface="Cambria Math"/>
                        </a:rPr>
                        <m:t>=</m:t>
                      </m:r>
                      <m:r>
                        <a:rPr lang="en-US" sz="2600" b="1" i="0" dirty="0" smtClean="0">
                          <a:latin typeface="Cambria Math"/>
                        </a:rPr>
                        <m:t>𝐏𝐖</m:t>
                      </m:r>
                      <m:r>
                        <a:rPr lang="en-US" sz="2600" b="1" i="0" dirty="0" smtClean="0">
                          <a:latin typeface="Cambria Math"/>
                        </a:rPr>
                        <m:t>(</m:t>
                      </m:r>
                      <m:r>
                        <a:rPr lang="en-US" sz="2600" b="1" i="0" dirty="0" smtClean="0">
                          <a:latin typeface="Cambria Math"/>
                        </a:rPr>
                        <m:t>𝐅</m:t>
                      </m:r>
                      <m:r>
                        <a:rPr lang="en-US" sz="2600" b="1" i="0" dirty="0" smtClean="0">
                          <a:latin typeface="Cambria Math"/>
                        </a:rPr>
                        <m:t>/</m:t>
                      </m:r>
                      <m:r>
                        <a:rPr lang="en-US" sz="2600" b="1" i="0" dirty="0" smtClean="0">
                          <a:latin typeface="Cambria Math"/>
                        </a:rPr>
                        <m:t>𝐏</m:t>
                      </m:r>
                      <m:r>
                        <a:rPr lang="en-US" sz="2600" b="1" i="0" dirty="0" smtClean="0">
                          <a:latin typeface="Cambria Math"/>
                        </a:rPr>
                        <m:t>, </m:t>
                      </m:r>
                      <m:r>
                        <a:rPr lang="en-US" sz="2600" b="1" i="0" dirty="0" smtClean="0">
                          <a:latin typeface="Cambria Math"/>
                        </a:rPr>
                        <m:t>𝐢𝐟</m:t>
                      </m:r>
                      <m:r>
                        <a:rPr lang="en-US" sz="2600" b="1" i="0" dirty="0">
                          <a:latin typeface="Cambria Math"/>
                        </a:rPr>
                        <m:t>, </m:t>
                      </m:r>
                      <m:r>
                        <a:rPr lang="en-US" sz="2600" b="1" i="0" dirty="0">
                          <a:latin typeface="Cambria Math"/>
                        </a:rPr>
                        <m:t>𝐧</m:t>
                      </m:r>
                      <m:r>
                        <a:rPr lang="en-US" sz="2600" b="1" i="0" dirty="0" smtClean="0">
                          <a:latin typeface="Cambria Math"/>
                        </a:rPr>
                        <m:t>)</m:t>
                      </m:r>
                    </m:oMath>
                  </m:oMathPara>
                </a14:m>
                <a:endParaRPr lang="en-US" sz="2600" dirty="0"/>
              </a:p>
            </p:txBody>
          </p:sp>
        </mc:Choice>
        <mc:Fallback>
          <p:sp>
            <p:nvSpPr>
              <p:cNvPr id="16" name="Content Placeholder 5"/>
              <p:cNvSpPr>
                <a:spLocks noGrp="1" noRot="1" noChangeAspect="1" noMove="1" noResize="1" noEditPoints="1" noAdjustHandles="1" noChangeArrowheads="1" noChangeShapeType="1" noTextEdit="1"/>
              </p:cNvSpPr>
              <p:nvPr>
                <p:ph sz="quarter" idx="19"/>
              </p:nvPr>
            </p:nvSpPr>
            <p:spPr>
              <a:xfrm>
                <a:off x="5562600" y="2438400"/>
                <a:ext cx="3352800" cy="457200"/>
              </a:xfrm>
              <a:blipFill rotWithShape="1">
                <a:blip r:embed="rId2" cstate="print"/>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17" name="Content Placeholder 6"/>
              <p:cNvSpPr>
                <a:spLocks noGrp="1"/>
              </p:cNvSpPr>
              <p:nvPr>
                <p:ph sz="quarter" idx="20"/>
              </p:nvPr>
            </p:nvSpPr>
            <p:spPr>
              <a:xfrm>
                <a:off x="457200" y="2895600"/>
                <a:ext cx="7239000" cy="1219200"/>
              </a:xfrm>
            </p:spPr>
            <p:txBody>
              <a:bodyPr/>
              <a:lstStyle/>
              <a:p>
                <a:pPr marL="0" indent="0">
                  <a:buNone/>
                </a:pPr>
                <a:r>
                  <a:rPr lang="en-US" sz="2200" dirty="0" smtClean="0"/>
                  <a:t>(2)</a:t>
                </a:r>
                <a:r>
                  <a:rPr lang="en-US" sz="2200" b="0" dirty="0"/>
                  <a:t> The </a:t>
                </a:r>
                <a:r>
                  <a:rPr lang="en-US" sz="2200" b="0" i="1" dirty="0">
                    <a:solidFill>
                      <a:srgbClr val="006200"/>
                    </a:solidFill>
                  </a:rPr>
                  <a:t>purchasing power </a:t>
                </a:r>
                <a:r>
                  <a:rPr lang="en-US" sz="2200" b="0" dirty="0"/>
                  <a:t>in terms of CV dollars </a:t>
                </a:r>
                <a:r>
                  <a:rPr lang="en-US" sz="2200" b="0" i="1" dirty="0">
                    <a:solidFill>
                      <a:srgbClr val="006200"/>
                    </a:solidFill>
                  </a:rPr>
                  <a:t>of the future </a:t>
                </a:r>
                <a:r>
                  <a:rPr lang="en-US" sz="2200" b="0" i="1" dirty="0" smtClean="0">
                    <a:solidFill>
                      <a:srgbClr val="006200"/>
                    </a:solidFill>
                  </a:rPr>
                  <a:t>amount</a:t>
                </a:r>
                <a:endParaRPr lang="en-US" sz="2200" b="0" dirty="0" smtClean="0">
                  <a:solidFill>
                    <a:srgbClr val="006200"/>
                  </a:solidFill>
                </a:endParaRPr>
              </a:p>
              <a:p>
                <a:pPr marL="1097280" indent="-365760">
                  <a:buFont typeface="Arial" panose="020B0604020202020204" pitchFamily="34" charset="0"/>
                  <a:buChar char="•"/>
                </a:pPr>
                <a:r>
                  <a:rPr lang="en-US" sz="2200" b="0" dirty="0"/>
                  <a:t>Use i</a:t>
                </a:r>
                <a:r>
                  <a:rPr lang="en-US" sz="2200" b="0" baseline="-25000" dirty="0"/>
                  <a:t>f</a:t>
                </a:r>
                <a:r>
                  <a:rPr lang="en-US" sz="2200" b="0" dirty="0"/>
                  <a:t> in FW equation and divide by (1</a:t>
                </a:r>
                <a14:m>
                  <m:oMath xmlns:m="http://schemas.openxmlformats.org/officeDocument/2006/math">
                    <m:r>
                      <a:rPr lang="en-US" sz="2200" b="0" i="0" dirty="0" smtClean="0">
                        <a:latin typeface="Cambria Math"/>
                      </a:rPr>
                      <m:t> </m:t>
                    </m:r>
                    <m:r>
                      <a:rPr lang="en-US" sz="2200" b="0" i="1" dirty="0" smtClean="0">
                        <a:latin typeface="Cambria Math"/>
                      </a:rPr>
                      <m:t>+ </m:t>
                    </m:r>
                  </m:oMath>
                </a14:m>
                <a:r>
                  <a:rPr lang="en-US" sz="2200" b="0" dirty="0"/>
                  <a:t>f)</a:t>
                </a:r>
                <a:r>
                  <a:rPr lang="en-US" sz="2200" b="0" baseline="30000" dirty="0"/>
                  <a:t>n </a:t>
                </a:r>
                <a:r>
                  <a:rPr lang="en-US" sz="2200" b="0" dirty="0"/>
                  <a:t> or </a:t>
                </a:r>
                <a:r>
                  <a:rPr lang="en-US" sz="2200" dirty="0"/>
                  <a:t>use real </a:t>
                </a:r>
                <a:r>
                  <a:rPr lang="en-US" sz="2200" i="1" dirty="0" err="1" smtClean="0"/>
                  <a:t>i</a:t>
                </a:r>
                <a:r>
                  <a:rPr lang="en-US" sz="2200" i="1" dirty="0" smtClean="0"/>
                  <a:t> </a:t>
                </a:r>
                <a:r>
                  <a:rPr lang="en-US" sz="2200" b="0" dirty="0" smtClean="0"/>
                  <a:t>where </a:t>
                </a:r>
                <a:r>
                  <a:rPr lang="en-US" sz="2200" b="0" dirty="0"/>
                  <a:t>real </a:t>
                </a:r>
                <a:r>
                  <a:rPr lang="en-US" sz="2200" b="0" dirty="0" err="1"/>
                  <a:t>i</a:t>
                </a:r>
                <a:r>
                  <a:rPr lang="en-US" sz="2200" b="0" dirty="0"/>
                  <a:t> </a:t>
                </a:r>
                <a14:m>
                  <m:oMath xmlns:m="http://schemas.openxmlformats.org/officeDocument/2006/math">
                    <m:r>
                      <a:rPr lang="en-US" sz="2200" b="0" i="1" dirty="0" smtClean="0">
                        <a:latin typeface="Cambria Math"/>
                      </a:rPr>
                      <m:t>=</m:t>
                    </m:r>
                  </m:oMath>
                </a14:m>
                <a:r>
                  <a:rPr lang="en-US" sz="2200" b="0" dirty="0"/>
                  <a:t> (i</a:t>
                </a:r>
                <a:r>
                  <a:rPr lang="en-US" sz="2200" b="0" baseline="-25000" dirty="0"/>
                  <a:t>f</a:t>
                </a:r>
                <a:r>
                  <a:rPr lang="en-US" sz="2200" b="0" baseline="-25000" dirty="0" smtClean="0"/>
                  <a:t> </a:t>
                </a:r>
                <a14:m>
                  <m:oMath xmlns:m="http://schemas.openxmlformats.org/officeDocument/2006/math">
                    <m:r>
                      <a:rPr lang="en-US" sz="2200" b="0" i="1" dirty="0" smtClean="0">
                        <a:latin typeface="Cambria Math"/>
                      </a:rPr>
                      <m:t>− </m:t>
                    </m:r>
                  </m:oMath>
                </a14:m>
                <a:r>
                  <a:rPr lang="en-US" sz="2200" b="0" dirty="0"/>
                  <a:t>f)/(1</a:t>
                </a:r>
                <a14:m>
                  <m:oMath xmlns:m="http://schemas.openxmlformats.org/officeDocument/2006/math">
                    <m:r>
                      <a:rPr lang="en-US" sz="2200" b="0" i="0" dirty="0" smtClean="0">
                        <a:latin typeface="Cambria Math"/>
                      </a:rPr>
                      <m:t> </m:t>
                    </m:r>
                    <m:r>
                      <a:rPr lang="en-US" sz="2200" b="0" i="1" dirty="0" smtClean="0">
                        <a:latin typeface="Cambria Math"/>
                      </a:rPr>
                      <m:t>+ </m:t>
                    </m:r>
                  </m:oMath>
                </a14:m>
                <a:r>
                  <a:rPr lang="en-US" sz="2200" b="0" dirty="0"/>
                  <a:t>f)</a:t>
                </a:r>
                <a:endParaRPr lang="en-US" sz="2200" b="0" i="1" dirty="0"/>
              </a:p>
            </p:txBody>
          </p:sp>
        </mc:Choice>
        <mc:Fallback>
          <p:sp>
            <p:nvSpPr>
              <p:cNvPr id="17" name="Content Placeholder 6"/>
              <p:cNvSpPr>
                <a:spLocks noGrp="1" noRot="1" noChangeAspect="1" noMove="1" noResize="1" noEditPoints="1" noAdjustHandles="1" noChangeArrowheads="1" noChangeShapeType="1" noTextEdit="1"/>
              </p:cNvSpPr>
              <p:nvPr>
                <p:ph sz="quarter" idx="20"/>
              </p:nvPr>
            </p:nvSpPr>
            <p:spPr>
              <a:xfrm>
                <a:off x="457200" y="2895600"/>
                <a:ext cx="7239000" cy="1219200"/>
              </a:xfrm>
              <a:blipFill rotWithShape="1">
                <a:blip r:embed="rId3" cstate="print"/>
                <a:stretch>
                  <a:fillRect l="-1010" t="-3000" b="-6000"/>
                </a:stretch>
              </a:blipFill>
            </p:spPr>
            <p:txBody>
              <a:bodyPr/>
              <a:lstStyle/>
              <a:p>
                <a:r>
                  <a:rPr lang="en-US">
                    <a:noFill/>
                  </a:rPr>
                  <a:t> </a:t>
                </a:r>
              </a:p>
            </p:txBody>
          </p:sp>
        </mc:Fallback>
      </mc:AlternateContent>
      <p:cxnSp>
        <p:nvCxnSpPr>
          <p:cNvPr id="28" name="Straight Arrow Connector 7"/>
          <p:cNvCxnSpPr/>
          <p:nvPr/>
        </p:nvCxnSpPr>
        <p:spPr bwMode="auto">
          <a:xfrm>
            <a:off x="4443984" y="3873726"/>
            <a:ext cx="1042416" cy="1588"/>
          </a:xfrm>
          <a:prstGeom prst="straightConnector1">
            <a:avLst/>
          </a:prstGeom>
          <a:solidFill>
            <a:schemeClr val="accent1"/>
          </a:solidFill>
          <a:ln w="57150" cap="flat" cmpd="sng" algn="ctr">
            <a:solidFill>
              <a:srgbClr val="006200"/>
            </a:solidFill>
            <a:prstDash val="solid"/>
            <a:round/>
            <a:headEnd type="none" w="med" len="med"/>
            <a:tailEnd type="arrow"/>
          </a:ln>
          <a:effectLst/>
        </p:spPr>
      </p:cxnSp>
      <mc:AlternateContent xmlns:mc="http://schemas.openxmlformats.org/markup-compatibility/2006">
        <mc:Choice xmlns:a14="http://schemas.microsoft.com/office/drawing/2010/main" xmlns="" Requires="a14">
          <p:sp>
            <p:nvSpPr>
              <p:cNvPr id="18" name="Content Placeholder 8"/>
              <p:cNvSpPr>
                <a:spLocks noGrp="1"/>
              </p:cNvSpPr>
              <p:nvPr>
                <p:ph sz="quarter" idx="21"/>
              </p:nvPr>
            </p:nvSpPr>
            <p:spPr>
              <a:xfrm>
                <a:off x="5562600" y="3657600"/>
                <a:ext cx="3200400" cy="457200"/>
              </a:xfrm>
            </p:spPr>
            <p:txBody>
              <a:bodyPr/>
              <a:lstStyle/>
              <a:p>
                <a:pPr marL="0" indent="0">
                  <a:buNone/>
                </a:pPr>
                <a14:m>
                  <m:oMathPara xmlns:m="http://schemas.openxmlformats.org/officeDocument/2006/math">
                    <m:oMathParaPr>
                      <m:jc m:val="left"/>
                    </m:oMathParaPr>
                    <m:oMath xmlns:m="http://schemas.openxmlformats.org/officeDocument/2006/math">
                      <m:r>
                        <a:rPr lang="en-US" sz="2600" b="1" i="0" dirty="0" smtClean="0">
                          <a:latin typeface="Cambria Math"/>
                        </a:rPr>
                        <m:t>𝐅𝐖</m:t>
                      </m:r>
                      <m:r>
                        <a:rPr lang="en-US" sz="2600" b="1" i="0" dirty="0" smtClean="0">
                          <a:latin typeface="Cambria Math"/>
                        </a:rPr>
                        <m:t>=</m:t>
                      </m:r>
                      <m:r>
                        <a:rPr lang="en-US" sz="2600" b="1" i="0" dirty="0" smtClean="0">
                          <a:latin typeface="Cambria Math"/>
                        </a:rPr>
                        <m:t>𝐏𝐖</m:t>
                      </m:r>
                      <m:r>
                        <a:rPr lang="en-US" sz="2600" b="1" i="0" dirty="0" smtClean="0">
                          <a:latin typeface="Cambria Math"/>
                        </a:rPr>
                        <m:t>(</m:t>
                      </m:r>
                      <m:r>
                        <a:rPr lang="en-US" sz="2600" b="1" i="0" dirty="0" smtClean="0">
                          <a:latin typeface="Cambria Math"/>
                        </a:rPr>
                        <m:t>𝐅</m:t>
                      </m:r>
                      <m:r>
                        <a:rPr lang="en-US" sz="2600" b="1" i="0" dirty="0" smtClean="0">
                          <a:latin typeface="Cambria Math"/>
                        </a:rPr>
                        <m:t>/</m:t>
                      </m:r>
                      <m:r>
                        <a:rPr lang="en-US" sz="2600" b="1" i="0" dirty="0" err="1">
                          <a:latin typeface="Cambria Math"/>
                        </a:rPr>
                        <m:t>𝐏</m:t>
                      </m:r>
                      <m:r>
                        <a:rPr lang="en-US" sz="2600" b="1" i="0" dirty="0" err="1">
                          <a:latin typeface="Cambria Math"/>
                        </a:rPr>
                        <m:t>,</m:t>
                      </m:r>
                      <m:r>
                        <a:rPr lang="en-US" sz="2600" b="1" i="0" dirty="0" err="1">
                          <a:latin typeface="Cambria Math"/>
                        </a:rPr>
                        <m:t>𝐢</m:t>
                      </m:r>
                      <m:r>
                        <a:rPr lang="en-US" sz="2600" b="1" i="0" dirty="0" err="1">
                          <a:latin typeface="Cambria Math"/>
                        </a:rPr>
                        <m:t>,</m:t>
                      </m:r>
                      <m:r>
                        <a:rPr lang="en-US" sz="2600" b="1" i="0" dirty="0" err="1">
                          <a:latin typeface="Cambria Math"/>
                        </a:rPr>
                        <m:t>𝐧</m:t>
                      </m:r>
                      <m:r>
                        <a:rPr lang="en-US" sz="2600" b="1" i="0" dirty="0">
                          <a:latin typeface="Cambria Math"/>
                        </a:rPr>
                        <m:t>)</m:t>
                      </m:r>
                    </m:oMath>
                  </m:oMathPara>
                </a14:m>
                <a:endParaRPr lang="en-US" sz="2600" dirty="0"/>
              </a:p>
            </p:txBody>
          </p:sp>
        </mc:Choice>
        <mc:Fallback>
          <p:sp>
            <p:nvSpPr>
              <p:cNvPr id="18" name="Content Placeholder 8"/>
              <p:cNvSpPr>
                <a:spLocks noGrp="1" noRot="1" noChangeAspect="1" noMove="1" noResize="1" noEditPoints="1" noAdjustHandles="1" noChangeArrowheads="1" noChangeShapeType="1" noTextEdit="1"/>
              </p:cNvSpPr>
              <p:nvPr>
                <p:ph sz="quarter" idx="21"/>
              </p:nvPr>
            </p:nvSpPr>
            <p:spPr>
              <a:xfrm>
                <a:off x="5562600" y="3657600"/>
                <a:ext cx="3200400" cy="457200"/>
              </a:xfrm>
              <a:blipFill rotWithShape="1">
                <a:blip r:embed="rId4" cstate="print"/>
                <a:stretch>
                  <a:fillRect/>
                </a:stretch>
              </a:blipFill>
            </p:spPr>
            <p:txBody>
              <a:bodyPr/>
              <a:lstStyle/>
              <a:p>
                <a:r>
                  <a:rPr lang="en-US">
                    <a:noFill/>
                  </a:rPr>
                  <a:t> </a:t>
                </a:r>
              </a:p>
            </p:txBody>
          </p:sp>
        </mc:Fallback>
      </mc:AlternateContent>
      <p:sp>
        <p:nvSpPr>
          <p:cNvPr id="19" name="Content Placeholder 9"/>
          <p:cNvSpPr>
            <a:spLocks noGrp="1"/>
          </p:cNvSpPr>
          <p:nvPr>
            <p:ph sz="quarter" idx="22"/>
          </p:nvPr>
        </p:nvSpPr>
        <p:spPr>
          <a:xfrm>
            <a:off x="457200" y="4114800"/>
            <a:ext cx="7696200" cy="1143000"/>
          </a:xfrm>
        </p:spPr>
        <p:txBody>
          <a:bodyPr/>
          <a:lstStyle/>
          <a:p>
            <a:pPr marL="0" indent="0">
              <a:buNone/>
            </a:pPr>
            <a:r>
              <a:rPr lang="en-US" sz="2200" dirty="0"/>
              <a:t>(3) </a:t>
            </a:r>
            <a:r>
              <a:rPr lang="en-US" sz="2200" b="0" dirty="0"/>
              <a:t>The </a:t>
            </a:r>
            <a:r>
              <a:rPr lang="en-US" sz="2200" b="0" i="1" dirty="0">
                <a:solidFill>
                  <a:srgbClr val="006200"/>
                </a:solidFill>
              </a:rPr>
              <a:t>number of future dollars required to have the same </a:t>
            </a:r>
            <a:r>
              <a:rPr lang="en-US" sz="2200" b="0" i="1" dirty="0" smtClean="0">
                <a:solidFill>
                  <a:srgbClr val="006200"/>
                </a:solidFill>
              </a:rPr>
              <a:t>purchasing 	power</a:t>
            </a:r>
            <a:r>
              <a:rPr lang="en-US" sz="2200" b="0" dirty="0" smtClean="0">
                <a:solidFill>
                  <a:srgbClr val="006200"/>
                </a:solidFill>
              </a:rPr>
              <a:t> </a:t>
            </a:r>
            <a:r>
              <a:rPr lang="en-US" sz="2200" b="0" dirty="0"/>
              <a:t>as a dollar today with no time value of money </a:t>
            </a:r>
            <a:r>
              <a:rPr lang="en-US" sz="2200" b="0" dirty="0" smtClean="0"/>
              <a:t>considered</a:t>
            </a:r>
          </a:p>
          <a:p>
            <a:pPr marL="1097280" indent="-365760">
              <a:buFont typeface="Arial" panose="020B0604020202020204" pitchFamily="34" charset="0"/>
              <a:buChar char="•"/>
            </a:pPr>
            <a:r>
              <a:rPr lang="en-US" sz="2200" b="0" dirty="0"/>
              <a:t>Use</a:t>
            </a:r>
            <a:r>
              <a:rPr lang="en-US" sz="2200" b="0" i="1" dirty="0"/>
              <a:t> f </a:t>
            </a:r>
            <a:r>
              <a:rPr lang="en-US" sz="2200" b="0" dirty="0"/>
              <a:t>instead of</a:t>
            </a:r>
            <a:r>
              <a:rPr lang="en-US" sz="2200" b="0" i="1" dirty="0"/>
              <a:t> </a:t>
            </a:r>
            <a:r>
              <a:rPr lang="en-US" sz="2200" b="0" i="1" dirty="0" err="1"/>
              <a:t>i</a:t>
            </a:r>
            <a:r>
              <a:rPr lang="en-US" sz="2200" b="0" i="1" dirty="0"/>
              <a:t> </a:t>
            </a:r>
            <a:r>
              <a:rPr lang="en-US" sz="2200" b="0" dirty="0"/>
              <a:t>in F/P factor</a:t>
            </a:r>
          </a:p>
        </p:txBody>
      </p:sp>
      <p:cxnSp>
        <p:nvCxnSpPr>
          <p:cNvPr id="29" name="Straight Arrow Connector 10"/>
          <p:cNvCxnSpPr/>
          <p:nvPr/>
        </p:nvCxnSpPr>
        <p:spPr bwMode="auto">
          <a:xfrm>
            <a:off x="4800600" y="5103812"/>
            <a:ext cx="685800" cy="1588"/>
          </a:xfrm>
          <a:prstGeom prst="straightConnector1">
            <a:avLst/>
          </a:prstGeom>
          <a:solidFill>
            <a:schemeClr val="accent1"/>
          </a:solidFill>
          <a:ln w="57150" cap="flat" cmpd="sng" algn="ctr">
            <a:solidFill>
              <a:srgbClr val="006200"/>
            </a:solidFill>
            <a:prstDash val="solid"/>
            <a:round/>
            <a:headEnd type="none" w="med" len="med"/>
            <a:tailEnd type="arrow"/>
          </a:ln>
          <a:effectLst/>
        </p:spPr>
      </p:cxnSp>
      <mc:AlternateContent xmlns:mc="http://schemas.openxmlformats.org/markup-compatibility/2006">
        <mc:Choice xmlns:a14="http://schemas.microsoft.com/office/drawing/2010/main" xmlns="" Requires="a14">
          <p:sp>
            <p:nvSpPr>
              <p:cNvPr id="20" name="Content Placeholder 11"/>
              <p:cNvSpPr>
                <a:spLocks noGrp="1"/>
              </p:cNvSpPr>
              <p:nvPr>
                <p:ph sz="quarter" idx="24"/>
              </p:nvPr>
            </p:nvSpPr>
            <p:spPr>
              <a:xfrm>
                <a:off x="5562600" y="4887686"/>
                <a:ext cx="3108960" cy="457200"/>
              </a:xfrm>
            </p:spPr>
            <p:txBody>
              <a:bodyPr/>
              <a:lstStyle/>
              <a:p>
                <a:pPr marL="0" indent="0">
                  <a:buNone/>
                </a:pPr>
                <a14:m>
                  <m:oMathPara xmlns:m="http://schemas.openxmlformats.org/officeDocument/2006/math">
                    <m:oMathParaPr>
                      <m:jc m:val="left"/>
                    </m:oMathParaPr>
                    <m:oMath xmlns:m="http://schemas.openxmlformats.org/officeDocument/2006/math">
                      <m:r>
                        <a:rPr lang="en-US" sz="2600" b="1" i="0" dirty="0" smtClean="0">
                          <a:latin typeface="Cambria Math"/>
                        </a:rPr>
                        <m:t>𝐅𝐖</m:t>
                      </m:r>
                      <m:r>
                        <a:rPr lang="en-US" sz="2600" b="1" i="0" dirty="0" smtClean="0">
                          <a:latin typeface="Cambria Math"/>
                        </a:rPr>
                        <m:t>=</m:t>
                      </m:r>
                      <m:r>
                        <a:rPr lang="en-US" sz="2600" b="1" i="0" dirty="0" smtClean="0">
                          <a:latin typeface="Cambria Math"/>
                        </a:rPr>
                        <m:t>𝐏𝐖</m:t>
                      </m:r>
                      <m:r>
                        <a:rPr lang="en-US" sz="2600" b="1" i="0" dirty="0" smtClean="0">
                          <a:latin typeface="Cambria Math"/>
                        </a:rPr>
                        <m:t>(</m:t>
                      </m:r>
                      <m:r>
                        <a:rPr lang="en-US" sz="2600" b="1" i="0" dirty="0" smtClean="0">
                          <a:latin typeface="Cambria Math"/>
                        </a:rPr>
                        <m:t>𝐅</m:t>
                      </m:r>
                      <m:r>
                        <a:rPr lang="en-US" sz="2600" b="1" i="0" dirty="0" smtClean="0">
                          <a:latin typeface="Cambria Math"/>
                        </a:rPr>
                        <m:t>/</m:t>
                      </m:r>
                      <m:r>
                        <a:rPr lang="en-US" sz="2600" b="1" i="0" dirty="0" err="1">
                          <a:latin typeface="Cambria Math"/>
                        </a:rPr>
                        <m:t>𝐏</m:t>
                      </m:r>
                      <m:r>
                        <a:rPr lang="en-US" sz="2600" b="1" i="0" dirty="0" err="1">
                          <a:latin typeface="Cambria Math"/>
                        </a:rPr>
                        <m:t>,</m:t>
                      </m:r>
                      <m:r>
                        <a:rPr lang="en-US" sz="2600" b="1" i="0" dirty="0" err="1">
                          <a:latin typeface="Cambria Math"/>
                        </a:rPr>
                        <m:t>𝐟</m:t>
                      </m:r>
                      <m:r>
                        <a:rPr lang="en-US" sz="2600" b="1" i="0" dirty="0" err="1">
                          <a:latin typeface="Cambria Math"/>
                        </a:rPr>
                        <m:t>,</m:t>
                      </m:r>
                      <m:r>
                        <a:rPr lang="en-US" sz="2600" b="1" i="0" dirty="0" err="1">
                          <a:latin typeface="Cambria Math"/>
                        </a:rPr>
                        <m:t>𝐧</m:t>
                      </m:r>
                      <m:r>
                        <a:rPr lang="en-US" sz="2600" b="1" i="0" dirty="0">
                          <a:latin typeface="Cambria Math"/>
                        </a:rPr>
                        <m:t>)</m:t>
                      </m:r>
                    </m:oMath>
                  </m:oMathPara>
                </a14:m>
                <a:endParaRPr lang="en-US" sz="2600" dirty="0"/>
              </a:p>
            </p:txBody>
          </p:sp>
        </mc:Choice>
        <mc:Fallback>
          <p:sp>
            <p:nvSpPr>
              <p:cNvPr id="20" name="Content Placeholder 11"/>
              <p:cNvSpPr>
                <a:spLocks noGrp="1" noRot="1" noChangeAspect="1" noMove="1" noResize="1" noEditPoints="1" noAdjustHandles="1" noChangeArrowheads="1" noChangeShapeType="1" noTextEdit="1"/>
              </p:cNvSpPr>
              <p:nvPr>
                <p:ph sz="quarter" idx="24"/>
              </p:nvPr>
            </p:nvSpPr>
            <p:spPr>
              <a:xfrm>
                <a:off x="5562600" y="4887686"/>
                <a:ext cx="3108960" cy="457200"/>
              </a:xfrm>
              <a:blipFill rotWithShape="1">
                <a:blip r:embed="rId5" cstate="print"/>
                <a:stretch>
                  <a:fillRect/>
                </a:stretch>
              </a:blipFill>
            </p:spPr>
            <p:txBody>
              <a:bodyPr/>
              <a:lstStyle/>
              <a:p>
                <a:r>
                  <a:rPr lang="en-US">
                    <a:noFill/>
                  </a:rPr>
                  <a:t> </a:t>
                </a:r>
              </a:p>
            </p:txBody>
          </p:sp>
        </mc:Fallback>
      </mc:AlternateContent>
      <p:sp>
        <p:nvSpPr>
          <p:cNvPr id="21" name="Content Placeholder 12"/>
          <p:cNvSpPr>
            <a:spLocks noGrp="1"/>
          </p:cNvSpPr>
          <p:nvPr>
            <p:ph sz="quarter" idx="25"/>
          </p:nvPr>
        </p:nvSpPr>
        <p:spPr>
          <a:xfrm>
            <a:off x="457200" y="5334000"/>
            <a:ext cx="7848600" cy="1219200"/>
          </a:xfrm>
        </p:spPr>
        <p:txBody>
          <a:bodyPr/>
          <a:lstStyle/>
          <a:p>
            <a:pPr marL="0" indent="0">
              <a:buNone/>
            </a:pPr>
            <a:r>
              <a:rPr lang="en-US" sz="2200" dirty="0"/>
              <a:t>(4) </a:t>
            </a:r>
            <a:r>
              <a:rPr lang="en-US" sz="2200" b="0" dirty="0"/>
              <a:t>The amount required to </a:t>
            </a:r>
            <a:r>
              <a:rPr lang="en-US" sz="2200" b="0" i="1" dirty="0">
                <a:solidFill>
                  <a:srgbClr val="006200"/>
                </a:solidFill>
              </a:rPr>
              <a:t>maintain the purchasing power of the present </a:t>
            </a:r>
            <a:r>
              <a:rPr lang="en-US" sz="2200" b="0" i="1" dirty="0" smtClean="0">
                <a:solidFill>
                  <a:srgbClr val="006200"/>
                </a:solidFill>
              </a:rPr>
              <a:t>	sum </a:t>
            </a:r>
            <a:r>
              <a:rPr lang="en-US" sz="2200" i="1" u="sng" dirty="0">
                <a:solidFill>
                  <a:srgbClr val="006200"/>
                </a:solidFill>
              </a:rPr>
              <a:t>and</a:t>
            </a:r>
            <a:r>
              <a:rPr lang="en-US" sz="2200" i="1" dirty="0">
                <a:solidFill>
                  <a:srgbClr val="006200"/>
                </a:solidFill>
              </a:rPr>
              <a:t> </a:t>
            </a:r>
            <a:r>
              <a:rPr lang="en-US" sz="2200" b="0" i="1" dirty="0">
                <a:solidFill>
                  <a:srgbClr val="006200"/>
                </a:solidFill>
              </a:rPr>
              <a:t>earn a stated real rate of </a:t>
            </a:r>
            <a:r>
              <a:rPr lang="en-US" sz="2200" b="0" i="1" dirty="0" smtClean="0">
                <a:solidFill>
                  <a:srgbClr val="006200"/>
                </a:solidFill>
              </a:rPr>
              <a:t>return</a:t>
            </a:r>
          </a:p>
          <a:p>
            <a:pPr marL="1097280" indent="-365760">
              <a:buFont typeface="Arial" panose="020B0604020202020204" pitchFamily="34" charset="0"/>
              <a:buChar char="•"/>
            </a:pPr>
            <a:r>
              <a:rPr lang="en-US" sz="2200" b="0" dirty="0" smtClean="0"/>
              <a:t>Use </a:t>
            </a:r>
            <a:r>
              <a:rPr lang="en-US" sz="2200" b="0" dirty="0"/>
              <a:t>i</a:t>
            </a:r>
            <a:r>
              <a:rPr lang="en-US" sz="2200" b="0" baseline="-25000" dirty="0"/>
              <a:t>f</a:t>
            </a:r>
            <a:r>
              <a:rPr lang="en-US" sz="2200" b="0" dirty="0"/>
              <a:t> in FW equation</a:t>
            </a:r>
          </a:p>
        </p:txBody>
      </p:sp>
      <p:cxnSp>
        <p:nvCxnSpPr>
          <p:cNvPr id="30" name="Straight Arrow Connector 13"/>
          <p:cNvCxnSpPr/>
          <p:nvPr/>
        </p:nvCxnSpPr>
        <p:spPr bwMode="auto">
          <a:xfrm>
            <a:off x="3931920" y="6323012"/>
            <a:ext cx="1554480" cy="1588"/>
          </a:xfrm>
          <a:prstGeom prst="straightConnector1">
            <a:avLst/>
          </a:prstGeom>
          <a:solidFill>
            <a:schemeClr val="accent1"/>
          </a:solidFill>
          <a:ln w="57150" cap="flat" cmpd="sng" algn="ctr">
            <a:solidFill>
              <a:srgbClr val="006200"/>
            </a:solidFill>
            <a:prstDash val="solid"/>
            <a:round/>
            <a:headEnd type="none" w="med" len="med"/>
            <a:tailEnd type="arrow"/>
          </a:ln>
          <a:effectLst/>
        </p:spPr>
      </p:cxnSp>
      <mc:AlternateContent xmlns:mc="http://schemas.openxmlformats.org/markup-compatibility/2006">
        <mc:Choice xmlns:a14="http://schemas.microsoft.com/office/drawing/2010/main" xmlns="" Requires="a14">
          <p:sp>
            <p:nvSpPr>
              <p:cNvPr id="22" name="Content Placeholder 14"/>
              <p:cNvSpPr>
                <a:spLocks noGrp="1"/>
              </p:cNvSpPr>
              <p:nvPr>
                <p:ph sz="quarter" idx="26"/>
              </p:nvPr>
            </p:nvSpPr>
            <p:spPr>
              <a:xfrm>
                <a:off x="5562600" y="6106886"/>
                <a:ext cx="3200400" cy="457200"/>
              </a:xfrm>
            </p:spPr>
            <p:txBody>
              <a:bodyPr/>
              <a:lstStyle/>
              <a:p>
                <a:pPr marL="0" indent="0">
                  <a:buNone/>
                </a:pPr>
                <a14:m>
                  <m:oMathPara xmlns:m="http://schemas.openxmlformats.org/officeDocument/2006/math">
                    <m:oMathParaPr>
                      <m:jc m:val="left"/>
                    </m:oMathParaPr>
                    <m:oMath xmlns:m="http://schemas.openxmlformats.org/officeDocument/2006/math">
                      <m:r>
                        <a:rPr lang="en-US" sz="2600" b="1" i="0" dirty="0" smtClean="0">
                          <a:latin typeface="Cambria Math"/>
                        </a:rPr>
                        <m:t>𝐅𝐖</m:t>
                      </m:r>
                      <m:r>
                        <a:rPr lang="en-US" sz="2600" b="1" i="0" dirty="0" smtClean="0">
                          <a:latin typeface="Cambria Math"/>
                        </a:rPr>
                        <m:t>=</m:t>
                      </m:r>
                      <m:r>
                        <a:rPr lang="en-US" sz="2600" b="1" i="0" dirty="0" smtClean="0">
                          <a:latin typeface="Cambria Math"/>
                        </a:rPr>
                        <m:t>𝐏𝐖</m:t>
                      </m:r>
                      <m:r>
                        <a:rPr lang="en-US" sz="2600" b="1" i="0" dirty="0" smtClean="0">
                          <a:latin typeface="Cambria Math"/>
                        </a:rPr>
                        <m:t>(</m:t>
                      </m:r>
                      <m:r>
                        <a:rPr lang="en-US" sz="2600" b="1" i="0" dirty="0" smtClean="0">
                          <a:latin typeface="Cambria Math"/>
                        </a:rPr>
                        <m:t>𝐅</m:t>
                      </m:r>
                      <m:r>
                        <a:rPr lang="en-US" sz="2600" b="1" i="0" dirty="0" smtClean="0">
                          <a:latin typeface="Cambria Math"/>
                        </a:rPr>
                        <m:t>/</m:t>
                      </m:r>
                      <m:r>
                        <a:rPr lang="en-US" sz="2600" b="1" i="0" dirty="0" smtClean="0">
                          <a:latin typeface="Cambria Math"/>
                        </a:rPr>
                        <m:t>𝐏</m:t>
                      </m:r>
                      <m:r>
                        <a:rPr lang="en-US" sz="2600" b="1" i="0" dirty="0" smtClean="0">
                          <a:latin typeface="Cambria Math"/>
                        </a:rPr>
                        <m:t>, </m:t>
                      </m:r>
                      <m:r>
                        <a:rPr lang="en-US" sz="2600" b="1" i="0" dirty="0" smtClean="0">
                          <a:latin typeface="Cambria Math"/>
                        </a:rPr>
                        <m:t>𝐢𝐟</m:t>
                      </m:r>
                      <m:r>
                        <a:rPr lang="en-US" sz="2600" b="1" i="0" dirty="0">
                          <a:latin typeface="Cambria Math"/>
                        </a:rPr>
                        <m:t>, </m:t>
                      </m:r>
                      <m:r>
                        <a:rPr lang="en-US" sz="2600" b="1" i="0" dirty="0">
                          <a:latin typeface="Cambria Math"/>
                        </a:rPr>
                        <m:t>𝐧</m:t>
                      </m:r>
                      <m:r>
                        <a:rPr lang="en-US" sz="2600" b="1" i="0" dirty="0">
                          <a:latin typeface="Cambria Math"/>
                        </a:rPr>
                        <m:t>)</m:t>
                      </m:r>
                    </m:oMath>
                  </m:oMathPara>
                </a14:m>
                <a:endParaRPr lang="en-US" sz="2600" dirty="0"/>
              </a:p>
            </p:txBody>
          </p:sp>
        </mc:Choice>
        <mc:Fallback>
          <p:sp>
            <p:nvSpPr>
              <p:cNvPr id="22" name="Content Placeholder 14"/>
              <p:cNvSpPr>
                <a:spLocks noGrp="1" noRot="1" noChangeAspect="1" noMove="1" noResize="1" noEditPoints="1" noAdjustHandles="1" noChangeArrowheads="1" noChangeShapeType="1" noTextEdit="1"/>
              </p:cNvSpPr>
              <p:nvPr>
                <p:ph sz="quarter" idx="26"/>
              </p:nvPr>
            </p:nvSpPr>
            <p:spPr>
              <a:xfrm>
                <a:off x="5562600" y="6106886"/>
                <a:ext cx="3200400" cy="457200"/>
              </a:xfrm>
              <a:blipFill rotWithShape="1">
                <a:blip r:embed="rId6" cstate="print"/>
                <a:stretch>
                  <a:fillRect/>
                </a:stretch>
              </a:blipFill>
            </p:spPr>
            <p:txBody>
              <a:bodyPr/>
              <a:lstStyle/>
              <a:p>
                <a:r>
                  <a:rPr lang="en-US">
                    <a:noFill/>
                  </a:rPr>
                  <a:t> </a:t>
                </a:r>
              </a:p>
            </p:txBody>
          </p:sp>
        </mc:Fallback>
      </mc:AlternateContent>
      <p:sp>
        <p:nvSpPr>
          <p:cNvPr id="26" name="Content Placeholder 15"/>
          <p:cNvSpPr>
            <a:spLocks noGrp="1"/>
          </p:cNvSpPr>
          <p:nvPr>
            <p:ph sz="quarter" idx="30"/>
          </p:nvPr>
        </p:nvSpPr>
        <p:spPr/>
        <p:txBody>
          <a:bodyPr/>
          <a:lstStyle/>
          <a:p>
            <a:endParaRPr lang="en-US"/>
          </a:p>
        </p:txBody>
      </p:sp>
    </p:spTree>
    <p:extLst>
      <p:ext uri="{BB962C8B-B14F-4D97-AF65-F5344CB8AC3E}">
        <p14:creationId xmlns:p14="http://schemas.microsoft.com/office/powerpoint/2010/main" xmlns="" val="253303403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p:txBody>
          <a:bodyPr/>
          <a:lstStyle/>
          <a:p>
            <a:r>
              <a:rPr lang="en-US" dirty="0"/>
              <a:t>Example: FW with </a:t>
            </a:r>
            <a:r>
              <a:rPr lang="en-US" dirty="0" smtClean="0"/>
              <a:t>Inflation</a:t>
            </a:r>
            <a:r>
              <a:rPr lang="en-US" sz="1400" dirty="0" smtClean="0"/>
              <a:t> (1)</a:t>
            </a:r>
            <a:endParaRPr lang="en-US" sz="1400" dirty="0"/>
          </a:p>
        </p:txBody>
      </p:sp>
      <p:sp>
        <p:nvSpPr>
          <p:cNvPr id="17" name="Content Placeholder 2" descr="This is an example which shows multiple ways to analyze the effects of inflation. The first uses an interest rate (i) adjusted by the inflation rate (f).  See next slide for the remainder"/>
          <p:cNvSpPr>
            <a:spLocks noGrp="1"/>
          </p:cNvSpPr>
          <p:nvPr>
            <p:ph idx="1"/>
          </p:nvPr>
        </p:nvSpPr>
        <p:spPr>
          <a:xfrm>
            <a:off x="457200" y="1264920"/>
            <a:ext cx="8229600" cy="2468880"/>
          </a:xfrm>
        </p:spPr>
        <p:txBody>
          <a:bodyPr/>
          <a:lstStyle/>
          <a:p>
            <a:pPr marL="0" indent="0">
              <a:buNone/>
            </a:pPr>
            <a:r>
              <a:rPr lang="en-US" sz="2200" dirty="0">
                <a:solidFill>
                  <a:srgbClr val="002060"/>
                </a:solidFill>
              </a:rPr>
              <a:t> An engineer invests $15,000 in a savings account that pays interest at a </a:t>
            </a:r>
            <a:r>
              <a:rPr lang="en-US" sz="2200" dirty="0" smtClean="0">
                <a:solidFill>
                  <a:srgbClr val="002060"/>
                </a:solidFill>
              </a:rPr>
              <a:t>real </a:t>
            </a:r>
            <a:r>
              <a:rPr lang="en-US" sz="2200" dirty="0">
                <a:solidFill>
                  <a:srgbClr val="002060"/>
                </a:solidFill>
              </a:rPr>
              <a:t>8% per  year. If the inflation rate is 5% per year, determine (a) the </a:t>
            </a:r>
            <a:r>
              <a:rPr lang="en-US" sz="2200" dirty="0" smtClean="0">
                <a:solidFill>
                  <a:srgbClr val="002060"/>
                </a:solidFill>
              </a:rPr>
              <a:t>amount of </a:t>
            </a:r>
            <a:r>
              <a:rPr lang="en-US" sz="2200" dirty="0">
                <a:solidFill>
                  <a:srgbClr val="002060"/>
                </a:solidFill>
              </a:rPr>
              <a:t>money that will be accumulated in 10 years, (b) the purchasing power of </a:t>
            </a:r>
            <a:r>
              <a:rPr lang="en-US" sz="2200" dirty="0" smtClean="0">
                <a:solidFill>
                  <a:srgbClr val="002060"/>
                </a:solidFill>
              </a:rPr>
              <a:t>the </a:t>
            </a:r>
            <a:r>
              <a:rPr lang="en-US" sz="2200" dirty="0">
                <a:solidFill>
                  <a:srgbClr val="002060"/>
                </a:solidFill>
              </a:rPr>
              <a:t>accumulated amount (in terms of today’s dollars), (c) the number </a:t>
            </a:r>
            <a:r>
              <a:rPr lang="en-US" sz="2200" dirty="0" smtClean="0">
                <a:solidFill>
                  <a:srgbClr val="002060"/>
                </a:solidFill>
              </a:rPr>
              <a:t>of future </a:t>
            </a:r>
            <a:r>
              <a:rPr lang="en-US" sz="2200" dirty="0">
                <a:solidFill>
                  <a:srgbClr val="002060"/>
                </a:solidFill>
              </a:rPr>
              <a:t>dollars that will have the same purchasing power as </a:t>
            </a:r>
            <a:r>
              <a:rPr lang="en-US" sz="2200" dirty="0" smtClean="0">
                <a:solidFill>
                  <a:srgbClr val="002060"/>
                </a:solidFill>
              </a:rPr>
              <a:t>the $15,000 </a:t>
            </a:r>
            <a:r>
              <a:rPr lang="en-US" sz="2200" dirty="0">
                <a:solidFill>
                  <a:srgbClr val="002060"/>
                </a:solidFill>
              </a:rPr>
              <a:t>today, and (d) the amount to maintain purchasing power and earn </a:t>
            </a:r>
            <a:r>
              <a:rPr lang="en-US" sz="2200" dirty="0" smtClean="0">
                <a:solidFill>
                  <a:srgbClr val="002060"/>
                </a:solidFill>
              </a:rPr>
              <a:t>a real </a:t>
            </a:r>
            <a:r>
              <a:rPr lang="en-US" sz="2200" dirty="0">
                <a:solidFill>
                  <a:srgbClr val="002060"/>
                </a:solidFill>
              </a:rPr>
              <a:t>8% per year return</a:t>
            </a:r>
            <a:r>
              <a:rPr lang="en-US" sz="2200" dirty="0" smtClean="0">
                <a:solidFill>
                  <a:srgbClr val="002060"/>
                </a:solidFill>
              </a:rPr>
              <a:t>.</a:t>
            </a:r>
            <a:endParaRPr lang="en-US" sz="2200" dirty="0"/>
          </a:p>
        </p:txBody>
      </p:sp>
      <mc:AlternateContent xmlns:mc="http://schemas.openxmlformats.org/markup-compatibility/2006">
        <mc:Choice xmlns:a14="http://schemas.microsoft.com/office/drawing/2010/main" xmlns="" Requires="a14">
          <p:sp>
            <p:nvSpPr>
              <p:cNvPr id="2" name="Content Placeholder 3"/>
              <p:cNvSpPr>
                <a:spLocks noGrp="1"/>
              </p:cNvSpPr>
              <p:nvPr>
                <p:ph idx="17"/>
              </p:nvPr>
            </p:nvSpPr>
            <p:spPr>
              <a:xfrm>
                <a:off x="457200" y="3931920"/>
                <a:ext cx="8229600" cy="2392680"/>
              </a:xfrm>
            </p:spPr>
            <p:txBody>
              <a:bodyPr/>
              <a:lstStyle/>
              <a:p>
                <a:pPr marL="0" lvl="0" indent="0">
                  <a:spcBef>
                    <a:spcPts val="1800"/>
                  </a:spcBef>
                  <a:buNone/>
                </a:pPr>
                <a:r>
                  <a:rPr lang="en-US" sz="2200" dirty="0" smtClean="0">
                    <a:solidFill>
                      <a:srgbClr val="A60A1B"/>
                    </a:solidFill>
                  </a:rPr>
                  <a:t>Solution</a:t>
                </a:r>
                <a:r>
                  <a:rPr lang="en-US" sz="2200" dirty="0">
                    <a:solidFill>
                      <a:srgbClr val="A60A1B"/>
                    </a:solidFill>
                  </a:rPr>
                  <a:t>:</a:t>
                </a:r>
              </a:p>
              <a:p>
                <a:pPr marL="457200" lvl="0" indent="-457200">
                  <a:spcAft>
                    <a:spcPts val="0"/>
                  </a:spcAft>
                  <a:buFont typeface="Arial"/>
                  <a:buAutoNum type="alphaLcParenBoth"/>
                </a:pPr>
                <a:r>
                  <a:rPr lang="en-US" sz="2200" b="0" dirty="0">
                    <a:solidFill>
                      <a:prstClr val="black"/>
                    </a:solidFill>
                  </a:rPr>
                  <a:t>The </a:t>
                </a:r>
                <a:r>
                  <a:rPr lang="en-US" sz="2200" b="0" i="1" dirty="0">
                    <a:solidFill>
                      <a:srgbClr val="2B5B4D"/>
                    </a:solidFill>
                  </a:rPr>
                  <a:t>amount accumulated </a:t>
                </a:r>
                <a:r>
                  <a:rPr lang="en-US" sz="2200" b="0" dirty="0">
                    <a:solidFill>
                      <a:prstClr val="black"/>
                    </a:solidFill>
                  </a:rPr>
                  <a:t>is a function of the </a:t>
                </a:r>
                <a:r>
                  <a:rPr lang="en-US" sz="2200" b="0" i="1" dirty="0">
                    <a:solidFill>
                      <a:srgbClr val="2B5B4D"/>
                    </a:solidFill>
                  </a:rPr>
                  <a:t>market interest rate</a:t>
                </a:r>
                <a:r>
                  <a:rPr lang="en-US" sz="2200" b="0" dirty="0">
                    <a:solidFill>
                      <a:srgbClr val="2B5B4D"/>
                    </a:solidFill>
                  </a:rPr>
                  <a:t>, i</a:t>
                </a:r>
                <a:r>
                  <a:rPr lang="en-US" sz="2200" b="0" baseline="-25000" dirty="0">
                    <a:solidFill>
                      <a:srgbClr val="2B5B4D"/>
                    </a:solidFill>
                  </a:rPr>
                  <a:t>f</a:t>
                </a:r>
                <a:r>
                  <a:rPr lang="en-US" sz="2200" b="0" dirty="0">
                    <a:solidFill>
                      <a:srgbClr val="2B5B4D"/>
                    </a:solidFill>
                  </a:rPr>
                  <a:t> </a:t>
                </a:r>
              </a:p>
              <a:p>
                <a:pPr marL="0" lvl="0" indent="0">
                  <a:spcAft>
                    <a:spcPts val="0"/>
                  </a:spcAft>
                  <a:buNone/>
                </a:pPr>
                <a:r>
                  <a:rPr lang="en-US" sz="2200" b="0" dirty="0">
                    <a:solidFill>
                      <a:prstClr val="black"/>
                    </a:solidFill>
                  </a:rPr>
                  <a:t>			</a:t>
                </a:r>
                <a14:m>
                  <m:oMath xmlns:m="http://schemas.openxmlformats.org/officeDocument/2006/math">
                    <m:r>
                      <m:rPr>
                        <m:sty m:val="p"/>
                      </m:rPr>
                      <a:rPr lang="en-US" sz="2200" b="0" i="0" dirty="0" smtClean="0">
                        <a:solidFill>
                          <a:prstClr val="black"/>
                        </a:solidFill>
                        <a:latin typeface="Cambria Math"/>
                      </a:rPr>
                      <m:t>i</m:t>
                    </m:r>
                    <m:r>
                      <m:rPr>
                        <m:sty m:val="p"/>
                      </m:rPr>
                      <a:rPr lang="en-US" sz="2200" b="0" i="0" baseline="-25000" dirty="0">
                        <a:solidFill>
                          <a:prstClr val="black"/>
                        </a:solidFill>
                        <a:latin typeface="Cambria Math"/>
                      </a:rPr>
                      <m:t>f</m:t>
                    </m:r>
                    <m:r>
                      <a:rPr lang="en-US" sz="2200" b="0" i="0" dirty="0">
                        <a:solidFill>
                          <a:prstClr val="black"/>
                        </a:solidFill>
                        <a:latin typeface="Cambria Math"/>
                      </a:rPr>
                      <m:t>=0.08+0.05+(0.08)(0.05)=13.4%</m:t>
                    </m:r>
                  </m:oMath>
                </a14:m>
                <a:endParaRPr lang="en-US" sz="2200" b="0" dirty="0">
                  <a:solidFill>
                    <a:srgbClr val="FF0000"/>
                  </a:solidFill>
                </a:endParaRPr>
              </a:p>
              <a:p>
                <a:pPr marL="0" lvl="0" indent="0">
                  <a:spcBef>
                    <a:spcPts val="2400"/>
                  </a:spcBef>
                  <a:spcAft>
                    <a:spcPts val="0"/>
                  </a:spcAft>
                  <a:buNone/>
                </a:pPr>
                <a:r>
                  <a:rPr lang="en-US" sz="2200" dirty="0">
                    <a:solidFill>
                      <a:prstClr val="black"/>
                    </a:solidFill>
                  </a:rPr>
                  <a:t> 	</a:t>
                </a:r>
                <a:r>
                  <a:rPr lang="en-US" sz="2200" dirty="0">
                    <a:solidFill>
                      <a:srgbClr val="3333CC"/>
                    </a:solidFill>
                  </a:rPr>
                  <a:t>Amount Accumulated </a:t>
                </a:r>
                <a14:m>
                  <m:oMath xmlns:m="http://schemas.openxmlformats.org/officeDocument/2006/math">
                    <m:r>
                      <a:rPr lang="en-US" sz="2200" b="1" i="0" dirty="0" smtClean="0">
                        <a:solidFill>
                          <a:prstClr val="black"/>
                        </a:solidFill>
                        <a:latin typeface="Cambria Math"/>
                      </a:rPr>
                      <m:t> </m:t>
                    </m:r>
                    <m:r>
                      <a:rPr lang="en-US" sz="2200" b="0" i="0" dirty="0" smtClean="0">
                        <a:solidFill>
                          <a:prstClr val="black"/>
                        </a:solidFill>
                        <a:latin typeface="Cambria Math"/>
                      </a:rPr>
                      <m:t>=15,000(</m:t>
                    </m:r>
                    <m:r>
                      <m:rPr>
                        <m:sty m:val="p"/>
                      </m:rPr>
                      <a:rPr lang="en-US" sz="2200" b="0" i="0" dirty="0" smtClean="0">
                        <a:solidFill>
                          <a:prstClr val="black"/>
                        </a:solidFill>
                        <a:latin typeface="Cambria Math"/>
                      </a:rPr>
                      <m:t>F</m:t>
                    </m:r>
                    <m:r>
                      <a:rPr lang="en-US" sz="2200" b="0" i="0" dirty="0" smtClean="0">
                        <a:solidFill>
                          <a:prstClr val="black"/>
                        </a:solidFill>
                        <a:latin typeface="Cambria Math"/>
                      </a:rPr>
                      <m:t>/</m:t>
                    </m:r>
                    <m:r>
                      <m:rPr>
                        <m:sty m:val="p"/>
                      </m:rPr>
                      <a:rPr lang="en-US" sz="2200" b="0" i="0" dirty="0" smtClean="0">
                        <a:solidFill>
                          <a:prstClr val="black"/>
                        </a:solidFill>
                        <a:latin typeface="Cambria Math"/>
                      </a:rPr>
                      <m:t>P</m:t>
                    </m:r>
                    <m:r>
                      <a:rPr lang="en-US" sz="2200" b="0" i="0" dirty="0" smtClean="0">
                        <a:solidFill>
                          <a:prstClr val="black"/>
                        </a:solidFill>
                        <a:latin typeface="Cambria Math"/>
                      </a:rPr>
                      <m:t>,13.4%,10)</m:t>
                    </m:r>
                  </m:oMath>
                </a14:m>
                <a:endParaRPr lang="en-US" sz="2200" b="0" dirty="0">
                  <a:solidFill>
                    <a:prstClr val="black"/>
                  </a:solidFill>
                </a:endParaRPr>
              </a:p>
              <a:p>
                <a:pPr marL="0" lvl="0" indent="0">
                  <a:spcAft>
                    <a:spcPts val="0"/>
                  </a:spcAft>
                  <a:buNone/>
                </a:pPr>
                <a:r>
                  <a:rPr lang="en-US" sz="2200" dirty="0">
                    <a:solidFill>
                      <a:prstClr val="black"/>
                    </a:solidFill>
                  </a:rPr>
                  <a:t>                                              </a:t>
                </a:r>
                <a14:m>
                  <m:oMath xmlns:m="http://schemas.openxmlformats.org/officeDocument/2006/math">
                    <m:r>
                      <a:rPr lang="en-US" sz="2200" b="1" i="0" dirty="0" smtClean="0">
                        <a:solidFill>
                          <a:prstClr val="black"/>
                        </a:solidFill>
                        <a:latin typeface="Cambria Math"/>
                      </a:rPr>
                      <m:t>=</m:t>
                    </m:r>
                    <m:r>
                      <a:rPr lang="en-US" sz="2200" b="1" i="0" dirty="0">
                        <a:solidFill>
                          <a:prstClr val="black"/>
                        </a:solidFill>
                        <a:latin typeface="Cambria Math"/>
                      </a:rPr>
                      <m:t>$</m:t>
                    </m:r>
                    <m:r>
                      <a:rPr lang="en-US" sz="2200" b="1" i="0" dirty="0" smtClean="0">
                        <a:solidFill>
                          <a:prstClr val="black"/>
                        </a:solidFill>
                        <a:latin typeface="Cambria Math"/>
                      </a:rPr>
                      <m:t>𝟓𝟐</m:t>
                    </m:r>
                    <m:r>
                      <a:rPr lang="en-US" sz="2200" b="1" i="0" dirty="0" smtClean="0">
                        <a:solidFill>
                          <a:prstClr val="black"/>
                        </a:solidFill>
                        <a:latin typeface="Cambria Math"/>
                      </a:rPr>
                      <m:t>,</m:t>
                    </m:r>
                    <m:r>
                      <a:rPr lang="en-US" sz="2200" b="1" i="0" dirty="0" smtClean="0">
                        <a:solidFill>
                          <a:prstClr val="black"/>
                        </a:solidFill>
                        <a:latin typeface="Cambria Math"/>
                      </a:rPr>
                      <m:t>𝟕𝟓𝟎</m:t>
                    </m:r>
                  </m:oMath>
                </a14:m>
                <a:endParaRPr lang="en-US" sz="2200" dirty="0">
                  <a:solidFill>
                    <a:prstClr val="black"/>
                  </a:solidFill>
                </a:endParaRPr>
              </a:p>
            </p:txBody>
          </p:sp>
        </mc:Choice>
        <mc:Fallback>
          <p:sp>
            <p:nvSpPr>
              <p:cNvPr id="2" name="Content Placeholder 3"/>
              <p:cNvSpPr>
                <a:spLocks noGrp="1" noRot="1" noChangeAspect="1" noMove="1" noResize="1" noEditPoints="1" noAdjustHandles="1" noChangeArrowheads="1" noChangeShapeType="1" noTextEdit="1"/>
              </p:cNvSpPr>
              <p:nvPr>
                <p:ph idx="17"/>
              </p:nvPr>
            </p:nvSpPr>
            <p:spPr>
              <a:xfrm>
                <a:off x="457200" y="3931920"/>
                <a:ext cx="8229600" cy="2392680"/>
              </a:xfrm>
              <a:blipFill rotWithShape="1">
                <a:blip r:embed="rId2" cstate="print"/>
                <a:stretch>
                  <a:fillRect l="-889" t="-1527" b="-254"/>
                </a:stretch>
              </a:blipFill>
            </p:spPr>
            <p:txBody>
              <a:bodyPr/>
              <a:lstStyle/>
              <a:p>
                <a:r>
                  <a:rPr lang="en-US">
                    <a:noFill/>
                  </a:rPr>
                  <a:t> </a:t>
                </a:r>
              </a:p>
            </p:txBody>
          </p:sp>
        </mc:Fallback>
      </mc:AlternateContent>
      <p:sp>
        <p:nvSpPr>
          <p:cNvPr id="3" name="Text Placeholder 4"/>
          <p:cNvSpPr>
            <a:spLocks noGrp="1"/>
          </p:cNvSpPr>
          <p:nvPr>
            <p:ph type="body" sz="quarter" idx="18"/>
          </p:nvPr>
        </p:nvSpPr>
        <p:spPr/>
        <p:txBody>
          <a:bodyPr/>
          <a:lstStyle/>
          <a:p>
            <a:endParaRPr lang="en-US"/>
          </a:p>
        </p:txBody>
      </p:sp>
      <p:sp>
        <p:nvSpPr>
          <p:cNvPr id="4" name="Text Placeholder 5"/>
          <p:cNvSpPr>
            <a:spLocks noGrp="1"/>
          </p:cNvSpPr>
          <p:nvPr>
            <p:ph type="body" sz="quarter" idx="19"/>
          </p:nvPr>
        </p:nvSpPr>
        <p:spPr/>
        <p:txBody>
          <a:bodyPr/>
          <a:lstStyle/>
          <a:p>
            <a:endParaRPr lang="en-US"/>
          </a:p>
        </p:txBody>
      </p:sp>
    </p:spTree>
    <p:extLst>
      <p:ext uri="{BB962C8B-B14F-4D97-AF65-F5344CB8AC3E}">
        <p14:creationId xmlns:p14="http://schemas.microsoft.com/office/powerpoint/2010/main" xmlns="" val="991526323"/>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p:txBody>
          <a:bodyPr/>
          <a:lstStyle/>
          <a:p>
            <a:r>
              <a:rPr lang="en-US" dirty="0"/>
              <a:t>Example: FW with </a:t>
            </a:r>
            <a:r>
              <a:rPr lang="en-US" dirty="0" smtClean="0"/>
              <a:t>Inflation</a:t>
            </a:r>
            <a:r>
              <a:rPr lang="en-US" sz="1400" dirty="0"/>
              <a:t> </a:t>
            </a:r>
            <a:r>
              <a:rPr lang="en-US" sz="1400" dirty="0" smtClean="0"/>
              <a:t>(2)</a:t>
            </a:r>
            <a:endParaRPr lang="en-US" dirty="0"/>
          </a:p>
        </p:txBody>
      </p:sp>
      <p:sp>
        <p:nvSpPr>
          <p:cNvPr id="8" name="Content Placeholder 2"/>
          <p:cNvSpPr>
            <a:spLocks noGrp="1"/>
          </p:cNvSpPr>
          <p:nvPr>
            <p:ph sz="quarter" idx="17"/>
          </p:nvPr>
        </p:nvSpPr>
        <p:spPr>
          <a:xfrm>
            <a:off x="457200" y="1143000"/>
            <a:ext cx="8229600" cy="822960"/>
          </a:xfrm>
        </p:spPr>
        <p:txBody>
          <a:bodyPr/>
          <a:lstStyle/>
          <a:p>
            <a:pPr marL="0" indent="0">
              <a:buNone/>
            </a:pPr>
            <a:r>
              <a:rPr lang="en-US" sz="2200" b="0" dirty="0"/>
              <a:t>(b) To find the </a:t>
            </a:r>
            <a:r>
              <a:rPr lang="en-US" sz="2200" b="0" i="1" dirty="0"/>
              <a:t>purchasing power </a:t>
            </a:r>
            <a:r>
              <a:rPr lang="en-US" sz="2200" b="0" dirty="0"/>
              <a:t>of the accumulated amount </a:t>
            </a:r>
            <a:r>
              <a:rPr lang="en-US" sz="2200" b="0" i="1" dirty="0" smtClean="0">
                <a:solidFill>
                  <a:srgbClr val="A60A1B"/>
                </a:solidFill>
              </a:rPr>
              <a:t>deflate</a:t>
            </a:r>
            <a:r>
              <a:rPr lang="en-US" sz="2200" b="0" i="1" dirty="0" smtClean="0">
                <a:solidFill>
                  <a:srgbClr val="C00000"/>
                </a:solidFill>
              </a:rPr>
              <a:t/>
            </a:r>
            <a:br>
              <a:rPr lang="en-US" sz="2200" b="0" i="1" dirty="0" smtClean="0">
                <a:solidFill>
                  <a:srgbClr val="C00000"/>
                </a:solidFill>
              </a:rPr>
            </a:br>
            <a:r>
              <a:rPr lang="en-US" sz="2200" b="0" i="1" dirty="0" smtClean="0">
                <a:solidFill>
                  <a:srgbClr val="C00000"/>
                </a:solidFill>
              </a:rPr>
              <a:t>	</a:t>
            </a:r>
            <a:r>
              <a:rPr lang="en-US" sz="2200" b="0" dirty="0" smtClean="0"/>
              <a:t>the </a:t>
            </a:r>
            <a:r>
              <a:rPr lang="en-US" sz="2200" b="0" dirty="0"/>
              <a:t>inflated </a:t>
            </a:r>
            <a:r>
              <a:rPr lang="en-US" sz="2200" b="0" dirty="0" smtClean="0"/>
              <a:t>dollars</a:t>
            </a:r>
            <a:endParaRPr lang="en-US" sz="2200" b="0" dirty="0"/>
          </a:p>
        </p:txBody>
      </p:sp>
      <p:sp>
        <p:nvSpPr>
          <p:cNvPr id="15" name="AutoShape 3"/>
          <p:cNvSpPr>
            <a:spLocks noChangeArrowheads="1"/>
          </p:cNvSpPr>
          <p:nvPr/>
        </p:nvSpPr>
        <p:spPr bwMode="auto">
          <a:xfrm rot="8404275" flipV="1">
            <a:off x="6154424" y="1738398"/>
            <a:ext cx="914400" cy="150112"/>
          </a:xfrm>
          <a:prstGeom prst="rightArrow">
            <a:avLst>
              <a:gd name="adj1" fmla="val 50000"/>
              <a:gd name="adj2" fmla="val 186898"/>
            </a:avLst>
          </a:prstGeom>
          <a:solidFill>
            <a:srgbClr val="006200"/>
          </a:solidFill>
          <a:ln w="12700" cap="sq">
            <a:solidFill>
              <a:schemeClr val="tx1"/>
            </a:solidFill>
            <a:miter lim="800000"/>
            <a:headEnd type="none" w="sm" len="sm"/>
            <a:tailEnd type="none" w="sm" len="sm"/>
          </a:ln>
          <a:effectLst/>
          <a:extLst/>
        </p:spPr>
        <p:txBody>
          <a:bodyPr wrap="none" anchor="ctr"/>
          <a:lstStyle/>
          <a:p>
            <a:endParaRPr lang="en-US" dirty="0"/>
          </a:p>
        </p:txBody>
      </p:sp>
      <mc:AlternateContent xmlns:mc="http://schemas.openxmlformats.org/markup-compatibility/2006">
        <mc:Choice xmlns:a14="http://schemas.microsoft.com/office/drawing/2010/main" xmlns="" Requires="a14">
          <p:sp>
            <p:nvSpPr>
              <p:cNvPr id="9" name="Content Placeholder 4"/>
              <p:cNvSpPr>
                <a:spLocks noGrp="1"/>
              </p:cNvSpPr>
              <p:nvPr>
                <p:ph sz="quarter" idx="18"/>
              </p:nvPr>
            </p:nvSpPr>
            <p:spPr>
              <a:xfrm>
                <a:off x="457200" y="2042160"/>
                <a:ext cx="8229600" cy="822960"/>
              </a:xfrm>
            </p:spPr>
            <p:txBody>
              <a:bodyPr/>
              <a:lstStyle/>
              <a:p>
                <a:pPr marL="0" indent="0">
                  <a:buNone/>
                </a:pPr>
                <a:r>
                  <a:rPr lang="en-US" sz="2200" dirty="0"/>
                  <a:t> </a:t>
                </a:r>
                <a:r>
                  <a:rPr lang="en-US" sz="2200" dirty="0" smtClean="0"/>
                  <a:t>	</a:t>
                </a:r>
                <a:r>
                  <a:rPr lang="en-US" sz="2200" dirty="0" smtClean="0">
                    <a:solidFill>
                      <a:srgbClr val="3333CC"/>
                    </a:solidFill>
                  </a:rPr>
                  <a:t>Purchasing </a:t>
                </a:r>
                <a:r>
                  <a:rPr lang="en-US" sz="2200" dirty="0">
                    <a:solidFill>
                      <a:srgbClr val="3333CC"/>
                    </a:solidFill>
                  </a:rPr>
                  <a:t>power </a:t>
                </a:r>
                <a:r>
                  <a:rPr lang="en-US" sz="2200" dirty="0" smtClean="0">
                    <a:solidFill>
                      <a:srgbClr val="3333CC"/>
                    </a:solidFill>
                  </a:rPr>
                  <a:t> </a:t>
                </a:r>
                <a14:m>
                  <m:oMath xmlns:m="http://schemas.openxmlformats.org/officeDocument/2006/math">
                    <m:r>
                      <a:rPr lang="en-US" sz="2200" b="0" i="0" dirty="0" smtClean="0">
                        <a:latin typeface="Cambria Math"/>
                      </a:rPr>
                      <m:t>=15,000(</m:t>
                    </m:r>
                    <m:r>
                      <m:rPr>
                        <m:sty m:val="p"/>
                      </m:rPr>
                      <a:rPr lang="en-US" sz="2200" b="0" i="0" dirty="0" smtClean="0">
                        <a:latin typeface="Cambria Math"/>
                      </a:rPr>
                      <m:t>F</m:t>
                    </m:r>
                    <m:r>
                      <a:rPr lang="en-US" sz="2200" b="0" i="0" dirty="0" smtClean="0">
                        <a:latin typeface="Cambria Math"/>
                      </a:rPr>
                      <m:t>/</m:t>
                    </m:r>
                    <m:r>
                      <m:rPr>
                        <m:sty m:val="p"/>
                      </m:rPr>
                      <a:rPr lang="en-US" sz="2200" b="0" i="0" dirty="0" smtClean="0">
                        <a:latin typeface="Cambria Math"/>
                      </a:rPr>
                      <m:t>P</m:t>
                    </m:r>
                    <m:r>
                      <a:rPr lang="en-US" sz="2200" b="0" i="0" dirty="0" smtClean="0">
                        <a:latin typeface="Cambria Math"/>
                      </a:rPr>
                      <m:t>,13.4%,10)/(1+0.05)10</m:t>
                    </m:r>
                  </m:oMath>
                </a14:m>
                <a:endParaRPr lang="en-US" sz="2200" b="0" dirty="0"/>
              </a:p>
              <a:p>
                <a:pPr marL="0" indent="0">
                  <a:buNone/>
                </a:pPr>
                <a:r>
                  <a:rPr lang="en-US" sz="2200" dirty="0"/>
                  <a:t>                                       </a:t>
                </a:r>
                <a:r>
                  <a:rPr lang="en-US" sz="2200" dirty="0" smtClean="0"/>
                  <a:t> </a:t>
                </a:r>
                <a14:m>
                  <m:oMath xmlns:m="http://schemas.openxmlformats.org/officeDocument/2006/math">
                    <m:r>
                      <a:rPr lang="en-US" sz="2200" b="1" i="0" dirty="0" smtClean="0">
                        <a:latin typeface="Cambria Math"/>
                      </a:rPr>
                      <m:t>=</m:t>
                    </m:r>
                    <m:r>
                      <a:rPr lang="en-US" sz="2200" b="1" i="0" dirty="0" smtClean="0">
                        <a:latin typeface="Cambria Math"/>
                      </a:rPr>
                      <m:t> </m:t>
                    </m:r>
                    <m:r>
                      <a:rPr lang="en-US" sz="2200" b="1" i="0" dirty="0">
                        <a:latin typeface="Cambria Math"/>
                      </a:rPr>
                      <m:t>$</m:t>
                    </m:r>
                    <m:r>
                      <a:rPr lang="en-US" sz="2200" b="1" i="0" dirty="0">
                        <a:latin typeface="Cambria Math"/>
                      </a:rPr>
                      <m:t>𝟑𝟐</m:t>
                    </m:r>
                    <m:r>
                      <a:rPr lang="en-US" sz="2200" b="1" i="0" dirty="0">
                        <a:latin typeface="Cambria Math"/>
                      </a:rPr>
                      <m:t>,</m:t>
                    </m:r>
                    <m:r>
                      <a:rPr lang="en-US" sz="2200" b="1" i="0" dirty="0">
                        <a:latin typeface="Cambria Math"/>
                      </a:rPr>
                      <m:t>𝟑𝟖𝟒</m:t>
                    </m:r>
                  </m:oMath>
                </a14:m>
                <a:endParaRPr lang="en-US" sz="2200" dirty="0"/>
              </a:p>
            </p:txBody>
          </p:sp>
        </mc:Choice>
        <mc:Fallback>
          <p:sp>
            <p:nvSpPr>
              <p:cNvPr id="9" name="Content Placeholder 4"/>
              <p:cNvSpPr>
                <a:spLocks noGrp="1" noRot="1" noChangeAspect="1" noMove="1" noResize="1" noEditPoints="1" noAdjustHandles="1" noChangeArrowheads="1" noChangeShapeType="1" noTextEdit="1"/>
              </p:cNvSpPr>
              <p:nvPr>
                <p:ph sz="quarter" idx="18"/>
              </p:nvPr>
            </p:nvSpPr>
            <p:spPr>
              <a:xfrm>
                <a:off x="457200" y="2042160"/>
                <a:ext cx="8229600" cy="822960"/>
              </a:xfrm>
              <a:blipFill rotWithShape="1">
                <a:blip r:embed="rId2" cstate="print"/>
                <a:stretch>
                  <a:fillRect t="-4444" b="-4444"/>
                </a:stretch>
              </a:blipFill>
            </p:spPr>
            <p:txBody>
              <a:bodyPr/>
              <a:lstStyle/>
              <a:p>
                <a:r>
                  <a:rPr lang="en-US">
                    <a:noFill/>
                  </a:rPr>
                  <a:t> </a:t>
                </a:r>
              </a:p>
            </p:txBody>
          </p:sp>
        </mc:Fallback>
      </mc:AlternateContent>
      <p:sp>
        <p:nvSpPr>
          <p:cNvPr id="10" name="Content Placeholder 5"/>
          <p:cNvSpPr>
            <a:spLocks noGrp="1"/>
          </p:cNvSpPr>
          <p:nvPr>
            <p:ph sz="quarter" idx="19"/>
          </p:nvPr>
        </p:nvSpPr>
        <p:spPr>
          <a:xfrm>
            <a:off x="457200" y="2987040"/>
            <a:ext cx="8229600" cy="822960"/>
          </a:xfrm>
        </p:spPr>
        <p:txBody>
          <a:bodyPr/>
          <a:lstStyle/>
          <a:p>
            <a:pPr marL="0" indent="0">
              <a:buNone/>
            </a:pPr>
            <a:r>
              <a:rPr lang="en-US" sz="2200" b="0" dirty="0"/>
              <a:t>(c) The number of future dollars required to purchase goods that </a:t>
            </a:r>
            <a:r>
              <a:rPr lang="en-US" sz="2200" b="0" dirty="0" smtClean="0"/>
              <a:t>cost</a:t>
            </a:r>
            <a:br>
              <a:rPr lang="en-US" sz="2200" b="0" dirty="0" smtClean="0"/>
            </a:br>
            <a:r>
              <a:rPr lang="en-US" sz="2200" b="0" dirty="0" smtClean="0"/>
              <a:t>	$15,000 </a:t>
            </a:r>
            <a:r>
              <a:rPr lang="en-US" sz="2200" b="0" dirty="0"/>
              <a:t>now is the inflated cost of the </a:t>
            </a:r>
            <a:r>
              <a:rPr lang="en-US" sz="2200" b="0" dirty="0" smtClean="0"/>
              <a:t>goods</a:t>
            </a:r>
            <a:endParaRPr lang="en-US" sz="2200" b="0" dirty="0"/>
          </a:p>
        </p:txBody>
      </p:sp>
      <mc:AlternateContent xmlns:mc="http://schemas.openxmlformats.org/markup-compatibility/2006">
        <mc:Choice xmlns:a14="http://schemas.microsoft.com/office/drawing/2010/main" xmlns="" Requires="a14">
          <p:sp>
            <p:nvSpPr>
              <p:cNvPr id="11" name="Content Placeholder 6"/>
              <p:cNvSpPr>
                <a:spLocks noGrp="1"/>
              </p:cNvSpPr>
              <p:nvPr>
                <p:ph sz="quarter" idx="20"/>
              </p:nvPr>
            </p:nvSpPr>
            <p:spPr>
              <a:xfrm>
                <a:off x="457200" y="3901440"/>
                <a:ext cx="8229600" cy="822960"/>
              </a:xfrm>
            </p:spPr>
            <p:txBody>
              <a:bodyPr/>
              <a:lstStyle/>
              <a:p>
                <a:pPr marL="0" indent="0">
                  <a:buNone/>
                </a:pPr>
                <a:r>
                  <a:rPr lang="en-US" sz="2200" dirty="0" smtClean="0">
                    <a:solidFill>
                      <a:srgbClr val="3333CC"/>
                    </a:solidFill>
                  </a:rPr>
                  <a:t>	Number </a:t>
                </a:r>
                <a:r>
                  <a:rPr lang="en-US" sz="2200" dirty="0">
                    <a:solidFill>
                      <a:srgbClr val="3333CC"/>
                    </a:solidFill>
                  </a:rPr>
                  <a:t>of future dollars </a:t>
                </a:r>
                <a14:m>
                  <m:oMath xmlns:m="http://schemas.openxmlformats.org/officeDocument/2006/math">
                    <m:r>
                      <a:rPr lang="en-US" sz="2200" b="0" i="0" dirty="0" smtClean="0">
                        <a:latin typeface="Cambria Math"/>
                      </a:rPr>
                      <m:t>=15,000(</m:t>
                    </m:r>
                    <m:r>
                      <m:rPr>
                        <m:sty m:val="p"/>
                      </m:rPr>
                      <a:rPr lang="en-US" sz="2200" b="0" i="0" dirty="0" smtClean="0">
                        <a:latin typeface="Cambria Math"/>
                      </a:rPr>
                      <m:t>F</m:t>
                    </m:r>
                    <m:r>
                      <a:rPr lang="en-US" sz="2200" b="0" i="0" dirty="0" smtClean="0">
                        <a:latin typeface="Cambria Math"/>
                      </a:rPr>
                      <m:t>/</m:t>
                    </m:r>
                    <m:r>
                      <m:rPr>
                        <m:sty m:val="p"/>
                      </m:rPr>
                      <a:rPr lang="en-US" sz="2200" b="0" i="0" dirty="0" smtClean="0">
                        <a:latin typeface="Cambria Math"/>
                      </a:rPr>
                      <m:t>P</m:t>
                    </m:r>
                    <m:r>
                      <a:rPr lang="en-US" sz="2200" b="0" i="0" dirty="0" smtClean="0">
                        <a:latin typeface="Cambria Math"/>
                      </a:rPr>
                      <m:t>,5%,10)</m:t>
                    </m:r>
                  </m:oMath>
                </a14:m>
                <a:endParaRPr lang="en-US" sz="2200" b="0" dirty="0"/>
              </a:p>
              <a:p>
                <a:pPr marL="0" indent="0">
                  <a:buNone/>
                </a:pPr>
                <a:r>
                  <a:rPr lang="en-US" sz="2200" dirty="0"/>
                  <a:t>                                                 </a:t>
                </a:r>
                <a:r>
                  <a:rPr lang="en-US" sz="2200" dirty="0" smtClean="0"/>
                  <a:t> </a:t>
                </a:r>
                <a14:m>
                  <m:oMath xmlns:m="http://schemas.openxmlformats.org/officeDocument/2006/math">
                    <m:r>
                      <a:rPr lang="en-US" sz="2200" b="1" i="0" dirty="0" smtClean="0">
                        <a:latin typeface="Cambria Math"/>
                      </a:rPr>
                      <m:t>=</m:t>
                    </m:r>
                    <m:r>
                      <a:rPr lang="en-US" sz="2200" b="1" i="0" dirty="0">
                        <a:latin typeface="Cambria Math"/>
                      </a:rPr>
                      <m:t> $</m:t>
                    </m:r>
                    <m:r>
                      <a:rPr lang="en-US" sz="2200" b="1" i="0" dirty="0" smtClean="0">
                        <a:latin typeface="Cambria Math"/>
                      </a:rPr>
                      <m:t>𝟐𝟒</m:t>
                    </m:r>
                    <m:r>
                      <a:rPr lang="en-US" sz="2200" b="1" i="0" dirty="0" smtClean="0">
                        <a:latin typeface="Cambria Math"/>
                      </a:rPr>
                      <m:t>,</m:t>
                    </m:r>
                    <m:r>
                      <a:rPr lang="en-US" sz="2200" b="1" i="0" dirty="0" smtClean="0">
                        <a:latin typeface="Cambria Math"/>
                      </a:rPr>
                      <m:t>𝟒𝟑𝟒</m:t>
                    </m:r>
                  </m:oMath>
                </a14:m>
                <a:endParaRPr lang="en-US" sz="2200" dirty="0"/>
              </a:p>
            </p:txBody>
          </p:sp>
        </mc:Choice>
        <mc:Fallback>
          <p:sp>
            <p:nvSpPr>
              <p:cNvPr id="11" name="Content Placeholder 6"/>
              <p:cNvSpPr>
                <a:spLocks noGrp="1" noRot="1" noChangeAspect="1" noMove="1" noResize="1" noEditPoints="1" noAdjustHandles="1" noChangeArrowheads="1" noChangeShapeType="1" noTextEdit="1"/>
              </p:cNvSpPr>
              <p:nvPr>
                <p:ph sz="quarter" idx="20"/>
              </p:nvPr>
            </p:nvSpPr>
            <p:spPr>
              <a:xfrm>
                <a:off x="457200" y="3901440"/>
                <a:ext cx="8229600" cy="822960"/>
              </a:xfrm>
              <a:blipFill rotWithShape="1">
                <a:blip r:embed="rId3" cstate="print"/>
                <a:stretch>
                  <a:fillRect t="-4444" b="-4444"/>
                </a:stretch>
              </a:blipFill>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12" name="Content Placeholder 7"/>
              <p:cNvSpPr>
                <a:spLocks noGrp="1"/>
              </p:cNvSpPr>
              <p:nvPr>
                <p:ph sz="quarter" idx="21"/>
              </p:nvPr>
            </p:nvSpPr>
            <p:spPr>
              <a:xfrm>
                <a:off x="457200" y="4892040"/>
                <a:ext cx="8229600" cy="822960"/>
              </a:xfrm>
            </p:spPr>
            <p:txBody>
              <a:bodyPr/>
              <a:lstStyle/>
              <a:p>
                <a:pPr marL="0" indent="0">
                  <a:buNone/>
                </a:pPr>
                <a:r>
                  <a:rPr lang="en-US" sz="2200" b="0" dirty="0"/>
                  <a:t>(d) In order to maintain purchasing power </a:t>
                </a:r>
                <a:r>
                  <a:rPr lang="en-US" sz="2200" b="0" i="1" dirty="0">
                    <a:solidFill>
                      <a:srgbClr val="A60A1B"/>
                    </a:solidFill>
                  </a:rPr>
                  <a:t>and</a:t>
                </a:r>
                <a:r>
                  <a:rPr lang="en-US" sz="2200" b="0" dirty="0"/>
                  <a:t> earn a real return, money must </a:t>
                </a:r>
                <a:r>
                  <a:rPr lang="en-US" sz="2200" b="0" dirty="0" smtClean="0"/>
                  <a:t>	</a:t>
                </a:r>
                <a:r>
                  <a:rPr lang="en-US" sz="2200" b="0" dirty="0" smtClean="0">
                    <a:solidFill>
                      <a:srgbClr val="006200"/>
                    </a:solidFill>
                  </a:rPr>
                  <a:t>grow </a:t>
                </a:r>
                <a:r>
                  <a:rPr lang="en-US" sz="2200" b="0" dirty="0">
                    <a:solidFill>
                      <a:srgbClr val="006200"/>
                    </a:solidFill>
                  </a:rPr>
                  <a:t>by the inflation rate </a:t>
                </a:r>
                <a:r>
                  <a:rPr lang="en-US" sz="2200" i="1" dirty="0"/>
                  <a:t>and</a:t>
                </a:r>
                <a:r>
                  <a:rPr lang="en-US" sz="2200" b="0" dirty="0">
                    <a:solidFill>
                      <a:srgbClr val="009900"/>
                    </a:solidFill>
                  </a:rPr>
                  <a:t> </a:t>
                </a:r>
                <a:r>
                  <a:rPr lang="en-US" sz="2200" b="0" dirty="0">
                    <a:solidFill>
                      <a:srgbClr val="006200"/>
                    </a:solidFill>
                  </a:rPr>
                  <a:t>the interest rate</a:t>
                </a:r>
                <a:r>
                  <a:rPr lang="en-US" sz="2200" b="0" dirty="0"/>
                  <a:t>, or i</a:t>
                </a:r>
                <a:r>
                  <a:rPr lang="en-US" sz="2200" b="0" baseline="-25000" dirty="0"/>
                  <a:t>f</a:t>
                </a:r>
                <a:r>
                  <a:rPr lang="en-US" sz="2200" b="0" dirty="0"/>
                  <a:t> </a:t>
                </a:r>
                <a14:m>
                  <m:oMath xmlns:m="http://schemas.openxmlformats.org/officeDocument/2006/math">
                    <m:r>
                      <a:rPr lang="en-US" sz="2200" b="0" i="1" dirty="0" smtClean="0">
                        <a:latin typeface="Cambria Math"/>
                      </a:rPr>
                      <m:t>=</m:t>
                    </m:r>
                  </m:oMath>
                </a14:m>
                <a:r>
                  <a:rPr lang="en-US" sz="2200" b="0" dirty="0"/>
                  <a:t> 13.4%, as in part (a</a:t>
                </a:r>
                <a:r>
                  <a:rPr lang="en-US" sz="2200" b="0" dirty="0" smtClean="0"/>
                  <a:t>)</a:t>
                </a:r>
                <a:endParaRPr lang="en-US" sz="2200" b="0" dirty="0"/>
              </a:p>
            </p:txBody>
          </p:sp>
        </mc:Choice>
        <mc:Fallback>
          <p:sp>
            <p:nvSpPr>
              <p:cNvPr id="12" name="Content Placeholder 7"/>
              <p:cNvSpPr>
                <a:spLocks noGrp="1" noRot="1" noChangeAspect="1" noMove="1" noResize="1" noEditPoints="1" noAdjustHandles="1" noChangeArrowheads="1" noChangeShapeType="1" noTextEdit="1"/>
              </p:cNvSpPr>
              <p:nvPr>
                <p:ph sz="quarter" idx="21"/>
              </p:nvPr>
            </p:nvSpPr>
            <p:spPr>
              <a:xfrm>
                <a:off x="457200" y="4892040"/>
                <a:ext cx="8229600" cy="822960"/>
              </a:xfrm>
              <a:blipFill rotWithShape="1">
                <a:blip r:embed="rId4" cstate="print"/>
                <a:stretch>
                  <a:fillRect l="-889" t="-3704" b="-740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13" name="Content Placeholder 8"/>
              <p:cNvSpPr>
                <a:spLocks noGrp="1"/>
              </p:cNvSpPr>
              <p:nvPr>
                <p:ph sz="quarter" idx="22"/>
              </p:nvPr>
            </p:nvSpPr>
            <p:spPr>
              <a:xfrm>
                <a:off x="457200" y="5806440"/>
                <a:ext cx="8229600" cy="822960"/>
              </a:xfrm>
            </p:spPr>
            <p:txBody>
              <a:bodyPr/>
              <a:lstStyle/>
              <a:p>
                <a:pPr marL="0" indent="0">
                  <a:buNone/>
                </a:pPr>
                <a:r>
                  <a:rPr lang="en-US" sz="2200" dirty="0" smtClean="0">
                    <a:solidFill>
                      <a:srgbClr val="3333CC"/>
                    </a:solidFill>
                  </a:rPr>
                  <a:t>					</a:t>
                </a:r>
                <a14:m>
                  <m:oMath xmlns:m="http://schemas.openxmlformats.org/officeDocument/2006/math">
                    <m:r>
                      <a:rPr lang="en-US" sz="2200" b="1" i="0" dirty="0" smtClean="0">
                        <a:solidFill>
                          <a:srgbClr val="3333CC"/>
                        </a:solidFill>
                        <a:latin typeface="Cambria Math"/>
                      </a:rPr>
                      <m:t>𝐅𝐖</m:t>
                    </m:r>
                    <m:r>
                      <a:rPr lang="en-US" sz="2200" b="0" i="0" dirty="0">
                        <a:latin typeface="Cambria Math"/>
                      </a:rPr>
                      <m:t>=15,000(</m:t>
                    </m:r>
                    <m:r>
                      <m:rPr>
                        <m:sty m:val="p"/>
                      </m:rPr>
                      <a:rPr lang="en-US" sz="2200" b="0" i="0" dirty="0">
                        <a:latin typeface="Cambria Math"/>
                      </a:rPr>
                      <m:t>F</m:t>
                    </m:r>
                    <m:r>
                      <a:rPr lang="en-US" sz="2200" b="0" i="0" dirty="0">
                        <a:latin typeface="Cambria Math"/>
                      </a:rPr>
                      <m:t>/</m:t>
                    </m:r>
                    <m:r>
                      <m:rPr>
                        <m:sty m:val="p"/>
                      </m:rPr>
                      <a:rPr lang="en-US" sz="2200" b="0" i="0" dirty="0">
                        <a:latin typeface="Cambria Math"/>
                      </a:rPr>
                      <m:t>P</m:t>
                    </m:r>
                    <m:r>
                      <a:rPr lang="en-US" sz="2200" b="0" i="0" dirty="0">
                        <a:latin typeface="Cambria Math"/>
                      </a:rPr>
                      <m:t>,13.4%,10)</m:t>
                    </m:r>
                  </m:oMath>
                </a14:m>
                <a:endParaRPr lang="en-US" sz="2200" b="0" dirty="0"/>
              </a:p>
              <a:p>
                <a:pPr marL="0" indent="0">
                  <a:buNone/>
                </a:pPr>
                <a:r>
                  <a:rPr lang="en-US" sz="2200" dirty="0"/>
                  <a:t>                           		 </a:t>
                </a:r>
                <a:r>
                  <a:rPr lang="en-US" sz="2200" dirty="0" smtClean="0"/>
                  <a:t>       </a:t>
                </a:r>
                <a14:m>
                  <m:oMath xmlns:m="http://schemas.openxmlformats.org/officeDocument/2006/math">
                    <m:r>
                      <a:rPr lang="en-US" sz="2200" b="1" i="0" dirty="0" smtClean="0">
                        <a:latin typeface="Cambria Math"/>
                      </a:rPr>
                      <m:t>=</m:t>
                    </m:r>
                    <m:r>
                      <a:rPr lang="en-US" sz="2200" b="1" i="0" dirty="0">
                        <a:latin typeface="Cambria Math"/>
                      </a:rPr>
                      <m:t> $</m:t>
                    </m:r>
                    <m:r>
                      <a:rPr lang="en-US" sz="2200" b="1" i="0" dirty="0" smtClean="0">
                        <a:latin typeface="Cambria Math"/>
                      </a:rPr>
                      <m:t>𝟓𝟐</m:t>
                    </m:r>
                    <m:r>
                      <a:rPr lang="en-US" sz="2200" b="1" i="0" dirty="0" smtClean="0">
                        <a:latin typeface="Cambria Math"/>
                      </a:rPr>
                      <m:t>,</m:t>
                    </m:r>
                    <m:r>
                      <a:rPr lang="en-US" sz="2200" b="1" i="0" dirty="0" smtClean="0">
                        <a:latin typeface="Cambria Math"/>
                      </a:rPr>
                      <m:t>𝟕𝟓𝟎</m:t>
                    </m:r>
                  </m:oMath>
                </a14:m>
                <a:endParaRPr lang="en-US" sz="2200" dirty="0"/>
              </a:p>
            </p:txBody>
          </p:sp>
        </mc:Choice>
        <mc:Fallback>
          <p:sp>
            <p:nvSpPr>
              <p:cNvPr id="13" name="Content Placeholder 8"/>
              <p:cNvSpPr>
                <a:spLocks noGrp="1" noRot="1" noChangeAspect="1" noMove="1" noResize="1" noEditPoints="1" noAdjustHandles="1" noChangeArrowheads="1" noChangeShapeType="1" noTextEdit="1"/>
              </p:cNvSpPr>
              <p:nvPr>
                <p:ph sz="quarter" idx="22"/>
              </p:nvPr>
            </p:nvSpPr>
            <p:spPr>
              <a:xfrm>
                <a:off x="457200" y="5806440"/>
                <a:ext cx="8229600" cy="822960"/>
              </a:xfrm>
              <a:blipFill rotWithShape="1">
                <a:blip r:embed="rId5" cstate="print"/>
                <a:stretch>
                  <a:fillRect b="-3704"/>
                </a:stretch>
              </a:blipFill>
            </p:spPr>
            <p:txBody>
              <a:bodyPr/>
              <a:lstStyle/>
              <a:p>
                <a:r>
                  <a:rPr lang="en-US">
                    <a:noFill/>
                  </a:rPr>
                  <a:t> </a:t>
                </a:r>
              </a:p>
            </p:txBody>
          </p:sp>
        </mc:Fallback>
      </mc:AlternateContent>
      <p:sp>
        <p:nvSpPr>
          <p:cNvPr id="14" name="Content Placeholder 9"/>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79879700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Capital Recovery with </a:t>
            </a:r>
            <a:r>
              <a:rPr lang="en-US" dirty="0" smtClean="0"/>
              <a:t>Inflation</a:t>
            </a:r>
            <a:endParaRPr lang="en-US" dirty="0"/>
          </a:p>
        </p:txBody>
      </p:sp>
      <p:sp>
        <p:nvSpPr>
          <p:cNvPr id="3" name="Content Placeholder 2"/>
          <p:cNvSpPr>
            <a:spLocks noGrp="1"/>
          </p:cNvSpPr>
          <p:nvPr>
            <p:ph sz="quarter" idx="17"/>
          </p:nvPr>
        </p:nvSpPr>
        <p:spPr>
          <a:xfrm>
            <a:off x="457200" y="1270000"/>
            <a:ext cx="8229600" cy="548640"/>
          </a:xfrm>
          <a:ln w="19050">
            <a:solidFill>
              <a:schemeClr val="tx1"/>
            </a:solidFill>
          </a:ln>
        </p:spPr>
        <p:txBody>
          <a:bodyPr anchor="ctr"/>
          <a:lstStyle/>
          <a:p>
            <a:pPr marL="0" indent="0" algn="ctr">
              <a:buNone/>
            </a:pPr>
            <a:r>
              <a:rPr lang="en-US" sz="2200" dirty="0"/>
              <a:t>The A/P and A/F factors require the use of i</a:t>
            </a:r>
            <a:r>
              <a:rPr lang="en-US" sz="2200" baseline="-25000" dirty="0"/>
              <a:t>f</a:t>
            </a:r>
            <a:r>
              <a:rPr lang="en-US" sz="2200" dirty="0"/>
              <a:t> when inflation is </a:t>
            </a:r>
            <a:r>
              <a:rPr lang="en-US" sz="2200" dirty="0" smtClean="0"/>
              <a:t>considered</a:t>
            </a:r>
            <a:endParaRPr lang="en-US" sz="2200" dirty="0"/>
          </a:p>
        </p:txBody>
      </p:sp>
      <p:sp>
        <p:nvSpPr>
          <p:cNvPr id="4" name="Content Placeholder 3"/>
          <p:cNvSpPr>
            <a:spLocks noGrp="1"/>
          </p:cNvSpPr>
          <p:nvPr>
            <p:ph sz="quarter" idx="18"/>
          </p:nvPr>
        </p:nvSpPr>
        <p:spPr>
          <a:xfrm>
            <a:off x="457200" y="2473960"/>
            <a:ext cx="8229600" cy="1107440"/>
          </a:xfrm>
          <a:solidFill>
            <a:srgbClr val="006200"/>
          </a:solidFill>
        </p:spPr>
        <p:txBody>
          <a:bodyPr/>
          <a:lstStyle/>
          <a:p>
            <a:pPr marL="0" indent="0">
              <a:buNone/>
            </a:pPr>
            <a:r>
              <a:rPr lang="en-US" sz="2200" dirty="0">
                <a:solidFill>
                  <a:schemeClr val="bg1"/>
                </a:solidFill>
              </a:rPr>
              <a:t>If a small company invests $150,000 in a new production line machine, </a:t>
            </a:r>
            <a:r>
              <a:rPr lang="en-US" sz="2200" dirty="0" smtClean="0">
                <a:solidFill>
                  <a:schemeClr val="bg1"/>
                </a:solidFill>
              </a:rPr>
              <a:t>how </a:t>
            </a:r>
            <a:r>
              <a:rPr lang="en-US" sz="2200" dirty="0">
                <a:solidFill>
                  <a:schemeClr val="bg1"/>
                </a:solidFill>
              </a:rPr>
              <a:t>much must it receive each year to recover the investment in 5 </a:t>
            </a:r>
            <a:r>
              <a:rPr lang="en-US" sz="2200" dirty="0" smtClean="0">
                <a:solidFill>
                  <a:schemeClr val="bg1"/>
                </a:solidFill>
              </a:rPr>
              <a:t>years</a:t>
            </a:r>
            <a:r>
              <a:rPr lang="en-US" sz="2200" dirty="0">
                <a:solidFill>
                  <a:schemeClr val="bg1"/>
                </a:solidFill>
              </a:rPr>
              <a:t>? The real interest rate is 10% and the inflation rate is 4% per year</a:t>
            </a:r>
            <a:r>
              <a:rPr lang="en-US" sz="2200" dirty="0" smtClean="0">
                <a:solidFill>
                  <a:schemeClr val="bg1"/>
                </a:solidFill>
              </a:rPr>
              <a:t>.</a:t>
            </a:r>
            <a:endParaRPr lang="en-US" sz="2200" dirty="0">
              <a:solidFill>
                <a:schemeClr val="bg1"/>
              </a:solidFill>
            </a:endParaRPr>
          </a:p>
        </p:txBody>
      </p:sp>
      <mc:AlternateContent xmlns:mc="http://schemas.openxmlformats.org/markup-compatibility/2006">
        <mc:Choice xmlns:a14="http://schemas.microsoft.com/office/drawing/2010/main" xmlns="" Requires="a14">
          <p:sp>
            <p:nvSpPr>
              <p:cNvPr id="5" name="Content Placeholder 4"/>
              <p:cNvSpPr>
                <a:spLocks noGrp="1"/>
              </p:cNvSpPr>
              <p:nvPr>
                <p:ph sz="quarter" idx="19"/>
              </p:nvPr>
            </p:nvSpPr>
            <p:spPr>
              <a:xfrm>
                <a:off x="457200" y="4038600"/>
                <a:ext cx="8229600" cy="2286000"/>
              </a:xfrm>
            </p:spPr>
            <p:txBody>
              <a:bodyPr/>
              <a:lstStyle/>
              <a:p>
                <a:pPr marL="0" indent="0">
                  <a:spcAft>
                    <a:spcPts val="1200"/>
                  </a:spcAft>
                  <a:buNone/>
                </a:pPr>
                <a:r>
                  <a:rPr lang="en-US" sz="2600" dirty="0" smtClean="0">
                    <a:solidFill>
                      <a:srgbClr val="A60A1B"/>
                    </a:solidFill>
                  </a:rPr>
                  <a:t>Solution: </a:t>
                </a:r>
                <a:r>
                  <a:rPr lang="en-US" sz="2600" b="0" dirty="0"/>
                  <a:t>Capital recovery (CR) is the AW </a:t>
                </a:r>
                <a:r>
                  <a:rPr lang="en-US" sz="2600" b="0" dirty="0" smtClean="0"/>
                  <a:t>value</a:t>
                </a:r>
              </a:p>
              <a:p>
                <a:pPr marL="0" indent="0" algn="ctr">
                  <a:spcAft>
                    <a:spcPts val="800"/>
                  </a:spcAft>
                  <a:buNone/>
                </a:pPr>
                <a14:m>
                  <m:oMathPara xmlns:m="http://schemas.openxmlformats.org/officeDocument/2006/math">
                    <m:oMathParaPr>
                      <m:jc m:val="centerGroup"/>
                    </m:oMathParaPr>
                    <m:oMath xmlns:m="http://schemas.openxmlformats.org/officeDocument/2006/math">
                      <m:r>
                        <a:rPr lang="en-US" sz="2800" b="1" i="0" dirty="0" smtClean="0">
                          <a:solidFill>
                            <a:srgbClr val="7030A0"/>
                          </a:solidFill>
                          <a:latin typeface="Cambria Math"/>
                        </a:rPr>
                        <m:t>𝐢</m:t>
                      </m:r>
                      <m:r>
                        <a:rPr lang="en-US" sz="2800" b="1" i="0" baseline="-25000" dirty="0">
                          <a:solidFill>
                            <a:srgbClr val="7030A0"/>
                          </a:solidFill>
                          <a:latin typeface="Cambria Math"/>
                        </a:rPr>
                        <m:t>𝐟</m:t>
                      </m:r>
                      <m:r>
                        <a:rPr lang="en-US" sz="2800" b="1" i="0" dirty="0">
                          <a:solidFill>
                            <a:srgbClr val="7030A0"/>
                          </a:solidFill>
                          <a:latin typeface="Cambria Math"/>
                        </a:rPr>
                        <m:t>=</m:t>
                      </m:r>
                      <m:r>
                        <a:rPr lang="en-US" sz="2800" b="1" i="0" dirty="0">
                          <a:solidFill>
                            <a:srgbClr val="7030A0"/>
                          </a:solidFill>
                          <a:latin typeface="Cambria Math"/>
                        </a:rPr>
                        <m:t>𝟎</m:t>
                      </m:r>
                      <m:r>
                        <a:rPr lang="en-US" sz="2800" b="1" i="0" dirty="0">
                          <a:solidFill>
                            <a:srgbClr val="7030A0"/>
                          </a:solidFill>
                          <a:latin typeface="Cambria Math"/>
                        </a:rPr>
                        <m:t>.</m:t>
                      </m:r>
                      <m:r>
                        <a:rPr lang="en-US" sz="2800" b="1" i="0" dirty="0">
                          <a:solidFill>
                            <a:srgbClr val="7030A0"/>
                          </a:solidFill>
                          <a:latin typeface="Cambria Math"/>
                        </a:rPr>
                        <m:t>𝟏𝟎</m:t>
                      </m:r>
                      <m:r>
                        <a:rPr lang="en-US" sz="2800" b="1" i="0" dirty="0">
                          <a:solidFill>
                            <a:srgbClr val="7030A0"/>
                          </a:solidFill>
                          <a:latin typeface="Cambria Math"/>
                        </a:rPr>
                        <m:t>+</m:t>
                      </m:r>
                      <m:r>
                        <a:rPr lang="en-US" sz="2800" b="1" i="0" dirty="0">
                          <a:solidFill>
                            <a:srgbClr val="7030A0"/>
                          </a:solidFill>
                          <a:latin typeface="Cambria Math"/>
                        </a:rPr>
                        <m:t>𝟎</m:t>
                      </m:r>
                      <m:r>
                        <a:rPr lang="en-US" sz="2800" b="1" i="0" dirty="0">
                          <a:solidFill>
                            <a:srgbClr val="7030A0"/>
                          </a:solidFill>
                          <a:latin typeface="Cambria Math"/>
                        </a:rPr>
                        <m:t>.</m:t>
                      </m:r>
                      <m:r>
                        <a:rPr lang="en-US" sz="2800" b="1" i="0" dirty="0">
                          <a:solidFill>
                            <a:srgbClr val="7030A0"/>
                          </a:solidFill>
                          <a:latin typeface="Cambria Math"/>
                        </a:rPr>
                        <m:t>𝟎𝟒</m:t>
                      </m:r>
                      <m:r>
                        <a:rPr lang="en-US" sz="2800" b="1" i="0" dirty="0">
                          <a:solidFill>
                            <a:srgbClr val="7030A0"/>
                          </a:solidFill>
                          <a:latin typeface="Cambria Math"/>
                        </a:rPr>
                        <m:t>+</m:t>
                      </m:r>
                      <m:d>
                        <m:dPr>
                          <m:ctrlPr>
                            <a:rPr lang="en-US" sz="2800" b="1" i="0" dirty="0">
                              <a:solidFill>
                                <a:srgbClr val="7030A0"/>
                              </a:solidFill>
                              <a:latin typeface="Cambria Math"/>
                            </a:rPr>
                          </m:ctrlPr>
                        </m:dPr>
                        <m:e>
                          <m:r>
                            <a:rPr lang="en-US" sz="2800" b="1" i="0" dirty="0">
                              <a:solidFill>
                                <a:srgbClr val="7030A0"/>
                              </a:solidFill>
                              <a:latin typeface="Cambria Math"/>
                            </a:rPr>
                            <m:t>𝟎</m:t>
                          </m:r>
                          <m:r>
                            <a:rPr lang="en-US" sz="2800" b="1" i="0" dirty="0">
                              <a:solidFill>
                                <a:srgbClr val="7030A0"/>
                              </a:solidFill>
                              <a:latin typeface="Cambria Math"/>
                            </a:rPr>
                            <m:t>.</m:t>
                          </m:r>
                          <m:r>
                            <a:rPr lang="en-US" sz="2800" b="1" i="0" dirty="0">
                              <a:solidFill>
                                <a:srgbClr val="7030A0"/>
                              </a:solidFill>
                              <a:latin typeface="Cambria Math"/>
                            </a:rPr>
                            <m:t>𝟏𝟎</m:t>
                          </m:r>
                        </m:e>
                      </m:d>
                      <m:d>
                        <m:dPr>
                          <m:ctrlPr>
                            <a:rPr lang="en-US" sz="2800" b="1" i="0" dirty="0">
                              <a:solidFill>
                                <a:srgbClr val="7030A0"/>
                              </a:solidFill>
                              <a:latin typeface="Cambria Math"/>
                            </a:rPr>
                          </m:ctrlPr>
                        </m:dPr>
                        <m:e>
                          <m:r>
                            <a:rPr lang="en-US" sz="2800" b="1" i="0" dirty="0">
                              <a:solidFill>
                                <a:srgbClr val="7030A0"/>
                              </a:solidFill>
                              <a:latin typeface="Cambria Math"/>
                            </a:rPr>
                            <m:t>𝟎</m:t>
                          </m:r>
                          <m:r>
                            <a:rPr lang="en-US" sz="2800" b="1" i="0" dirty="0">
                              <a:solidFill>
                                <a:srgbClr val="7030A0"/>
                              </a:solidFill>
                              <a:latin typeface="Cambria Math"/>
                            </a:rPr>
                            <m:t>.</m:t>
                          </m:r>
                          <m:r>
                            <a:rPr lang="en-US" sz="2800" b="1" i="0" dirty="0">
                              <a:solidFill>
                                <a:srgbClr val="7030A0"/>
                              </a:solidFill>
                              <a:latin typeface="Cambria Math"/>
                            </a:rPr>
                            <m:t>𝟎𝟒</m:t>
                          </m:r>
                        </m:e>
                      </m:d>
                      <m:r>
                        <a:rPr lang="en-US" sz="2800" b="1" i="0" dirty="0">
                          <a:solidFill>
                            <a:srgbClr val="7030A0"/>
                          </a:solidFill>
                          <a:latin typeface="Cambria Math"/>
                        </a:rPr>
                        <m:t>=</m:t>
                      </m:r>
                      <m:r>
                        <a:rPr lang="en-US" sz="2800" b="1" i="0" dirty="0">
                          <a:solidFill>
                            <a:srgbClr val="7030A0"/>
                          </a:solidFill>
                          <a:latin typeface="Cambria Math"/>
                        </a:rPr>
                        <m:t>𝟏𝟒</m:t>
                      </m:r>
                      <m:r>
                        <a:rPr lang="en-US" sz="2800" b="1" i="0" dirty="0">
                          <a:solidFill>
                            <a:srgbClr val="7030A0"/>
                          </a:solidFill>
                          <a:latin typeface="Cambria Math"/>
                        </a:rPr>
                        <m:t>.</m:t>
                      </m:r>
                      <m:r>
                        <a:rPr lang="en-US" sz="2800" b="1" i="0" dirty="0">
                          <a:solidFill>
                            <a:srgbClr val="7030A0"/>
                          </a:solidFill>
                          <a:latin typeface="Cambria Math"/>
                        </a:rPr>
                        <m:t>𝟒</m:t>
                      </m:r>
                      <m:r>
                        <a:rPr lang="en-US" sz="2800" b="1" i="0" dirty="0">
                          <a:solidFill>
                            <a:srgbClr val="7030A0"/>
                          </a:solidFill>
                          <a:latin typeface="Cambria Math"/>
                        </a:rPr>
                        <m:t>%</m:t>
                      </m:r>
                    </m:oMath>
                  </m:oMathPara>
                </a14:m>
                <a:endParaRPr lang="en-US" sz="2800" b="1" i="0" dirty="0" smtClean="0">
                  <a:solidFill>
                    <a:srgbClr val="7030A0"/>
                  </a:solidFill>
                  <a:latin typeface="Cambria Math"/>
                </a:endParaRPr>
              </a:p>
              <a:p>
                <a:pPr marL="0" indent="0" algn="ctr">
                  <a:spcAft>
                    <a:spcPts val="800"/>
                  </a:spcAft>
                  <a:buNone/>
                </a:pPr>
                <a14:m>
                  <m:oMathPara xmlns:m="http://schemas.openxmlformats.org/officeDocument/2006/math">
                    <m:oMathParaPr>
                      <m:jc m:val="centerGroup"/>
                    </m:oMathParaPr>
                    <m:oMath xmlns:m="http://schemas.openxmlformats.org/officeDocument/2006/math">
                      <m:r>
                        <a:rPr lang="en-US" sz="2800" b="1" i="0" dirty="0" smtClean="0">
                          <a:latin typeface="Cambria Math"/>
                        </a:rPr>
                        <m:t>𝐂𝐑</m:t>
                      </m:r>
                      <m:r>
                        <a:rPr lang="en-US" sz="2800" b="1" i="0" dirty="0">
                          <a:latin typeface="Cambria Math"/>
                        </a:rPr>
                        <m:t>=</m:t>
                      </m:r>
                      <m:r>
                        <a:rPr lang="en-US" sz="2800" b="1" i="0" dirty="0">
                          <a:latin typeface="Cambria Math"/>
                        </a:rPr>
                        <m:t>𝐀𝐖</m:t>
                      </m:r>
                      <m:r>
                        <a:rPr lang="en-US" sz="2800" b="1" i="0" dirty="0">
                          <a:latin typeface="Cambria Math"/>
                        </a:rPr>
                        <m:t>=</m:t>
                      </m:r>
                      <m:r>
                        <a:rPr lang="en-US" sz="2800" b="1" i="0" dirty="0">
                          <a:latin typeface="Cambria Math"/>
                        </a:rPr>
                        <m:t>𝟏𝟓𝟎</m:t>
                      </m:r>
                      <m:r>
                        <a:rPr lang="en-US" sz="2800" b="1" i="0" dirty="0">
                          <a:latin typeface="Cambria Math"/>
                        </a:rPr>
                        <m:t>,</m:t>
                      </m:r>
                      <m:r>
                        <a:rPr lang="en-US" sz="2800" b="1" i="0" dirty="0">
                          <a:latin typeface="Cambria Math"/>
                        </a:rPr>
                        <m:t>𝟎𝟎𝟎</m:t>
                      </m:r>
                      <m:r>
                        <a:rPr lang="en-US" sz="2800" b="1" i="0" dirty="0">
                          <a:latin typeface="Cambria Math"/>
                        </a:rPr>
                        <m:t>(</m:t>
                      </m:r>
                      <m:r>
                        <a:rPr lang="en-US" sz="2800" b="1" i="0" dirty="0">
                          <a:latin typeface="Cambria Math"/>
                        </a:rPr>
                        <m:t>𝐀</m:t>
                      </m:r>
                      <m:r>
                        <a:rPr lang="en-US" sz="2800" b="1" i="0" dirty="0">
                          <a:latin typeface="Cambria Math"/>
                        </a:rPr>
                        <m:t>/</m:t>
                      </m:r>
                      <m:r>
                        <a:rPr lang="en-US" sz="2800" b="1" i="0" dirty="0">
                          <a:latin typeface="Cambria Math"/>
                        </a:rPr>
                        <m:t>𝐏</m:t>
                      </m:r>
                      <m:r>
                        <a:rPr lang="en-US" sz="2800" b="1" i="0" dirty="0">
                          <a:latin typeface="Cambria Math"/>
                        </a:rPr>
                        <m:t>,</m:t>
                      </m:r>
                      <m:r>
                        <a:rPr lang="en-US" sz="2800" b="1" i="0" dirty="0">
                          <a:latin typeface="Cambria Math"/>
                        </a:rPr>
                        <m:t>𝟏𝟒</m:t>
                      </m:r>
                      <m:r>
                        <a:rPr lang="en-US" sz="2800" b="1" i="0" dirty="0" smtClean="0">
                          <a:latin typeface="Cambria Math"/>
                        </a:rPr>
                        <m:t>.</m:t>
                      </m:r>
                      <m:r>
                        <a:rPr lang="en-US" sz="2800" b="1" i="0" dirty="0" smtClean="0">
                          <a:latin typeface="Cambria Math"/>
                        </a:rPr>
                        <m:t>𝟒</m:t>
                      </m:r>
                      <m:r>
                        <a:rPr lang="en-US" sz="2800" b="1" i="0" dirty="0" smtClean="0">
                          <a:latin typeface="Cambria Math"/>
                        </a:rPr>
                        <m:t>%,</m:t>
                      </m:r>
                      <m:r>
                        <a:rPr lang="en-US" sz="2800" b="1" i="0" dirty="0" smtClean="0">
                          <a:latin typeface="Cambria Math"/>
                        </a:rPr>
                        <m:t>𝟓</m:t>
                      </m:r>
                      <m:r>
                        <a:rPr lang="en-US" sz="2800" b="1" i="0" dirty="0" smtClean="0">
                          <a:latin typeface="Cambria Math"/>
                        </a:rPr>
                        <m:t>)</m:t>
                      </m:r>
                    </m:oMath>
                  </m:oMathPara>
                </a14:m>
                <a:endParaRPr lang="en-US" sz="2000" dirty="0" smtClean="0">
                  <a:solidFill>
                    <a:srgbClr val="A60A1B"/>
                  </a:solidFill>
                </a:endParaRPr>
              </a:p>
              <a:p>
                <a:pPr marL="0" indent="0" algn="ctr">
                  <a:buNone/>
                </a:pPr>
                <a:r>
                  <a:rPr lang="en-US" sz="2800" dirty="0" smtClean="0"/>
                  <a:t>	 </a:t>
                </a:r>
                <a14:m>
                  <m:oMath xmlns:m="http://schemas.openxmlformats.org/officeDocument/2006/math">
                    <m:r>
                      <a:rPr lang="en-US" sz="2800" dirty="0">
                        <a:latin typeface="Cambria Math"/>
                      </a:rPr>
                      <m:t>=</m:t>
                    </m:r>
                    <m:r>
                      <a:rPr lang="en-US" sz="2800" dirty="0">
                        <a:solidFill>
                          <a:srgbClr val="A60A1B"/>
                        </a:solidFill>
                        <a:latin typeface="Cambria Math"/>
                      </a:rPr>
                      <m:t>$</m:t>
                    </m:r>
                    <m:r>
                      <a:rPr lang="en-US" sz="2800" dirty="0">
                        <a:solidFill>
                          <a:srgbClr val="A60A1B"/>
                        </a:solidFill>
                        <a:latin typeface="Cambria Math"/>
                      </a:rPr>
                      <m:t>𝟒𝟒</m:t>
                    </m:r>
                    <m:r>
                      <a:rPr lang="en-US" sz="2800" dirty="0">
                        <a:solidFill>
                          <a:srgbClr val="A60A1B"/>
                        </a:solidFill>
                        <a:latin typeface="Cambria Math"/>
                      </a:rPr>
                      <m:t>,</m:t>
                    </m:r>
                    <m:r>
                      <a:rPr lang="en-US" sz="2800" dirty="0">
                        <a:solidFill>
                          <a:srgbClr val="A60A1B"/>
                        </a:solidFill>
                        <a:latin typeface="Cambria Math"/>
                      </a:rPr>
                      <m:t>𝟏𝟏𝟓</m:t>
                    </m:r>
                    <m:r>
                      <a:rPr lang="en-US" sz="2800" dirty="0">
                        <a:solidFill>
                          <a:srgbClr val="A60A1B"/>
                        </a:solidFill>
                        <a:latin typeface="Cambria Math"/>
                      </a:rPr>
                      <m:t> </m:t>
                    </m:r>
                    <m:r>
                      <a:rPr lang="en-US" sz="2800" dirty="0">
                        <a:solidFill>
                          <a:srgbClr val="A60A1B"/>
                        </a:solidFill>
                        <a:latin typeface="Cambria Math"/>
                      </a:rPr>
                      <m:t>𝐩𝐞𝐫</m:t>
                    </m:r>
                    <m:r>
                      <a:rPr lang="en-US" sz="2800" dirty="0">
                        <a:solidFill>
                          <a:srgbClr val="A60A1B"/>
                        </a:solidFill>
                        <a:latin typeface="Cambria Math"/>
                      </a:rPr>
                      <m:t> </m:t>
                    </m:r>
                    <m:r>
                      <a:rPr lang="en-US" sz="2800" dirty="0">
                        <a:solidFill>
                          <a:srgbClr val="A60A1B"/>
                        </a:solidFill>
                        <a:latin typeface="Cambria Math"/>
                      </a:rPr>
                      <m:t>𝐲𝐞𝐚𝐫</m:t>
                    </m:r>
                  </m:oMath>
                </a14:m>
                <a:endParaRPr lang="en-US" sz="2800" dirty="0">
                  <a:solidFill>
                    <a:srgbClr val="A60A1B"/>
                  </a:solidFill>
                </a:endParaRPr>
              </a:p>
            </p:txBody>
          </p:sp>
        </mc:Choice>
        <mc:Fallback>
          <p:sp>
            <p:nvSpPr>
              <p:cNvPr id="5" name="Content Placeholder 4"/>
              <p:cNvSpPr>
                <a:spLocks noGrp="1" noRot="1" noChangeAspect="1" noMove="1" noResize="1" noEditPoints="1" noAdjustHandles="1" noChangeArrowheads="1" noChangeShapeType="1" noTextEdit="1"/>
              </p:cNvSpPr>
              <p:nvPr>
                <p:ph sz="quarter" idx="19"/>
              </p:nvPr>
            </p:nvSpPr>
            <p:spPr>
              <a:xfrm>
                <a:off x="457200" y="4038600"/>
                <a:ext cx="8229600" cy="2286000"/>
              </a:xfrm>
              <a:blipFill rotWithShape="1">
                <a:blip r:embed="rId2" cstate="print"/>
                <a:stretch>
                  <a:fillRect l="-1259" t="-2400"/>
                </a:stretch>
              </a:blipFill>
            </p:spPr>
            <p:txBody>
              <a:bodyPr/>
              <a:lstStyle/>
              <a:p>
                <a:r>
                  <a:rPr lang="en-US">
                    <a:noFill/>
                  </a:rPr>
                  <a:t> </a:t>
                </a:r>
              </a:p>
            </p:txBody>
          </p:sp>
        </mc:Fallback>
      </mc:AlternateContent>
      <p:sp>
        <p:nvSpPr>
          <p:cNvPr id="9" name="Content Placeholder 5"/>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1304769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of Important Points</a:t>
            </a:r>
          </a:p>
        </p:txBody>
      </p:sp>
      <p:sp>
        <p:nvSpPr>
          <p:cNvPr id="10" name="Content Placeholder 2"/>
          <p:cNvSpPr>
            <a:spLocks noGrp="1"/>
          </p:cNvSpPr>
          <p:nvPr>
            <p:ph idx="1"/>
          </p:nvPr>
        </p:nvSpPr>
        <p:spPr>
          <a:xfrm>
            <a:off x="457200" y="1264920"/>
            <a:ext cx="8229600" cy="4907280"/>
          </a:xfrm>
        </p:spPr>
        <p:txBody>
          <a:bodyPr/>
          <a:lstStyle/>
          <a:p>
            <a:pPr marL="0" indent="0">
              <a:buClr>
                <a:srgbClr val="006200"/>
              </a:buClr>
              <a:buNone/>
            </a:pPr>
            <a:r>
              <a:rPr lang="en-US" sz="2200" dirty="0"/>
              <a:t>Inflation occurs because </a:t>
            </a:r>
            <a:r>
              <a:rPr lang="en-US" sz="2200" i="1" dirty="0">
                <a:solidFill>
                  <a:srgbClr val="3333CC"/>
                </a:solidFill>
              </a:rPr>
              <a:t>value of currency has </a:t>
            </a:r>
            <a:r>
              <a:rPr lang="en-US" sz="2200" i="1" dirty="0" smtClean="0">
                <a:solidFill>
                  <a:srgbClr val="3333CC"/>
                </a:solidFill>
              </a:rPr>
              <a:t>changed</a:t>
            </a:r>
          </a:p>
          <a:p>
            <a:pPr marL="0" indent="0">
              <a:buClr>
                <a:srgbClr val="006200"/>
              </a:buClr>
              <a:buNone/>
            </a:pPr>
            <a:r>
              <a:rPr lang="en-US" sz="2200" dirty="0"/>
              <a:t>Inflation reduces purchasing power; one unit buys less goods ort services </a:t>
            </a:r>
            <a:endParaRPr lang="en-US" sz="2200" i="1" dirty="0">
              <a:solidFill>
                <a:srgbClr val="3333CC"/>
              </a:solidFill>
            </a:endParaRPr>
          </a:p>
          <a:p>
            <a:pPr marL="0" indent="0">
              <a:buClr>
                <a:srgbClr val="006200"/>
              </a:buClr>
              <a:buNone/>
            </a:pPr>
            <a:r>
              <a:rPr lang="en-US" sz="2200" dirty="0"/>
              <a:t>Two ways to account for inflation in economic analyses:</a:t>
            </a:r>
          </a:p>
          <a:p>
            <a:pPr marL="0" indent="0">
              <a:buClr>
                <a:srgbClr val="00664D"/>
              </a:buClr>
              <a:buNone/>
            </a:pPr>
            <a:r>
              <a:rPr lang="en-US" sz="2200" i="1" dirty="0" smtClean="0">
                <a:solidFill>
                  <a:srgbClr val="3333CC"/>
                </a:solidFill>
              </a:rPr>
              <a:t>   </a:t>
            </a:r>
            <a:r>
              <a:rPr lang="en-US" sz="2200" dirty="0" smtClean="0">
                <a:solidFill>
                  <a:srgbClr val="3333CC"/>
                </a:solidFill>
              </a:rPr>
              <a:t>(1)  </a:t>
            </a:r>
            <a:r>
              <a:rPr lang="en-US" sz="2200" i="1" dirty="0" smtClean="0">
                <a:solidFill>
                  <a:srgbClr val="3333CC"/>
                </a:solidFill>
              </a:rPr>
              <a:t>Convert </a:t>
            </a:r>
            <a:r>
              <a:rPr lang="en-US" sz="2200" i="1" dirty="0">
                <a:solidFill>
                  <a:srgbClr val="3333CC"/>
                </a:solidFill>
              </a:rPr>
              <a:t>all cash flows into constant-value dollars and use i</a:t>
            </a:r>
            <a:r>
              <a:rPr lang="en-US" sz="2200" i="1" dirty="0" smtClean="0">
                <a:solidFill>
                  <a:srgbClr val="3333CC"/>
                </a:solidFill>
              </a:rPr>
              <a:t/>
            </a:r>
            <a:br>
              <a:rPr lang="en-US" sz="2200" i="1" dirty="0" smtClean="0">
                <a:solidFill>
                  <a:srgbClr val="3333CC"/>
                </a:solidFill>
              </a:rPr>
            </a:br>
            <a:r>
              <a:rPr lang="en-US" sz="2200" i="1" dirty="0" smtClean="0">
                <a:solidFill>
                  <a:srgbClr val="3333CC"/>
                </a:solidFill>
              </a:rPr>
              <a:t>   </a:t>
            </a:r>
            <a:r>
              <a:rPr lang="en-US" sz="2200" dirty="0" smtClean="0">
                <a:solidFill>
                  <a:srgbClr val="3333CC"/>
                </a:solidFill>
              </a:rPr>
              <a:t>(2)  </a:t>
            </a:r>
            <a:r>
              <a:rPr lang="en-US" sz="2200" i="1" dirty="0" smtClean="0">
                <a:solidFill>
                  <a:srgbClr val="3333CC"/>
                </a:solidFill>
              </a:rPr>
              <a:t>Leave </a:t>
            </a:r>
            <a:r>
              <a:rPr lang="en-US" sz="2200" i="1" dirty="0">
                <a:solidFill>
                  <a:srgbClr val="3333CC"/>
                </a:solidFill>
              </a:rPr>
              <a:t>cash flows as inflated dollars and use i</a:t>
            </a:r>
            <a:r>
              <a:rPr lang="en-US" sz="2200" i="1" baseline="-25000" dirty="0">
                <a:solidFill>
                  <a:srgbClr val="3333CC"/>
                </a:solidFill>
              </a:rPr>
              <a:t>f</a:t>
            </a:r>
          </a:p>
          <a:p>
            <a:pPr marL="0" indent="0">
              <a:buClr>
                <a:srgbClr val="006200"/>
              </a:buClr>
              <a:buNone/>
            </a:pPr>
            <a:r>
              <a:rPr lang="en-US" sz="2200" b="0" dirty="0"/>
              <a:t>During</a:t>
            </a:r>
            <a:r>
              <a:rPr lang="en-US" sz="2200" dirty="0">
                <a:solidFill>
                  <a:srgbClr val="FF0000"/>
                </a:solidFill>
              </a:rPr>
              <a:t> </a:t>
            </a:r>
            <a:r>
              <a:rPr lang="en-US" sz="2200" i="1" dirty="0">
                <a:solidFill>
                  <a:srgbClr val="A60A1B"/>
                </a:solidFill>
              </a:rPr>
              <a:t>deflation</a:t>
            </a:r>
            <a:r>
              <a:rPr lang="en-US" sz="2200" b="0" dirty="0"/>
              <a:t>,</a:t>
            </a:r>
            <a:r>
              <a:rPr lang="en-US" sz="2200" b="0" dirty="0">
                <a:solidFill>
                  <a:srgbClr val="FF0000"/>
                </a:solidFill>
              </a:rPr>
              <a:t> </a:t>
            </a:r>
            <a:r>
              <a:rPr lang="en-US" sz="2200" b="0" dirty="0"/>
              <a:t>purchasing power of money is </a:t>
            </a:r>
            <a:r>
              <a:rPr lang="en-US" sz="2200" i="1" dirty="0">
                <a:solidFill>
                  <a:srgbClr val="3946A4"/>
                </a:solidFill>
              </a:rPr>
              <a:t>greater</a:t>
            </a:r>
            <a:r>
              <a:rPr lang="en-US" sz="2200" dirty="0"/>
              <a:t> </a:t>
            </a:r>
            <a:r>
              <a:rPr lang="en-US" sz="2200" b="0" dirty="0"/>
              <a:t>in future than </a:t>
            </a:r>
            <a:r>
              <a:rPr lang="en-US" sz="2200" b="0" dirty="0" smtClean="0"/>
              <a:t>at present</a:t>
            </a:r>
          </a:p>
          <a:p>
            <a:pPr marL="0" indent="0">
              <a:buClr>
                <a:srgbClr val="006200"/>
              </a:buClr>
              <a:buNone/>
            </a:pPr>
            <a:r>
              <a:rPr lang="en-US" sz="2200" dirty="0"/>
              <a:t>Future worth values can have </a:t>
            </a:r>
            <a:r>
              <a:rPr lang="en-US" sz="2200" i="1" dirty="0">
                <a:solidFill>
                  <a:srgbClr val="3333CC"/>
                </a:solidFill>
              </a:rPr>
              <a:t>four different interpretations, </a:t>
            </a:r>
            <a:r>
              <a:rPr lang="en-US" sz="2200" b="0" dirty="0"/>
              <a:t>requiring different interest rates to find </a:t>
            </a:r>
            <a:r>
              <a:rPr lang="en-US" sz="2200" b="0" dirty="0" smtClean="0"/>
              <a:t>FW</a:t>
            </a:r>
          </a:p>
          <a:p>
            <a:pPr marL="0" indent="0">
              <a:buClr>
                <a:srgbClr val="006200"/>
              </a:buClr>
              <a:buNone/>
            </a:pPr>
            <a:r>
              <a:rPr lang="en-US" sz="2200" i="1" dirty="0" smtClean="0">
                <a:solidFill>
                  <a:srgbClr val="3333CC"/>
                </a:solidFill>
              </a:rPr>
              <a:t>Use </a:t>
            </a:r>
            <a:r>
              <a:rPr lang="en-US" sz="2200" i="1" dirty="0">
                <a:solidFill>
                  <a:srgbClr val="3333CC"/>
                </a:solidFill>
              </a:rPr>
              <a:t>i</a:t>
            </a:r>
            <a:r>
              <a:rPr lang="en-US" sz="2200" i="1" baseline="-25000" dirty="0">
                <a:solidFill>
                  <a:srgbClr val="3333CC"/>
                </a:solidFill>
              </a:rPr>
              <a:t>f</a:t>
            </a:r>
            <a:r>
              <a:rPr lang="en-US" sz="2200" i="1" dirty="0">
                <a:solidFill>
                  <a:srgbClr val="3333CC"/>
                </a:solidFill>
              </a:rPr>
              <a:t> </a:t>
            </a:r>
            <a:r>
              <a:rPr lang="en-US" sz="2200" dirty="0"/>
              <a:t>in calculations involving A/P or A/F when inflation is </a:t>
            </a:r>
            <a:r>
              <a:rPr lang="en-US" sz="2200" dirty="0" smtClean="0"/>
              <a:t>considered</a:t>
            </a:r>
            <a:endParaRPr lang="en-US" sz="2200" i="1" dirty="0">
              <a:solidFill>
                <a:srgbClr val="3333CC"/>
              </a:solidFill>
            </a:endParaRPr>
          </a:p>
        </p:txBody>
      </p:sp>
      <p:sp>
        <p:nvSpPr>
          <p:cNvPr id="12" name="Text Placeholder 3"/>
          <p:cNvSpPr>
            <a:spLocks noGrp="1"/>
          </p:cNvSpPr>
          <p:nvPr>
            <p:ph type="body" sz="quarter" idx="16"/>
          </p:nvPr>
        </p:nvSpPr>
        <p:spPr/>
        <p:txBody>
          <a:bodyPr/>
          <a:lstStyle/>
          <a:p>
            <a:endParaRPr lang="en-US"/>
          </a:p>
        </p:txBody>
      </p:sp>
      <p:sp>
        <p:nvSpPr>
          <p:cNvPr id="11" name="Text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xmlns="" val="101946336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A60A1B"/>
                </a:solidFill>
              </a:rPr>
              <a:t>Chapter 14</a:t>
            </a:r>
            <a:endParaRPr lang="en-US" dirty="0">
              <a:solidFill>
                <a:srgbClr val="A60A1B"/>
              </a:solidFill>
            </a:endParaRPr>
          </a:p>
        </p:txBody>
      </p:sp>
      <p:sp>
        <p:nvSpPr>
          <p:cNvPr id="3" name="Subtitle 2"/>
          <p:cNvSpPr>
            <a:spLocks noGrp="1"/>
          </p:cNvSpPr>
          <p:nvPr>
            <p:ph type="subTitle" idx="1"/>
          </p:nvPr>
        </p:nvSpPr>
        <p:spPr/>
        <p:txBody>
          <a:bodyPr/>
          <a:lstStyle/>
          <a:p>
            <a:r>
              <a:rPr lang="en-US" dirty="0">
                <a:solidFill>
                  <a:srgbClr val="444444"/>
                </a:solidFill>
                <a:latin typeface="ArumSans Rg" pitchFamily="34" charset="0"/>
              </a:rPr>
              <a:t>Effects of Inflation</a:t>
            </a:r>
          </a:p>
        </p:txBody>
      </p:sp>
      <p:sp>
        <p:nvSpPr>
          <p:cNvPr id="4" name="Text Placeholder 3"/>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xmlns="" val="395507283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p:txBody>
          <a:bodyPr/>
          <a:lstStyle/>
          <a:p>
            <a:r>
              <a:rPr lang="en-US" u="sng" dirty="0">
                <a:solidFill>
                  <a:srgbClr val="3946A4"/>
                </a:solidFill>
              </a:rPr>
              <a:t>LEARNING OUTCOMES</a:t>
            </a:r>
            <a:endParaRPr lang="en-US" dirty="0">
              <a:solidFill>
                <a:srgbClr val="3946A4"/>
              </a:solidFill>
            </a:endParaRPr>
          </a:p>
        </p:txBody>
      </p:sp>
      <p:sp>
        <p:nvSpPr>
          <p:cNvPr id="17" name="Content Placeholder 2"/>
          <p:cNvSpPr>
            <a:spLocks noGrp="1"/>
          </p:cNvSpPr>
          <p:nvPr>
            <p:ph idx="1"/>
          </p:nvPr>
        </p:nvSpPr>
        <p:spPr>
          <a:xfrm>
            <a:off x="548640" y="1630680"/>
            <a:ext cx="8138160" cy="2788920"/>
          </a:xfrm>
          <a:ln w="76200" cmpd="tri">
            <a:solidFill>
              <a:schemeClr val="tx1"/>
            </a:solidFill>
          </a:ln>
        </p:spPr>
        <p:txBody>
          <a:bodyPr/>
          <a:lstStyle/>
          <a:p>
            <a:pPr marL="548640" indent="-457200" defTabSz="836613">
              <a:lnSpc>
                <a:spcPct val="114000"/>
              </a:lnSpc>
              <a:spcBef>
                <a:spcPts val="1800"/>
              </a:spcBef>
              <a:spcAft>
                <a:spcPts val="0"/>
              </a:spcAft>
              <a:buClr>
                <a:srgbClr val="3946A4"/>
              </a:buClr>
              <a:buFontTx/>
              <a:buAutoNum type="arabicPeriod"/>
            </a:pPr>
            <a:r>
              <a:rPr lang="en-US" dirty="0">
                <a:latin typeface="Tahoma" pitchFamily="34" charset="0"/>
              </a:rPr>
              <a:t>Understand inflation/deflation</a:t>
            </a:r>
          </a:p>
          <a:p>
            <a:pPr marL="548640" indent="-457200" defTabSz="836613">
              <a:lnSpc>
                <a:spcPct val="114000"/>
              </a:lnSpc>
              <a:spcBef>
                <a:spcPts val="1800"/>
              </a:spcBef>
              <a:spcAft>
                <a:spcPts val="0"/>
              </a:spcAft>
              <a:buClr>
                <a:srgbClr val="3946A4"/>
              </a:buClr>
              <a:buFontTx/>
              <a:buAutoNum type="arabicPeriod"/>
            </a:pPr>
            <a:r>
              <a:rPr lang="en-US" dirty="0">
                <a:latin typeface="Tahoma" pitchFamily="34" charset="0"/>
              </a:rPr>
              <a:t>Calculate PW of cash flows with inflation </a:t>
            </a:r>
          </a:p>
          <a:p>
            <a:pPr marL="548640" indent="-457200" defTabSz="836613">
              <a:lnSpc>
                <a:spcPct val="114000"/>
              </a:lnSpc>
              <a:spcBef>
                <a:spcPts val="1800"/>
              </a:spcBef>
              <a:spcAft>
                <a:spcPts val="0"/>
              </a:spcAft>
              <a:buClr>
                <a:srgbClr val="3946A4"/>
              </a:buClr>
              <a:buFontTx/>
              <a:buAutoNum type="arabicPeriod"/>
            </a:pPr>
            <a:r>
              <a:rPr lang="en-US" dirty="0">
                <a:latin typeface="Tahoma" pitchFamily="34" charset="0"/>
              </a:rPr>
              <a:t>Calculate FW with inflation considered</a:t>
            </a:r>
          </a:p>
          <a:p>
            <a:pPr marL="548640" indent="-457200" defTabSz="836613">
              <a:lnSpc>
                <a:spcPct val="114000"/>
              </a:lnSpc>
              <a:spcBef>
                <a:spcPts val="1800"/>
              </a:spcBef>
              <a:spcAft>
                <a:spcPts val="0"/>
              </a:spcAft>
              <a:buClr>
                <a:srgbClr val="3946A4"/>
              </a:buClr>
              <a:buFontTx/>
              <a:buAutoNum type="arabicPeriod"/>
            </a:pPr>
            <a:r>
              <a:rPr lang="en-US" dirty="0">
                <a:latin typeface="Tahoma" pitchFamily="34" charset="0"/>
              </a:rPr>
              <a:t>Calculate AW with inflation considered</a:t>
            </a:r>
          </a:p>
        </p:txBody>
      </p:sp>
    </p:spTree>
    <p:extLst>
      <p:ext uri="{BB962C8B-B14F-4D97-AF65-F5344CB8AC3E}">
        <p14:creationId xmlns:p14="http://schemas.microsoft.com/office/powerpoint/2010/main" xmlns="" val="676373819"/>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Understanding Inflation</a:t>
            </a:r>
          </a:p>
        </p:txBody>
      </p:sp>
      <p:sp>
        <p:nvSpPr>
          <p:cNvPr id="3" name="Content Placeholder 2"/>
          <p:cNvSpPr>
            <a:spLocks noGrp="1"/>
          </p:cNvSpPr>
          <p:nvPr>
            <p:ph idx="1"/>
          </p:nvPr>
        </p:nvSpPr>
        <p:spPr>
          <a:xfrm>
            <a:off x="457200" y="1264920"/>
            <a:ext cx="8458200" cy="2164080"/>
          </a:xfrm>
        </p:spPr>
        <p:txBody>
          <a:bodyPr/>
          <a:lstStyle/>
          <a:p>
            <a:pPr marL="0" indent="0">
              <a:buNone/>
            </a:pPr>
            <a:r>
              <a:rPr lang="en-US" dirty="0">
                <a:solidFill>
                  <a:srgbClr val="A60A1B"/>
                </a:solidFill>
              </a:rPr>
              <a:t>Inflation: </a:t>
            </a:r>
            <a:r>
              <a:rPr lang="en-US" sz="2200" dirty="0"/>
              <a:t>Increase in amount of money needed to purchase </a:t>
            </a:r>
            <a:r>
              <a:rPr lang="en-US" sz="2200" i="1" dirty="0"/>
              <a:t>same </a:t>
            </a:r>
            <a:r>
              <a:rPr lang="en-US" sz="2200" i="1" dirty="0" smtClean="0"/>
              <a:t>amount 			</a:t>
            </a:r>
            <a:r>
              <a:rPr lang="en-US" sz="2200" dirty="0" smtClean="0"/>
              <a:t>of </a:t>
            </a:r>
            <a:r>
              <a:rPr lang="en-US" sz="2200" dirty="0"/>
              <a:t>goods or services</a:t>
            </a:r>
            <a:r>
              <a:rPr lang="en-US" sz="2200" dirty="0" smtClean="0"/>
              <a:t>. </a:t>
            </a:r>
            <a:r>
              <a:rPr lang="en-US" sz="2200" dirty="0">
                <a:solidFill>
                  <a:srgbClr val="3946A4"/>
                </a:solidFill>
              </a:rPr>
              <a:t>Inflation results in a</a:t>
            </a:r>
            <a:r>
              <a:rPr lang="en-US" sz="2200" dirty="0"/>
              <a:t> </a:t>
            </a:r>
            <a:r>
              <a:rPr lang="en-US" sz="2200" i="1" u="sng" dirty="0"/>
              <a:t>decrease </a:t>
            </a:r>
            <a:r>
              <a:rPr lang="en-US" sz="2200" i="1" u="sng" dirty="0" smtClean="0"/>
              <a:t>in</a:t>
            </a:r>
            <a:r>
              <a:rPr lang="en-US" sz="2200" i="1" dirty="0" smtClean="0"/>
              <a:t> 						</a:t>
            </a:r>
            <a:r>
              <a:rPr lang="en-US" sz="2200" i="1" u="sng" dirty="0" smtClean="0"/>
              <a:t>purchasing </a:t>
            </a:r>
            <a:r>
              <a:rPr lang="en-US" sz="2200" i="1" u="sng" dirty="0"/>
              <a:t>power</a:t>
            </a:r>
            <a:r>
              <a:rPr lang="en-US" sz="2200" i="1" dirty="0"/>
              <a:t>, i.e., one unit of money buys </a:t>
            </a:r>
            <a:r>
              <a:rPr lang="en-US" sz="2200" i="1" dirty="0" smtClean="0"/>
              <a:t>less</a:t>
            </a:r>
            <a:br>
              <a:rPr lang="en-US" sz="2200" i="1" dirty="0" smtClean="0"/>
            </a:br>
            <a:r>
              <a:rPr lang="en-US" sz="2200" i="1" dirty="0" smtClean="0"/>
              <a:t>			goods or services</a:t>
            </a:r>
          </a:p>
          <a:p>
            <a:pPr marL="0" indent="0" algn="ctr">
              <a:buNone/>
            </a:pPr>
            <a:r>
              <a:rPr lang="en-US" sz="2600" dirty="0">
                <a:solidFill>
                  <a:srgbClr val="3946A4"/>
                </a:solidFill>
              </a:rPr>
              <a:t>Two ways to work problems </a:t>
            </a:r>
            <a:r>
              <a:rPr lang="en-US" sz="2600" i="1" dirty="0">
                <a:solidFill>
                  <a:srgbClr val="3946A4"/>
                </a:solidFill>
              </a:rPr>
              <a:t>when considering inflation</a:t>
            </a:r>
            <a:r>
              <a:rPr lang="en-US" sz="2600" i="1" dirty="0" smtClean="0">
                <a:solidFill>
                  <a:srgbClr val="3946A4"/>
                </a:solidFill>
              </a:rPr>
              <a:t>:</a:t>
            </a:r>
            <a:endParaRPr lang="en-US" sz="2600" i="1" dirty="0">
              <a:solidFill>
                <a:srgbClr val="3946A4"/>
              </a:solidFill>
            </a:endParaRPr>
          </a:p>
        </p:txBody>
      </p:sp>
      <mc:AlternateContent xmlns:mc="http://schemas.openxmlformats.org/markup-compatibility/2006">
        <mc:Choice xmlns:a14="http://schemas.microsoft.com/office/drawing/2010/main" xmlns="" Requires="a14">
          <p:sp>
            <p:nvSpPr>
              <p:cNvPr id="4" name="Content Placeholder 3" descr="There are two apporaches to account for inflation. The first is to divide today's dollar value by   (1+ f)**n where f is the inflation rate. The second is to adjust the interest rate by f, so the new interest rate is i + f + (i)(f)" title="Understanding inflation"/>
              <p:cNvSpPr>
                <a:spLocks noGrp="1"/>
              </p:cNvSpPr>
              <p:nvPr>
                <p:ph idx="17"/>
              </p:nvPr>
            </p:nvSpPr>
            <p:spPr>
              <a:xfrm>
                <a:off x="457200" y="3505200"/>
                <a:ext cx="8229600" cy="3048000"/>
              </a:xfrm>
              <a:prstGeom prst="roundRect">
                <a:avLst/>
              </a:prstGeom>
              <a:ln w="19050">
                <a:solidFill>
                  <a:schemeClr val="tx1"/>
                </a:solidFill>
              </a:ln>
            </p:spPr>
            <p:txBody>
              <a:bodyPr anchor="ctr"/>
              <a:lstStyle/>
              <a:p>
                <a:pPr marL="0" indent="0" defTabSz="548640">
                  <a:buNone/>
                </a:pPr>
                <a:r>
                  <a:rPr lang="en-US" sz="2400" b="0" dirty="0" smtClean="0"/>
                  <a:t>(1)	Convert </a:t>
                </a:r>
                <a:r>
                  <a:rPr lang="en-US" sz="2400" b="0" dirty="0"/>
                  <a:t>to constant value (CV) dollars, then use real rate </a:t>
                </a:r>
                <a:r>
                  <a:rPr lang="en-US" sz="2400" b="0" i="1" dirty="0" err="1"/>
                  <a:t>i</a:t>
                </a:r>
                <a:r>
                  <a:rPr lang="en-US" sz="2400" b="0" i="1" dirty="0"/>
                  <a:t>. </a:t>
                </a:r>
                <a:r>
                  <a:rPr lang="en-US" sz="2400" b="0" i="1" dirty="0" smtClean="0"/>
                  <a:t/>
                </a:r>
                <a:br>
                  <a:rPr lang="en-US" sz="2400" b="0" i="1" dirty="0" smtClean="0"/>
                </a:br>
                <a:r>
                  <a:rPr lang="en-US" sz="2400" b="0" i="1" dirty="0" smtClean="0"/>
                  <a:t>		</a:t>
                </a:r>
                <a:r>
                  <a:rPr lang="en-US" sz="2400" b="0" dirty="0" smtClean="0"/>
                  <a:t>If </a:t>
                </a:r>
                <a:r>
                  <a:rPr lang="en-US" sz="2400" b="0" i="1" dirty="0"/>
                  <a:t>f</a:t>
                </a:r>
                <a:r>
                  <a:rPr lang="en-US" sz="2400" b="0" dirty="0"/>
                  <a:t> </a:t>
                </a:r>
                <a14:m>
                  <m:oMath xmlns:m="http://schemas.openxmlformats.org/officeDocument/2006/math">
                    <m:r>
                      <a:rPr lang="en-US" sz="2400" b="0" i="1" dirty="0" smtClean="0">
                        <a:latin typeface="Cambria Math"/>
                      </a:rPr>
                      <m:t>=</m:t>
                    </m:r>
                  </m:oMath>
                </a14:m>
                <a:r>
                  <a:rPr lang="en-US" sz="2400" b="0" dirty="0"/>
                  <a:t> inflation rate (% per year), the equation is</a:t>
                </a:r>
                <a:r>
                  <a:rPr lang="en-US" sz="2400" b="0" dirty="0" smtClean="0"/>
                  <a:t>:</a:t>
                </a:r>
              </a:p>
              <a:p>
                <a:pPr marL="0" indent="0" algn="ctr">
                  <a:spcBef>
                    <a:spcPts val="0"/>
                  </a:spcBef>
                  <a:spcAft>
                    <a:spcPts val="600"/>
                  </a:spcAft>
                  <a:buNone/>
                </a:pPr>
                <a:r>
                  <a:rPr lang="en-US" sz="2200" dirty="0">
                    <a:solidFill>
                      <a:srgbClr val="3946A4"/>
                    </a:solidFill>
                  </a:rPr>
                  <a:t>Constant-value dollars </a:t>
                </a:r>
                <a14:m>
                  <m:oMath xmlns:m="http://schemas.openxmlformats.org/officeDocument/2006/math">
                    <m:r>
                      <a:rPr lang="en-US" sz="2200" i="1" dirty="0" smtClean="0">
                        <a:solidFill>
                          <a:srgbClr val="3946A4"/>
                        </a:solidFill>
                        <a:latin typeface="Cambria Math"/>
                      </a:rPr>
                      <m:t>=</m:t>
                    </m:r>
                  </m:oMath>
                </a14:m>
                <a:r>
                  <a:rPr lang="en-US" sz="2200" dirty="0" smtClean="0">
                    <a:solidFill>
                      <a:srgbClr val="3946A4"/>
                    </a:solidFill>
                  </a:rPr>
                  <a:t>  </a:t>
                </a:r>
                <a14:m>
                  <m:oMath xmlns:m="http://schemas.openxmlformats.org/officeDocument/2006/math">
                    <m:f>
                      <m:fPr>
                        <m:ctrlPr>
                          <a:rPr lang="en-US" sz="2200" i="1" smtClean="0">
                            <a:solidFill>
                              <a:srgbClr val="3946A4"/>
                            </a:solidFill>
                            <a:latin typeface="Cambria Math" panose="02040503050406030204" pitchFamily="18" charset="0"/>
                            <a:ea typeface="Cambria Math" panose="02040503050406030204" pitchFamily="18" charset="0"/>
                          </a:rPr>
                        </m:ctrlPr>
                      </m:fPr>
                      <m:num>
                        <m:r>
                          <m:rPr>
                            <m:nor/>
                          </m:rPr>
                          <a:rPr lang="en-US" sz="2200" dirty="0">
                            <a:solidFill>
                              <a:srgbClr val="3946A4"/>
                            </a:solidFill>
                            <a:latin typeface="Cambria Math" panose="02040503050406030204" pitchFamily="18" charset="0"/>
                            <a:ea typeface="Cambria Math" panose="02040503050406030204" pitchFamily="18" charset="0"/>
                          </a:rPr>
                          <m:t>future</m:t>
                        </m:r>
                        <m:r>
                          <m:rPr>
                            <m:nor/>
                          </m:rPr>
                          <a:rPr lang="en-US" sz="2200" dirty="0">
                            <a:solidFill>
                              <a:srgbClr val="3946A4"/>
                            </a:solidFill>
                            <a:latin typeface="Cambria Math" panose="02040503050406030204" pitchFamily="18" charset="0"/>
                            <a:ea typeface="Cambria Math" panose="02040503050406030204" pitchFamily="18" charset="0"/>
                          </a:rPr>
                          <m:t> </m:t>
                        </m:r>
                        <m:r>
                          <m:rPr>
                            <m:nor/>
                          </m:rPr>
                          <a:rPr lang="en-US" sz="2200" dirty="0">
                            <a:solidFill>
                              <a:srgbClr val="3946A4"/>
                            </a:solidFill>
                            <a:latin typeface="Cambria Math" panose="02040503050406030204" pitchFamily="18" charset="0"/>
                            <a:ea typeface="Cambria Math" panose="02040503050406030204" pitchFamily="18" charset="0"/>
                          </a:rPr>
                          <m:t>dollars</m:t>
                        </m:r>
                      </m:num>
                      <m:den>
                        <m:r>
                          <m:rPr>
                            <m:nor/>
                          </m:rPr>
                          <a:rPr lang="en-US" sz="2200" dirty="0">
                            <a:solidFill>
                              <a:srgbClr val="3946A4"/>
                            </a:solidFill>
                            <a:latin typeface="Cambria Math" panose="02040503050406030204" pitchFamily="18" charset="0"/>
                            <a:ea typeface="Cambria Math" panose="02040503050406030204" pitchFamily="18" charset="0"/>
                          </a:rPr>
                          <m:t>(1</m:t>
                        </m:r>
                        <m:r>
                          <m:rPr>
                            <m:nor/>
                          </m:rPr>
                          <a:rPr lang="en-US" sz="2200" b="1" i="0" dirty="0" smtClean="0">
                            <a:solidFill>
                              <a:srgbClr val="3946A4"/>
                            </a:solidFill>
                            <a:latin typeface="Cambria Math" panose="02040503050406030204" pitchFamily="18" charset="0"/>
                            <a:ea typeface="Cambria Math" panose="02040503050406030204" pitchFamily="18" charset="0"/>
                          </a:rPr>
                          <m:t> </m:t>
                        </m:r>
                        <m:r>
                          <m:rPr>
                            <m:nor/>
                          </m:rPr>
                          <a:rPr lang="en-US" sz="2200" dirty="0" smtClean="0">
                            <a:solidFill>
                              <a:srgbClr val="3946A4"/>
                            </a:solidFill>
                            <a:latin typeface="Cambria Math" panose="02040503050406030204" pitchFamily="18" charset="0"/>
                            <a:ea typeface="Cambria Math" panose="02040503050406030204" pitchFamily="18" charset="0"/>
                          </a:rPr>
                          <m:t>+</m:t>
                        </m:r>
                        <m:r>
                          <m:rPr>
                            <m:nor/>
                          </m:rPr>
                          <a:rPr lang="en-US" sz="2200" dirty="0">
                            <a:solidFill>
                              <a:srgbClr val="3946A4"/>
                            </a:solidFill>
                            <a:latin typeface="Cambria Math" panose="02040503050406030204" pitchFamily="18" charset="0"/>
                            <a:ea typeface="Cambria Math" panose="02040503050406030204" pitchFamily="18" charset="0"/>
                          </a:rPr>
                          <m:t> </m:t>
                        </m:r>
                        <m:r>
                          <m:rPr>
                            <m:nor/>
                          </m:rPr>
                          <a:rPr lang="en-US" sz="2200" i="1" dirty="0">
                            <a:solidFill>
                              <a:srgbClr val="3946A4"/>
                            </a:solidFill>
                            <a:latin typeface="Cambria Math" panose="02040503050406030204" pitchFamily="18" charset="0"/>
                            <a:ea typeface="Cambria Math" panose="02040503050406030204" pitchFamily="18" charset="0"/>
                          </a:rPr>
                          <m:t>f</m:t>
                        </m:r>
                        <m:r>
                          <m:rPr>
                            <m:nor/>
                          </m:rPr>
                          <a:rPr lang="en-US" sz="2200" b="1" i="0" dirty="0" smtClean="0">
                            <a:solidFill>
                              <a:srgbClr val="3946A4"/>
                            </a:solidFill>
                            <a:latin typeface="Cambria Math" panose="02040503050406030204" pitchFamily="18" charset="0"/>
                            <a:ea typeface="Cambria Math" panose="02040503050406030204" pitchFamily="18" charset="0"/>
                          </a:rPr>
                          <m:t>  </m:t>
                        </m:r>
                        <m:r>
                          <m:rPr>
                            <m:nor/>
                          </m:rPr>
                          <a:rPr lang="en-US" sz="2200" dirty="0">
                            <a:solidFill>
                              <a:srgbClr val="3946A4"/>
                            </a:solidFill>
                            <a:latin typeface="Cambria Math" panose="02040503050406030204" pitchFamily="18" charset="0"/>
                            <a:ea typeface="Cambria Math" panose="02040503050406030204" pitchFamily="18" charset="0"/>
                          </a:rPr>
                          <m:t>)</m:t>
                        </m:r>
                        <m:r>
                          <m:rPr>
                            <m:nor/>
                          </m:rPr>
                          <a:rPr lang="en-US" sz="2200" baseline="30000" dirty="0">
                            <a:solidFill>
                              <a:srgbClr val="3946A4"/>
                            </a:solidFill>
                            <a:latin typeface="Cambria Math" panose="02040503050406030204" pitchFamily="18" charset="0"/>
                            <a:ea typeface="Cambria Math" panose="02040503050406030204" pitchFamily="18" charset="0"/>
                          </a:rPr>
                          <m:t>n</m:t>
                        </m:r>
                      </m:den>
                    </m:f>
                  </m:oMath>
                </a14:m>
                <a:r>
                  <a:rPr lang="en-US" sz="2200" dirty="0" smtClean="0">
                    <a:solidFill>
                      <a:srgbClr val="3946A4"/>
                    </a:solidFill>
                  </a:rPr>
                  <a:t>  </a:t>
                </a:r>
                <a14:m>
                  <m:oMath xmlns:m="http://schemas.openxmlformats.org/officeDocument/2006/math">
                    <m:r>
                      <a:rPr lang="en-US" sz="2200" i="1" dirty="0" smtClean="0">
                        <a:solidFill>
                          <a:srgbClr val="3946A4"/>
                        </a:solidFill>
                        <a:latin typeface="Cambria Math"/>
                      </a:rPr>
                      <m:t>=</m:t>
                    </m:r>
                  </m:oMath>
                </a14:m>
                <a:r>
                  <a:rPr lang="en-US" sz="2200" dirty="0" smtClean="0">
                    <a:solidFill>
                      <a:srgbClr val="3946A4"/>
                    </a:solidFill>
                  </a:rPr>
                  <a:t>  </a:t>
                </a:r>
                <a14:m>
                  <m:oMath xmlns:m="http://schemas.openxmlformats.org/officeDocument/2006/math">
                    <m:f>
                      <m:fPr>
                        <m:ctrlPr>
                          <a:rPr lang="en-US" sz="2200" i="1" smtClean="0">
                            <a:solidFill>
                              <a:srgbClr val="3946A4"/>
                            </a:solidFill>
                            <a:latin typeface="Cambria Math" panose="02040503050406030204" pitchFamily="18" charset="0"/>
                            <a:ea typeface="Cambria Math" panose="02040503050406030204" pitchFamily="18" charset="0"/>
                          </a:rPr>
                        </m:ctrlPr>
                      </m:fPr>
                      <m:num>
                        <m:r>
                          <m:rPr>
                            <m:nor/>
                          </m:rPr>
                          <a:rPr lang="en-US" sz="2200" dirty="0">
                            <a:solidFill>
                              <a:srgbClr val="3946A4"/>
                            </a:solidFill>
                            <a:latin typeface="Cambria Math" panose="02040503050406030204" pitchFamily="18" charset="0"/>
                            <a:ea typeface="Cambria Math" panose="02040503050406030204" pitchFamily="18" charset="0"/>
                          </a:rPr>
                          <m:t>then</m:t>
                        </m:r>
                        <m:r>
                          <m:rPr>
                            <m:nor/>
                          </m:rPr>
                          <a:rPr lang="en-US" sz="2200" b="1" i="0" dirty="0" smtClean="0">
                            <a:solidFill>
                              <a:srgbClr val="3946A4"/>
                            </a:solidFill>
                            <a:latin typeface="Cambria Math" panose="02040503050406030204" pitchFamily="18" charset="0"/>
                            <a:ea typeface="Cambria Math" panose="02040503050406030204" pitchFamily="18" charset="0"/>
                          </a:rPr>
                          <m:t>-</m:t>
                        </m:r>
                        <m:r>
                          <m:rPr>
                            <m:nor/>
                          </m:rPr>
                          <a:rPr lang="en-US" sz="2200" dirty="0">
                            <a:solidFill>
                              <a:srgbClr val="3946A4"/>
                            </a:solidFill>
                            <a:latin typeface="Cambria Math" panose="02040503050406030204" pitchFamily="18" charset="0"/>
                            <a:ea typeface="Cambria Math" panose="02040503050406030204" pitchFamily="18" charset="0"/>
                          </a:rPr>
                          <m:t>current</m:t>
                        </m:r>
                        <m:r>
                          <m:rPr>
                            <m:nor/>
                          </m:rPr>
                          <a:rPr lang="en-US" sz="2200" dirty="0">
                            <a:solidFill>
                              <a:srgbClr val="3946A4"/>
                            </a:solidFill>
                            <a:latin typeface="Cambria Math" panose="02040503050406030204" pitchFamily="18" charset="0"/>
                            <a:ea typeface="Cambria Math" panose="02040503050406030204" pitchFamily="18" charset="0"/>
                          </a:rPr>
                          <m:t> </m:t>
                        </m:r>
                        <m:r>
                          <m:rPr>
                            <m:nor/>
                          </m:rPr>
                          <a:rPr lang="en-US" sz="2200" dirty="0">
                            <a:solidFill>
                              <a:srgbClr val="3946A4"/>
                            </a:solidFill>
                            <a:latin typeface="Cambria Math" panose="02040503050406030204" pitchFamily="18" charset="0"/>
                            <a:ea typeface="Cambria Math" panose="02040503050406030204" pitchFamily="18" charset="0"/>
                          </a:rPr>
                          <m:t>dollars</m:t>
                        </m:r>
                      </m:num>
                      <m:den>
                        <m:r>
                          <m:rPr>
                            <m:nor/>
                          </m:rPr>
                          <a:rPr lang="en-US" sz="2200" dirty="0">
                            <a:solidFill>
                              <a:srgbClr val="3946A4"/>
                            </a:solidFill>
                            <a:latin typeface="Cambria Math" panose="02040503050406030204" pitchFamily="18" charset="0"/>
                            <a:ea typeface="Cambria Math" panose="02040503050406030204" pitchFamily="18" charset="0"/>
                          </a:rPr>
                          <m:t>(1</m:t>
                        </m:r>
                        <m:r>
                          <m:rPr>
                            <m:nor/>
                          </m:rPr>
                          <a:rPr lang="en-US" sz="2200" b="1" i="0" dirty="0" smtClean="0">
                            <a:solidFill>
                              <a:srgbClr val="3946A4"/>
                            </a:solidFill>
                            <a:latin typeface="Cambria Math" panose="02040503050406030204" pitchFamily="18" charset="0"/>
                            <a:ea typeface="Cambria Math" panose="02040503050406030204" pitchFamily="18" charset="0"/>
                          </a:rPr>
                          <m:t> </m:t>
                        </m:r>
                        <m:r>
                          <m:rPr>
                            <m:nor/>
                          </m:rPr>
                          <a:rPr lang="en-US" sz="2200" dirty="0">
                            <a:solidFill>
                              <a:srgbClr val="3946A4"/>
                            </a:solidFill>
                            <a:latin typeface="Cambria Math" panose="02040503050406030204" pitchFamily="18" charset="0"/>
                            <a:ea typeface="Cambria Math" panose="02040503050406030204" pitchFamily="18" charset="0"/>
                          </a:rPr>
                          <m:t>+ </m:t>
                        </m:r>
                        <m:r>
                          <m:rPr>
                            <m:nor/>
                          </m:rPr>
                          <a:rPr lang="en-US" sz="2200" i="1" dirty="0">
                            <a:solidFill>
                              <a:srgbClr val="3946A4"/>
                            </a:solidFill>
                            <a:latin typeface="Cambria Math" panose="02040503050406030204" pitchFamily="18" charset="0"/>
                            <a:ea typeface="Cambria Math" panose="02040503050406030204" pitchFamily="18" charset="0"/>
                          </a:rPr>
                          <m:t>f</m:t>
                        </m:r>
                        <m:r>
                          <m:rPr>
                            <m:nor/>
                          </m:rPr>
                          <a:rPr lang="en-US" sz="2200" b="1" i="0" dirty="0" smtClean="0">
                            <a:solidFill>
                              <a:srgbClr val="3946A4"/>
                            </a:solidFill>
                            <a:latin typeface="Cambria Math" panose="02040503050406030204" pitchFamily="18" charset="0"/>
                            <a:ea typeface="Cambria Math" panose="02040503050406030204" pitchFamily="18" charset="0"/>
                          </a:rPr>
                          <m:t>  </m:t>
                        </m:r>
                        <m:r>
                          <m:rPr>
                            <m:nor/>
                          </m:rPr>
                          <a:rPr lang="en-US" sz="2200" dirty="0">
                            <a:solidFill>
                              <a:srgbClr val="3946A4"/>
                            </a:solidFill>
                            <a:latin typeface="Cambria Math" panose="02040503050406030204" pitchFamily="18" charset="0"/>
                            <a:ea typeface="Cambria Math" panose="02040503050406030204" pitchFamily="18" charset="0"/>
                          </a:rPr>
                          <m:t>)</m:t>
                        </m:r>
                        <m:r>
                          <m:rPr>
                            <m:nor/>
                          </m:rPr>
                          <a:rPr lang="en-US" sz="2200" baseline="30000" dirty="0">
                            <a:solidFill>
                              <a:srgbClr val="3946A4"/>
                            </a:solidFill>
                            <a:latin typeface="Cambria Math" panose="02040503050406030204" pitchFamily="18" charset="0"/>
                            <a:ea typeface="Cambria Math" panose="02040503050406030204" pitchFamily="18" charset="0"/>
                          </a:rPr>
                          <m:t>n</m:t>
                        </m:r>
                      </m:den>
                    </m:f>
                  </m:oMath>
                </a14:m>
                <a:endParaRPr lang="en-US" sz="2200" baseline="30000" dirty="0" smtClean="0">
                  <a:solidFill>
                    <a:srgbClr val="3946A4"/>
                  </a:solidFill>
                  <a:latin typeface="Cambria Math" panose="02040503050406030204" pitchFamily="18" charset="0"/>
                  <a:ea typeface="Cambria Math" panose="02040503050406030204" pitchFamily="18" charset="0"/>
                </a:endParaRPr>
              </a:p>
              <a:p>
                <a:pPr marL="0" indent="0" defTabSz="548640">
                  <a:spcBef>
                    <a:spcPts val="0"/>
                  </a:spcBef>
                  <a:spcAft>
                    <a:spcPts val="0"/>
                  </a:spcAft>
                  <a:buNone/>
                </a:pPr>
                <a:r>
                  <a:rPr lang="en-US" sz="2400" b="0" dirty="0" smtClean="0"/>
                  <a:t>(2)	Leave </a:t>
                </a:r>
                <a:r>
                  <a:rPr lang="en-US" sz="2400" b="0" dirty="0"/>
                  <a:t>money amounts </a:t>
                </a:r>
                <a:r>
                  <a:rPr lang="en-US" sz="2400" i="1" dirty="0">
                    <a:solidFill>
                      <a:srgbClr val="931B07"/>
                    </a:solidFill>
                  </a:rPr>
                  <a:t>as is</a:t>
                </a:r>
                <a:r>
                  <a:rPr lang="en-US" sz="2400" b="0" i="1" dirty="0">
                    <a:solidFill>
                      <a:srgbClr val="931B07"/>
                    </a:solidFill>
                  </a:rPr>
                  <a:t> </a:t>
                </a:r>
                <a:r>
                  <a:rPr lang="en-US" sz="2400" b="0" dirty="0"/>
                  <a:t>and use </a:t>
                </a:r>
                <a:r>
                  <a:rPr lang="en-US" sz="2400" i="1" dirty="0">
                    <a:solidFill>
                      <a:srgbClr val="931B07"/>
                    </a:solidFill>
                  </a:rPr>
                  <a:t>interest rate adjusted for </a:t>
                </a:r>
                <a:r>
                  <a:rPr lang="en-US" sz="2400" i="1" dirty="0" smtClean="0">
                    <a:solidFill>
                      <a:srgbClr val="931B07"/>
                    </a:solidFill>
                  </a:rPr>
                  <a:t>	inflation</a:t>
                </a:r>
                <a:r>
                  <a:rPr lang="en-US" sz="2400" i="1" dirty="0">
                    <a:solidFill>
                      <a:srgbClr val="931B07"/>
                    </a:solidFill>
                  </a:rPr>
                  <a:t>, i</a:t>
                </a:r>
                <a:r>
                  <a:rPr lang="en-US" sz="2400" i="1" baseline="-25000" dirty="0">
                    <a:solidFill>
                      <a:srgbClr val="931B07"/>
                    </a:solidFill>
                  </a:rPr>
                  <a:t>f</a:t>
                </a:r>
                <a:r>
                  <a:rPr lang="en-US" sz="2400" dirty="0">
                    <a:solidFill>
                      <a:srgbClr val="931B07"/>
                    </a:solidFill>
                  </a:rPr>
                  <a:t> </a:t>
                </a:r>
                <a:endParaRPr lang="en-US" sz="2400" dirty="0" smtClean="0">
                  <a:solidFill>
                    <a:srgbClr val="931B07"/>
                  </a:solidFill>
                </a:endParaRPr>
              </a:p>
              <a:p>
                <a:pPr marL="0" indent="0" algn="ctr">
                  <a:spcAft>
                    <a:spcPts val="0"/>
                  </a:spcAft>
                  <a:buNone/>
                </a:pPr>
                <a14:m>
                  <m:oMathPara xmlns:m="http://schemas.openxmlformats.org/officeDocument/2006/math">
                    <m:oMathParaPr>
                      <m:jc m:val="centerGroup"/>
                    </m:oMathParaPr>
                    <m:oMath xmlns:m="http://schemas.openxmlformats.org/officeDocument/2006/math">
                      <m:r>
                        <a:rPr lang="en-US" b="1" i="1" dirty="0" smtClean="0">
                          <a:solidFill>
                            <a:srgbClr val="3946A4"/>
                          </a:solidFill>
                          <a:latin typeface="Cambria Math"/>
                        </a:rPr>
                        <m:t>𝒊</m:t>
                      </m:r>
                      <m:r>
                        <a:rPr lang="en-US" b="1" i="1" baseline="-25000" dirty="0">
                          <a:solidFill>
                            <a:srgbClr val="3946A4"/>
                          </a:solidFill>
                          <a:latin typeface="Cambria Math"/>
                        </a:rPr>
                        <m:t>𝒇</m:t>
                      </m:r>
                      <m:r>
                        <a:rPr lang="en-US" b="1" i="1" dirty="0">
                          <a:solidFill>
                            <a:srgbClr val="3946A4"/>
                          </a:solidFill>
                          <a:latin typeface="Cambria Math"/>
                        </a:rPr>
                        <m:t>=</m:t>
                      </m:r>
                      <m:r>
                        <a:rPr lang="en-US" b="1" i="1" dirty="0" err="1">
                          <a:solidFill>
                            <a:srgbClr val="3946A4"/>
                          </a:solidFill>
                          <a:latin typeface="Cambria Math"/>
                        </a:rPr>
                        <m:t>𝒊</m:t>
                      </m:r>
                      <m:r>
                        <a:rPr lang="en-US" b="1" i="1" dirty="0">
                          <a:solidFill>
                            <a:srgbClr val="3946A4"/>
                          </a:solidFill>
                          <a:latin typeface="Cambria Math"/>
                        </a:rPr>
                        <m:t>+</m:t>
                      </m:r>
                      <m:r>
                        <a:rPr lang="en-US" b="1" i="1" dirty="0">
                          <a:solidFill>
                            <a:srgbClr val="3946A4"/>
                          </a:solidFill>
                          <a:latin typeface="Cambria Math"/>
                        </a:rPr>
                        <m:t>𝒇</m:t>
                      </m:r>
                      <m:r>
                        <a:rPr lang="en-US" b="1" i="1" dirty="0">
                          <a:solidFill>
                            <a:srgbClr val="3946A4"/>
                          </a:solidFill>
                          <a:latin typeface="Cambria Math"/>
                        </a:rPr>
                        <m:t>+(</m:t>
                      </m:r>
                      <m:r>
                        <a:rPr lang="en-US" b="1" i="1" dirty="0" err="1">
                          <a:solidFill>
                            <a:srgbClr val="3946A4"/>
                          </a:solidFill>
                          <a:latin typeface="Cambria Math"/>
                        </a:rPr>
                        <m:t>𝒊</m:t>
                      </m:r>
                      <m:r>
                        <a:rPr lang="en-US" b="1" i="1" dirty="0">
                          <a:solidFill>
                            <a:srgbClr val="3946A4"/>
                          </a:solidFill>
                          <a:latin typeface="Cambria Math"/>
                        </a:rPr>
                        <m:t>)(</m:t>
                      </m:r>
                      <m:r>
                        <a:rPr lang="en-US" b="1" i="1" dirty="0">
                          <a:solidFill>
                            <a:srgbClr val="3946A4"/>
                          </a:solidFill>
                          <a:latin typeface="Cambria Math"/>
                        </a:rPr>
                        <m:t>𝒇</m:t>
                      </m:r>
                      <m:r>
                        <a:rPr lang="en-US" b="1" i="1" dirty="0" smtClean="0">
                          <a:solidFill>
                            <a:srgbClr val="3946A4"/>
                          </a:solidFill>
                          <a:latin typeface="Cambria Math"/>
                        </a:rPr>
                        <m:t>)</m:t>
                      </m:r>
                    </m:oMath>
                  </m:oMathPara>
                </a14:m>
                <a:endParaRPr lang="en-US" i="1" dirty="0">
                  <a:solidFill>
                    <a:srgbClr val="3946A4"/>
                  </a:solidFill>
                </a:endParaRPr>
              </a:p>
            </p:txBody>
          </p:sp>
        </mc:Choice>
        <mc:Fallback>
          <p:sp>
            <p:nvSpPr>
              <p:cNvPr id="4" name="Content Placeholder 3" descr="There are two apporaches to account for inflation. The first is to divide today's dollar value by   (1+ f)**n where f is the inflation rate. The second is to adjust the interest rate by f, so the new interest rate is i + f + (i)(f)"/>
              <p:cNvSpPr>
                <a:spLocks noGrp="1" noRot="1" noChangeAspect="1" noMove="1" noResize="1" noEditPoints="1" noAdjustHandles="1" noChangeArrowheads="1" noChangeShapeType="1" noTextEdit="1"/>
              </p:cNvSpPr>
              <p:nvPr>
                <p:ph idx="17"/>
              </p:nvPr>
            </p:nvSpPr>
            <p:spPr>
              <a:xfrm>
                <a:off x="457200" y="3505200"/>
                <a:ext cx="8229600" cy="3048000"/>
              </a:xfrm>
              <a:prstGeom prst="roundRect">
                <a:avLst/>
              </a:prstGeom>
              <a:blipFill rotWithShape="1">
                <a:blip r:embed="rId2" cstate="print"/>
                <a:stretch>
                  <a:fillRect/>
                </a:stretch>
              </a:blipFill>
              <a:ln w="19050">
                <a:solidFill>
                  <a:schemeClr val="tx1"/>
                </a:solidFill>
              </a:ln>
            </p:spPr>
            <p:txBody>
              <a:bodyPr/>
              <a:lstStyle/>
              <a:p>
                <a:r>
                  <a:rPr lang="en-US">
                    <a:noFill/>
                  </a:rPr>
                  <a:t> </a:t>
                </a:r>
              </a:p>
            </p:txBody>
          </p:sp>
        </mc:Fallback>
      </mc:AlternateContent>
      <p:sp>
        <p:nvSpPr>
          <p:cNvPr id="6" name="Text Placeholder 4"/>
          <p:cNvSpPr>
            <a:spLocks noGrp="1"/>
          </p:cNvSpPr>
          <p:nvPr>
            <p:ph type="body" sz="quarter" idx="19"/>
          </p:nvPr>
        </p:nvSpPr>
        <p:spPr/>
        <p:txBody>
          <a:bodyPr/>
          <a:lstStyle/>
          <a:p>
            <a:endParaRPr lang="en-US"/>
          </a:p>
        </p:txBody>
      </p:sp>
    </p:spTree>
    <p:extLst>
      <p:ext uri="{BB962C8B-B14F-4D97-AF65-F5344CB8AC3E}">
        <p14:creationId xmlns:p14="http://schemas.microsoft.com/office/powerpoint/2010/main" xmlns="" val="2597723541"/>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Constant Value </a:t>
            </a:r>
            <a:r>
              <a:rPr lang="en-US" dirty="0" smtClean="0"/>
              <a:t>Dollars</a:t>
            </a:r>
            <a:endParaRPr lang="en-US" dirty="0"/>
          </a:p>
        </p:txBody>
      </p:sp>
      <p:sp>
        <p:nvSpPr>
          <p:cNvPr id="7" name="Content Placeholder 2"/>
          <p:cNvSpPr>
            <a:spLocks noGrp="1"/>
          </p:cNvSpPr>
          <p:nvPr>
            <p:ph sz="quarter" idx="17"/>
          </p:nvPr>
        </p:nvSpPr>
        <p:spPr>
          <a:xfrm>
            <a:off x="457200" y="1270000"/>
            <a:ext cx="8305800" cy="1168400"/>
          </a:xfrm>
        </p:spPr>
        <p:txBody>
          <a:bodyPr/>
          <a:lstStyle/>
          <a:p>
            <a:pPr marL="0" indent="0">
              <a:buNone/>
            </a:pPr>
            <a:r>
              <a:rPr lang="en-US" sz="2200" b="0" dirty="0"/>
              <a:t>How much would be </a:t>
            </a:r>
            <a:r>
              <a:rPr lang="en-US" sz="2200" b="0" i="1" dirty="0"/>
              <a:t>required today </a:t>
            </a:r>
            <a:r>
              <a:rPr lang="en-US" sz="2200" b="0" dirty="0"/>
              <a:t>to purchase an item that increased in cost by exactly the inflation rate? The cost 30 years ago was $1000 and inflation has  consistently averaged 4% per year</a:t>
            </a:r>
            <a:r>
              <a:rPr lang="en-US" sz="2200" b="0" dirty="0" smtClean="0"/>
              <a:t>.</a:t>
            </a:r>
            <a:endParaRPr lang="en-US" sz="2200" b="0" dirty="0"/>
          </a:p>
        </p:txBody>
      </p:sp>
      <mc:AlternateContent xmlns:mc="http://schemas.openxmlformats.org/markup-compatibility/2006">
        <mc:Choice xmlns:a14="http://schemas.microsoft.com/office/drawing/2010/main" xmlns="" Requires="a14">
          <p:sp>
            <p:nvSpPr>
              <p:cNvPr id="8" name="Content Placeholder 3"/>
              <p:cNvSpPr>
                <a:spLocks noGrp="1"/>
              </p:cNvSpPr>
              <p:nvPr>
                <p:ph sz="quarter" idx="18"/>
              </p:nvPr>
            </p:nvSpPr>
            <p:spPr>
              <a:xfrm>
                <a:off x="457200" y="2438400"/>
                <a:ext cx="8229600" cy="2743200"/>
              </a:xfrm>
            </p:spPr>
            <p:txBody>
              <a:bodyPr/>
              <a:lstStyle/>
              <a:p>
                <a:pPr marL="0" indent="0">
                  <a:buNone/>
                </a:pPr>
                <a:r>
                  <a:rPr lang="en-US" dirty="0">
                    <a:solidFill>
                      <a:srgbClr val="A60A1B"/>
                    </a:solidFill>
                  </a:rPr>
                  <a:t>Solution: </a:t>
                </a:r>
                <a:r>
                  <a:rPr lang="en-US" sz="2200" b="0" dirty="0"/>
                  <a:t>Solve for future </a:t>
                </a:r>
                <a:r>
                  <a:rPr lang="en-US" sz="2200" b="0" dirty="0" smtClean="0"/>
                  <a:t>dollars</a:t>
                </a:r>
              </a:p>
              <a:p>
                <a:pPr marL="0" indent="0">
                  <a:buNone/>
                </a:pPr>
                <a:r>
                  <a:rPr lang="en-US" dirty="0"/>
                  <a:t>Future dollars </a:t>
                </a:r>
                <a14:m>
                  <m:oMath xmlns:m="http://schemas.openxmlformats.org/officeDocument/2006/math">
                    <m:r>
                      <a:rPr lang="en-US" b="0" i="1" dirty="0" smtClean="0">
                        <a:latin typeface="Cambria Math"/>
                      </a:rPr>
                      <m:t>=</m:t>
                    </m:r>
                  </m:oMath>
                </a14:m>
                <a:r>
                  <a:rPr lang="en-US" b="0" dirty="0"/>
                  <a:t> constant value dollars(1 </a:t>
                </a:r>
                <a14:m>
                  <m:oMath xmlns:m="http://schemas.openxmlformats.org/officeDocument/2006/math">
                    <m:r>
                      <a:rPr lang="en-US" b="0" i="1" dirty="0" smtClean="0">
                        <a:latin typeface="Cambria Math"/>
                      </a:rPr>
                      <m:t>+</m:t>
                    </m:r>
                  </m:oMath>
                </a14:m>
                <a:r>
                  <a:rPr lang="en-US" b="0" dirty="0"/>
                  <a:t> </a:t>
                </a:r>
                <a:r>
                  <a:rPr lang="en-US" b="0" i="1" dirty="0" smtClean="0"/>
                  <a:t>f</a:t>
                </a:r>
                <a:r>
                  <a:rPr lang="en-US" b="0" dirty="0" smtClean="0"/>
                  <a:t>)</a:t>
                </a:r>
                <a:r>
                  <a:rPr lang="en-US" b="0" baseline="30000" dirty="0" smtClean="0"/>
                  <a:t>n</a:t>
                </a:r>
                <a:br>
                  <a:rPr lang="en-US" b="0" baseline="30000" dirty="0" smtClean="0"/>
                </a:br>
                <a:r>
                  <a:rPr lang="en-US" b="0" baseline="30000" dirty="0" smtClean="0"/>
                  <a:t>			</a:t>
                </a:r>
                <a:r>
                  <a:rPr lang="en-US" b="0" baseline="30000" dirty="0" smtClean="0"/>
                  <a:t>      </a:t>
                </a:r>
                <a:r>
                  <a:rPr lang="en-US" b="0" dirty="0" smtClean="0"/>
                  <a:t> </a:t>
                </a:r>
                <a14:m>
                  <m:oMath xmlns:m="http://schemas.openxmlformats.org/officeDocument/2006/math">
                    <m:r>
                      <a:rPr lang="en-US" b="0" i="1" dirty="0">
                        <a:latin typeface="Cambria Math"/>
                      </a:rPr>
                      <m:t>=</m:t>
                    </m:r>
                  </m:oMath>
                </a14:m>
                <a:r>
                  <a:rPr lang="en-US" b="0" dirty="0" smtClean="0"/>
                  <a:t> </a:t>
                </a:r>
                <a:r>
                  <a:rPr lang="en-US" b="0" dirty="0"/>
                  <a:t>1000(1 </a:t>
                </a:r>
                <a14:m>
                  <m:oMath xmlns:m="http://schemas.openxmlformats.org/officeDocument/2006/math">
                    <m:r>
                      <a:rPr lang="en-US" b="0" i="1" dirty="0">
                        <a:latin typeface="Cambria Math"/>
                      </a:rPr>
                      <m:t>+</m:t>
                    </m:r>
                  </m:oMath>
                </a14:m>
                <a:r>
                  <a:rPr lang="en-US" b="0" dirty="0"/>
                  <a:t> 0.04)</a:t>
                </a:r>
                <a:r>
                  <a:rPr lang="en-US" b="0" baseline="30000" dirty="0"/>
                  <a:t>30</a:t>
                </a:r>
                <a:r>
                  <a:rPr lang="en-US" b="0" dirty="0"/>
                  <a:t> </a:t>
                </a:r>
                <a:r>
                  <a:rPr lang="en-US" b="0" dirty="0" smtClean="0"/>
                  <a:t/>
                </a:r>
                <a:br>
                  <a:rPr lang="en-US" b="0" dirty="0" smtClean="0"/>
                </a:br>
                <a:r>
                  <a:rPr lang="en-US" b="0" dirty="0" smtClean="0"/>
                  <a:t>			</a:t>
                </a:r>
                <a:r>
                  <a:rPr lang="en-US" b="0" dirty="0" smtClean="0"/>
                  <a:t>     </a:t>
                </a:r>
                <a14:m>
                  <m:oMath xmlns:m="http://schemas.openxmlformats.org/officeDocument/2006/math">
                    <m:r>
                      <a:rPr lang="en-US" b="0" i="1" dirty="0">
                        <a:latin typeface="Cambria Math"/>
                      </a:rPr>
                      <m:t>=</m:t>
                    </m:r>
                  </m:oMath>
                </a14:m>
                <a:r>
                  <a:rPr lang="en-US" b="0" dirty="0" smtClean="0"/>
                  <a:t> </a:t>
                </a:r>
                <a:r>
                  <a:rPr lang="en-US" dirty="0"/>
                  <a:t>$</a:t>
                </a:r>
                <a:r>
                  <a:rPr lang="en-US" dirty="0" smtClean="0"/>
                  <a:t>3243</a:t>
                </a:r>
              </a:p>
              <a:p>
                <a:pPr marL="0" indent="0">
                  <a:buNone/>
                </a:pPr>
                <a:r>
                  <a:rPr lang="en-US" sz="2200" dirty="0"/>
                  <a:t>Note: </a:t>
                </a:r>
                <a:r>
                  <a:rPr lang="en-US" sz="2200" b="0" dirty="0"/>
                  <a:t>This calculation only accounts for the </a:t>
                </a:r>
                <a:r>
                  <a:rPr lang="en-US" sz="2200" b="0" i="1" dirty="0"/>
                  <a:t>decreased purchasing </a:t>
                </a:r>
                <a:r>
                  <a:rPr lang="en-US" sz="2200" b="0" i="1" dirty="0" smtClean="0"/>
                  <a:t>power</a:t>
                </a:r>
                <a:br>
                  <a:rPr lang="en-US" sz="2200" b="0" i="1" dirty="0" smtClean="0"/>
                </a:br>
                <a:r>
                  <a:rPr lang="en-US" sz="2200" b="0" i="1" dirty="0" smtClean="0"/>
                  <a:t>	   of </a:t>
                </a:r>
                <a:r>
                  <a:rPr lang="en-US" sz="2200" b="0" i="1" dirty="0"/>
                  <a:t>the currency</a:t>
                </a:r>
                <a:r>
                  <a:rPr lang="en-US" sz="2200" b="0" dirty="0"/>
                  <a:t>. It does</a:t>
                </a:r>
                <a:r>
                  <a:rPr lang="en-US" sz="2200" dirty="0"/>
                  <a:t> </a:t>
                </a:r>
                <a:r>
                  <a:rPr lang="en-US" sz="2200" i="1" u="sng" dirty="0"/>
                  <a:t>not </a:t>
                </a:r>
                <a:r>
                  <a:rPr lang="en-US" sz="2200" b="0" dirty="0"/>
                  <a:t>take into account the</a:t>
                </a:r>
                <a:r>
                  <a:rPr lang="en-US" sz="2200" dirty="0"/>
                  <a:t> </a:t>
                </a:r>
                <a:r>
                  <a:rPr lang="en-US" sz="2200" i="1" u="sng" dirty="0">
                    <a:solidFill>
                      <a:srgbClr val="006200"/>
                    </a:solidFill>
                  </a:rPr>
                  <a:t>time value of </a:t>
                </a:r>
                <a:r>
                  <a:rPr lang="en-US" sz="2200" i="1" u="sng" dirty="0" smtClean="0">
                    <a:solidFill>
                      <a:srgbClr val="006200"/>
                    </a:solidFill>
                  </a:rPr>
                  <a:t>money</a:t>
                </a:r>
                <a:r>
                  <a:rPr lang="en-US" b="0" dirty="0" smtClean="0"/>
                  <a:t/>
                </a:r>
                <a:br>
                  <a:rPr lang="en-US" b="0" dirty="0" smtClean="0"/>
                </a:br>
                <a:r>
                  <a:rPr lang="en-US" b="0" dirty="0" smtClean="0"/>
                  <a:t>	  (</a:t>
                </a:r>
                <a:r>
                  <a:rPr lang="en-US" b="0" dirty="0"/>
                  <a:t>to be discussed</a:t>
                </a:r>
                <a:r>
                  <a:rPr lang="en-US" b="0" dirty="0" smtClean="0"/>
                  <a:t>)</a:t>
                </a:r>
                <a:endParaRPr lang="en-US" b="0" dirty="0"/>
              </a:p>
            </p:txBody>
          </p:sp>
        </mc:Choice>
        <mc:Fallback>
          <p:sp>
            <p:nvSpPr>
              <p:cNvPr id="8" name="Content Placeholder 3"/>
              <p:cNvSpPr>
                <a:spLocks noGrp="1" noRot="1" noChangeAspect="1" noMove="1" noResize="1" noEditPoints="1" noAdjustHandles="1" noChangeArrowheads="1" noChangeShapeType="1" noTextEdit="1"/>
              </p:cNvSpPr>
              <p:nvPr>
                <p:ph sz="quarter" idx="18"/>
              </p:nvPr>
            </p:nvSpPr>
            <p:spPr>
              <a:xfrm>
                <a:off x="457200" y="2438400"/>
                <a:ext cx="8229600" cy="2743200"/>
              </a:xfrm>
              <a:blipFill rotWithShape="1">
                <a:blip r:embed="rId2" cstate="print"/>
                <a:stretch>
                  <a:fillRect l="-1111" t="-1778" b="-4889"/>
                </a:stretch>
              </a:blipFill>
            </p:spPr>
            <p:txBody>
              <a:bodyPr/>
              <a:lstStyle/>
              <a:p>
                <a:r>
                  <a:rPr lang="en-US">
                    <a:noFill/>
                  </a:rPr>
                  <a:t> </a:t>
                </a:r>
              </a:p>
            </p:txBody>
          </p:sp>
        </mc:Fallback>
      </mc:AlternateContent>
      <p:cxnSp>
        <p:nvCxnSpPr>
          <p:cNvPr id="14" name="Straight Connector 4"/>
          <p:cNvCxnSpPr/>
          <p:nvPr/>
        </p:nvCxnSpPr>
        <p:spPr bwMode="auto">
          <a:xfrm>
            <a:off x="457200" y="5410200"/>
            <a:ext cx="8229600" cy="0"/>
          </a:xfrm>
          <a:prstGeom prst="line">
            <a:avLst/>
          </a:prstGeom>
          <a:solidFill>
            <a:schemeClr val="accent1"/>
          </a:solidFill>
          <a:ln w="57150" cap="flat" cmpd="sng" algn="ctr">
            <a:solidFill>
              <a:srgbClr val="3333CC"/>
            </a:solidFill>
            <a:prstDash val="solid"/>
            <a:round/>
            <a:headEnd type="none" w="med" len="med"/>
            <a:tailEnd type="none" w="med" len="med"/>
          </a:ln>
          <a:effectLst/>
        </p:spPr>
      </p:cxnSp>
      <p:sp>
        <p:nvSpPr>
          <p:cNvPr id="9" name="Content Placeholder 5"/>
          <p:cNvSpPr>
            <a:spLocks noGrp="1"/>
          </p:cNvSpPr>
          <p:nvPr>
            <p:ph sz="quarter" idx="19"/>
          </p:nvPr>
        </p:nvSpPr>
        <p:spPr>
          <a:xfrm>
            <a:off x="457200" y="5659120"/>
            <a:ext cx="8382000" cy="817880"/>
          </a:xfrm>
        </p:spPr>
        <p:txBody>
          <a:bodyPr/>
          <a:lstStyle/>
          <a:p>
            <a:pPr>
              <a:buNone/>
            </a:pPr>
            <a:r>
              <a:rPr lang="en-US" sz="2200" dirty="0">
                <a:solidFill>
                  <a:srgbClr val="A60A1B"/>
                </a:solidFill>
              </a:rPr>
              <a:t>Deflation: </a:t>
            </a:r>
            <a:r>
              <a:rPr lang="en-US" sz="2200" dirty="0"/>
              <a:t>Opposite of inflation; purchasing power of money is </a:t>
            </a:r>
            <a:r>
              <a:rPr lang="en-US" sz="2200" i="1" dirty="0">
                <a:solidFill>
                  <a:srgbClr val="3946A4"/>
                </a:solidFill>
              </a:rPr>
              <a:t>greater</a:t>
            </a:r>
            <a:r>
              <a:rPr lang="en-US" sz="2200" dirty="0"/>
              <a:t> </a:t>
            </a:r>
            <a:r>
              <a:rPr lang="en-US" sz="2200" dirty="0" smtClean="0"/>
              <a:t>in 		    future </a:t>
            </a:r>
            <a:r>
              <a:rPr lang="en-US" sz="2200" dirty="0"/>
              <a:t>than at present; however, money, credit, jobs are ‘tighter</a:t>
            </a:r>
            <a:r>
              <a:rPr lang="en-US" sz="2200" dirty="0" smtClean="0"/>
              <a:t>’</a:t>
            </a:r>
            <a:endParaRPr lang="en-US" sz="2200" dirty="0"/>
          </a:p>
        </p:txBody>
      </p:sp>
      <p:sp>
        <p:nvSpPr>
          <p:cNvPr id="13" name="Content Placeholder 6"/>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56080519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p:txBody>
          <a:bodyPr/>
          <a:lstStyle/>
          <a:p>
            <a:r>
              <a:rPr lang="en-US" dirty="0"/>
              <a:t>Three Different Rates</a:t>
            </a:r>
          </a:p>
        </p:txBody>
      </p:sp>
      <p:sp>
        <p:nvSpPr>
          <p:cNvPr id="11" name="Content Placeholder 2"/>
          <p:cNvSpPr>
            <a:spLocks noGrp="1"/>
          </p:cNvSpPr>
          <p:nvPr>
            <p:ph idx="1"/>
          </p:nvPr>
        </p:nvSpPr>
        <p:spPr>
          <a:xfrm>
            <a:off x="457200" y="1264920"/>
            <a:ext cx="7924800" cy="3002280"/>
          </a:xfrm>
        </p:spPr>
        <p:txBody>
          <a:bodyPr/>
          <a:lstStyle/>
          <a:p>
            <a:pPr marL="0" indent="0">
              <a:buClr>
                <a:srgbClr val="002060"/>
              </a:buClr>
              <a:buNone/>
            </a:pPr>
            <a:r>
              <a:rPr lang="en-US" sz="2200" dirty="0" smtClean="0"/>
              <a:t>Real </a:t>
            </a:r>
            <a:r>
              <a:rPr lang="en-US" sz="2200" dirty="0"/>
              <a:t>or inflation rate </a:t>
            </a:r>
            <a:r>
              <a:rPr lang="en-US" sz="2200" i="1" dirty="0" err="1"/>
              <a:t>i</a:t>
            </a:r>
            <a:r>
              <a:rPr lang="en-US" sz="2200" dirty="0"/>
              <a:t> – Rate at which interest is earned when </a:t>
            </a:r>
            <a:r>
              <a:rPr lang="en-US" sz="2200" i="1" dirty="0">
                <a:solidFill>
                  <a:srgbClr val="006200"/>
                </a:solidFill>
              </a:rPr>
              <a:t>effects of inflation are removed</a:t>
            </a:r>
            <a:r>
              <a:rPr lang="en-US" sz="2200" dirty="0"/>
              <a:t>; </a:t>
            </a:r>
            <a:r>
              <a:rPr lang="en-US" sz="2200" i="1" dirty="0" err="1"/>
              <a:t>i</a:t>
            </a:r>
            <a:r>
              <a:rPr lang="en-US" sz="2200" dirty="0"/>
              <a:t> represents the real increase in purchasing </a:t>
            </a:r>
            <a:r>
              <a:rPr lang="en-US" sz="2200" dirty="0" smtClean="0"/>
              <a:t>power</a:t>
            </a:r>
            <a:endParaRPr lang="en-US" sz="2200" dirty="0"/>
          </a:p>
          <a:p>
            <a:pPr marL="0" indent="0">
              <a:buClr>
                <a:srgbClr val="002060"/>
              </a:buClr>
              <a:buNone/>
            </a:pPr>
            <a:r>
              <a:rPr lang="en-US" sz="2200" dirty="0"/>
              <a:t>Market or inflation-adjusted rate </a:t>
            </a:r>
            <a:r>
              <a:rPr lang="en-US" sz="2200" i="1" dirty="0"/>
              <a:t>i</a:t>
            </a:r>
            <a:r>
              <a:rPr lang="en-US" sz="2200" i="1" baseline="-25000" dirty="0"/>
              <a:t>f</a:t>
            </a:r>
            <a:r>
              <a:rPr lang="en-US" sz="2200" dirty="0"/>
              <a:t> – Rate that </a:t>
            </a:r>
            <a:r>
              <a:rPr lang="en-US" sz="2200" i="1" dirty="0">
                <a:solidFill>
                  <a:srgbClr val="006200"/>
                </a:solidFill>
              </a:rPr>
              <a:t>takes inflation into account.</a:t>
            </a:r>
            <a:r>
              <a:rPr lang="en-US" sz="2200" dirty="0">
                <a:solidFill>
                  <a:schemeClr val="accent1">
                    <a:lumMod val="75000"/>
                  </a:schemeClr>
                </a:solidFill>
              </a:rPr>
              <a:t> </a:t>
            </a:r>
            <a:r>
              <a:rPr lang="en-US" sz="2200" dirty="0"/>
              <a:t>Commonly stated rate </a:t>
            </a:r>
            <a:r>
              <a:rPr lang="en-US" sz="2200" dirty="0" smtClean="0"/>
              <a:t>everyday</a:t>
            </a:r>
            <a:endParaRPr lang="en-US" sz="2200" dirty="0"/>
          </a:p>
          <a:p>
            <a:pPr marL="0" indent="0">
              <a:buClr>
                <a:srgbClr val="002060"/>
              </a:buClr>
              <a:buNone/>
            </a:pPr>
            <a:r>
              <a:rPr lang="en-US" sz="2200" dirty="0"/>
              <a:t>Inflation rate </a:t>
            </a:r>
            <a:r>
              <a:rPr lang="en-US" sz="2200" i="1" dirty="0"/>
              <a:t>f</a:t>
            </a:r>
            <a:r>
              <a:rPr lang="en-US" sz="2200" dirty="0"/>
              <a:t> – Rate of </a:t>
            </a:r>
            <a:r>
              <a:rPr lang="en-US" sz="2200" i="1" dirty="0">
                <a:solidFill>
                  <a:srgbClr val="006200"/>
                </a:solidFill>
              </a:rPr>
              <a:t>change in value of </a:t>
            </a:r>
            <a:r>
              <a:rPr lang="en-US" sz="2200" i="1" dirty="0" smtClean="0">
                <a:solidFill>
                  <a:srgbClr val="006200"/>
                </a:solidFill>
              </a:rPr>
              <a:t>currency</a:t>
            </a:r>
            <a:endParaRPr lang="en-US" sz="2200" i="1" dirty="0">
              <a:solidFill>
                <a:srgbClr val="006200"/>
              </a:solidFill>
            </a:endParaRPr>
          </a:p>
          <a:p>
            <a:pPr algn="ctr">
              <a:buClr>
                <a:srgbClr val="002060"/>
              </a:buClr>
              <a:buNone/>
            </a:pPr>
            <a:r>
              <a:rPr lang="en-US" sz="2200" dirty="0">
                <a:solidFill>
                  <a:srgbClr val="00518B"/>
                </a:solidFill>
              </a:rPr>
              <a:t>Relation between three rates is derived using the </a:t>
            </a:r>
            <a:r>
              <a:rPr lang="en-US" sz="2200" dirty="0" smtClean="0">
                <a:solidFill>
                  <a:srgbClr val="00518B"/>
                </a:solidFill>
              </a:rPr>
              <a:t>relation</a:t>
            </a:r>
            <a:endParaRPr lang="en-US" sz="2200" dirty="0">
              <a:solidFill>
                <a:srgbClr val="00518B"/>
              </a:solidFill>
            </a:endParaRPr>
          </a:p>
        </p:txBody>
      </p:sp>
      <p:graphicFrame>
        <p:nvGraphicFramePr>
          <p:cNvPr id="15" name="Object 3"/>
          <p:cNvGraphicFramePr>
            <a:graphicFrameLocks noChangeAspect="1"/>
          </p:cNvGraphicFramePr>
          <p:nvPr>
            <p:extLst>
              <p:ext uri="{D42A27DB-BD31-4B8C-83A1-F6EECF244321}">
                <p14:modId xmlns:p14="http://schemas.microsoft.com/office/powerpoint/2010/main" xmlns="" val="3685025457"/>
              </p:ext>
            </p:extLst>
          </p:nvPr>
        </p:nvGraphicFramePr>
        <p:xfrm>
          <a:off x="2705400" y="4419600"/>
          <a:ext cx="3733200" cy="888480"/>
        </p:xfrm>
        <a:graphic>
          <a:graphicData uri="http://schemas.openxmlformats.org/presentationml/2006/ole">
            <p:oleObj spid="_x0000_s9246" name="Equation" r:id="rId3" imgW="1866600" imgH="444240" progId="">
              <p:embed/>
            </p:oleObj>
          </a:graphicData>
        </a:graphic>
      </p:graphicFrame>
      <mc:AlternateContent xmlns:mc="http://schemas.openxmlformats.org/markup-compatibility/2006">
        <mc:Choice xmlns:a14="http://schemas.microsoft.com/office/drawing/2010/main" xmlns="" Requires="a14">
          <p:sp>
            <p:nvSpPr>
              <p:cNvPr id="12" name="Content Placeholder 4"/>
              <p:cNvSpPr>
                <a:spLocks noGrp="1"/>
              </p:cNvSpPr>
              <p:nvPr>
                <p:ph idx="17"/>
              </p:nvPr>
            </p:nvSpPr>
            <p:spPr>
              <a:xfrm>
                <a:off x="457200" y="5486400"/>
                <a:ext cx="8229600" cy="640080"/>
              </a:xfrm>
            </p:spPr>
            <p:txBody>
              <a:bodyPr/>
              <a:lstStyle/>
              <a:p>
                <a:pPr marL="0" indent="0">
                  <a:buNone/>
                </a:pPr>
                <a:r>
                  <a:rPr lang="en-US" sz="2400" dirty="0"/>
                  <a:t>Market rate is:        </a:t>
                </a:r>
                <a14:m>
                  <m:oMath xmlns:m="http://schemas.openxmlformats.org/officeDocument/2006/math">
                    <m:r>
                      <a:rPr lang="en-US" sz="2400" b="1" i="1" dirty="0" smtClean="0">
                        <a:latin typeface="Cambria Math"/>
                      </a:rPr>
                      <m:t> </m:t>
                    </m:r>
                    <m:r>
                      <a:rPr lang="en-US" b="1" i="1" dirty="0">
                        <a:solidFill>
                          <a:srgbClr val="3946A4"/>
                        </a:solidFill>
                        <a:latin typeface="Cambria Math"/>
                      </a:rPr>
                      <m:t>𝒊</m:t>
                    </m:r>
                    <m:r>
                      <a:rPr lang="en-US" b="1" i="1" baseline="-25000" dirty="0">
                        <a:solidFill>
                          <a:srgbClr val="3946A4"/>
                        </a:solidFill>
                        <a:latin typeface="Cambria Math"/>
                      </a:rPr>
                      <m:t>𝒇</m:t>
                    </m:r>
                    <m:r>
                      <a:rPr lang="en-US" b="1" i="1" dirty="0">
                        <a:solidFill>
                          <a:srgbClr val="3946A4"/>
                        </a:solidFill>
                        <a:latin typeface="Cambria Math"/>
                      </a:rPr>
                      <m:t>=</m:t>
                    </m:r>
                    <m:r>
                      <a:rPr lang="en-US" b="1" i="1" dirty="0" err="1">
                        <a:solidFill>
                          <a:srgbClr val="3946A4"/>
                        </a:solidFill>
                        <a:latin typeface="Cambria Math"/>
                      </a:rPr>
                      <m:t>𝒊</m:t>
                    </m:r>
                    <m:r>
                      <a:rPr lang="en-US" b="1" i="1" dirty="0">
                        <a:solidFill>
                          <a:srgbClr val="3946A4"/>
                        </a:solidFill>
                        <a:latin typeface="Cambria Math"/>
                      </a:rPr>
                      <m:t>+</m:t>
                    </m:r>
                    <m:r>
                      <a:rPr lang="en-US" b="1" i="1" dirty="0">
                        <a:solidFill>
                          <a:srgbClr val="3946A4"/>
                        </a:solidFill>
                        <a:latin typeface="Cambria Math"/>
                      </a:rPr>
                      <m:t>𝒇</m:t>
                    </m:r>
                    <m:r>
                      <a:rPr lang="en-US" b="1" i="1" dirty="0">
                        <a:solidFill>
                          <a:srgbClr val="3946A4"/>
                        </a:solidFill>
                        <a:latin typeface="Cambria Math"/>
                      </a:rPr>
                      <m:t>+(</m:t>
                    </m:r>
                    <m:r>
                      <a:rPr lang="en-US" b="1" i="1" dirty="0" err="1">
                        <a:solidFill>
                          <a:srgbClr val="3946A4"/>
                        </a:solidFill>
                        <a:latin typeface="Cambria Math"/>
                      </a:rPr>
                      <m:t>𝒊</m:t>
                    </m:r>
                    <m:r>
                      <a:rPr lang="en-US" b="1" i="1" dirty="0">
                        <a:solidFill>
                          <a:srgbClr val="3946A4"/>
                        </a:solidFill>
                        <a:latin typeface="Cambria Math"/>
                      </a:rPr>
                      <m:t>)(</m:t>
                    </m:r>
                    <m:r>
                      <a:rPr lang="en-US" b="1" i="1" dirty="0">
                        <a:solidFill>
                          <a:srgbClr val="3946A4"/>
                        </a:solidFill>
                        <a:latin typeface="Cambria Math"/>
                      </a:rPr>
                      <m:t>𝒇</m:t>
                    </m:r>
                    <m:r>
                      <a:rPr lang="en-US" b="1" i="1" dirty="0" smtClean="0">
                        <a:solidFill>
                          <a:srgbClr val="3946A4"/>
                        </a:solidFill>
                        <a:latin typeface="Cambria Math"/>
                      </a:rPr>
                      <m:t>)</m:t>
                    </m:r>
                  </m:oMath>
                </a14:m>
                <a:endParaRPr lang="en-US" i="1" dirty="0">
                  <a:solidFill>
                    <a:srgbClr val="3946A4"/>
                  </a:solidFill>
                </a:endParaRPr>
              </a:p>
            </p:txBody>
          </p:sp>
        </mc:Choice>
        <mc:Fallback>
          <p:sp>
            <p:nvSpPr>
              <p:cNvPr id="12" name="Content Placeholder 4"/>
              <p:cNvSpPr>
                <a:spLocks noGrp="1" noRot="1" noChangeAspect="1" noMove="1" noResize="1" noEditPoints="1" noAdjustHandles="1" noChangeArrowheads="1" noChangeShapeType="1" noTextEdit="1"/>
              </p:cNvSpPr>
              <p:nvPr>
                <p:ph idx="17"/>
              </p:nvPr>
            </p:nvSpPr>
            <p:spPr>
              <a:xfrm>
                <a:off x="457200" y="5486400"/>
                <a:ext cx="8229600" cy="640080"/>
              </a:xfrm>
              <a:blipFill rotWithShape="1">
                <a:blip r:embed="rId4" cstate="print"/>
                <a:stretch>
                  <a:fillRect l="-1111" b="-952"/>
                </a:stretch>
              </a:blipFill>
            </p:spPr>
            <p:txBody>
              <a:bodyPr/>
              <a:lstStyle/>
              <a:p>
                <a:r>
                  <a:rPr lang="en-US">
                    <a:noFill/>
                  </a:rPr>
                  <a:t> </a:t>
                </a:r>
              </a:p>
            </p:txBody>
          </p:sp>
        </mc:Fallback>
      </mc:AlternateContent>
      <p:sp>
        <p:nvSpPr>
          <p:cNvPr id="13" name="Text Placeholder 5"/>
          <p:cNvSpPr>
            <a:spLocks noGrp="1"/>
          </p:cNvSpPr>
          <p:nvPr>
            <p:ph type="body" sz="quarter" idx="18"/>
          </p:nvPr>
        </p:nvSpPr>
        <p:spPr/>
        <p:txBody>
          <a:bodyPr/>
          <a:lstStyle/>
          <a:p>
            <a:endParaRPr lang="en-US"/>
          </a:p>
        </p:txBody>
      </p:sp>
      <p:sp>
        <p:nvSpPr>
          <p:cNvPr id="14" name="Text Placeholder 6"/>
          <p:cNvSpPr>
            <a:spLocks noGrp="1"/>
          </p:cNvSpPr>
          <p:nvPr>
            <p:ph type="body" sz="quarter" idx="19"/>
          </p:nvPr>
        </p:nvSpPr>
        <p:spPr/>
        <p:txBody>
          <a:bodyPr/>
          <a:lstStyle/>
          <a:p>
            <a:endParaRPr lang="en-US"/>
          </a:p>
        </p:txBody>
      </p:sp>
    </p:spTree>
    <p:extLst>
      <p:ext uri="{BB962C8B-B14F-4D97-AF65-F5344CB8AC3E}">
        <p14:creationId xmlns:p14="http://schemas.microsoft.com/office/powerpoint/2010/main" xmlns="" val="3876901200"/>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Market vs. Real Rate</a:t>
            </a:r>
          </a:p>
        </p:txBody>
      </p:sp>
      <mc:AlternateContent xmlns:mc="http://schemas.openxmlformats.org/markup-compatibility/2006">
        <mc:Choice xmlns:a14="http://schemas.microsoft.com/office/drawing/2010/main" xmlns="" Requires="a14">
          <p:sp>
            <p:nvSpPr>
              <p:cNvPr id="7" name="Content Placeholder 2"/>
              <p:cNvSpPr>
                <a:spLocks noGrp="1"/>
              </p:cNvSpPr>
              <p:nvPr>
                <p:ph idx="1"/>
              </p:nvPr>
            </p:nvSpPr>
            <p:spPr>
              <a:xfrm>
                <a:off x="457200" y="1264920"/>
                <a:ext cx="8229600" cy="5059680"/>
              </a:xfrm>
            </p:spPr>
            <p:txBody>
              <a:bodyPr/>
              <a:lstStyle/>
              <a:p>
                <a:pPr indent="0">
                  <a:buNone/>
                </a:pPr>
                <a:r>
                  <a:rPr lang="en-US" sz="2600" b="0" dirty="0" smtClean="0"/>
                  <a:t>Money </a:t>
                </a:r>
                <a:r>
                  <a:rPr lang="en-US" sz="2600" b="0" dirty="0"/>
                  <a:t>in a medium-risk investment makes a guaranteed </a:t>
                </a:r>
                <a:r>
                  <a:rPr lang="en-US" sz="2600" dirty="0">
                    <a:solidFill>
                      <a:srgbClr val="A60A1B"/>
                    </a:solidFill>
                  </a:rPr>
                  <a:t>8%</a:t>
                </a:r>
                <a:r>
                  <a:rPr lang="en-US" sz="2600" dirty="0">
                    <a:solidFill>
                      <a:srgbClr val="FF0000"/>
                    </a:solidFill>
                  </a:rPr>
                  <a:t> </a:t>
                </a:r>
                <a:r>
                  <a:rPr lang="en-US" sz="2600" b="0" dirty="0"/>
                  <a:t>per year. Inflation rate has averaged </a:t>
                </a:r>
                <a:r>
                  <a:rPr lang="en-US" sz="2600" dirty="0">
                    <a:solidFill>
                      <a:srgbClr val="A60A1B"/>
                    </a:solidFill>
                  </a:rPr>
                  <a:t>5.5% </a:t>
                </a:r>
                <a:r>
                  <a:rPr lang="en-US" sz="2600" b="0" dirty="0"/>
                  <a:t>per year. What is the real rate of return on the investment</a:t>
                </a:r>
                <a:r>
                  <a:rPr lang="en-US" sz="2600" b="0" dirty="0" smtClean="0"/>
                  <a:t>?</a:t>
                </a:r>
                <a:endParaRPr lang="en-US" sz="2600" b="0" dirty="0"/>
              </a:p>
              <a:p>
                <a:pPr>
                  <a:buNone/>
                </a:pPr>
                <a:r>
                  <a:rPr lang="en-US" sz="2600" dirty="0">
                    <a:solidFill>
                      <a:srgbClr val="A60A1B"/>
                    </a:solidFill>
                  </a:rPr>
                  <a:t>Solution: </a:t>
                </a:r>
                <a:r>
                  <a:rPr lang="en-US" sz="2600" b="0" dirty="0"/>
                  <a:t>Solve for the real rate </a:t>
                </a:r>
                <a:r>
                  <a:rPr lang="en-US" sz="2600" b="0" i="1" dirty="0" err="1"/>
                  <a:t>i</a:t>
                </a:r>
                <a:r>
                  <a:rPr lang="en-US" sz="2600" b="0" dirty="0"/>
                  <a:t> in relation for </a:t>
                </a:r>
                <a:r>
                  <a:rPr lang="en-US" sz="2600" b="0" i="1" dirty="0" smtClean="0"/>
                  <a:t>i</a:t>
                </a:r>
                <a:r>
                  <a:rPr lang="en-US" sz="2600" b="0" i="1" baseline="-25000" dirty="0" smtClean="0"/>
                  <a:t>f</a:t>
                </a:r>
                <a:endParaRPr lang="en-US" sz="2600" b="0" baseline="-25000" dirty="0"/>
              </a:p>
              <a:p>
                <a:pPr algn="ctr">
                  <a:spcAft>
                    <a:spcPts val="300"/>
                  </a:spcAft>
                  <a:buNone/>
                </a:pPr>
                <a14:m>
                  <m:oMathPara xmlns:m="http://schemas.openxmlformats.org/officeDocument/2006/math">
                    <m:oMathParaPr>
                      <m:jc m:val="centerGroup"/>
                    </m:oMathParaPr>
                    <m:oMath xmlns:m="http://schemas.openxmlformats.org/officeDocument/2006/math">
                      <m:r>
                        <a:rPr lang="en-US" sz="2600" b="1" i="1" dirty="0" smtClean="0">
                          <a:solidFill>
                            <a:srgbClr val="00518B"/>
                          </a:solidFill>
                          <a:latin typeface="Cambria Math"/>
                        </a:rPr>
                        <m:t>𝒊</m:t>
                      </m:r>
                      <m:r>
                        <a:rPr lang="en-US" sz="2600" b="1" i="1" baseline="-25000" dirty="0">
                          <a:solidFill>
                            <a:srgbClr val="00518B"/>
                          </a:solidFill>
                          <a:latin typeface="Cambria Math"/>
                        </a:rPr>
                        <m:t>𝒇</m:t>
                      </m:r>
                      <m:r>
                        <a:rPr lang="en-US" sz="2600" b="1" i="1" dirty="0">
                          <a:solidFill>
                            <a:srgbClr val="00518B"/>
                          </a:solidFill>
                          <a:latin typeface="Cambria Math"/>
                        </a:rPr>
                        <m:t>=</m:t>
                      </m:r>
                      <m:r>
                        <a:rPr lang="en-US" sz="2600" b="1" i="1" dirty="0" err="1">
                          <a:solidFill>
                            <a:srgbClr val="00518B"/>
                          </a:solidFill>
                          <a:latin typeface="Cambria Math"/>
                        </a:rPr>
                        <m:t>𝒊</m:t>
                      </m:r>
                      <m:r>
                        <a:rPr lang="en-US" sz="2600" b="1" i="1" dirty="0">
                          <a:solidFill>
                            <a:srgbClr val="00518B"/>
                          </a:solidFill>
                          <a:latin typeface="Cambria Math"/>
                        </a:rPr>
                        <m:t>+</m:t>
                      </m:r>
                      <m:r>
                        <a:rPr lang="en-US" sz="2600" b="1" i="1" dirty="0">
                          <a:solidFill>
                            <a:srgbClr val="00518B"/>
                          </a:solidFill>
                          <a:latin typeface="Cambria Math"/>
                        </a:rPr>
                        <m:t>𝒇</m:t>
                      </m:r>
                      <m:r>
                        <a:rPr lang="en-US" sz="2600" b="1" i="1" dirty="0">
                          <a:solidFill>
                            <a:srgbClr val="00518B"/>
                          </a:solidFill>
                          <a:latin typeface="Cambria Math"/>
                        </a:rPr>
                        <m:t>+(</m:t>
                      </m:r>
                      <m:r>
                        <a:rPr lang="en-US" sz="2600" b="1" i="1" dirty="0" err="1">
                          <a:solidFill>
                            <a:srgbClr val="00518B"/>
                          </a:solidFill>
                          <a:latin typeface="Cambria Math"/>
                        </a:rPr>
                        <m:t>𝒊</m:t>
                      </m:r>
                      <m:r>
                        <a:rPr lang="en-US" sz="2600" b="1" i="1" dirty="0">
                          <a:solidFill>
                            <a:srgbClr val="00518B"/>
                          </a:solidFill>
                          <a:latin typeface="Cambria Math"/>
                        </a:rPr>
                        <m:t>)(</m:t>
                      </m:r>
                      <m:r>
                        <a:rPr lang="en-US" sz="2600" b="1" i="1" dirty="0">
                          <a:solidFill>
                            <a:srgbClr val="00518B"/>
                          </a:solidFill>
                          <a:latin typeface="Cambria Math"/>
                        </a:rPr>
                        <m:t>𝒇</m:t>
                      </m:r>
                      <m:r>
                        <a:rPr lang="en-US" sz="2600" b="1" i="1" dirty="0">
                          <a:solidFill>
                            <a:srgbClr val="00518B"/>
                          </a:solidFill>
                          <a:latin typeface="Cambria Math"/>
                        </a:rPr>
                        <m:t>)</m:t>
                      </m:r>
                    </m:oMath>
                  </m:oMathPara>
                </a14:m>
                <a:endParaRPr lang="en-US" sz="2600" dirty="0">
                  <a:solidFill>
                    <a:srgbClr val="00518B"/>
                  </a:solidFill>
                </a:endParaRPr>
              </a:p>
              <a:p>
                <a:pPr>
                  <a:spcAft>
                    <a:spcPts val="300"/>
                  </a:spcAft>
                  <a:buNone/>
                </a:pPr>
                <a:r>
                  <a:rPr lang="en-US" sz="2600" i="1" dirty="0" smtClean="0">
                    <a:solidFill>
                      <a:srgbClr val="009900"/>
                    </a:solidFill>
                  </a:rPr>
                  <a:t>								</a:t>
                </a:r>
                <a14:m>
                  <m:oMath xmlns:m="http://schemas.openxmlformats.org/officeDocument/2006/math">
                    <m:r>
                      <a:rPr lang="en-US" sz="2600" i="1" dirty="0" smtClean="0">
                        <a:solidFill>
                          <a:srgbClr val="006200"/>
                        </a:solidFill>
                        <a:latin typeface="Cambria Math"/>
                      </a:rPr>
                      <m:t>𝑖</m:t>
                    </m:r>
                    <m:r>
                      <a:rPr lang="en-US" sz="2600" i="1" dirty="0" smtClean="0">
                        <a:solidFill>
                          <a:srgbClr val="006200"/>
                        </a:solidFill>
                        <a:latin typeface="Cambria Math"/>
                      </a:rPr>
                      <m:t>=</m:t>
                    </m:r>
                    <m:f>
                      <m:fPr>
                        <m:ctrlPr>
                          <a:rPr lang="en-US" sz="2600" i="1" smtClean="0">
                            <a:solidFill>
                              <a:srgbClr val="006200"/>
                            </a:solidFill>
                            <a:latin typeface="Cambria Math" panose="02040503050406030204" pitchFamily="18" charset="0"/>
                            <a:ea typeface="Cambria Math" panose="02040503050406030204" pitchFamily="18" charset="0"/>
                          </a:rPr>
                        </m:ctrlPr>
                      </m:fPr>
                      <m:num>
                        <m:r>
                          <m:rPr>
                            <m:nor/>
                          </m:rPr>
                          <a:rPr lang="en-US" sz="2600" i="1" dirty="0">
                            <a:solidFill>
                              <a:srgbClr val="006200"/>
                            </a:solidFill>
                            <a:latin typeface="Cambria Math" panose="02040503050406030204" pitchFamily="18" charset="0"/>
                            <a:ea typeface="Cambria Math" panose="02040503050406030204" pitchFamily="18" charset="0"/>
                          </a:rPr>
                          <m:t>i</m:t>
                        </m:r>
                        <m:r>
                          <m:rPr>
                            <m:nor/>
                          </m:rPr>
                          <a:rPr lang="en-US" sz="2600" i="1" baseline="-25000" dirty="0">
                            <a:solidFill>
                              <a:srgbClr val="006200"/>
                            </a:solidFill>
                            <a:latin typeface="Cambria Math" panose="02040503050406030204" pitchFamily="18" charset="0"/>
                            <a:ea typeface="Cambria Math" panose="02040503050406030204" pitchFamily="18" charset="0"/>
                          </a:rPr>
                          <m:t>f</m:t>
                        </m:r>
                        <m:r>
                          <m:rPr>
                            <m:nor/>
                          </m:rPr>
                          <a:rPr lang="en-US" sz="2600" i="1" dirty="0">
                            <a:solidFill>
                              <a:srgbClr val="006200"/>
                            </a:solidFill>
                            <a:latin typeface="Cambria Math" panose="02040503050406030204" pitchFamily="18" charset="0"/>
                            <a:ea typeface="Cambria Math" panose="02040503050406030204" pitchFamily="18" charset="0"/>
                          </a:rPr>
                          <m:t> </m:t>
                        </m:r>
                        <m:r>
                          <a:rPr lang="en-US" sz="2600" b="1" i="1" dirty="0" smtClean="0">
                            <a:solidFill>
                              <a:srgbClr val="006200"/>
                            </a:solidFill>
                            <a:latin typeface="Cambria Math"/>
                            <a:ea typeface="Cambria Math" panose="02040503050406030204" pitchFamily="18" charset="0"/>
                          </a:rPr>
                          <m:t> </m:t>
                        </m:r>
                        <m:r>
                          <a:rPr lang="en-US" sz="2600" b="1" i="1" dirty="0" smtClean="0">
                            <a:solidFill>
                              <a:srgbClr val="006200"/>
                            </a:solidFill>
                            <a:latin typeface="Cambria Math"/>
                            <a:ea typeface="Cambria Math"/>
                          </a:rPr>
                          <m:t>−</m:t>
                        </m:r>
                        <m:r>
                          <m:rPr>
                            <m:nor/>
                          </m:rPr>
                          <a:rPr lang="en-US" sz="2600" i="1" dirty="0">
                            <a:solidFill>
                              <a:srgbClr val="006200"/>
                            </a:solidFill>
                            <a:latin typeface="Cambria Math" panose="02040503050406030204" pitchFamily="18" charset="0"/>
                            <a:ea typeface="Cambria Math" panose="02040503050406030204" pitchFamily="18" charset="0"/>
                          </a:rPr>
                          <m:t>f</m:t>
                        </m:r>
                      </m:num>
                      <m:den>
                        <m:r>
                          <m:rPr>
                            <m:nor/>
                          </m:rPr>
                          <a:rPr lang="en-US" sz="2600" dirty="0">
                            <a:solidFill>
                              <a:srgbClr val="006200"/>
                            </a:solidFill>
                            <a:latin typeface="Cambria Math" panose="02040503050406030204" pitchFamily="18" charset="0"/>
                            <a:ea typeface="Cambria Math" panose="02040503050406030204" pitchFamily="18" charset="0"/>
                          </a:rPr>
                          <m:t>1 +</m:t>
                        </m:r>
                        <m:r>
                          <m:rPr>
                            <m:nor/>
                          </m:rPr>
                          <a:rPr lang="en-US" sz="2600" i="1" dirty="0">
                            <a:solidFill>
                              <a:srgbClr val="006200"/>
                            </a:solidFill>
                            <a:latin typeface="Cambria Math" panose="02040503050406030204" pitchFamily="18" charset="0"/>
                            <a:ea typeface="Cambria Math" panose="02040503050406030204" pitchFamily="18" charset="0"/>
                          </a:rPr>
                          <m:t>f</m:t>
                        </m:r>
                        <m:r>
                          <m:rPr>
                            <m:nor/>
                          </m:rPr>
                          <a:rPr lang="en-US" sz="2600" b="1" i="1" dirty="0" smtClean="0">
                            <a:solidFill>
                              <a:srgbClr val="006200"/>
                            </a:solidFill>
                            <a:latin typeface="Cambria Math" panose="02040503050406030204" pitchFamily="18" charset="0"/>
                            <a:ea typeface="Cambria Math" panose="02040503050406030204" pitchFamily="18" charset="0"/>
                          </a:rPr>
                          <m:t>  </m:t>
                        </m:r>
                      </m:den>
                    </m:f>
                  </m:oMath>
                </a14:m>
                <a:endParaRPr lang="en-US" sz="2600" i="1" dirty="0" smtClean="0">
                  <a:solidFill>
                    <a:srgbClr val="009900"/>
                  </a:solidFill>
                  <a:latin typeface="Cambria Math" panose="02040503050406030204" pitchFamily="18" charset="0"/>
                  <a:ea typeface="Cambria Math" panose="02040503050406030204" pitchFamily="18" charset="0"/>
                </a:endParaRPr>
              </a:p>
              <a:p>
                <a:pPr>
                  <a:spcAft>
                    <a:spcPts val="300"/>
                  </a:spcAft>
                  <a:buNone/>
                </a:pPr>
                <a:r>
                  <a:rPr lang="en-US" sz="2600" dirty="0" smtClean="0"/>
                  <a:t>								  </a:t>
                </a:r>
                <a14:m>
                  <m:oMath xmlns:m="http://schemas.openxmlformats.org/officeDocument/2006/math">
                    <m:r>
                      <a:rPr lang="en-US" sz="2600" i="1" dirty="0" smtClean="0">
                        <a:latin typeface="Cambria Math"/>
                      </a:rPr>
                      <m:t>=</m:t>
                    </m:r>
                  </m:oMath>
                </a14:m>
                <a:r>
                  <a:rPr lang="en-US" sz="2600" dirty="0" smtClean="0">
                    <a:latin typeface="Cambria Math" panose="02040503050406030204" pitchFamily="18" charset="0"/>
                    <a:ea typeface="Cambria Math" panose="02040503050406030204" pitchFamily="18" charset="0"/>
                  </a:rPr>
                  <a:t> </a:t>
                </a:r>
                <a14:m>
                  <m:oMath xmlns:m="http://schemas.openxmlformats.org/officeDocument/2006/math">
                    <m:f>
                      <m:fPr>
                        <m:ctrlPr>
                          <a:rPr lang="en-US" sz="2600" i="1" smtClean="0">
                            <a:latin typeface="Cambria Math" panose="02040503050406030204" pitchFamily="18" charset="0"/>
                            <a:ea typeface="Cambria Math" panose="02040503050406030204" pitchFamily="18" charset="0"/>
                          </a:rPr>
                        </m:ctrlPr>
                      </m:fPr>
                      <m:num>
                        <m:r>
                          <m:rPr>
                            <m:nor/>
                          </m:rPr>
                          <a:rPr lang="en-US" sz="2600" dirty="0">
                            <a:latin typeface="Cambria Math" panose="02040503050406030204" pitchFamily="18" charset="0"/>
                            <a:ea typeface="Cambria Math" panose="02040503050406030204" pitchFamily="18" charset="0"/>
                          </a:rPr>
                          <m:t>0.08 – 0.055</m:t>
                        </m:r>
                      </m:num>
                      <m:den>
                        <m:r>
                          <m:rPr>
                            <m:nor/>
                          </m:rPr>
                          <a:rPr lang="en-US" sz="2600" dirty="0">
                            <a:latin typeface="Cambria Math" panose="02040503050406030204" pitchFamily="18" charset="0"/>
                            <a:ea typeface="Cambria Math" panose="02040503050406030204" pitchFamily="18" charset="0"/>
                          </a:rPr>
                          <m:t>1 + 0.055 </m:t>
                        </m:r>
                      </m:den>
                    </m:f>
                  </m:oMath>
                </a14:m>
                <a:endParaRPr lang="en-US" sz="2600" dirty="0" smtClean="0">
                  <a:latin typeface="Cambria Math" panose="02040503050406030204" pitchFamily="18" charset="0"/>
                  <a:ea typeface="Cambria Math" panose="02040503050406030204" pitchFamily="18" charset="0"/>
                </a:endParaRPr>
              </a:p>
              <a:p>
                <a:pPr>
                  <a:spcAft>
                    <a:spcPts val="300"/>
                  </a:spcAft>
                  <a:buNone/>
                </a:pPr>
                <a:r>
                  <a:rPr lang="en-US" sz="2600" dirty="0" smtClean="0"/>
                  <a:t>								  </a:t>
                </a:r>
                <a14:m>
                  <m:oMath xmlns:m="http://schemas.openxmlformats.org/officeDocument/2006/math">
                    <m:r>
                      <a:rPr lang="en-US" sz="2600" b="1" i="0" dirty="0" smtClean="0">
                        <a:latin typeface="Cambria Math"/>
                      </a:rPr>
                      <m:t>= </m:t>
                    </m:r>
                    <m:r>
                      <a:rPr lang="en-US" sz="2600" b="1" i="0" dirty="0" smtClean="0">
                        <a:solidFill>
                          <a:srgbClr val="A60A1B"/>
                        </a:solidFill>
                        <a:latin typeface="Cambria Math"/>
                      </a:rPr>
                      <m:t>𝟎</m:t>
                    </m:r>
                    <m:r>
                      <a:rPr lang="en-US" sz="2600" b="1" i="0" dirty="0" smtClean="0">
                        <a:solidFill>
                          <a:srgbClr val="A60A1B"/>
                        </a:solidFill>
                        <a:latin typeface="Cambria Math"/>
                      </a:rPr>
                      <m:t>.</m:t>
                    </m:r>
                    <m:r>
                      <a:rPr lang="en-US" sz="2600" b="1" i="0" dirty="0" smtClean="0">
                        <a:solidFill>
                          <a:srgbClr val="A60A1B"/>
                        </a:solidFill>
                        <a:latin typeface="Cambria Math"/>
                      </a:rPr>
                      <m:t>𝟎𝟐𝟒</m:t>
                    </m:r>
                    <m:r>
                      <a:rPr lang="en-US" sz="2600" b="1" i="0" dirty="0" smtClean="0">
                        <a:solidFill>
                          <a:srgbClr val="A60A1B"/>
                        </a:solidFill>
                        <a:latin typeface="Cambria Math"/>
                      </a:rPr>
                      <m:t> </m:t>
                    </m:r>
                  </m:oMath>
                </a14:m>
                <a:r>
                  <a:rPr lang="en-US" sz="2600" dirty="0" smtClean="0">
                    <a:solidFill>
                      <a:srgbClr val="009900"/>
                    </a:solidFill>
                  </a:rPr>
                  <a:t>    </a:t>
                </a:r>
                <a:endParaRPr lang="en-US" sz="2600" dirty="0">
                  <a:solidFill>
                    <a:srgbClr val="009900"/>
                  </a:solidFill>
                </a:endParaRPr>
              </a:p>
              <a:p>
                <a:pPr algn="ctr">
                  <a:buNone/>
                </a:pPr>
                <a:r>
                  <a:rPr lang="en-US" sz="2200" dirty="0">
                    <a:solidFill>
                      <a:srgbClr val="0033CC"/>
                    </a:solidFill>
                  </a:rPr>
                  <a:t>Investment pays only 2.4% per year in real terms vs. the stated 8</a:t>
                </a:r>
                <a:r>
                  <a:rPr lang="en-US" sz="2200" dirty="0" smtClean="0">
                    <a:solidFill>
                      <a:srgbClr val="0033CC"/>
                    </a:solidFill>
                  </a:rPr>
                  <a:t>%</a:t>
                </a:r>
                <a:endParaRPr lang="en-US" sz="2200" i="1" dirty="0">
                  <a:solidFill>
                    <a:srgbClr val="0033CC"/>
                  </a:solidFill>
                </a:endParaRPr>
              </a:p>
            </p:txBody>
          </p:sp>
        </mc:Choice>
        <mc:Fallback>
          <p:sp>
            <p:nvSpPr>
              <p:cNvPr id="7" name="Content Placeholder 2"/>
              <p:cNvSpPr>
                <a:spLocks noGrp="1" noRot="1" noChangeAspect="1" noMove="1" noResize="1" noEditPoints="1" noAdjustHandles="1" noChangeArrowheads="1" noChangeShapeType="1" noTextEdit="1"/>
              </p:cNvSpPr>
              <p:nvPr>
                <p:ph idx="1"/>
              </p:nvPr>
            </p:nvSpPr>
            <p:spPr>
              <a:xfrm>
                <a:off x="457200" y="1264920"/>
                <a:ext cx="8229600" cy="5059680"/>
              </a:xfrm>
              <a:blipFill rotWithShape="1">
                <a:blip r:embed="rId2" cstate="print"/>
                <a:stretch>
                  <a:fillRect l="-1259" t="-1084" r="-741" b="-241"/>
                </a:stretch>
              </a:blipFill>
            </p:spPr>
            <p:txBody>
              <a:bodyPr/>
              <a:lstStyle/>
              <a:p>
                <a:r>
                  <a:rPr lang="en-US">
                    <a:noFill/>
                  </a:rPr>
                  <a:t> </a:t>
                </a:r>
              </a:p>
            </p:txBody>
          </p:sp>
        </mc:Fallback>
      </mc:AlternateContent>
      <p:sp>
        <p:nvSpPr>
          <p:cNvPr id="9" name="Text Placeholder 3"/>
          <p:cNvSpPr>
            <a:spLocks noGrp="1"/>
          </p:cNvSpPr>
          <p:nvPr>
            <p:ph type="body" sz="quarter" idx="16"/>
          </p:nvPr>
        </p:nvSpPr>
        <p:spPr/>
        <p:txBody>
          <a:bodyPr/>
          <a:lstStyle/>
          <a:p>
            <a:endParaRPr lang="en-US"/>
          </a:p>
        </p:txBody>
      </p:sp>
      <p:sp>
        <p:nvSpPr>
          <p:cNvPr id="8" name="Text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xmlns="" val="4201787640"/>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PW Calculations with </a:t>
            </a:r>
            <a:r>
              <a:rPr lang="en-US" dirty="0" smtClean="0"/>
              <a:t>Inflation</a:t>
            </a:r>
            <a:endParaRPr lang="en-US" dirty="0"/>
          </a:p>
        </p:txBody>
      </p:sp>
      <p:sp>
        <p:nvSpPr>
          <p:cNvPr id="3" name="Content Placeholder 2"/>
          <p:cNvSpPr>
            <a:spLocks noGrp="1"/>
          </p:cNvSpPr>
          <p:nvPr>
            <p:ph idx="1"/>
          </p:nvPr>
        </p:nvSpPr>
        <p:spPr>
          <a:xfrm>
            <a:off x="990600" y="1264920"/>
            <a:ext cx="7162800" cy="563880"/>
          </a:xfrm>
          <a:ln w="19050">
            <a:solidFill>
              <a:schemeClr val="tx1"/>
            </a:solidFill>
          </a:ln>
        </p:spPr>
        <p:txBody>
          <a:bodyPr/>
          <a:lstStyle/>
          <a:p>
            <a:pPr marL="0" indent="0" algn="ctr">
              <a:buNone/>
            </a:pPr>
            <a:r>
              <a:rPr lang="en-US" sz="2600" dirty="0">
                <a:solidFill>
                  <a:srgbClr val="006200"/>
                </a:solidFill>
              </a:rPr>
              <a:t>Two ways to account for inflation in PW </a:t>
            </a:r>
            <a:r>
              <a:rPr lang="en-US" sz="2600" dirty="0" smtClean="0">
                <a:solidFill>
                  <a:srgbClr val="006200"/>
                </a:solidFill>
              </a:rPr>
              <a:t>calculations</a:t>
            </a:r>
            <a:endParaRPr lang="en-US" sz="2600" dirty="0">
              <a:solidFill>
                <a:srgbClr val="006200"/>
              </a:solidFill>
            </a:endParaRPr>
          </a:p>
        </p:txBody>
      </p:sp>
      <mc:AlternateContent xmlns:mc="http://schemas.openxmlformats.org/markup-compatibility/2006">
        <mc:Choice xmlns:a14="http://schemas.microsoft.com/office/drawing/2010/main" xmlns="" Requires="a14">
          <p:sp>
            <p:nvSpPr>
              <p:cNvPr id="4" name="Content Placeholder 3"/>
              <p:cNvSpPr>
                <a:spLocks noGrp="1"/>
              </p:cNvSpPr>
              <p:nvPr>
                <p:ph idx="17"/>
              </p:nvPr>
            </p:nvSpPr>
            <p:spPr>
              <a:xfrm>
                <a:off x="457200" y="2362200"/>
                <a:ext cx="8229600" cy="3581400"/>
              </a:xfrm>
            </p:spPr>
            <p:txBody>
              <a:bodyPr/>
              <a:lstStyle/>
              <a:p>
                <a:pPr marL="0" indent="0">
                  <a:buNone/>
                </a:pPr>
                <a:r>
                  <a:rPr lang="en-US" sz="2200" dirty="0" smtClean="0"/>
                  <a:t>(1)	Convert </a:t>
                </a:r>
                <a:r>
                  <a:rPr lang="en-US" sz="2200" dirty="0"/>
                  <a:t>cash flow into </a:t>
                </a:r>
                <a:r>
                  <a:rPr lang="en-US" sz="2200" i="1" dirty="0">
                    <a:solidFill>
                      <a:srgbClr val="3946A4"/>
                    </a:solidFill>
                  </a:rPr>
                  <a:t>constant-value </a:t>
                </a:r>
                <a:r>
                  <a:rPr lang="en-US" sz="2200" dirty="0">
                    <a:solidFill>
                      <a:srgbClr val="3946A4"/>
                    </a:solidFill>
                  </a:rPr>
                  <a:t>(CV) </a:t>
                </a:r>
                <a:r>
                  <a:rPr lang="en-US" sz="2200" i="1" dirty="0"/>
                  <a:t>dollars </a:t>
                </a:r>
                <a:r>
                  <a:rPr lang="en-US" sz="2200" dirty="0"/>
                  <a:t>and use regular </a:t>
                </a:r>
                <a:r>
                  <a:rPr lang="en-US" sz="2200" dirty="0" err="1"/>
                  <a:t>i</a:t>
                </a:r>
                <a:endParaRPr lang="en-US" sz="2200" dirty="0"/>
              </a:p>
              <a:p>
                <a:pPr marL="0" indent="0">
                  <a:buNone/>
                </a:pPr>
                <a:r>
                  <a:rPr lang="en-US" sz="2200" dirty="0"/>
                  <a:t>                </a:t>
                </a:r>
                <a:r>
                  <a:rPr lang="en-US" sz="2200" b="0" dirty="0"/>
                  <a:t>where:     </a:t>
                </a:r>
                <a:r>
                  <a:rPr lang="en-US" sz="2200" b="0" dirty="0" smtClean="0"/>
                  <a:t> CV </a:t>
                </a:r>
                <a14:m>
                  <m:oMath xmlns:m="http://schemas.openxmlformats.org/officeDocument/2006/math">
                    <m:r>
                      <a:rPr lang="en-US" sz="2200" b="0" i="1" dirty="0" smtClean="0">
                        <a:latin typeface="Cambria Math"/>
                      </a:rPr>
                      <m:t>=</m:t>
                    </m:r>
                  </m:oMath>
                </a14:m>
                <a:r>
                  <a:rPr lang="en-US" sz="2200" b="0" dirty="0"/>
                  <a:t> future dollars/(1 </a:t>
                </a:r>
                <a14:m>
                  <m:oMath xmlns:m="http://schemas.openxmlformats.org/officeDocument/2006/math">
                    <m:r>
                      <a:rPr lang="en-US" sz="2200" b="0" i="1" dirty="0" smtClean="0">
                        <a:latin typeface="Cambria Math"/>
                      </a:rPr>
                      <m:t>+</m:t>
                    </m:r>
                  </m:oMath>
                </a14:m>
                <a:r>
                  <a:rPr lang="en-US" sz="2200" b="0" dirty="0"/>
                  <a:t> f)</a:t>
                </a:r>
                <a:r>
                  <a:rPr lang="en-US" sz="2200" b="0" baseline="30000" dirty="0"/>
                  <a:t>n</a:t>
                </a:r>
                <a:r>
                  <a:rPr lang="en-US" sz="2200" b="0" dirty="0"/>
                  <a:t> </a:t>
                </a:r>
                <a14:m>
                  <m:oMath xmlns:m="http://schemas.openxmlformats.org/officeDocument/2006/math">
                    <m:r>
                      <a:rPr lang="en-US" sz="2200" b="0" i="1" dirty="0">
                        <a:latin typeface="Cambria Math"/>
                      </a:rPr>
                      <m:t>=</m:t>
                    </m:r>
                  </m:oMath>
                </a14:m>
                <a:r>
                  <a:rPr lang="en-US" sz="2200" b="0" dirty="0"/>
                  <a:t> then-current dollars/(1 </a:t>
                </a:r>
                <a14:m>
                  <m:oMath xmlns:m="http://schemas.openxmlformats.org/officeDocument/2006/math">
                    <m:r>
                      <a:rPr lang="en-US" sz="2200" b="0" i="1" dirty="0">
                        <a:latin typeface="Cambria Math"/>
                      </a:rPr>
                      <m:t>+</m:t>
                    </m:r>
                  </m:oMath>
                </a14:m>
                <a:r>
                  <a:rPr lang="en-US" sz="2200" b="0" dirty="0"/>
                  <a:t> </a:t>
                </a:r>
                <a:r>
                  <a:rPr lang="en-US" sz="2200" b="0" dirty="0" smtClean="0"/>
                  <a:t>f)</a:t>
                </a:r>
                <a:r>
                  <a:rPr lang="en-US" sz="2200" b="0" baseline="30000" dirty="0" smtClean="0"/>
                  <a:t>n</a:t>
                </a:r>
                <a:br>
                  <a:rPr lang="en-US" sz="2200" b="0" baseline="30000" dirty="0" smtClean="0"/>
                </a:br>
                <a:r>
                  <a:rPr lang="en-US" sz="2200" b="0" baseline="30000" dirty="0" smtClean="0"/>
                  <a:t>					 </a:t>
                </a:r>
                <a:r>
                  <a:rPr lang="en-US" sz="2200" b="0" dirty="0" smtClean="0"/>
                  <a:t>f </a:t>
                </a:r>
                <a14:m>
                  <m:oMath xmlns:m="http://schemas.openxmlformats.org/officeDocument/2006/math">
                    <m:r>
                      <a:rPr lang="en-US" sz="2200" b="0" i="1" dirty="0">
                        <a:latin typeface="Cambria Math"/>
                      </a:rPr>
                      <m:t>=</m:t>
                    </m:r>
                  </m:oMath>
                </a14:m>
                <a:r>
                  <a:rPr lang="en-US" sz="2200" b="0" dirty="0"/>
                  <a:t> inflation </a:t>
                </a:r>
                <a:r>
                  <a:rPr lang="en-US" sz="2200" b="0" dirty="0" smtClean="0"/>
                  <a:t>rate</a:t>
                </a:r>
              </a:p>
              <a:p>
                <a:pPr marL="0" indent="0">
                  <a:buNone/>
                </a:pPr>
                <a:r>
                  <a:rPr lang="en-US" sz="2200" dirty="0" smtClean="0"/>
                  <a:t>        (Note: </a:t>
                </a:r>
                <a:r>
                  <a:rPr lang="en-US" sz="2200" b="0" i="1" dirty="0" smtClean="0"/>
                  <a:t>Calculations up to now have assumed constant-value dollars</a:t>
                </a:r>
                <a:r>
                  <a:rPr lang="en-US" sz="2200" b="0" dirty="0" smtClean="0"/>
                  <a:t>)</a:t>
                </a:r>
              </a:p>
              <a:p>
                <a:pPr marL="0" indent="0">
                  <a:spcBef>
                    <a:spcPts val="2400"/>
                  </a:spcBef>
                  <a:buNone/>
                </a:pPr>
                <a:r>
                  <a:rPr lang="en-US" sz="2200" dirty="0" smtClean="0"/>
                  <a:t>(2)	Express </a:t>
                </a:r>
                <a:r>
                  <a:rPr lang="en-US" sz="2200" dirty="0"/>
                  <a:t>cash flow in</a:t>
                </a:r>
                <a:r>
                  <a:rPr lang="en-US" sz="2200" dirty="0">
                    <a:solidFill>
                      <a:srgbClr val="3946A4"/>
                    </a:solidFill>
                  </a:rPr>
                  <a:t> </a:t>
                </a:r>
                <a:r>
                  <a:rPr lang="en-US" sz="2200" i="1" dirty="0">
                    <a:solidFill>
                      <a:srgbClr val="3946A4"/>
                    </a:solidFill>
                  </a:rPr>
                  <a:t>future (then-current ) dollars </a:t>
                </a:r>
                <a:r>
                  <a:rPr lang="en-US" sz="2200" dirty="0"/>
                  <a:t>and use </a:t>
                </a:r>
                <a:r>
                  <a:rPr lang="en-US" sz="2200" dirty="0" smtClean="0"/>
                  <a:t>inflated 	interest </a:t>
                </a:r>
                <a:r>
                  <a:rPr lang="en-US" sz="2200" dirty="0"/>
                  <a:t>rate where </a:t>
                </a:r>
                <a14:m>
                  <m:oMath xmlns:m="http://schemas.openxmlformats.org/officeDocument/2006/math">
                    <m:r>
                      <a:rPr lang="en-US" sz="2200" b="0" i="1" dirty="0" smtClean="0">
                        <a:latin typeface="Cambria Math"/>
                      </a:rPr>
                      <m:t>𝑖</m:t>
                    </m:r>
                    <m:r>
                      <a:rPr lang="en-US" sz="2200" b="0" i="1" baseline="-25000" dirty="0">
                        <a:latin typeface="Cambria Math"/>
                      </a:rPr>
                      <m:t>𝑓</m:t>
                    </m:r>
                    <m:r>
                      <a:rPr lang="en-US" sz="2200" b="0" i="1" dirty="0">
                        <a:latin typeface="Cambria Math"/>
                      </a:rPr>
                      <m:t>=</m:t>
                    </m:r>
                    <m:r>
                      <a:rPr lang="en-US" sz="2200" b="0" i="1" dirty="0" err="1">
                        <a:latin typeface="Cambria Math"/>
                      </a:rPr>
                      <m:t>𝑖</m:t>
                    </m:r>
                    <m:r>
                      <a:rPr lang="en-US" sz="2200" b="0" i="1" dirty="0">
                        <a:latin typeface="Cambria Math"/>
                      </a:rPr>
                      <m:t>+</m:t>
                    </m:r>
                    <m:r>
                      <a:rPr lang="en-US" sz="2200" b="0" i="1" dirty="0">
                        <a:latin typeface="Cambria Math"/>
                      </a:rPr>
                      <m:t>𝑓</m:t>
                    </m:r>
                    <m:r>
                      <a:rPr lang="en-US" sz="2200" b="0" i="1" dirty="0">
                        <a:latin typeface="Cambria Math"/>
                      </a:rPr>
                      <m:t>+(</m:t>
                    </m:r>
                    <m:r>
                      <a:rPr lang="en-US" sz="2200" b="0" i="1" dirty="0" err="1">
                        <a:latin typeface="Cambria Math"/>
                      </a:rPr>
                      <m:t>𝑖</m:t>
                    </m:r>
                    <m:r>
                      <a:rPr lang="en-US" sz="2200" b="0" i="1" dirty="0">
                        <a:latin typeface="Cambria Math"/>
                      </a:rPr>
                      <m:t>)(</m:t>
                    </m:r>
                    <m:r>
                      <a:rPr lang="en-US" sz="2200" b="0" i="1" dirty="0">
                        <a:latin typeface="Cambria Math"/>
                      </a:rPr>
                      <m:t>𝑓</m:t>
                    </m:r>
                    <m:r>
                      <a:rPr lang="en-US" sz="2200" b="0" i="1" dirty="0" smtClean="0">
                        <a:latin typeface="Cambria Math"/>
                      </a:rPr>
                      <m:t>)</m:t>
                    </m:r>
                  </m:oMath>
                </a14:m>
                <a:endParaRPr lang="en-US" sz="2200" b="0" dirty="0"/>
              </a:p>
              <a:p>
                <a:pPr marL="0" indent="0" algn="ctr">
                  <a:spcBef>
                    <a:spcPts val="1200"/>
                  </a:spcBef>
                  <a:buNone/>
                </a:pPr>
                <a:r>
                  <a:rPr lang="en-US" sz="2200" dirty="0" smtClean="0"/>
                  <a:t>       </a:t>
                </a:r>
                <a:r>
                  <a:rPr lang="en-US" sz="2200" dirty="0"/>
                  <a:t>( Note: </a:t>
                </a:r>
                <a:r>
                  <a:rPr lang="en-US" sz="2200" b="0" i="1" dirty="0"/>
                  <a:t>Inflated interest rate is the market interest rate</a:t>
                </a:r>
                <a:r>
                  <a:rPr lang="en-US" sz="2200" b="0" dirty="0" smtClean="0"/>
                  <a:t>)</a:t>
                </a:r>
                <a:endParaRPr lang="en-US" sz="2200" b="0" dirty="0"/>
              </a:p>
            </p:txBody>
          </p:sp>
        </mc:Choice>
        <mc:Fallback>
          <p:sp>
            <p:nvSpPr>
              <p:cNvPr id="4" name="Content Placeholder 3"/>
              <p:cNvSpPr>
                <a:spLocks noGrp="1" noRot="1" noChangeAspect="1" noMove="1" noResize="1" noEditPoints="1" noAdjustHandles="1" noChangeArrowheads="1" noChangeShapeType="1" noTextEdit="1"/>
              </p:cNvSpPr>
              <p:nvPr>
                <p:ph idx="17"/>
              </p:nvPr>
            </p:nvSpPr>
            <p:spPr>
              <a:xfrm>
                <a:off x="457200" y="2362200"/>
                <a:ext cx="8229600" cy="3581400"/>
              </a:xfrm>
              <a:blipFill rotWithShape="1">
                <a:blip r:embed="rId2" cstate="print"/>
                <a:stretch>
                  <a:fillRect l="-889" t="-1022"/>
                </a:stretch>
              </a:blipFill>
            </p:spPr>
            <p:txBody>
              <a:bodyPr/>
              <a:lstStyle/>
              <a:p>
                <a:r>
                  <a:rPr lang="en-US">
                    <a:noFill/>
                  </a:rPr>
                  <a:t> </a:t>
                </a:r>
              </a:p>
            </p:txBody>
          </p:sp>
        </mc:Fallback>
      </mc:AlternateContent>
      <p:sp>
        <p:nvSpPr>
          <p:cNvPr id="5" name="Text Placeholder 4"/>
          <p:cNvSpPr>
            <a:spLocks noGrp="1"/>
          </p:cNvSpPr>
          <p:nvPr>
            <p:ph type="body" sz="quarter" idx="18"/>
          </p:nvPr>
        </p:nvSpPr>
        <p:spPr/>
        <p:txBody>
          <a:bodyPr/>
          <a:lstStyle/>
          <a:p>
            <a:endParaRPr lang="en-US"/>
          </a:p>
        </p:txBody>
      </p:sp>
      <p:sp>
        <p:nvSpPr>
          <p:cNvPr id="6" name="Text Placeholder 5"/>
          <p:cNvSpPr>
            <a:spLocks noGrp="1"/>
          </p:cNvSpPr>
          <p:nvPr>
            <p:ph type="body" sz="quarter" idx="19"/>
          </p:nvPr>
        </p:nvSpPr>
        <p:spPr/>
        <p:txBody>
          <a:bodyPr/>
          <a:lstStyle/>
          <a:p>
            <a:endParaRPr lang="en-US"/>
          </a:p>
        </p:txBody>
      </p:sp>
    </p:spTree>
    <p:extLst>
      <p:ext uri="{BB962C8B-B14F-4D97-AF65-F5344CB8AC3E}">
        <p14:creationId xmlns:p14="http://schemas.microsoft.com/office/powerpoint/2010/main" xmlns="" val="2930610867"/>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p:txBody>
          <a:bodyPr/>
          <a:lstStyle/>
          <a:p>
            <a:r>
              <a:rPr lang="en-US" dirty="0"/>
              <a:t>Example: PW with </a:t>
            </a:r>
            <a:r>
              <a:rPr lang="en-US" dirty="0" smtClean="0"/>
              <a:t>Inflation</a:t>
            </a:r>
            <a:endParaRPr lang="en-US" dirty="0"/>
          </a:p>
        </p:txBody>
      </p:sp>
      <mc:AlternateContent xmlns:mc="http://schemas.openxmlformats.org/markup-compatibility/2006">
        <mc:Choice xmlns:a14="http://schemas.microsoft.com/office/drawing/2010/main" xmlns="" Requires="a14">
          <p:sp>
            <p:nvSpPr>
              <p:cNvPr id="8" name="Content Placeholder 2"/>
              <p:cNvSpPr>
                <a:spLocks noGrp="1"/>
              </p:cNvSpPr>
              <p:nvPr>
                <p:ph idx="1"/>
              </p:nvPr>
            </p:nvSpPr>
            <p:spPr>
              <a:xfrm>
                <a:off x="457200" y="1264920"/>
                <a:ext cx="8229600" cy="5135880"/>
              </a:xfrm>
            </p:spPr>
            <p:txBody>
              <a:bodyPr/>
              <a:lstStyle/>
              <a:p>
                <a:pPr marL="0" indent="0">
                  <a:buNone/>
                </a:pPr>
                <a:r>
                  <a:rPr lang="en-US" sz="2200" dirty="0" smtClean="0"/>
                  <a:t>A honing machine will have a cost of $25,000 (future cost) six years from now. Find the PW of the machine, if the real interest rate is 10% per year and  the inflation rate is 5% per year using (a) constant-value dollars, and (b) future dollars</a:t>
                </a:r>
                <a:r>
                  <a:rPr lang="en-US" sz="2200" dirty="0" smtClean="0"/>
                  <a:t>.</a:t>
                </a:r>
              </a:p>
              <a:p>
                <a:pPr marL="0" indent="0">
                  <a:spcBef>
                    <a:spcPts val="1200"/>
                  </a:spcBef>
                  <a:buNone/>
                </a:pPr>
                <a:r>
                  <a:rPr lang="en-US" sz="2400" dirty="0">
                    <a:solidFill>
                      <a:srgbClr val="A60A1B"/>
                    </a:solidFill>
                  </a:rPr>
                  <a:t>Solution:</a:t>
                </a:r>
                <a:r>
                  <a:rPr lang="en-US" sz="2000" dirty="0">
                    <a:solidFill>
                      <a:srgbClr val="A60A1B"/>
                    </a:solidFill>
                  </a:rPr>
                  <a:t>    </a:t>
                </a:r>
                <a:r>
                  <a:rPr lang="en-US" sz="2000" dirty="0"/>
                  <a:t>(</a:t>
                </a:r>
                <a:r>
                  <a:rPr lang="en-US" sz="2000" dirty="0" smtClean="0"/>
                  <a:t>a) Determine </a:t>
                </a:r>
                <a:r>
                  <a:rPr lang="en-US" sz="2000" i="1" dirty="0">
                    <a:solidFill>
                      <a:srgbClr val="3333CC"/>
                    </a:solidFill>
                  </a:rPr>
                  <a:t>constant-value</a:t>
                </a:r>
                <a:r>
                  <a:rPr lang="en-US" sz="2000" dirty="0">
                    <a:solidFill>
                      <a:srgbClr val="7030A0"/>
                    </a:solidFill>
                  </a:rPr>
                  <a:t> </a:t>
                </a:r>
                <a:r>
                  <a:rPr lang="en-US" sz="2000" dirty="0"/>
                  <a:t>dollars and </a:t>
                </a:r>
                <a:r>
                  <a:rPr lang="en-US" sz="2000" i="1" dirty="0">
                    <a:solidFill>
                      <a:srgbClr val="3333CC"/>
                    </a:solidFill>
                  </a:rPr>
                  <a:t>use </a:t>
                </a:r>
                <a:r>
                  <a:rPr lang="en-US" sz="2000" i="1" dirty="0" err="1">
                    <a:solidFill>
                      <a:srgbClr val="3333CC"/>
                    </a:solidFill>
                  </a:rPr>
                  <a:t>i</a:t>
                </a:r>
                <a:r>
                  <a:rPr lang="en-US" sz="2000" dirty="0"/>
                  <a:t> </a:t>
                </a:r>
                <a:r>
                  <a:rPr lang="en-US" sz="2000" dirty="0" smtClean="0"/>
                  <a:t>in PW equation</a:t>
                </a:r>
              </a:p>
              <a:p>
                <a:pPr marL="0" indent="0">
                  <a:lnSpc>
                    <a:spcPct val="120000"/>
                  </a:lnSpc>
                  <a:buNone/>
                </a:pPr>
                <a:r>
                  <a:rPr lang="en-US" sz="2000" dirty="0" smtClean="0"/>
                  <a:t>					</a:t>
                </a:r>
                <a:r>
                  <a:rPr lang="en-US" sz="2000" dirty="0" smtClean="0"/>
                  <a:t>  </a:t>
                </a:r>
                <a14:m>
                  <m:oMath xmlns:m="http://schemas.openxmlformats.org/officeDocument/2006/math">
                    <m:r>
                      <a:rPr lang="en-US" sz="2000" b="1" i="0" dirty="0" smtClean="0">
                        <a:latin typeface="Cambria Math"/>
                      </a:rPr>
                      <m:t>𝐂𝐕</m:t>
                    </m:r>
                    <m:r>
                      <a:rPr lang="en-US" sz="2000" b="0" i="0" dirty="0">
                        <a:latin typeface="Cambria Math"/>
                      </a:rPr>
                      <m:t>=25,000/(1+0.05)</m:t>
                    </m:r>
                    <m:r>
                      <a:rPr lang="en-US" sz="2000" b="0" i="0" baseline="30000" dirty="0">
                        <a:latin typeface="Cambria Math"/>
                      </a:rPr>
                      <m:t>6</m:t>
                    </m:r>
                    <m:r>
                      <a:rPr lang="en-US" sz="2000" b="0" i="0" dirty="0">
                        <a:latin typeface="Cambria Math"/>
                      </a:rPr>
                      <m:t>=$</m:t>
                    </m:r>
                    <m:r>
                      <a:rPr lang="en-US" sz="2000" b="0" i="0" dirty="0" smtClean="0">
                        <a:latin typeface="Cambria Math"/>
                      </a:rPr>
                      <m:t>18,655</m:t>
                    </m:r>
                  </m:oMath>
                </a14:m>
                <a:r>
                  <a:rPr lang="en-US" sz="900" b="0" dirty="0"/>
                  <a:t/>
                </a:r>
                <a:br>
                  <a:rPr lang="en-US" sz="900" b="0" dirty="0"/>
                </a:br>
                <a:r>
                  <a:rPr lang="en-US" sz="2000" b="0" dirty="0" smtClean="0"/>
                  <a:t>					</a:t>
                </a:r>
                <a:r>
                  <a:rPr lang="en-US" sz="2000" b="0" dirty="0" smtClean="0"/>
                  <a:t> </a:t>
                </a:r>
                <a14:m>
                  <m:oMath xmlns:m="http://schemas.openxmlformats.org/officeDocument/2006/math">
                    <m:r>
                      <a:rPr lang="en-US" sz="2000" b="1" i="0" dirty="0" smtClean="0">
                        <a:latin typeface="Cambria Math"/>
                      </a:rPr>
                      <m:t>𝐏𝐖</m:t>
                    </m:r>
                    <m:r>
                      <a:rPr lang="en-US" sz="2000" b="0" i="0" dirty="0">
                        <a:latin typeface="Cambria Math"/>
                      </a:rPr>
                      <m:t>=18,655(</m:t>
                    </m:r>
                    <m:r>
                      <m:rPr>
                        <m:sty m:val="p"/>
                      </m:rPr>
                      <a:rPr lang="en-US" sz="2000" b="0" i="0" dirty="0">
                        <a:latin typeface="Cambria Math"/>
                      </a:rPr>
                      <m:t>P</m:t>
                    </m:r>
                    <m:r>
                      <a:rPr lang="en-US" sz="2000" b="0" i="0" dirty="0">
                        <a:latin typeface="Cambria Math"/>
                      </a:rPr>
                      <m:t>/</m:t>
                    </m:r>
                    <m:r>
                      <m:rPr>
                        <m:sty m:val="p"/>
                      </m:rPr>
                      <a:rPr lang="en-US" sz="2000" b="0" i="0" dirty="0">
                        <a:latin typeface="Cambria Math"/>
                      </a:rPr>
                      <m:t>F</m:t>
                    </m:r>
                    <m:r>
                      <a:rPr lang="en-US" sz="2000" b="0" i="0" dirty="0">
                        <a:latin typeface="Cambria Math"/>
                      </a:rPr>
                      <m:t>,10%,6)</m:t>
                    </m:r>
                  </m:oMath>
                </a14:m>
                <a:r>
                  <a:rPr lang="en-US" sz="2000" b="0" dirty="0" smtClean="0"/>
                  <a:t/>
                </a:r>
                <a:br>
                  <a:rPr lang="en-US" sz="2000" b="0" dirty="0" smtClean="0"/>
                </a:br>
                <a:r>
                  <a:rPr lang="en-US" sz="2000" b="0" dirty="0" smtClean="0"/>
                  <a:t>					     </a:t>
                </a:r>
                <a:r>
                  <a:rPr lang="en-US" sz="2000" b="0" dirty="0" smtClean="0"/>
                  <a:t>    </a:t>
                </a:r>
                <a14:m>
                  <m:oMath xmlns:m="http://schemas.openxmlformats.org/officeDocument/2006/math">
                    <m:r>
                      <a:rPr lang="en-US" sz="2000" b="1" i="0" dirty="0" smtClean="0">
                        <a:solidFill>
                          <a:srgbClr val="006200"/>
                        </a:solidFill>
                        <a:latin typeface="Cambria Math"/>
                      </a:rPr>
                      <m:t>= </m:t>
                    </m:r>
                    <m:r>
                      <a:rPr lang="en-US" sz="2000" b="1" i="0" dirty="0">
                        <a:solidFill>
                          <a:srgbClr val="006200"/>
                        </a:solidFill>
                        <a:latin typeface="Cambria Math"/>
                      </a:rPr>
                      <m:t>$</m:t>
                    </m:r>
                    <m:r>
                      <a:rPr lang="en-US" sz="2000" b="1" i="0" dirty="0" smtClean="0">
                        <a:solidFill>
                          <a:srgbClr val="006200"/>
                        </a:solidFill>
                        <a:latin typeface="Cambria Math"/>
                      </a:rPr>
                      <m:t>𝟏𝟎</m:t>
                    </m:r>
                    <m:r>
                      <a:rPr lang="en-US" sz="2000" b="1" i="0" dirty="0" smtClean="0">
                        <a:solidFill>
                          <a:srgbClr val="006200"/>
                        </a:solidFill>
                        <a:latin typeface="Cambria Math"/>
                      </a:rPr>
                      <m:t>,</m:t>
                    </m:r>
                    <m:r>
                      <a:rPr lang="en-US" sz="2000" b="1" i="0" dirty="0" smtClean="0">
                        <a:solidFill>
                          <a:srgbClr val="006200"/>
                        </a:solidFill>
                        <a:latin typeface="Cambria Math"/>
                      </a:rPr>
                      <m:t>𝟓𝟑𝟎</m:t>
                    </m:r>
                  </m:oMath>
                </a14:m>
                <a:endParaRPr lang="en-US" sz="2000" dirty="0" smtClean="0">
                  <a:solidFill>
                    <a:srgbClr val="006200"/>
                  </a:solidFill>
                </a:endParaRPr>
              </a:p>
              <a:p>
                <a:pPr marL="0" indent="0">
                  <a:lnSpc>
                    <a:spcPct val="120000"/>
                  </a:lnSpc>
                  <a:spcBef>
                    <a:spcPts val="1800"/>
                  </a:spcBef>
                  <a:spcAft>
                    <a:spcPts val="500"/>
                  </a:spcAft>
                  <a:buNone/>
                </a:pPr>
                <a:r>
                  <a:rPr lang="en-US" sz="2000" dirty="0" smtClean="0"/>
                  <a:t>		       (</a:t>
                </a:r>
                <a:r>
                  <a:rPr lang="en-US" sz="2000" dirty="0"/>
                  <a:t>b) Leave as </a:t>
                </a:r>
                <a:r>
                  <a:rPr lang="en-US" sz="2000" dirty="0">
                    <a:solidFill>
                      <a:srgbClr val="3333CC"/>
                    </a:solidFill>
                  </a:rPr>
                  <a:t>future </a:t>
                </a:r>
                <a:r>
                  <a:rPr lang="en-US" sz="2000" dirty="0"/>
                  <a:t>dollars and </a:t>
                </a:r>
                <a:r>
                  <a:rPr lang="en-US" sz="2000" i="1" dirty="0">
                    <a:solidFill>
                      <a:srgbClr val="3333CC"/>
                    </a:solidFill>
                  </a:rPr>
                  <a:t>use i</a:t>
                </a:r>
                <a:r>
                  <a:rPr lang="en-US" sz="2000" i="1" baseline="-25000" dirty="0">
                    <a:solidFill>
                      <a:srgbClr val="3333CC"/>
                    </a:solidFill>
                  </a:rPr>
                  <a:t>f</a:t>
                </a:r>
                <a:r>
                  <a:rPr lang="en-US" sz="2000" i="1" dirty="0">
                    <a:solidFill>
                      <a:srgbClr val="3333CC"/>
                    </a:solidFill>
                  </a:rPr>
                  <a:t> </a:t>
                </a:r>
                <a:r>
                  <a:rPr lang="en-US" sz="2000" dirty="0"/>
                  <a:t>in PW </a:t>
                </a:r>
                <a:r>
                  <a:rPr lang="en-US" sz="2000" dirty="0" smtClean="0"/>
                  <a:t>equation</a:t>
                </a:r>
                <a:endParaRPr lang="en-US" sz="1000" dirty="0">
                  <a:solidFill>
                    <a:srgbClr val="7030A0"/>
                  </a:solidFill>
                </a:endParaRPr>
              </a:p>
              <a:p>
                <a:pPr marL="0" indent="0">
                  <a:spcAft>
                    <a:spcPts val="1000"/>
                  </a:spcAft>
                  <a:buNone/>
                </a:pPr>
                <a:r>
                  <a:rPr lang="en-US" sz="1000" dirty="0" smtClean="0">
                    <a:solidFill>
                      <a:srgbClr val="7030A0"/>
                    </a:solidFill>
                  </a:rPr>
                  <a:t>				</a:t>
                </a:r>
                <a:r>
                  <a:rPr lang="en-US" sz="1000" dirty="0" smtClean="0">
                    <a:solidFill>
                      <a:srgbClr val="7030A0"/>
                    </a:solidFill>
                  </a:rPr>
                  <a:t>      	        </a:t>
                </a:r>
                <a14:m>
                  <m:oMath xmlns:m="http://schemas.openxmlformats.org/officeDocument/2006/math">
                    <m:r>
                      <a:rPr lang="en-US" sz="2000" b="1" i="0" dirty="0" smtClean="0">
                        <a:latin typeface="Cambria Math"/>
                      </a:rPr>
                      <m:t>𝐢</m:t>
                    </m:r>
                    <m:r>
                      <a:rPr lang="en-US" sz="2000" b="1" i="0" baseline="-25000" dirty="0" smtClean="0">
                        <a:latin typeface="Cambria Math"/>
                      </a:rPr>
                      <m:t>𝐟</m:t>
                    </m:r>
                    <m:r>
                      <a:rPr lang="en-US" sz="2000" b="0" i="0" dirty="0">
                        <a:latin typeface="Cambria Math"/>
                      </a:rPr>
                      <m:t>=0.10+0.05+(0.10)(0.05)=</m:t>
                    </m:r>
                    <m:r>
                      <a:rPr lang="en-US" sz="2000" b="0" i="0" dirty="0" smtClean="0">
                        <a:latin typeface="Cambria Math"/>
                      </a:rPr>
                      <m:t>15.5%</m:t>
                    </m:r>
                  </m:oMath>
                </a14:m>
                <a:r>
                  <a:rPr lang="en-US" sz="2000" b="0" dirty="0" smtClean="0"/>
                  <a:t/>
                </a:r>
                <a:br>
                  <a:rPr lang="en-US" sz="2000" b="0" dirty="0" smtClean="0"/>
                </a:br>
                <a:r>
                  <a:rPr lang="en-US" sz="2000" b="0" dirty="0" smtClean="0"/>
                  <a:t>				</a:t>
                </a:r>
                <a:r>
                  <a:rPr lang="en-US" sz="2000" b="0" dirty="0" smtClean="0"/>
                  <a:t>	</a:t>
                </a:r>
                <a14:m>
                  <m:oMath xmlns:m="http://schemas.openxmlformats.org/officeDocument/2006/math">
                    <m:r>
                      <a:rPr lang="en-US" sz="2000" b="1" i="0" dirty="0" smtClean="0">
                        <a:latin typeface="Cambria Math"/>
                      </a:rPr>
                      <m:t>𝐏𝐖</m:t>
                    </m:r>
                    <m:r>
                      <a:rPr lang="en-US" sz="2000" b="0" i="0" dirty="0">
                        <a:latin typeface="Cambria Math"/>
                      </a:rPr>
                      <m:t>=25,000(</m:t>
                    </m:r>
                    <m:r>
                      <m:rPr>
                        <m:sty m:val="p"/>
                      </m:rPr>
                      <a:rPr lang="en-US" sz="2000" b="0" i="0" dirty="0">
                        <a:latin typeface="Cambria Math"/>
                      </a:rPr>
                      <m:t>P</m:t>
                    </m:r>
                    <m:r>
                      <a:rPr lang="en-US" sz="2000" b="0" i="0" dirty="0">
                        <a:latin typeface="Cambria Math"/>
                      </a:rPr>
                      <m:t>/</m:t>
                    </m:r>
                    <m:r>
                      <m:rPr>
                        <m:sty m:val="p"/>
                      </m:rPr>
                      <a:rPr lang="en-US" sz="2000" b="0" i="0" dirty="0">
                        <a:latin typeface="Cambria Math"/>
                      </a:rPr>
                      <m:t>F</m:t>
                    </m:r>
                    <m:r>
                      <a:rPr lang="en-US" sz="2000" b="0" i="0" dirty="0">
                        <a:latin typeface="Cambria Math"/>
                      </a:rPr>
                      <m:t>,15.5%,6)</m:t>
                    </m:r>
                  </m:oMath>
                </a14:m>
                <a:r>
                  <a:rPr lang="en-US" sz="2000" b="0" dirty="0" smtClean="0"/>
                  <a:t/>
                </a:r>
                <a:br>
                  <a:rPr lang="en-US" sz="2000" b="0" dirty="0" smtClean="0"/>
                </a:br>
                <a:r>
                  <a:rPr lang="en-US" sz="2000" b="0" dirty="0" smtClean="0"/>
                  <a:t>					    </a:t>
                </a:r>
                <a:r>
                  <a:rPr lang="en-US" sz="2000" b="0" dirty="0" smtClean="0"/>
                  <a:t>    </a:t>
                </a:r>
                <a14:m>
                  <m:oMath xmlns:m="http://schemas.openxmlformats.org/officeDocument/2006/math">
                    <m:r>
                      <a:rPr lang="en-US" sz="2000" b="1" i="0" dirty="0" smtClean="0">
                        <a:solidFill>
                          <a:srgbClr val="006200"/>
                        </a:solidFill>
                        <a:latin typeface="Cambria Math"/>
                      </a:rPr>
                      <m:t>= </m:t>
                    </m:r>
                    <m:r>
                      <a:rPr lang="en-US" sz="2000" b="1" i="0" dirty="0">
                        <a:solidFill>
                          <a:srgbClr val="006200"/>
                        </a:solidFill>
                        <a:latin typeface="Cambria Math"/>
                      </a:rPr>
                      <m:t>$</m:t>
                    </m:r>
                    <m:r>
                      <a:rPr lang="en-US" sz="2000" b="1" i="0" dirty="0" smtClean="0">
                        <a:solidFill>
                          <a:srgbClr val="006200"/>
                        </a:solidFill>
                        <a:latin typeface="Cambria Math"/>
                      </a:rPr>
                      <m:t>𝟏𝟎</m:t>
                    </m:r>
                    <m:r>
                      <a:rPr lang="en-US" sz="2000" b="1" i="0" dirty="0" smtClean="0">
                        <a:solidFill>
                          <a:srgbClr val="006200"/>
                        </a:solidFill>
                        <a:latin typeface="Cambria Math"/>
                      </a:rPr>
                      <m:t>,</m:t>
                    </m:r>
                    <m:r>
                      <a:rPr lang="en-US" sz="2000" b="1" i="0" dirty="0" smtClean="0">
                        <a:solidFill>
                          <a:srgbClr val="006200"/>
                        </a:solidFill>
                        <a:latin typeface="Cambria Math"/>
                      </a:rPr>
                      <m:t>𝟓𝟑𝟎</m:t>
                    </m:r>
                  </m:oMath>
                </a14:m>
                <a:endParaRPr lang="en-US" sz="2000" dirty="0">
                  <a:solidFill>
                    <a:srgbClr val="006200"/>
                  </a:solidFill>
                </a:endParaRPr>
              </a:p>
            </p:txBody>
          </p:sp>
        </mc:Choice>
        <mc:Fallback>
          <p:sp>
            <p:nvSpPr>
              <p:cNvPr id="8" name="Content Placeholder 2"/>
              <p:cNvSpPr>
                <a:spLocks noGrp="1" noRot="1" noChangeAspect="1" noMove="1" noResize="1" noEditPoints="1" noAdjustHandles="1" noChangeArrowheads="1" noChangeShapeType="1" noTextEdit="1"/>
              </p:cNvSpPr>
              <p:nvPr>
                <p:ph idx="1"/>
              </p:nvPr>
            </p:nvSpPr>
            <p:spPr>
              <a:xfrm>
                <a:off x="457200" y="1264920"/>
                <a:ext cx="8229600" cy="5135880"/>
              </a:xfrm>
              <a:blipFill rotWithShape="1">
                <a:blip r:embed="rId2" cstate="print"/>
                <a:stretch>
                  <a:fillRect l="-1111" t="-713" r="-593"/>
                </a:stretch>
              </a:blipFill>
            </p:spPr>
            <p:txBody>
              <a:bodyPr/>
              <a:lstStyle/>
              <a:p>
                <a:r>
                  <a:rPr lang="en-US">
                    <a:noFill/>
                  </a:rPr>
                  <a:t> </a:t>
                </a:r>
              </a:p>
            </p:txBody>
          </p:sp>
        </mc:Fallback>
      </mc:AlternateContent>
      <p:sp>
        <p:nvSpPr>
          <p:cNvPr id="10" name="Text Placeholder 3"/>
          <p:cNvSpPr>
            <a:spLocks noGrp="1"/>
          </p:cNvSpPr>
          <p:nvPr>
            <p:ph type="body" sz="quarter" idx="16"/>
          </p:nvPr>
        </p:nvSpPr>
        <p:spPr/>
        <p:txBody>
          <a:bodyPr/>
          <a:lstStyle/>
          <a:p>
            <a:endParaRPr lang="en-US"/>
          </a:p>
        </p:txBody>
      </p:sp>
      <p:sp>
        <p:nvSpPr>
          <p:cNvPr id="9" name="Text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xmlns="" val="1684246873"/>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
</file>

<file path=ppt/theme/theme1.xml><?xml version="1.0" encoding="utf-8"?>
<a:theme xmlns:a="http://schemas.openxmlformats.org/drawingml/2006/main" name="MHHE_Accessible_PPT_Template-v3 (1)">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lternate FIRST, BREAK, LAST slide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Plain BODY/MAIN CONTENT">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Red bar footer BODY/MAIN CONTENT">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PLAIN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RED FOOTER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BLUE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Plain_APPENDIX">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Red Bar Footer_APPENDIX">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MHHE_Accessible_PPT_Template-v3 (1)</Template>
  <TotalTime>4652</TotalTime>
  <Words>709</Words>
  <Application>Microsoft Office PowerPoint</Application>
  <PresentationFormat>On-screen Show (4:3)</PresentationFormat>
  <Paragraphs>73</Paragraphs>
  <Slides>14</Slides>
  <Notes>2</Notes>
  <HiddenSlides>0</HiddenSlides>
  <MMClips>0</MMClips>
  <ScaleCrop>false</ScaleCrop>
  <HeadingPairs>
    <vt:vector size="6" baseType="variant">
      <vt:variant>
        <vt:lpstr>Theme</vt:lpstr>
      </vt:variant>
      <vt:variant>
        <vt:i4>9</vt:i4>
      </vt:variant>
      <vt:variant>
        <vt:lpstr>Embedded OLE Servers</vt:lpstr>
      </vt:variant>
      <vt:variant>
        <vt:i4>1</vt:i4>
      </vt:variant>
      <vt:variant>
        <vt:lpstr>Slide Titles</vt:lpstr>
      </vt:variant>
      <vt:variant>
        <vt:i4>14</vt:i4>
      </vt:variant>
    </vt:vector>
  </HeadingPairs>
  <TitlesOfParts>
    <vt:vector size="24" baseType="lpstr">
      <vt:lpstr>MHHE_Accessible_PPT_Template-v3 (1)</vt:lpstr>
      <vt:lpstr>Alternate FIRST, BREAK, LAST slides</vt:lpstr>
      <vt:lpstr>Plain BODY/MAIN CONTENT</vt:lpstr>
      <vt:lpstr>Red bar footer BODY/MAIN CONTENT</vt:lpstr>
      <vt:lpstr>PLAIN Section Divider, Quotes, Callouts</vt:lpstr>
      <vt:lpstr>RED FOOTER Section Divider, Quotes, Callouts</vt:lpstr>
      <vt:lpstr>BLUE Section Divider, Quotes, Callouts</vt:lpstr>
      <vt:lpstr>Plain_APPENDIX</vt:lpstr>
      <vt:lpstr>Red Bar Footer_APPENDIX</vt:lpstr>
      <vt:lpstr>Equation</vt:lpstr>
      <vt:lpstr>Lecture slides to accompany Engineering Economy, 8th edition</vt:lpstr>
      <vt:lpstr>Chapter 14</vt:lpstr>
      <vt:lpstr>LEARNING OUTCOMES</vt:lpstr>
      <vt:lpstr>Understanding Inflation</vt:lpstr>
      <vt:lpstr>Example: Constant Value Dollars</vt:lpstr>
      <vt:lpstr>Three Different Rates</vt:lpstr>
      <vt:lpstr>Example: Market vs. Real Rate</vt:lpstr>
      <vt:lpstr>PW Calculations with Inflation</vt:lpstr>
      <vt:lpstr>Example: PW with Inflation</vt:lpstr>
      <vt:lpstr>FW Calculations with Inflation</vt:lpstr>
      <vt:lpstr>Example: FW with Inflation (1)</vt:lpstr>
      <vt:lpstr>Example: FW with Inflation (2)</vt:lpstr>
      <vt:lpstr>Capital Recovery with Inflation</vt:lpstr>
      <vt:lpstr>Summary of Important Points</vt:lpstr>
    </vt:vector>
  </TitlesOfParts>
  <Company>The McGraw-Hill Companies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Structural Analysis</dc:title>
  <dc:creator>Kilburg, Jolynn</dc:creator>
  <cp:lastModifiedBy>Ken Marefat</cp:lastModifiedBy>
  <cp:revision>474</cp:revision>
  <dcterms:created xsi:type="dcterms:W3CDTF">2017-02-27T15:23:48Z</dcterms:created>
  <dcterms:modified xsi:type="dcterms:W3CDTF">2017-08-23T22:44:40Z</dcterms:modified>
</cp:coreProperties>
</file>