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7"/>
  </p:notesMasterIdLst>
  <p:handoutMasterIdLst>
    <p:handoutMasterId r:id="rId28"/>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858"/>
    <a:srgbClr val="A60A1B"/>
    <a:srgbClr val="2B5B4D"/>
    <a:srgbClr val="006200"/>
    <a:srgbClr val="00518B"/>
    <a:srgbClr val="81370A"/>
    <a:srgbClr val="005E47"/>
    <a:srgbClr val="00664D"/>
    <a:srgbClr val="3946A4"/>
    <a:srgbClr val="3294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3324" autoAdjust="0"/>
  </p:normalViewPr>
  <p:slideViewPr>
    <p:cSldViewPr>
      <p:cViewPr>
        <p:scale>
          <a:sx n="75" d="100"/>
          <a:sy n="75" d="100"/>
        </p:scale>
        <p:origin x="-2790" y="-816"/>
      </p:cViewPr>
      <p:guideLst>
        <p:guide orient="horz" pos="3408"/>
        <p:guide orient="horz" pos="3600"/>
        <p:guide orient="horz" pos="912"/>
        <p:guide orient="horz" pos="3360"/>
        <p:guide pos="5616"/>
        <p:guide pos="4320"/>
      </p:guideLst>
    </p:cSldViewPr>
  </p:slideViewPr>
  <p:outlineViewPr>
    <p:cViewPr>
      <p:scale>
        <a:sx n="33" d="100"/>
        <a:sy n="33" d="100"/>
      </p:scale>
      <p:origin x="0" y="179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pPr/>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pPr/>
              <a:t>‹#›</a:t>
            </a:fld>
            <a:endParaRPr lang="en-US"/>
          </a:p>
        </p:txBody>
      </p:sp>
    </p:spTree>
    <p:extLst>
      <p:ext uri="{BB962C8B-B14F-4D97-AF65-F5344CB8AC3E}">
        <p14:creationId xmlns:p14="http://schemas.microsoft.com/office/powerpoint/2010/main" xmlns=""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pPr/>
              <a:t>8/23/2017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pPr/>
              <a:t>‹#›</a:t>
            </a:fld>
            <a:endParaRPr lang="en-US"/>
          </a:p>
        </p:txBody>
      </p:sp>
    </p:spTree>
    <p:extLst>
      <p:ext uri="{BB962C8B-B14F-4D97-AF65-F5344CB8AC3E}">
        <p14:creationId xmlns:p14="http://schemas.microsoft.com/office/powerpoint/2010/main" xmlns=""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p>
          <a:p>
            <a:r>
              <a:rPr lang="en-US" dirty="0" smtClean="0"/>
              <a:t>1.  Introduce yourself - your students are likely to want to know something about your qualifications and interests - overall, where you are coming from.</a:t>
            </a:r>
          </a:p>
          <a:p>
            <a:r>
              <a:rPr lang="en-US" dirty="0" smtClean="0"/>
              <a:t>2.  Have students introduce themselves.  Ask why they are taking this class.  If you are fortunate enough to have a Polaroid camera, take pictures of each student for later posting on a class “board” so both they and you get to know each other.</a:t>
            </a:r>
          </a:p>
          <a:p>
            <a:r>
              <a:rPr lang="en-US" dirty="0" smtClean="0"/>
              <a:t>3.  Discuss both choice of textbook and development of syllabus.</a:t>
            </a:r>
          </a:p>
          <a:p>
            <a:r>
              <a:rPr lang="en-US" dirty="0" smtClean="0"/>
              <a:t>4.  If you are expecting students to work in teams, at east introduce the choice of team members.  If at all possible, have students participate in a team building or team study exercise.  It works wonders.  Most student have been told to work in teams in prior classes, but have never examined exactly what a team is and how it works.  One hour spent in a team building/examination exercise saves many hours and avoids many problems later on.</a:t>
            </a:r>
          </a:p>
        </p:txBody>
      </p:sp>
      <p:sp>
        <p:nvSpPr>
          <p:cNvPr id="4" name="Slide Number Placeholder 3"/>
          <p:cNvSpPr>
            <a:spLocks noGrp="1"/>
          </p:cNvSpPr>
          <p:nvPr>
            <p:ph type="sldNum" sz="quarter" idx="10"/>
          </p:nvPr>
        </p:nvSpPr>
        <p:spPr/>
        <p:txBody>
          <a:bodyPr/>
          <a:lstStyle/>
          <a:p>
            <a:fld id="{5D003D02-7E89-4EBF-B123-9C334E1BFEF7}" type="slidenum">
              <a:rPr lang="en-US" smtClean="0"/>
              <a:pPr/>
              <a:t>1</a:t>
            </a:fld>
            <a:endParaRPr lang="en-US"/>
          </a:p>
        </p:txBody>
      </p:sp>
    </p:spTree>
    <p:extLst>
      <p:ext uri="{BB962C8B-B14F-4D97-AF65-F5344CB8AC3E}">
        <p14:creationId xmlns:p14="http://schemas.microsoft.com/office/powerpoint/2010/main" xmlns="" val="345517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pPr/>
              <a:t>2</a:t>
            </a:fld>
            <a:endParaRPr lang="en-US"/>
          </a:p>
        </p:txBody>
      </p:sp>
    </p:spTree>
    <p:extLst>
      <p:ext uri="{BB962C8B-B14F-4D97-AF65-F5344CB8AC3E}">
        <p14:creationId xmlns:p14="http://schemas.microsoft.com/office/powerpoint/2010/main" xmlns="" val="34183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rgbClr val="000000">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mj-lt"/>
                <a:cs typeface="Arial" panose="020B0604020202020204" pitchFamily="34" charset="0"/>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457200" y="4191000"/>
            <a:ext cx="5105400" cy="685800"/>
          </a:xfrm>
          <a:prstGeom prst="rect">
            <a:avLst/>
          </a:prstGeom>
        </p:spPr>
        <p:txBody>
          <a:bodyPr anchor="b"/>
          <a:lstStyle>
            <a:lvl1pPr marL="0" indent="0">
              <a:buNone/>
              <a:defRPr sz="2000" b="1">
                <a:solidFill>
                  <a:schemeClr val="bg1"/>
                </a:solidFill>
                <a:latin typeface="ArumSans Bd" pitchFamily="34" charset="0"/>
                <a:cs typeface="Arial" panose="020B0604020202020204" pitchFamily="34" charset="0"/>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ntent Placeholder 4"/>
          <p:cNvSpPr>
            <a:spLocks noGrp="1"/>
          </p:cNvSpPr>
          <p:nvPr>
            <p:ph sz="quarter" idx="12" hasCustomPrompt="1"/>
          </p:nvPr>
        </p:nvSpPr>
        <p:spPr>
          <a:xfrm>
            <a:off x="0" y="6706639"/>
            <a:ext cx="9144000" cy="173736"/>
          </a:xfrm>
          <a:prstGeom prst="rect">
            <a:avLst/>
          </a:prstGeom>
        </p:spPr>
        <p:txBody>
          <a:bodyPr/>
          <a:lstStyle>
            <a:lvl1pPr algn="l">
              <a:defRPr sz="800">
                <a:solidFill>
                  <a:srgbClr val="585858"/>
                </a:solidFill>
              </a:defRPr>
            </a:lvl1pPr>
          </a:lstStyle>
          <a:p>
            <a:pPr lvl="0"/>
            <a:r>
              <a:rPr lang="en-US" dirty="0" smtClean="0"/>
              <a:t>Set Copyright Here</a:t>
            </a:r>
            <a:endParaRPr lang="en-US" dirty="0"/>
          </a:p>
        </p:txBody>
      </p:sp>
    </p:spTree>
    <p:extLst>
      <p:ext uri="{BB962C8B-B14F-4D97-AF65-F5344CB8AC3E}">
        <p14:creationId xmlns:p14="http://schemas.microsoft.com/office/powerpoint/2010/main" xmlns=""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80104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118797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874073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587377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9750495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491004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32661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xmlns="" val="198741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52120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862655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7"/>
          </p:nvPr>
        </p:nvSpPr>
        <p:spPr>
          <a:xfrm>
            <a:off x="457200" y="373380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Jump Link"/>
          <p:cNvSpPr>
            <a:spLocks noGrp="1"/>
          </p:cNvSpPr>
          <p:nvPr>
            <p:ph type="body" sz="quarter" idx="18" hasCustomPrompt="1"/>
          </p:nvPr>
        </p:nvSpPr>
        <p:spPr>
          <a:xfrm>
            <a:off x="3886200" y="6551932"/>
            <a:ext cx="1371600" cy="100584"/>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12" name="Photo Credit"/>
          <p:cNvSpPr>
            <a:spLocks noGrp="1"/>
          </p:cNvSpPr>
          <p:nvPr>
            <p:ph type="body" sz="quarter" idx="19" hasCustomPrompt="1"/>
          </p:nvPr>
        </p:nvSpPr>
        <p:spPr>
          <a:xfrm>
            <a:off x="6473952"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1309971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Bar-Six Content Placeholders">
    <p:spTree>
      <p:nvGrpSpPr>
        <p:cNvPr id="1" name=""/>
        <p:cNvGrpSpPr/>
        <p:nvPr/>
      </p:nvGrpSpPr>
      <p:grpSpPr>
        <a:xfrm>
          <a:off x="0" y="0"/>
          <a:ext cx="0" cy="0"/>
          <a:chOff x="0" y="0"/>
          <a:chExt cx="0" cy="0"/>
        </a:xfrm>
      </p:grpSpPr>
      <p:sp>
        <p:nvSpPr>
          <p:cNvPr id="10" name="Oval 9"/>
          <p:cNvSpPr/>
          <p:nvPr userDrawn="1"/>
        </p:nvSpPr>
        <p:spPr bwMode="auto">
          <a:xfrm>
            <a:off x="685800" y="5486400"/>
            <a:ext cx="7772400" cy="838200"/>
          </a:xfrm>
          <a:prstGeom prst="ellipse">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1" name="Oval 10"/>
          <p:cNvSpPr/>
          <p:nvPr userDrawn="1"/>
        </p:nvSpPr>
        <p:spPr bwMode="auto">
          <a:xfrm>
            <a:off x="685800" y="4534644"/>
            <a:ext cx="7772400" cy="723156"/>
          </a:xfrm>
          <a:prstGeom prst="ellipse">
            <a:avLst/>
          </a:prstGeom>
          <a:solidFill>
            <a:srgbClr val="E8E5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2" name="Oval 11"/>
          <p:cNvSpPr/>
          <p:nvPr userDrawn="1"/>
        </p:nvSpPr>
        <p:spPr bwMode="auto">
          <a:xfrm>
            <a:off x="685800" y="3429000"/>
            <a:ext cx="7772400" cy="877044"/>
          </a:xfrm>
          <a:prstGeom prst="ellipse">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3" name="Oval 12"/>
          <p:cNvSpPr/>
          <p:nvPr userDrawn="1"/>
        </p:nvSpPr>
        <p:spPr bwMode="auto">
          <a:xfrm>
            <a:off x="685800" y="2362200"/>
            <a:ext cx="7772400" cy="838200"/>
          </a:xfrm>
          <a:prstGeom prst="ellipse">
            <a:avLst/>
          </a:prstGeom>
          <a:solidFill>
            <a:srgbClr val="D6D6F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4" name="Oval 13"/>
          <p:cNvSpPr/>
          <p:nvPr userDrawn="1"/>
        </p:nvSpPr>
        <p:spPr bwMode="auto">
          <a:xfrm>
            <a:off x="685800" y="1295400"/>
            <a:ext cx="7772400" cy="838200"/>
          </a:xfrm>
          <a:prstGeom prst="ellipse">
            <a:avLst/>
          </a:prstGeom>
          <a:solidFill>
            <a:srgbClr val="C2FF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hidden="1"/>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hidden="1"/>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hidden="1"/>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hidden="1"/>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hidden="1"/>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hidden="1"/>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hidden="1"/>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812444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866468"/>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4" name="Photo Credit"/>
          <p:cNvSpPr>
            <a:spLocks noGrp="1"/>
          </p:cNvSpPr>
          <p:nvPr>
            <p:ph sz="quarter" idx="30"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32307901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528665"/>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648200"/>
            <a:ext cx="4038600" cy="467532"/>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257800"/>
            <a:ext cx="40386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6" name="Content Placeholder 5"/>
          <p:cNvSpPr>
            <a:spLocks noGrp="1"/>
          </p:cNvSpPr>
          <p:nvPr>
            <p:ph sz="quarter" idx="31"/>
          </p:nvPr>
        </p:nvSpPr>
        <p:spPr>
          <a:xfrm>
            <a:off x="4724400" y="5943600"/>
            <a:ext cx="39624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8" name="Photo Credit"/>
          <p:cNvSpPr>
            <a:spLocks noGrp="1"/>
          </p:cNvSpPr>
          <p:nvPr>
            <p:ph sz="quarter" idx="32"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67588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319401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803400"/>
            <a:ext cx="4040188"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803400"/>
            <a:ext cx="4041775"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7505567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7272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7272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hidden="1"/>
          <p:cNvSpPr>
            <a:spLocks noGrp="1"/>
          </p:cNvSpPr>
          <p:nvPr>
            <p:ph type="body" sz="quarter" idx="16" hasCustomPrompt="1"/>
          </p:nvPr>
        </p:nvSpPr>
        <p:spPr>
          <a:xfrm>
            <a:off x="3817620" y="655320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20792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485390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16435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hidden="1"/>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15795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rgbClr val="3946A4"/>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xmlns="" val="246929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5438"/>
            <a:ext cx="9144000" cy="188925"/>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©McGraw-Hill Education. All rights reserved. Authorized </a:t>
            </a:r>
            <a:r>
              <a:rPr lang="en-US" sz="3200" kern="1200" dirty="0" smtClean="0">
                <a:solidFill>
                  <a:srgbClr val="585858"/>
                </a:solidFill>
                <a:effectLst/>
                <a:latin typeface="+mn-lt"/>
                <a:ea typeface="+mn-ea"/>
                <a:cs typeface="+mn-cs"/>
              </a:rPr>
              <a:t>only </a:t>
            </a: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585858"/>
              </a:solidFill>
              <a:effectLst/>
              <a:uLnTx/>
              <a:uFillTx/>
              <a:latin typeface="Calibri"/>
              <a:ea typeface="+mn-ea"/>
              <a:cs typeface="+mn-cs"/>
            </a:endParaRPr>
          </a:p>
        </p:txBody>
      </p:sp>
    </p:spTree>
    <p:extLst>
      <p:ext uri="{BB962C8B-B14F-4D97-AF65-F5344CB8AC3E}">
        <p14:creationId xmlns:p14="http://schemas.microsoft.com/office/powerpoint/2010/main" xmlns="" val="385992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88723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705315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70175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949214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656260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267836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1099747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112378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755641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07410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xmlns=""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xmlns=""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1283304046"/>
      </p:ext>
    </p:extLst>
  </p:cSld>
  <p:clrMap bg1="lt1" tx1="dk1" bg2="lt2" tx2="dk2" accent1="accent1" accent2="accent2" accent3="accent3" accent4="accent4" accent5="accent5" accent6="accent6" hlink="hlink" folHlink="folHlink"/>
  <p:sldLayoutIdLst>
    <p:sldLayoutId id="2147483951" r:id="rId1"/>
    <p:sldLayoutId id="2147483964" r:id="rId2"/>
    <p:sldLayoutId id="2147483952" r:id="rId3"/>
    <p:sldLayoutId id="2147483967" r:id="rId4"/>
    <p:sldLayoutId id="2147483966"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xmlns=""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a:t>
            </a:r>
            <a:r>
              <a:rPr lang="en-US" sz="800" dirty="0" err="1" smtClean="0">
                <a:solidFill>
                  <a:schemeClr val="bg1"/>
                </a:solidFill>
              </a:rPr>
              <a:t>EducationCopy</a:t>
            </a:r>
            <a:endParaRPr lang="en-US" sz="800" dirty="0" smtClean="0">
              <a:solidFill>
                <a:schemeClr val="bg1"/>
              </a:solidFill>
            </a:endParaRPr>
          </a:p>
        </p:txBody>
      </p:sp>
    </p:spTree>
    <p:extLst>
      <p:ext uri="{BB962C8B-B14F-4D97-AF65-F5344CB8AC3E}">
        <p14:creationId xmlns:p14="http://schemas.microsoft.com/office/powerpoint/2010/main" xmlns=""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p:nvPicPr>
        <p:blipFill rotWithShape="1">
          <a:blip r:embed="rId4" cstate="screen">
            <a:alphaModFix amt="25000"/>
            <a:extLst>
              <a:ext uri="{28A0092B-C50C-407E-A947-70E740481C1C}">
                <a14:useLocalDpi xmlns:a14="http://schemas.microsoft.com/office/drawing/2010/main" xmlns=""/>
              </a:ext>
            </a:extLst>
          </a:blip>
          <a:srcRect r="28644" b="27282"/>
          <a:stretch/>
        </p:blipFill>
        <p:spPr>
          <a:xfrm>
            <a:off x="461821" y="1943668"/>
            <a:ext cx="8682180" cy="4914333"/>
          </a:xfrm>
          <a:prstGeom prst="rect">
            <a:avLst/>
          </a:prstGeom>
        </p:spPr>
      </p:pic>
      <p:sp>
        <p:nvSpPr>
          <p:cNvPr id="8"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xmlns=""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3352800"/>
            <a:ext cx="5715000" cy="1066800"/>
          </a:xfrm>
        </p:spPr>
        <p:txBody>
          <a:bodyPr lIns="0" rIns="0"/>
          <a:lstStyle/>
          <a:p>
            <a:r>
              <a:rPr lang="en-US" sz="2400" b="1" dirty="0" smtClean="0"/>
              <a:t>Lecture slides to accompany</a:t>
            </a:r>
            <a:r>
              <a:rPr lang="en-US" sz="2600" dirty="0" smtClean="0"/>
              <a:t/>
            </a:r>
            <a:br>
              <a:rPr lang="en-US" sz="2600" dirty="0" smtClean="0"/>
            </a:br>
            <a:r>
              <a:rPr lang="en-US" sz="3400" b="1" dirty="0" smtClean="0"/>
              <a:t>Engineering Economy, </a:t>
            </a:r>
            <a:r>
              <a:rPr lang="en-US" sz="2400" b="1" dirty="0" smtClean="0"/>
              <a:t>8</a:t>
            </a:r>
            <a:r>
              <a:rPr lang="en-US" sz="2400" b="1" baseline="30000" dirty="0" smtClean="0"/>
              <a:t>th</a:t>
            </a:r>
            <a:r>
              <a:rPr lang="en-US" sz="2400" b="1" dirty="0" smtClean="0"/>
              <a:t> edition</a:t>
            </a:r>
            <a:endParaRPr lang="en-US" sz="2400" b="1" dirty="0"/>
          </a:p>
        </p:txBody>
      </p:sp>
      <p:sp>
        <p:nvSpPr>
          <p:cNvPr id="2" name="Text Placeholder 2"/>
          <p:cNvSpPr>
            <a:spLocks noGrp="1"/>
          </p:cNvSpPr>
          <p:nvPr>
            <p:ph type="body" sz="quarter" idx="10"/>
          </p:nvPr>
        </p:nvSpPr>
        <p:spPr>
          <a:xfrm>
            <a:off x="609600" y="4311501"/>
            <a:ext cx="5105400" cy="685800"/>
          </a:xfrm>
        </p:spPr>
        <p:txBody>
          <a:bodyPr anchor="b"/>
          <a:lstStyle/>
          <a:p>
            <a:r>
              <a:rPr lang="en-US" dirty="0"/>
              <a:t>Leland </a:t>
            </a:r>
            <a:r>
              <a:rPr lang="en-US" dirty="0" smtClean="0"/>
              <a:t>Blank, </a:t>
            </a:r>
            <a:r>
              <a:rPr lang="en-US" dirty="0"/>
              <a:t>Anthony </a:t>
            </a:r>
            <a:r>
              <a:rPr lang="en-US" dirty="0" smtClean="0"/>
              <a:t>Tarquin</a:t>
            </a:r>
            <a:endParaRPr lang="en-US" dirty="0"/>
          </a:p>
        </p:txBody>
      </p:sp>
      <p:sp>
        <p:nvSpPr>
          <p:cNvPr id="5" name="Content Placeholder 3"/>
          <p:cNvSpPr>
            <a:spLocks noGrp="1"/>
          </p:cNvSpPr>
          <p:nvPr>
            <p:ph sz="quarter" idx="12"/>
          </p:nvPr>
        </p:nvSpPr>
        <p:spPr>
          <a:xfrm>
            <a:off x="0" y="6706639"/>
            <a:ext cx="9144000" cy="173736"/>
          </a:xfrm>
        </p:spPr>
        <p:txBody>
          <a:bodyPr/>
          <a:lstStyle/>
          <a:p>
            <a:r>
              <a:rPr lang="en-US" dirty="0"/>
              <a:t>©McGraw-Hill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xmlns="" val="235105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Breakeven Analysis Using Goal Seek </a:t>
            </a:r>
            <a:r>
              <a:rPr lang="en-US" dirty="0" smtClean="0"/>
              <a:t>Tool</a:t>
            </a:r>
            <a:r>
              <a:rPr lang="en-US" sz="1400" dirty="0" smtClean="0"/>
              <a:t> (1)</a:t>
            </a:r>
            <a:endParaRPr lang="en-US" sz="1400" dirty="0"/>
          </a:p>
        </p:txBody>
      </p:sp>
      <p:sp>
        <p:nvSpPr>
          <p:cNvPr id="3" name="Content Placeholder 2"/>
          <p:cNvSpPr>
            <a:spLocks noGrp="1"/>
          </p:cNvSpPr>
          <p:nvPr>
            <p:ph sz="quarter" idx="17"/>
          </p:nvPr>
        </p:nvSpPr>
        <p:spPr>
          <a:xfrm>
            <a:off x="457200" y="1143000"/>
            <a:ext cx="8229600" cy="787400"/>
          </a:xfrm>
        </p:spPr>
        <p:txBody>
          <a:bodyPr/>
          <a:lstStyle/>
          <a:p>
            <a:pPr marL="0" indent="0">
              <a:buNone/>
            </a:pPr>
            <a:r>
              <a:rPr lang="en-US" dirty="0" smtClean="0"/>
              <a:t>Spreadsheet </a:t>
            </a:r>
            <a:r>
              <a:rPr lang="en-US" dirty="0"/>
              <a:t>tool Goal Seek finds breakeven value for the common variable between two </a:t>
            </a:r>
            <a:r>
              <a:rPr lang="en-US" dirty="0" smtClean="0"/>
              <a:t>alternatives</a:t>
            </a:r>
            <a:endParaRPr lang="en-US" dirty="0"/>
          </a:p>
        </p:txBody>
      </p:sp>
      <mc:AlternateContent xmlns:mc="http://schemas.openxmlformats.org/markup-compatibility/2006">
        <mc:Choice xmlns:a14="http://schemas.microsoft.com/office/drawing/2010/main" xmlns="" Requires="a14">
          <p:sp>
            <p:nvSpPr>
              <p:cNvPr id="4" name="Content Placeholder 3"/>
              <p:cNvSpPr>
                <a:spLocks noGrp="1"/>
              </p:cNvSpPr>
              <p:nvPr>
                <p:ph sz="quarter" idx="18"/>
              </p:nvPr>
            </p:nvSpPr>
            <p:spPr>
              <a:xfrm>
                <a:off x="457200" y="1981200"/>
                <a:ext cx="8229600" cy="1183640"/>
              </a:xfrm>
              <a:ln w="19050">
                <a:solidFill>
                  <a:srgbClr val="2B5B4D"/>
                </a:solidFill>
              </a:ln>
            </p:spPr>
            <p:txBody>
              <a:bodyPr/>
              <a:lstStyle/>
              <a:p>
                <a:pPr marL="0" indent="0">
                  <a:spcBef>
                    <a:spcPts val="300"/>
                  </a:spcBef>
                  <a:buNone/>
                </a:pPr>
                <a:r>
                  <a:rPr lang="en-US" sz="2200" b="0" dirty="0">
                    <a:solidFill>
                      <a:srgbClr val="A60A1B"/>
                    </a:solidFill>
                  </a:rPr>
                  <a:t>Problem: </a:t>
                </a:r>
                <a:r>
                  <a:rPr lang="en-US" sz="2200" b="0" dirty="0"/>
                  <a:t>Two machines (1 and 2) have following estimates. </a:t>
                </a:r>
              </a:p>
              <a:p>
                <a:pPr marL="0" indent="0">
                  <a:spcBef>
                    <a:spcPts val="300"/>
                  </a:spcBef>
                  <a:buNone/>
                </a:pPr>
                <a:r>
                  <a:rPr lang="en-US" sz="2200" b="0" dirty="0"/>
                  <a:t>a) Use spreadsheet and AW analysis to select one at MARR </a:t>
                </a:r>
                <a14:m>
                  <m:oMath xmlns:m="http://schemas.openxmlformats.org/officeDocument/2006/math">
                    <m:r>
                      <a:rPr lang="en-US" sz="2200" b="0" i="1" dirty="0" smtClean="0">
                        <a:latin typeface="Cambria Math"/>
                      </a:rPr>
                      <m:t>=</m:t>
                    </m:r>
                  </m:oMath>
                </a14:m>
                <a:r>
                  <a:rPr lang="en-US" sz="2200" b="0" dirty="0"/>
                  <a:t> 10%.</a:t>
                </a:r>
              </a:p>
              <a:p>
                <a:pPr marL="0" indent="0">
                  <a:spcBef>
                    <a:spcPts val="300"/>
                  </a:spcBef>
                  <a:buNone/>
                </a:pPr>
                <a:r>
                  <a:rPr lang="en-US" sz="2200" b="0" dirty="0"/>
                  <a:t>b) Use Goal Seek to find the breakeven first cost</a:t>
                </a:r>
                <a:r>
                  <a:rPr lang="en-US" sz="2200" b="0" dirty="0" smtClean="0"/>
                  <a:t>.</a:t>
                </a:r>
                <a:endParaRPr lang="en-US" sz="2200" b="0" dirty="0"/>
              </a:p>
            </p:txBody>
          </p:sp>
        </mc:Choice>
        <mc:Fallback>
          <p:sp>
            <p:nvSpPr>
              <p:cNvPr id="4" name="Content Placeholder 3"/>
              <p:cNvSpPr>
                <a:spLocks noGrp="1" noRot="1" noChangeAspect="1" noMove="1" noResize="1" noEditPoints="1" noAdjustHandles="1" noChangeArrowheads="1" noChangeShapeType="1" noTextEdit="1"/>
              </p:cNvSpPr>
              <p:nvPr>
                <p:ph sz="quarter" idx="18"/>
              </p:nvPr>
            </p:nvSpPr>
            <p:spPr>
              <a:xfrm>
                <a:off x="457200" y="1981200"/>
                <a:ext cx="8229600" cy="1183640"/>
              </a:xfrm>
              <a:blipFill rotWithShape="1">
                <a:blip r:embed="rId2" cstate="print"/>
                <a:stretch>
                  <a:fillRect l="-813" t="-2030" b="-8629"/>
                </a:stretch>
              </a:blipFill>
              <a:ln w="19050">
                <a:solidFill>
                  <a:srgbClr val="2B5B4D"/>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13" name="Table 4"/>
              <p:cNvGraphicFramePr>
                <a:graphicFrameLocks noGrp="1"/>
              </p:cNvGraphicFramePr>
              <p:nvPr>
                <p:extLst>
                  <p:ext uri="{D42A27DB-BD31-4B8C-83A1-F6EECF244321}">
                    <p14:modId xmlns:p14="http://schemas.microsoft.com/office/powerpoint/2010/main" val="4185858242"/>
                  </p:ext>
                </p:extLst>
              </p:nvPr>
            </p:nvGraphicFramePr>
            <p:xfrm>
              <a:off x="579120" y="3733800"/>
              <a:ext cx="3840480" cy="1854200"/>
            </p:xfrm>
            <a:graphic>
              <a:graphicData uri="http://schemas.openxmlformats.org/drawingml/2006/table">
                <a:tbl>
                  <a:tblPr firstRow="1" bandRow="1">
                    <a:tableStyleId>{5C22544A-7EE6-4342-B048-85BDC9FD1C3A}</a:tableStyleId>
                  </a:tblPr>
                  <a:tblGrid>
                    <a:gridCol w="1280160"/>
                    <a:gridCol w="1280160"/>
                    <a:gridCol w="1280160"/>
                  </a:tblGrid>
                  <a:tr h="370840">
                    <a:tc>
                      <a:txBody>
                        <a:bodyPr/>
                        <a:lstStyle/>
                        <a:p>
                          <a:r>
                            <a:rPr lang="en-US" sz="1800" dirty="0" smtClean="0">
                              <a:solidFill>
                                <a:schemeClr val="tx1"/>
                              </a:solidFill>
                              <a:latin typeface="Arial Narrow" panose="020B0606020202030204" pitchFamily="34" charset="0"/>
                              <a:cs typeface="Times New Roman" pitchFamily="18" charset="0"/>
                            </a:rPr>
                            <a:t>Machine</a:t>
                          </a:r>
                          <a:endParaRPr lang="en-US" dirty="0">
                            <a:solidFill>
                              <a:schemeClr val="tx1"/>
                            </a:solidFill>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dirty="0" smtClean="0">
                              <a:latin typeface="Arial Narrow" panose="020B0606020202030204" pitchFamily="34" charset="0"/>
                              <a:cs typeface="Times New Roman" pitchFamily="18" charset="0"/>
                            </a:rPr>
                            <a:t>P, $</a:t>
                          </a:r>
                          <a:endParaRPr lang="en-US" dirty="0">
                            <a:latin typeface="Arial Narrow" panose="020B06060202020302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14:m>
                            <m:oMath xmlns:m="http://schemas.openxmlformats.org/officeDocument/2006/math">
                              <m:r>
                                <a:rPr lang="en-US" sz="1800" b="0" i="1" dirty="0" smtClean="0">
                                  <a:latin typeface="Cambria Math"/>
                                  <a:cs typeface="Times New Roman" pitchFamily="18" charset="0"/>
                                </a:rPr>
                                <m:t>−</m:t>
                              </m:r>
                            </m:oMath>
                          </a14:m>
                          <a:r>
                            <a:rPr lang="en-US" sz="1800" dirty="0" smtClean="0">
                              <a:latin typeface="Arial Narrow" panose="020B0606020202030204" pitchFamily="34" charset="0"/>
                              <a:cs typeface="Times New Roman" pitchFamily="18" charset="0"/>
                            </a:rPr>
                            <a:t>80,000</a:t>
                          </a:r>
                          <a:endParaRPr lang="en-US" dirty="0">
                            <a:latin typeface="Arial Narrow" panose="020B0606020202030204" pitchFamily="34" charset="0"/>
                          </a:endParaRPr>
                        </a:p>
                      </a:txBody>
                      <a:tcPr marR="2743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14:m>
                            <m:oMath xmlns:m="http://schemas.openxmlformats.org/officeDocument/2006/math">
                              <m:r>
                                <a:rPr lang="en-US" sz="1800" b="0" i="1" dirty="0" smtClean="0">
                                  <a:latin typeface="Cambria Math"/>
                                  <a:cs typeface="Times New Roman" pitchFamily="18" charset="0"/>
                                </a:rPr>
                                <m:t>−</m:t>
                              </m:r>
                            </m:oMath>
                          </a14:m>
                          <a:r>
                            <a:rPr lang="en-US" sz="1800" dirty="0" smtClean="0">
                              <a:latin typeface="Arial Narrow" panose="020B0606020202030204" pitchFamily="34" charset="0"/>
                              <a:cs typeface="Times New Roman" pitchFamily="18" charset="0"/>
                            </a:rPr>
                            <a:t>110,000</a:t>
                          </a:r>
                          <a:endParaRPr lang="en-US" dirty="0">
                            <a:latin typeface="Arial Narrow" panose="020B0606020202030204" pitchFamily="34" charset="0"/>
                          </a:endParaRPr>
                        </a:p>
                      </a:txBody>
                      <a:tcPr marR="2743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lang="en-US" sz="1800" dirty="0" smtClean="0">
                              <a:latin typeface="Arial Narrow" panose="020B0606020202030204" pitchFamily="34" charset="0"/>
                              <a:cs typeface="Times New Roman" pitchFamily="18" charset="0"/>
                            </a:rPr>
                            <a:t>NCF, $/year</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25,000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22,000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800" dirty="0" smtClean="0">
                              <a:latin typeface="Arial Narrow" panose="020B0606020202030204" pitchFamily="34" charset="0"/>
                              <a:cs typeface="Times New Roman" pitchFamily="18" charset="0"/>
                            </a:rPr>
                            <a:t>S, $</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2,000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3,000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800" dirty="0" smtClean="0">
                              <a:latin typeface="Arial Narrow" panose="020B0606020202030204" pitchFamily="34" charset="0"/>
                              <a:cs typeface="Times New Roman" pitchFamily="18" charset="0"/>
                            </a:rPr>
                            <a:t>n, years</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4</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6</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Choice>
        <mc:Fallback>
          <p:graphicFrame>
            <p:nvGraphicFramePr>
              <p:cNvPr id="13" name="Table 4"/>
              <p:cNvGraphicFramePr>
                <a:graphicFrameLocks noGrp="1"/>
              </p:cNvGraphicFramePr>
              <p:nvPr>
                <p:extLst>
                  <p:ext uri="{D42A27DB-BD31-4B8C-83A1-F6EECF244321}">
                    <p14:modId xmlns:p14="http://schemas.microsoft.com/office/powerpoint/2010/main" xmlns="" val="4185858242"/>
                  </p:ext>
                </p:extLst>
              </p:nvPr>
            </p:nvGraphicFramePr>
            <p:xfrm>
              <a:off x="579120" y="3733800"/>
              <a:ext cx="3840480" cy="1854200"/>
            </p:xfrm>
            <a:graphic>
              <a:graphicData uri="http://schemas.openxmlformats.org/drawingml/2006/table">
                <a:tbl>
                  <a:tblPr firstRow="1" bandRow="1">
                    <a:tableStyleId>{5C22544A-7EE6-4342-B048-85BDC9FD1C3A}</a:tableStyleId>
                  </a:tblPr>
                  <a:tblGrid>
                    <a:gridCol w="1280160"/>
                    <a:gridCol w="1280160"/>
                    <a:gridCol w="1280160"/>
                  </a:tblGrid>
                  <a:tr h="370840">
                    <a:tc>
                      <a:txBody>
                        <a:bodyPr/>
                        <a:lstStyle/>
                        <a:p>
                          <a:r>
                            <a:rPr lang="en-US" sz="1800" dirty="0" smtClean="0">
                              <a:solidFill>
                                <a:schemeClr val="tx1"/>
                              </a:solidFill>
                              <a:latin typeface="Arial Narrow" panose="020B0606020202030204" pitchFamily="34" charset="0"/>
                              <a:cs typeface="Times New Roman" pitchFamily="18" charset="0"/>
                            </a:rPr>
                            <a:t>Machine</a:t>
                          </a:r>
                          <a:endParaRPr lang="en-US" dirty="0">
                            <a:solidFill>
                              <a:schemeClr val="tx1"/>
                            </a:solidFill>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Arial Narrow" panose="020B0606020202030204" pitchFamily="34" charset="0"/>
                            </a:rPr>
                            <a:t>1</a:t>
                          </a:r>
                          <a:endParaRPr lang="en-US" dirty="0">
                            <a:solidFill>
                              <a:schemeClr val="tx1"/>
                            </a:solidFill>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Arial Narrow" panose="020B0606020202030204" pitchFamily="34" charset="0"/>
                            </a:rPr>
                            <a:t>2</a:t>
                          </a:r>
                          <a:endParaRPr lang="en-US" dirty="0">
                            <a:solidFill>
                              <a:schemeClr val="tx1"/>
                            </a:solidFill>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800" dirty="0" smtClean="0">
                              <a:latin typeface="Arial Narrow" panose="020B0606020202030204" pitchFamily="34" charset="0"/>
                              <a:cs typeface="Times New Roman" pitchFamily="18" charset="0"/>
                            </a:rPr>
                            <a:t>P, $</a:t>
                          </a:r>
                          <a:endParaRPr lang="en-US" dirty="0">
                            <a:latin typeface="Arial Narrow" panose="020B06060202020302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marR="2743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100000" t="-106557" r="-100000" b="-324590"/>
                          </a:stretch>
                        </a:blipFill>
                      </a:tcPr>
                    </a:tc>
                    <a:tc>
                      <a:txBody>
                        <a:bodyPr/>
                        <a:lstStyle/>
                        <a:p>
                          <a:endParaRPr lang="en-US"/>
                        </a:p>
                      </a:txBody>
                      <a:tcPr marR="27432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200000" t="-106557" b="-324590"/>
                          </a:stretch>
                        </a:blipFill>
                      </a:tcPr>
                    </a:tc>
                  </a:tr>
                  <a:tr h="370840">
                    <a:tc>
                      <a:txBody>
                        <a:bodyPr/>
                        <a:lstStyle/>
                        <a:p>
                          <a:r>
                            <a:rPr lang="en-US" sz="1800" dirty="0" smtClean="0">
                              <a:latin typeface="Arial Narrow" panose="020B0606020202030204" pitchFamily="34" charset="0"/>
                              <a:cs typeface="Times New Roman" pitchFamily="18" charset="0"/>
                            </a:rPr>
                            <a:t>NCF, $/year</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25,000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22,000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800" dirty="0" smtClean="0">
                              <a:latin typeface="Arial Narrow" panose="020B0606020202030204" pitchFamily="34" charset="0"/>
                              <a:cs typeface="Times New Roman" pitchFamily="18" charset="0"/>
                            </a:rPr>
                            <a:t>S, $</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2,000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cs typeface="Times New Roman" pitchFamily="18" charset="0"/>
                            </a:rPr>
                            <a:t>3,000</a:t>
                          </a:r>
                          <a:endParaRPr lang="en-US" dirty="0">
                            <a:latin typeface="Arial Narrow" panose="020B0606020202030204" pitchFamily="34" charset="0"/>
                          </a:endParaRPr>
                        </a:p>
                      </a:txBody>
                      <a:tcPr marR="27432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800" dirty="0" smtClean="0">
                              <a:latin typeface="Arial Narrow" panose="020B0606020202030204" pitchFamily="34" charset="0"/>
                              <a:cs typeface="Times New Roman" pitchFamily="18" charset="0"/>
                            </a:rPr>
                            <a:t>n, years</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4</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6</a:t>
                          </a:r>
                          <a:endParaRPr lang="en-US"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Fallback>
      </mc:AlternateContent>
      <p:pic>
        <p:nvPicPr>
          <p:cNvPr id="6146" name="Picture 5" descr="This example shows how you can use the Goal Seek tool to make the appropriate seelection.  In this case, it is  based on annual worth (AW).  Note machine 2 has a negative AW so we want to find what we should pay for machine 2 in year 0 to make the alternatives equal."/>
          <p:cNvPicPr>
            <a:picLocks noGrp="1" noChangeAspect="1" noChangeArrowheads="1"/>
          </p:cNvPicPr>
          <p:nvPr>
            <p:ph sz="quarter" idx="19"/>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3269684"/>
            <a:ext cx="3749040" cy="3283516"/>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6" name="Content Placeholder 6"/>
              <p:cNvSpPr>
                <a:spLocks noGrp="1"/>
              </p:cNvSpPr>
              <p:nvPr>
                <p:ph sz="quarter" idx="20"/>
              </p:nvPr>
            </p:nvSpPr>
            <p:spPr>
              <a:xfrm>
                <a:off x="228600" y="6096000"/>
                <a:ext cx="4754880" cy="457200"/>
              </a:xfrm>
              <a:ln w="28575">
                <a:solidFill>
                  <a:srgbClr val="3946A4"/>
                </a:solidFill>
              </a:ln>
            </p:spPr>
            <p:txBody>
              <a:bodyPr/>
              <a:lstStyle/>
              <a:p>
                <a:pPr marL="0" indent="0">
                  <a:buNone/>
                </a:pPr>
                <a:r>
                  <a:rPr lang="en-US" sz="2000" b="0" dirty="0">
                    <a:solidFill>
                      <a:srgbClr val="A60A1B"/>
                    </a:solidFill>
                  </a:rPr>
                  <a:t>Solution: </a:t>
                </a:r>
                <a:r>
                  <a:rPr lang="en-US" sz="2000" b="0" dirty="0"/>
                  <a:t>a) Select machine A with AW</a:t>
                </a:r>
                <a:r>
                  <a:rPr lang="en-US" sz="2000" b="0" baseline="-25000" dirty="0"/>
                  <a:t>A</a:t>
                </a:r>
                <a14:m>
                  <m:oMath xmlns:m="http://schemas.openxmlformats.org/officeDocument/2006/math">
                    <m:r>
                      <a:rPr lang="en-US" sz="2000" b="0" i="1" dirty="0" smtClean="0">
                        <a:latin typeface="Cambria Math"/>
                      </a:rPr>
                      <m:t> = </m:t>
                    </m:r>
                  </m:oMath>
                </a14:m>
                <a:r>
                  <a:rPr lang="en-US" sz="2000" b="0" dirty="0"/>
                  <a:t>$</a:t>
                </a:r>
                <a:r>
                  <a:rPr lang="en-US" sz="2000" b="0" dirty="0" smtClean="0"/>
                  <a:t>193</a:t>
                </a:r>
                <a:endParaRPr lang="en-US" sz="2000" b="0" dirty="0"/>
              </a:p>
            </p:txBody>
          </p:sp>
        </mc:Choice>
        <mc:Fallback>
          <p:sp>
            <p:nvSpPr>
              <p:cNvPr id="6" name="Content Placeholder 6"/>
              <p:cNvSpPr>
                <a:spLocks noGrp="1" noRot="1" noChangeAspect="1" noMove="1" noResize="1" noEditPoints="1" noAdjustHandles="1" noChangeArrowheads="1" noChangeShapeType="1" noTextEdit="1"/>
              </p:cNvSpPr>
              <p:nvPr>
                <p:ph sz="quarter" idx="20"/>
              </p:nvPr>
            </p:nvSpPr>
            <p:spPr>
              <a:xfrm>
                <a:off x="228600" y="6096000"/>
                <a:ext cx="4754880" cy="457200"/>
              </a:xfrm>
              <a:blipFill rotWithShape="1">
                <a:blip r:embed="rId5" cstate="print"/>
                <a:stretch>
                  <a:fillRect l="-1146" t="-3750" b="-6250"/>
                </a:stretch>
              </a:blipFill>
              <a:ln w="28575">
                <a:solidFill>
                  <a:srgbClr val="3946A4"/>
                </a:solidFill>
              </a:ln>
            </p:spPr>
            <p:txBody>
              <a:bodyPr/>
              <a:lstStyle/>
              <a:p>
                <a:r>
                  <a:rPr lang="en-US">
                    <a:noFill/>
                  </a:rPr>
                  <a:t> </a:t>
                </a:r>
              </a:p>
            </p:txBody>
          </p:sp>
        </mc:Fallback>
      </mc:AlternateContent>
      <p:sp>
        <p:nvSpPr>
          <p:cNvPr id="5"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60180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Breakeven Analysis Using Goal Seek </a:t>
            </a:r>
            <a:r>
              <a:rPr lang="en-US" dirty="0" smtClean="0"/>
              <a:t>Tool</a:t>
            </a:r>
            <a:r>
              <a:rPr lang="en-US" sz="1400" dirty="0"/>
              <a:t> </a:t>
            </a:r>
            <a:r>
              <a:rPr lang="en-US" sz="1400" dirty="0" smtClean="0"/>
              <a:t>(2)</a:t>
            </a:r>
            <a:endParaRPr lang="en-US" dirty="0"/>
          </a:p>
        </p:txBody>
      </p:sp>
      <p:sp>
        <p:nvSpPr>
          <p:cNvPr id="3" name="Content Placeholder 2"/>
          <p:cNvSpPr>
            <a:spLocks noGrp="1"/>
          </p:cNvSpPr>
          <p:nvPr>
            <p:ph sz="quarter" idx="17"/>
          </p:nvPr>
        </p:nvSpPr>
        <p:spPr>
          <a:xfrm>
            <a:off x="457200" y="1270000"/>
            <a:ext cx="8229600" cy="939800"/>
          </a:xfrm>
          <a:ln w="38100">
            <a:solidFill>
              <a:srgbClr val="3946A4"/>
            </a:solidFill>
          </a:ln>
        </p:spPr>
        <p:txBody>
          <a:bodyPr/>
          <a:lstStyle/>
          <a:p>
            <a:pPr marL="1371600" indent="-1371600">
              <a:buNone/>
            </a:pPr>
            <a:r>
              <a:rPr lang="en-US" dirty="0">
                <a:solidFill>
                  <a:srgbClr val="A60A1B"/>
                </a:solidFill>
              </a:rPr>
              <a:t>Solution: </a:t>
            </a:r>
            <a:r>
              <a:rPr lang="en-US" dirty="0"/>
              <a:t>b) Goal Seek finds a first-cost breakeven of $96,669 </a:t>
            </a:r>
            <a:r>
              <a:rPr lang="en-US" dirty="0" smtClean="0"/>
              <a:t>to make </a:t>
            </a:r>
            <a:r>
              <a:rPr lang="en-US" dirty="0"/>
              <a:t>machine B economically equivalent to </a:t>
            </a:r>
            <a:r>
              <a:rPr lang="en-US" dirty="0" smtClean="0"/>
              <a:t>A</a:t>
            </a:r>
            <a:endParaRPr lang="en-US" dirty="0"/>
          </a:p>
        </p:txBody>
      </p:sp>
      <p:pic>
        <p:nvPicPr>
          <p:cNvPr id="7171" name="Picture 3" descr="We used the goal seek tool to determine what first cost value would make the two alternatives equivalent."/>
          <p:cNvPicPr>
            <a:picLocks noGrp="1" noChangeAspect="1" noChangeArrowheads="1"/>
          </p:cNvPicPr>
          <p:nvPr>
            <p:ph sz="quarter" idx="18"/>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514600"/>
            <a:ext cx="4992212" cy="2931934"/>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4"/>
          <p:cNvPicPr>
            <a:picLocks noGrp="1" noChangeAspect="1" noChangeArrowheads="1"/>
          </p:cNvPicPr>
          <p:nvPr>
            <p:ph sz="quarter" idx="19"/>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93230" y="3840480"/>
            <a:ext cx="3036293" cy="21031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5"/>
          <p:cNvGrpSpPr/>
          <p:nvPr/>
        </p:nvGrpSpPr>
        <p:grpSpPr>
          <a:xfrm>
            <a:off x="5181600" y="3603172"/>
            <a:ext cx="2514600" cy="1524000"/>
            <a:chOff x="5181600" y="3276600"/>
            <a:chExt cx="2514600" cy="1524000"/>
          </a:xfrm>
        </p:grpSpPr>
        <p:cxnSp>
          <p:nvCxnSpPr>
            <p:cNvPr id="15" name="Straight Connector 14"/>
            <p:cNvCxnSpPr/>
            <p:nvPr/>
          </p:nvCxnSpPr>
          <p:spPr>
            <a:xfrm rot="5400000" flipH="1" flipV="1">
              <a:off x="6934200" y="4038600"/>
              <a:ext cx="1524000" cy="0"/>
            </a:xfrm>
            <a:prstGeom prst="line">
              <a:avLst/>
            </a:prstGeom>
            <a:ln w="38100">
              <a:solidFill>
                <a:srgbClr val="0062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181600" y="3276600"/>
              <a:ext cx="2514600" cy="1588"/>
            </a:xfrm>
            <a:prstGeom prst="straightConnector1">
              <a:avLst/>
            </a:prstGeom>
            <a:ln w="38100">
              <a:solidFill>
                <a:srgbClr val="006200"/>
              </a:solidFill>
              <a:tailEnd type="arrow"/>
            </a:ln>
          </p:spPr>
          <p:style>
            <a:lnRef idx="1">
              <a:schemeClr val="accent1"/>
            </a:lnRef>
            <a:fillRef idx="0">
              <a:schemeClr val="accent1"/>
            </a:fillRef>
            <a:effectRef idx="0">
              <a:schemeClr val="accent1"/>
            </a:effectRef>
            <a:fontRef idx="minor">
              <a:schemeClr val="tx1"/>
            </a:fontRef>
          </p:style>
        </p:cxnSp>
      </p:grpSp>
      <p:sp>
        <p:nvSpPr>
          <p:cNvPr id="6" name="Content Placeholder 6"/>
          <p:cNvSpPr>
            <a:spLocks noGrp="1"/>
          </p:cNvSpPr>
          <p:nvPr>
            <p:ph sz="quarter" idx="20"/>
          </p:nvPr>
        </p:nvSpPr>
        <p:spPr>
          <a:xfrm>
            <a:off x="5791200" y="3418114"/>
            <a:ext cx="1371600" cy="375920"/>
          </a:xfrm>
          <a:solidFill>
            <a:schemeClr val="bg1"/>
          </a:solidFill>
          <a:ln w="12700">
            <a:solidFill>
              <a:srgbClr val="81370A"/>
            </a:solidFill>
          </a:ln>
        </p:spPr>
        <p:txBody>
          <a:bodyPr/>
          <a:lstStyle/>
          <a:p>
            <a:pPr marL="0" indent="0">
              <a:buNone/>
            </a:pPr>
            <a:r>
              <a:rPr lang="en-US" sz="1800" b="0" dirty="0"/>
              <a:t>Changing </a:t>
            </a:r>
            <a:r>
              <a:rPr lang="en-US" sz="1800" b="0" dirty="0" smtClean="0"/>
              <a:t>cell</a:t>
            </a:r>
            <a:endParaRPr lang="en-US" sz="1800" b="0" dirty="0"/>
          </a:p>
        </p:txBody>
      </p:sp>
      <p:grpSp>
        <p:nvGrpSpPr>
          <p:cNvPr id="17" name="Group 7"/>
          <p:cNvGrpSpPr/>
          <p:nvPr/>
        </p:nvGrpSpPr>
        <p:grpSpPr>
          <a:xfrm>
            <a:off x="4800600" y="4434840"/>
            <a:ext cx="1036318" cy="822960"/>
            <a:chOff x="4876800" y="4038600"/>
            <a:chExt cx="1036318" cy="915988"/>
          </a:xfrm>
        </p:grpSpPr>
        <p:cxnSp>
          <p:nvCxnSpPr>
            <p:cNvPr id="18" name="Straight Arrow Connector 17"/>
            <p:cNvCxnSpPr/>
            <p:nvPr/>
          </p:nvCxnSpPr>
          <p:spPr>
            <a:xfrm rot="10800000">
              <a:off x="4876800" y="4953000"/>
              <a:ext cx="685800" cy="1588"/>
            </a:xfrm>
            <a:prstGeom prst="straightConnector1">
              <a:avLst/>
            </a:prstGeom>
            <a:ln w="38100">
              <a:solidFill>
                <a:srgbClr val="0062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219700" y="4610100"/>
              <a:ext cx="685800" cy="0"/>
            </a:xfrm>
            <a:prstGeom prst="line">
              <a:avLst/>
            </a:prstGeom>
            <a:ln w="38100">
              <a:solidFill>
                <a:srgbClr val="006200"/>
              </a:solidFill>
            </a:ln>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a:off x="5638800" y="4038600"/>
              <a:ext cx="274318" cy="457200"/>
            </a:xfrm>
            <a:prstGeom prst="leftBrace">
              <a:avLst>
                <a:gd name="adj1" fmla="val 8333"/>
                <a:gd name="adj2" fmla="val 51941"/>
              </a:avLst>
            </a:prstGeom>
            <a:ln w="38100">
              <a:solidFill>
                <a:srgbClr val="00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p:cNvCxnSpPr>
              <a:endCxn id="20" idx="1"/>
            </p:cNvCxnSpPr>
            <p:nvPr/>
          </p:nvCxnSpPr>
          <p:spPr>
            <a:xfrm>
              <a:off x="5562600" y="4267200"/>
              <a:ext cx="76200" cy="8874"/>
            </a:xfrm>
            <a:prstGeom prst="line">
              <a:avLst/>
            </a:prstGeom>
            <a:ln w="38100">
              <a:solidFill>
                <a:srgbClr val="006200"/>
              </a:solidFill>
            </a:ln>
          </p:spPr>
          <p:style>
            <a:lnRef idx="1">
              <a:schemeClr val="accent1"/>
            </a:lnRef>
            <a:fillRef idx="0">
              <a:schemeClr val="accent1"/>
            </a:fillRef>
            <a:effectRef idx="0">
              <a:schemeClr val="accent1"/>
            </a:effectRef>
            <a:fontRef idx="minor">
              <a:schemeClr val="tx1"/>
            </a:fontRef>
          </p:style>
        </p:cxnSp>
      </p:grpSp>
      <p:cxnSp>
        <p:nvCxnSpPr>
          <p:cNvPr id="22" name="Straight Arrow Connector 8"/>
          <p:cNvCxnSpPr/>
          <p:nvPr/>
        </p:nvCxnSpPr>
        <p:spPr>
          <a:xfrm rot="16200000" flipV="1">
            <a:off x="4838700" y="5524500"/>
            <a:ext cx="685800" cy="304800"/>
          </a:xfrm>
          <a:prstGeom prst="straightConnector1">
            <a:avLst/>
          </a:prstGeom>
          <a:ln w="19050">
            <a:solidFill>
              <a:srgbClr val="81370A"/>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7" name="Content Placeholder 9"/>
          <p:cNvSpPr>
            <a:spLocks noGrp="1"/>
          </p:cNvSpPr>
          <p:nvPr>
            <p:ph sz="quarter" idx="21"/>
          </p:nvPr>
        </p:nvSpPr>
        <p:spPr>
          <a:xfrm>
            <a:off x="4800600" y="6009640"/>
            <a:ext cx="1066800" cy="391160"/>
          </a:xfrm>
          <a:ln w="12700">
            <a:solidFill>
              <a:srgbClr val="81370A"/>
            </a:solidFill>
          </a:ln>
        </p:spPr>
        <p:style>
          <a:lnRef idx="2">
            <a:schemeClr val="accent6"/>
          </a:lnRef>
          <a:fillRef idx="1">
            <a:schemeClr val="lt1"/>
          </a:fillRef>
          <a:effectRef idx="0">
            <a:schemeClr val="accent6"/>
          </a:effectRef>
          <a:fontRef idx="minor">
            <a:schemeClr val="dk1"/>
          </a:fontRef>
        </p:style>
        <p:txBody>
          <a:bodyPr/>
          <a:lstStyle/>
          <a:p>
            <a:pPr marL="0" indent="0">
              <a:buNone/>
            </a:pPr>
            <a:r>
              <a:rPr lang="en-US" sz="1800" b="0" dirty="0"/>
              <a:t>Target </a:t>
            </a:r>
            <a:r>
              <a:rPr lang="en-US" sz="1800" b="0" dirty="0" smtClean="0"/>
              <a:t>cell</a:t>
            </a:r>
            <a:endParaRPr lang="en-US" sz="1800" b="0" dirty="0"/>
          </a:p>
        </p:txBody>
      </p:sp>
      <p:sp>
        <p:nvSpPr>
          <p:cNvPr id="8" name="Content Placeholder 10"/>
          <p:cNvSpPr>
            <a:spLocks noGrp="1"/>
          </p:cNvSpPr>
          <p:nvPr>
            <p:ph sz="quarter" idx="22"/>
          </p:nvPr>
        </p:nvSpPr>
        <p:spPr>
          <a:xfrm>
            <a:off x="838200" y="5562600"/>
            <a:ext cx="3962400" cy="365760"/>
          </a:xfrm>
          <a:solidFill>
            <a:srgbClr val="FFFF99"/>
          </a:solidFill>
          <a:ln>
            <a:solidFill>
              <a:srgbClr val="006200"/>
            </a:solidFill>
          </a:ln>
        </p:spPr>
        <p:txBody>
          <a:bodyPr anchor="ctr"/>
          <a:lstStyle/>
          <a:p>
            <a:pPr marL="0" indent="0">
              <a:buNone/>
            </a:pPr>
            <a:r>
              <a:rPr lang="en-US" sz="2000" b="0" dirty="0"/>
              <a:t>Spreadsheet after Goal Seek is </a:t>
            </a:r>
            <a:r>
              <a:rPr lang="en-US" sz="2000" b="0" dirty="0" smtClean="0"/>
              <a:t>applied</a:t>
            </a:r>
            <a:endParaRPr lang="en-US" sz="2000" b="0" dirty="0"/>
          </a:p>
        </p:txBody>
      </p:sp>
      <p:sp>
        <p:nvSpPr>
          <p:cNvPr id="9" name="Content Placeholder 11"/>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78075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 Period Analysis</a:t>
            </a:r>
          </a:p>
        </p:txBody>
      </p:sp>
      <p:sp>
        <p:nvSpPr>
          <p:cNvPr id="3" name="Content Placeholder 2"/>
          <p:cNvSpPr>
            <a:spLocks noGrp="1"/>
          </p:cNvSpPr>
          <p:nvPr>
            <p:ph sz="quarter" idx="17"/>
          </p:nvPr>
        </p:nvSpPr>
        <p:spPr>
          <a:xfrm>
            <a:off x="457200" y="1270000"/>
            <a:ext cx="8229600" cy="787400"/>
          </a:xfrm>
          <a:prstGeom prst="borderCallout2">
            <a:avLst>
              <a:gd name="adj1" fmla="val 50239"/>
              <a:gd name="adj2" fmla="val -106"/>
              <a:gd name="adj3" fmla="val 99856"/>
              <a:gd name="adj4" fmla="val -4498"/>
              <a:gd name="adj5" fmla="val 186233"/>
              <a:gd name="adj6" fmla="val -238"/>
            </a:avLst>
          </a:prstGeom>
          <a:ln w="19050">
            <a:solidFill>
              <a:srgbClr val="006200"/>
            </a:solidFill>
          </a:ln>
        </p:spPr>
        <p:txBody>
          <a:bodyPr/>
          <a:lstStyle/>
          <a:p>
            <a:pPr marL="0" indent="0">
              <a:buNone/>
            </a:pPr>
            <a:r>
              <a:rPr lang="en-US" sz="2200" dirty="0">
                <a:solidFill>
                  <a:schemeClr val="tx2">
                    <a:lumMod val="25000"/>
                  </a:schemeClr>
                </a:solidFill>
              </a:rPr>
              <a:t>Payback period: </a:t>
            </a:r>
            <a:r>
              <a:rPr lang="en-US" sz="2000" dirty="0"/>
              <a:t>Estimated amount of time (</a:t>
            </a:r>
            <a:r>
              <a:rPr lang="en-US" sz="2000" dirty="0" err="1"/>
              <a:t>n</a:t>
            </a:r>
            <a:r>
              <a:rPr lang="en-US" sz="2000" baseline="-25000" dirty="0" err="1"/>
              <a:t>p</a:t>
            </a:r>
            <a:r>
              <a:rPr lang="en-US" sz="2000" dirty="0"/>
              <a:t>) for cash inflows to recover </a:t>
            </a:r>
            <a:r>
              <a:rPr lang="en-US" sz="2000" dirty="0" smtClean="0"/>
              <a:t>an 					initial </a:t>
            </a:r>
            <a:r>
              <a:rPr lang="en-US" sz="2000" dirty="0"/>
              <a:t>investment (P) plus a stated return of return (</a:t>
            </a:r>
            <a:r>
              <a:rPr lang="en-US" sz="2000" dirty="0" err="1"/>
              <a:t>i</a:t>
            </a:r>
            <a:r>
              <a:rPr lang="en-US" sz="2000" dirty="0" smtClean="0"/>
              <a:t>%)</a:t>
            </a:r>
            <a:endParaRPr lang="en-US" sz="2000" dirty="0"/>
          </a:p>
        </p:txBody>
      </p:sp>
      <p:sp>
        <p:nvSpPr>
          <p:cNvPr id="4" name="Content Placeholder 3"/>
          <p:cNvSpPr>
            <a:spLocks noGrp="1"/>
          </p:cNvSpPr>
          <p:nvPr>
            <p:ph sz="quarter" idx="18"/>
          </p:nvPr>
        </p:nvSpPr>
        <p:spPr>
          <a:xfrm>
            <a:off x="457200" y="2423160"/>
            <a:ext cx="8229600" cy="548640"/>
          </a:xfrm>
          <a:ln w="19050">
            <a:solidFill>
              <a:srgbClr val="7030A0"/>
            </a:solidFill>
          </a:ln>
        </p:spPr>
        <p:txBody>
          <a:bodyPr anchor="ctr"/>
          <a:lstStyle/>
          <a:p>
            <a:pPr marL="0" indent="0">
              <a:buNone/>
            </a:pPr>
            <a:r>
              <a:rPr lang="en-US" b="0" dirty="0"/>
              <a:t>Types of payback analysis: </a:t>
            </a:r>
            <a:r>
              <a:rPr lang="en-US" dirty="0">
                <a:solidFill>
                  <a:srgbClr val="A60A1B"/>
                </a:solidFill>
              </a:rPr>
              <a:t>No-return</a:t>
            </a:r>
            <a:r>
              <a:rPr lang="en-US" b="0" dirty="0"/>
              <a:t> and </a:t>
            </a:r>
            <a:r>
              <a:rPr lang="en-US" dirty="0">
                <a:solidFill>
                  <a:srgbClr val="A60A1B"/>
                </a:solidFill>
              </a:rPr>
              <a:t>discounted</a:t>
            </a:r>
            <a:r>
              <a:rPr lang="en-US" b="0" dirty="0"/>
              <a:t> </a:t>
            </a:r>
            <a:r>
              <a:rPr lang="en-US" b="0" dirty="0" smtClean="0"/>
              <a:t>payback</a:t>
            </a:r>
            <a:endParaRPr lang="en-US" b="0" dirty="0"/>
          </a:p>
        </p:txBody>
      </p:sp>
      <mc:AlternateContent xmlns:mc="http://schemas.openxmlformats.org/markup-compatibility/2006">
        <mc:Choice xmlns:a14="http://schemas.microsoft.com/office/drawing/2010/main" xmlns="" Requires="a14">
          <p:sp>
            <p:nvSpPr>
              <p:cNvPr id="5" name="Content Placeholder 4"/>
              <p:cNvSpPr>
                <a:spLocks noGrp="1"/>
              </p:cNvSpPr>
              <p:nvPr>
                <p:ph sz="quarter" idx="19"/>
              </p:nvPr>
            </p:nvSpPr>
            <p:spPr>
              <a:xfrm>
                <a:off x="457200" y="3444240"/>
                <a:ext cx="8229600" cy="1280160"/>
              </a:xfrm>
              <a:ln w="19050">
                <a:solidFill>
                  <a:srgbClr val="006200"/>
                </a:solidFill>
              </a:ln>
            </p:spPr>
            <p:txBody>
              <a:bodyPr anchor="ctr"/>
              <a:lstStyle/>
              <a:p>
                <a:pPr marL="457200" indent="-457200">
                  <a:buFont typeface="+mj-lt"/>
                  <a:buAutoNum type="arabicPeriod"/>
                </a:pPr>
                <a:r>
                  <a:rPr lang="en-US" dirty="0">
                    <a:solidFill>
                      <a:srgbClr val="A60A1B"/>
                    </a:solidFill>
                  </a:rPr>
                  <a:t>No-return payback</a:t>
                </a:r>
                <a:r>
                  <a:rPr lang="en-US" b="0" dirty="0">
                    <a:solidFill>
                      <a:srgbClr val="A60A1B"/>
                    </a:solidFill>
                  </a:rPr>
                  <a:t> means rate of return is ZERO (</a:t>
                </a:r>
                <a:r>
                  <a:rPr lang="en-US" b="0" dirty="0" err="1">
                    <a:solidFill>
                      <a:srgbClr val="A60A1B"/>
                    </a:solidFill>
                  </a:rPr>
                  <a:t>i</a:t>
                </a:r>
                <a:r>
                  <a:rPr lang="en-US" b="0" dirty="0">
                    <a:solidFill>
                      <a:srgbClr val="A60A1B"/>
                    </a:solidFill>
                  </a:rPr>
                  <a:t> </a:t>
                </a:r>
                <a14:m>
                  <m:oMath xmlns:m="http://schemas.openxmlformats.org/officeDocument/2006/math">
                    <m:r>
                      <a:rPr lang="en-US" b="0" i="1" dirty="0" smtClean="0">
                        <a:solidFill>
                          <a:srgbClr val="A60A1B"/>
                        </a:solidFill>
                        <a:latin typeface="Cambria Math"/>
                      </a:rPr>
                      <m:t>=</m:t>
                    </m:r>
                  </m:oMath>
                </a14:m>
                <a:r>
                  <a:rPr lang="en-US" b="0" dirty="0">
                    <a:solidFill>
                      <a:srgbClr val="A60A1B"/>
                    </a:solidFill>
                  </a:rPr>
                  <a:t> 0%)</a:t>
                </a:r>
              </a:p>
              <a:p>
                <a:pPr marL="457200" indent="-457200">
                  <a:buFont typeface="+mj-lt"/>
                  <a:buAutoNum type="arabicPeriod"/>
                </a:pPr>
                <a:r>
                  <a:rPr lang="en-US" dirty="0">
                    <a:solidFill>
                      <a:srgbClr val="A60A1B"/>
                    </a:solidFill>
                  </a:rPr>
                  <a:t>Discounted payback</a:t>
                </a:r>
                <a:r>
                  <a:rPr lang="en-US" b="0" dirty="0">
                    <a:solidFill>
                      <a:srgbClr val="A60A1B"/>
                    </a:solidFill>
                  </a:rPr>
                  <a:t> considers time value of money (</a:t>
                </a:r>
                <a:r>
                  <a:rPr lang="en-US" b="0" dirty="0" err="1">
                    <a:solidFill>
                      <a:srgbClr val="A60A1B"/>
                    </a:solidFill>
                  </a:rPr>
                  <a:t>i</a:t>
                </a:r>
                <a:r>
                  <a:rPr lang="en-US" b="0" dirty="0">
                    <a:solidFill>
                      <a:srgbClr val="A60A1B"/>
                    </a:solidFill>
                  </a:rPr>
                  <a:t> </a:t>
                </a:r>
                <a14:m>
                  <m:oMath xmlns:m="http://schemas.openxmlformats.org/officeDocument/2006/math">
                    <m:r>
                      <a:rPr lang="en-US" b="0" i="1" dirty="0" smtClean="0">
                        <a:solidFill>
                          <a:srgbClr val="A60A1B"/>
                        </a:solidFill>
                        <a:latin typeface="Cambria Math"/>
                      </a:rPr>
                      <m:t>&gt;</m:t>
                    </m:r>
                  </m:oMath>
                </a14:m>
                <a:r>
                  <a:rPr lang="en-US" b="0" dirty="0">
                    <a:solidFill>
                      <a:srgbClr val="A60A1B"/>
                    </a:solidFill>
                  </a:rPr>
                  <a:t> 0</a:t>
                </a:r>
                <a:r>
                  <a:rPr lang="en-US" b="0" dirty="0" smtClean="0">
                    <a:solidFill>
                      <a:srgbClr val="A60A1B"/>
                    </a:solidFill>
                  </a:rPr>
                  <a:t>%)</a:t>
                </a:r>
                <a:endParaRPr lang="en-US" b="0" dirty="0">
                  <a:solidFill>
                    <a:srgbClr val="A60A1B"/>
                  </a:solidFill>
                </a:endParaRPr>
              </a:p>
            </p:txBody>
          </p:sp>
        </mc:Choice>
        <mc:Fallback>
          <p:sp>
            <p:nvSpPr>
              <p:cNvPr id="5" name="Content Placeholder 4"/>
              <p:cNvSpPr>
                <a:spLocks noGrp="1" noRot="1" noChangeAspect="1" noMove="1" noResize="1" noEditPoints="1" noAdjustHandles="1" noChangeArrowheads="1" noChangeShapeType="1" noTextEdit="1"/>
              </p:cNvSpPr>
              <p:nvPr>
                <p:ph sz="quarter" idx="19"/>
              </p:nvPr>
            </p:nvSpPr>
            <p:spPr>
              <a:xfrm>
                <a:off x="457200" y="3444240"/>
                <a:ext cx="8229600" cy="1280160"/>
              </a:xfrm>
              <a:blipFill rotWithShape="1">
                <a:blip r:embed="rId2" cstate="print"/>
                <a:stretch>
                  <a:fillRect l="-961"/>
                </a:stretch>
              </a:blipFill>
              <a:ln w="19050">
                <a:solidFill>
                  <a:srgbClr val="006200"/>
                </a:solidFill>
              </a:ln>
            </p:spPr>
            <p:txBody>
              <a:bodyPr/>
              <a:lstStyle/>
              <a:p>
                <a:r>
                  <a:rPr lang="en-US">
                    <a:noFill/>
                  </a:rPr>
                  <a:t> </a:t>
                </a:r>
              </a:p>
            </p:txBody>
          </p:sp>
        </mc:Fallback>
      </mc:AlternateContent>
      <p:sp>
        <p:nvSpPr>
          <p:cNvPr id="6" name="Content Placeholder 5"/>
          <p:cNvSpPr>
            <a:spLocks noGrp="1"/>
          </p:cNvSpPr>
          <p:nvPr>
            <p:ph sz="quarter" idx="20"/>
          </p:nvPr>
        </p:nvSpPr>
        <p:spPr>
          <a:xfrm>
            <a:off x="457200" y="5034280"/>
            <a:ext cx="8229600" cy="1290320"/>
          </a:xfrm>
        </p:spPr>
        <p:txBody>
          <a:bodyPr/>
          <a:lstStyle/>
          <a:p>
            <a:pPr marL="0" indent="0">
              <a:buNone/>
            </a:pPr>
            <a:r>
              <a:rPr lang="en-US" dirty="0" smtClean="0"/>
              <a:t>Caution</a:t>
            </a:r>
            <a:r>
              <a:rPr lang="en-US" dirty="0"/>
              <a:t>: Payback period analysis is a good </a:t>
            </a:r>
            <a:r>
              <a:rPr lang="en-US" dirty="0">
                <a:solidFill>
                  <a:srgbClr val="A60A1B"/>
                </a:solidFill>
              </a:rPr>
              <a:t>initial screening tool, </a:t>
            </a:r>
            <a:r>
              <a:rPr lang="en-US" dirty="0"/>
              <a:t>rather than the primary method to justify a project or select an alternative (Discussed later)</a:t>
            </a:r>
          </a:p>
        </p:txBody>
      </p:sp>
      <p:sp>
        <p:nvSpPr>
          <p:cNvPr id="9"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65997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Payback Period Computation</a:t>
            </a:r>
          </a:p>
        </p:txBody>
      </p:sp>
      <mc:AlternateContent xmlns:mc="http://schemas.openxmlformats.org/markup-compatibility/2006">
        <mc:Choice xmlns:a14="http://schemas.microsoft.com/office/drawing/2010/main" xmlns="" Requires="a14">
          <p:sp>
            <p:nvSpPr>
              <p:cNvPr id="11" name="Content Placeholder 2"/>
              <p:cNvSpPr>
                <a:spLocks noGrp="1"/>
              </p:cNvSpPr>
              <p:nvPr>
                <p:ph idx="1"/>
              </p:nvPr>
            </p:nvSpPr>
            <p:spPr>
              <a:xfrm>
                <a:off x="457200" y="1264920"/>
                <a:ext cx="8229600" cy="1630680"/>
              </a:xfrm>
            </p:spPr>
            <p:txBody>
              <a:bodyPr/>
              <a:lstStyle/>
              <a:p>
                <a:pPr marL="0" indent="0" algn="ctr">
                  <a:buNone/>
                </a:pPr>
                <a:r>
                  <a:rPr lang="en-US" sz="2600" dirty="0"/>
                  <a:t>Formula to determine payback period (</a:t>
                </a:r>
                <a:r>
                  <a:rPr lang="en-US" sz="2600" dirty="0" err="1"/>
                  <a:t>n</a:t>
                </a:r>
                <a:r>
                  <a:rPr lang="en-US" sz="2600" baseline="-25000" dirty="0" err="1"/>
                  <a:t>p</a:t>
                </a:r>
                <a:r>
                  <a:rPr lang="en-US" sz="2600" dirty="0"/>
                  <a:t>) </a:t>
                </a:r>
                <a:r>
                  <a:rPr lang="en-US" sz="2600" dirty="0" smtClean="0"/>
                  <a:t/>
                </a:r>
                <a:br>
                  <a:rPr lang="en-US" sz="2600" dirty="0" smtClean="0"/>
                </a:br>
                <a:r>
                  <a:rPr lang="en-US" sz="2600" dirty="0" smtClean="0"/>
                  <a:t>varies </a:t>
                </a:r>
                <a:r>
                  <a:rPr lang="en-US" sz="2600" dirty="0"/>
                  <a:t>with type of analysis</a:t>
                </a:r>
                <a:r>
                  <a:rPr lang="en-US" sz="2600" dirty="0" smtClean="0"/>
                  <a:t>.</a:t>
                </a:r>
                <a:endParaRPr lang="en-US" sz="2600" dirty="0"/>
              </a:p>
              <a:p>
                <a:pPr marL="0" indent="0" algn="ctr">
                  <a:buNone/>
                </a:pPr>
                <a:r>
                  <a:rPr lang="en-US" sz="2600" dirty="0">
                    <a:solidFill>
                      <a:srgbClr val="3946A4"/>
                    </a:solidFill>
                  </a:rPr>
                  <a:t>NCF </a:t>
                </a:r>
                <a14:m>
                  <m:oMath xmlns:m="http://schemas.openxmlformats.org/officeDocument/2006/math">
                    <m:r>
                      <a:rPr lang="en-US" sz="2600" i="1" dirty="0" smtClean="0">
                        <a:solidFill>
                          <a:srgbClr val="3946A4"/>
                        </a:solidFill>
                        <a:latin typeface="Cambria Math"/>
                      </a:rPr>
                      <m:t>=</m:t>
                    </m:r>
                  </m:oMath>
                </a14:m>
                <a:r>
                  <a:rPr lang="en-US" sz="2600" dirty="0">
                    <a:solidFill>
                      <a:srgbClr val="3946A4"/>
                    </a:solidFill>
                  </a:rPr>
                  <a:t> Net Cash Flow per period </a:t>
                </a:r>
                <a:r>
                  <a:rPr lang="en-US" sz="2600" dirty="0" smtClean="0">
                    <a:solidFill>
                      <a:srgbClr val="3946A4"/>
                    </a:solidFill>
                  </a:rPr>
                  <a:t>t</a:t>
                </a:r>
                <a:endParaRPr lang="en-US" sz="2600" dirty="0">
                  <a:solidFill>
                    <a:srgbClr val="3946A4"/>
                  </a:solidFill>
                </a:endParaRPr>
              </a:p>
            </p:txBody>
          </p:sp>
        </mc:Choice>
        <mc:Fallback>
          <p:sp>
            <p:nvSpPr>
              <p:cNvPr id="11" name="Content Placeholder 2"/>
              <p:cNvSpPr>
                <a:spLocks noGrp="1" noRot="1" noChangeAspect="1" noMove="1" noResize="1" noEditPoints="1" noAdjustHandles="1" noChangeArrowheads="1" noChangeShapeType="1" noTextEdit="1"/>
              </p:cNvSpPr>
              <p:nvPr>
                <p:ph idx="1"/>
              </p:nvPr>
            </p:nvSpPr>
            <p:spPr>
              <a:xfrm>
                <a:off x="457200" y="1264920"/>
                <a:ext cx="8229600" cy="1630680"/>
              </a:xfrm>
              <a:blipFill rotWithShape="1">
                <a:blip r:embed="rId3" cstate="print"/>
                <a:stretch>
                  <a:fillRect t="-3371"/>
                </a:stretch>
              </a:blipFill>
            </p:spPr>
            <p:txBody>
              <a:bodyPr/>
              <a:lstStyle/>
              <a:p>
                <a:r>
                  <a:rPr lang="en-US">
                    <a:noFill/>
                  </a:rPr>
                  <a:t> </a:t>
                </a:r>
              </a:p>
            </p:txBody>
          </p:sp>
        </mc:Fallback>
      </mc:AlternateContent>
      <p:graphicFrame>
        <p:nvGraphicFramePr>
          <p:cNvPr id="14" name="Object 3"/>
          <p:cNvGraphicFramePr>
            <a:graphicFrameLocks noChangeAspect="1"/>
          </p:cNvGraphicFramePr>
          <p:nvPr>
            <p:extLst>
              <p:ext uri="{D42A27DB-BD31-4B8C-83A1-F6EECF244321}">
                <p14:modId xmlns:p14="http://schemas.microsoft.com/office/powerpoint/2010/main" xmlns="" val="3856166484"/>
              </p:ext>
            </p:extLst>
          </p:nvPr>
        </p:nvGraphicFramePr>
        <p:xfrm>
          <a:off x="265113" y="3298825"/>
          <a:ext cx="8615362" cy="2720975"/>
        </p:xfrm>
        <a:graphic>
          <a:graphicData uri="http://schemas.openxmlformats.org/presentationml/2006/ole">
            <p:oleObj spid="_x0000_s8222" name="Equation" r:id="rId4" imgW="5067000" imgH="1600200" progId="">
              <p:embed/>
            </p:oleObj>
          </a:graphicData>
        </a:graphic>
      </p:graphicFrame>
      <p:sp>
        <p:nvSpPr>
          <p:cNvPr id="13" name="Text Placeholder 4"/>
          <p:cNvSpPr>
            <a:spLocks noGrp="1"/>
          </p:cNvSpPr>
          <p:nvPr>
            <p:ph type="body" sz="quarter" idx="16"/>
          </p:nvPr>
        </p:nvSpPr>
        <p:spPr/>
        <p:txBody>
          <a:bodyPr/>
          <a:lstStyle/>
          <a:p>
            <a:endParaRPr lang="en-US"/>
          </a:p>
        </p:txBody>
      </p:sp>
      <p:sp>
        <p:nvSpPr>
          <p:cNvPr id="12"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032244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Remember About Payback Analysis</a:t>
            </a:r>
          </a:p>
        </p:txBody>
      </p:sp>
      <p:sp>
        <p:nvSpPr>
          <p:cNvPr id="3" name="Content Placeholder 2"/>
          <p:cNvSpPr>
            <a:spLocks noGrp="1"/>
          </p:cNvSpPr>
          <p:nvPr>
            <p:ph idx="1"/>
          </p:nvPr>
        </p:nvSpPr>
        <p:spPr>
          <a:xfrm>
            <a:off x="457200" y="1143000"/>
            <a:ext cx="8321040" cy="2103120"/>
          </a:xfrm>
        </p:spPr>
        <p:txBody>
          <a:bodyPr/>
          <a:lstStyle/>
          <a:p>
            <a:pPr marL="0" indent="0">
              <a:buNone/>
            </a:pPr>
            <a:r>
              <a:rPr lang="en-US" sz="2400" dirty="0">
                <a:solidFill>
                  <a:srgbClr val="3946A4"/>
                </a:solidFill>
              </a:rPr>
              <a:t>No-return payback neglects time value of money</a:t>
            </a:r>
            <a:r>
              <a:rPr lang="en-US" sz="2400" dirty="0"/>
              <a:t>, so no return is expected for the investment made</a:t>
            </a:r>
          </a:p>
          <a:p>
            <a:pPr marL="0" indent="0">
              <a:buNone/>
            </a:pPr>
            <a:r>
              <a:rPr lang="en-US" sz="2400" dirty="0">
                <a:solidFill>
                  <a:srgbClr val="3946A4"/>
                </a:solidFill>
              </a:rPr>
              <a:t>No cash flows after the payback period are considered </a:t>
            </a:r>
            <a:r>
              <a:rPr lang="en-US" sz="2400" dirty="0"/>
              <a:t>in the analysis. Return may be higher if these cash flows are expected to be positive</a:t>
            </a:r>
            <a:r>
              <a:rPr lang="en-US" sz="2400" dirty="0" smtClean="0"/>
              <a:t>.</a:t>
            </a:r>
            <a:endParaRPr lang="en-US" sz="2400" dirty="0"/>
          </a:p>
        </p:txBody>
      </p:sp>
      <p:cxnSp>
        <p:nvCxnSpPr>
          <p:cNvPr id="7" name="Straight Connector 3"/>
          <p:cNvCxnSpPr/>
          <p:nvPr/>
        </p:nvCxnSpPr>
        <p:spPr>
          <a:xfrm>
            <a:off x="457200" y="3352800"/>
            <a:ext cx="8229600" cy="0"/>
          </a:xfrm>
          <a:prstGeom prst="line">
            <a:avLst/>
          </a:prstGeom>
          <a:ln w="57150">
            <a:solidFill>
              <a:srgbClr val="0062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4"/>
              <p:cNvSpPr>
                <a:spLocks noGrp="1"/>
              </p:cNvSpPr>
              <p:nvPr>
                <p:ph idx="17"/>
              </p:nvPr>
            </p:nvSpPr>
            <p:spPr>
              <a:xfrm>
                <a:off x="457200" y="3505200"/>
                <a:ext cx="8229600" cy="2971800"/>
              </a:xfrm>
            </p:spPr>
            <p:txBody>
              <a:bodyPr/>
              <a:lstStyle/>
              <a:p>
                <a:pPr marL="0" indent="0">
                  <a:buClr>
                    <a:srgbClr val="3946A4"/>
                  </a:buClr>
                  <a:buNone/>
                </a:pPr>
                <a:r>
                  <a:rPr lang="en-US" sz="2400" dirty="0"/>
                  <a:t>Approach of payback analysis is different from PW, AW, ROR and B/C analysis. A different alternative may be selected using payback.</a:t>
                </a:r>
              </a:p>
              <a:p>
                <a:pPr marL="0" indent="0">
                  <a:buClr>
                    <a:srgbClr val="3946A4"/>
                  </a:buClr>
                  <a:buNone/>
                </a:pPr>
                <a:r>
                  <a:rPr lang="en-US" sz="2400" dirty="0"/>
                  <a:t>Rely on payback as a supplemental tool; use PW or AW at the MARR for a reliable decision</a:t>
                </a:r>
              </a:p>
              <a:p>
                <a:pPr marL="0" indent="0">
                  <a:buClr>
                    <a:srgbClr val="3946A4"/>
                  </a:buClr>
                  <a:buNone/>
                </a:pPr>
                <a:r>
                  <a:rPr lang="en-US" sz="2400" dirty="0"/>
                  <a:t>Discounted payback (</a:t>
                </a:r>
                <a:r>
                  <a:rPr lang="en-US" sz="2400" dirty="0" err="1"/>
                  <a:t>i</a:t>
                </a:r>
                <a:r>
                  <a:rPr lang="en-US" sz="2400" dirty="0"/>
                  <a:t> </a:t>
                </a:r>
                <a14:m>
                  <m:oMath xmlns:m="http://schemas.openxmlformats.org/officeDocument/2006/math">
                    <m:r>
                      <a:rPr lang="en-US" sz="2400" i="1" dirty="0" smtClean="0">
                        <a:latin typeface="Cambria Math"/>
                      </a:rPr>
                      <m:t>&gt;</m:t>
                    </m:r>
                  </m:oMath>
                </a14:m>
                <a:r>
                  <a:rPr lang="en-US" sz="2400" dirty="0"/>
                  <a:t> 0%) gives a good sense of the risk </a:t>
                </a:r>
                <a:r>
                  <a:rPr lang="en-US" sz="2400" dirty="0" smtClean="0"/>
                  <a:t>involved</a:t>
                </a:r>
                <a:endParaRPr lang="en-US" sz="2400" dirty="0"/>
              </a:p>
            </p:txBody>
          </p:sp>
        </mc:Choice>
        <mc:Fallback>
          <p:sp>
            <p:nvSpPr>
              <p:cNvPr id="4" name="Content Placeholder 4"/>
              <p:cNvSpPr>
                <a:spLocks noGrp="1" noRot="1" noChangeAspect="1" noMove="1" noResize="1" noEditPoints="1" noAdjustHandles="1" noChangeArrowheads="1" noChangeShapeType="1" noTextEdit="1"/>
              </p:cNvSpPr>
              <p:nvPr>
                <p:ph idx="17"/>
              </p:nvPr>
            </p:nvSpPr>
            <p:spPr>
              <a:xfrm>
                <a:off x="457200" y="3505200"/>
                <a:ext cx="8229600" cy="2971800"/>
              </a:xfrm>
              <a:blipFill rotWithShape="1">
                <a:blip r:embed="rId2" cstate="print"/>
                <a:stretch>
                  <a:fillRect l="-1111" t="-1639" b="-5533"/>
                </a:stretch>
              </a:blipFill>
            </p:spPr>
            <p:txBody>
              <a:bodyPr/>
              <a:lstStyle/>
              <a:p>
                <a:r>
                  <a:rPr lang="en-US">
                    <a:noFill/>
                  </a:rPr>
                  <a:t> </a:t>
                </a:r>
              </a:p>
            </p:txBody>
          </p:sp>
        </mc:Fallback>
      </mc:AlternateContent>
      <p:sp>
        <p:nvSpPr>
          <p:cNvPr id="5" name="Text Placeholder 5"/>
          <p:cNvSpPr>
            <a:spLocks noGrp="1"/>
          </p:cNvSpPr>
          <p:nvPr>
            <p:ph type="body" sz="quarter" idx="18"/>
          </p:nvPr>
        </p:nvSpPr>
        <p:spPr/>
        <p:txBody>
          <a:bodyPr/>
          <a:lstStyle/>
          <a:p>
            <a:endParaRPr lang="en-US"/>
          </a:p>
        </p:txBody>
      </p:sp>
      <p:sp>
        <p:nvSpPr>
          <p:cNvPr id="6"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356507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152400"/>
            <a:ext cx="9052560" cy="640080"/>
          </a:xfrm>
        </p:spPr>
        <p:txBody>
          <a:bodyPr/>
          <a:lstStyle/>
          <a:p>
            <a:r>
              <a:rPr lang="en-US" dirty="0"/>
              <a:t>Example: Payback </a:t>
            </a:r>
            <a:r>
              <a:rPr lang="en-US" dirty="0" smtClean="0"/>
              <a:t>Analysis</a:t>
            </a:r>
            <a:r>
              <a:rPr lang="en-US" sz="1400" dirty="0" smtClean="0"/>
              <a:t> (1)</a:t>
            </a:r>
            <a:endParaRPr lang="en-US" sz="1400" dirty="0"/>
          </a:p>
        </p:txBody>
      </p:sp>
      <p:graphicFrame>
        <p:nvGraphicFramePr>
          <p:cNvPr id="7" name="Table 2"/>
          <p:cNvGraphicFramePr>
            <a:graphicFrameLocks noGrp="1"/>
          </p:cNvGraphicFramePr>
          <p:nvPr>
            <p:extLst>
              <p:ext uri="{D42A27DB-BD31-4B8C-83A1-F6EECF244321}">
                <p14:modId xmlns:p14="http://schemas.microsoft.com/office/powerpoint/2010/main" xmlns="" val="45267566"/>
              </p:ext>
            </p:extLst>
          </p:nvPr>
        </p:nvGraphicFramePr>
        <p:xfrm>
          <a:off x="1056387" y="1066800"/>
          <a:ext cx="7031226" cy="1889760"/>
        </p:xfrm>
        <a:graphic>
          <a:graphicData uri="http://schemas.openxmlformats.org/drawingml/2006/table">
            <a:tbl>
              <a:tblPr firstRow="1" bandRow="1">
                <a:tableStyleId>{5C22544A-7EE6-4342-B048-85BDC9FD1C3A}</a:tableStyleId>
              </a:tblPr>
              <a:tblGrid>
                <a:gridCol w="2923260"/>
                <a:gridCol w="1913406"/>
                <a:gridCol w="2194560"/>
              </a:tblGrid>
              <a:tr h="370840">
                <a:tc>
                  <a:txBody>
                    <a:bodyPr/>
                    <a:lstStyle/>
                    <a:p>
                      <a:r>
                        <a:rPr lang="en-US" sz="2000" dirty="0" smtClean="0">
                          <a:solidFill>
                            <a:schemeClr val="tx1"/>
                          </a:solidFill>
                          <a:latin typeface="Arial Narrow" panose="020B0606020202030204" pitchFamily="34" charset="0"/>
                        </a:rPr>
                        <a:t>System</a:t>
                      </a:r>
                      <a:endParaRPr lang="en-US" sz="20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panose="020B0606020202030204" pitchFamily="34" charset="0"/>
                        </a:rPr>
                        <a:t>System</a:t>
                      </a:r>
                      <a:r>
                        <a:rPr lang="en-US" sz="2000" baseline="0" dirty="0" smtClean="0">
                          <a:solidFill>
                            <a:schemeClr val="tx1"/>
                          </a:solidFill>
                          <a:latin typeface="Arial Narrow" panose="020B0606020202030204" pitchFamily="34" charset="0"/>
                        </a:rPr>
                        <a:t> 1</a:t>
                      </a:r>
                      <a:endParaRPr lang="en-US" sz="2000" dirty="0" smtClean="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Arial Narrow" panose="020B0606020202030204" pitchFamily="34" charset="0"/>
                        </a:rPr>
                        <a:t>System</a:t>
                      </a:r>
                      <a:r>
                        <a:rPr lang="en-US" sz="2000" baseline="0" dirty="0" smtClean="0">
                          <a:solidFill>
                            <a:schemeClr val="tx1"/>
                          </a:solidFill>
                          <a:latin typeface="Arial Narrow" panose="020B0606020202030204" pitchFamily="34" charset="0"/>
                        </a:rPr>
                        <a:t> 2</a:t>
                      </a:r>
                      <a:endParaRPr lang="en-US" sz="2000" dirty="0" smtClean="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000" dirty="0" smtClean="0">
                          <a:latin typeface="Arial Narrow" panose="020B0606020202030204" pitchFamily="34" charset="0"/>
                        </a:rPr>
                        <a:t>First cost, $</a:t>
                      </a:r>
                      <a:endParaRPr lang="en-US" sz="2000" dirty="0">
                        <a:latin typeface="Arial Narrow" panose="020B0606020202030204" pitchFamily="34" charset="0"/>
                      </a:endParaRPr>
                    </a:p>
                  </a:txBody>
                  <a:tcPr>
                    <a:lnL w="12700" cmpd="sng">
                      <a:noFill/>
                    </a:lnL>
                    <a:lnR w="12700" cmpd="sng">
                      <a:noFill/>
                    </a:lnR>
                    <a:lnT w="28575" cap="flat" cmpd="sng" algn="ctr">
                      <a:solidFill>
                        <a:srgbClr val="3946A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000" dirty="0" smtClean="0">
                          <a:latin typeface="Arial Narrow" panose="020B0606020202030204" pitchFamily="34" charset="0"/>
                        </a:rPr>
                        <a:t>12,000</a:t>
                      </a:r>
                      <a:endParaRPr lang="en-US" sz="2000" dirty="0">
                        <a:latin typeface="Arial Narrow" panose="020B0606020202030204" pitchFamily="34" charset="0"/>
                      </a:endParaRPr>
                    </a:p>
                  </a:txBody>
                  <a:tcPr marR="640080">
                    <a:lnL w="12700" cmpd="sng">
                      <a:noFill/>
                    </a:lnL>
                    <a:lnR w="12700" cmpd="sng">
                      <a:noFill/>
                    </a:lnR>
                    <a:lnT w="28575" cap="flat" cmpd="sng" algn="ctr">
                      <a:solidFill>
                        <a:srgbClr val="3946A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dirty="0" smtClean="0">
                          <a:latin typeface="Arial Narrow" panose="020B0606020202030204" pitchFamily="34" charset="0"/>
                        </a:rPr>
                        <a:t>8,000</a:t>
                      </a:r>
                      <a:endParaRPr lang="en-US" sz="2000" dirty="0">
                        <a:latin typeface="Arial Narrow" panose="020B0606020202030204" pitchFamily="34" charset="0"/>
                      </a:endParaRPr>
                    </a:p>
                  </a:txBody>
                  <a:tcPr marL="365760">
                    <a:lnL w="12700" cmpd="sng">
                      <a:noFill/>
                    </a:lnL>
                    <a:lnR w="12700" cmpd="sng">
                      <a:noFill/>
                    </a:lnR>
                    <a:lnT w="28575" cap="flat" cmpd="sng" algn="ctr">
                      <a:solidFill>
                        <a:srgbClr val="3946A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lang="en-US" sz="2000" dirty="0" smtClean="0">
                          <a:latin typeface="Arial Narrow" panose="020B0606020202030204" pitchFamily="34" charset="0"/>
                        </a:rPr>
                        <a:t>NCF, $ per year</a:t>
                      </a:r>
                      <a:endParaRPr lang="en-US" sz="20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latin typeface="Arial Narrow" panose="020B0606020202030204" pitchFamily="34" charset="0"/>
                        </a:rPr>
                        <a:t>3,000</a:t>
                      </a:r>
                      <a:endParaRPr lang="en-US" sz="2000" dirty="0">
                        <a:latin typeface="Arial Narrow" panose="020B0606020202030204" pitchFamily="34" charset="0"/>
                      </a:endParaRPr>
                    </a:p>
                  </a:txBody>
                  <a:tcPr marR="6400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smtClean="0">
                          <a:latin typeface="Arial Narrow" panose="020B0606020202030204" pitchFamily="34" charset="0"/>
                        </a:rPr>
                        <a:t>1,000 (year 1-5)</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Arial Narrow" panose="020B0606020202030204" pitchFamily="34" charset="0"/>
                        </a:rPr>
                        <a:t>3,000 (year 6-14)</a:t>
                      </a:r>
                    </a:p>
                  </a:txBody>
                  <a:tcPr marL="36576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000" dirty="0" smtClean="0">
                          <a:latin typeface="Arial Narrow" panose="020B0606020202030204" pitchFamily="34" charset="0"/>
                        </a:rPr>
                        <a:t>Maximum life, years</a:t>
                      </a:r>
                      <a:endParaRPr lang="en-US" sz="2000" dirty="0">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latin typeface="Arial Narrow" panose="020B0606020202030204" pitchFamily="34" charset="0"/>
                        </a:rPr>
                        <a:t>7</a:t>
                      </a:r>
                      <a:endParaRPr lang="en-US" sz="2000" dirty="0">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smtClean="0">
                          <a:latin typeface="Arial Narrow" panose="020B0606020202030204" pitchFamily="34" charset="0"/>
                        </a:rPr>
                        <a:t>14</a:t>
                      </a:r>
                      <a:endParaRPr lang="en-US" sz="2000" dirty="0">
                        <a:latin typeface="Arial Narrow" panose="020B0606020202030204" pitchFamily="34" charset="0"/>
                      </a:endParaRPr>
                    </a:p>
                  </a:txBody>
                  <a:tcPr marL="365760">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Content Placeholder 3"/>
          <p:cNvSpPr>
            <a:spLocks noGrp="1"/>
          </p:cNvSpPr>
          <p:nvPr>
            <p:ph idx="1"/>
          </p:nvPr>
        </p:nvSpPr>
        <p:spPr>
          <a:xfrm>
            <a:off x="457200" y="3093720"/>
            <a:ext cx="8229600" cy="1188720"/>
          </a:xfrm>
        </p:spPr>
        <p:txBody>
          <a:bodyPr/>
          <a:lstStyle/>
          <a:p>
            <a:pPr marL="0" indent="0">
              <a:spcBef>
                <a:spcPts val="0"/>
              </a:spcBef>
              <a:buNone/>
            </a:pPr>
            <a:r>
              <a:rPr lang="en-US" sz="2400" dirty="0">
                <a:solidFill>
                  <a:srgbClr val="00518B"/>
                </a:solidFill>
              </a:rPr>
              <a:t>Problem: </a:t>
            </a:r>
            <a:r>
              <a:rPr lang="en-US" sz="2400" dirty="0"/>
              <a:t>Use (a) no-return payback, (b) discounted payback </a:t>
            </a:r>
            <a:r>
              <a:rPr lang="en-US" sz="2400" dirty="0" smtClean="0"/>
              <a:t>at 15</a:t>
            </a:r>
            <a:r>
              <a:rPr lang="en-US" sz="2400" dirty="0"/>
              <a:t>%, and (c) PW analysis at 15% to select a system. </a:t>
            </a:r>
            <a:r>
              <a:rPr lang="en-US" sz="2400" dirty="0" smtClean="0"/>
              <a:t>Comment on </a:t>
            </a:r>
            <a:r>
              <a:rPr lang="en-US" sz="2400" dirty="0"/>
              <a:t>the results</a:t>
            </a:r>
            <a:r>
              <a:rPr lang="en-US" sz="2400" dirty="0" smtClean="0"/>
              <a:t>.</a:t>
            </a:r>
            <a:endParaRPr lang="en-US" sz="2400" dirty="0"/>
          </a:p>
        </p:txBody>
      </p:sp>
      <mc:AlternateContent xmlns:mc="http://schemas.openxmlformats.org/markup-compatibility/2006">
        <mc:Choice xmlns:a14="http://schemas.microsoft.com/office/drawing/2010/main" xmlns="" Requires="a14">
          <p:sp>
            <p:nvSpPr>
              <p:cNvPr id="4" name="Content Placeholder 4"/>
              <p:cNvSpPr>
                <a:spLocks noGrp="1"/>
              </p:cNvSpPr>
              <p:nvPr>
                <p:ph idx="17"/>
              </p:nvPr>
            </p:nvSpPr>
            <p:spPr>
              <a:xfrm>
                <a:off x="457200" y="4297680"/>
                <a:ext cx="8229600" cy="2103120"/>
              </a:xfrm>
            </p:spPr>
            <p:txBody>
              <a:bodyPr/>
              <a:lstStyle/>
              <a:p>
                <a:pPr>
                  <a:spcBef>
                    <a:spcPts val="0"/>
                  </a:spcBef>
                  <a:buNone/>
                </a:pPr>
                <a:r>
                  <a:rPr lang="en-US" sz="2600" dirty="0" smtClean="0">
                    <a:solidFill>
                      <a:srgbClr val="A60A1B"/>
                    </a:solidFill>
                  </a:rPr>
                  <a:t>Solution: </a:t>
                </a:r>
                <a:r>
                  <a:rPr lang="en-US" sz="2600" dirty="0"/>
                  <a:t>(a) Use Eqns. 1 and 2	</a:t>
                </a:r>
              </a:p>
              <a:p>
                <a:pPr>
                  <a:spcBef>
                    <a:spcPts val="0"/>
                  </a:spcBef>
                  <a:buNone/>
                </a:pPr>
                <a:r>
                  <a:rPr lang="en-US" sz="2600" dirty="0" smtClean="0"/>
                  <a:t> </a:t>
                </a:r>
                <a:r>
                  <a:rPr lang="en-US" sz="2600" dirty="0"/>
                  <a:t>	</a:t>
                </a:r>
                <a:r>
                  <a:rPr lang="en-US" sz="2600" dirty="0" smtClean="0"/>
                  <a:t>      </a:t>
                </a:r>
                <a14:m>
                  <m:oMath xmlns:m="http://schemas.openxmlformats.org/officeDocument/2006/math">
                    <m:r>
                      <a:rPr lang="en-US" sz="2600" b="1" i="0" dirty="0" smtClean="0">
                        <a:latin typeface="Cambria Math"/>
                      </a:rPr>
                      <m:t>𝐧</m:t>
                    </m:r>
                    <m:r>
                      <a:rPr lang="en-US" sz="2600" b="1" i="0" baseline="-18000" dirty="0" smtClean="0">
                        <a:latin typeface="Cambria Math"/>
                      </a:rPr>
                      <m:t>𝐩𝟏</m:t>
                    </m:r>
                    <m:r>
                      <a:rPr lang="en-US" sz="2600" b="1" i="0" dirty="0">
                        <a:latin typeface="Cambria Math"/>
                      </a:rPr>
                      <m:t>=</m:t>
                    </m:r>
                    <m:r>
                      <a:rPr lang="en-US" sz="2600" b="1" i="0" dirty="0">
                        <a:latin typeface="Cambria Math"/>
                      </a:rPr>
                      <m:t>𝟏𝟐</m:t>
                    </m:r>
                    <m:r>
                      <a:rPr lang="en-US" sz="2600" b="1" i="0" dirty="0">
                        <a:latin typeface="Cambria Math"/>
                      </a:rPr>
                      <m:t>,</m:t>
                    </m:r>
                    <m:r>
                      <a:rPr lang="en-US" sz="2600" b="1" i="0" dirty="0">
                        <a:latin typeface="Cambria Math"/>
                      </a:rPr>
                      <m:t>𝟎𝟎𝟎</m:t>
                    </m:r>
                    <m:r>
                      <a:rPr lang="en-US" sz="2600" b="1" i="0" dirty="0" smtClean="0">
                        <a:latin typeface="Cambria Math"/>
                      </a:rPr>
                      <m:t>/</m:t>
                    </m:r>
                    <m:r>
                      <a:rPr lang="en-US" sz="2600" b="1" i="0" dirty="0">
                        <a:latin typeface="Cambria Math"/>
                      </a:rPr>
                      <m:t>𝟑</m:t>
                    </m:r>
                    <m:r>
                      <a:rPr lang="en-US" sz="2600" b="1" i="0" dirty="0">
                        <a:latin typeface="Cambria Math"/>
                      </a:rPr>
                      <m:t>,</m:t>
                    </m:r>
                    <m:r>
                      <a:rPr lang="en-US" sz="2600" b="1" i="0" dirty="0">
                        <a:latin typeface="Cambria Math"/>
                      </a:rPr>
                      <m:t>𝟎𝟎𝟎</m:t>
                    </m:r>
                    <m:r>
                      <a:rPr lang="en-US" sz="2600" b="1" i="0" dirty="0">
                        <a:latin typeface="Cambria Math"/>
                      </a:rPr>
                      <m:t>=</m:t>
                    </m:r>
                    <m:r>
                      <a:rPr lang="en-US" sz="2600" b="1" i="0" dirty="0">
                        <a:solidFill>
                          <a:srgbClr val="A60A1B"/>
                        </a:solidFill>
                        <a:latin typeface="Cambria Math"/>
                      </a:rPr>
                      <m:t>𝟒</m:t>
                    </m:r>
                    <m:r>
                      <a:rPr lang="en-US" sz="2600" b="1" i="0" dirty="0">
                        <a:solidFill>
                          <a:srgbClr val="A60A1B"/>
                        </a:solidFill>
                        <a:latin typeface="Cambria Math"/>
                      </a:rPr>
                      <m:t> </m:t>
                    </m:r>
                    <m:r>
                      <a:rPr lang="en-US" sz="2600" b="1" i="0" dirty="0">
                        <a:solidFill>
                          <a:srgbClr val="A60A1B"/>
                        </a:solidFill>
                        <a:latin typeface="Cambria Math"/>
                      </a:rPr>
                      <m:t>𝐲𝐞𝐚𝐫𝐬</m:t>
                    </m:r>
                    <m:r>
                      <a:rPr lang="en-US" sz="2600" b="1" i="0" dirty="0" smtClean="0">
                        <a:solidFill>
                          <a:srgbClr val="FF0000"/>
                        </a:solidFill>
                        <a:latin typeface="Cambria Math"/>
                      </a:rPr>
                      <m:t>		</m:t>
                    </m:r>
                  </m:oMath>
                </a14:m>
                <a:endParaRPr lang="en-US" sz="2600" b="1" i="0" dirty="0" smtClean="0">
                  <a:solidFill>
                    <a:srgbClr val="FF0000"/>
                  </a:solidFill>
                  <a:latin typeface="Cambria Math"/>
                </a:endParaRPr>
              </a:p>
              <a:p>
                <a:pPr>
                  <a:spcBef>
                    <a:spcPts val="0"/>
                  </a:spcBef>
                  <a:buNone/>
                </a:pPr>
                <a:r>
                  <a:rPr lang="en-US" sz="2600" b="1" dirty="0" smtClean="0"/>
                  <a:t>          </a:t>
                </a:r>
                <a14:m>
                  <m:oMath xmlns:m="http://schemas.openxmlformats.org/officeDocument/2006/math">
                    <m:r>
                      <a:rPr lang="en-US" sz="2600" b="1" i="0" dirty="0" smtClean="0">
                        <a:latin typeface="Cambria Math"/>
                      </a:rPr>
                      <m:t>𝐧</m:t>
                    </m:r>
                    <m:r>
                      <a:rPr lang="en-US" sz="2600" b="1" i="0" baseline="-18000" dirty="0" smtClean="0">
                        <a:latin typeface="Cambria Math"/>
                      </a:rPr>
                      <m:t>𝐩𝟐</m:t>
                    </m:r>
                    <m:r>
                      <a:rPr lang="en-US" sz="2600" b="1" i="0" dirty="0">
                        <a:latin typeface="Cambria Math"/>
                      </a:rPr>
                      <m:t>=</m:t>
                    </m:r>
                    <m:r>
                      <a:rPr lang="en-US" sz="2600" b="1" i="0" dirty="0" smtClean="0">
                        <a:latin typeface="Cambria Math"/>
                      </a:rPr>
                      <m:t>−</m:t>
                    </m:r>
                    <m:r>
                      <a:rPr lang="en-US" sz="2600" b="1" i="0" dirty="0" smtClean="0">
                        <a:latin typeface="Cambria Math"/>
                      </a:rPr>
                      <m:t>𝟖</m:t>
                    </m:r>
                    <m:r>
                      <a:rPr lang="en-US" sz="2600" b="1" i="0" dirty="0" smtClean="0">
                        <a:latin typeface="Cambria Math"/>
                      </a:rPr>
                      <m:t>,</m:t>
                    </m:r>
                    <m:r>
                      <a:rPr lang="en-US" sz="2600" b="1" i="0" dirty="0" smtClean="0">
                        <a:latin typeface="Cambria Math"/>
                      </a:rPr>
                      <m:t>𝟎𝟎𝟎</m:t>
                    </m:r>
                    <m:r>
                      <a:rPr lang="en-US" sz="2600" b="1" i="0" dirty="0">
                        <a:latin typeface="Cambria Math"/>
                      </a:rPr>
                      <m:t>+</m:t>
                    </m:r>
                    <m:r>
                      <a:rPr lang="en-US" sz="2600" b="1" i="0" dirty="0">
                        <a:latin typeface="Cambria Math"/>
                      </a:rPr>
                      <m:t>𝟓</m:t>
                    </m:r>
                    <m:r>
                      <a:rPr lang="en-US" sz="2600" b="1" i="0" dirty="0">
                        <a:latin typeface="Cambria Math"/>
                      </a:rPr>
                      <m:t>(</m:t>
                    </m:r>
                    <m:r>
                      <a:rPr lang="en-US" sz="2600" b="1" i="0" dirty="0">
                        <a:latin typeface="Cambria Math"/>
                      </a:rPr>
                      <m:t>𝟏</m:t>
                    </m:r>
                    <m:r>
                      <a:rPr lang="en-US" sz="2600" b="1" i="0" dirty="0">
                        <a:latin typeface="Cambria Math"/>
                      </a:rPr>
                      <m:t>,</m:t>
                    </m:r>
                    <m:r>
                      <a:rPr lang="en-US" sz="2600" b="1" i="0" dirty="0">
                        <a:latin typeface="Cambria Math"/>
                      </a:rPr>
                      <m:t>𝟎𝟎𝟎</m:t>
                    </m:r>
                    <m:r>
                      <a:rPr lang="en-US" sz="2600" b="1" i="0" dirty="0">
                        <a:latin typeface="Cambria Math"/>
                      </a:rPr>
                      <m:t>)+</m:t>
                    </m:r>
                    <m:r>
                      <a:rPr lang="en-US" sz="2600" b="1" i="0" dirty="0">
                        <a:latin typeface="Cambria Math"/>
                      </a:rPr>
                      <m:t>𝟏</m:t>
                    </m:r>
                    <m:r>
                      <a:rPr lang="en-US" sz="2600" b="1" i="0" dirty="0">
                        <a:latin typeface="Cambria Math"/>
                      </a:rPr>
                      <m:t>(</m:t>
                    </m:r>
                    <m:r>
                      <a:rPr lang="en-US" sz="2600" b="1" i="0" dirty="0">
                        <a:latin typeface="Cambria Math"/>
                      </a:rPr>
                      <m:t>𝟑</m:t>
                    </m:r>
                    <m:r>
                      <a:rPr lang="en-US" sz="2600" b="1" i="0" dirty="0">
                        <a:latin typeface="Cambria Math"/>
                      </a:rPr>
                      <m:t>,</m:t>
                    </m:r>
                    <m:r>
                      <a:rPr lang="en-US" sz="2600" b="1" i="0" dirty="0">
                        <a:latin typeface="Cambria Math"/>
                      </a:rPr>
                      <m:t>𝟎𝟎𝟎</m:t>
                    </m:r>
                    <m:r>
                      <a:rPr lang="en-US" sz="2600" b="1" i="0" dirty="0">
                        <a:latin typeface="Cambria Math"/>
                      </a:rPr>
                      <m:t>)=</m:t>
                    </m:r>
                    <m:r>
                      <a:rPr lang="en-US" sz="2600" b="1" i="0" dirty="0">
                        <a:solidFill>
                          <a:srgbClr val="2B5B4D"/>
                        </a:solidFill>
                        <a:latin typeface="Cambria Math"/>
                      </a:rPr>
                      <m:t>𝟔</m:t>
                    </m:r>
                    <m:r>
                      <a:rPr lang="en-US" sz="2600" b="1" i="0" dirty="0">
                        <a:solidFill>
                          <a:srgbClr val="2B5B4D"/>
                        </a:solidFill>
                        <a:latin typeface="Cambria Math"/>
                      </a:rPr>
                      <m:t> </m:t>
                    </m:r>
                    <m:r>
                      <a:rPr lang="en-US" sz="2600" b="1" i="0" dirty="0" smtClean="0">
                        <a:solidFill>
                          <a:srgbClr val="2B5B4D"/>
                        </a:solidFill>
                        <a:latin typeface="Cambria Math"/>
                      </a:rPr>
                      <m:t>𝐲𝐞𝐚𝐫𝐬</m:t>
                    </m:r>
                  </m:oMath>
                </a14:m>
                <a:endParaRPr lang="en-US" sz="2600" dirty="0">
                  <a:solidFill>
                    <a:srgbClr val="2B5B4D"/>
                  </a:solidFill>
                </a:endParaRPr>
              </a:p>
              <a:p>
                <a:pPr algn="ctr">
                  <a:spcBef>
                    <a:spcPts val="1200"/>
                  </a:spcBef>
                  <a:buNone/>
                </a:pPr>
                <a:r>
                  <a:rPr lang="en-US" sz="2600" dirty="0">
                    <a:solidFill>
                      <a:srgbClr val="A60A1B"/>
                    </a:solidFill>
                  </a:rPr>
                  <a:t>Select system </a:t>
                </a:r>
                <a:r>
                  <a:rPr lang="en-US" sz="2600" dirty="0" smtClean="0">
                    <a:solidFill>
                      <a:srgbClr val="A60A1B"/>
                    </a:solidFill>
                  </a:rPr>
                  <a:t>1</a:t>
                </a:r>
                <a:endParaRPr lang="en-US" sz="2600" dirty="0">
                  <a:solidFill>
                    <a:srgbClr val="A60A1B"/>
                  </a:solidFill>
                </a:endParaRPr>
              </a:p>
            </p:txBody>
          </p:sp>
        </mc:Choice>
        <mc:Fallback>
          <p:sp>
            <p:nvSpPr>
              <p:cNvPr id="4" name="Content Placeholder 4"/>
              <p:cNvSpPr>
                <a:spLocks noGrp="1" noRot="1" noChangeAspect="1" noMove="1" noResize="1" noEditPoints="1" noAdjustHandles="1" noChangeArrowheads="1" noChangeShapeType="1" noTextEdit="1"/>
              </p:cNvSpPr>
              <p:nvPr>
                <p:ph idx="17"/>
              </p:nvPr>
            </p:nvSpPr>
            <p:spPr>
              <a:xfrm>
                <a:off x="457200" y="4297680"/>
                <a:ext cx="8229600" cy="2103120"/>
              </a:xfrm>
              <a:blipFill rotWithShape="1">
                <a:blip r:embed="rId2" cstate="print"/>
                <a:stretch>
                  <a:fillRect l="-1259" t="-2609" b="-8696"/>
                </a:stretch>
              </a:blipFill>
            </p:spPr>
            <p:txBody>
              <a:bodyPr/>
              <a:lstStyle/>
              <a:p>
                <a:r>
                  <a:rPr lang="en-US">
                    <a:noFill/>
                  </a:rPr>
                  <a:t> </a:t>
                </a:r>
              </a:p>
            </p:txBody>
          </p:sp>
        </mc:Fallback>
      </mc:AlternateContent>
      <p:sp>
        <p:nvSpPr>
          <p:cNvPr id="8" name="Text Placeholder 5"/>
          <p:cNvSpPr>
            <a:spLocks noGrp="1"/>
          </p:cNvSpPr>
          <p:nvPr>
            <p:ph type="body" sz="quarter" idx="18"/>
          </p:nvPr>
        </p:nvSpPr>
        <p:spPr/>
        <p:txBody>
          <a:bodyPr/>
          <a:lstStyle/>
          <a:p>
            <a:endParaRPr lang="en-US"/>
          </a:p>
        </p:txBody>
      </p:sp>
      <p:sp>
        <p:nvSpPr>
          <p:cNvPr id="9"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1146238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152400"/>
            <a:ext cx="9052560" cy="640080"/>
          </a:xfrm>
        </p:spPr>
        <p:txBody>
          <a:bodyPr/>
          <a:lstStyle/>
          <a:p>
            <a:r>
              <a:rPr lang="en-US" dirty="0"/>
              <a:t>Example: Payback </a:t>
            </a:r>
            <a:r>
              <a:rPr lang="en-US" dirty="0" smtClean="0"/>
              <a:t>Analysis</a:t>
            </a:r>
            <a:r>
              <a:rPr lang="en-US" sz="1400" dirty="0"/>
              <a:t> </a:t>
            </a:r>
            <a:r>
              <a:rPr lang="en-US" sz="1400" dirty="0" smtClean="0"/>
              <a:t>(2)</a:t>
            </a:r>
            <a:endParaRPr lang="en-US" dirty="0"/>
          </a:p>
        </p:txBody>
      </p:sp>
      <p:graphicFrame>
        <p:nvGraphicFramePr>
          <p:cNvPr id="10" name="Table 2"/>
          <p:cNvGraphicFramePr>
            <a:graphicFrameLocks noGrp="1"/>
          </p:cNvGraphicFramePr>
          <p:nvPr>
            <p:extLst>
              <p:ext uri="{D42A27DB-BD31-4B8C-83A1-F6EECF244321}">
                <p14:modId xmlns:p14="http://schemas.microsoft.com/office/powerpoint/2010/main" xmlns="" val="117277030"/>
              </p:ext>
            </p:extLst>
          </p:nvPr>
        </p:nvGraphicFramePr>
        <p:xfrm>
          <a:off x="1056387" y="914400"/>
          <a:ext cx="7031226" cy="1737360"/>
        </p:xfrm>
        <a:graphic>
          <a:graphicData uri="http://schemas.openxmlformats.org/drawingml/2006/table">
            <a:tbl>
              <a:tblPr firstRow="1" bandRow="1">
                <a:tableStyleId>{5C22544A-7EE6-4342-B048-85BDC9FD1C3A}</a:tableStyleId>
              </a:tblPr>
              <a:tblGrid>
                <a:gridCol w="2923260"/>
                <a:gridCol w="1913406"/>
                <a:gridCol w="2194560"/>
              </a:tblGrid>
              <a:tr h="0">
                <a:tc>
                  <a:txBody>
                    <a:bodyPr/>
                    <a:lstStyle/>
                    <a:p>
                      <a:r>
                        <a:rPr lang="en-US" sz="1800" dirty="0" smtClean="0">
                          <a:solidFill>
                            <a:schemeClr val="tx1"/>
                          </a:solidFill>
                          <a:latin typeface="Arial Narrow" panose="020B0606020202030204" pitchFamily="34" charset="0"/>
                        </a:rPr>
                        <a:t>System</a:t>
                      </a:r>
                      <a:endParaRPr lang="en-US" sz="18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Narrow" panose="020B0606020202030204" pitchFamily="34" charset="0"/>
                        </a:rPr>
                        <a:t>System</a:t>
                      </a:r>
                      <a:r>
                        <a:rPr lang="en-US" sz="1800" baseline="0" dirty="0" smtClean="0">
                          <a:solidFill>
                            <a:schemeClr val="tx1"/>
                          </a:solidFill>
                          <a:latin typeface="Arial Narrow" panose="020B0606020202030204" pitchFamily="34" charset="0"/>
                        </a:rPr>
                        <a:t> 1</a:t>
                      </a:r>
                      <a:endParaRPr lang="en-US" sz="1800" dirty="0" smtClean="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Narrow" panose="020B0606020202030204" pitchFamily="34" charset="0"/>
                        </a:rPr>
                        <a:t>System</a:t>
                      </a:r>
                      <a:r>
                        <a:rPr lang="en-US" sz="1800" baseline="0" dirty="0" smtClean="0">
                          <a:solidFill>
                            <a:schemeClr val="tx1"/>
                          </a:solidFill>
                          <a:latin typeface="Arial Narrow" panose="020B0606020202030204" pitchFamily="34" charset="0"/>
                        </a:rPr>
                        <a:t> 2</a:t>
                      </a:r>
                      <a:endParaRPr lang="en-US" sz="1800" dirty="0" smtClean="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800" dirty="0" smtClean="0">
                          <a:latin typeface="Arial Narrow" panose="020B0606020202030204" pitchFamily="34" charset="0"/>
                        </a:rPr>
                        <a:t>First cost, $</a:t>
                      </a:r>
                      <a:endParaRPr lang="en-US" sz="1800" dirty="0">
                        <a:latin typeface="Arial Narrow" panose="020B0606020202030204" pitchFamily="34" charset="0"/>
                      </a:endParaRPr>
                    </a:p>
                  </a:txBody>
                  <a:tcPr>
                    <a:lnL w="12700" cmpd="sng">
                      <a:noFill/>
                    </a:lnL>
                    <a:lnR w="12700" cmpd="sng">
                      <a:noFill/>
                    </a:lnR>
                    <a:lnT w="28575" cap="flat" cmpd="sng" algn="ctr">
                      <a:solidFill>
                        <a:srgbClr val="3946A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rPr>
                        <a:t>12,000</a:t>
                      </a:r>
                      <a:endParaRPr lang="en-US" sz="1800" dirty="0">
                        <a:latin typeface="Arial Narrow" panose="020B0606020202030204" pitchFamily="34" charset="0"/>
                      </a:endParaRPr>
                    </a:p>
                  </a:txBody>
                  <a:tcPr marR="640080">
                    <a:lnL w="12700" cmpd="sng">
                      <a:noFill/>
                    </a:lnL>
                    <a:lnR w="12700" cmpd="sng">
                      <a:noFill/>
                    </a:lnR>
                    <a:lnT w="28575" cap="flat" cmpd="sng" algn="ctr">
                      <a:solidFill>
                        <a:srgbClr val="3946A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800" dirty="0" smtClean="0">
                          <a:latin typeface="Arial Narrow" panose="020B0606020202030204" pitchFamily="34" charset="0"/>
                        </a:rPr>
                        <a:t>8,000</a:t>
                      </a:r>
                      <a:endParaRPr lang="en-US" sz="1800" dirty="0">
                        <a:latin typeface="Arial Narrow" panose="020B0606020202030204" pitchFamily="34" charset="0"/>
                      </a:endParaRPr>
                    </a:p>
                  </a:txBody>
                  <a:tcPr marL="365760">
                    <a:lnL w="12700" cmpd="sng">
                      <a:noFill/>
                    </a:lnL>
                    <a:lnR w="12700" cmpd="sng">
                      <a:noFill/>
                    </a:lnR>
                    <a:lnT w="28575" cap="flat" cmpd="sng" algn="ctr">
                      <a:solidFill>
                        <a:srgbClr val="3946A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r>
                        <a:rPr lang="en-US" sz="1800" dirty="0" smtClean="0">
                          <a:latin typeface="Arial Narrow" panose="020B0606020202030204" pitchFamily="34" charset="0"/>
                        </a:rPr>
                        <a:t>NCF, $ per year</a:t>
                      </a:r>
                      <a:endParaRPr lang="en-US" sz="18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smtClean="0">
                          <a:latin typeface="Arial Narrow" panose="020B0606020202030204" pitchFamily="34" charset="0"/>
                        </a:rPr>
                        <a:t>3,000</a:t>
                      </a:r>
                      <a:endParaRPr lang="en-US" sz="1800" dirty="0">
                        <a:latin typeface="Arial Narrow" panose="020B0606020202030204" pitchFamily="34" charset="0"/>
                      </a:endParaRPr>
                    </a:p>
                  </a:txBody>
                  <a:tcPr marR="64008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latin typeface="Arial Narrow" panose="020B0606020202030204" pitchFamily="34" charset="0"/>
                        </a:rPr>
                        <a:t>1,000 (year 1-5)</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Arial Narrow" panose="020B0606020202030204" pitchFamily="34" charset="0"/>
                        </a:rPr>
                        <a:t>3,000 (year 6-14)</a:t>
                      </a:r>
                    </a:p>
                  </a:txBody>
                  <a:tcPr marL="36576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US" sz="1800" dirty="0" smtClean="0">
                          <a:latin typeface="Arial Narrow" panose="020B0606020202030204" pitchFamily="34" charset="0"/>
                        </a:rPr>
                        <a:t>Maximum life, years</a:t>
                      </a:r>
                      <a:endParaRPr lang="en-US" sz="1800" dirty="0">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Arial Narrow" panose="020B0606020202030204" pitchFamily="34" charset="0"/>
                        </a:rPr>
                        <a:t>7</a:t>
                      </a:r>
                      <a:endParaRPr lang="en-US" sz="1800" dirty="0">
                        <a:latin typeface="Arial Narrow" panose="020B0606020202030204" pitchFamily="34" charset="0"/>
                      </a:endParaRPr>
                    </a:p>
                  </a:txBody>
                  <a:tcPr>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latin typeface="Arial Narrow" panose="020B0606020202030204" pitchFamily="34" charset="0"/>
                        </a:rPr>
                        <a:t>14</a:t>
                      </a:r>
                      <a:endParaRPr lang="en-US" sz="1800" dirty="0">
                        <a:latin typeface="Arial Narrow" panose="020B0606020202030204" pitchFamily="34" charset="0"/>
                      </a:endParaRPr>
                    </a:p>
                  </a:txBody>
                  <a:tcPr marL="365760">
                    <a:lnL w="12700" cmpd="sng">
                      <a:noFill/>
                    </a:lnL>
                    <a:lnR w="12700" cmpd="sng">
                      <a:noFill/>
                    </a:lnR>
                    <a:lnT w="12700" cmpd="sng">
                      <a:noFill/>
                    </a:lnT>
                    <a:lnB w="28575"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mc:Choice xmlns:a14="http://schemas.microsoft.com/office/drawing/2010/main" xmlns="" Requires="a14">
          <p:sp>
            <p:nvSpPr>
              <p:cNvPr id="7" name="Content Placeholder 3"/>
              <p:cNvSpPr>
                <a:spLocks noGrp="1"/>
              </p:cNvSpPr>
              <p:nvPr>
                <p:ph idx="1"/>
              </p:nvPr>
            </p:nvSpPr>
            <p:spPr>
              <a:xfrm>
                <a:off x="990600" y="2755392"/>
                <a:ext cx="7955280" cy="3950208"/>
              </a:xfrm>
            </p:spPr>
            <p:txBody>
              <a:bodyPr/>
              <a:lstStyle/>
              <a:p>
                <a:pPr>
                  <a:lnSpc>
                    <a:spcPct val="90000"/>
                  </a:lnSpc>
                  <a:spcBef>
                    <a:spcPts val="0"/>
                  </a:spcBef>
                  <a:spcAft>
                    <a:spcPts val="0"/>
                  </a:spcAft>
                  <a:buNone/>
                </a:pPr>
                <a:r>
                  <a:rPr lang="en-US" sz="2000" dirty="0" smtClean="0">
                    <a:solidFill>
                      <a:srgbClr val="A60A1B"/>
                    </a:solidFill>
                  </a:rPr>
                  <a:t>Solution: </a:t>
                </a:r>
                <a:r>
                  <a:rPr lang="en-US" sz="2000" dirty="0"/>
                  <a:t>(b) Use Eqns. 3 and 4	</a:t>
                </a:r>
              </a:p>
              <a:p>
                <a:pPr>
                  <a:lnSpc>
                    <a:spcPct val="90000"/>
                  </a:lnSpc>
                  <a:spcBef>
                    <a:spcPts val="0"/>
                  </a:spcBef>
                  <a:spcAft>
                    <a:spcPts val="0"/>
                  </a:spcAft>
                  <a:buNone/>
                </a:pPr>
                <a:r>
                  <a:rPr lang="en-US" sz="2000" dirty="0"/>
                  <a:t>			</a:t>
                </a:r>
                <a:r>
                  <a:rPr lang="en-US" sz="2000" dirty="0" smtClean="0"/>
                  <a:t>	</a:t>
                </a:r>
                <a:r>
                  <a:rPr lang="en-US" sz="2000" dirty="0" smtClean="0"/>
                  <a:t>System </a:t>
                </a:r>
                <a:r>
                  <a:rPr lang="en-US" sz="2000" dirty="0"/>
                  <a:t>1:     </a:t>
                </a:r>
                <a14:m>
                  <m:oMath xmlns:m="http://schemas.openxmlformats.org/officeDocument/2006/math">
                    <m:r>
                      <a:rPr lang="en-US" sz="2000" b="1" i="0" dirty="0" smtClean="0">
                        <a:latin typeface="Cambria Math"/>
                      </a:rPr>
                      <m:t>𝟎</m:t>
                    </m:r>
                    <m:r>
                      <a:rPr lang="en-US" sz="2000" b="1" i="0" dirty="0" smtClean="0">
                        <a:latin typeface="Cambria Math"/>
                      </a:rPr>
                      <m:t>=−</m:t>
                    </m:r>
                    <m:r>
                      <a:rPr lang="en-US" sz="2000" b="1" i="0" dirty="0" smtClean="0">
                        <a:latin typeface="Cambria Math"/>
                      </a:rPr>
                      <m:t>𝟏𝟐</m:t>
                    </m:r>
                    <m:r>
                      <a:rPr lang="en-US" sz="2000" b="1" i="0" dirty="0" smtClean="0">
                        <a:latin typeface="Cambria Math"/>
                      </a:rPr>
                      <m:t>,</m:t>
                    </m:r>
                    <m:r>
                      <a:rPr lang="en-US" sz="2000" b="1" i="0" dirty="0" smtClean="0">
                        <a:latin typeface="Cambria Math"/>
                      </a:rPr>
                      <m:t>𝟎𝟎𝟎</m:t>
                    </m:r>
                    <m:r>
                      <a:rPr lang="en-US" sz="2000" b="1" i="0" dirty="0">
                        <a:latin typeface="Cambria Math"/>
                      </a:rPr>
                      <m:t>+</m:t>
                    </m:r>
                    <m:r>
                      <a:rPr lang="en-US" sz="2000" b="1" i="0" dirty="0">
                        <a:latin typeface="Cambria Math"/>
                      </a:rPr>
                      <m:t>𝟑</m:t>
                    </m:r>
                    <m:r>
                      <a:rPr lang="en-US" sz="2000" b="1" i="0" dirty="0">
                        <a:latin typeface="Cambria Math"/>
                      </a:rPr>
                      <m:t>,</m:t>
                    </m:r>
                    <m:r>
                      <a:rPr lang="en-US" sz="2000" b="1" i="0" dirty="0">
                        <a:latin typeface="Cambria Math"/>
                      </a:rPr>
                      <m:t>𝟎𝟎𝟎</m:t>
                    </m:r>
                    <m:r>
                      <a:rPr lang="en-US" sz="2000" b="1" i="0" dirty="0">
                        <a:latin typeface="Cambria Math"/>
                      </a:rPr>
                      <m:t>(</m:t>
                    </m:r>
                    <m:r>
                      <a:rPr lang="en-US" sz="2000" b="1" i="0" dirty="0">
                        <a:latin typeface="Cambria Math"/>
                      </a:rPr>
                      <m:t>𝐏</m:t>
                    </m:r>
                    <m:r>
                      <a:rPr lang="en-US" sz="2000" b="1" i="0" dirty="0">
                        <a:latin typeface="Cambria Math"/>
                      </a:rPr>
                      <m:t>/</m:t>
                    </m:r>
                    <m:r>
                      <a:rPr lang="en-US" sz="2000" b="1" i="0" dirty="0">
                        <a:latin typeface="Cambria Math"/>
                      </a:rPr>
                      <m:t>𝐀</m:t>
                    </m:r>
                    <m:r>
                      <a:rPr lang="en-US" sz="2000" b="1" i="0" dirty="0">
                        <a:latin typeface="Cambria Math"/>
                      </a:rPr>
                      <m:t>,</m:t>
                    </m:r>
                    <m:r>
                      <a:rPr lang="en-US" sz="2000" b="1" i="0" dirty="0">
                        <a:latin typeface="Cambria Math"/>
                      </a:rPr>
                      <m:t>𝟏𝟓</m:t>
                    </m:r>
                    <m:r>
                      <a:rPr lang="en-US" sz="2000" b="1" i="0" dirty="0">
                        <a:latin typeface="Cambria Math"/>
                      </a:rPr>
                      <m:t>%,</m:t>
                    </m:r>
                    <m:r>
                      <a:rPr lang="en-US" sz="2000" b="1" i="0" dirty="0">
                        <a:latin typeface="Cambria Math"/>
                      </a:rPr>
                      <m:t>𝐧𝐩𝟏</m:t>
                    </m:r>
                    <m:r>
                      <a:rPr lang="en-US" sz="2000" b="1" i="0" dirty="0">
                        <a:latin typeface="Cambria Math"/>
                      </a:rPr>
                      <m:t>)</m:t>
                    </m:r>
                  </m:oMath>
                </a14:m>
                <a:endParaRPr lang="en-US" sz="2000" dirty="0"/>
              </a:p>
              <a:p>
                <a:pPr>
                  <a:lnSpc>
                    <a:spcPct val="90000"/>
                  </a:lnSpc>
                  <a:spcBef>
                    <a:spcPts val="0"/>
                  </a:spcBef>
                  <a:spcAft>
                    <a:spcPts val="0"/>
                  </a:spcAft>
                  <a:buNone/>
                </a:pPr>
                <a:r>
                  <a:rPr lang="en-US" sz="2000" dirty="0"/>
                  <a:t>				     </a:t>
                </a:r>
                <a:r>
                  <a:rPr lang="en-US" sz="2000" dirty="0" smtClean="0"/>
                  <a:t>		</a:t>
                </a:r>
                <a:r>
                  <a:rPr lang="en-US" sz="2000" dirty="0" smtClean="0"/>
                  <a:t>  </a:t>
                </a:r>
                <a14:m>
                  <m:oMath xmlns:m="http://schemas.openxmlformats.org/officeDocument/2006/math">
                    <m:r>
                      <a:rPr lang="en-US" sz="2000" b="1" i="0" dirty="0" smtClean="0">
                        <a:latin typeface="Cambria Math"/>
                      </a:rPr>
                      <m:t>𝐧</m:t>
                    </m:r>
                    <m:r>
                      <a:rPr lang="en-US" sz="2000" b="1" i="0" baseline="-25000" dirty="0">
                        <a:latin typeface="Cambria Math"/>
                      </a:rPr>
                      <m:t>𝐩𝟏</m:t>
                    </m:r>
                    <m:r>
                      <a:rPr lang="en-US" sz="2000" b="1" i="0" dirty="0">
                        <a:latin typeface="Cambria Math"/>
                      </a:rPr>
                      <m:t>=</m:t>
                    </m:r>
                    <m:r>
                      <a:rPr lang="en-US" sz="2000" b="1" i="0" dirty="0">
                        <a:solidFill>
                          <a:srgbClr val="A60A1B"/>
                        </a:solidFill>
                        <a:latin typeface="Cambria Math"/>
                      </a:rPr>
                      <m:t>𝟔</m:t>
                    </m:r>
                    <m:r>
                      <a:rPr lang="en-US" sz="2000" b="1" i="0" dirty="0">
                        <a:solidFill>
                          <a:srgbClr val="A60A1B"/>
                        </a:solidFill>
                        <a:latin typeface="Cambria Math"/>
                      </a:rPr>
                      <m:t>.</m:t>
                    </m:r>
                    <m:r>
                      <a:rPr lang="en-US" sz="2000" b="1" i="0" dirty="0">
                        <a:solidFill>
                          <a:srgbClr val="A60A1B"/>
                        </a:solidFill>
                        <a:latin typeface="Cambria Math"/>
                      </a:rPr>
                      <m:t>𝟔</m:t>
                    </m:r>
                    <m:r>
                      <a:rPr lang="en-US" sz="2000" b="1" i="0" dirty="0">
                        <a:solidFill>
                          <a:srgbClr val="A60A1B"/>
                        </a:solidFill>
                        <a:latin typeface="Cambria Math"/>
                      </a:rPr>
                      <m:t> </m:t>
                    </m:r>
                    <m:r>
                      <a:rPr lang="en-US" sz="2000" b="1" i="0" dirty="0" smtClean="0">
                        <a:solidFill>
                          <a:srgbClr val="A60A1B"/>
                        </a:solidFill>
                        <a:latin typeface="Cambria Math"/>
                      </a:rPr>
                      <m:t>𝐲𝐞𝐚𝐫𝐬</m:t>
                    </m:r>
                  </m:oMath>
                </a14:m>
                <a:endParaRPr lang="en-US" sz="2000" dirty="0">
                  <a:solidFill>
                    <a:srgbClr val="A60A1B"/>
                  </a:solidFill>
                </a:endParaRPr>
              </a:p>
              <a:p>
                <a:pPr>
                  <a:lnSpc>
                    <a:spcPct val="90000"/>
                  </a:lnSpc>
                  <a:spcBef>
                    <a:spcPts val="600"/>
                  </a:spcBef>
                  <a:spcAft>
                    <a:spcPts val="0"/>
                  </a:spcAft>
                  <a:buNone/>
                </a:pPr>
                <a:r>
                  <a:rPr lang="en-US" sz="2000" dirty="0">
                    <a:solidFill>
                      <a:srgbClr val="FF0000"/>
                    </a:solidFill>
                  </a:rPr>
                  <a:t>			</a:t>
                </a:r>
                <a:r>
                  <a:rPr lang="en-US" sz="2000" dirty="0">
                    <a:solidFill>
                      <a:srgbClr val="FF0000"/>
                    </a:solidFill>
                  </a:rPr>
                  <a:t> </a:t>
                </a:r>
                <a:r>
                  <a:rPr lang="en-US" sz="2000" dirty="0" smtClean="0">
                    <a:solidFill>
                      <a:srgbClr val="FF0000"/>
                    </a:solidFill>
                  </a:rPr>
                  <a:t>       </a:t>
                </a:r>
                <a:r>
                  <a:rPr lang="en-US" sz="2000" dirty="0" smtClean="0"/>
                  <a:t>System </a:t>
                </a:r>
                <a:r>
                  <a:rPr lang="en-US" sz="2000" dirty="0"/>
                  <a:t>2:     </a:t>
                </a:r>
                <a14:m>
                  <m:oMath xmlns:m="http://schemas.openxmlformats.org/officeDocument/2006/math">
                    <m:r>
                      <a:rPr lang="en-US" sz="2000" b="1" i="0" dirty="0" smtClean="0">
                        <a:latin typeface="Cambria Math"/>
                      </a:rPr>
                      <m:t>𝟎</m:t>
                    </m:r>
                    <m:r>
                      <a:rPr lang="en-US" sz="2000" b="1" i="0" dirty="0" smtClean="0">
                        <a:latin typeface="Cambria Math"/>
                      </a:rPr>
                      <m:t>=−</m:t>
                    </m:r>
                    <m:r>
                      <a:rPr lang="en-US" sz="2000" b="1" i="0" dirty="0" smtClean="0">
                        <a:latin typeface="Cambria Math"/>
                      </a:rPr>
                      <m:t>𝟖</m:t>
                    </m:r>
                    <m:r>
                      <a:rPr lang="en-US" sz="2000" b="1" i="0" dirty="0" smtClean="0">
                        <a:latin typeface="Cambria Math"/>
                      </a:rPr>
                      <m:t>,</m:t>
                    </m:r>
                    <m:r>
                      <a:rPr lang="en-US" sz="2000" b="1" i="0" dirty="0" smtClean="0">
                        <a:latin typeface="Cambria Math"/>
                      </a:rPr>
                      <m:t>𝟎𝟎𝟎</m:t>
                    </m:r>
                    <m:r>
                      <a:rPr lang="en-US" sz="2000" b="1" i="0" dirty="0">
                        <a:latin typeface="Cambria Math"/>
                      </a:rPr>
                      <m:t>+</m:t>
                    </m:r>
                    <m:r>
                      <a:rPr lang="en-US" sz="2000" b="1" i="0" dirty="0">
                        <a:latin typeface="Cambria Math"/>
                      </a:rPr>
                      <m:t>𝟏</m:t>
                    </m:r>
                    <m:r>
                      <a:rPr lang="en-US" sz="2000" b="1" i="0" dirty="0">
                        <a:latin typeface="Cambria Math"/>
                      </a:rPr>
                      <m:t>,</m:t>
                    </m:r>
                    <m:r>
                      <a:rPr lang="en-US" sz="2000" b="1" i="0" dirty="0">
                        <a:latin typeface="Cambria Math"/>
                      </a:rPr>
                      <m:t>𝟎𝟎𝟎</m:t>
                    </m:r>
                    <m:r>
                      <a:rPr lang="en-US" sz="2000" b="1" i="0" dirty="0">
                        <a:latin typeface="Cambria Math"/>
                      </a:rPr>
                      <m:t>(</m:t>
                    </m:r>
                    <m:r>
                      <a:rPr lang="en-US" sz="2000" b="1" i="0" dirty="0">
                        <a:latin typeface="Cambria Math"/>
                      </a:rPr>
                      <m:t>𝐏</m:t>
                    </m:r>
                    <m:r>
                      <a:rPr lang="en-US" sz="2000" b="1" i="0" dirty="0">
                        <a:latin typeface="Cambria Math"/>
                      </a:rPr>
                      <m:t>/</m:t>
                    </m:r>
                    <m:r>
                      <a:rPr lang="en-US" sz="2000" b="1" i="0" dirty="0">
                        <a:latin typeface="Cambria Math"/>
                      </a:rPr>
                      <m:t>𝐀</m:t>
                    </m:r>
                    <m:r>
                      <a:rPr lang="en-US" sz="2000" b="1" i="0" dirty="0">
                        <a:latin typeface="Cambria Math"/>
                      </a:rPr>
                      <m:t>,</m:t>
                    </m:r>
                    <m:r>
                      <a:rPr lang="en-US" sz="2000" b="1" i="0" dirty="0">
                        <a:latin typeface="Cambria Math"/>
                      </a:rPr>
                      <m:t>𝟏𝟓</m:t>
                    </m:r>
                    <m:r>
                      <a:rPr lang="en-US" sz="2000" b="1" i="0" dirty="0">
                        <a:latin typeface="Cambria Math"/>
                      </a:rPr>
                      <m:t>%,</m:t>
                    </m:r>
                    <m:r>
                      <a:rPr lang="en-US" sz="2000" b="1" i="0" dirty="0">
                        <a:latin typeface="Cambria Math"/>
                      </a:rPr>
                      <m:t>𝟓</m:t>
                    </m:r>
                    <m:r>
                      <a:rPr lang="en-US" sz="2000" b="1" i="0" dirty="0">
                        <a:latin typeface="Cambria Math"/>
                      </a:rPr>
                      <m:t>)</m:t>
                    </m:r>
                  </m:oMath>
                </a14:m>
                <a:r>
                  <a:rPr lang="en-US" sz="2000" dirty="0"/>
                  <a:t> </a:t>
                </a:r>
              </a:p>
              <a:p>
                <a:pPr>
                  <a:lnSpc>
                    <a:spcPct val="90000"/>
                  </a:lnSpc>
                  <a:spcBef>
                    <a:spcPts val="0"/>
                  </a:spcBef>
                  <a:spcAft>
                    <a:spcPts val="0"/>
                  </a:spcAft>
                  <a:buNone/>
                </a:pPr>
                <a:r>
                  <a:rPr lang="en-US" sz="2000" dirty="0"/>
                  <a:t>					</a:t>
                </a:r>
                <a:r>
                  <a:rPr lang="en-US" sz="2000" dirty="0" smtClean="0"/>
                  <a:t>		</a:t>
                </a:r>
                <a:r>
                  <a:rPr lang="en-US" sz="2000" dirty="0"/>
                  <a:t> </a:t>
                </a:r>
                <a:r>
                  <a:rPr lang="en-US" sz="2000" dirty="0" smtClean="0"/>
                  <a:t>  </a:t>
                </a:r>
                <a:r>
                  <a:rPr lang="en-US" sz="2000" dirty="0" smtClean="0"/>
                  <a:t>  </a:t>
                </a:r>
                <a14:m>
                  <m:oMath xmlns:m="http://schemas.openxmlformats.org/officeDocument/2006/math">
                    <m:r>
                      <a:rPr lang="en-US" sz="2000" b="1" i="0" dirty="0" smtClean="0">
                        <a:latin typeface="Cambria Math"/>
                      </a:rPr>
                      <m:t>+ </m:t>
                    </m:r>
                    <m:r>
                      <a:rPr lang="en-US" sz="2000" b="1" i="0" dirty="0">
                        <a:latin typeface="Cambria Math"/>
                      </a:rPr>
                      <m:t>𝟑</m:t>
                    </m:r>
                    <m:r>
                      <a:rPr lang="en-US" sz="2000" b="1" i="0" dirty="0">
                        <a:latin typeface="Cambria Math"/>
                      </a:rPr>
                      <m:t>,</m:t>
                    </m:r>
                    <m:r>
                      <a:rPr lang="en-US" sz="2000" b="1" i="0" dirty="0">
                        <a:latin typeface="Cambria Math"/>
                      </a:rPr>
                      <m:t>𝟎𝟎𝟎</m:t>
                    </m:r>
                    <m:r>
                      <a:rPr lang="en-US" sz="2000" b="1" i="0" dirty="0">
                        <a:latin typeface="Cambria Math"/>
                      </a:rPr>
                      <m:t>(</m:t>
                    </m:r>
                    <m:r>
                      <a:rPr lang="en-US" sz="2000" b="1" i="0" dirty="0">
                        <a:latin typeface="Cambria Math"/>
                      </a:rPr>
                      <m:t>𝐏</m:t>
                    </m:r>
                    <m:r>
                      <a:rPr lang="en-US" sz="2000" b="1" i="0" dirty="0">
                        <a:latin typeface="Cambria Math"/>
                      </a:rPr>
                      <m:t>/</m:t>
                    </m:r>
                    <m:r>
                      <a:rPr lang="en-US" sz="2000" b="1" i="0" dirty="0">
                        <a:latin typeface="Cambria Math"/>
                      </a:rPr>
                      <m:t>𝐀</m:t>
                    </m:r>
                    <m:r>
                      <a:rPr lang="en-US" sz="2000" b="1" i="0" dirty="0">
                        <a:latin typeface="Cambria Math"/>
                      </a:rPr>
                      <m:t>,</m:t>
                    </m:r>
                    <m:r>
                      <a:rPr lang="en-US" sz="2000" b="1" i="0" dirty="0">
                        <a:latin typeface="Cambria Math"/>
                      </a:rPr>
                      <m:t>𝟏𝟓</m:t>
                    </m:r>
                    <m:r>
                      <a:rPr lang="en-US" sz="2000" b="1" i="0" dirty="0">
                        <a:latin typeface="Cambria Math"/>
                      </a:rPr>
                      <m:t>%,</m:t>
                    </m:r>
                    <m:r>
                      <a:rPr lang="en-US" sz="2000" b="1" i="0" dirty="0">
                        <a:latin typeface="Cambria Math"/>
                      </a:rPr>
                      <m:t>𝐧𝐩𝟐</m:t>
                    </m:r>
                    <m:r>
                      <a:rPr lang="en-US" sz="2000" b="1" i="0" dirty="0" smtClean="0">
                        <a:latin typeface="Cambria Math"/>
                      </a:rPr>
                      <m:t>−</m:t>
                    </m:r>
                    <m:r>
                      <a:rPr lang="en-US" sz="2000" b="1" i="0" dirty="0">
                        <a:latin typeface="Cambria Math"/>
                      </a:rPr>
                      <m:t>𝟓</m:t>
                    </m:r>
                    <m:r>
                      <a:rPr lang="en-US" sz="2000" b="1" i="0" dirty="0">
                        <a:latin typeface="Cambria Math"/>
                      </a:rPr>
                      <m:t>)(</m:t>
                    </m:r>
                    <m:r>
                      <a:rPr lang="en-US" sz="2000" b="1" i="0" dirty="0">
                        <a:latin typeface="Cambria Math"/>
                      </a:rPr>
                      <m:t>𝐏</m:t>
                    </m:r>
                    <m:r>
                      <a:rPr lang="en-US" sz="2000" b="1" i="0" dirty="0">
                        <a:latin typeface="Cambria Math"/>
                      </a:rPr>
                      <m:t>/</m:t>
                    </m:r>
                    <m:r>
                      <a:rPr lang="en-US" sz="2000" b="1" i="0" dirty="0">
                        <a:latin typeface="Cambria Math"/>
                      </a:rPr>
                      <m:t>𝐅</m:t>
                    </m:r>
                    <m:r>
                      <a:rPr lang="en-US" sz="2000" b="1" i="0" dirty="0">
                        <a:latin typeface="Cambria Math"/>
                      </a:rPr>
                      <m:t>,</m:t>
                    </m:r>
                    <m:r>
                      <a:rPr lang="en-US" sz="2000" b="1" i="0" dirty="0">
                        <a:latin typeface="Cambria Math"/>
                      </a:rPr>
                      <m:t>𝟏𝟓</m:t>
                    </m:r>
                    <m:r>
                      <a:rPr lang="en-US" sz="2000" b="1" i="0" dirty="0">
                        <a:latin typeface="Cambria Math"/>
                      </a:rPr>
                      <m:t>%,</m:t>
                    </m:r>
                    <m:r>
                      <a:rPr lang="en-US" sz="2000" b="1" i="0" dirty="0">
                        <a:latin typeface="Cambria Math"/>
                      </a:rPr>
                      <m:t>𝟓</m:t>
                    </m:r>
                    <m:r>
                      <a:rPr lang="en-US" sz="2000" b="1" i="0" dirty="0">
                        <a:latin typeface="Cambria Math"/>
                      </a:rPr>
                      <m:t>)</m:t>
                    </m:r>
                  </m:oMath>
                </a14:m>
                <a:endParaRPr lang="en-US" sz="2000" dirty="0"/>
              </a:p>
              <a:p>
                <a:pPr>
                  <a:lnSpc>
                    <a:spcPct val="90000"/>
                  </a:lnSpc>
                  <a:spcBef>
                    <a:spcPts val="0"/>
                  </a:spcBef>
                  <a:spcAft>
                    <a:spcPts val="0"/>
                  </a:spcAft>
                  <a:buNone/>
                </a:pPr>
                <a:r>
                  <a:rPr lang="en-US" sz="2000" dirty="0"/>
                  <a:t>				      </a:t>
                </a:r>
                <a:r>
                  <a:rPr lang="en-US" sz="2000" dirty="0" smtClean="0"/>
                  <a:t>			       </a:t>
                </a:r>
                <a14:m>
                  <m:oMath xmlns:m="http://schemas.openxmlformats.org/officeDocument/2006/math">
                    <m:r>
                      <a:rPr lang="en-US" sz="2000" b="1" i="0" dirty="0" smtClean="0">
                        <a:latin typeface="Cambria Math"/>
                      </a:rPr>
                      <m:t>𝐧</m:t>
                    </m:r>
                    <m:r>
                      <a:rPr lang="en-US" sz="2000" b="1" i="0" baseline="-25000" dirty="0" smtClean="0">
                        <a:latin typeface="Cambria Math"/>
                      </a:rPr>
                      <m:t>𝐩𝟏</m:t>
                    </m:r>
                    <m:r>
                      <a:rPr lang="en-US" sz="2000" b="1" i="0" dirty="0">
                        <a:latin typeface="Cambria Math"/>
                      </a:rPr>
                      <m:t>= </m:t>
                    </m:r>
                    <m:r>
                      <a:rPr lang="en-US" sz="2000" b="1" i="0" dirty="0">
                        <a:latin typeface="Cambria Math"/>
                      </a:rPr>
                      <m:t>𝟗</m:t>
                    </m:r>
                    <m:r>
                      <a:rPr lang="en-US" sz="2000" b="1" i="0" dirty="0">
                        <a:latin typeface="Cambria Math"/>
                      </a:rPr>
                      <m:t>.</m:t>
                    </m:r>
                    <m:r>
                      <a:rPr lang="en-US" sz="2000" b="1" i="0" dirty="0">
                        <a:latin typeface="Cambria Math"/>
                      </a:rPr>
                      <m:t>𝟓</m:t>
                    </m:r>
                    <m:r>
                      <a:rPr lang="en-US" sz="2000" b="1" i="0" dirty="0">
                        <a:latin typeface="Cambria Math"/>
                      </a:rPr>
                      <m:t> </m:t>
                    </m:r>
                    <m:r>
                      <a:rPr lang="en-US" sz="2000" b="1" i="0" dirty="0" smtClean="0">
                        <a:latin typeface="Cambria Math"/>
                      </a:rPr>
                      <m:t>𝐲𝐞𝐚𝐫𝐬</m:t>
                    </m:r>
                  </m:oMath>
                </a14:m>
                <a:endParaRPr lang="en-US" sz="2000" dirty="0"/>
              </a:p>
              <a:p>
                <a:pPr algn="ctr">
                  <a:lnSpc>
                    <a:spcPct val="90000"/>
                  </a:lnSpc>
                  <a:spcBef>
                    <a:spcPts val="300"/>
                  </a:spcBef>
                  <a:spcAft>
                    <a:spcPts val="300"/>
                  </a:spcAft>
                  <a:buNone/>
                </a:pPr>
                <a:r>
                  <a:rPr lang="en-US" sz="2400" dirty="0">
                    <a:solidFill>
                      <a:srgbClr val="A60A1B"/>
                    </a:solidFill>
                  </a:rPr>
                  <a:t>Select system </a:t>
                </a:r>
                <a:r>
                  <a:rPr lang="en-US" sz="2400" dirty="0" smtClean="0">
                    <a:solidFill>
                      <a:srgbClr val="A60A1B"/>
                    </a:solidFill>
                  </a:rPr>
                  <a:t>1</a:t>
                </a:r>
                <a:endParaRPr lang="en-US" sz="2400" dirty="0">
                  <a:solidFill>
                    <a:srgbClr val="A60A1B"/>
                  </a:solidFill>
                </a:endParaRPr>
              </a:p>
              <a:p>
                <a:pPr>
                  <a:lnSpc>
                    <a:spcPct val="90000"/>
                  </a:lnSpc>
                  <a:spcBef>
                    <a:spcPts val="0"/>
                  </a:spcBef>
                  <a:spcAft>
                    <a:spcPts val="0"/>
                  </a:spcAft>
                  <a:buNone/>
                </a:pPr>
                <a:r>
                  <a:rPr lang="en-US" sz="2000" dirty="0">
                    <a:solidFill>
                      <a:srgbClr val="FF0000"/>
                    </a:solidFill>
                  </a:rPr>
                  <a:t>	</a:t>
                </a:r>
                <a:r>
                  <a:rPr lang="en-US" sz="2000" dirty="0" smtClean="0">
                    <a:solidFill>
                      <a:srgbClr val="FF0000"/>
                    </a:solidFill>
                  </a:rPr>
                  <a:t>	</a:t>
                </a:r>
                <a:r>
                  <a:rPr lang="en-US" sz="2000" dirty="0">
                    <a:solidFill>
                      <a:srgbClr val="FF0000"/>
                    </a:solidFill>
                  </a:rPr>
                  <a:t>	</a:t>
                </a:r>
                <a:r>
                  <a:rPr lang="en-US" sz="2000" dirty="0"/>
                  <a:t>(c) Find PW over LCM of 14 years</a:t>
                </a:r>
              </a:p>
              <a:p>
                <a:pPr>
                  <a:lnSpc>
                    <a:spcPct val="90000"/>
                  </a:lnSpc>
                  <a:spcBef>
                    <a:spcPts val="0"/>
                  </a:spcBef>
                  <a:spcAft>
                    <a:spcPts val="0"/>
                  </a:spcAft>
                  <a:buNone/>
                </a:pPr>
                <a:r>
                  <a:rPr lang="en-US" sz="2000" dirty="0"/>
                  <a:t>			</a:t>
                </a:r>
                <a:r>
                  <a:rPr lang="en-US" sz="2000" dirty="0" smtClean="0"/>
                  <a:t>		 </a:t>
                </a:r>
                <a14:m>
                  <m:oMath xmlns:m="http://schemas.openxmlformats.org/officeDocument/2006/math">
                    <m:r>
                      <a:rPr lang="en-US" sz="2000" b="1" i="0" dirty="0" smtClean="0">
                        <a:latin typeface="Cambria Math"/>
                      </a:rPr>
                      <m:t>𝐏𝐖</m:t>
                    </m:r>
                    <m:r>
                      <a:rPr lang="en-US" sz="2000" b="1" i="0" baseline="-25000" dirty="0">
                        <a:latin typeface="Cambria Math"/>
                      </a:rPr>
                      <m:t>𝟏</m:t>
                    </m:r>
                    <m:r>
                      <a:rPr lang="en-US" sz="2000" b="1" i="0" dirty="0">
                        <a:latin typeface="Cambria Math"/>
                      </a:rPr>
                      <m:t>=$</m:t>
                    </m:r>
                    <m:r>
                      <a:rPr lang="en-US" sz="2000" b="1" i="0" dirty="0">
                        <a:latin typeface="Cambria Math"/>
                      </a:rPr>
                      <m:t>𝟔𝟔𝟑</m:t>
                    </m:r>
                  </m:oMath>
                </a14:m>
                <a:endParaRPr lang="en-US" sz="2000" dirty="0"/>
              </a:p>
              <a:p>
                <a:pPr>
                  <a:lnSpc>
                    <a:spcPct val="90000"/>
                  </a:lnSpc>
                  <a:spcBef>
                    <a:spcPts val="0"/>
                  </a:spcBef>
                  <a:spcAft>
                    <a:spcPts val="0"/>
                  </a:spcAft>
                  <a:buNone/>
                </a:pPr>
                <a:r>
                  <a:rPr lang="en-US" sz="2000" dirty="0"/>
                  <a:t>			 </a:t>
                </a:r>
                <a:r>
                  <a:rPr lang="en-US" sz="2000" dirty="0" smtClean="0"/>
                  <a:t>		 </a:t>
                </a:r>
                <a14:m>
                  <m:oMath xmlns:m="http://schemas.openxmlformats.org/officeDocument/2006/math">
                    <m:r>
                      <a:rPr lang="en-US" sz="2000" b="1" i="0" dirty="0" smtClean="0">
                        <a:latin typeface="Cambria Math"/>
                      </a:rPr>
                      <m:t>𝐏𝐖</m:t>
                    </m:r>
                    <m:r>
                      <a:rPr lang="en-US" sz="2000" b="1" i="0" baseline="-25000" dirty="0" smtClean="0">
                        <a:latin typeface="Cambria Math"/>
                      </a:rPr>
                      <m:t>𝟐</m:t>
                    </m:r>
                    <m:r>
                      <a:rPr lang="en-US" sz="2000" b="1" i="0" dirty="0">
                        <a:latin typeface="Cambria Math"/>
                      </a:rPr>
                      <m:t>=</m:t>
                    </m:r>
                    <m:r>
                      <a:rPr lang="en-US" sz="2000" b="1" i="0" dirty="0">
                        <a:solidFill>
                          <a:srgbClr val="A60A1B"/>
                        </a:solidFill>
                        <a:latin typeface="Cambria Math"/>
                      </a:rPr>
                      <m:t>$</m:t>
                    </m:r>
                    <m:r>
                      <a:rPr lang="en-US" sz="2000" b="1" i="0" dirty="0" smtClean="0">
                        <a:solidFill>
                          <a:srgbClr val="A60A1B"/>
                        </a:solidFill>
                        <a:latin typeface="Cambria Math"/>
                      </a:rPr>
                      <m:t>𝟐𝟒𝟕𝟎</m:t>
                    </m:r>
                  </m:oMath>
                </a14:m>
                <a:endParaRPr lang="en-US" sz="2000" dirty="0">
                  <a:solidFill>
                    <a:srgbClr val="A60A1B"/>
                  </a:solidFill>
                </a:endParaRPr>
              </a:p>
              <a:p>
                <a:pPr algn="ctr">
                  <a:lnSpc>
                    <a:spcPct val="90000"/>
                  </a:lnSpc>
                  <a:spcBef>
                    <a:spcPts val="0"/>
                  </a:spcBef>
                  <a:spcAft>
                    <a:spcPts val="300"/>
                  </a:spcAft>
                  <a:buNone/>
                </a:pPr>
                <a:r>
                  <a:rPr lang="en-US" sz="2400" dirty="0">
                    <a:solidFill>
                      <a:srgbClr val="A60A1B"/>
                    </a:solidFill>
                  </a:rPr>
                  <a:t>Select system </a:t>
                </a:r>
                <a:r>
                  <a:rPr lang="en-US" sz="2400" dirty="0" smtClean="0">
                    <a:solidFill>
                      <a:srgbClr val="A60A1B"/>
                    </a:solidFill>
                  </a:rPr>
                  <a:t>2</a:t>
                </a:r>
                <a:endParaRPr lang="en-US" sz="2400" dirty="0">
                  <a:solidFill>
                    <a:srgbClr val="A60A1B"/>
                  </a:solidFill>
                </a:endParaRPr>
              </a:p>
              <a:p>
                <a:pPr>
                  <a:lnSpc>
                    <a:spcPct val="90000"/>
                  </a:lnSpc>
                  <a:spcBef>
                    <a:spcPts val="0"/>
                  </a:spcBef>
                  <a:spcAft>
                    <a:spcPts val="0"/>
                  </a:spcAft>
                  <a:buNone/>
                </a:pPr>
                <a:r>
                  <a:rPr lang="en-US" sz="2000" dirty="0">
                    <a:solidFill>
                      <a:srgbClr val="A60A1B"/>
                    </a:solidFill>
                  </a:rPr>
                  <a:t>Comment:  </a:t>
                </a:r>
                <a:r>
                  <a:rPr lang="en-US" sz="2000" dirty="0">
                    <a:solidFill>
                      <a:schemeClr val="tx1">
                        <a:lumMod val="75000"/>
                        <a:lumOff val="25000"/>
                      </a:schemeClr>
                    </a:solidFill>
                  </a:rPr>
                  <a:t>PW method considers cash flows after payback period</a:t>
                </a:r>
                <a:r>
                  <a:rPr lang="en-US" sz="2000" dirty="0" smtClean="0">
                    <a:solidFill>
                      <a:schemeClr val="tx1">
                        <a:lumMod val="75000"/>
                        <a:lumOff val="25000"/>
                      </a:schemeClr>
                    </a:solidFill>
                  </a:rPr>
                  <a:t>.</a:t>
                </a:r>
                <a:br>
                  <a:rPr lang="en-US" sz="2000" dirty="0" smtClean="0">
                    <a:solidFill>
                      <a:schemeClr val="tx1">
                        <a:lumMod val="75000"/>
                        <a:lumOff val="25000"/>
                      </a:schemeClr>
                    </a:solidFill>
                  </a:rPr>
                </a:br>
                <a:r>
                  <a:rPr lang="en-US" sz="2000" dirty="0" smtClean="0">
                    <a:solidFill>
                      <a:schemeClr val="tx1">
                        <a:lumMod val="75000"/>
                        <a:lumOff val="25000"/>
                      </a:schemeClr>
                    </a:solidFill>
                  </a:rPr>
                  <a:t>		    Selection </a:t>
                </a:r>
                <a:r>
                  <a:rPr lang="en-US" sz="2000" dirty="0">
                    <a:solidFill>
                      <a:schemeClr val="tx1">
                        <a:lumMod val="75000"/>
                        <a:lumOff val="25000"/>
                      </a:schemeClr>
                    </a:solidFill>
                  </a:rPr>
                  <a:t>changes from system 1 to 2</a:t>
                </a:r>
              </a:p>
            </p:txBody>
          </p:sp>
        </mc:Choice>
        <mc:Fallback>
          <p:sp>
            <p:nvSpPr>
              <p:cNvPr id="7" name="Content Placeholder 3"/>
              <p:cNvSpPr>
                <a:spLocks noGrp="1" noRot="1" noChangeAspect="1" noMove="1" noResize="1" noEditPoints="1" noAdjustHandles="1" noChangeArrowheads="1" noChangeShapeType="1" noTextEdit="1"/>
              </p:cNvSpPr>
              <p:nvPr>
                <p:ph idx="1"/>
              </p:nvPr>
            </p:nvSpPr>
            <p:spPr>
              <a:xfrm>
                <a:off x="990600" y="2755392"/>
                <a:ext cx="7955280" cy="3950208"/>
              </a:xfrm>
              <a:blipFill rotWithShape="1">
                <a:blip r:embed="rId2" cstate="print"/>
                <a:stretch>
                  <a:fillRect l="-843" t="-1543" b="-2932"/>
                </a:stretch>
              </a:blipFill>
            </p:spPr>
            <p:txBody>
              <a:bodyPr/>
              <a:lstStyle/>
              <a:p>
                <a:r>
                  <a:rPr lang="en-US">
                    <a:noFill/>
                  </a:rPr>
                  <a:t> </a:t>
                </a:r>
              </a:p>
            </p:txBody>
          </p:sp>
        </mc:Fallback>
      </mc:AlternateContent>
      <p:sp>
        <p:nvSpPr>
          <p:cNvPr id="8"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170460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Important Points</a:t>
            </a:r>
          </a:p>
        </p:txBody>
      </p:sp>
      <p:sp>
        <p:nvSpPr>
          <p:cNvPr id="7" name="Content Placeholder 2"/>
          <p:cNvSpPr>
            <a:spLocks noGrp="1"/>
          </p:cNvSpPr>
          <p:nvPr>
            <p:ph idx="1"/>
          </p:nvPr>
        </p:nvSpPr>
        <p:spPr>
          <a:xfrm>
            <a:off x="457200" y="1264920"/>
            <a:ext cx="7772400" cy="5059680"/>
          </a:xfrm>
        </p:spPr>
        <p:txBody>
          <a:bodyPr/>
          <a:lstStyle/>
          <a:p>
            <a:pPr marL="0" indent="0">
              <a:buClr>
                <a:srgbClr val="3946A4"/>
              </a:buClr>
              <a:buNone/>
            </a:pPr>
            <a:r>
              <a:rPr lang="en-US" sz="2400" i="1" dirty="0">
                <a:solidFill>
                  <a:srgbClr val="A60A1B"/>
                </a:solidFill>
              </a:rPr>
              <a:t>Breakeven</a:t>
            </a:r>
            <a:r>
              <a:rPr lang="en-US" sz="2400" dirty="0"/>
              <a:t> amount is a </a:t>
            </a:r>
            <a:r>
              <a:rPr lang="en-US" sz="2400" i="1" dirty="0">
                <a:solidFill>
                  <a:srgbClr val="A60A1B"/>
                </a:solidFill>
              </a:rPr>
              <a:t>point of indifference </a:t>
            </a:r>
            <a:r>
              <a:rPr lang="en-US" sz="2400" dirty="0" smtClean="0"/>
              <a:t>to accept </a:t>
            </a:r>
            <a:r>
              <a:rPr lang="en-US" sz="2400" dirty="0"/>
              <a:t>or reject a </a:t>
            </a:r>
            <a:r>
              <a:rPr lang="en-US" sz="2400" dirty="0" smtClean="0"/>
              <a:t>project</a:t>
            </a:r>
          </a:p>
          <a:p>
            <a:pPr marL="0" indent="0">
              <a:buClr>
                <a:srgbClr val="3946A4"/>
              </a:buClr>
              <a:buNone/>
            </a:pPr>
            <a:r>
              <a:rPr lang="en-US" sz="2400" dirty="0"/>
              <a:t>One project breakeven: </a:t>
            </a:r>
            <a:r>
              <a:rPr lang="en-US" sz="2400" i="1" dirty="0">
                <a:solidFill>
                  <a:srgbClr val="A60A1B"/>
                </a:solidFill>
              </a:rPr>
              <a:t>accept if quantity is &gt; Q</a:t>
            </a:r>
            <a:r>
              <a:rPr lang="en-US" sz="2400" i="1" baseline="-25000" dirty="0">
                <a:solidFill>
                  <a:srgbClr val="A60A1B"/>
                </a:solidFill>
              </a:rPr>
              <a:t>BE</a:t>
            </a:r>
            <a:endParaRPr lang="en-US" sz="2400" i="1" dirty="0">
              <a:solidFill>
                <a:srgbClr val="A60A1B"/>
              </a:solidFill>
            </a:endParaRPr>
          </a:p>
          <a:p>
            <a:pPr marL="0" indent="0">
              <a:buClr>
                <a:srgbClr val="3946A4"/>
              </a:buClr>
              <a:buNone/>
            </a:pPr>
            <a:r>
              <a:rPr lang="en-US" sz="2400" dirty="0"/>
              <a:t>Two alternative breakeven: if </a:t>
            </a:r>
            <a:r>
              <a:rPr lang="en-US" sz="2400" i="1" dirty="0">
                <a:solidFill>
                  <a:srgbClr val="A60A1B"/>
                </a:solidFill>
              </a:rPr>
              <a:t>level &gt; breakeven</a:t>
            </a:r>
            <a:r>
              <a:rPr lang="en-US" sz="2400" dirty="0" smtClean="0"/>
              <a:t>,</a:t>
            </a:r>
            <a:br>
              <a:rPr lang="en-US" sz="2400" dirty="0" smtClean="0"/>
            </a:br>
            <a:r>
              <a:rPr lang="en-US" sz="2400" dirty="0" smtClean="0"/>
              <a:t>select </a:t>
            </a:r>
            <a:r>
              <a:rPr lang="en-US" sz="2400" dirty="0"/>
              <a:t>lower variable cost alternative </a:t>
            </a:r>
            <a:r>
              <a:rPr lang="en-US" sz="2400" i="1" dirty="0">
                <a:solidFill>
                  <a:srgbClr val="A60A1B"/>
                </a:solidFill>
              </a:rPr>
              <a:t>(smaller slope)</a:t>
            </a:r>
          </a:p>
          <a:p>
            <a:pPr marL="0" indent="0">
              <a:buClr>
                <a:srgbClr val="3946A4"/>
              </a:buClr>
              <a:buNone/>
            </a:pPr>
            <a:r>
              <a:rPr lang="en-US" sz="2400" dirty="0">
                <a:solidFill>
                  <a:srgbClr val="A60A1B"/>
                </a:solidFill>
              </a:rPr>
              <a:t>Payback</a:t>
            </a:r>
            <a:r>
              <a:rPr lang="en-US" sz="2400" dirty="0"/>
              <a:t> estimates time to recover </a:t>
            </a:r>
            <a:r>
              <a:rPr lang="en-US" sz="2400" dirty="0" smtClean="0"/>
              <a:t>investment.</a:t>
            </a:r>
            <a:br>
              <a:rPr lang="en-US" sz="2400" dirty="0" smtClean="0"/>
            </a:br>
            <a:r>
              <a:rPr lang="en-US" sz="2400" dirty="0" smtClean="0"/>
              <a:t>Return </a:t>
            </a:r>
            <a:r>
              <a:rPr lang="en-US" sz="2400" dirty="0"/>
              <a:t>can be </a:t>
            </a:r>
            <a:r>
              <a:rPr lang="en-US" sz="2400" dirty="0" err="1"/>
              <a:t>i</a:t>
            </a:r>
            <a:r>
              <a:rPr lang="en-US" sz="2400" dirty="0"/>
              <a:t> = 0% or </a:t>
            </a:r>
            <a:r>
              <a:rPr lang="en-US" sz="2400" dirty="0" err="1"/>
              <a:t>i</a:t>
            </a:r>
            <a:r>
              <a:rPr lang="en-US" sz="2400" dirty="0"/>
              <a:t> &gt; 0%</a:t>
            </a:r>
            <a:endParaRPr lang="en-US" sz="2400" i="1" dirty="0">
              <a:solidFill>
                <a:srgbClr val="FF0000"/>
              </a:solidFill>
            </a:endParaRPr>
          </a:p>
          <a:p>
            <a:pPr marL="0" indent="0">
              <a:buClr>
                <a:srgbClr val="3946A4"/>
              </a:buClr>
              <a:buNone/>
            </a:pPr>
            <a:r>
              <a:rPr lang="en-US" sz="2400" dirty="0"/>
              <a:t>Use </a:t>
            </a:r>
            <a:r>
              <a:rPr lang="en-US" sz="2400" i="1" dirty="0">
                <a:solidFill>
                  <a:srgbClr val="A60A1B"/>
                </a:solidFill>
              </a:rPr>
              <a:t>payback as supplemental </a:t>
            </a:r>
            <a:r>
              <a:rPr lang="en-US" sz="2400" dirty="0"/>
              <a:t>to PW or other analyses</a:t>
            </a:r>
            <a:r>
              <a:rPr lang="en-US" sz="2400" dirty="0" smtClean="0"/>
              <a:t>,</a:t>
            </a:r>
            <a:br>
              <a:rPr lang="en-US" sz="2400" dirty="0" smtClean="0"/>
            </a:br>
            <a:r>
              <a:rPr lang="en-US" sz="2400" dirty="0" smtClean="0"/>
              <a:t>because </a:t>
            </a:r>
            <a:r>
              <a:rPr lang="en-US" sz="2400" dirty="0" err="1"/>
              <a:t>n</a:t>
            </a:r>
            <a:r>
              <a:rPr lang="en-US" sz="2400" baseline="-25000" dirty="0" err="1"/>
              <a:t>p</a:t>
            </a:r>
            <a:r>
              <a:rPr lang="en-US" sz="2400" dirty="0"/>
              <a:t> neglects cash flows after payback</a:t>
            </a:r>
            <a:r>
              <a:rPr lang="en-US" sz="2400" dirty="0" smtClean="0"/>
              <a:t>,</a:t>
            </a:r>
            <a:br>
              <a:rPr lang="en-US" sz="2400" dirty="0" smtClean="0"/>
            </a:br>
            <a:r>
              <a:rPr lang="en-US" sz="2400" dirty="0" smtClean="0"/>
              <a:t>and </a:t>
            </a:r>
            <a:r>
              <a:rPr lang="en-US" sz="2400" dirty="0"/>
              <a:t>if </a:t>
            </a:r>
            <a:r>
              <a:rPr lang="en-US" sz="2400" dirty="0" err="1"/>
              <a:t>i</a:t>
            </a:r>
            <a:r>
              <a:rPr lang="en-US" sz="2400" dirty="0"/>
              <a:t> = 0%, it neglects time value of money</a:t>
            </a:r>
            <a:endParaRPr lang="en-US" sz="2400" i="1" dirty="0"/>
          </a:p>
          <a:p>
            <a:pPr marL="0" indent="0">
              <a:buClr>
                <a:srgbClr val="3946A4"/>
              </a:buClr>
              <a:buNone/>
            </a:pPr>
            <a:r>
              <a:rPr lang="en-US" sz="2400" i="1" dirty="0" smtClean="0">
                <a:solidFill>
                  <a:srgbClr val="A60A1B"/>
                </a:solidFill>
              </a:rPr>
              <a:t>Payback</a:t>
            </a:r>
            <a:r>
              <a:rPr lang="en-US" sz="2400" i="1" dirty="0" smtClean="0">
                <a:solidFill>
                  <a:srgbClr val="FF0000"/>
                </a:solidFill>
              </a:rPr>
              <a:t> </a:t>
            </a:r>
            <a:r>
              <a:rPr lang="en-US" sz="2400" dirty="0"/>
              <a:t>is useful to sense the </a:t>
            </a:r>
            <a:r>
              <a:rPr lang="en-US" sz="2400" i="1" dirty="0">
                <a:solidFill>
                  <a:srgbClr val="A60A1B"/>
                </a:solidFill>
              </a:rPr>
              <a:t>economic risk </a:t>
            </a:r>
            <a:r>
              <a:rPr lang="en-US" sz="2400" dirty="0"/>
              <a:t>in a </a:t>
            </a:r>
            <a:r>
              <a:rPr lang="en-US" sz="2400" dirty="0" smtClean="0"/>
              <a:t>project</a:t>
            </a:r>
            <a:endParaRPr lang="en-US" sz="2400" i="1" dirty="0">
              <a:solidFill>
                <a:srgbClr val="FF0000"/>
              </a:solidFill>
            </a:endParaRPr>
          </a:p>
        </p:txBody>
      </p:sp>
      <p:sp>
        <p:nvSpPr>
          <p:cNvPr id="9" name="Text Placeholder 3"/>
          <p:cNvSpPr>
            <a:spLocks noGrp="1"/>
          </p:cNvSpPr>
          <p:nvPr>
            <p:ph type="body" sz="quarter" idx="16"/>
          </p:nvPr>
        </p:nvSpPr>
        <p:spPr/>
        <p:txBody>
          <a:bodyPr/>
          <a:lstStyle/>
          <a:p>
            <a:endParaRPr lang="en-US"/>
          </a:p>
        </p:txBody>
      </p:sp>
      <p:sp>
        <p:nvSpPr>
          <p:cNvPr id="8"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3564579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A60A1B"/>
                </a:solidFill>
              </a:rPr>
              <a:t>Chapter 13</a:t>
            </a:r>
            <a:endParaRPr lang="en-US" dirty="0">
              <a:solidFill>
                <a:srgbClr val="A60A1B"/>
              </a:solidFill>
            </a:endParaRPr>
          </a:p>
        </p:txBody>
      </p:sp>
      <p:sp>
        <p:nvSpPr>
          <p:cNvPr id="3" name="Subtitle 2"/>
          <p:cNvSpPr>
            <a:spLocks noGrp="1"/>
          </p:cNvSpPr>
          <p:nvPr>
            <p:ph type="subTitle" idx="1"/>
          </p:nvPr>
        </p:nvSpPr>
        <p:spPr/>
        <p:txBody>
          <a:bodyPr/>
          <a:lstStyle/>
          <a:p>
            <a:r>
              <a:rPr lang="en-US" dirty="0">
                <a:solidFill>
                  <a:srgbClr val="444444"/>
                </a:solidFill>
                <a:latin typeface="ArumSans Rg" pitchFamily="34" charset="0"/>
              </a:rPr>
              <a:t>Breakeven and Payback Analysis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55072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u="sng" dirty="0">
                <a:solidFill>
                  <a:srgbClr val="3946A4"/>
                </a:solidFill>
              </a:rPr>
              <a:t>LEARNING OUTCOMES</a:t>
            </a:r>
            <a:endParaRPr lang="en-US" dirty="0">
              <a:solidFill>
                <a:srgbClr val="3946A4"/>
              </a:solidFill>
            </a:endParaRPr>
          </a:p>
        </p:txBody>
      </p:sp>
      <p:sp>
        <p:nvSpPr>
          <p:cNvPr id="17" name="Content Placeholder 2"/>
          <p:cNvSpPr>
            <a:spLocks noGrp="1"/>
          </p:cNvSpPr>
          <p:nvPr>
            <p:ph idx="1"/>
          </p:nvPr>
        </p:nvSpPr>
        <p:spPr>
          <a:xfrm>
            <a:off x="548640" y="1630680"/>
            <a:ext cx="8061960" cy="2103120"/>
          </a:xfrm>
          <a:ln w="76200" cmpd="tri">
            <a:solidFill>
              <a:schemeClr val="tx1"/>
            </a:solidFill>
          </a:ln>
        </p:spPr>
        <p:txBody>
          <a:bodyPr/>
          <a:lstStyle/>
          <a:p>
            <a:pPr marL="548640" indent="-457200" defTabSz="836613">
              <a:lnSpc>
                <a:spcPct val="114000"/>
              </a:lnSpc>
              <a:spcBef>
                <a:spcPts val="1800"/>
              </a:spcBef>
              <a:spcAft>
                <a:spcPts val="0"/>
              </a:spcAft>
              <a:buClr>
                <a:srgbClr val="3946A4"/>
              </a:buClr>
              <a:buFontTx/>
              <a:buAutoNum type="arabicPeriod"/>
            </a:pPr>
            <a:r>
              <a:rPr lang="en-US" dirty="0">
                <a:latin typeface="Tahoma" pitchFamily="34" charset="0"/>
              </a:rPr>
              <a:t>Breakeven point – one parameter</a:t>
            </a:r>
          </a:p>
          <a:p>
            <a:pPr marL="548640" indent="-457200" defTabSz="836613">
              <a:lnSpc>
                <a:spcPct val="114000"/>
              </a:lnSpc>
              <a:spcBef>
                <a:spcPts val="1800"/>
              </a:spcBef>
              <a:spcAft>
                <a:spcPts val="0"/>
              </a:spcAft>
              <a:buClr>
                <a:srgbClr val="3946A4"/>
              </a:buClr>
              <a:buFontTx/>
              <a:buAutoNum type="arabicPeriod"/>
            </a:pPr>
            <a:r>
              <a:rPr lang="en-US" dirty="0">
                <a:latin typeface="Tahoma" pitchFamily="34" charset="0"/>
              </a:rPr>
              <a:t>Breakeven point – two alternatives</a:t>
            </a:r>
          </a:p>
          <a:p>
            <a:pPr marL="548640" indent="-457200" defTabSz="836613">
              <a:lnSpc>
                <a:spcPct val="114000"/>
              </a:lnSpc>
              <a:spcBef>
                <a:spcPts val="1800"/>
              </a:spcBef>
              <a:spcAft>
                <a:spcPts val="0"/>
              </a:spcAft>
              <a:buClr>
                <a:srgbClr val="3946A4"/>
              </a:buClr>
              <a:buFontTx/>
              <a:buAutoNum type="arabicPeriod"/>
            </a:pPr>
            <a:r>
              <a:rPr lang="en-US" dirty="0">
                <a:latin typeface="Tahoma" pitchFamily="34" charset="0"/>
              </a:rPr>
              <a:t>Payback period analysis</a:t>
            </a:r>
          </a:p>
        </p:txBody>
      </p:sp>
    </p:spTree>
    <p:extLst>
      <p:ext uri="{BB962C8B-B14F-4D97-AF65-F5344CB8AC3E}">
        <p14:creationId xmlns:p14="http://schemas.microsoft.com/office/powerpoint/2010/main" xmlns="" val="676373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Breakeven Point</a:t>
            </a:r>
          </a:p>
        </p:txBody>
      </p:sp>
      <p:sp>
        <p:nvSpPr>
          <p:cNvPr id="3" name="Content Placeholder 2"/>
          <p:cNvSpPr>
            <a:spLocks noGrp="1"/>
          </p:cNvSpPr>
          <p:nvPr>
            <p:ph idx="1"/>
          </p:nvPr>
        </p:nvSpPr>
        <p:spPr>
          <a:xfrm>
            <a:off x="274320" y="1066800"/>
            <a:ext cx="8595360" cy="716280"/>
          </a:xfrm>
          <a:prstGeom prst="roundRect">
            <a:avLst/>
          </a:prstGeom>
          <a:ln w="19050">
            <a:solidFill>
              <a:srgbClr val="006200"/>
            </a:solidFill>
          </a:ln>
        </p:spPr>
        <p:txBody>
          <a:bodyPr/>
          <a:lstStyle/>
          <a:p>
            <a:pPr marL="0" indent="0">
              <a:buNone/>
            </a:pPr>
            <a:r>
              <a:rPr lang="en-US" sz="3200" dirty="0"/>
              <a:t>Value of a parameter that makes two elements </a:t>
            </a:r>
            <a:r>
              <a:rPr lang="en-US" sz="3200" dirty="0" smtClean="0"/>
              <a:t>equal</a:t>
            </a:r>
            <a:endParaRPr lang="en-US" sz="3200" dirty="0"/>
          </a:p>
        </p:txBody>
      </p:sp>
      <p:sp>
        <p:nvSpPr>
          <p:cNvPr id="4" name="Content Placeholder 3"/>
          <p:cNvSpPr>
            <a:spLocks noGrp="1"/>
          </p:cNvSpPr>
          <p:nvPr>
            <p:ph idx="17"/>
          </p:nvPr>
        </p:nvSpPr>
        <p:spPr>
          <a:xfrm>
            <a:off x="274320" y="1828800"/>
            <a:ext cx="8595360" cy="4724400"/>
          </a:xfrm>
        </p:spPr>
        <p:txBody>
          <a:bodyPr/>
          <a:lstStyle/>
          <a:p>
            <a:pPr indent="0">
              <a:spcAft>
                <a:spcPts val="300"/>
              </a:spcAft>
              <a:buNone/>
            </a:pPr>
            <a:r>
              <a:rPr lang="en-US" dirty="0" smtClean="0"/>
              <a:t>The </a:t>
            </a:r>
            <a:r>
              <a:rPr lang="en-US" dirty="0"/>
              <a:t>parameter (or variable) can be an amount of revenue, cost, supply, demand, etc. for one project or between two </a:t>
            </a:r>
            <a:r>
              <a:rPr lang="en-US" dirty="0" smtClean="0"/>
              <a:t>alternatives</a:t>
            </a:r>
            <a:endParaRPr lang="en-US" dirty="0"/>
          </a:p>
          <a:p>
            <a:pPr marL="0" indent="0">
              <a:spcAft>
                <a:spcPts val="0"/>
              </a:spcAft>
              <a:buClr>
                <a:srgbClr val="3946A4"/>
              </a:buClr>
              <a:buNone/>
            </a:pPr>
            <a:r>
              <a:rPr lang="en-US" sz="2400" dirty="0">
                <a:solidFill>
                  <a:srgbClr val="00518B"/>
                </a:solidFill>
              </a:rPr>
              <a:t>One project </a:t>
            </a:r>
            <a:r>
              <a:rPr lang="en-US" sz="2400" dirty="0"/>
              <a:t>- Breakeven point is identified as </a:t>
            </a:r>
            <a:r>
              <a:rPr lang="en-US" sz="2400" dirty="0">
                <a:solidFill>
                  <a:srgbClr val="2B5B4D"/>
                </a:solidFill>
              </a:rPr>
              <a:t>Q</a:t>
            </a:r>
            <a:r>
              <a:rPr lang="en-US" sz="2400" baseline="-25000" dirty="0">
                <a:solidFill>
                  <a:srgbClr val="2B5B4D"/>
                </a:solidFill>
              </a:rPr>
              <a:t>BE</a:t>
            </a:r>
            <a:r>
              <a:rPr lang="en-US" sz="2400" dirty="0"/>
              <a:t>.</a:t>
            </a:r>
            <a:r>
              <a:rPr lang="en-US" sz="2400" dirty="0">
                <a:solidFill>
                  <a:schemeClr val="accent5">
                    <a:lumMod val="75000"/>
                  </a:schemeClr>
                </a:solidFill>
              </a:rPr>
              <a:t> </a:t>
            </a:r>
            <a:r>
              <a:rPr lang="en-US" sz="2400" dirty="0"/>
              <a:t>Determined using linear or non-linear math relations for revenue and cost</a:t>
            </a:r>
          </a:p>
          <a:p>
            <a:pPr marL="0" indent="0">
              <a:spcAft>
                <a:spcPts val="300"/>
              </a:spcAft>
              <a:buClr>
                <a:srgbClr val="3946A4"/>
              </a:buClr>
              <a:buNone/>
            </a:pPr>
            <a:r>
              <a:rPr lang="en-US" sz="2400" dirty="0">
                <a:solidFill>
                  <a:srgbClr val="00518B"/>
                </a:solidFill>
              </a:rPr>
              <a:t>Between two alternatives </a:t>
            </a:r>
            <a:r>
              <a:rPr lang="en-US" sz="2400" dirty="0"/>
              <a:t>- Determine one of the parameters </a:t>
            </a:r>
            <a:r>
              <a:rPr lang="en-US" sz="2400" dirty="0">
                <a:solidFill>
                  <a:srgbClr val="2B5B4D"/>
                </a:solidFill>
              </a:rPr>
              <a:t>P, A, F, </a:t>
            </a:r>
            <a:r>
              <a:rPr lang="en-US" sz="2400" dirty="0" err="1">
                <a:solidFill>
                  <a:srgbClr val="2B5B4D"/>
                </a:solidFill>
              </a:rPr>
              <a:t>i</a:t>
            </a:r>
            <a:r>
              <a:rPr lang="en-US" sz="2400" dirty="0">
                <a:solidFill>
                  <a:srgbClr val="2B5B4D"/>
                </a:solidFill>
              </a:rPr>
              <a:t>, or n</a:t>
            </a:r>
            <a:r>
              <a:rPr lang="en-US" sz="2400" dirty="0">
                <a:solidFill>
                  <a:schemeClr val="accent5">
                    <a:lumMod val="75000"/>
                  </a:schemeClr>
                </a:solidFill>
              </a:rPr>
              <a:t> </a:t>
            </a:r>
            <a:r>
              <a:rPr lang="en-US" sz="2400" dirty="0"/>
              <a:t>with others </a:t>
            </a:r>
            <a:r>
              <a:rPr lang="en-US" sz="2400" dirty="0" smtClean="0"/>
              <a:t>constant</a:t>
            </a:r>
            <a:endParaRPr lang="en-US" sz="2400" dirty="0"/>
          </a:p>
          <a:p>
            <a:pPr>
              <a:spcAft>
                <a:spcPts val="0"/>
              </a:spcAft>
              <a:buNone/>
            </a:pPr>
            <a:r>
              <a:rPr lang="en-US" sz="2400" dirty="0"/>
              <a:t>           Solution is by one of three methods:</a:t>
            </a:r>
          </a:p>
          <a:p>
            <a:pPr marL="1376363" indent="-344488" algn="just">
              <a:spcBef>
                <a:spcPts val="300"/>
              </a:spcBef>
              <a:spcAft>
                <a:spcPts val="0"/>
              </a:spcAft>
              <a:buClr>
                <a:srgbClr val="3946A4"/>
              </a:buClr>
              <a:buFont typeface="Arial" panose="020B0604020202020204" pitchFamily="34" charset="0"/>
              <a:buChar char="•"/>
            </a:pPr>
            <a:r>
              <a:rPr lang="en-US" sz="2400" dirty="0">
                <a:solidFill>
                  <a:srgbClr val="81370A"/>
                </a:solidFill>
              </a:rPr>
              <a:t>Direct solution of relations</a:t>
            </a:r>
          </a:p>
          <a:p>
            <a:pPr marL="1376363" indent="-344488" algn="just">
              <a:spcBef>
                <a:spcPts val="300"/>
              </a:spcBef>
              <a:spcAft>
                <a:spcPts val="0"/>
              </a:spcAft>
              <a:buClr>
                <a:srgbClr val="3946A4"/>
              </a:buClr>
              <a:buFont typeface="Arial" panose="020B0604020202020204" pitchFamily="34" charset="0"/>
              <a:buChar char="•"/>
            </a:pPr>
            <a:r>
              <a:rPr lang="en-US" sz="2400" dirty="0">
                <a:solidFill>
                  <a:srgbClr val="81370A"/>
                </a:solidFill>
              </a:rPr>
              <a:t>Trial and error</a:t>
            </a:r>
          </a:p>
          <a:p>
            <a:pPr marL="1376363" indent="-344488" algn="just">
              <a:spcBef>
                <a:spcPts val="300"/>
              </a:spcBef>
              <a:spcAft>
                <a:spcPts val="0"/>
              </a:spcAft>
              <a:buClr>
                <a:srgbClr val="3946A4"/>
              </a:buClr>
              <a:buFont typeface="Arial" panose="020B0604020202020204" pitchFamily="34" charset="0"/>
              <a:buChar char="•"/>
            </a:pPr>
            <a:r>
              <a:rPr lang="en-US" sz="2400" dirty="0">
                <a:solidFill>
                  <a:srgbClr val="81370A"/>
                </a:solidFill>
              </a:rPr>
              <a:t>Spreadsheet functions or tools (Goal Seek or Solver)</a:t>
            </a:r>
          </a:p>
        </p:txBody>
      </p:sp>
      <p:sp>
        <p:nvSpPr>
          <p:cNvPr id="6" name="Text Placeholder 4"/>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0458964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Cost-Revenue Model ― One Project</a:t>
            </a:r>
          </a:p>
        </p:txBody>
      </p:sp>
      <p:sp>
        <p:nvSpPr>
          <p:cNvPr id="8" name="Content Placeholder 2"/>
          <p:cNvSpPr>
            <a:spLocks noGrp="1"/>
          </p:cNvSpPr>
          <p:nvPr>
            <p:ph sz="quarter" idx="17"/>
          </p:nvPr>
        </p:nvSpPr>
        <p:spPr>
          <a:xfrm>
            <a:off x="1783080" y="1099456"/>
            <a:ext cx="5577840" cy="1463040"/>
          </a:xfrm>
          <a:ln w="28575">
            <a:solidFill>
              <a:schemeClr val="tx1">
                <a:lumMod val="75000"/>
                <a:lumOff val="25000"/>
              </a:schemeClr>
            </a:solidFill>
          </a:ln>
        </p:spPr>
        <p:txBody>
          <a:bodyPr/>
          <a:lstStyle/>
          <a:p>
            <a:pPr marL="0" indent="0">
              <a:buNone/>
            </a:pPr>
            <a:r>
              <a:rPr lang="en-US" sz="2800" dirty="0"/>
              <a:t>Quantity, Q — </a:t>
            </a:r>
            <a:r>
              <a:rPr lang="en-US" dirty="0"/>
              <a:t>An amount of the variable in question, e.g., units/year, hours/month</a:t>
            </a:r>
          </a:p>
          <a:p>
            <a:pPr marL="0" indent="0">
              <a:buNone/>
            </a:pPr>
            <a:r>
              <a:rPr lang="en-US" dirty="0">
                <a:solidFill>
                  <a:schemeClr val="accent4">
                    <a:lumMod val="75000"/>
                  </a:schemeClr>
                </a:solidFill>
              </a:rPr>
              <a:t>                </a:t>
            </a:r>
            <a:r>
              <a:rPr lang="en-US" dirty="0">
                <a:solidFill>
                  <a:srgbClr val="A60A1B"/>
                </a:solidFill>
              </a:rPr>
              <a:t>Breakeven value is </a:t>
            </a:r>
            <a:r>
              <a:rPr lang="en-US" sz="2800" i="1" dirty="0" smtClean="0">
                <a:solidFill>
                  <a:srgbClr val="A60A1B"/>
                </a:solidFill>
              </a:rPr>
              <a:t>Q</a:t>
            </a:r>
            <a:r>
              <a:rPr lang="en-US" sz="2800" i="1" baseline="-25000" dirty="0" smtClean="0">
                <a:solidFill>
                  <a:srgbClr val="A60A1B"/>
                </a:solidFill>
              </a:rPr>
              <a:t>BE</a:t>
            </a:r>
            <a:endParaRPr lang="en-US" sz="2800" i="1" dirty="0">
              <a:solidFill>
                <a:srgbClr val="A60A1B"/>
              </a:solidFill>
            </a:endParaRPr>
          </a:p>
        </p:txBody>
      </p:sp>
      <mc:AlternateContent xmlns:mc="http://schemas.openxmlformats.org/markup-compatibility/2006">
        <mc:Choice xmlns:a14="http://schemas.microsoft.com/office/drawing/2010/main" xmlns="" Requires="a14">
          <p:sp>
            <p:nvSpPr>
              <p:cNvPr id="9" name="Content Placeholder 3"/>
              <p:cNvSpPr>
                <a:spLocks noGrp="1"/>
              </p:cNvSpPr>
              <p:nvPr>
                <p:ph sz="quarter" idx="18"/>
              </p:nvPr>
            </p:nvSpPr>
            <p:spPr>
              <a:xfrm>
                <a:off x="411480" y="2702560"/>
                <a:ext cx="8321040" cy="2479040"/>
              </a:xfrm>
              <a:ln w="28575">
                <a:solidFill>
                  <a:schemeClr val="tx1">
                    <a:lumMod val="75000"/>
                    <a:lumOff val="25000"/>
                  </a:schemeClr>
                </a:solidFill>
              </a:ln>
            </p:spPr>
            <p:txBody>
              <a:bodyPr/>
              <a:lstStyle/>
              <a:p>
                <a:pPr marL="0" indent="0">
                  <a:buNone/>
                </a:pPr>
                <a:r>
                  <a:rPr lang="en-US" dirty="0">
                    <a:solidFill>
                      <a:srgbClr val="2B5B4D"/>
                    </a:solidFill>
                  </a:rPr>
                  <a:t>Fixed cost, FC — </a:t>
                </a:r>
                <a:r>
                  <a:rPr lang="en-US" dirty="0"/>
                  <a:t>Costs</a:t>
                </a:r>
                <a:r>
                  <a:rPr lang="en-US" dirty="0">
                    <a:solidFill>
                      <a:srgbClr val="FF0000"/>
                    </a:solidFill>
                  </a:rPr>
                  <a:t> </a:t>
                </a:r>
                <a:r>
                  <a:rPr lang="en-US" dirty="0">
                    <a:solidFill>
                      <a:srgbClr val="A60A1B"/>
                    </a:solidFill>
                  </a:rPr>
                  <a:t>not</a:t>
                </a:r>
                <a:r>
                  <a:rPr lang="en-US" dirty="0">
                    <a:solidFill>
                      <a:srgbClr val="FF0000"/>
                    </a:solidFill>
                  </a:rPr>
                  <a:t> </a:t>
                </a:r>
                <a:r>
                  <a:rPr lang="en-US" dirty="0"/>
                  <a:t>directly dependent on the variable, e.g</a:t>
                </a:r>
                <a:r>
                  <a:rPr lang="en-US" dirty="0" smtClean="0"/>
                  <a:t>., 	buildings</a:t>
                </a:r>
                <a:r>
                  <a:rPr lang="en-US" dirty="0"/>
                  <a:t>, fixed overhead, insurance, minimum workforce cost</a:t>
                </a:r>
              </a:p>
              <a:p>
                <a:pPr marL="0" indent="0">
                  <a:buNone/>
                </a:pPr>
                <a:r>
                  <a:rPr lang="en-US" dirty="0">
                    <a:solidFill>
                      <a:srgbClr val="2B5B4D"/>
                    </a:solidFill>
                  </a:rPr>
                  <a:t>Variable cost, VC  — </a:t>
                </a:r>
                <a:r>
                  <a:rPr lang="en-US" dirty="0"/>
                  <a:t>Costs that </a:t>
                </a:r>
                <a:r>
                  <a:rPr lang="en-US" dirty="0">
                    <a:solidFill>
                      <a:srgbClr val="A60A1B"/>
                    </a:solidFill>
                  </a:rPr>
                  <a:t>change with parameters </a:t>
                </a:r>
                <a:r>
                  <a:rPr lang="en-US" dirty="0"/>
                  <a:t>such </a:t>
                </a:r>
                <a:r>
                  <a:rPr lang="en-US" dirty="0" smtClean="0"/>
                  <a:t>as 	production </a:t>
                </a:r>
                <a:r>
                  <a:rPr lang="en-US" dirty="0"/>
                  <a:t>level and workforce size. These are labor, </a:t>
                </a:r>
                <a:r>
                  <a:rPr lang="en-US" dirty="0" smtClean="0"/>
                  <a:t>material 	and </a:t>
                </a:r>
                <a:r>
                  <a:rPr lang="en-US" dirty="0"/>
                  <a:t>marketing costs. </a:t>
                </a:r>
                <a:r>
                  <a:rPr lang="en-US" dirty="0">
                    <a:solidFill>
                      <a:srgbClr val="006200"/>
                    </a:solidFill>
                  </a:rPr>
                  <a:t>Variable cost per unit is </a:t>
                </a:r>
                <a:r>
                  <a:rPr lang="en-US" i="1" dirty="0">
                    <a:solidFill>
                      <a:srgbClr val="006200"/>
                    </a:solidFill>
                  </a:rPr>
                  <a:t>v</a:t>
                </a:r>
              </a:p>
              <a:p>
                <a:pPr marL="0" indent="0">
                  <a:buNone/>
                </a:pPr>
                <a:r>
                  <a:rPr lang="en-US" dirty="0">
                    <a:solidFill>
                      <a:srgbClr val="2B5B4D"/>
                    </a:solidFill>
                  </a:rPr>
                  <a:t>Total cost, TC — Sum of fixed and variable costs, </a:t>
                </a:r>
                <a14:m>
                  <m:oMath xmlns:m="http://schemas.openxmlformats.org/officeDocument/2006/math">
                    <m:r>
                      <a:rPr lang="en-US" b="1" i="0" dirty="0" smtClean="0">
                        <a:solidFill>
                          <a:srgbClr val="A60A1B"/>
                        </a:solidFill>
                        <a:latin typeface="Cambria Math"/>
                      </a:rPr>
                      <m:t>𝐓𝐂</m:t>
                    </m:r>
                    <m:r>
                      <a:rPr lang="en-US" b="1" i="0" dirty="0" smtClean="0">
                        <a:solidFill>
                          <a:srgbClr val="A60A1B"/>
                        </a:solidFill>
                        <a:latin typeface="Cambria Math"/>
                      </a:rPr>
                      <m:t>=</m:t>
                    </m:r>
                    <m:r>
                      <a:rPr lang="en-US" b="1" i="0" dirty="0" smtClean="0">
                        <a:solidFill>
                          <a:srgbClr val="A60A1B"/>
                        </a:solidFill>
                        <a:latin typeface="Cambria Math"/>
                      </a:rPr>
                      <m:t>𝐅𝐂</m:t>
                    </m:r>
                    <m:r>
                      <a:rPr lang="en-US" b="1" i="0" dirty="0" smtClean="0">
                        <a:solidFill>
                          <a:srgbClr val="A60A1B"/>
                        </a:solidFill>
                        <a:latin typeface="Cambria Math"/>
                      </a:rPr>
                      <m:t>+</m:t>
                    </m:r>
                    <m:r>
                      <a:rPr lang="en-US" b="1" i="0" dirty="0" smtClean="0">
                        <a:solidFill>
                          <a:srgbClr val="A60A1B"/>
                        </a:solidFill>
                        <a:latin typeface="Cambria Math"/>
                      </a:rPr>
                      <m:t>𝐕𝐂</m:t>
                    </m:r>
                  </m:oMath>
                </a14:m>
                <a:endParaRPr lang="en-US" dirty="0">
                  <a:solidFill>
                    <a:srgbClr val="A60A1B"/>
                  </a:solidFill>
                </a:endParaRPr>
              </a:p>
            </p:txBody>
          </p:sp>
        </mc:Choice>
        <mc:Fallback>
          <p:sp>
            <p:nvSpPr>
              <p:cNvPr id="9" name="Content Placeholder 3"/>
              <p:cNvSpPr>
                <a:spLocks noGrp="1" noRot="1" noChangeAspect="1" noMove="1" noResize="1" noEditPoints="1" noAdjustHandles="1" noChangeArrowheads="1" noChangeShapeType="1" noTextEdit="1"/>
              </p:cNvSpPr>
              <p:nvPr>
                <p:ph sz="quarter" idx="18"/>
              </p:nvPr>
            </p:nvSpPr>
            <p:spPr>
              <a:xfrm>
                <a:off x="411480" y="2702560"/>
                <a:ext cx="8321040" cy="2479040"/>
              </a:xfrm>
              <a:blipFill rotWithShape="1">
                <a:blip r:embed="rId2" cstate="print"/>
                <a:stretch>
                  <a:fillRect l="-1022" t="-1456" r="-365" b="-2913"/>
                </a:stretch>
              </a:blipFill>
              <a:ln w="28575">
                <a:solidFill>
                  <a:schemeClr val="tx1">
                    <a:lumMod val="75000"/>
                    <a:lumOff val="25000"/>
                  </a:schemeClr>
                </a:solidFill>
              </a:ln>
            </p:spPr>
            <p:txBody>
              <a:bodyPr/>
              <a:lstStyle/>
              <a:p>
                <a:r>
                  <a:rPr lang="en-US">
                    <a:noFill/>
                  </a:rPr>
                  <a:t> </a:t>
                </a:r>
              </a:p>
            </p:txBody>
          </p:sp>
        </mc:Fallback>
      </mc:AlternateContent>
      <p:sp>
        <p:nvSpPr>
          <p:cNvPr id="10" name="Content Placeholder 4"/>
          <p:cNvSpPr>
            <a:spLocks noGrp="1"/>
          </p:cNvSpPr>
          <p:nvPr>
            <p:ph sz="quarter" idx="19"/>
          </p:nvPr>
        </p:nvSpPr>
        <p:spPr>
          <a:xfrm>
            <a:off x="304800" y="5334000"/>
            <a:ext cx="3813048" cy="1280160"/>
          </a:xfrm>
          <a:ln w="28575">
            <a:solidFill>
              <a:schemeClr val="tx1">
                <a:lumMod val="75000"/>
                <a:lumOff val="25000"/>
              </a:schemeClr>
            </a:solidFill>
          </a:ln>
        </p:spPr>
        <p:txBody>
          <a:bodyPr/>
          <a:lstStyle/>
          <a:p>
            <a:pPr marL="0" indent="0" algn="ctr">
              <a:buNone/>
            </a:pPr>
            <a:r>
              <a:rPr lang="en-US" dirty="0">
                <a:solidFill>
                  <a:srgbClr val="2B5B4D"/>
                </a:solidFill>
              </a:rPr>
              <a:t>Revenue, R  — </a:t>
            </a:r>
            <a:r>
              <a:rPr lang="en-US" dirty="0"/>
              <a:t>Amount  is dependent on quantity sold</a:t>
            </a:r>
          </a:p>
          <a:p>
            <a:pPr marL="0" indent="0" algn="ctr">
              <a:buNone/>
            </a:pPr>
            <a:r>
              <a:rPr lang="en-US" dirty="0">
                <a:solidFill>
                  <a:srgbClr val="006200"/>
                </a:solidFill>
              </a:rPr>
              <a:t>Revenue per unit is </a:t>
            </a:r>
            <a:r>
              <a:rPr lang="en-US" i="1" dirty="0" smtClean="0">
                <a:solidFill>
                  <a:srgbClr val="006200"/>
                </a:solidFill>
              </a:rPr>
              <a:t>r</a:t>
            </a:r>
            <a:endParaRPr lang="en-US" i="1" dirty="0">
              <a:solidFill>
                <a:srgbClr val="006200"/>
              </a:solidFill>
            </a:endParaRPr>
          </a:p>
        </p:txBody>
      </p:sp>
      <mc:AlternateContent xmlns:mc="http://schemas.openxmlformats.org/markup-compatibility/2006">
        <mc:Choice xmlns:a14="http://schemas.microsoft.com/office/drawing/2010/main" xmlns="" Requires="a14">
          <p:sp>
            <p:nvSpPr>
              <p:cNvPr id="11" name="Content Placeholder 5"/>
              <p:cNvSpPr>
                <a:spLocks noGrp="1"/>
              </p:cNvSpPr>
              <p:nvPr>
                <p:ph sz="quarter" idx="20"/>
              </p:nvPr>
            </p:nvSpPr>
            <p:spPr>
              <a:xfrm>
                <a:off x="4419600" y="5334000"/>
                <a:ext cx="4389120" cy="1280160"/>
              </a:xfrm>
              <a:ln w="28575">
                <a:solidFill>
                  <a:schemeClr val="tx1">
                    <a:lumMod val="75000"/>
                    <a:lumOff val="25000"/>
                  </a:schemeClr>
                </a:solidFill>
              </a:ln>
            </p:spPr>
            <p:txBody>
              <a:bodyPr/>
              <a:lstStyle/>
              <a:p>
                <a:pPr marL="0" indent="0" algn="ctr">
                  <a:buNone/>
                </a:pPr>
                <a:r>
                  <a:rPr lang="en-US" dirty="0" smtClean="0">
                    <a:solidFill>
                      <a:srgbClr val="2B5B4D"/>
                    </a:solidFill>
                  </a:rPr>
                  <a:t>Profit, P  — </a:t>
                </a:r>
                <a:r>
                  <a:rPr lang="en-US" dirty="0"/>
                  <a:t>Amount of revenue remaining after costs</a:t>
                </a:r>
              </a:p>
              <a:p>
                <a:pPr marL="0" indent="0" algn="ctr">
                  <a:buNone/>
                </a:pPr>
                <a14:m>
                  <m:oMathPara xmlns:m="http://schemas.openxmlformats.org/officeDocument/2006/math">
                    <m:oMathParaPr>
                      <m:jc m:val="centerGroup"/>
                    </m:oMathParaPr>
                    <m:oMath xmlns:m="http://schemas.openxmlformats.org/officeDocument/2006/math">
                      <m:r>
                        <a:rPr lang="en-US" b="1" i="0" dirty="0" smtClean="0">
                          <a:solidFill>
                            <a:srgbClr val="006200"/>
                          </a:solidFill>
                          <a:latin typeface="Cambria Math"/>
                        </a:rPr>
                        <m:t>𝐏</m:t>
                      </m:r>
                      <m:r>
                        <a:rPr lang="en-US" b="1" i="0" dirty="0" smtClean="0">
                          <a:solidFill>
                            <a:srgbClr val="006200"/>
                          </a:solidFill>
                          <a:latin typeface="Cambria Math"/>
                        </a:rPr>
                        <m:t>=</m:t>
                      </m:r>
                      <m:r>
                        <a:rPr lang="en-US" b="1" i="0" dirty="0" smtClean="0">
                          <a:solidFill>
                            <a:srgbClr val="006200"/>
                          </a:solidFill>
                          <a:latin typeface="Cambria Math"/>
                        </a:rPr>
                        <m:t>𝐑</m:t>
                      </m:r>
                      <m:r>
                        <a:rPr lang="en-US" b="1" i="0" dirty="0" smtClean="0">
                          <a:solidFill>
                            <a:srgbClr val="006200"/>
                          </a:solidFill>
                          <a:latin typeface="Cambria Math"/>
                        </a:rPr>
                        <m:t>−</m:t>
                      </m:r>
                      <m:r>
                        <a:rPr lang="en-US" b="1" i="0" dirty="0" smtClean="0">
                          <a:solidFill>
                            <a:srgbClr val="006200"/>
                          </a:solidFill>
                          <a:latin typeface="Cambria Math"/>
                        </a:rPr>
                        <m:t>𝐓𝐂</m:t>
                      </m:r>
                      <m:r>
                        <a:rPr lang="en-US" b="1" i="0" dirty="0" smtClean="0">
                          <a:solidFill>
                            <a:srgbClr val="006200"/>
                          </a:solidFill>
                          <a:latin typeface="Cambria Math"/>
                        </a:rPr>
                        <m:t>=</m:t>
                      </m:r>
                      <m:r>
                        <a:rPr lang="en-US" b="1" i="0" dirty="0" smtClean="0">
                          <a:solidFill>
                            <a:srgbClr val="006200"/>
                          </a:solidFill>
                          <a:latin typeface="Cambria Math"/>
                        </a:rPr>
                        <m:t>𝐑</m:t>
                      </m:r>
                      <m:r>
                        <a:rPr lang="en-US" b="1" i="0" dirty="0" smtClean="0">
                          <a:solidFill>
                            <a:srgbClr val="006200"/>
                          </a:solidFill>
                          <a:latin typeface="Cambria Math"/>
                        </a:rPr>
                        <m:t>−(</m:t>
                      </m:r>
                      <m:r>
                        <a:rPr lang="en-US" b="1" i="0" dirty="0" smtClean="0">
                          <a:solidFill>
                            <a:srgbClr val="006200"/>
                          </a:solidFill>
                          <a:latin typeface="Cambria Math"/>
                        </a:rPr>
                        <m:t>𝐅𝐂</m:t>
                      </m:r>
                      <m:r>
                        <a:rPr lang="en-US" b="1" i="0" dirty="0" smtClean="0">
                          <a:solidFill>
                            <a:srgbClr val="006200"/>
                          </a:solidFill>
                          <a:latin typeface="Cambria Math"/>
                        </a:rPr>
                        <m:t>+</m:t>
                      </m:r>
                      <m:r>
                        <a:rPr lang="en-US" b="1" i="0" dirty="0" smtClean="0">
                          <a:solidFill>
                            <a:srgbClr val="006200"/>
                          </a:solidFill>
                          <a:latin typeface="Cambria Math"/>
                        </a:rPr>
                        <m:t>𝐕𝐂</m:t>
                      </m:r>
                      <m:r>
                        <a:rPr lang="en-US" b="1" i="0" dirty="0" smtClean="0">
                          <a:solidFill>
                            <a:srgbClr val="006200"/>
                          </a:solidFill>
                          <a:latin typeface="Cambria Math"/>
                        </a:rPr>
                        <m:t>)</m:t>
                      </m:r>
                    </m:oMath>
                  </m:oMathPara>
                </a14:m>
                <a:endParaRPr lang="en-US" dirty="0">
                  <a:solidFill>
                    <a:srgbClr val="006200"/>
                  </a:solidFill>
                </a:endParaRPr>
              </a:p>
            </p:txBody>
          </p:sp>
        </mc:Choice>
        <mc:Fallback>
          <p:sp>
            <p:nvSpPr>
              <p:cNvPr id="11" name="Content Placeholder 5"/>
              <p:cNvSpPr>
                <a:spLocks noGrp="1" noRot="1" noChangeAspect="1" noMove="1" noResize="1" noEditPoints="1" noAdjustHandles="1" noChangeArrowheads="1" noChangeShapeType="1" noTextEdit="1"/>
              </p:cNvSpPr>
              <p:nvPr>
                <p:ph sz="quarter" idx="20"/>
              </p:nvPr>
            </p:nvSpPr>
            <p:spPr>
              <a:xfrm>
                <a:off x="4419600" y="5334000"/>
                <a:ext cx="4389120" cy="1280160"/>
              </a:xfrm>
              <a:blipFill rotWithShape="1">
                <a:blip r:embed="rId3" cstate="print"/>
                <a:stretch>
                  <a:fillRect t="-2791"/>
                </a:stretch>
              </a:blipFill>
              <a:ln w="28575">
                <a:solidFill>
                  <a:schemeClr val="tx1">
                    <a:lumMod val="75000"/>
                    <a:lumOff val="25000"/>
                  </a:schemeClr>
                </a:solidFill>
              </a:ln>
            </p:spPr>
            <p:txBody>
              <a:bodyPr/>
              <a:lstStyle/>
              <a:p>
                <a:r>
                  <a:rPr lang="en-US">
                    <a:noFill/>
                  </a:rPr>
                  <a:t> </a:t>
                </a:r>
              </a:p>
            </p:txBody>
          </p:sp>
        </mc:Fallback>
      </mc:AlternateContent>
      <p:sp>
        <p:nvSpPr>
          <p:cNvPr id="14"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063526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Breakeven for linear R and TC</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7"/>
              </p:nvPr>
            </p:nvSpPr>
            <p:spPr>
              <a:xfrm>
                <a:off x="381000" y="1270000"/>
                <a:ext cx="4297680" cy="2844800"/>
              </a:xfrm>
            </p:spPr>
            <p:txBody>
              <a:bodyPr/>
              <a:lstStyle/>
              <a:p>
                <a:pPr marL="0" indent="0">
                  <a:spcBef>
                    <a:spcPts val="600"/>
                  </a:spcBef>
                  <a:spcAft>
                    <a:spcPts val="2400"/>
                  </a:spcAft>
                  <a:buNone/>
                </a:pPr>
                <a:r>
                  <a:rPr lang="en-US" dirty="0" smtClean="0"/>
                  <a:t>Set R </a:t>
                </a:r>
                <a14:m>
                  <m:oMath xmlns:m="http://schemas.openxmlformats.org/officeDocument/2006/math">
                    <m:r>
                      <a:rPr lang="en-US" i="1" dirty="0" smtClean="0">
                        <a:latin typeface="Cambria Math"/>
                      </a:rPr>
                      <m:t>=</m:t>
                    </m:r>
                  </m:oMath>
                </a14:m>
                <a:r>
                  <a:rPr lang="en-US" dirty="0" smtClean="0"/>
                  <a:t> TC and solve for Q </a:t>
                </a:r>
                <a14:m>
                  <m:oMath xmlns:m="http://schemas.openxmlformats.org/officeDocument/2006/math">
                    <m:r>
                      <a:rPr lang="en-US" i="1" dirty="0" smtClean="0">
                        <a:latin typeface="Cambria Math"/>
                      </a:rPr>
                      <m:t>=</m:t>
                    </m:r>
                  </m:oMath>
                </a14:m>
                <a:r>
                  <a:rPr lang="en-US" dirty="0" smtClean="0"/>
                  <a:t> </a:t>
                </a:r>
                <a:r>
                  <a:rPr lang="en-US" dirty="0" smtClean="0"/>
                  <a:t>Q</a:t>
                </a:r>
                <a:r>
                  <a:rPr lang="en-US" baseline="-25000" dirty="0" smtClean="0"/>
                  <a:t>BE</a:t>
                </a:r>
                <a:endParaRPr lang="en-US" b="0" dirty="0">
                  <a:latin typeface="Cambria Math"/>
                </a:endParaRPr>
              </a:p>
              <a:p>
                <a:pPr marL="0" indent="0" algn="ctr">
                  <a:spcBef>
                    <a:spcPts val="2400"/>
                  </a:spcBef>
                  <a:spcAft>
                    <a:spcPts val="1200"/>
                  </a:spcAft>
                  <a:buNone/>
                </a:pPr>
                <a14:m>
                  <m:oMathPara xmlns:m="http://schemas.openxmlformats.org/officeDocument/2006/math">
                    <m:oMathParaPr>
                      <m:jc m:val="centerGroup"/>
                    </m:oMathParaPr>
                    <m:oMath xmlns:m="http://schemas.openxmlformats.org/officeDocument/2006/math">
                      <m:r>
                        <m:rPr>
                          <m:sty m:val="p"/>
                        </m:rPr>
                        <a:rPr lang="en-US" sz="2600" b="0" i="0" dirty="0" smtClean="0">
                          <a:latin typeface="Cambria Math"/>
                        </a:rPr>
                        <m:t>R</m:t>
                      </m:r>
                      <m:r>
                        <a:rPr lang="en-US" sz="2600" b="0" i="0" dirty="0" smtClean="0">
                          <a:latin typeface="Cambria Math"/>
                        </a:rPr>
                        <m:t>=</m:t>
                      </m:r>
                      <m:r>
                        <m:rPr>
                          <m:sty m:val="p"/>
                        </m:rPr>
                        <a:rPr lang="en-US" sz="2600" b="0" i="0" dirty="0" smtClean="0">
                          <a:latin typeface="Cambria Math"/>
                        </a:rPr>
                        <m:t>TC</m:t>
                      </m:r>
                    </m:oMath>
                  </m:oMathPara>
                </a14:m>
                <a:endParaRPr lang="en-US" sz="2600" b="0" dirty="0"/>
              </a:p>
              <a:p>
                <a:pPr marL="0" indent="0" algn="ctr">
                  <a:spcBef>
                    <a:spcPts val="600"/>
                  </a:spcBef>
                  <a:spcAft>
                    <a:spcPts val="2400"/>
                  </a:spcAft>
                  <a:buNone/>
                </a:pPr>
                <a14:m>
                  <m:oMathPara xmlns:m="http://schemas.openxmlformats.org/officeDocument/2006/math">
                    <m:oMathParaPr>
                      <m:jc m:val="centerGroup"/>
                    </m:oMathParaPr>
                    <m:oMath xmlns:m="http://schemas.openxmlformats.org/officeDocument/2006/math">
                      <m:r>
                        <m:rPr>
                          <m:sty m:val="p"/>
                        </m:rPr>
                        <a:rPr lang="en-US" sz="2600" b="0" i="0" dirty="0" smtClean="0">
                          <a:latin typeface="Cambria Math"/>
                        </a:rPr>
                        <m:t>rQ</m:t>
                      </m:r>
                      <m:r>
                        <a:rPr lang="en-US" sz="2600" b="0" i="0" dirty="0">
                          <a:latin typeface="Cambria Math"/>
                        </a:rPr>
                        <m:t>=</m:t>
                      </m:r>
                      <m:r>
                        <m:rPr>
                          <m:sty m:val="p"/>
                        </m:rPr>
                        <a:rPr lang="en-US" sz="2600" b="0" i="0" dirty="0">
                          <a:latin typeface="Cambria Math"/>
                        </a:rPr>
                        <m:t>FC</m:t>
                      </m:r>
                      <m:r>
                        <a:rPr lang="en-US" sz="2600" b="0" i="0" dirty="0">
                          <a:latin typeface="Cambria Math"/>
                        </a:rPr>
                        <m:t>+</m:t>
                      </m:r>
                      <m:r>
                        <m:rPr>
                          <m:sty m:val="p"/>
                        </m:rPr>
                        <a:rPr lang="en-US" sz="2600" b="0" i="0" dirty="0" err="1" smtClean="0">
                          <a:latin typeface="Cambria Math"/>
                        </a:rPr>
                        <m:t>vQ</m:t>
                      </m:r>
                    </m:oMath>
                  </m:oMathPara>
                </a14:m>
                <a:endParaRPr lang="en-US" sz="2600" b="0" dirty="0" smtClean="0"/>
              </a:p>
              <a:p>
                <a:pPr marL="0" indent="0" algn="ctr">
                  <a:spcBef>
                    <a:spcPts val="3000"/>
                  </a:spcBef>
                  <a:spcAft>
                    <a:spcPts val="1200"/>
                  </a:spcAft>
                  <a:buNone/>
                </a:pPr>
                <a14:m>
                  <m:oMathPara xmlns:m="http://schemas.openxmlformats.org/officeDocument/2006/math">
                    <m:oMathParaPr>
                      <m:jc m:val="centerGroup"/>
                    </m:oMathParaPr>
                    <m:oMath xmlns:m="http://schemas.openxmlformats.org/officeDocument/2006/math">
                      <m:r>
                        <a:rPr lang="en-US" sz="2600" b="1" i="0" dirty="0" smtClean="0">
                          <a:solidFill>
                            <a:srgbClr val="3946A4"/>
                          </a:solidFill>
                          <a:latin typeface="Cambria Math"/>
                        </a:rPr>
                        <m:t>𝐐</m:t>
                      </m:r>
                      <m:r>
                        <a:rPr lang="en-US" sz="2600" b="1" i="0" baseline="-25000" dirty="0" smtClean="0">
                          <a:solidFill>
                            <a:srgbClr val="3946A4"/>
                          </a:solidFill>
                          <a:latin typeface="Cambria Math"/>
                        </a:rPr>
                        <m:t>𝐁𝐄</m:t>
                      </m:r>
                      <m:r>
                        <a:rPr lang="en-US" sz="2600" b="1" i="0" dirty="0" smtClean="0">
                          <a:solidFill>
                            <a:srgbClr val="3946A4"/>
                          </a:solidFill>
                          <a:latin typeface="Cambria Math"/>
                        </a:rPr>
                        <m:t> </m:t>
                      </m:r>
                      <m:r>
                        <a:rPr lang="en-US" sz="2600" b="1" i="0" dirty="0" smtClean="0">
                          <a:solidFill>
                            <a:srgbClr val="3946A4"/>
                          </a:solidFill>
                          <a:latin typeface="Cambria Math"/>
                        </a:rPr>
                        <m:t>=</m:t>
                      </m:r>
                      <m:f>
                        <m:fPr>
                          <m:ctrlPr>
                            <a:rPr lang="en-US" sz="2600" b="0" i="1" smtClean="0">
                              <a:solidFill>
                                <a:srgbClr val="3946A4"/>
                              </a:solidFill>
                              <a:latin typeface="Cambria Math"/>
                            </a:rPr>
                          </m:ctrlPr>
                        </m:fPr>
                        <m:num>
                          <m:r>
                            <m:rPr>
                              <m:nor/>
                            </m:rPr>
                            <a:rPr lang="en-US" sz="2600" b="0" i="0" smtClean="0">
                              <a:solidFill>
                                <a:srgbClr val="3946A4"/>
                              </a:solidFill>
                            </a:rPr>
                            <m:t>FC</m:t>
                          </m:r>
                        </m:num>
                        <m:den>
                          <m:r>
                            <m:rPr>
                              <m:nor/>
                            </m:rPr>
                            <a:rPr lang="en-US" sz="2600" b="0" i="0" smtClean="0">
                              <a:solidFill>
                                <a:srgbClr val="3946A4"/>
                              </a:solidFill>
                            </a:rPr>
                            <m:t>r</m:t>
                          </m:r>
                          <m:r>
                            <a:rPr lang="en-US" sz="2600" b="0" i="1" smtClean="0">
                              <a:solidFill>
                                <a:srgbClr val="3946A4"/>
                              </a:solidFill>
                              <a:latin typeface="Cambria Math"/>
                            </a:rPr>
                            <m:t> ― </m:t>
                          </m:r>
                          <m:r>
                            <m:rPr>
                              <m:nor/>
                            </m:rPr>
                            <a:rPr lang="en-US" sz="2600" b="0" i="0" smtClean="0">
                              <a:solidFill>
                                <a:srgbClr val="3946A4"/>
                              </a:solidFill>
                            </a:rPr>
                            <m:t>v</m:t>
                          </m:r>
                        </m:den>
                      </m:f>
                    </m:oMath>
                  </m:oMathPara>
                </a14:m>
                <a:endParaRPr lang="en-US" sz="2600" b="0" dirty="0"/>
              </a:p>
            </p:txBody>
          </p:sp>
        </mc:Choice>
        <mc:Fallback>
          <p:sp>
            <p:nvSpPr>
              <p:cNvPr id="3" name="Content Placeholder 2"/>
              <p:cNvSpPr>
                <a:spLocks noGrp="1" noRot="1" noChangeAspect="1" noMove="1" noResize="1" noEditPoints="1" noAdjustHandles="1" noChangeArrowheads="1" noChangeShapeType="1" noTextEdit="1"/>
              </p:cNvSpPr>
              <p:nvPr>
                <p:ph sz="quarter" idx="17"/>
              </p:nvPr>
            </p:nvSpPr>
            <p:spPr>
              <a:xfrm>
                <a:off x="381000" y="1270000"/>
                <a:ext cx="4297680" cy="2844800"/>
              </a:xfrm>
              <a:blipFill rotWithShape="1">
                <a:blip r:embed="rId2" cstate="print"/>
                <a:stretch>
                  <a:fillRect l="-2270" t="-1713"/>
                </a:stretch>
              </a:blipFill>
            </p:spPr>
            <p:txBody>
              <a:bodyPr/>
              <a:lstStyle/>
              <a:p>
                <a:r>
                  <a:rPr lang="en-US">
                    <a:noFill/>
                  </a:rPr>
                  <a:t> </a:t>
                </a:r>
              </a:p>
            </p:txBody>
          </p:sp>
        </mc:Fallback>
      </mc:AlternateContent>
      <p:cxnSp>
        <p:nvCxnSpPr>
          <p:cNvPr id="11" name="Straight Connector 3"/>
          <p:cNvCxnSpPr/>
          <p:nvPr/>
        </p:nvCxnSpPr>
        <p:spPr>
          <a:xfrm>
            <a:off x="609600" y="4267200"/>
            <a:ext cx="3657600" cy="0"/>
          </a:xfrm>
          <a:prstGeom prst="line">
            <a:avLst/>
          </a:prstGeom>
          <a:ln w="38100">
            <a:solidFill>
              <a:srgbClr val="005E47"/>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quarter" idx="18"/>
          </p:nvPr>
        </p:nvSpPr>
        <p:spPr>
          <a:xfrm>
            <a:off x="723900" y="4602480"/>
            <a:ext cx="3429000" cy="1417320"/>
          </a:xfrm>
        </p:spPr>
        <p:txBody>
          <a:bodyPr/>
          <a:lstStyle/>
          <a:p>
            <a:pPr marL="0" indent="0" algn="ctr">
              <a:buNone/>
            </a:pPr>
            <a:r>
              <a:rPr lang="en-US" sz="2800" b="0" dirty="0">
                <a:solidFill>
                  <a:schemeClr val="tx1">
                    <a:lumMod val="95000"/>
                    <a:lumOff val="5000"/>
                  </a:schemeClr>
                </a:solidFill>
              </a:rPr>
              <a:t>When variable cost, v, is lowered, Q</a:t>
            </a:r>
            <a:r>
              <a:rPr lang="en-US" sz="2800" b="0" baseline="-25000" dirty="0">
                <a:solidFill>
                  <a:schemeClr val="tx1">
                    <a:lumMod val="95000"/>
                    <a:lumOff val="5000"/>
                  </a:schemeClr>
                </a:solidFill>
              </a:rPr>
              <a:t>BE</a:t>
            </a:r>
            <a:r>
              <a:rPr lang="en-US" sz="2800" b="0" dirty="0">
                <a:solidFill>
                  <a:schemeClr val="tx1">
                    <a:lumMod val="95000"/>
                    <a:lumOff val="5000"/>
                  </a:schemeClr>
                </a:solidFill>
              </a:rPr>
              <a:t> decreases (moves to left</a:t>
            </a:r>
            <a:r>
              <a:rPr lang="en-US" sz="2800" b="0" dirty="0" smtClean="0">
                <a:solidFill>
                  <a:schemeClr val="tx1">
                    <a:lumMod val="95000"/>
                    <a:lumOff val="5000"/>
                  </a:schemeClr>
                </a:solidFill>
              </a:rPr>
              <a:t>)</a:t>
            </a:r>
            <a:endParaRPr lang="en-US" sz="2800" b="0" dirty="0">
              <a:solidFill>
                <a:schemeClr val="tx1">
                  <a:lumMod val="95000"/>
                  <a:lumOff val="5000"/>
                </a:schemeClr>
              </a:solidFill>
            </a:endParaRPr>
          </a:p>
        </p:txBody>
      </p:sp>
      <p:pic>
        <p:nvPicPr>
          <p:cNvPr id="10" name="Picture 5" descr="This shows how you can move or lower your breakeven point by lowering the variable costs (VC). The fixed cost (FC) is where the blue triangle showing total costs intersects the 'Y' axis.  Typically FC is harder to reduce."/>
          <p:cNvPicPr>
            <a:picLocks noGrp="1" noChangeAspect="1" noChangeArrowheads="1"/>
          </p:cNvPicPr>
          <p:nvPr>
            <p:ph sz="quarter" idx="19"/>
          </p:nvPr>
        </p:nvPicPr>
        <p:blipFill>
          <a:blip r:embed="rId3" cstate="print"/>
          <a:srcRect l="17605" t="24490" r="27835" b="10204"/>
          <a:stretch>
            <a:fillRect/>
          </a:stretch>
        </p:blipFill>
        <p:spPr bwMode="auto">
          <a:xfrm>
            <a:off x="4571999" y="1554480"/>
            <a:ext cx="4389165" cy="4389120"/>
          </a:xfrm>
          <a:prstGeom prst="rect">
            <a:avLst/>
          </a:prstGeom>
          <a:noFill/>
          <a:ln w="9525">
            <a:noFill/>
            <a:miter lim="800000"/>
            <a:headEnd/>
            <a:tailEnd/>
          </a:ln>
        </p:spPr>
      </p:pic>
      <p:sp>
        <p:nvSpPr>
          <p:cNvPr id="9"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41386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One Project Breakeven Point</a:t>
            </a:r>
          </a:p>
        </p:txBody>
      </p:sp>
      <mc:AlternateContent xmlns:mc="http://schemas.openxmlformats.org/markup-compatibility/2006">
        <mc:Choice xmlns:a14="http://schemas.microsoft.com/office/drawing/2010/main" xmlns="" Requires="a14">
          <p:sp>
            <p:nvSpPr>
              <p:cNvPr id="11" name="Content Placeholder 2"/>
              <p:cNvSpPr>
                <a:spLocks noGrp="1"/>
              </p:cNvSpPr>
              <p:nvPr>
                <p:ph sz="quarter" idx="17"/>
              </p:nvPr>
            </p:nvSpPr>
            <p:spPr>
              <a:xfrm>
                <a:off x="381000" y="1270000"/>
                <a:ext cx="8382000" cy="1244600"/>
              </a:xfrm>
              <a:solidFill>
                <a:schemeClr val="bg1"/>
              </a:solidFill>
              <a:ln w="38100">
                <a:solidFill>
                  <a:srgbClr val="3946A4"/>
                </a:solidFill>
              </a:ln>
              <a:effectLst>
                <a:outerShdw dist="127000" dir="18900000" algn="bl" rotWithShape="0">
                  <a:schemeClr val="tx1">
                    <a:lumMod val="65000"/>
                    <a:lumOff val="35000"/>
                  </a:schemeClr>
                </a:outerShdw>
              </a:effectLst>
            </p:spPr>
            <p:txBody>
              <a:bodyPr/>
              <a:lstStyle/>
              <a:p>
                <a:pPr marL="0" indent="0">
                  <a:buNone/>
                </a:pPr>
                <a:r>
                  <a:rPr lang="en-US" dirty="0">
                    <a:solidFill>
                      <a:srgbClr val="3946A4"/>
                    </a:solidFill>
                  </a:rPr>
                  <a:t>A plant produces 15,000 units/month.  Find breakeven level if FC </a:t>
                </a:r>
                <a14:m>
                  <m:oMath xmlns:m="http://schemas.openxmlformats.org/officeDocument/2006/math">
                    <m:r>
                      <a:rPr lang="en-US" i="1" dirty="0" smtClean="0">
                        <a:solidFill>
                          <a:srgbClr val="3946A4"/>
                        </a:solidFill>
                        <a:latin typeface="Cambria Math"/>
                      </a:rPr>
                      <m:t>=</m:t>
                    </m:r>
                  </m:oMath>
                </a14:m>
                <a:r>
                  <a:rPr lang="en-US" dirty="0">
                    <a:solidFill>
                      <a:srgbClr val="3946A4"/>
                    </a:solidFill>
                  </a:rPr>
                  <a:t> $75,000 /month, revenue is $8/unit and variable cost is $2.50/unit. Determine expected monthly profit or loss</a:t>
                </a:r>
                <a:r>
                  <a:rPr lang="en-US" dirty="0" smtClean="0">
                    <a:solidFill>
                      <a:srgbClr val="3946A4"/>
                    </a:solidFill>
                  </a:rPr>
                  <a:t>.</a:t>
                </a:r>
                <a:endParaRPr lang="en-US" dirty="0">
                  <a:solidFill>
                    <a:srgbClr val="3946A4"/>
                  </a:solidFill>
                </a:endParaRPr>
              </a:p>
            </p:txBody>
          </p:sp>
        </mc:Choice>
        <mc:Fallback>
          <p:sp>
            <p:nvSpPr>
              <p:cNvPr id="11" name="Content Placeholder 2"/>
              <p:cNvSpPr>
                <a:spLocks noGrp="1" noRot="1" noChangeAspect="1" noMove="1" noResize="1" noEditPoints="1" noAdjustHandles="1" noChangeArrowheads="1" noChangeShapeType="1" noTextEdit="1"/>
              </p:cNvSpPr>
              <p:nvPr>
                <p:ph sz="quarter" idx="17"/>
              </p:nvPr>
            </p:nvSpPr>
            <p:spPr>
              <a:xfrm>
                <a:off x="381000" y="1270000"/>
                <a:ext cx="8382000" cy="1244600"/>
              </a:xfrm>
              <a:blipFill rotWithShape="1">
                <a:blip r:embed="rId2" cstate="print"/>
                <a:stretch>
                  <a:fillRect l="-931" b="-4348"/>
                </a:stretch>
              </a:blipFill>
              <a:ln w="38100">
                <a:solidFill>
                  <a:srgbClr val="3946A4"/>
                </a:solidFill>
              </a:ln>
              <a:effectLst>
                <a:outerShdw dist="127000" dir="18900000" algn="bl" rotWithShape="0">
                  <a:schemeClr val="tx1">
                    <a:lumMod val="65000"/>
                    <a:lumOff val="35000"/>
                  </a:scheme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Content Placeholder 3"/>
              <p:cNvSpPr>
                <a:spLocks noGrp="1"/>
              </p:cNvSpPr>
              <p:nvPr>
                <p:ph sz="quarter" idx="18"/>
              </p:nvPr>
            </p:nvSpPr>
            <p:spPr>
              <a:xfrm>
                <a:off x="457200" y="2590800"/>
                <a:ext cx="8229600" cy="1259840"/>
              </a:xfrm>
            </p:spPr>
            <p:txBody>
              <a:bodyPr/>
              <a:lstStyle/>
              <a:p>
                <a:pPr marL="0" indent="0">
                  <a:lnSpc>
                    <a:spcPct val="150000"/>
                  </a:lnSpc>
                  <a:buNone/>
                </a:pPr>
                <a:r>
                  <a:rPr lang="en-US" sz="2800" dirty="0" smtClean="0">
                    <a:solidFill>
                      <a:srgbClr val="3946A4"/>
                    </a:solidFill>
                  </a:rPr>
                  <a:t>Solution</a:t>
                </a:r>
                <a:r>
                  <a:rPr lang="en-US" sz="2800" dirty="0">
                    <a:solidFill>
                      <a:srgbClr val="005E47"/>
                    </a:solidFill>
                  </a:rPr>
                  <a:t>: Find Q</a:t>
                </a:r>
                <a:r>
                  <a:rPr lang="en-US" sz="2800" baseline="-25000" dirty="0">
                    <a:solidFill>
                      <a:srgbClr val="005E47"/>
                    </a:solidFill>
                  </a:rPr>
                  <a:t>BE</a:t>
                </a:r>
                <a:r>
                  <a:rPr lang="en-US" sz="2800" dirty="0">
                    <a:solidFill>
                      <a:srgbClr val="005E47"/>
                    </a:solidFill>
                  </a:rPr>
                  <a:t> and compare to 15,000; calculate </a:t>
                </a:r>
                <a:r>
                  <a:rPr lang="en-US" sz="2800" dirty="0" smtClean="0">
                    <a:solidFill>
                      <a:srgbClr val="005E47"/>
                    </a:solidFill>
                  </a:rPr>
                  <a:t>Profit </a:t>
                </a:r>
                <a:r>
                  <a:rPr lang="en-US" sz="2800" dirty="0" smtClean="0">
                    <a:solidFill>
                      <a:schemeClr val="accent2"/>
                    </a:solidFill>
                  </a:rPr>
                  <a:t>		</a:t>
                </a:r>
                <a:r>
                  <a:rPr lang="en-US" sz="2800" dirty="0" smtClean="0"/>
                  <a:t>Q</a:t>
                </a:r>
                <a:r>
                  <a:rPr lang="en-US" sz="2800" baseline="-25000" dirty="0" smtClean="0"/>
                  <a:t>BE</a:t>
                </a:r>
                <a:r>
                  <a:rPr lang="en-US" sz="2800" dirty="0" smtClean="0"/>
                  <a:t> </a:t>
                </a:r>
                <a14:m>
                  <m:oMath xmlns:m="http://schemas.openxmlformats.org/officeDocument/2006/math">
                    <m:r>
                      <a:rPr lang="en-US" sz="2800" i="1" dirty="0" smtClean="0">
                        <a:latin typeface="Cambria Math"/>
                      </a:rPr>
                      <m:t>=</m:t>
                    </m:r>
                  </m:oMath>
                </a14:m>
                <a:r>
                  <a:rPr lang="en-US" sz="2800" dirty="0"/>
                  <a:t> 75,000 / (8.00</a:t>
                </a:r>
                <a14:m>
                  <m:oMath xmlns:m="http://schemas.openxmlformats.org/officeDocument/2006/math">
                    <m:r>
                      <a:rPr lang="en-US" sz="2800" b="1" i="0" dirty="0" smtClean="0">
                        <a:latin typeface="Cambria Math"/>
                      </a:rPr>
                      <m:t> </m:t>
                    </m:r>
                    <m:r>
                      <a:rPr lang="en-US" sz="2800" b="1" i="1" dirty="0" smtClean="0">
                        <a:latin typeface="Cambria Math"/>
                      </a:rPr>
                      <m:t>− </m:t>
                    </m:r>
                  </m:oMath>
                </a14:m>
                <a:r>
                  <a:rPr lang="en-US" sz="2800" dirty="0"/>
                  <a:t>2.50) </a:t>
                </a:r>
                <a14:m>
                  <m:oMath xmlns:m="http://schemas.openxmlformats.org/officeDocument/2006/math">
                    <m:r>
                      <a:rPr lang="en-US" sz="2800" i="1" dirty="0" smtClean="0">
                        <a:latin typeface="Cambria Math"/>
                      </a:rPr>
                      <m:t>=</m:t>
                    </m:r>
                  </m:oMath>
                </a14:m>
                <a:r>
                  <a:rPr lang="en-US" sz="2800" dirty="0"/>
                  <a:t> 13,636 </a:t>
                </a:r>
                <a:r>
                  <a:rPr lang="en-US" sz="2800" dirty="0" smtClean="0"/>
                  <a:t>units/month</a:t>
                </a:r>
                <a:endParaRPr lang="en-US" sz="2800" dirty="0"/>
              </a:p>
            </p:txBody>
          </p:sp>
        </mc:Choice>
        <mc:Fallback>
          <p:sp>
            <p:nvSpPr>
              <p:cNvPr id="4" name="Content Placeholder 3"/>
              <p:cNvSpPr>
                <a:spLocks noGrp="1" noRot="1" noChangeAspect="1" noMove="1" noResize="1" noEditPoints="1" noAdjustHandles="1" noChangeArrowheads="1" noChangeShapeType="1" noTextEdit="1"/>
              </p:cNvSpPr>
              <p:nvPr>
                <p:ph sz="quarter" idx="18"/>
              </p:nvPr>
            </p:nvSpPr>
            <p:spPr>
              <a:xfrm>
                <a:off x="457200" y="2590800"/>
                <a:ext cx="8229600" cy="1259840"/>
              </a:xfrm>
              <a:blipFill rotWithShape="1">
                <a:blip r:embed="rId3" cstate="print"/>
                <a:stretch>
                  <a:fillRect l="-1481" r="-2148" b="-15942"/>
                </a:stretch>
              </a:blipFill>
            </p:spPr>
            <p:txBody>
              <a:bodyPr/>
              <a:lstStyle/>
              <a:p>
                <a:r>
                  <a:rPr lang="en-US">
                    <a:noFill/>
                  </a:rPr>
                  <a:t> </a:t>
                </a:r>
              </a:p>
            </p:txBody>
          </p:sp>
        </mc:Fallback>
      </mc:AlternateContent>
      <p:sp>
        <p:nvSpPr>
          <p:cNvPr id="5" name="Content Placeholder 4"/>
          <p:cNvSpPr>
            <a:spLocks noGrp="1"/>
          </p:cNvSpPr>
          <p:nvPr>
            <p:ph sz="quarter" idx="19"/>
          </p:nvPr>
        </p:nvSpPr>
        <p:spPr>
          <a:xfrm>
            <a:off x="457200" y="4251960"/>
            <a:ext cx="5257800" cy="548640"/>
          </a:xfrm>
        </p:spPr>
        <p:txBody>
          <a:bodyPr/>
          <a:lstStyle/>
          <a:p>
            <a:pPr marL="0" indent="0">
              <a:buNone/>
            </a:pPr>
            <a:r>
              <a:rPr lang="en-US" sz="2800" dirty="0">
                <a:solidFill>
                  <a:srgbClr val="3946A4"/>
                </a:solidFill>
              </a:rPr>
              <a:t>Production level is above </a:t>
            </a:r>
            <a:r>
              <a:rPr lang="en-US" sz="2800" dirty="0" smtClean="0">
                <a:solidFill>
                  <a:srgbClr val="3946A4"/>
                </a:solidFill>
              </a:rPr>
              <a:t>breakeven</a:t>
            </a:r>
            <a:endParaRPr lang="en-US" sz="2800" dirty="0">
              <a:solidFill>
                <a:srgbClr val="3946A4"/>
              </a:solidFill>
            </a:endParaRPr>
          </a:p>
        </p:txBody>
      </p:sp>
      <p:sp>
        <p:nvSpPr>
          <p:cNvPr id="12" name="Right Arrow 5"/>
          <p:cNvSpPr/>
          <p:nvPr/>
        </p:nvSpPr>
        <p:spPr>
          <a:xfrm>
            <a:off x="5867400" y="4376058"/>
            <a:ext cx="762000" cy="304800"/>
          </a:xfrm>
          <a:prstGeom prst="rightArrow">
            <a:avLst/>
          </a:prstGeom>
          <a:solidFill>
            <a:srgbClr val="005E47"/>
          </a:solidFill>
          <a:ln>
            <a:solidFill>
              <a:srgbClr val="005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a:spLocks noGrp="1"/>
          </p:cNvSpPr>
          <p:nvPr>
            <p:ph sz="quarter" idx="20"/>
          </p:nvPr>
        </p:nvSpPr>
        <p:spPr>
          <a:xfrm>
            <a:off x="6705600" y="4251960"/>
            <a:ext cx="1143000" cy="548640"/>
          </a:xfrm>
        </p:spPr>
        <p:txBody>
          <a:bodyPr/>
          <a:lstStyle/>
          <a:p>
            <a:pPr marL="0" indent="0">
              <a:buNone/>
            </a:pPr>
            <a:r>
              <a:rPr lang="en-US" sz="2800" dirty="0" smtClean="0">
                <a:solidFill>
                  <a:srgbClr val="006200"/>
                </a:solidFill>
              </a:rPr>
              <a:t>Profit</a:t>
            </a:r>
            <a:endParaRPr lang="en-US" sz="2800" dirty="0">
              <a:solidFill>
                <a:srgbClr val="006200"/>
              </a:solidFill>
            </a:endParaRPr>
          </a:p>
        </p:txBody>
      </p:sp>
      <mc:AlternateContent xmlns:mc="http://schemas.openxmlformats.org/markup-compatibility/2006">
        <mc:Choice xmlns:a14="http://schemas.microsoft.com/office/drawing/2010/main" xmlns="" Requires="a14">
          <p:sp>
            <p:nvSpPr>
              <p:cNvPr id="7" name="Content Placeholder 7"/>
              <p:cNvSpPr>
                <a:spLocks noGrp="1"/>
              </p:cNvSpPr>
              <p:nvPr>
                <p:ph sz="quarter" idx="21"/>
              </p:nvPr>
            </p:nvSpPr>
            <p:spPr>
              <a:xfrm>
                <a:off x="1143000" y="4953000"/>
                <a:ext cx="5638800" cy="1534160"/>
              </a:xfrm>
            </p:spPr>
            <p:txBody>
              <a:bodyPr/>
              <a:lstStyle/>
              <a:p>
                <a:pPr>
                  <a:buNone/>
                </a:pPr>
                <a:r>
                  <a:rPr lang="en-US" sz="2000" dirty="0" smtClean="0">
                    <a:solidFill>
                      <a:srgbClr val="006200"/>
                    </a:solidFill>
                  </a:rPr>
                  <a:t>Profit </a:t>
                </a:r>
                <a14:m>
                  <m:oMath xmlns:m="http://schemas.openxmlformats.org/officeDocument/2006/math">
                    <m:r>
                      <a:rPr lang="en-US" sz="2000" b="1" i="0" dirty="0" smtClean="0">
                        <a:solidFill>
                          <a:srgbClr val="006200"/>
                        </a:solidFill>
                        <a:latin typeface="Cambria Math"/>
                      </a:rPr>
                      <m:t>=</m:t>
                    </m:r>
                    <m:r>
                      <a:rPr lang="en-US" sz="2000" b="1" i="0" dirty="0" smtClean="0">
                        <a:solidFill>
                          <a:srgbClr val="006200"/>
                        </a:solidFill>
                        <a:latin typeface="Cambria Math"/>
                      </a:rPr>
                      <m:t>𝐑</m:t>
                    </m:r>
                    <m:r>
                      <a:rPr lang="en-US" sz="2000" b="1" i="0" dirty="0" smtClean="0">
                        <a:solidFill>
                          <a:srgbClr val="006200"/>
                        </a:solidFill>
                        <a:latin typeface="Cambria Math"/>
                      </a:rPr>
                      <m:t>−(</m:t>
                    </m:r>
                    <m:r>
                      <a:rPr lang="en-US" sz="2000" b="1" i="0" dirty="0" smtClean="0">
                        <a:solidFill>
                          <a:srgbClr val="006200"/>
                        </a:solidFill>
                        <a:latin typeface="Cambria Math"/>
                      </a:rPr>
                      <m:t>𝐅𝐂</m:t>
                    </m:r>
                    <m:r>
                      <a:rPr lang="en-US" sz="2000" b="1" i="0" dirty="0" smtClean="0">
                        <a:solidFill>
                          <a:srgbClr val="006200"/>
                        </a:solidFill>
                        <a:latin typeface="Cambria Math"/>
                      </a:rPr>
                      <m:t>+</m:t>
                    </m:r>
                    <m:r>
                      <a:rPr lang="en-US" sz="2000" b="1" i="0" dirty="0" smtClean="0">
                        <a:solidFill>
                          <a:srgbClr val="006200"/>
                        </a:solidFill>
                        <a:latin typeface="Cambria Math"/>
                      </a:rPr>
                      <m:t>𝐕𝐂</m:t>
                    </m:r>
                    <m:r>
                      <a:rPr lang="en-US" sz="2000" b="1" i="0" dirty="0" smtClean="0">
                        <a:solidFill>
                          <a:srgbClr val="006200"/>
                        </a:solidFill>
                        <a:latin typeface="Cambria Math"/>
                      </a:rPr>
                      <m:t>) </m:t>
                    </m:r>
                  </m:oMath>
                </a14:m>
                <a:endParaRPr lang="en-US" sz="2000" dirty="0">
                  <a:solidFill>
                    <a:srgbClr val="006200"/>
                  </a:solidFill>
                </a:endParaRPr>
              </a:p>
              <a:p>
                <a:pPr>
                  <a:buNone/>
                </a:pPr>
                <a:r>
                  <a:rPr lang="en-US" sz="2000" dirty="0" smtClean="0">
                    <a:solidFill>
                      <a:srgbClr val="006200"/>
                    </a:solidFill>
                  </a:rPr>
                  <a:t>		  </a:t>
                </a:r>
                <a14:m>
                  <m:oMath xmlns:m="http://schemas.openxmlformats.org/officeDocument/2006/math">
                    <m:r>
                      <a:rPr lang="en-US" sz="2000" b="1" i="0" dirty="0" smtClean="0">
                        <a:solidFill>
                          <a:srgbClr val="006200"/>
                        </a:solidFill>
                        <a:latin typeface="Cambria Math"/>
                      </a:rPr>
                      <m:t>=</m:t>
                    </m:r>
                    <m:r>
                      <a:rPr lang="en-US" sz="2000" b="1" i="0" dirty="0" err="1">
                        <a:solidFill>
                          <a:srgbClr val="006200"/>
                        </a:solidFill>
                        <a:latin typeface="Cambria Math"/>
                      </a:rPr>
                      <m:t>𝐫𝐐</m:t>
                    </m:r>
                    <m:r>
                      <a:rPr lang="en-US" sz="2000" b="1" i="0" dirty="0" smtClean="0">
                        <a:solidFill>
                          <a:srgbClr val="006200"/>
                        </a:solidFill>
                        <a:latin typeface="Cambria Math"/>
                      </a:rPr>
                      <m:t>−</m:t>
                    </m:r>
                    <m:d>
                      <m:dPr>
                        <m:ctrlPr>
                          <a:rPr lang="en-US" sz="2000" b="1" i="0" dirty="0">
                            <a:solidFill>
                              <a:srgbClr val="006200"/>
                            </a:solidFill>
                            <a:latin typeface="Cambria Math"/>
                          </a:rPr>
                        </m:ctrlPr>
                      </m:dPr>
                      <m:e>
                        <m:r>
                          <a:rPr lang="en-US" sz="2000" b="1" i="0" dirty="0">
                            <a:solidFill>
                              <a:srgbClr val="006200"/>
                            </a:solidFill>
                            <a:latin typeface="Cambria Math"/>
                          </a:rPr>
                          <m:t>𝐅𝐂</m:t>
                        </m:r>
                        <m:r>
                          <a:rPr lang="en-US" sz="2000" b="1" i="0" dirty="0">
                            <a:solidFill>
                              <a:srgbClr val="006200"/>
                            </a:solidFill>
                            <a:latin typeface="Cambria Math"/>
                          </a:rPr>
                          <m:t>+</m:t>
                        </m:r>
                        <m:r>
                          <a:rPr lang="en-US" sz="2000" b="1" i="0" dirty="0" err="1">
                            <a:solidFill>
                              <a:srgbClr val="006200"/>
                            </a:solidFill>
                            <a:latin typeface="Cambria Math"/>
                          </a:rPr>
                          <m:t>𝐯𝐐</m:t>
                        </m:r>
                      </m:e>
                    </m:d>
                    <m:r>
                      <a:rPr lang="en-US" sz="2000" b="1" i="0" dirty="0">
                        <a:solidFill>
                          <a:srgbClr val="006200"/>
                        </a:solidFill>
                        <a:latin typeface="Cambria Math"/>
                      </a:rPr>
                      <m:t>=</m:t>
                    </m:r>
                    <m:d>
                      <m:dPr>
                        <m:ctrlPr>
                          <a:rPr lang="en-US" sz="2000" b="1" i="0" dirty="0">
                            <a:solidFill>
                              <a:srgbClr val="006200"/>
                            </a:solidFill>
                            <a:latin typeface="Cambria Math"/>
                          </a:rPr>
                        </m:ctrlPr>
                      </m:dPr>
                      <m:e>
                        <m:r>
                          <a:rPr lang="en-US" sz="2000" b="1" i="0" dirty="0">
                            <a:solidFill>
                              <a:srgbClr val="006200"/>
                            </a:solidFill>
                            <a:latin typeface="Cambria Math"/>
                          </a:rPr>
                          <m:t>𝐫</m:t>
                        </m:r>
                        <m:r>
                          <a:rPr lang="en-US" sz="2000" b="1" i="0" dirty="0">
                            <a:solidFill>
                              <a:srgbClr val="006200"/>
                            </a:solidFill>
                            <a:latin typeface="Cambria Math"/>
                          </a:rPr>
                          <m:t>−</m:t>
                        </m:r>
                        <m:r>
                          <a:rPr lang="en-US" sz="2000" b="1" i="0" dirty="0">
                            <a:solidFill>
                              <a:srgbClr val="006200"/>
                            </a:solidFill>
                            <a:latin typeface="Cambria Math"/>
                          </a:rPr>
                          <m:t>𝐯</m:t>
                        </m:r>
                      </m:e>
                    </m:d>
                    <m:r>
                      <a:rPr lang="en-US" sz="2000" b="1" i="0" dirty="0">
                        <a:solidFill>
                          <a:srgbClr val="006200"/>
                        </a:solidFill>
                        <a:latin typeface="Cambria Math"/>
                      </a:rPr>
                      <m:t>𝐐</m:t>
                    </m:r>
                    <m:r>
                      <a:rPr lang="en-US" sz="2000" b="1" i="0" dirty="0" smtClean="0">
                        <a:solidFill>
                          <a:srgbClr val="006200"/>
                        </a:solidFill>
                        <a:latin typeface="Cambria Math"/>
                      </a:rPr>
                      <m:t>−</m:t>
                    </m:r>
                    <m:r>
                      <a:rPr lang="en-US" sz="2000" b="1" i="0" dirty="0">
                        <a:solidFill>
                          <a:srgbClr val="006200"/>
                        </a:solidFill>
                        <a:latin typeface="Cambria Math"/>
                      </a:rPr>
                      <m:t>𝐅𝐂</m:t>
                    </m:r>
                  </m:oMath>
                </a14:m>
                <a:endParaRPr lang="en-US" sz="2000" dirty="0">
                  <a:solidFill>
                    <a:srgbClr val="006200"/>
                  </a:solidFill>
                </a:endParaRPr>
              </a:p>
              <a:p>
                <a:pPr>
                  <a:buNone/>
                </a:pPr>
                <a:r>
                  <a:rPr lang="en-US" sz="2000" dirty="0">
                    <a:solidFill>
                      <a:srgbClr val="006200"/>
                    </a:solidFill>
                  </a:rPr>
                  <a:t>		 </a:t>
                </a:r>
                <a:r>
                  <a:rPr lang="en-US" sz="2000" dirty="0" smtClean="0">
                    <a:solidFill>
                      <a:srgbClr val="006200"/>
                    </a:solidFill>
                  </a:rPr>
                  <a:t> </a:t>
                </a:r>
                <a14:m>
                  <m:oMath xmlns:m="http://schemas.openxmlformats.org/officeDocument/2006/math">
                    <m:r>
                      <a:rPr lang="en-US" sz="2000" b="1" i="0" dirty="0" smtClean="0">
                        <a:solidFill>
                          <a:srgbClr val="006200"/>
                        </a:solidFill>
                        <a:latin typeface="Cambria Math"/>
                      </a:rPr>
                      <m:t>=</m:t>
                    </m:r>
                    <m:d>
                      <m:dPr>
                        <m:ctrlPr>
                          <a:rPr lang="en-US" sz="2000" b="1" i="0" dirty="0">
                            <a:solidFill>
                              <a:srgbClr val="006200"/>
                            </a:solidFill>
                            <a:latin typeface="Cambria Math"/>
                          </a:rPr>
                        </m:ctrlPr>
                      </m:dPr>
                      <m:e>
                        <m:r>
                          <a:rPr lang="en-US" sz="2000" b="1" i="0" dirty="0">
                            <a:solidFill>
                              <a:srgbClr val="006200"/>
                            </a:solidFill>
                            <a:latin typeface="Cambria Math"/>
                          </a:rPr>
                          <m:t>𝟖</m:t>
                        </m:r>
                        <m:r>
                          <a:rPr lang="en-US" sz="2000" b="1" i="0" dirty="0">
                            <a:solidFill>
                              <a:srgbClr val="006200"/>
                            </a:solidFill>
                            <a:latin typeface="Cambria Math"/>
                          </a:rPr>
                          <m:t>.</m:t>
                        </m:r>
                        <m:r>
                          <a:rPr lang="en-US" sz="2000" b="1" i="0" dirty="0">
                            <a:solidFill>
                              <a:srgbClr val="006200"/>
                            </a:solidFill>
                            <a:latin typeface="Cambria Math"/>
                          </a:rPr>
                          <m:t>𝟎𝟎</m:t>
                        </m:r>
                        <m:r>
                          <a:rPr lang="en-US" sz="2000" b="1" i="0" dirty="0" smtClean="0">
                            <a:solidFill>
                              <a:srgbClr val="006200"/>
                            </a:solidFill>
                            <a:latin typeface="Cambria Math"/>
                          </a:rPr>
                          <m:t>−</m:t>
                        </m:r>
                        <m:r>
                          <a:rPr lang="en-US" sz="2000" b="1" i="0" dirty="0">
                            <a:solidFill>
                              <a:srgbClr val="006200"/>
                            </a:solidFill>
                            <a:latin typeface="Cambria Math"/>
                          </a:rPr>
                          <m:t>𝟐</m:t>
                        </m:r>
                        <m:r>
                          <a:rPr lang="en-US" sz="2000" b="1" i="0" dirty="0">
                            <a:solidFill>
                              <a:srgbClr val="006200"/>
                            </a:solidFill>
                            <a:latin typeface="Cambria Math"/>
                          </a:rPr>
                          <m:t>.</m:t>
                        </m:r>
                        <m:r>
                          <a:rPr lang="en-US" sz="2000" b="1" i="0" dirty="0">
                            <a:solidFill>
                              <a:srgbClr val="006200"/>
                            </a:solidFill>
                            <a:latin typeface="Cambria Math"/>
                          </a:rPr>
                          <m:t>𝟓𝟎</m:t>
                        </m:r>
                      </m:e>
                    </m:d>
                    <m:d>
                      <m:dPr>
                        <m:ctrlPr>
                          <a:rPr lang="en-US" sz="2000" b="1" i="0" dirty="0">
                            <a:solidFill>
                              <a:srgbClr val="006200"/>
                            </a:solidFill>
                            <a:latin typeface="Cambria Math"/>
                          </a:rPr>
                        </m:ctrlPr>
                      </m:dPr>
                      <m:e>
                        <m:r>
                          <a:rPr lang="en-US" sz="2000" b="1" i="0" dirty="0">
                            <a:solidFill>
                              <a:srgbClr val="006200"/>
                            </a:solidFill>
                            <a:latin typeface="Cambria Math"/>
                          </a:rPr>
                          <m:t>𝟏𝟓</m:t>
                        </m:r>
                        <m:r>
                          <a:rPr lang="en-US" sz="2000" b="1" i="0" dirty="0">
                            <a:solidFill>
                              <a:srgbClr val="006200"/>
                            </a:solidFill>
                            <a:latin typeface="Cambria Math"/>
                          </a:rPr>
                          <m:t>,</m:t>
                        </m:r>
                        <m:r>
                          <a:rPr lang="en-US" sz="2000" b="1" i="0" dirty="0">
                            <a:solidFill>
                              <a:srgbClr val="006200"/>
                            </a:solidFill>
                            <a:latin typeface="Cambria Math"/>
                          </a:rPr>
                          <m:t>𝟎𝟎𝟎</m:t>
                        </m:r>
                      </m:e>
                    </m:d>
                    <m:r>
                      <a:rPr lang="en-US" sz="2000" b="1" i="0" dirty="0" smtClean="0">
                        <a:solidFill>
                          <a:srgbClr val="006200"/>
                        </a:solidFill>
                        <a:latin typeface="Cambria Math"/>
                      </a:rPr>
                      <m:t>−</m:t>
                    </m:r>
                    <m:r>
                      <a:rPr lang="en-US" sz="2000" b="1" i="0" dirty="0">
                        <a:solidFill>
                          <a:srgbClr val="006200"/>
                        </a:solidFill>
                        <a:latin typeface="Cambria Math"/>
                      </a:rPr>
                      <m:t>𝟕𝟓</m:t>
                    </m:r>
                    <m:r>
                      <a:rPr lang="en-US" sz="2000" b="1" i="0" dirty="0">
                        <a:solidFill>
                          <a:srgbClr val="006200"/>
                        </a:solidFill>
                        <a:latin typeface="Cambria Math"/>
                      </a:rPr>
                      <m:t>,</m:t>
                    </m:r>
                    <m:r>
                      <a:rPr lang="en-US" sz="2000" b="1" i="0" dirty="0">
                        <a:solidFill>
                          <a:srgbClr val="006200"/>
                        </a:solidFill>
                        <a:latin typeface="Cambria Math"/>
                      </a:rPr>
                      <m:t>𝟎𝟎𝟎</m:t>
                    </m:r>
                  </m:oMath>
                </a14:m>
                <a:endParaRPr lang="en-US" sz="2000" dirty="0">
                  <a:solidFill>
                    <a:srgbClr val="006200"/>
                  </a:solidFill>
                </a:endParaRPr>
              </a:p>
              <a:p>
                <a:pPr>
                  <a:buNone/>
                </a:pPr>
                <a:r>
                  <a:rPr lang="en-US" sz="2000" dirty="0">
                    <a:solidFill>
                      <a:srgbClr val="006200"/>
                    </a:solidFill>
                  </a:rPr>
                  <a:t> 		 </a:t>
                </a:r>
                <a:r>
                  <a:rPr lang="en-US" sz="2000" dirty="0" smtClean="0">
                    <a:solidFill>
                      <a:srgbClr val="006200"/>
                    </a:solidFill>
                  </a:rPr>
                  <a:t> </a:t>
                </a:r>
                <a14:m>
                  <m:oMath xmlns:m="http://schemas.openxmlformats.org/officeDocument/2006/math">
                    <m:r>
                      <a:rPr lang="en-US" sz="2000" b="1" i="0" dirty="0" smtClean="0">
                        <a:solidFill>
                          <a:srgbClr val="006200"/>
                        </a:solidFill>
                        <a:latin typeface="Cambria Math"/>
                      </a:rPr>
                      <m:t>=$ </m:t>
                    </m:r>
                    <m:r>
                      <a:rPr lang="en-US" sz="2000" b="1" i="0" dirty="0" smtClean="0">
                        <a:solidFill>
                          <a:srgbClr val="006200"/>
                        </a:solidFill>
                        <a:latin typeface="Cambria Math"/>
                      </a:rPr>
                      <m:t>𝟕𝟓𝟎𝟎</m:t>
                    </m:r>
                    <m:r>
                      <a:rPr lang="en-US" sz="2000" b="1" i="0" dirty="0" smtClean="0">
                        <a:solidFill>
                          <a:srgbClr val="006200"/>
                        </a:solidFill>
                        <a:latin typeface="Cambria Math"/>
                      </a:rPr>
                      <m:t>/</m:t>
                    </m:r>
                    <m:r>
                      <a:rPr lang="en-US" sz="2000" b="1" i="0" dirty="0" smtClean="0">
                        <a:solidFill>
                          <a:srgbClr val="006200"/>
                        </a:solidFill>
                        <a:latin typeface="Cambria Math"/>
                      </a:rPr>
                      <m:t>𝐦𝐨𝐧𝐭𝐡</m:t>
                    </m:r>
                  </m:oMath>
                </a14:m>
                <a:endParaRPr lang="en-US" sz="2000" dirty="0">
                  <a:solidFill>
                    <a:srgbClr val="006200"/>
                  </a:solidFill>
                </a:endParaRPr>
              </a:p>
            </p:txBody>
          </p:sp>
        </mc:Choice>
        <mc:Fallback>
          <p:sp>
            <p:nvSpPr>
              <p:cNvPr id="7" name="Content Placeholder 7"/>
              <p:cNvSpPr>
                <a:spLocks noGrp="1" noRot="1" noChangeAspect="1" noMove="1" noResize="1" noEditPoints="1" noAdjustHandles="1" noChangeArrowheads="1" noChangeShapeType="1" noTextEdit="1"/>
              </p:cNvSpPr>
              <p:nvPr>
                <p:ph sz="quarter" idx="21"/>
              </p:nvPr>
            </p:nvSpPr>
            <p:spPr>
              <a:xfrm>
                <a:off x="1143000" y="4953000"/>
                <a:ext cx="5638800" cy="1534160"/>
              </a:xfrm>
              <a:blipFill rotWithShape="1">
                <a:blip r:embed="rId4" cstate="print"/>
                <a:stretch>
                  <a:fillRect l="-1189" t="-1992" b="-1992"/>
                </a:stretch>
              </a:blipFill>
            </p:spPr>
            <p:txBody>
              <a:bodyPr/>
              <a:lstStyle/>
              <a:p>
                <a:r>
                  <a:rPr lang="en-US">
                    <a:noFill/>
                  </a:rPr>
                  <a:t> </a:t>
                </a:r>
              </a:p>
            </p:txBody>
          </p:sp>
        </mc:Fallback>
      </mc:AlternateContent>
      <p:sp>
        <p:nvSpPr>
          <p:cNvPr id="9" name="Content Placeholder 8"/>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05851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Breakeven Between Two Alternatives</a:t>
            </a:r>
          </a:p>
        </p:txBody>
      </p:sp>
      <p:sp>
        <p:nvSpPr>
          <p:cNvPr id="3" name="Content Placeholder 2"/>
          <p:cNvSpPr>
            <a:spLocks noGrp="1"/>
          </p:cNvSpPr>
          <p:nvPr>
            <p:ph sz="quarter" idx="17"/>
          </p:nvPr>
        </p:nvSpPr>
        <p:spPr>
          <a:xfrm>
            <a:off x="457200" y="990600"/>
            <a:ext cx="8229600" cy="2377440"/>
          </a:xfrm>
          <a:prstGeom prst="snip2SameRect">
            <a:avLst/>
          </a:prstGeom>
          <a:ln w="57150">
            <a:solidFill>
              <a:schemeClr val="tx1"/>
            </a:solidFill>
          </a:ln>
        </p:spPr>
        <p:txBody>
          <a:bodyPr/>
          <a:lstStyle/>
          <a:p>
            <a:pPr>
              <a:spcBef>
                <a:spcPts val="0"/>
              </a:spcBef>
              <a:buNone/>
            </a:pPr>
            <a:r>
              <a:rPr lang="en-US" sz="2200" dirty="0"/>
              <a:t>To determine value of common variable between 2 alternatives, do the following:</a:t>
            </a:r>
          </a:p>
          <a:p>
            <a:pPr marL="457200" indent="-457200">
              <a:spcBef>
                <a:spcPts val="0"/>
              </a:spcBef>
              <a:buClr>
                <a:srgbClr val="3946A4"/>
              </a:buClr>
              <a:buFont typeface="+mj-lt"/>
              <a:buAutoNum type="arabicPeriod"/>
            </a:pPr>
            <a:r>
              <a:rPr lang="en-US" sz="2200" dirty="0"/>
              <a:t>Define the common variable</a:t>
            </a:r>
          </a:p>
          <a:p>
            <a:pPr marL="457200" indent="-457200">
              <a:spcBef>
                <a:spcPts val="0"/>
              </a:spcBef>
              <a:buClr>
                <a:srgbClr val="3946A4"/>
              </a:buClr>
              <a:buFont typeface="+mj-lt"/>
              <a:buAutoNum type="arabicPeriod"/>
            </a:pPr>
            <a:r>
              <a:rPr lang="en-US" sz="2200" dirty="0"/>
              <a:t>Develop equivalence PW, AW or FW relations as function of common variable for each alternative</a:t>
            </a:r>
          </a:p>
          <a:p>
            <a:pPr marL="457200" indent="-457200">
              <a:spcBef>
                <a:spcPts val="0"/>
              </a:spcBef>
              <a:buClr>
                <a:srgbClr val="3946A4"/>
              </a:buClr>
              <a:buFont typeface="+mj-lt"/>
              <a:buAutoNum type="arabicPeriod"/>
            </a:pPr>
            <a:r>
              <a:rPr lang="en-US" sz="2200" dirty="0"/>
              <a:t>Equate the relations; solve for variable. This is breakeven </a:t>
            </a:r>
            <a:r>
              <a:rPr lang="en-US" sz="2200" dirty="0" smtClean="0"/>
              <a:t>value</a:t>
            </a:r>
            <a:endParaRPr lang="en-US" sz="2200" dirty="0"/>
          </a:p>
        </p:txBody>
      </p:sp>
      <p:sp>
        <p:nvSpPr>
          <p:cNvPr id="4" name="Content Placeholder 3"/>
          <p:cNvSpPr>
            <a:spLocks noGrp="1"/>
          </p:cNvSpPr>
          <p:nvPr>
            <p:ph sz="quarter" idx="18"/>
          </p:nvPr>
        </p:nvSpPr>
        <p:spPr>
          <a:xfrm>
            <a:off x="457200" y="3856444"/>
            <a:ext cx="4114800" cy="2707640"/>
          </a:xfrm>
        </p:spPr>
        <p:txBody>
          <a:bodyPr/>
          <a:lstStyle/>
          <a:p>
            <a:pPr marL="0" indent="0">
              <a:spcBef>
                <a:spcPts val="2400"/>
              </a:spcBef>
              <a:buNone/>
            </a:pPr>
            <a:r>
              <a:rPr lang="en-US" sz="2000" b="0" dirty="0"/>
              <a:t>Selection of alternative is based on anticipated value of common variable:</a:t>
            </a:r>
          </a:p>
          <a:p>
            <a:pPr marL="0" indent="0">
              <a:spcBef>
                <a:spcPts val="2400"/>
              </a:spcBef>
              <a:buClr>
                <a:schemeClr val="tx1"/>
              </a:buClr>
              <a:buNone/>
            </a:pPr>
            <a:r>
              <a:rPr lang="en-US" sz="2000" b="0" dirty="0" smtClean="0"/>
              <a:t>	Value </a:t>
            </a:r>
            <a:r>
              <a:rPr lang="en-US" sz="2000" b="0" dirty="0">
                <a:solidFill>
                  <a:srgbClr val="A60A1B"/>
                </a:solidFill>
              </a:rPr>
              <a:t>BELOW</a:t>
            </a:r>
            <a:r>
              <a:rPr lang="en-US" sz="2000" b="0" dirty="0"/>
              <a:t> </a:t>
            </a:r>
            <a:r>
              <a:rPr lang="en-US" sz="2000" b="0" dirty="0" smtClean="0"/>
              <a:t>breakeven;</a:t>
            </a:r>
            <a:br>
              <a:rPr lang="en-US" sz="2000" b="0" dirty="0" smtClean="0"/>
            </a:br>
            <a:r>
              <a:rPr lang="en-US" sz="2000" b="0" dirty="0" smtClean="0"/>
              <a:t>			select </a:t>
            </a:r>
            <a:r>
              <a:rPr lang="en-US" sz="2000" b="0" dirty="0">
                <a:solidFill>
                  <a:srgbClr val="006200"/>
                </a:solidFill>
              </a:rPr>
              <a:t>higher</a:t>
            </a:r>
            <a:r>
              <a:rPr lang="en-US" sz="2000" b="0" dirty="0">
                <a:solidFill>
                  <a:srgbClr val="FF0000"/>
                </a:solidFill>
              </a:rPr>
              <a:t> </a:t>
            </a:r>
            <a:r>
              <a:rPr lang="en-US" sz="2000" b="0" dirty="0">
                <a:solidFill>
                  <a:srgbClr val="A60A1B"/>
                </a:solidFill>
              </a:rPr>
              <a:t>variable </a:t>
            </a:r>
            <a:r>
              <a:rPr lang="en-US" sz="2000" b="0" dirty="0" smtClean="0">
                <a:solidFill>
                  <a:srgbClr val="A60A1B"/>
                </a:solidFill>
              </a:rPr>
              <a:t>cost</a:t>
            </a:r>
            <a:endParaRPr lang="en-US" sz="2000" b="0" dirty="0">
              <a:solidFill>
                <a:srgbClr val="A60A1B"/>
              </a:solidFill>
            </a:endParaRPr>
          </a:p>
          <a:p>
            <a:pPr marL="0" indent="0">
              <a:spcBef>
                <a:spcPts val="1200"/>
              </a:spcBef>
              <a:buClr>
                <a:schemeClr val="tx1"/>
              </a:buClr>
              <a:buNone/>
            </a:pPr>
            <a:r>
              <a:rPr lang="en-US" sz="2000" b="0" dirty="0" smtClean="0"/>
              <a:t>	Value</a:t>
            </a:r>
            <a:r>
              <a:rPr lang="en-US" sz="2000" b="0" dirty="0" smtClean="0">
                <a:solidFill>
                  <a:srgbClr val="FF0000"/>
                </a:solidFill>
              </a:rPr>
              <a:t> </a:t>
            </a:r>
            <a:r>
              <a:rPr lang="en-US" sz="2000" b="0" dirty="0">
                <a:solidFill>
                  <a:srgbClr val="A60A1B"/>
                </a:solidFill>
              </a:rPr>
              <a:t>ABOVE </a:t>
            </a:r>
            <a:r>
              <a:rPr lang="en-US" sz="2000" b="0" dirty="0" smtClean="0">
                <a:solidFill>
                  <a:srgbClr val="A60A1B"/>
                </a:solidFill>
              </a:rPr>
              <a:t>breakeven;</a:t>
            </a:r>
            <a:r>
              <a:rPr lang="en-US" sz="2000" b="0" dirty="0" smtClean="0">
                <a:solidFill>
                  <a:srgbClr val="FF0000"/>
                </a:solidFill>
              </a:rPr>
              <a:t/>
            </a:r>
            <a:br>
              <a:rPr lang="en-US" sz="2000" b="0" dirty="0" smtClean="0">
                <a:solidFill>
                  <a:srgbClr val="FF0000"/>
                </a:solidFill>
              </a:rPr>
            </a:br>
            <a:r>
              <a:rPr lang="en-US" sz="2000" b="0" dirty="0" smtClean="0">
                <a:solidFill>
                  <a:srgbClr val="FF0000"/>
                </a:solidFill>
              </a:rPr>
              <a:t>			</a:t>
            </a:r>
            <a:r>
              <a:rPr lang="en-US" sz="2000" b="0" dirty="0" smtClean="0"/>
              <a:t>select</a:t>
            </a:r>
            <a:r>
              <a:rPr lang="en-US" sz="2000" b="0" dirty="0" smtClean="0">
                <a:solidFill>
                  <a:srgbClr val="FF0000"/>
                </a:solidFill>
              </a:rPr>
              <a:t> </a:t>
            </a:r>
            <a:r>
              <a:rPr lang="en-US" sz="2000" b="0" dirty="0">
                <a:solidFill>
                  <a:srgbClr val="006200"/>
                </a:solidFill>
              </a:rPr>
              <a:t>lower </a:t>
            </a:r>
            <a:r>
              <a:rPr lang="en-US" sz="2000" b="0" dirty="0">
                <a:solidFill>
                  <a:srgbClr val="A60A1B"/>
                </a:solidFill>
              </a:rPr>
              <a:t>variable </a:t>
            </a:r>
            <a:r>
              <a:rPr lang="en-US" sz="2000" b="0" dirty="0" smtClean="0">
                <a:solidFill>
                  <a:srgbClr val="A60A1B"/>
                </a:solidFill>
              </a:rPr>
              <a:t>cost</a:t>
            </a:r>
            <a:endParaRPr lang="en-US" sz="2000" b="0" dirty="0">
              <a:solidFill>
                <a:srgbClr val="A60A1B"/>
              </a:solidFill>
            </a:endParaRPr>
          </a:p>
        </p:txBody>
      </p:sp>
      <p:pic>
        <p:nvPicPr>
          <p:cNvPr id="5122" name="Picture 4" descr="You approach this by defining where the two alternatives are equal (in this case it's solving for number of units).  It's the VC which determines which alternative is selcted.  If the number of units is defined to the left of the BE point, the higher slope of the VC determines selection (Alt 1), if it is to the right, then the lower slope is tht other project (Alt 2)"/>
          <p:cNvPicPr>
            <a:picLocks noGrp="1" noChangeAspect="1" noChangeArrowheads="1"/>
          </p:cNvPicPr>
          <p:nvPr>
            <p:ph sz="quarter" idx="19"/>
          </p:nvPr>
        </p:nvPicPr>
        <p:blipFill>
          <a:blip r:embed="rId2" cstate="print">
            <a:extLst>
              <a:ext uri="{28A0092B-C50C-407E-A947-70E740481C1C}">
                <a14:useLocalDpi xmlns:a14="http://schemas.microsoft.com/office/drawing/2010/main" xmlns="" val="0"/>
              </a:ext>
            </a:extLst>
          </a:blip>
          <a:stretch>
            <a:fillRect/>
          </a:stretch>
        </p:blipFill>
        <p:spPr bwMode="auto">
          <a:xfrm>
            <a:off x="4953000" y="3463021"/>
            <a:ext cx="3749040" cy="3166379"/>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4" name="Curved Down Arrow 5"/>
          <p:cNvSpPr/>
          <p:nvPr/>
        </p:nvSpPr>
        <p:spPr>
          <a:xfrm>
            <a:off x="3657600" y="4844142"/>
            <a:ext cx="2286000" cy="304800"/>
          </a:xfrm>
          <a:prstGeom prst="curvedDownArrow">
            <a:avLst/>
          </a:prstGeom>
          <a:solidFill>
            <a:srgbClr val="006200"/>
          </a:solidFill>
          <a:ln>
            <a:solidFill>
              <a:srgbClr val="A60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urved Up Arrow 6"/>
          <p:cNvSpPr/>
          <p:nvPr/>
        </p:nvSpPr>
        <p:spPr>
          <a:xfrm rot="20097142">
            <a:off x="3268945" y="5241125"/>
            <a:ext cx="4820567" cy="637281"/>
          </a:xfrm>
          <a:prstGeom prst="curvedUpArrow">
            <a:avLst/>
          </a:prstGeom>
          <a:solidFill>
            <a:srgbClr val="006200"/>
          </a:solidFill>
          <a:ln>
            <a:solidFill>
              <a:srgbClr val="A60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07398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Two Alternative Breakeven Analysis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7"/>
              </p:nvPr>
            </p:nvSpPr>
            <p:spPr>
              <a:xfrm>
                <a:off x="381000" y="1066800"/>
                <a:ext cx="5303520" cy="2926080"/>
              </a:xfrm>
            </p:spPr>
            <p:txBody>
              <a:bodyPr/>
              <a:lstStyle/>
              <a:p>
                <a:pPr marL="0" indent="0">
                  <a:spcBef>
                    <a:spcPts val="0"/>
                  </a:spcBef>
                  <a:spcAft>
                    <a:spcPts val="1200"/>
                  </a:spcAft>
                  <a:buNone/>
                </a:pPr>
                <a:r>
                  <a:rPr lang="en-US" dirty="0" smtClean="0">
                    <a:solidFill>
                      <a:srgbClr val="2B5B4D"/>
                    </a:solidFill>
                  </a:rPr>
                  <a:t>Perform a make/buy analysis where the common variable is X, the number of units produced each year. AW relations are</a:t>
                </a:r>
                <a:r>
                  <a:rPr lang="en-US" dirty="0" smtClean="0">
                    <a:solidFill>
                      <a:srgbClr val="2B5B4D"/>
                    </a:solidFill>
                  </a:rPr>
                  <a:t>:</a:t>
                </a:r>
                <a:endParaRPr lang="en-US" dirty="0">
                  <a:solidFill>
                    <a:srgbClr val="2B5B4D"/>
                  </a:solidFill>
                </a:endParaRPr>
              </a:p>
              <a:p>
                <a:pPr marL="0" indent="0">
                  <a:lnSpc>
                    <a:spcPct val="120000"/>
                  </a:lnSpc>
                  <a:spcBef>
                    <a:spcPts val="1800"/>
                  </a:spcBef>
                  <a:spcAft>
                    <a:spcPts val="1200"/>
                  </a:spcAft>
                  <a:buNone/>
                </a:pPr>
                <a14:m>
                  <m:oMathPara xmlns:m="http://schemas.openxmlformats.org/officeDocument/2006/math">
                    <m:oMathParaPr>
                      <m:jc m:val="left"/>
                    </m:oMathParaPr>
                    <m:oMath xmlns:m="http://schemas.openxmlformats.org/officeDocument/2006/math">
                      <m:r>
                        <a:rPr lang="en-US" b="1" i="0" dirty="0" smtClean="0">
                          <a:latin typeface="Cambria Math"/>
                        </a:rPr>
                        <m:t>𝐀𝐖</m:t>
                      </m:r>
                      <m:r>
                        <a:rPr lang="en-US" b="1" i="0" baseline="-25000" dirty="0" err="1" smtClean="0">
                          <a:latin typeface="Cambria Math"/>
                        </a:rPr>
                        <m:t>𝐦𝐚𝐤𝐞</m:t>
                      </m:r>
                      <m:r>
                        <a:rPr lang="en-US" b="1" i="0" dirty="0" smtClean="0">
                          <a:latin typeface="Cambria Math"/>
                        </a:rPr>
                        <m:t>=−</m:t>
                      </m:r>
                      <m:r>
                        <a:rPr lang="en-US" b="1" i="0" dirty="0" smtClean="0">
                          <a:latin typeface="Cambria Math"/>
                        </a:rPr>
                        <m:t>𝟏𝟖</m:t>
                      </m:r>
                      <m:r>
                        <a:rPr lang="en-US" b="1" i="0" dirty="0" smtClean="0">
                          <a:latin typeface="Cambria Math"/>
                        </a:rPr>
                        <m:t>,</m:t>
                      </m:r>
                      <m:r>
                        <a:rPr lang="en-US" b="1" i="0" dirty="0" smtClean="0">
                          <a:latin typeface="Cambria Math"/>
                        </a:rPr>
                        <m:t>𝟎𝟎𝟎</m:t>
                      </m:r>
                      <m:r>
                        <a:rPr lang="en-US" b="1" i="0" dirty="0" smtClean="0">
                          <a:latin typeface="Cambria Math"/>
                        </a:rPr>
                        <m:t>(</m:t>
                      </m:r>
                      <m:r>
                        <a:rPr lang="en-US" b="1" i="0" dirty="0" smtClean="0">
                          <a:latin typeface="Cambria Math"/>
                        </a:rPr>
                        <m:t>𝐀</m:t>
                      </m:r>
                      <m:r>
                        <a:rPr lang="en-US" b="1" i="0" dirty="0" smtClean="0">
                          <a:latin typeface="Cambria Math"/>
                        </a:rPr>
                        <m:t>/</m:t>
                      </m:r>
                      <m:r>
                        <a:rPr lang="en-US" b="1" i="0" dirty="0" smtClean="0">
                          <a:latin typeface="Cambria Math"/>
                        </a:rPr>
                        <m:t>𝐏</m:t>
                      </m:r>
                      <m:r>
                        <a:rPr lang="en-US" b="1" i="0" dirty="0" smtClean="0">
                          <a:latin typeface="Cambria Math"/>
                        </a:rPr>
                        <m:t>,</m:t>
                      </m:r>
                      <m:r>
                        <a:rPr lang="en-US" b="1" i="0" dirty="0" smtClean="0">
                          <a:latin typeface="Cambria Math"/>
                        </a:rPr>
                        <m:t>𝟏𝟓</m:t>
                      </m:r>
                      <m:r>
                        <a:rPr lang="en-US" b="1" i="0" dirty="0">
                          <a:latin typeface="Cambria Math"/>
                        </a:rPr>
                        <m:t>%,</m:t>
                      </m:r>
                      <m:r>
                        <a:rPr lang="en-US" b="1" i="0" dirty="0">
                          <a:latin typeface="Cambria Math"/>
                        </a:rPr>
                        <m:t>𝟔</m:t>
                      </m:r>
                      <m:r>
                        <a:rPr lang="en-US" b="1" i="0" dirty="0" smtClean="0">
                          <a:latin typeface="Cambria Math"/>
                        </a:rPr>
                        <m:t>)</m:t>
                      </m:r>
                    </m:oMath>
                    <m:oMath xmlns:m="http://schemas.openxmlformats.org/officeDocument/2006/math">
                      <m:r>
                        <a:rPr lang="en-US" b="1" i="0" dirty="0" smtClean="0">
                          <a:latin typeface="Cambria Math"/>
                        </a:rPr>
                        <m:t>+</m:t>
                      </m:r>
                      <m:r>
                        <a:rPr lang="en-US" b="1" i="0" dirty="0">
                          <a:latin typeface="Cambria Math"/>
                        </a:rPr>
                        <m:t>𝟐</m:t>
                      </m:r>
                      <m:r>
                        <a:rPr lang="en-US" b="1" i="0" dirty="0">
                          <a:latin typeface="Cambria Math"/>
                        </a:rPr>
                        <m:t>,</m:t>
                      </m:r>
                      <m:r>
                        <a:rPr lang="en-US" b="1" i="0" dirty="0">
                          <a:latin typeface="Cambria Math"/>
                        </a:rPr>
                        <m:t>𝟎𝟎𝟎</m:t>
                      </m:r>
                      <m:r>
                        <a:rPr lang="en-US" b="1" i="0" dirty="0">
                          <a:latin typeface="Cambria Math"/>
                        </a:rPr>
                        <m:t>(</m:t>
                      </m:r>
                      <m:r>
                        <a:rPr lang="en-US" b="1" i="0" dirty="0">
                          <a:latin typeface="Cambria Math"/>
                        </a:rPr>
                        <m:t>𝐀</m:t>
                      </m:r>
                      <m:r>
                        <a:rPr lang="en-US" b="1" i="0" dirty="0">
                          <a:latin typeface="Cambria Math"/>
                        </a:rPr>
                        <m:t>/</m:t>
                      </m:r>
                      <m:r>
                        <a:rPr lang="en-US" b="1" i="0" dirty="0">
                          <a:latin typeface="Cambria Math"/>
                        </a:rPr>
                        <m:t>𝐅</m:t>
                      </m:r>
                      <m:r>
                        <a:rPr lang="en-US" b="1" i="0" dirty="0">
                          <a:latin typeface="Cambria Math"/>
                        </a:rPr>
                        <m:t>,</m:t>
                      </m:r>
                      <m:r>
                        <a:rPr lang="en-US" b="1" i="0" dirty="0">
                          <a:latin typeface="Cambria Math"/>
                        </a:rPr>
                        <m:t>𝟏𝟓</m:t>
                      </m:r>
                      <m:r>
                        <a:rPr lang="en-US" b="1" i="0" dirty="0">
                          <a:latin typeface="Cambria Math"/>
                        </a:rPr>
                        <m:t>%,</m:t>
                      </m:r>
                      <m:r>
                        <a:rPr lang="en-US" b="1" i="0" dirty="0">
                          <a:latin typeface="Cambria Math"/>
                        </a:rPr>
                        <m:t>𝟔</m:t>
                      </m:r>
                      <m:r>
                        <a:rPr lang="en-US" b="1" i="0" dirty="0">
                          <a:latin typeface="Cambria Math"/>
                        </a:rPr>
                        <m:t>)−</m:t>
                      </m:r>
                      <m:r>
                        <a:rPr lang="en-US" b="1" i="0" dirty="0" smtClean="0">
                          <a:latin typeface="Cambria Math"/>
                        </a:rPr>
                        <m:t>𝟎</m:t>
                      </m:r>
                      <m:r>
                        <a:rPr lang="en-US" b="1" i="0" dirty="0" smtClean="0">
                          <a:latin typeface="Cambria Math"/>
                        </a:rPr>
                        <m:t>.</m:t>
                      </m:r>
                      <m:r>
                        <a:rPr lang="en-US" b="1" i="0" dirty="0" smtClean="0">
                          <a:latin typeface="Cambria Math"/>
                        </a:rPr>
                        <m:t>𝟒𝐗</m:t>
                      </m:r>
                    </m:oMath>
                  </m:oMathPara>
                </a14:m>
                <a:endParaRPr lang="en-US" b="1" i="0" dirty="0" smtClean="0">
                  <a:latin typeface="Cambria Math"/>
                </a:endParaRPr>
              </a:p>
              <a:p>
                <a:pPr marL="0" indent="0">
                  <a:lnSpc>
                    <a:spcPct val="120000"/>
                  </a:lnSpc>
                  <a:spcBef>
                    <a:spcPts val="1800"/>
                  </a:spcBef>
                  <a:spcAft>
                    <a:spcPts val="1200"/>
                  </a:spcAft>
                  <a:buNone/>
                </a:pPr>
                <a14:m>
                  <m:oMathPara xmlns:m="http://schemas.openxmlformats.org/officeDocument/2006/math">
                    <m:oMathParaPr>
                      <m:jc m:val="left"/>
                    </m:oMathParaPr>
                    <m:oMath xmlns:m="http://schemas.openxmlformats.org/officeDocument/2006/math">
                      <m:r>
                        <a:rPr lang="en-US" b="1" i="0" dirty="0" smtClean="0">
                          <a:latin typeface="Cambria Math"/>
                        </a:rPr>
                        <m:t>𝐀𝐖</m:t>
                      </m:r>
                      <m:r>
                        <a:rPr lang="en-US" b="1" i="0" baseline="-16000" dirty="0" err="1" smtClean="0">
                          <a:latin typeface="Cambria Math"/>
                        </a:rPr>
                        <m:t>𝐛𝐮𝐲</m:t>
                      </m:r>
                      <m:r>
                        <a:rPr lang="en-US" b="1" i="0" dirty="0">
                          <a:latin typeface="Cambria Math"/>
                        </a:rPr>
                        <m:t>=</m:t>
                      </m:r>
                      <m:r>
                        <a:rPr lang="en-US" b="1" i="0" dirty="0" smtClean="0">
                          <a:latin typeface="Cambria Math"/>
                        </a:rPr>
                        <m:t>−</m:t>
                      </m:r>
                      <m:r>
                        <a:rPr lang="en-US" b="1" i="0" dirty="0" smtClean="0">
                          <a:latin typeface="Cambria Math"/>
                        </a:rPr>
                        <m:t>𝟏</m:t>
                      </m:r>
                      <m:r>
                        <a:rPr lang="en-US" b="1" i="0" dirty="0" smtClean="0">
                          <a:latin typeface="Cambria Math"/>
                        </a:rPr>
                        <m:t>.</m:t>
                      </m:r>
                      <m:r>
                        <a:rPr lang="en-US" b="1" i="0" dirty="0" smtClean="0">
                          <a:latin typeface="Cambria Math"/>
                        </a:rPr>
                        <m:t>𝟓𝐗</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7"/>
              </p:nvPr>
            </p:nvSpPr>
            <p:spPr>
              <a:xfrm>
                <a:off x="381000" y="1066800"/>
                <a:ext cx="5303520" cy="2926080"/>
              </a:xfrm>
              <a:blipFill rotWithShape="1">
                <a:blip r:embed="rId2" cstate="print"/>
                <a:stretch>
                  <a:fillRect l="-1839" t="-1667" r="-1609"/>
                </a:stretch>
              </a:blipFill>
            </p:spPr>
            <p:txBody>
              <a:bodyPr/>
              <a:lstStyle/>
              <a:p>
                <a:r>
                  <a:rPr lang="en-US">
                    <a:noFill/>
                  </a:rPr>
                  <a:t> </a:t>
                </a:r>
              </a:p>
            </p:txBody>
          </p:sp>
        </mc:Fallback>
      </mc:AlternateContent>
      <p:cxnSp>
        <p:nvCxnSpPr>
          <p:cNvPr id="10" name="Straight Connector 3"/>
          <p:cNvCxnSpPr/>
          <p:nvPr/>
        </p:nvCxnSpPr>
        <p:spPr>
          <a:xfrm>
            <a:off x="381000" y="4038600"/>
            <a:ext cx="5120640" cy="0"/>
          </a:xfrm>
          <a:prstGeom prst="line">
            <a:avLst/>
          </a:prstGeom>
          <a:ln w="38100">
            <a:solidFill>
              <a:srgbClr val="81370A"/>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4"/>
              <p:cNvSpPr>
                <a:spLocks noGrp="1"/>
              </p:cNvSpPr>
              <p:nvPr>
                <p:ph sz="quarter" idx="18"/>
              </p:nvPr>
            </p:nvSpPr>
            <p:spPr>
              <a:xfrm>
                <a:off x="381000" y="4114800"/>
                <a:ext cx="5334000" cy="1295400"/>
              </a:xfrm>
            </p:spPr>
            <p:txBody>
              <a:bodyPr/>
              <a:lstStyle/>
              <a:p>
                <a:pPr>
                  <a:spcBef>
                    <a:spcPts val="0"/>
                  </a:spcBef>
                  <a:buNone/>
                </a:pPr>
                <a:r>
                  <a:rPr lang="en-US" dirty="0">
                    <a:solidFill>
                      <a:srgbClr val="A60A1B"/>
                    </a:solidFill>
                  </a:rPr>
                  <a:t>Solution: </a:t>
                </a:r>
                <a:r>
                  <a:rPr lang="en-US" dirty="0"/>
                  <a:t>Equate AW relations, solve for </a:t>
                </a:r>
                <a:r>
                  <a:rPr lang="en-US" dirty="0" smtClean="0"/>
                  <a:t>X</a:t>
                </a:r>
              </a:p>
              <a:p>
                <a:pPr>
                  <a:spcBef>
                    <a:spcPts val="600"/>
                  </a:spcBef>
                  <a:buNone/>
                </a:pPr>
                <a:r>
                  <a:rPr lang="en-US" dirty="0" smtClean="0"/>
                  <a:t>		</a:t>
                </a:r>
                <a14:m>
                  <m:oMath xmlns:m="http://schemas.openxmlformats.org/officeDocument/2006/math">
                    <m:r>
                      <a:rPr lang="en-US" b="1" i="0" dirty="0" smtClean="0">
                        <a:latin typeface="Cambria Math"/>
                      </a:rPr>
                      <m:t>−</m:t>
                    </m:r>
                    <m:r>
                      <a:rPr lang="en-US" b="1" i="0" dirty="0" smtClean="0">
                        <a:latin typeface="Cambria Math"/>
                      </a:rPr>
                      <m:t>𝟏</m:t>
                    </m:r>
                    <m:r>
                      <a:rPr lang="en-US" b="1" i="0" dirty="0" smtClean="0">
                        <a:latin typeface="Cambria Math"/>
                      </a:rPr>
                      <m:t>.</m:t>
                    </m:r>
                    <m:r>
                      <a:rPr lang="en-US" b="1" i="0" dirty="0" smtClean="0">
                        <a:latin typeface="Cambria Math"/>
                      </a:rPr>
                      <m:t>𝟓𝐗</m:t>
                    </m:r>
                    <m:r>
                      <a:rPr lang="en-US" b="1" i="0" dirty="0">
                        <a:latin typeface="Cambria Math"/>
                      </a:rPr>
                      <m:t>=</m:t>
                    </m:r>
                    <m:r>
                      <a:rPr lang="en-US" b="1" i="0" dirty="0" smtClean="0">
                        <a:latin typeface="Cambria Math"/>
                      </a:rPr>
                      <m:t>−</m:t>
                    </m:r>
                    <m:r>
                      <a:rPr lang="en-US" b="1" i="0" dirty="0" smtClean="0">
                        <a:latin typeface="Cambria Math"/>
                      </a:rPr>
                      <m:t>𝟒𝟓𝟐𝟖</m:t>
                    </m:r>
                    <m:r>
                      <a:rPr lang="en-US" b="1" i="0" dirty="0">
                        <a:latin typeface="Cambria Math"/>
                      </a:rPr>
                      <m:t>−</m:t>
                    </m:r>
                    <m:r>
                      <a:rPr lang="en-US" b="1" i="0" dirty="0" smtClean="0">
                        <a:latin typeface="Cambria Math"/>
                      </a:rPr>
                      <m:t>𝟎</m:t>
                    </m:r>
                    <m:r>
                      <a:rPr lang="en-US" b="1" i="0" dirty="0" smtClean="0">
                        <a:latin typeface="Cambria Math"/>
                      </a:rPr>
                      <m:t>.</m:t>
                    </m:r>
                    <m:r>
                      <a:rPr lang="en-US" b="1" i="0" dirty="0" smtClean="0">
                        <a:latin typeface="Cambria Math"/>
                      </a:rPr>
                      <m:t>𝟒𝐗</m:t>
                    </m:r>
                  </m:oMath>
                </a14:m>
                <a:endParaRPr lang="en-US" dirty="0" smtClean="0"/>
              </a:p>
              <a:p>
                <a:pPr>
                  <a:spcBef>
                    <a:spcPts val="0"/>
                  </a:spcBef>
                  <a:buNone/>
                </a:pPr>
                <a:r>
                  <a:rPr lang="en-US" dirty="0" smtClean="0"/>
                  <a:t>			X </a:t>
                </a:r>
                <a14:m>
                  <m:oMath xmlns:m="http://schemas.openxmlformats.org/officeDocument/2006/math">
                    <m:r>
                      <a:rPr lang="en-US" i="1" dirty="0" smtClean="0">
                        <a:latin typeface="Cambria Math"/>
                      </a:rPr>
                      <m:t>=</m:t>
                    </m:r>
                  </m:oMath>
                </a14:m>
                <a:r>
                  <a:rPr lang="en-US" dirty="0"/>
                  <a:t> 4116 per </a:t>
                </a:r>
                <a:r>
                  <a:rPr lang="en-US" dirty="0" smtClean="0"/>
                  <a:t>year</a:t>
                </a:r>
                <a:endParaRPr lang="en-US" dirty="0"/>
              </a:p>
            </p:txBody>
          </p:sp>
        </mc:Choice>
        <mc:Fallback>
          <p:sp>
            <p:nvSpPr>
              <p:cNvPr id="4" name="Content Placeholder 4"/>
              <p:cNvSpPr>
                <a:spLocks noGrp="1" noRot="1" noChangeAspect="1" noMove="1" noResize="1" noEditPoints="1" noAdjustHandles="1" noChangeArrowheads="1" noChangeShapeType="1" noTextEdit="1"/>
              </p:cNvSpPr>
              <p:nvPr>
                <p:ph sz="quarter" idx="18"/>
              </p:nvPr>
            </p:nvSpPr>
            <p:spPr>
              <a:xfrm>
                <a:off x="381000" y="4114800"/>
                <a:ext cx="5334000" cy="1295400"/>
              </a:xfrm>
              <a:blipFill rotWithShape="1">
                <a:blip r:embed="rId3" cstate="print"/>
                <a:stretch>
                  <a:fillRect l="-1829" t="-3756" b="-79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Content Placeholder 5"/>
              <p:cNvSpPr>
                <a:spLocks noGrp="1"/>
              </p:cNvSpPr>
              <p:nvPr>
                <p:ph sz="quarter" idx="19"/>
              </p:nvPr>
            </p:nvSpPr>
            <p:spPr>
              <a:xfrm>
                <a:off x="228600" y="5410200"/>
                <a:ext cx="5212080" cy="1188720"/>
              </a:xfrm>
              <a:prstGeom prst="upArrowCallout">
                <a:avLst/>
              </a:prstGeom>
              <a:ln w="19050">
                <a:solidFill>
                  <a:srgbClr val="006200"/>
                </a:solidFill>
              </a:ln>
            </p:spPr>
            <p:txBody>
              <a:bodyPr/>
              <a:lstStyle/>
              <a:p>
                <a:pPr marL="0" indent="0" algn="ctr">
                  <a:spcBef>
                    <a:spcPts val="0"/>
                  </a:spcBef>
                  <a:buNone/>
                </a:pPr>
                <a:r>
                  <a:rPr lang="en-US" sz="2200" dirty="0">
                    <a:solidFill>
                      <a:srgbClr val="A60A1B"/>
                    </a:solidFill>
                  </a:rPr>
                  <a:t>If anticipated production </a:t>
                </a:r>
                <a14:m>
                  <m:oMath xmlns:m="http://schemas.openxmlformats.org/officeDocument/2006/math">
                    <m:r>
                      <a:rPr lang="en-US" sz="2200" i="1" dirty="0" smtClean="0">
                        <a:solidFill>
                          <a:srgbClr val="A60A1B"/>
                        </a:solidFill>
                        <a:latin typeface="Cambria Math"/>
                      </a:rPr>
                      <m:t>&gt;</m:t>
                    </m:r>
                  </m:oMath>
                </a14:m>
                <a:r>
                  <a:rPr lang="en-US" sz="2200" dirty="0">
                    <a:solidFill>
                      <a:srgbClr val="A60A1B"/>
                    </a:solidFill>
                  </a:rPr>
                  <a:t> 4116</a:t>
                </a:r>
                <a:r>
                  <a:rPr lang="en-US" sz="2200" dirty="0" smtClean="0">
                    <a:solidFill>
                      <a:srgbClr val="A60A1B"/>
                    </a:solidFill>
                  </a:rPr>
                  <a:t>, </a:t>
                </a:r>
                <a:br>
                  <a:rPr lang="en-US" sz="2200" dirty="0" smtClean="0">
                    <a:solidFill>
                      <a:srgbClr val="A60A1B"/>
                    </a:solidFill>
                  </a:rPr>
                </a:br>
                <a:r>
                  <a:rPr lang="en-US" sz="2200" dirty="0" smtClean="0">
                    <a:solidFill>
                      <a:srgbClr val="A60A1B"/>
                    </a:solidFill>
                  </a:rPr>
                  <a:t>select </a:t>
                </a:r>
                <a:r>
                  <a:rPr lang="en-US" sz="2200" dirty="0">
                    <a:solidFill>
                      <a:srgbClr val="A60A1B"/>
                    </a:solidFill>
                  </a:rPr>
                  <a:t>make alternative (lower variable cost</a:t>
                </a:r>
                <a:r>
                  <a:rPr lang="en-US" sz="2200" dirty="0" smtClean="0">
                    <a:solidFill>
                      <a:srgbClr val="A60A1B"/>
                    </a:solidFill>
                  </a:rPr>
                  <a:t>)</a:t>
                </a:r>
                <a:endParaRPr lang="en-US" sz="2200" dirty="0">
                  <a:solidFill>
                    <a:srgbClr val="A60A1B"/>
                  </a:solidFill>
                </a:endParaRPr>
              </a:p>
            </p:txBody>
          </p:sp>
        </mc:Choice>
        <mc:Fallback>
          <p:sp>
            <p:nvSpPr>
              <p:cNvPr id="5" name="Content Placeholder 5"/>
              <p:cNvSpPr>
                <a:spLocks noGrp="1" noRot="1" noChangeAspect="1" noMove="1" noResize="1" noEditPoints="1" noAdjustHandles="1" noChangeArrowheads="1" noChangeShapeType="1" noTextEdit="1"/>
              </p:cNvSpPr>
              <p:nvPr>
                <p:ph sz="quarter" idx="19"/>
              </p:nvPr>
            </p:nvSpPr>
            <p:spPr>
              <a:xfrm>
                <a:off x="228600" y="5410200"/>
                <a:ext cx="5212080" cy="1188720"/>
              </a:xfrm>
              <a:prstGeom prst="upArrowCallout">
                <a:avLst/>
              </a:prstGeom>
              <a:blipFill rotWithShape="1">
                <a:blip r:embed="rId4" cstate="print"/>
                <a:stretch>
                  <a:fillRect b="-8081"/>
                </a:stretch>
              </a:blipFill>
              <a:ln w="19050">
                <a:solidFill>
                  <a:srgbClr val="006200"/>
                </a:solidFill>
              </a:ln>
            </p:spPr>
            <p:txBody>
              <a:bodyPr/>
              <a:lstStyle/>
              <a:p>
                <a:r>
                  <a:rPr lang="en-US">
                    <a:noFill/>
                  </a:rPr>
                  <a:t> </a:t>
                </a:r>
              </a:p>
            </p:txBody>
          </p:sp>
        </mc:Fallback>
      </mc:AlternateContent>
      <p:grpSp>
        <p:nvGrpSpPr>
          <p:cNvPr id="11" name="Group 6"/>
          <p:cNvGrpSpPr/>
          <p:nvPr/>
        </p:nvGrpSpPr>
        <p:grpSpPr>
          <a:xfrm>
            <a:off x="5638800" y="1447800"/>
            <a:ext cx="3352800" cy="4681954"/>
            <a:chOff x="5562600" y="1600200"/>
            <a:chExt cx="3352800" cy="4681954"/>
          </a:xfrm>
        </p:grpSpPr>
        <p:cxnSp>
          <p:nvCxnSpPr>
            <p:cNvPr id="12" name="Straight Connector 11"/>
            <p:cNvCxnSpPr/>
            <p:nvPr/>
          </p:nvCxnSpPr>
          <p:spPr>
            <a:xfrm rot="5400000">
              <a:off x="4533900" y="4000500"/>
              <a:ext cx="2971800" cy="0"/>
            </a:xfrm>
            <a:prstGeom prst="line">
              <a:avLst/>
            </a:prstGeom>
            <a:ln w="28575">
              <a:solidFill>
                <a:srgbClr val="2B5B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019800" y="5562600"/>
              <a:ext cx="1981200" cy="0"/>
            </a:xfrm>
            <a:prstGeom prst="line">
              <a:avLst/>
            </a:prstGeom>
            <a:ln w="28575">
              <a:solidFill>
                <a:srgbClr val="2B5B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324600" y="5562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705600" y="5562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086600" y="5562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848600" y="5562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5943600"/>
              <a:ext cx="2133600" cy="338554"/>
            </a:xfrm>
            <a:prstGeom prst="rect">
              <a:avLst/>
            </a:prstGeom>
            <a:noFill/>
          </p:spPr>
          <p:txBody>
            <a:bodyPr wrap="square" rtlCol="0">
              <a:spAutoFit/>
            </a:bodyPr>
            <a:lstStyle/>
            <a:p>
              <a:r>
                <a:rPr lang="en-US" sz="1600" dirty="0" smtClean="0">
                  <a:latin typeface="Arial Narrow" panose="020B0606020202030204" pitchFamily="34" charset="0"/>
                </a:rPr>
                <a:t>X, 1000 units per year</a:t>
              </a:r>
              <a:endParaRPr lang="en-US" sz="1600" dirty="0">
                <a:latin typeface="Arial Narrow" panose="020B0606020202030204" pitchFamily="34" charset="0"/>
              </a:endParaRPr>
            </a:p>
          </p:txBody>
        </p:sp>
        <p:cxnSp>
          <p:nvCxnSpPr>
            <p:cNvPr id="19" name="Straight Connector 18"/>
            <p:cNvCxnSpPr/>
            <p:nvPr/>
          </p:nvCxnSpPr>
          <p:spPr>
            <a:xfrm rot="10800000">
              <a:off x="5943600" y="2590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5943600" y="29622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943600" y="333375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5943600" y="370522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5943600" y="40767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5943600" y="44481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5943600" y="481965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5943600" y="519112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5562600" y="3200400"/>
              <a:ext cx="2819400" cy="1905000"/>
            </a:xfrm>
            <a:prstGeom prst="line">
              <a:avLst/>
            </a:prstGeom>
            <a:ln w="57150">
              <a:solidFill>
                <a:srgbClr val="A60A1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19800" y="2743200"/>
              <a:ext cx="1905000" cy="0"/>
            </a:xfrm>
            <a:prstGeom prst="line">
              <a:avLst/>
            </a:prstGeom>
            <a:ln w="19050">
              <a:solidFill>
                <a:srgbClr val="A60A1B"/>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553200" y="4114800"/>
              <a:ext cx="2743200" cy="0"/>
            </a:xfrm>
            <a:prstGeom prst="line">
              <a:avLst/>
            </a:prstGeom>
            <a:ln w="19050">
              <a:solidFill>
                <a:srgbClr val="A60A1B"/>
              </a:solidFill>
              <a:prstDash val="dash"/>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a:off x="5943600" y="3810000"/>
              <a:ext cx="152400" cy="152400"/>
            </a:xfrm>
            <a:prstGeom prst="triangle">
              <a:avLst/>
            </a:prstGeom>
            <a:solidFill>
              <a:srgbClr val="006200"/>
            </a:solidFill>
            <a:ln>
              <a:solidFill>
                <a:srgbClr val="2B5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31" name="Isosceles Triangle 30"/>
            <p:cNvSpPr/>
            <p:nvPr/>
          </p:nvSpPr>
          <p:spPr>
            <a:xfrm>
              <a:off x="7086600" y="3352800"/>
              <a:ext cx="152400" cy="152400"/>
            </a:xfrm>
            <a:prstGeom prst="triangle">
              <a:avLst/>
            </a:prstGeom>
            <a:solidFill>
              <a:srgbClr val="006200"/>
            </a:solidFill>
            <a:ln>
              <a:solidFill>
                <a:srgbClr val="2B5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32" name="Isosceles Triangle 31"/>
            <p:cNvSpPr/>
            <p:nvPr/>
          </p:nvSpPr>
          <p:spPr>
            <a:xfrm>
              <a:off x="7848600" y="3048000"/>
              <a:ext cx="152400" cy="152400"/>
            </a:xfrm>
            <a:prstGeom prst="triangle">
              <a:avLst/>
            </a:prstGeom>
            <a:solidFill>
              <a:srgbClr val="006200"/>
            </a:solidFill>
            <a:ln>
              <a:solidFill>
                <a:srgbClr val="2B5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cxnSp>
          <p:nvCxnSpPr>
            <p:cNvPr id="33" name="Straight Connector 32"/>
            <p:cNvCxnSpPr>
              <a:stCxn id="30" idx="5"/>
            </p:cNvCxnSpPr>
            <p:nvPr/>
          </p:nvCxnSpPr>
          <p:spPr>
            <a:xfrm flipV="1">
              <a:off x="6057900" y="3124200"/>
              <a:ext cx="186690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34200" y="1600200"/>
              <a:ext cx="1447800" cy="646331"/>
            </a:xfrm>
            <a:prstGeom prst="rect">
              <a:avLst/>
            </a:prstGeom>
            <a:noFill/>
            <a:ln w="19050">
              <a:solidFill>
                <a:srgbClr val="006200"/>
              </a:solidFill>
            </a:ln>
          </p:spPr>
          <p:txBody>
            <a:bodyPr wrap="square" rtlCol="0">
              <a:spAutoFit/>
            </a:bodyPr>
            <a:lstStyle/>
            <a:p>
              <a:pPr algn="ctr"/>
              <a:r>
                <a:rPr lang="en-US" dirty="0" smtClean="0">
                  <a:latin typeface="Arial Narrow" panose="020B0606020202030204" pitchFamily="34" charset="0"/>
                </a:rPr>
                <a:t>Breakeven value of X</a:t>
              </a:r>
              <a:endParaRPr lang="en-US" dirty="0">
                <a:latin typeface="Arial Narrow" panose="020B0606020202030204" pitchFamily="34" charset="0"/>
              </a:endParaRPr>
            </a:p>
          </p:txBody>
        </p:sp>
        <p:sp>
          <p:nvSpPr>
            <p:cNvPr id="35" name="Isosceles Triangle 34"/>
            <p:cNvSpPr/>
            <p:nvPr/>
          </p:nvSpPr>
          <p:spPr>
            <a:xfrm>
              <a:off x="6629400" y="3505200"/>
              <a:ext cx="152400" cy="152400"/>
            </a:xfrm>
            <a:prstGeom prst="triangle">
              <a:avLst/>
            </a:prstGeom>
            <a:solidFill>
              <a:srgbClr val="006200"/>
            </a:solidFill>
            <a:ln>
              <a:solidFill>
                <a:srgbClr val="2B5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36" name="TextBox 35"/>
            <p:cNvSpPr txBox="1"/>
            <p:nvPr/>
          </p:nvSpPr>
          <p:spPr>
            <a:xfrm>
              <a:off x="6019800" y="5638800"/>
              <a:ext cx="2133600" cy="307777"/>
            </a:xfrm>
            <a:prstGeom prst="rect">
              <a:avLst/>
            </a:prstGeom>
            <a:noFill/>
          </p:spPr>
          <p:txBody>
            <a:bodyPr wrap="square" rtlCol="0">
              <a:spAutoFit/>
            </a:bodyPr>
            <a:lstStyle/>
            <a:p>
              <a:r>
                <a:rPr lang="en-US" sz="1400" dirty="0" smtClean="0">
                  <a:latin typeface="Arial Narrow" panose="020B0606020202030204" pitchFamily="34" charset="0"/>
                </a:rPr>
                <a:t>      1        2       3        4       5</a:t>
              </a:r>
              <a:endParaRPr lang="en-US" sz="1400" dirty="0">
                <a:latin typeface="Arial Narrow" panose="020B0606020202030204" pitchFamily="34" charset="0"/>
              </a:endParaRPr>
            </a:p>
          </p:txBody>
        </p:sp>
        <p:sp>
          <p:nvSpPr>
            <p:cNvPr id="37" name="TextBox 36"/>
            <p:cNvSpPr txBox="1"/>
            <p:nvPr/>
          </p:nvSpPr>
          <p:spPr>
            <a:xfrm>
              <a:off x="8001000" y="2438400"/>
              <a:ext cx="762000" cy="369332"/>
            </a:xfrm>
            <a:prstGeom prst="rect">
              <a:avLst/>
            </a:prstGeom>
            <a:noFill/>
          </p:spPr>
          <p:txBody>
            <a:bodyPr wrap="square" rtlCol="0">
              <a:spAutoFit/>
            </a:bodyPr>
            <a:lstStyle/>
            <a:p>
              <a:r>
                <a:rPr lang="en-US" dirty="0" smtClean="0">
                  <a:latin typeface="Arial Narrow" panose="020B0606020202030204" pitchFamily="34" charset="0"/>
                </a:rPr>
                <a:t>AW</a:t>
              </a:r>
              <a:r>
                <a:rPr lang="en-US" baseline="-18000" dirty="0" smtClean="0">
                  <a:latin typeface="Arial Narrow" panose="020B0606020202030204" pitchFamily="34" charset="0"/>
                </a:rPr>
                <a:t>buy</a:t>
              </a:r>
              <a:endParaRPr lang="en-US" baseline="-18000" dirty="0">
                <a:latin typeface="Arial Narrow" panose="020B0606020202030204" pitchFamily="34" charset="0"/>
              </a:endParaRPr>
            </a:p>
          </p:txBody>
        </p:sp>
        <p:sp>
          <p:nvSpPr>
            <p:cNvPr id="38" name="TextBox 37"/>
            <p:cNvSpPr txBox="1"/>
            <p:nvPr/>
          </p:nvSpPr>
          <p:spPr>
            <a:xfrm>
              <a:off x="8001000" y="2971800"/>
              <a:ext cx="914400" cy="369332"/>
            </a:xfrm>
            <a:prstGeom prst="rect">
              <a:avLst/>
            </a:prstGeom>
            <a:noFill/>
          </p:spPr>
          <p:txBody>
            <a:bodyPr wrap="square" rtlCol="0">
              <a:spAutoFit/>
            </a:bodyPr>
            <a:lstStyle/>
            <a:p>
              <a:r>
                <a:rPr lang="en-US" dirty="0" smtClean="0">
                  <a:latin typeface="Arial Narrow" panose="020B0606020202030204" pitchFamily="34" charset="0"/>
                </a:rPr>
                <a:t>AW</a:t>
              </a:r>
              <a:r>
                <a:rPr lang="en-US" baseline="-18000" dirty="0" smtClean="0">
                  <a:latin typeface="Arial Narrow" panose="020B0606020202030204" pitchFamily="34" charset="0"/>
                </a:rPr>
                <a:t>make</a:t>
              </a:r>
              <a:endParaRPr lang="en-US" baseline="-18000" dirty="0">
                <a:latin typeface="Arial Narrow" panose="020B0606020202030204" pitchFamily="34" charset="0"/>
              </a:endParaRPr>
            </a:p>
          </p:txBody>
        </p:sp>
        <p:sp>
          <p:nvSpPr>
            <p:cNvPr id="39" name="TextBox 38"/>
            <p:cNvSpPr txBox="1"/>
            <p:nvPr/>
          </p:nvSpPr>
          <p:spPr>
            <a:xfrm>
              <a:off x="5562600" y="1905000"/>
              <a:ext cx="1066800" cy="584775"/>
            </a:xfrm>
            <a:prstGeom prst="rect">
              <a:avLst/>
            </a:prstGeom>
            <a:noFill/>
          </p:spPr>
          <p:txBody>
            <a:bodyPr wrap="square" rtlCol="0">
              <a:spAutoFit/>
            </a:bodyPr>
            <a:lstStyle/>
            <a:p>
              <a:pPr algn="ctr"/>
              <a:r>
                <a:rPr lang="en-US" sz="1600" dirty="0" smtClean="0">
                  <a:latin typeface="Arial Narrow" panose="020B0606020202030204" pitchFamily="34" charset="0"/>
                </a:rPr>
                <a:t>AW, 1000 $/year</a:t>
              </a:r>
              <a:endParaRPr lang="en-US" sz="1600" dirty="0">
                <a:latin typeface="Arial Narrow" panose="020B0606020202030204" pitchFamily="34" charset="0"/>
              </a:endParaRPr>
            </a:p>
          </p:txBody>
        </p:sp>
        <p:sp>
          <p:nvSpPr>
            <p:cNvPr id="40" name="TextBox 39"/>
            <p:cNvSpPr txBox="1"/>
            <p:nvPr/>
          </p:nvSpPr>
          <p:spPr>
            <a:xfrm>
              <a:off x="5715001" y="2476500"/>
              <a:ext cx="304799" cy="3321632"/>
            </a:xfrm>
            <a:prstGeom prst="rect">
              <a:avLst/>
            </a:prstGeom>
            <a:noFill/>
          </p:spPr>
          <p:txBody>
            <a:bodyPr wrap="square" rtlCol="0">
              <a:spAutoFit/>
            </a:bodyPr>
            <a:lstStyle/>
            <a:p>
              <a:pPr>
                <a:lnSpc>
                  <a:spcPct val="101000"/>
                </a:lnSpc>
              </a:pPr>
              <a:r>
                <a:rPr lang="en-US" sz="1200" dirty="0" smtClean="0">
                  <a:latin typeface="Arial Narrow" panose="020B0606020202030204" pitchFamily="34" charset="0"/>
                </a:rPr>
                <a:t>8</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7</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6</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5</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4</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3</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2</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1</a:t>
              </a:r>
            </a:p>
            <a:p>
              <a:pPr>
                <a:lnSpc>
                  <a:spcPct val="101000"/>
                </a:lnSpc>
              </a:pPr>
              <a:endParaRPr lang="en-US" sz="1200" dirty="0" smtClean="0">
                <a:latin typeface="Arial Narrow" panose="020B0606020202030204" pitchFamily="34" charset="0"/>
              </a:endParaRPr>
            </a:p>
            <a:p>
              <a:pPr>
                <a:lnSpc>
                  <a:spcPct val="101000"/>
                </a:lnSpc>
              </a:pPr>
              <a:r>
                <a:rPr lang="en-US" sz="1200" dirty="0" smtClean="0">
                  <a:latin typeface="Arial Narrow" panose="020B0606020202030204" pitchFamily="34" charset="0"/>
                </a:rPr>
                <a:t>0</a:t>
              </a:r>
              <a:endParaRPr lang="en-US" sz="1600" dirty="0">
                <a:latin typeface="Arial Narrow" panose="020B0606020202030204" pitchFamily="34" charset="0"/>
              </a:endParaRPr>
            </a:p>
          </p:txBody>
        </p:sp>
        <p:cxnSp>
          <p:nvCxnSpPr>
            <p:cNvPr id="41" name="Straight Connector 40"/>
            <p:cNvCxnSpPr/>
            <p:nvPr/>
          </p:nvCxnSpPr>
          <p:spPr>
            <a:xfrm rot="5400000" flipH="1" flipV="1">
              <a:off x="5981700" y="3924300"/>
              <a:ext cx="3276600" cy="0"/>
            </a:xfrm>
            <a:prstGeom prst="line">
              <a:avLst/>
            </a:prstGeom>
            <a:ln w="19050">
              <a:solidFill>
                <a:srgbClr val="006200"/>
              </a:solidFill>
              <a:prstDash val="lgDashDot"/>
            </a:ln>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5943600" y="5410200"/>
              <a:ext cx="152400" cy="152400"/>
            </a:xfrm>
            <a:prstGeom prst="triangle">
              <a:avLst/>
            </a:prstGeom>
            <a:solidFill>
              <a:srgbClr val="A60A1B"/>
            </a:solidFill>
            <a:ln>
              <a:solidFill>
                <a:srgbClr val="A60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43" name="Isosceles Triangle 42"/>
            <p:cNvSpPr/>
            <p:nvPr/>
          </p:nvSpPr>
          <p:spPr>
            <a:xfrm>
              <a:off x="7848600" y="2667000"/>
              <a:ext cx="152400" cy="152400"/>
            </a:xfrm>
            <a:prstGeom prst="triangle">
              <a:avLst/>
            </a:prstGeom>
            <a:solidFill>
              <a:srgbClr val="A60A1B"/>
            </a:solidFill>
            <a:ln>
              <a:solidFill>
                <a:srgbClr val="A60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cxnSp>
          <p:nvCxnSpPr>
            <p:cNvPr id="44" name="Straight Connector 43"/>
            <p:cNvCxnSpPr/>
            <p:nvPr/>
          </p:nvCxnSpPr>
          <p:spPr>
            <a:xfrm rot="5400000">
              <a:off x="7467600" y="55626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584327382"/>
      </p:ext>
    </p:extLst>
  </p:cSld>
  <p:clrMapOvr>
    <a:masterClrMapping/>
  </p:clrMapOvr>
</p:sld>
</file>

<file path=ppt/theme/theme1.xml><?xml version="1.0" encoding="utf-8"?>
<a:theme xmlns:a="http://schemas.openxmlformats.org/drawingml/2006/main" name="MHHE_Accessible_PPT_Template-v3 (1)">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 (1)</Template>
  <TotalTime>4475</TotalTime>
  <Words>862</Words>
  <Application>Microsoft Office PowerPoint</Application>
  <PresentationFormat>On-screen Show (4:3)</PresentationFormat>
  <Paragraphs>147</Paragraphs>
  <Slides>17</Slides>
  <Notes>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17</vt:i4>
      </vt:variant>
    </vt:vector>
  </HeadingPairs>
  <TitlesOfParts>
    <vt:vector size="27" baseType="lpstr">
      <vt:lpstr>MHHE_Accessible_PPT_Template-v3 (1)</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Lecture slides to accompany Engineering Economy, 8th edition</vt:lpstr>
      <vt:lpstr>Chapter 13</vt:lpstr>
      <vt:lpstr>LEARNING OUTCOMES</vt:lpstr>
      <vt:lpstr>Breakeven Point</vt:lpstr>
      <vt:lpstr>Cost-Revenue Model ― One Project</vt:lpstr>
      <vt:lpstr>Breakeven for linear R and TC</vt:lpstr>
      <vt:lpstr>Example: One Project Breakeven Point</vt:lpstr>
      <vt:lpstr>Breakeven Between Two Alternatives</vt:lpstr>
      <vt:lpstr>Example: Two Alternative Breakeven Analysis</vt:lpstr>
      <vt:lpstr>Breakeven Analysis Using Goal Seek Tool (1)</vt:lpstr>
      <vt:lpstr>Breakeven Analysis Using Goal Seek Tool (2)</vt:lpstr>
      <vt:lpstr>Payback Period Analysis</vt:lpstr>
      <vt:lpstr>Payback Period Computation</vt:lpstr>
      <vt:lpstr>Points to Remember About Payback Analysis</vt:lpstr>
      <vt:lpstr>Example: Payback Analysis (1)</vt:lpstr>
      <vt:lpstr>Example: Payback Analysis (2)</vt:lpstr>
      <vt:lpstr>Summary of Important Points</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Structural Analysis</dc:title>
  <dc:creator>Kilburg, Jolynn</dc:creator>
  <cp:lastModifiedBy>Ken Marefat</cp:lastModifiedBy>
  <cp:revision>452</cp:revision>
  <dcterms:created xsi:type="dcterms:W3CDTF">2017-02-27T15:23:48Z</dcterms:created>
  <dcterms:modified xsi:type="dcterms:W3CDTF">2017-08-23T22:44:22Z</dcterms:modified>
</cp:coreProperties>
</file>