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24"/>
  </p:notesMasterIdLst>
  <p:handoutMasterIdLst>
    <p:handoutMasterId r:id="rId25"/>
  </p:handout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5858"/>
    <a:srgbClr val="A60A1B"/>
    <a:srgbClr val="00518B"/>
    <a:srgbClr val="9B006A"/>
    <a:srgbClr val="006200"/>
    <a:srgbClr val="980917"/>
    <a:srgbClr val="2B5B4D"/>
    <a:srgbClr val="32946A"/>
    <a:srgbClr val="3946A4"/>
    <a:srgbClr val="0066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0463" autoAdjust="0"/>
  </p:normalViewPr>
  <p:slideViewPr>
    <p:cSldViewPr>
      <p:cViewPr>
        <p:scale>
          <a:sx n="75" d="100"/>
          <a:sy n="75" d="100"/>
        </p:scale>
        <p:origin x="-2718" y="-738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pPr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point:</a:t>
            </a:r>
          </a:p>
          <a:p>
            <a:r>
              <a:rPr lang="en-US" dirty="0" smtClean="0"/>
              <a:t>1.  Introduce yourself - your students are likely to want to know something about your qualifications and interests - overall, where you are coming from.</a:t>
            </a:r>
          </a:p>
          <a:p>
            <a:r>
              <a:rPr lang="en-US" dirty="0" smtClean="0"/>
              <a:t>2.  Have students introduce themselves.  Ask why they are taking this class.  If you are fortunate enough to have a Polaroid camera, take pictures of each student for later posting on a class “board” so both they and you get to know each other.</a:t>
            </a:r>
          </a:p>
          <a:p>
            <a:r>
              <a:rPr lang="en-US" dirty="0" smtClean="0"/>
              <a:t>3.  Discuss both choice of textbook and development of syllabus.</a:t>
            </a:r>
          </a:p>
          <a:p>
            <a:r>
              <a:rPr lang="en-US" dirty="0" smtClean="0"/>
              <a:t>4.  If you are expecting students to work in teams, at east introduce the choice of team members.  If at all possible, have students participate in a team building or team study exercise.  It works wonders.  Most student have been told to work in teams in prior classes, but have never examined exactly what a team is and how it works.  One hour spent in a team building/examination exercise saves many hours and avoids many problems later 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517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rgbClr val="000000">
              <a:alpha val="56863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57200" y="4191000"/>
            <a:ext cx="5105400" cy="6858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ArumSans Bd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0" y="6706639"/>
            <a:ext cx="9144000" cy="173736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585858"/>
                </a:solidFill>
              </a:defRPr>
            </a:lvl1pPr>
          </a:lstStyle>
          <a:p>
            <a:pPr lvl="0"/>
            <a:r>
              <a:rPr lang="en-US" dirty="0" smtClean="0"/>
              <a:t>Set Copyright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6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7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04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2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879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4073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59960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737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6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504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/>
            </a:lvl1pPr>
            <a:lvl2pPr>
              <a:spcAft>
                <a:spcPts val="800"/>
              </a:spcAft>
              <a:defRPr sz="2000"/>
            </a:lvl2pPr>
            <a:lvl3pPr>
              <a:spcAft>
                <a:spcPts val="800"/>
              </a:spcAft>
              <a:defRPr sz="1800"/>
            </a:lvl3pPr>
            <a:lvl4pPr>
              <a:spcAft>
                <a:spcPts val="800"/>
              </a:spcAft>
              <a:defRPr sz="1600"/>
            </a:lvl4pPr>
            <a:lvl5pPr>
              <a:spcAft>
                <a:spcPts val="800"/>
              </a:spcAf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004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6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Video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41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52120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655320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86265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57200" y="3733800"/>
            <a:ext cx="8229600" cy="239268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800" b="1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400" b="1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2000" b="1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800" b="1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Jump Link"/>
          <p:cNvSpPr>
            <a:spLocks noGrp="1"/>
          </p:cNvSpPr>
          <p:nvPr>
            <p:ph type="body" sz="quarter" idx="18" hasCustomPrompt="1"/>
          </p:nvPr>
        </p:nvSpPr>
        <p:spPr>
          <a:xfrm>
            <a:off x="3886200" y="6551932"/>
            <a:ext cx="1371600" cy="1005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9" hasCustomPrompt="1"/>
          </p:nvPr>
        </p:nvSpPr>
        <p:spPr>
          <a:xfrm>
            <a:off x="6473952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30997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6244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 bwMode="auto">
          <a:xfrm>
            <a:off x="685800" y="5486400"/>
            <a:ext cx="7772400" cy="838200"/>
          </a:xfrm>
          <a:prstGeom prst="ellipse">
            <a:avLst/>
          </a:prstGeom>
          <a:solidFill>
            <a:srgbClr val="CC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685800" y="4534644"/>
            <a:ext cx="7772400" cy="723156"/>
          </a:xfrm>
          <a:prstGeom prst="ellipse">
            <a:avLst/>
          </a:prstGeom>
          <a:solidFill>
            <a:srgbClr val="E8E5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685800" y="3429000"/>
            <a:ext cx="7772400" cy="877044"/>
          </a:xfrm>
          <a:prstGeom prst="ellipse">
            <a:avLst/>
          </a:prstGeom>
          <a:solidFill>
            <a:srgbClr val="D9D9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685800" y="2362200"/>
            <a:ext cx="7772400" cy="838200"/>
          </a:xfrm>
          <a:prstGeom prst="ellipse">
            <a:avLst/>
          </a:prstGeom>
          <a:solidFill>
            <a:srgbClr val="D6D6F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 bwMode="auto">
          <a:xfrm>
            <a:off x="685800" y="1295400"/>
            <a:ext cx="7772400" cy="838200"/>
          </a:xfrm>
          <a:prstGeom prst="ellipse">
            <a:avLst/>
          </a:prstGeom>
          <a:solidFill>
            <a:srgbClr val="C2FF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 hidden="1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 hidden="1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 hidden="1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 hidden="1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 hidden="1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 hidden="1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8229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Photo Credit" hidden="1"/>
          <p:cNvSpPr>
            <a:spLocks noGrp="1"/>
          </p:cNvSpPr>
          <p:nvPr>
            <p:ph sz="quarter" idx="23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1244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866468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sz="quarter" idx="30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23079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lang="en-US" sz="3600" b="1" dirty="0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57200" y="12700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457200" y="216916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9"/>
          </p:nvPr>
        </p:nvSpPr>
        <p:spPr>
          <a:xfrm>
            <a:off x="457200" y="306832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0"/>
          </p:nvPr>
        </p:nvSpPr>
        <p:spPr>
          <a:xfrm>
            <a:off x="457200" y="396748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1"/>
          </p:nvPr>
        </p:nvSpPr>
        <p:spPr>
          <a:xfrm>
            <a:off x="457200" y="486664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22"/>
          </p:nvPr>
        </p:nvSpPr>
        <p:spPr>
          <a:xfrm>
            <a:off x="457200" y="5765800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20"/>
          <p:cNvSpPr>
            <a:spLocks noGrp="1"/>
          </p:cNvSpPr>
          <p:nvPr>
            <p:ph sz="quarter" idx="24"/>
          </p:nvPr>
        </p:nvSpPr>
        <p:spPr>
          <a:xfrm>
            <a:off x="4648200" y="1269136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25"/>
          </p:nvPr>
        </p:nvSpPr>
        <p:spPr>
          <a:xfrm>
            <a:off x="4648200" y="2168469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ontent Placeholder 20"/>
          <p:cNvSpPr>
            <a:spLocks noGrp="1"/>
          </p:cNvSpPr>
          <p:nvPr>
            <p:ph sz="quarter" idx="26"/>
          </p:nvPr>
        </p:nvSpPr>
        <p:spPr>
          <a:xfrm>
            <a:off x="4648200" y="3067802"/>
            <a:ext cx="4038600" cy="73152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20"/>
          <p:cNvSpPr>
            <a:spLocks noGrp="1"/>
          </p:cNvSpPr>
          <p:nvPr>
            <p:ph sz="quarter" idx="27"/>
          </p:nvPr>
        </p:nvSpPr>
        <p:spPr>
          <a:xfrm>
            <a:off x="4648200" y="3967135"/>
            <a:ext cx="4038600" cy="528665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4" name="Content Placeholder 20"/>
          <p:cNvSpPr>
            <a:spLocks noGrp="1"/>
          </p:cNvSpPr>
          <p:nvPr>
            <p:ph sz="quarter" idx="28"/>
          </p:nvPr>
        </p:nvSpPr>
        <p:spPr>
          <a:xfrm>
            <a:off x="4648200" y="4648200"/>
            <a:ext cx="4038600" cy="467532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Content Placeholder 20"/>
          <p:cNvSpPr>
            <a:spLocks noGrp="1"/>
          </p:cNvSpPr>
          <p:nvPr>
            <p:ph sz="quarter" idx="29"/>
          </p:nvPr>
        </p:nvSpPr>
        <p:spPr>
          <a:xfrm>
            <a:off x="4648200" y="5257800"/>
            <a:ext cx="40386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31"/>
          </p:nvPr>
        </p:nvSpPr>
        <p:spPr>
          <a:xfrm>
            <a:off x="4724400" y="5943600"/>
            <a:ext cx="3962400" cy="533400"/>
          </a:xfrm>
          <a:prstGeom prst="rect">
            <a:avLst/>
          </a:prstGeom>
        </p:spPr>
        <p:txBody>
          <a:bodyPr/>
          <a:lstStyle>
            <a:lvl1pPr>
              <a:defRPr sz="24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hoto Credit"/>
          <p:cNvSpPr>
            <a:spLocks noGrp="1"/>
          </p:cNvSpPr>
          <p:nvPr>
            <p:ph sz="quarter" idx="32" hasCustomPrompt="1"/>
          </p:nvPr>
        </p:nvSpPr>
        <p:spPr>
          <a:xfrm>
            <a:off x="6464300" y="6702552"/>
            <a:ext cx="2670048" cy="155448"/>
          </a:xfrm>
          <a:prstGeom prst="rect">
            <a:avLst/>
          </a:prstGeom>
        </p:spPr>
        <p:txBody>
          <a:bodyPr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675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8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054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3194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803400"/>
            <a:ext cx="4040188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041775" cy="46482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3817620" y="652945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2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7505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45720" y="152400"/>
            <a:ext cx="9052560" cy="91440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rgbClr val="3946A4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4040188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7272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1270000"/>
            <a:ext cx="4041775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7272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343400"/>
            <a:ext cx="4040188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886200"/>
            <a:ext cx="4038600" cy="4572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343400"/>
            <a:ext cx="4041775" cy="1752600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400">
                <a:latin typeface="Arial Narrow" panose="020B0606020202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17620" y="6553200"/>
            <a:ext cx="150876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description(s)</a:t>
            </a:r>
          </a:p>
        </p:txBody>
      </p:sp>
      <p:sp>
        <p:nvSpPr>
          <p:cNvPr id="16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2079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544512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8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485390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>
              <a:spcAft>
                <a:spcPts val="800"/>
              </a:spcAft>
              <a:defRPr sz="2400">
                <a:latin typeface="Arial Narrow" panose="020B0606020202030204" pitchFamily="34" charset="0"/>
              </a:defRPr>
            </a:lvl1pPr>
            <a:lvl2pPr>
              <a:spcAft>
                <a:spcPts val="800"/>
              </a:spcAft>
              <a:defRPr sz="2000">
                <a:latin typeface="Arial Narrow" panose="020B0606020202030204" pitchFamily="34" charset="0"/>
              </a:defRPr>
            </a:lvl2pPr>
            <a:lvl3pPr>
              <a:spcAft>
                <a:spcPts val="800"/>
              </a:spcAft>
              <a:defRPr sz="1800">
                <a:latin typeface="Arial Narrow" panose="020B0606020202030204" pitchFamily="34" charset="0"/>
              </a:defRPr>
            </a:lvl3pPr>
            <a:lvl4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4pPr>
            <a:lvl5pPr>
              <a:spcAft>
                <a:spcPts val="800"/>
              </a:spcAft>
              <a:defRPr sz="1600">
                <a:latin typeface="Arial Narrow" panose="020B0606020202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275" y="6488875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91643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rgbClr val="3946A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 Narrow" panose="020B0606020202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 hidden="1"/>
          <p:cNvSpPr>
            <a:spLocks noGrp="1"/>
          </p:cNvSpPr>
          <p:nvPr>
            <p:ph type="body" sz="quarter" idx="16" hasCustomPrompt="1"/>
          </p:nvPr>
        </p:nvSpPr>
        <p:spPr>
          <a:xfrm>
            <a:off x="3886200" y="5081650"/>
            <a:ext cx="1371600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 smtClean="0"/>
              <a:t>Jump to long image description</a:t>
            </a:r>
          </a:p>
        </p:txBody>
      </p:sp>
      <p:sp>
        <p:nvSpPr>
          <p:cNvPr id="9" name="Photo Credit" hidden="1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15795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946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46929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hoto Credit3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50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06916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0761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423552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22294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585858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9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xmlns="" val="369556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8723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0531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175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94921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6294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65626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7836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109974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467100" y="6477000"/>
            <a:ext cx="220980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 smtClean="0"/>
              <a:t>Jump back to slide containing original image</a:t>
            </a:r>
          </a:p>
        </p:txBody>
      </p:sp>
    </p:spTree>
    <p:extLst>
      <p:ext uri="{BB962C8B-B14F-4D97-AF65-F5344CB8AC3E}">
        <p14:creationId xmlns:p14="http://schemas.microsoft.com/office/powerpoint/2010/main" xmlns="" val="311237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5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5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340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1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97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 smtClean="0"/>
              <a:t>Insert Photo Credit Here</a:t>
            </a:r>
            <a:endParaRPr lang="en-US" dirty="0"/>
          </a:p>
        </p:txBody>
      </p:sp>
      <p:sp>
        <p:nvSpPr>
          <p:cNvPr id="6" name="Copyright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05600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A6A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1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753" r:id="rId3"/>
    <p:sldLayoutId id="2147483908" r:id="rId4"/>
    <p:sldLayoutId id="2147483950" r:id="rId5"/>
    <p:sldLayoutId id="2147483757" r:id="rId6"/>
    <p:sldLayoutId id="2147483877" r:id="rId7"/>
    <p:sldLayoutId id="2147483761" r:id="rId8"/>
    <p:sldLayoutId id="2147483800" r:id="rId9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64" r:id="rId2"/>
    <p:sldLayoutId id="2147483952" r:id="rId3"/>
    <p:sldLayoutId id="2147483967" r:id="rId4"/>
    <p:sldLayoutId id="2147483966" r:id="rId5"/>
    <p:sldLayoutId id="2147483968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  <p:sldLayoutId id="21474839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</a:t>
            </a:r>
            <a:r>
              <a:rPr lang="en-US" sz="800" dirty="0" err="1" smtClean="0">
                <a:solidFill>
                  <a:schemeClr val="bg1"/>
                </a:solidFill>
              </a:rPr>
              <a:t>EducationCopy</a:t>
            </a:r>
            <a:endParaRPr lang="en-US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rgbClr val="6A6A6A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Education.</a:t>
            </a:r>
            <a:endParaRPr lang="en-US" sz="32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3352800"/>
            <a:ext cx="5715000" cy="1066800"/>
          </a:xfrm>
        </p:spPr>
        <p:txBody>
          <a:bodyPr lIns="0" rIns="0"/>
          <a:lstStyle/>
          <a:p>
            <a:r>
              <a:rPr lang="en-US" sz="2400" b="1" dirty="0" smtClean="0"/>
              <a:t>Lecture slides to accompany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3400" b="1" dirty="0" smtClean="0"/>
              <a:t>Engineering Economy, </a:t>
            </a:r>
            <a:r>
              <a:rPr lang="en-US" sz="2400" b="1" dirty="0" smtClean="0"/>
              <a:t>8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edition</a:t>
            </a:r>
            <a:endParaRPr lang="en-US" sz="2400" b="1" dirty="0"/>
          </a:p>
        </p:txBody>
      </p:sp>
      <p:sp>
        <p:nvSpPr>
          <p:cNvPr id="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4311501"/>
            <a:ext cx="5105400" cy="685800"/>
          </a:xfrm>
        </p:spPr>
        <p:txBody>
          <a:bodyPr anchor="b"/>
          <a:lstStyle/>
          <a:p>
            <a:r>
              <a:rPr lang="en-US" dirty="0"/>
              <a:t>Leland </a:t>
            </a:r>
            <a:r>
              <a:rPr lang="en-US" dirty="0" smtClean="0"/>
              <a:t>Blank, </a:t>
            </a:r>
            <a:r>
              <a:rPr lang="en-US" dirty="0"/>
              <a:t>Anthony </a:t>
            </a:r>
            <a:r>
              <a:rPr lang="en-US" dirty="0" smtClean="0"/>
              <a:t>Tarquin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0" y="6706639"/>
            <a:ext cx="9144000" cy="173736"/>
          </a:xfrm>
        </p:spPr>
        <p:txBody>
          <a:bodyPr/>
          <a:lstStyle/>
          <a:p>
            <a:r>
              <a:rPr lang="en-US" dirty="0"/>
              <a:t>©McGraw-Hill Education. All rights reserved. Authorized only for instructor use in the classroom.  No reproduction or further distribution permitted without the prior written consent of McGraw-Hill Education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105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Budgeting Using LP Formulation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4920"/>
                <a:ext cx="8229600" cy="3154680"/>
              </a:xfrm>
            </p:spPr>
            <p:txBody>
              <a:bodyPr/>
              <a:lstStyle/>
              <a:p>
                <a:pPr marL="0" indent="0">
                  <a:spcAft>
                    <a:spcPts val="500"/>
                  </a:spcAft>
                  <a:buClr>
                    <a:schemeClr val="tx1"/>
                  </a:buClr>
                  <a:buNone/>
                </a:pPr>
                <a:r>
                  <a:rPr lang="en-US" sz="2600" dirty="0"/>
                  <a:t>Why use linear programming (LP) approach?  </a:t>
                </a:r>
                <a:r>
                  <a:rPr lang="en-US" sz="2600" dirty="0" smtClean="0"/>
                  <a:t>--</a:t>
                </a:r>
              </a:p>
              <a:p>
                <a:pPr marL="457200" indent="0">
                  <a:spcBef>
                    <a:spcPts val="0"/>
                  </a:spcBef>
                  <a:spcAft>
                    <a:spcPts val="300"/>
                  </a:spcAft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000" dirty="0" smtClean="0">
                    <a:solidFill>
                      <a:srgbClr val="3946A4"/>
                    </a:solidFill>
                  </a:rPr>
                  <a:t>Manual </a:t>
                </a:r>
                <a:r>
                  <a:rPr lang="en-US" sz="2000" dirty="0">
                    <a:solidFill>
                      <a:srgbClr val="3946A4"/>
                    </a:solidFill>
                  </a:rPr>
                  <a:t>approach not good for large number of projects as 2</a:t>
                </a:r>
                <a:r>
                  <a:rPr lang="en-US" sz="2000" baseline="30000" dirty="0">
                    <a:solidFill>
                      <a:srgbClr val="3946A4"/>
                    </a:solidFill>
                  </a:rPr>
                  <a:t>m</a:t>
                </a:r>
                <a:r>
                  <a:rPr lang="en-US" sz="2000" dirty="0">
                    <a:solidFill>
                      <a:srgbClr val="3946A4"/>
                    </a:solidFill>
                  </a:rPr>
                  <a:t> ME bundles grows too </a:t>
                </a:r>
                <a:r>
                  <a:rPr lang="en-US" sz="2000" dirty="0" smtClean="0">
                    <a:solidFill>
                      <a:srgbClr val="3946A4"/>
                    </a:solidFill>
                  </a:rPr>
                  <a:t>rapidly</a:t>
                </a:r>
                <a:endParaRPr lang="en-US" sz="900" dirty="0">
                  <a:solidFill>
                    <a:srgbClr val="3946A4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sz="2600" dirty="0"/>
                  <a:t>Apply 0-1 integer LP (ILP) model to</a:t>
                </a:r>
                <a:r>
                  <a:rPr lang="en-US" sz="2400" dirty="0"/>
                  <a:t>:</a:t>
                </a:r>
              </a:p>
              <a:p>
                <a:pPr lvl="1">
                  <a:spcBef>
                    <a:spcPts val="0"/>
                  </a:spcBef>
                  <a:buClr>
                    <a:srgbClr val="3946A4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A60A1B"/>
                    </a:solidFill>
                  </a:rPr>
                  <a:t>Objective:  </a:t>
                </a:r>
                <a:r>
                  <a:rPr lang="en-US" sz="1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Maximize </a:t>
                </a:r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Sum of PW of NCF at MARR for projects</a:t>
                </a:r>
              </a:p>
              <a:p>
                <a:pPr lvl="1">
                  <a:spcBef>
                    <a:spcPts val="0"/>
                  </a:spcBef>
                  <a:spcAft>
                    <a:spcPts val="300"/>
                  </a:spcAft>
                  <a:buClr>
                    <a:srgbClr val="3946A4"/>
                  </a:buClr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A60A1B"/>
                    </a:solidFill>
                  </a:rPr>
                  <a:t>Constraints:</a:t>
                </a:r>
                <a:r>
                  <a:rPr lang="en-US" sz="1800" dirty="0">
                    <a:solidFill>
                      <a:srgbClr val="A60A1B"/>
                    </a:solidFill>
                  </a:rPr>
                  <a:t> </a:t>
                </a:r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Sum of investments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investment capital </a:t>
                </a:r>
                <a:r>
                  <a:rPr lang="en-US" sz="1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limit</a:t>
                </a:r>
                <a:br>
                  <a:rPr lang="en-US" sz="1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en-US" sz="19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			    Each </a:t>
                </a:r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project selected (</a:t>
                </a:r>
                <a:r>
                  <a:rPr lang="en-US" sz="1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</a:t>
                </a:r>
                <a:r>
                  <a:rPr lang="en-US" sz="1900" baseline="-25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</a:t>
                </a:r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1) or not selected (</a:t>
                </a:r>
                <a:r>
                  <a:rPr lang="en-US" sz="19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x</a:t>
                </a:r>
                <a:r>
                  <a:rPr lang="en-US" sz="1900" baseline="-250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k</a:t>
                </a:r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0) </a:t>
                </a:r>
                <a:endParaRPr lang="en-US" sz="8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400"/>
                  </a:spcAft>
                  <a:buClr>
                    <a:schemeClr val="tx1"/>
                  </a:buClr>
                  <a:buNone/>
                </a:pPr>
                <a:r>
                  <a:rPr lang="en-US" sz="2600" dirty="0">
                    <a:solidFill>
                      <a:srgbClr val="00518B"/>
                    </a:solidFill>
                  </a:rPr>
                  <a:t>LP formulation strives to maximize </a:t>
                </a:r>
                <a:r>
                  <a:rPr lang="en-US" sz="2600" dirty="0" smtClean="0">
                    <a:solidFill>
                      <a:srgbClr val="00518B"/>
                    </a:solidFill>
                  </a:rPr>
                  <a:t>Z</a:t>
                </a:r>
                <a:endParaRPr lang="en-US" sz="2600" dirty="0">
                  <a:solidFill>
                    <a:srgbClr val="00518B"/>
                  </a:solidFill>
                </a:endParaRPr>
              </a:p>
            </p:txBody>
          </p:sp>
        </mc:Choice>
        <mc:Fallback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4920"/>
                <a:ext cx="8229600" cy="3154680"/>
              </a:xfrm>
              <a:blipFill rotWithShape="1">
                <a:blip r:embed="rId3" cstate="print"/>
                <a:stretch>
                  <a:fillRect l="-1259" t="-1741" b="-6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3" descr="For a larger number of projects, a manual approach may be difficult and too time consuming.  A LP approach would resolve this.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55659103"/>
              </p:ext>
            </p:extLst>
          </p:nvPr>
        </p:nvGraphicFramePr>
        <p:xfrm>
          <a:off x="987425" y="4538663"/>
          <a:ext cx="7496175" cy="2011362"/>
        </p:xfrm>
        <a:graphic>
          <a:graphicData uri="http://schemas.openxmlformats.org/presentationml/2006/ole">
            <p:oleObj spid="_x0000_s3098" name="Equation" r:id="rId4" imgW="4165560" imgH="1117440" progId="">
              <p:embed/>
            </p:oleObj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11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Example: LP Solution of Capital Budgeting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428"/>
            <a:ext cx="8229600" cy="56388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MARR is 15%; limit is $20,000; select projects using </a:t>
            </a:r>
            <a:r>
              <a:rPr lang="en-US" dirty="0" smtClean="0"/>
              <a:t>LP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5331384"/>
                  </p:ext>
                </p:extLst>
              </p:nvPr>
            </p:nvGraphicFramePr>
            <p:xfrm>
              <a:off x="990600" y="1854200"/>
              <a:ext cx="7461504" cy="210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/>
                    <a:gridCol w="1645920"/>
                    <a:gridCol w="1645920"/>
                    <a:gridCol w="1554480"/>
                    <a:gridCol w="1517904"/>
                  </a:tblGrid>
                  <a:tr h="406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Investment,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 Net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Cash Flow,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 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Years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PW @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15%,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3870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6646</a:t>
                          </a: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2930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1019</a:t>
                          </a: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2680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984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2540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748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735331384"/>
                  </p:ext>
                </p:extLst>
              </p:nvPr>
            </p:nvGraphicFramePr>
            <p:xfrm>
              <a:off x="990600" y="1854200"/>
              <a:ext cx="7461504" cy="210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7280"/>
                    <a:gridCol w="1645920"/>
                    <a:gridCol w="1645920"/>
                    <a:gridCol w="1554480"/>
                    <a:gridCol w="1517904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Investment,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 Net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Cash Flow,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 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Years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PW @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15%,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7037" t="-181667" r="-286667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3870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6646</a:t>
                          </a: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7037" t="-281667" r="-286667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2930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1968" t="-281667" b="-228333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7037" t="-381667" r="-286667" b="-1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2680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984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/>
                        </a:solid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47548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67037" t="-481667" r="-286667" b="-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2540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502920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28575" cap="flat" cmpd="sng" algn="ctr">
                          <a:solidFill>
                            <a:srgbClr val="C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391968" t="-481667" b="-28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137160" y="4038600"/>
                <a:ext cx="8869680" cy="2514600"/>
              </a:xfrm>
            </p:spPr>
            <p:txBody>
              <a:bodyPr/>
              <a:lstStyle/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600" dirty="0">
                    <a:solidFill>
                      <a:srgbClr val="00518B"/>
                    </a:solidFill>
                  </a:rPr>
                  <a:t>LP formulation for projects A, B, C, D labeled k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518B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0518B"/>
                    </a:solidFill>
                  </a:rPr>
                  <a:t> 1, 2, 3, 4 </a:t>
                </a:r>
                <a:r>
                  <a:rPr lang="en-US" sz="2600" dirty="0" smtClean="0">
                    <a:solidFill>
                      <a:srgbClr val="00518B"/>
                    </a:solidFill>
                  </a:rPr>
                  <a:t>and</a:t>
                </a:r>
                <a:br>
                  <a:rPr lang="en-US" sz="2600" dirty="0" smtClean="0">
                    <a:solidFill>
                      <a:srgbClr val="00518B"/>
                    </a:solidFill>
                  </a:rPr>
                </a:br>
                <a:r>
                  <a:rPr lang="en-US" sz="2600" dirty="0" smtClean="0">
                    <a:solidFill>
                      <a:srgbClr val="00518B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rgbClr val="00518B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>
                    <a:solidFill>
                      <a:srgbClr val="00518B"/>
                    </a:solidFill>
                  </a:rPr>
                  <a:t> $20,000 is</a:t>
                </a:r>
                <a:r>
                  <a:rPr lang="en-US" sz="2600" dirty="0" smtClean="0">
                    <a:solidFill>
                      <a:srgbClr val="00518B"/>
                    </a:solidFill>
                  </a:rPr>
                  <a:t>:</a:t>
                </a:r>
                <a:endParaRPr lang="en-US" sz="2600" dirty="0">
                  <a:solidFill>
                    <a:srgbClr val="00518B"/>
                  </a:solidFill>
                </a:endParaRPr>
              </a:p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600" dirty="0">
                    <a:solidFill>
                      <a:srgbClr val="A60A1B"/>
                    </a:solidFill>
                  </a:rPr>
                  <a:t>Maximize:  </a:t>
                </a:r>
                <a:r>
                  <a:rPr lang="en-US" sz="2600" dirty="0">
                    <a:solidFill>
                      <a:srgbClr val="0066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solidFill>
                          <a:srgbClr val="00518B"/>
                        </a:solidFill>
                        <a:latin typeface="Cambria Math"/>
                      </a:rPr>
                      <m:t>𝟔𝟔𝟒𝟔𝐱</m:t>
                    </m:r>
                    <m:r>
                      <a:rPr lang="en-US" sz="2600" b="1" i="0" baseline="-25000" dirty="0">
                        <a:solidFill>
                          <a:srgbClr val="00518B"/>
                        </a:solidFill>
                        <a:latin typeface="Cambria Math"/>
                      </a:rPr>
                      <m:t>𝟏</m:t>
                    </m:r>
                    <m:r>
                      <a:rPr lang="en-US" sz="2600" b="1" i="0" dirty="0" smtClean="0">
                        <a:solidFill>
                          <a:srgbClr val="00518B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0" dirty="0">
                        <a:solidFill>
                          <a:srgbClr val="00518B"/>
                        </a:solidFill>
                        <a:latin typeface="Cambria Math"/>
                      </a:rPr>
                      <m:t>𝟏𝟎𝟏𝟗𝐱</m:t>
                    </m:r>
                    <m:r>
                      <a:rPr lang="en-US" sz="2600" b="1" i="0" baseline="-25000" dirty="0">
                        <a:solidFill>
                          <a:srgbClr val="00518B"/>
                        </a:solidFill>
                        <a:latin typeface="Cambria Math"/>
                      </a:rPr>
                      <m:t>𝟐</m:t>
                    </m:r>
                    <m:r>
                      <a:rPr lang="en-US" sz="2600" b="1" i="0" dirty="0">
                        <a:solidFill>
                          <a:srgbClr val="00518B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0" dirty="0">
                        <a:solidFill>
                          <a:srgbClr val="00518B"/>
                        </a:solidFill>
                        <a:latin typeface="Cambria Math"/>
                      </a:rPr>
                      <m:t>𝟗𝟖𝟒𝐱𝟑</m:t>
                    </m:r>
                    <m:r>
                      <a:rPr lang="en-US" sz="2600" b="1" i="0" dirty="0">
                        <a:solidFill>
                          <a:srgbClr val="00518B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0" dirty="0">
                        <a:solidFill>
                          <a:srgbClr val="00518B"/>
                        </a:solidFill>
                        <a:latin typeface="Cambria Math"/>
                      </a:rPr>
                      <m:t>𝟕𝟒𝟖𝐱𝟒</m:t>
                    </m:r>
                  </m:oMath>
                </a14:m>
                <a:endParaRPr lang="en-US" sz="2600" baseline="-25000" dirty="0">
                  <a:solidFill>
                    <a:srgbClr val="00518B"/>
                  </a:solidFill>
                </a:endParaRPr>
              </a:p>
              <a:p>
                <a:pPr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600" dirty="0">
                    <a:solidFill>
                      <a:srgbClr val="A60A1B"/>
                    </a:solidFill>
                  </a:rPr>
                  <a:t>Constraints:</a:t>
                </a:r>
                <a:r>
                  <a:rPr lang="en-US" sz="2600" dirty="0">
                    <a:solidFill>
                      <a:srgbClr val="0066FF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𝟖𝟎𝟎𝟎𝐱</m:t>
                    </m:r>
                    <m:r>
                      <a:rPr lang="en-US" sz="2400" b="1" i="0" baseline="-25000" dirty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𝟏𝟓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𝟎𝟎𝟎𝐱𝟐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𝟖𝟎𝟎𝟎𝐱𝟑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𝟖𝟎𝟎𝟎𝐱𝟒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𝟐𝟎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𝟎𝟎𝟎</m:t>
                    </m:r>
                  </m:oMath>
                </a14:m>
                <a:r>
                  <a:rPr lang="en-US" sz="2600" dirty="0" smtClean="0">
                    <a:solidFill>
                      <a:srgbClr val="002060"/>
                    </a:solidFill>
                  </a:rPr>
                  <a:t/>
                </a:r>
                <a:br>
                  <a:rPr lang="en-US" sz="2600" dirty="0" smtClean="0">
                    <a:solidFill>
                      <a:srgbClr val="002060"/>
                    </a:solidFill>
                  </a:rPr>
                </a:br>
                <a:r>
                  <a:rPr lang="en-US" sz="2600" dirty="0" smtClean="0">
                    <a:solidFill>
                      <a:srgbClr val="002060"/>
                    </a:solidFill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𝐱</m:t>
                    </m:r>
                    <m:r>
                      <a:rPr lang="en-US" sz="2400" b="1" i="0" baseline="-25000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𝐱𝟐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𝐱𝟑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, 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𝐚𝐧𝐝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𝐱𝟒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𝟎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𝐨𝐫</m:t>
                    </m:r>
                    <m:r>
                      <a:rPr lang="en-US" sz="2400" b="1" i="0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0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137160" y="4038600"/>
                <a:ext cx="8869680" cy="2514600"/>
              </a:xfrm>
              <a:blipFill rotWithShape="1">
                <a:blip r:embed="rId3" cstate="print"/>
                <a:stretch>
                  <a:fillRect l="-1237" t="-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7622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Example: LP Solution of Capital Budgeting Problem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152400" y="1270000"/>
                <a:ext cx="8839200" cy="1168400"/>
              </a:xfrm>
            </p:spPr>
            <p:txBody>
              <a:bodyPr/>
              <a:lstStyle/>
              <a:p>
                <a:pPr algn="ctr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dirty="0"/>
                  <a:t>Use spreadsheet and Solver tool to solve LP problem</a:t>
                </a:r>
              </a:p>
              <a:p>
                <a:pPr algn="ctr">
                  <a:buClr>
                    <a:schemeClr val="tx2">
                      <a:lumMod val="60000"/>
                      <a:lumOff val="40000"/>
                    </a:schemeClr>
                  </a:buClr>
                  <a:buNone/>
                </a:pPr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Select projects A (x</a:t>
                </a:r>
                <a:r>
                  <a:rPr lang="en-US" sz="3600" baseline="-250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60A1B"/>
                        </a:solidFill>
                        <a:latin typeface="Cambria Math"/>
                        <a:cs typeface="Aharoni" pitchFamily="2" charset="-79"/>
                      </a:rPr>
                      <m:t>=</m:t>
                    </m:r>
                  </m:oMath>
                </a14:m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n-US" sz="36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) and C (x</a:t>
                </a:r>
                <a:r>
                  <a:rPr lang="en-US" sz="3600" baseline="-250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3</a:t>
                </a:r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60A1B"/>
                        </a:solidFill>
                        <a:latin typeface="Cambria Math"/>
                        <a:cs typeface="Aharoni" pitchFamily="2" charset="-79"/>
                      </a:rPr>
                      <m:t>=</m:t>
                    </m:r>
                  </m:oMath>
                </a14:m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n-US" sz="36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1</a:t>
                </a:r>
                <a:r>
                  <a:rPr lang="en-US" sz="23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) for max PW </a:t>
                </a:r>
                <a14:m>
                  <m:oMath xmlns:m="http://schemas.openxmlformats.org/officeDocument/2006/math">
                    <m:r>
                      <a:rPr lang="en-US" sz="2300" i="1" dirty="0" smtClean="0">
                        <a:solidFill>
                          <a:srgbClr val="A60A1B"/>
                        </a:solidFill>
                        <a:latin typeface="Cambria Math"/>
                        <a:cs typeface="Aharoni" pitchFamily="2" charset="-79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 </a:t>
                </a:r>
                <a:r>
                  <a:rPr lang="en-US" sz="3600" dirty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$</a:t>
                </a:r>
                <a:r>
                  <a:rPr lang="en-US" sz="3600" dirty="0" smtClean="0">
                    <a:solidFill>
                      <a:srgbClr val="A60A1B"/>
                    </a:solidFill>
                    <a:latin typeface="Aharoni" pitchFamily="2" charset="-79"/>
                    <a:cs typeface="Aharoni" pitchFamily="2" charset="-79"/>
                  </a:rPr>
                  <a:t>7630</a:t>
                </a:r>
                <a:endParaRPr lang="en-US" sz="3600" dirty="0">
                  <a:solidFill>
                    <a:srgbClr val="A60A1B"/>
                  </a:solidFill>
                  <a:latin typeface="Aharoni" pitchFamily="2" charset="-79"/>
                  <a:cs typeface="Aharoni" pitchFamily="2" charset="-79"/>
                </a:endParaRPr>
              </a:p>
            </p:txBody>
          </p:sp>
        </mc:Choice>
        <mc:Fallback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152400" y="1270000"/>
                <a:ext cx="8839200" cy="1168400"/>
              </a:xfrm>
              <a:blipFill rotWithShape="1">
                <a:blip r:embed="rId2" cstate="print"/>
                <a:stretch>
                  <a:fillRect l="-138" t="-4167" r="-1241" b="-1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Content Placeholder 3"/>
          <p:cNvPicPr>
            <a:picLocks noGrp="1" noChangeAspect="1"/>
          </p:cNvPicPr>
          <p:nvPr>
            <p:ph sz="quarter" idx="18"/>
          </p:nvPr>
        </p:nvPicPr>
        <p:blipFill>
          <a:blip r:embed="rId3" cstate="print"/>
          <a:srcRect l="750" t="17133" r="41198" b="19930"/>
          <a:stretch>
            <a:fillRect/>
          </a:stretch>
        </p:blipFill>
        <p:spPr bwMode="auto">
          <a:xfrm>
            <a:off x="243840" y="2423160"/>
            <a:ext cx="6400800" cy="420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ontent Placeholder 4"/>
          <p:cNvPicPr>
            <a:picLocks noGrp="1" noChangeAspect="1"/>
          </p:cNvPicPr>
          <p:nvPr>
            <p:ph sz="quarter" idx="19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5840" y="3654902"/>
            <a:ext cx="4023360" cy="226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5"/>
          <p:cNvGrpSpPr/>
          <p:nvPr/>
        </p:nvGrpSpPr>
        <p:grpSpPr>
          <a:xfrm>
            <a:off x="1844040" y="4606834"/>
            <a:ext cx="3108960" cy="1097280"/>
            <a:chOff x="1980406" y="4114800"/>
            <a:chExt cx="3505994" cy="1143794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1714500" y="4991100"/>
              <a:ext cx="533400" cy="1588"/>
            </a:xfrm>
            <a:prstGeom prst="straightConnector1">
              <a:avLst/>
            </a:prstGeom>
            <a:ln w="28575">
              <a:solidFill>
                <a:srgbClr val="0062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4648200" y="4419600"/>
              <a:ext cx="609600" cy="0"/>
            </a:xfrm>
            <a:prstGeom prst="line">
              <a:avLst/>
            </a:prstGeom>
            <a:ln w="28575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953000" y="4114800"/>
              <a:ext cx="533400" cy="0"/>
            </a:xfrm>
            <a:prstGeom prst="line">
              <a:avLst/>
            </a:prstGeom>
            <a:ln w="28575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981200" y="4724400"/>
              <a:ext cx="2971800" cy="0"/>
            </a:xfrm>
            <a:prstGeom prst="line">
              <a:avLst/>
            </a:prstGeom>
            <a:ln w="28575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6"/>
          <p:cNvCxnSpPr/>
          <p:nvPr/>
        </p:nvCxnSpPr>
        <p:spPr>
          <a:xfrm flipH="1" flipV="1">
            <a:off x="5425440" y="3407228"/>
            <a:ext cx="217714" cy="762000"/>
          </a:xfrm>
          <a:prstGeom prst="straightConnector1">
            <a:avLst/>
          </a:prstGeom>
          <a:ln w="28575">
            <a:solidFill>
              <a:srgbClr val="006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7"/>
          <p:cNvCxnSpPr/>
          <p:nvPr/>
        </p:nvCxnSpPr>
        <p:spPr>
          <a:xfrm rot="5400000" flipH="1" flipV="1">
            <a:off x="5960031" y="3733403"/>
            <a:ext cx="608806" cy="1588"/>
          </a:xfrm>
          <a:prstGeom prst="straightConnector1">
            <a:avLst/>
          </a:prstGeom>
          <a:ln w="28575">
            <a:solidFill>
              <a:srgbClr val="006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8"/>
          <p:cNvGrpSpPr/>
          <p:nvPr/>
        </p:nvGrpSpPr>
        <p:grpSpPr>
          <a:xfrm>
            <a:off x="5817324" y="5115492"/>
            <a:ext cx="320040" cy="960120"/>
            <a:chOff x="6172200" y="4648200"/>
            <a:chExt cx="686594" cy="991394"/>
          </a:xfrm>
        </p:grpSpPr>
        <p:cxnSp>
          <p:nvCxnSpPr>
            <p:cNvPr id="23" name="Straight Arrow Connector 22"/>
            <p:cNvCxnSpPr/>
            <p:nvPr/>
          </p:nvCxnSpPr>
          <p:spPr>
            <a:xfrm rot="5400000">
              <a:off x="6362700" y="5143500"/>
              <a:ext cx="990600" cy="1588"/>
            </a:xfrm>
            <a:prstGeom prst="straightConnector1">
              <a:avLst/>
            </a:prstGeom>
            <a:ln w="28575">
              <a:solidFill>
                <a:srgbClr val="0062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72200" y="4648200"/>
              <a:ext cx="685800" cy="0"/>
            </a:xfrm>
            <a:prstGeom prst="line">
              <a:avLst/>
            </a:prstGeom>
            <a:ln w="28575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9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13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Project Ranking Measures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12480" cy="3200400"/>
          </a:xfrm>
        </p:spPr>
        <p:txBody>
          <a:bodyPr/>
          <a:lstStyle/>
          <a:p>
            <a:pPr marL="0" indent="0" algn="ctr">
              <a:spcBef>
                <a:spcPts val="300"/>
              </a:spcBef>
              <a:spcAft>
                <a:spcPts val="0"/>
              </a:spcAft>
              <a:buClr>
                <a:schemeClr val="accent3">
                  <a:lumMod val="50000"/>
                </a:schemeClr>
              </a:buClr>
              <a:buNone/>
            </a:pPr>
            <a:r>
              <a:rPr lang="en-US" dirty="0">
                <a:solidFill>
                  <a:srgbClr val="0066FF"/>
                </a:solidFill>
              </a:rPr>
              <a:t> </a:t>
            </a:r>
            <a:r>
              <a:rPr lang="en-US" dirty="0">
                <a:solidFill>
                  <a:srgbClr val="00518B"/>
                </a:solidFill>
              </a:rPr>
              <a:t>Possible measures to rank and select projects: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A60A1B"/>
                </a:solidFill>
              </a:rPr>
              <a:t>PW </a:t>
            </a:r>
            <a:r>
              <a:rPr lang="en-US" sz="2400" dirty="0">
                <a:solidFill>
                  <a:srgbClr val="A60A1B"/>
                </a:solidFill>
              </a:rPr>
              <a:t>(present worth)</a:t>
            </a:r>
            <a:r>
              <a:rPr lang="en-US" sz="2000" dirty="0">
                <a:solidFill>
                  <a:srgbClr val="A60A1B"/>
                </a:solidFill>
              </a:rPr>
              <a:t> </a:t>
            </a:r>
            <a:r>
              <a:rPr lang="en-US" sz="2400" dirty="0"/>
              <a:t>–</a:t>
            </a:r>
            <a:r>
              <a:rPr lang="en-US" sz="2000" dirty="0"/>
              <a:t> </a:t>
            </a:r>
            <a:r>
              <a:rPr lang="en-US" sz="2200" dirty="0"/>
              <a:t>previously used to solve </a:t>
            </a:r>
            <a:r>
              <a:rPr lang="en-US" sz="2200" dirty="0" smtClean="0"/>
              <a:t>capital</a:t>
            </a:r>
            <a:br>
              <a:rPr lang="en-US" sz="2200" dirty="0" smtClean="0"/>
            </a:br>
            <a:r>
              <a:rPr lang="en-US" sz="2200" dirty="0" smtClean="0"/>
              <a:t>		budgeting </a:t>
            </a:r>
            <a:r>
              <a:rPr lang="en-US" sz="2200" dirty="0"/>
              <a:t>problem; maximizes PW value)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60A1B"/>
                </a:solidFill>
              </a:rPr>
              <a:t>IROR (internal ROR) </a:t>
            </a:r>
            <a:r>
              <a:rPr lang="en-US" dirty="0"/>
              <a:t>–</a:t>
            </a:r>
            <a:r>
              <a:rPr lang="en-US" sz="2200" dirty="0"/>
              <a:t> maximizes overall ROR; reinvestment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		assumed at </a:t>
            </a:r>
            <a:r>
              <a:rPr lang="en-US" sz="2200" dirty="0"/>
              <a:t>IROR value </a:t>
            </a:r>
          </a:p>
          <a:p>
            <a:pPr>
              <a:spcBef>
                <a:spcPts val="300"/>
              </a:spcBef>
              <a:spcAft>
                <a:spcPts val="0"/>
              </a:spcAft>
              <a:buClr>
                <a:srgbClr val="3946A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A60A1B"/>
                </a:solidFill>
              </a:rPr>
              <a:t>PWI (present worth index) </a:t>
            </a:r>
            <a:r>
              <a:rPr lang="en-US" dirty="0"/>
              <a:t>– </a:t>
            </a:r>
            <a:r>
              <a:rPr lang="en-US" sz="2200" dirty="0"/>
              <a:t>same as PI (profitability index); </a:t>
            </a:r>
            <a:r>
              <a:rPr lang="en-US" sz="2200" dirty="0" smtClean="0"/>
              <a:t>provides 			most </a:t>
            </a:r>
            <a:r>
              <a:rPr lang="en-US" sz="2200" dirty="0"/>
              <a:t>money for the investment amount over life of the project, </a:t>
            </a:r>
            <a:r>
              <a:rPr lang="en-US" sz="2200" dirty="0" smtClean="0"/>
              <a:t>i.e., 			maximizes </a:t>
            </a:r>
            <a:r>
              <a:rPr lang="en-US" sz="2200" dirty="0"/>
              <a:t>‘bang for the buck’. PWI measure is:</a:t>
            </a: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1705670"/>
              </p:ext>
            </p:extLst>
          </p:nvPr>
        </p:nvGraphicFramePr>
        <p:xfrm>
          <a:off x="1702080" y="4288972"/>
          <a:ext cx="5739840" cy="1371600"/>
        </p:xfrm>
        <a:graphic>
          <a:graphicData uri="http://schemas.openxmlformats.org/presentationml/2006/ole">
            <p:oleObj spid="_x0000_s4114" name="Equation" r:id="rId3" imgW="2869920" imgH="685800" progId="">
              <p:embed/>
            </p:oleObj>
          </a:graphicData>
        </a:graphic>
      </p:graphicFrame>
      <p:sp>
        <p:nvSpPr>
          <p:cNvPr id="11" name="Content Placeholder 4"/>
          <p:cNvSpPr>
            <a:spLocks noGrp="1"/>
          </p:cNvSpPr>
          <p:nvPr>
            <p:ph idx="17"/>
          </p:nvPr>
        </p:nvSpPr>
        <p:spPr>
          <a:xfrm>
            <a:off x="723900" y="5791200"/>
            <a:ext cx="7696200" cy="762000"/>
          </a:xfrm>
          <a:ln w="28575">
            <a:solidFill>
              <a:srgbClr val="006200"/>
            </a:solidFill>
          </a:ln>
        </p:spPr>
        <p:txBody>
          <a:bodyPr/>
          <a:lstStyle/>
          <a:p>
            <a:pPr algn="ctr">
              <a:buClr>
                <a:schemeClr val="accent3">
                  <a:lumMod val="50000"/>
                </a:schemeClr>
              </a:buClr>
              <a:buNone/>
            </a:pPr>
            <a:r>
              <a:rPr lang="en-US" sz="2200" dirty="0">
                <a:solidFill>
                  <a:srgbClr val="002060"/>
                </a:solidFill>
                <a:latin typeface="Arial Rounded MT Bold" pitchFamily="34" charset="0"/>
              </a:rPr>
              <a:t>Projects selected </a:t>
            </a:r>
            <a:r>
              <a:rPr lang="en-US" sz="2200" dirty="0">
                <a:solidFill>
                  <a:srgbClr val="9B006A"/>
                </a:solidFill>
                <a:latin typeface="Arial Rounded MT Bold" pitchFamily="34" charset="0"/>
              </a:rPr>
              <a:t>by each measure </a:t>
            </a:r>
            <a:r>
              <a:rPr lang="en-US" sz="2200" dirty="0">
                <a:solidFill>
                  <a:srgbClr val="002060"/>
                </a:solidFill>
                <a:latin typeface="Arial Rounded MT Bold" pitchFamily="34" charset="0"/>
              </a:rPr>
              <a:t>can be different </a:t>
            </a:r>
            <a:r>
              <a:rPr lang="en-US" sz="2200" dirty="0" smtClean="0">
                <a:solidFill>
                  <a:srgbClr val="9B006A"/>
                </a:solidFill>
                <a:latin typeface="Arial Rounded MT Bold" pitchFamily="34" charset="0"/>
              </a:rPr>
              <a:t>since </a:t>
            </a:r>
            <a:r>
              <a:rPr lang="en-US" sz="2200" dirty="0">
                <a:solidFill>
                  <a:srgbClr val="9B006A"/>
                </a:solidFill>
                <a:latin typeface="Arial Rounded MT Bold" pitchFamily="34" charset="0"/>
              </a:rPr>
              <a:t>each measure maximizes </a:t>
            </a:r>
            <a:r>
              <a:rPr lang="en-US" sz="2200" dirty="0">
                <a:solidFill>
                  <a:srgbClr val="002060"/>
                </a:solidFill>
                <a:latin typeface="Arial Rounded MT Bold" pitchFamily="34" charset="0"/>
              </a:rPr>
              <a:t>a</a:t>
            </a:r>
            <a:r>
              <a:rPr lang="en-US" sz="2200" dirty="0">
                <a:solidFill>
                  <a:srgbClr val="D60093"/>
                </a:solidFill>
                <a:latin typeface="Arial Rounded MT Bold" pitchFamily="34" charset="0"/>
              </a:rPr>
              <a:t> </a:t>
            </a:r>
            <a:r>
              <a:rPr lang="en-US" sz="2200" dirty="0">
                <a:solidFill>
                  <a:srgbClr val="002060"/>
                </a:solidFill>
                <a:latin typeface="Arial Rounded MT Bold" pitchFamily="34" charset="0"/>
              </a:rPr>
              <a:t>different </a:t>
            </a:r>
            <a:r>
              <a:rPr lang="en-US" sz="2200" dirty="0" smtClean="0">
                <a:solidFill>
                  <a:srgbClr val="002060"/>
                </a:solidFill>
                <a:latin typeface="Arial Rounded MT Bold" pitchFamily="34" charset="0"/>
              </a:rPr>
              <a:t>parameter</a:t>
            </a:r>
            <a:endParaRPr lang="en-US" sz="2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26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Important Points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264920"/>
            <a:ext cx="8534400" cy="5135880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200"/>
              </a:buClr>
              <a:buNone/>
            </a:pPr>
            <a:r>
              <a:rPr lang="en-US" sz="2400" b="0" dirty="0"/>
              <a:t>Capital budgeting requires selection from independent projects</a:t>
            </a:r>
            <a:r>
              <a:rPr lang="en-US" sz="2400" b="0" dirty="0" smtClean="0"/>
              <a:t>. </a:t>
            </a:r>
            <a:r>
              <a:rPr lang="en-US" sz="2400" b="0" dirty="0"/>
              <a:t>The PW measure is commonly maximized with a limited investment </a:t>
            </a:r>
            <a:r>
              <a:rPr lang="en-US" sz="2400" b="0" dirty="0" smtClean="0"/>
              <a:t>budget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200"/>
              </a:buClr>
              <a:buNone/>
            </a:pPr>
            <a:r>
              <a:rPr lang="en-US" sz="2400" dirty="0">
                <a:solidFill>
                  <a:srgbClr val="00518B"/>
                </a:solidFill>
              </a:rPr>
              <a:t>Equal service assumption is not necessary </a:t>
            </a:r>
            <a:r>
              <a:rPr lang="en-US" sz="2400" b="0" dirty="0"/>
              <a:t>for a capital budgeting solution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200"/>
              </a:buClr>
              <a:buNone/>
            </a:pPr>
            <a:r>
              <a:rPr lang="en-US" sz="2400" b="0" dirty="0"/>
              <a:t>Manual solution requires development of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518B"/>
                </a:solidFill>
              </a:rPr>
              <a:t>ME bundles</a:t>
            </a:r>
            <a:r>
              <a:rPr lang="en-US" sz="2400" b="0" dirty="0">
                <a:solidFill>
                  <a:srgbClr val="00518B"/>
                </a:solidFill>
              </a:rPr>
              <a:t> </a:t>
            </a:r>
            <a:r>
              <a:rPr lang="en-US" sz="2400" b="0" dirty="0"/>
              <a:t>of projects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200"/>
              </a:buClr>
              <a:buNone/>
            </a:pPr>
            <a:r>
              <a:rPr lang="en-US" sz="2400" b="0" dirty="0"/>
              <a:t>Solution using </a:t>
            </a:r>
            <a:r>
              <a:rPr lang="en-US" sz="2400" dirty="0">
                <a:solidFill>
                  <a:srgbClr val="00518B"/>
                </a:solidFill>
              </a:rPr>
              <a:t>linear programming</a:t>
            </a:r>
            <a:r>
              <a:rPr lang="en-US" sz="2400" b="0" dirty="0">
                <a:solidFill>
                  <a:srgbClr val="00518B"/>
                </a:solidFill>
              </a:rPr>
              <a:t> </a:t>
            </a:r>
            <a:r>
              <a:rPr lang="en-US" sz="2400" b="0" dirty="0"/>
              <a:t>formulation and the </a:t>
            </a:r>
            <a:r>
              <a:rPr lang="en-US" sz="2400" dirty="0">
                <a:solidFill>
                  <a:srgbClr val="00518B"/>
                </a:solidFill>
              </a:rPr>
              <a:t>Solver</a:t>
            </a:r>
            <a:r>
              <a:rPr lang="en-US" sz="2400" b="0" dirty="0"/>
              <a:t> tool on a </a:t>
            </a:r>
            <a:r>
              <a:rPr lang="en-US" sz="2400" dirty="0">
                <a:solidFill>
                  <a:srgbClr val="00518B"/>
                </a:solidFill>
              </a:rPr>
              <a:t>spreadsheet</a:t>
            </a:r>
            <a:r>
              <a:rPr lang="en-US" sz="2400" b="0" dirty="0"/>
              <a:t> is used to maximize PW at a stated MARR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Clr>
                <a:srgbClr val="006200"/>
              </a:buClr>
              <a:buNone/>
            </a:pPr>
            <a:r>
              <a:rPr lang="en-US" sz="2400" b="0" dirty="0"/>
              <a:t>Projects ranked using different measures, e.g., PW, IROR and PWI</a:t>
            </a:r>
            <a:r>
              <a:rPr lang="en-US" sz="2400" dirty="0">
                <a:solidFill>
                  <a:srgbClr val="00518B"/>
                </a:solidFill>
              </a:rPr>
              <a:t>, may select different projects</a:t>
            </a:r>
            <a:r>
              <a:rPr lang="en-US" sz="2400" b="0" dirty="0">
                <a:solidFill>
                  <a:srgbClr val="0066FF"/>
                </a:solidFill>
              </a:rPr>
              <a:t> </a:t>
            </a:r>
            <a:r>
              <a:rPr lang="en-US" sz="2400" b="0" dirty="0"/>
              <a:t>since different measures are </a:t>
            </a:r>
            <a:r>
              <a:rPr lang="en-US" sz="2400" b="0" dirty="0" smtClean="0"/>
              <a:t>maximized</a:t>
            </a:r>
            <a:endParaRPr lang="en-US" sz="2400" b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802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0A1B"/>
                </a:solidFill>
              </a:rPr>
              <a:t>Chapter 12</a:t>
            </a:r>
            <a:endParaRPr lang="en-US" dirty="0">
              <a:solidFill>
                <a:srgbClr val="A60A1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444444"/>
                </a:solidFill>
                <a:latin typeface="ArumSans Rg" pitchFamily="34" charset="0"/>
              </a:rPr>
              <a:t>Independent Projects with Budget Limitation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72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3946A4"/>
                </a:solidFill>
              </a:rPr>
              <a:t>LEARNING OUTCOMES</a:t>
            </a:r>
            <a:endParaRPr lang="en-US" dirty="0">
              <a:solidFill>
                <a:srgbClr val="3946A4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48640" y="1630680"/>
            <a:ext cx="8061960" cy="3550920"/>
          </a:xfrm>
          <a:ln w="76200" cmpd="tri">
            <a:solidFill>
              <a:schemeClr val="tx1"/>
            </a:solidFill>
          </a:ln>
        </p:spPr>
        <p:txBody>
          <a:bodyPr/>
          <a:lstStyle/>
          <a:p>
            <a:pPr marL="548640" indent="-457200" defTabSz="836613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Capital rationing basics</a:t>
            </a:r>
          </a:p>
          <a:p>
            <a:pPr marL="548640" indent="-457200" defTabSz="836613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Projects with equal lives</a:t>
            </a:r>
          </a:p>
          <a:p>
            <a:pPr marL="548640" indent="-457200" defTabSz="836613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Projects with unequal lives</a:t>
            </a:r>
          </a:p>
          <a:p>
            <a:pPr marL="548640" indent="-457200" defTabSz="836613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Linear program model</a:t>
            </a:r>
          </a:p>
          <a:p>
            <a:pPr marL="548640" indent="-457200" defTabSz="836613">
              <a:lnSpc>
                <a:spcPct val="114000"/>
              </a:lnSpc>
              <a:spcBef>
                <a:spcPts val="1800"/>
              </a:spcBef>
              <a:spcAft>
                <a:spcPts val="0"/>
              </a:spcAft>
              <a:buClr>
                <a:srgbClr val="3946A4"/>
              </a:buClr>
              <a:buFontTx/>
              <a:buAutoNum type="arabicPeriod"/>
            </a:pPr>
            <a:r>
              <a:rPr lang="en-US" dirty="0">
                <a:latin typeface="Tahoma" pitchFamily="34" charset="0"/>
              </a:rPr>
              <a:t>Ranking options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67637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Capital Rationing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3733800" cy="5364480"/>
              </a:xfrm>
            </p:spPr>
            <p:txBody>
              <a:bodyPr/>
              <a:lstStyle/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200" dirty="0"/>
                  <a:t>Capital is a </a:t>
                </a:r>
                <a:r>
                  <a:rPr lang="en-US" sz="2200" dirty="0">
                    <a:solidFill>
                      <a:srgbClr val="A60A1B"/>
                    </a:solidFill>
                  </a:rPr>
                  <a:t>scarce resource</a:t>
                </a:r>
                <a:r>
                  <a:rPr lang="en-US" sz="2200" dirty="0"/>
                  <a:t>; never enough to fund all projects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200" dirty="0"/>
                  <a:t>Each project is </a:t>
                </a:r>
                <a:r>
                  <a:rPr lang="en-US" sz="2200" dirty="0">
                    <a:solidFill>
                      <a:srgbClr val="A60A1B"/>
                    </a:solidFill>
                  </a:rPr>
                  <a:t>independent of others</a:t>
                </a:r>
                <a:r>
                  <a:rPr lang="en-US" sz="2200" dirty="0"/>
                  <a:t>; select one, two, or more projects; don’t exceed budget limit</a:t>
                </a:r>
                <a:r>
                  <a:rPr lang="en-US" sz="2200" dirty="0">
                    <a:solidFill>
                      <a:srgbClr val="A60A1B"/>
                    </a:solidFill>
                  </a:rPr>
                  <a:t> </a:t>
                </a:r>
                <a:r>
                  <a:rPr lang="en-US" sz="2200" i="1" dirty="0">
                    <a:solidFill>
                      <a:srgbClr val="A60A1B"/>
                    </a:solidFill>
                  </a:rPr>
                  <a:t>b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sz="2200" dirty="0">
                    <a:solidFill>
                      <a:srgbClr val="A60A1B"/>
                    </a:solidFill>
                  </a:rPr>
                  <a:t>‘Bundle’ </a:t>
                </a:r>
                <a:r>
                  <a:rPr lang="en-US" sz="2200" dirty="0"/>
                  <a:t>is a collection of independent projects that are </a:t>
                </a:r>
                <a:r>
                  <a:rPr lang="en-US" sz="2200" dirty="0">
                    <a:solidFill>
                      <a:srgbClr val="A60A1B"/>
                    </a:solidFill>
                  </a:rPr>
                  <a:t>mutually exclusive (ME</a:t>
                </a:r>
                <a:r>
                  <a:rPr lang="en-US" sz="2200" dirty="0" smtClean="0">
                    <a:solidFill>
                      <a:srgbClr val="A60A1B"/>
                    </a:solidFill>
                  </a:rPr>
                  <a:t>)</a:t>
                </a:r>
                <a:endParaRPr lang="en-US" sz="2200" dirty="0">
                  <a:solidFill>
                    <a:srgbClr val="A60A1B"/>
                  </a:solidFill>
                </a:endParaRPr>
              </a:p>
              <a:p>
                <a:pPr marL="0" indent="0">
                  <a:spcBef>
                    <a:spcPts val="0"/>
                  </a:spcBef>
                  <a:buClr>
                    <a:srgbClr val="3946A4"/>
                  </a:buClr>
                  <a:buNone/>
                </a:pPr>
                <a:r>
                  <a:rPr lang="en-US" sz="2200" dirty="0"/>
                  <a:t>For 3 projects, there </a:t>
                </a:r>
                <a:r>
                  <a:rPr lang="en-US" sz="2200" dirty="0" smtClean="0"/>
                  <a:t>are</a:t>
                </a:r>
                <a:br>
                  <a:rPr lang="en-US" sz="2200" dirty="0" smtClean="0"/>
                </a:br>
                <a:r>
                  <a:rPr lang="en-US" sz="2200" dirty="0" smtClean="0"/>
                  <a:t>2</a:t>
                </a:r>
                <a:r>
                  <a:rPr lang="en-US" sz="2200" baseline="30000" dirty="0" smtClean="0"/>
                  <a:t>3</a:t>
                </a: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200" dirty="0"/>
                  <a:t> 8 ME bundles, e.g., A, B, C, AB, AC, BC, ABC, Do nothing (DN</a:t>
                </a:r>
                <a:r>
                  <a:rPr lang="en-US" sz="2200" dirty="0" smtClean="0"/>
                  <a:t>)</a:t>
                </a:r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3733800" cy="5364480"/>
              </a:xfrm>
              <a:blipFill rotWithShape="1">
                <a:blip r:embed="rId2" cstate="print"/>
                <a:stretch>
                  <a:fillRect l="-2124" t="-682" r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3" descr="If you have a large number of projects and unlimited resources ($), then you can fund all the projects which have a positive (acceptable) Present Worth.  How3ver, that's typically not the case so the objective is to maximize the PW within the budget limitations by calculating all feasible 'bundles' of projects."/>
          <p:cNvPicPr>
            <a:picLocks noGrp="1" noChangeAspect="1" noChangeArrowheads="1"/>
          </p:cNvPicPr>
          <p:nvPr>
            <p:ph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793" y="1219200"/>
            <a:ext cx="452340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4"/>
          <p:cNvGrpSpPr/>
          <p:nvPr/>
        </p:nvGrpSpPr>
        <p:grpSpPr>
          <a:xfrm>
            <a:off x="3100927" y="3581400"/>
            <a:ext cx="4800600" cy="457200"/>
            <a:chOff x="3048000" y="3505200"/>
            <a:chExt cx="4800600" cy="457200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7239000" y="3581400"/>
              <a:ext cx="609600" cy="381000"/>
            </a:xfrm>
            <a:prstGeom prst="straightConnector1">
              <a:avLst/>
            </a:prstGeom>
            <a:ln w="38100">
              <a:solidFill>
                <a:srgbClr val="0062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3733800" y="3962400"/>
              <a:ext cx="3505200" cy="0"/>
            </a:xfrm>
            <a:prstGeom prst="line">
              <a:avLst/>
            </a:prstGeom>
            <a:ln w="38100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3505200" y="3733800"/>
              <a:ext cx="457200" cy="0"/>
            </a:xfrm>
            <a:prstGeom prst="line">
              <a:avLst/>
            </a:prstGeom>
            <a:ln w="38100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0800000">
              <a:off x="3048000" y="3505200"/>
              <a:ext cx="685800" cy="0"/>
            </a:xfrm>
            <a:prstGeom prst="line">
              <a:avLst/>
            </a:prstGeom>
            <a:ln w="38100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5"/>
          <p:cNvGrpSpPr/>
          <p:nvPr/>
        </p:nvGrpSpPr>
        <p:grpSpPr>
          <a:xfrm>
            <a:off x="3657600" y="4605452"/>
            <a:ext cx="1371600" cy="640080"/>
            <a:chOff x="3429000" y="4572794"/>
            <a:chExt cx="1296194" cy="456406"/>
          </a:xfrm>
        </p:grpSpPr>
        <p:cxnSp>
          <p:nvCxnSpPr>
            <p:cNvPr id="14" name="Straight Connector 13"/>
            <p:cNvCxnSpPr/>
            <p:nvPr/>
          </p:nvCxnSpPr>
          <p:spPr>
            <a:xfrm rot="10800000">
              <a:off x="3429000" y="5029200"/>
              <a:ext cx="1295400" cy="0"/>
            </a:xfrm>
            <a:prstGeom prst="line">
              <a:avLst/>
            </a:prstGeom>
            <a:ln w="38100">
              <a:solidFill>
                <a:srgbClr val="0062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4496594" y="4800600"/>
              <a:ext cx="456406" cy="794"/>
            </a:xfrm>
            <a:prstGeom prst="straightConnector1">
              <a:avLst/>
            </a:prstGeom>
            <a:ln w="38100">
              <a:solidFill>
                <a:srgbClr val="0062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61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Budgeting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3078480"/>
          </a:xfrm>
        </p:spPr>
        <p:txBody>
          <a:bodyPr/>
          <a:lstStyle/>
          <a:p>
            <a:pPr marL="0" indent="0">
              <a:buClr>
                <a:srgbClr val="3946A4"/>
              </a:buClr>
              <a:buNone/>
            </a:pPr>
            <a:r>
              <a:rPr lang="en-US" sz="2600" dirty="0"/>
              <a:t>Each project </a:t>
            </a:r>
            <a:r>
              <a:rPr lang="en-US" sz="2600" dirty="0">
                <a:solidFill>
                  <a:srgbClr val="00518B"/>
                </a:solidFill>
              </a:rPr>
              <a:t>selected entirely </a:t>
            </a:r>
            <a:r>
              <a:rPr lang="en-US" sz="2600" dirty="0"/>
              <a:t>or </a:t>
            </a:r>
            <a:r>
              <a:rPr lang="en-US" sz="2600" dirty="0">
                <a:solidFill>
                  <a:srgbClr val="00518B"/>
                </a:solidFill>
              </a:rPr>
              <a:t>not selected at all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sz="2600" dirty="0">
                <a:solidFill>
                  <a:srgbClr val="00518B"/>
                </a:solidFill>
              </a:rPr>
              <a:t>Budget limit </a:t>
            </a:r>
            <a:r>
              <a:rPr lang="en-US" sz="2600" dirty="0"/>
              <a:t>restricts total investment allowed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sz="2600" dirty="0"/>
              <a:t>Projects usually quite </a:t>
            </a:r>
            <a:r>
              <a:rPr lang="en-US" sz="2600" dirty="0">
                <a:solidFill>
                  <a:srgbClr val="00518B"/>
                </a:solidFill>
              </a:rPr>
              <a:t>different from each other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/>
              <a:t>and have </a:t>
            </a:r>
            <a:r>
              <a:rPr lang="en-US" sz="2600" dirty="0">
                <a:solidFill>
                  <a:srgbClr val="00518B"/>
                </a:solidFill>
              </a:rPr>
              <a:t>different lives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sz="2600" dirty="0"/>
              <a:t>Reinvestment assumption: Positive annual cash flows </a:t>
            </a:r>
            <a:r>
              <a:rPr lang="en-US" sz="2600" dirty="0">
                <a:solidFill>
                  <a:srgbClr val="00518B"/>
                </a:solidFill>
              </a:rPr>
              <a:t>reinvested at MARR </a:t>
            </a:r>
            <a:r>
              <a:rPr lang="en-US" sz="2600" dirty="0"/>
              <a:t>until </a:t>
            </a:r>
            <a:r>
              <a:rPr lang="en-US" sz="2600" i="1" u="sng" dirty="0"/>
              <a:t>end of life of  longest-lived </a:t>
            </a:r>
            <a:r>
              <a:rPr lang="en-US" sz="2600" i="1" u="sng" dirty="0" smtClean="0"/>
              <a:t>project</a:t>
            </a:r>
            <a:endParaRPr lang="en-US" sz="2600" i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7"/>
          </p:nvPr>
        </p:nvSpPr>
        <p:spPr>
          <a:xfrm>
            <a:off x="1097280" y="4800600"/>
            <a:ext cx="6949440" cy="1600200"/>
          </a:xfrm>
          <a:ln w="19050">
            <a:solidFill>
              <a:srgbClr val="0062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600" i="1" dirty="0"/>
              <a:t>Objective of Capital Budgeting</a:t>
            </a:r>
          </a:p>
          <a:p>
            <a:pPr marL="0" indent="0" algn="ctr">
              <a:buNone/>
            </a:pPr>
            <a:r>
              <a:rPr lang="en-US" sz="2600" b="0" dirty="0"/>
              <a:t>Maximize return on project investments using a specific measure of worth, usually </a:t>
            </a:r>
            <a:r>
              <a:rPr lang="en-US" sz="2600" b="0" dirty="0" smtClean="0"/>
              <a:t>PW</a:t>
            </a:r>
            <a:endParaRPr lang="en-US" sz="2600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395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Budgeting for Equal-Life Projects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ctr">
                  <a:buNone/>
                </a:pPr>
                <a:r>
                  <a:rPr lang="en-US" sz="2600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haroni" pitchFamily="2" charset="-79"/>
                    <a:cs typeface="Aharoni" pitchFamily="2" charset="-79"/>
                  </a:rPr>
                  <a:t>Procedure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 smtClean="0">
                    <a:solidFill>
                      <a:srgbClr val="3946A4"/>
                    </a:solidFill>
                  </a:rPr>
                  <a:t>Develop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946A4"/>
                        </a:solidFill>
                        <a:latin typeface="Cambria Math"/>
                      </a:rPr>
                      <m:t>≤</m:t>
                    </m:r>
                  </m:oMath>
                </a14:m>
                <a:r>
                  <a:rPr lang="en-US" dirty="0">
                    <a:solidFill>
                      <a:srgbClr val="3946A4"/>
                    </a:solidFill>
                  </a:rPr>
                  <a:t> 2</a:t>
                </a:r>
                <a:r>
                  <a:rPr lang="en-US" baseline="30000" dirty="0">
                    <a:solidFill>
                      <a:srgbClr val="3946A4"/>
                    </a:solidFill>
                  </a:rPr>
                  <a:t>m</a:t>
                </a:r>
                <a:r>
                  <a:rPr lang="en-US" dirty="0">
                    <a:solidFill>
                      <a:srgbClr val="3946A4"/>
                    </a:solidFill>
                  </a:rPr>
                  <a:t> ME bundles </a:t>
                </a:r>
                <a:r>
                  <a:rPr lang="en-US" dirty="0"/>
                  <a:t>that do not exceed budget </a:t>
                </a:r>
                <a:r>
                  <a:rPr lang="en-US" i="1" dirty="0">
                    <a:solidFill>
                      <a:srgbClr val="3946A4"/>
                    </a:solidFill>
                  </a:rPr>
                  <a:t>b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 smtClean="0">
                    <a:solidFill>
                      <a:srgbClr val="3946A4"/>
                    </a:solidFill>
                  </a:rPr>
                  <a:t>Determine </a:t>
                </a:r>
                <a:r>
                  <a:rPr lang="en-US" dirty="0">
                    <a:solidFill>
                      <a:srgbClr val="3946A4"/>
                    </a:solidFill>
                  </a:rPr>
                  <a:t>NCF </a:t>
                </a:r>
                <a:r>
                  <a:rPr lang="en-US" dirty="0"/>
                  <a:t>for projects in each viable bundle</a:t>
                </a:r>
              </a:p>
              <a:p>
                <a:pPr marL="0" indent="0">
                  <a:buClr>
                    <a:srgbClr val="3946A4"/>
                  </a:buClr>
                  <a:buNone/>
                </a:pPr>
                <a:r>
                  <a:rPr lang="en-US" dirty="0" smtClean="0">
                    <a:solidFill>
                      <a:srgbClr val="3946A4"/>
                    </a:solidFill>
                  </a:rPr>
                  <a:t>Calculate </a:t>
                </a:r>
                <a:r>
                  <a:rPr lang="en-US" dirty="0">
                    <a:solidFill>
                      <a:srgbClr val="3946A4"/>
                    </a:solidFill>
                  </a:rPr>
                  <a:t>PW </a:t>
                </a:r>
                <a:r>
                  <a:rPr lang="en-US" dirty="0"/>
                  <a:t>of each bundle j at MARR (</a:t>
                </a:r>
                <a:r>
                  <a:rPr lang="en-US" dirty="0" err="1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 cstate="print"/>
                <a:stretch>
                  <a:fillRect l="-1481" t="-2296" b="-4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2962601"/>
              </p:ext>
            </p:extLst>
          </p:nvPr>
        </p:nvGraphicFramePr>
        <p:xfrm>
          <a:off x="863600" y="3784600"/>
          <a:ext cx="7416800" cy="1422400"/>
        </p:xfrm>
        <a:graphic>
          <a:graphicData uri="http://schemas.openxmlformats.org/presentationml/2006/ole">
            <p:oleObj spid="_x0000_s2080" name="Equation" r:id="rId4" imgW="3708360" imgH="711000" progId="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5410200"/>
                <a:ext cx="8229600" cy="106680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sz="2200" dirty="0"/>
                  <a:t>Note:</a:t>
                </a:r>
                <a:r>
                  <a:rPr lang="en-US" sz="2200" dirty="0">
                    <a:solidFill>
                      <a:srgbClr val="002060"/>
                    </a:solidFill>
                  </a:rPr>
                  <a:t> </a:t>
                </a:r>
                <a:r>
                  <a:rPr lang="en-US" sz="2200" b="0" dirty="0">
                    <a:solidFill>
                      <a:srgbClr val="002060"/>
                    </a:solidFill>
                  </a:rPr>
                  <a:t>Discard any bundle with PW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200" b="0" dirty="0">
                    <a:solidFill>
                      <a:srgbClr val="002060"/>
                    </a:solidFill>
                  </a:rPr>
                  <a:t> 0; it does not return at least </a:t>
                </a:r>
                <a:r>
                  <a:rPr lang="en-US" sz="2200" b="0" dirty="0" smtClean="0">
                    <a:solidFill>
                      <a:srgbClr val="002060"/>
                    </a:solidFill>
                  </a:rPr>
                  <a:t>MARR</a:t>
                </a:r>
                <a:endParaRPr lang="en-US" sz="1800" dirty="0"/>
              </a:p>
              <a:p>
                <a:pPr marL="0" indent="0">
                  <a:buNone/>
                </a:pPr>
                <a:r>
                  <a:rPr lang="en-US" b="0" dirty="0" smtClean="0"/>
                  <a:t>Select </a:t>
                </a:r>
                <a:r>
                  <a:rPr lang="en-US" b="0" dirty="0"/>
                  <a:t>bundle with </a:t>
                </a:r>
                <a:r>
                  <a:rPr lang="en-US" b="0" dirty="0">
                    <a:solidFill>
                      <a:srgbClr val="3946A4"/>
                    </a:solidFill>
                  </a:rPr>
                  <a:t>maximum PW</a:t>
                </a:r>
                <a:r>
                  <a:rPr lang="en-US" b="0" dirty="0">
                    <a:solidFill>
                      <a:schemeClr val="accent2"/>
                    </a:solidFill>
                  </a:rPr>
                  <a:t> </a:t>
                </a:r>
                <a:r>
                  <a:rPr lang="en-US" b="0" dirty="0"/>
                  <a:t>(numerically </a:t>
                </a:r>
                <a:r>
                  <a:rPr lang="en-US" b="0" dirty="0" smtClean="0"/>
                  <a:t>largest)</a:t>
                </a:r>
              </a:p>
            </p:txBody>
          </p:sp>
        </mc:Choice>
        <mc:Fallback>
          <p:sp>
            <p:nvSpPr>
              <p:cNvPr id="4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5410200"/>
                <a:ext cx="8229600" cy="1066800"/>
              </a:xfrm>
              <a:blipFill rotWithShape="1">
                <a:blip r:embed="rId5" cstate="print"/>
                <a:stretch>
                  <a:fillRect l="-1481" t="-3429" b="-13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036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Capital Budgeting for Equal Lives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457200" y="1066800"/>
                <a:ext cx="8229600" cy="558800"/>
              </a:xfrm>
            </p:spPr>
            <p:txBody>
              <a:bodyPr/>
              <a:lstStyle/>
              <a:p>
                <a:pPr algn="ctr">
                  <a:buNone/>
                </a:pPr>
                <a:r>
                  <a:rPr lang="en-US" dirty="0"/>
                  <a:t>Select projects to maximize PW at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15% and b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$</a:t>
                </a:r>
                <a:r>
                  <a:rPr lang="en-US" dirty="0" smtClean="0"/>
                  <a:t>70,000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457200" y="1066800"/>
                <a:ext cx="8229600" cy="558800"/>
              </a:xfrm>
              <a:blipFill rotWithShape="1">
                <a:blip r:embed="rId2" cstate="print"/>
                <a:stretch>
                  <a:fillRect t="-869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742415"/>
                  </p:ext>
                </p:extLst>
              </p:nvPr>
            </p:nvGraphicFramePr>
            <p:xfrm>
              <a:off x="1127760" y="1549400"/>
              <a:ext cx="688848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463040"/>
                    <a:gridCol w="1280160"/>
                    <a:gridCol w="1463040"/>
                    <a:gridCol w="146304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 investment,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NCF,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years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Salvage value,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20,000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50,000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20,000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977742415"/>
                  </p:ext>
                </p:extLst>
              </p:nvPr>
            </p:nvGraphicFramePr>
            <p:xfrm>
              <a:off x="1127760" y="1549400"/>
              <a:ext cx="6888480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463040"/>
                    <a:gridCol w="1280160"/>
                    <a:gridCol w="1463040"/>
                    <a:gridCol w="1463040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 investment,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NCF,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</a:t>
                          </a:r>
                        </a:p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years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Salvage value, $</a:t>
                          </a:r>
                          <a:endParaRPr lang="en-US" b="1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3333" t="-178689" r="-28750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9524" t="-178689" r="-228571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70833" t="-178689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3333" t="-278689" r="-2875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9524" t="-278689" r="-22857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84048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83333" t="-378689" r="-2875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27432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9524" t="-378689" r="-228571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3657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70833" t="-378689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Content Placeholder 4"/>
          <p:cNvSpPr>
            <a:spLocks noGrp="1"/>
          </p:cNvSpPr>
          <p:nvPr>
            <p:ph sz="quarter" idx="18"/>
          </p:nvPr>
        </p:nvSpPr>
        <p:spPr>
          <a:xfrm>
            <a:off x="320040" y="3355702"/>
            <a:ext cx="8503920" cy="574040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>
                <a:solidFill>
                  <a:srgbClr val="A60A1B"/>
                </a:solidFill>
              </a:rPr>
              <a:t>Solution:   </a:t>
            </a:r>
            <a:r>
              <a:rPr lang="en-US" sz="2200" b="0" dirty="0"/>
              <a:t>Five bundles meet budget restriction. Calculate NCF and PW </a:t>
            </a:r>
            <a:r>
              <a:rPr lang="en-US" sz="2200" b="0" dirty="0" smtClean="0"/>
              <a:t>values</a:t>
            </a:r>
            <a:endParaRPr lang="en-US" sz="2200" b="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8" name="Table 5" descr="This is the listing of the feasible 'bundles'.  Note that project A has a negative present worth and should be eliminated.  The highest PW is be bundle of B and C.  Note also that because there are several positive PW for the different bundles, then DN is easily eliminated." title="Five bundles of  projects should be analyzed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2696077"/>
                  </p:ext>
                </p:extLst>
              </p:nvPr>
            </p:nvGraphicFramePr>
            <p:xfrm>
              <a:off x="2667000" y="3962400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Bundle, j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NCF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j0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, $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NCF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jt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SV,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PW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−5,583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800" kern="1200" dirty="0" smtClean="0">
                              <a:solidFill>
                                <a:schemeClr val="dk1"/>
                              </a:solidFill>
                              <a:latin typeface="Arial Narrow" panose="020B0606020202030204" pitchFamily="34" charset="0"/>
                              <a:ea typeface="+mn-ea"/>
                              <a:cs typeface="+mn-cs"/>
                            </a:rPr>
                            <a:t>20,000</a:t>
                          </a:r>
                          <a:endParaRPr lang="en-US" sz="1800" kern="1200" dirty="0">
                            <a:solidFill>
                              <a:schemeClr val="dk1"/>
                            </a:solidFill>
                            <a:latin typeface="Arial Narrow" panose="020B0606020202030204" pitchFamily="34" charset="0"/>
                            <a:ea typeface="+mn-ea"/>
                            <a:cs typeface="+mn-cs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5,695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50,000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20,000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4,261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A, 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112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B, C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70,000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980917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24,000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980917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20,000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b="1" i="1" dirty="0" smtClean="0">
                                  <a:solidFill>
                                    <a:srgbClr val="980917"/>
                                  </a:solidFill>
                                  <a:latin typeface="Cambria Math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9,956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DN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5" descr="This is the listing of the feasible 'bundles'.  Note that project A has a negative present worth and should be eliminated.  The highest PW is be bundle of B and C.  Note also that because there are several positive PW for the different bundles, then DN is easily eliminated.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602696077"/>
                  </p:ext>
                </p:extLst>
              </p:nvPr>
            </p:nvGraphicFramePr>
            <p:xfrm>
              <a:off x="2667000" y="3962400"/>
              <a:ext cx="6096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Bundle, j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NCF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j0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 , $ 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NCF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jt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SV,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PW</a:t>
                          </a:r>
                          <a:r>
                            <a:rPr lang="en-US" baseline="-2500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j </a:t>
                          </a:r>
                          <a:r>
                            <a:rPr lang="en-US" baseline="0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t="-106557" r="-29940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106557" r="-199401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106557" r="-100602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−5,583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t="-206557" r="-2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206557" r="-19940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20655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000" t="-311667" r="-299401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311667" r="-199401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311667" r="-100602" b="-3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311667" b="-331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A, 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45,000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404918" r="-199401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404918" r="-10060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404918" b="-2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B, C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1" dirty="0" smtClean="0">
                              <a:solidFill>
                                <a:srgbClr val="980917"/>
                              </a:solidFill>
                              <a:latin typeface="Arial Narrow" panose="020B0606020202030204" pitchFamily="34" charset="0"/>
                            </a:rPr>
                            <a:t>70,000</a:t>
                          </a:r>
                          <a:endParaRPr lang="en-US" b="1" dirty="0">
                            <a:solidFill>
                              <a:srgbClr val="980917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000" t="-504918" r="-199401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02410" t="-504918" r="-100602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499401" t="-504918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DN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55448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18288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9" name="Straight Arrow Connector 6"/>
          <p:cNvCxnSpPr>
            <a:stCxn id="10" idx="3"/>
          </p:cNvCxnSpPr>
          <p:nvPr/>
        </p:nvCxnSpPr>
        <p:spPr>
          <a:xfrm>
            <a:off x="2133600" y="5506720"/>
            <a:ext cx="892628" cy="436880"/>
          </a:xfrm>
          <a:prstGeom prst="straightConnector1">
            <a:avLst/>
          </a:prstGeom>
          <a:ln w="38100">
            <a:solidFill>
              <a:srgbClr val="0062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/>
          <p:cNvSpPr>
            <a:spLocks noGrp="1"/>
          </p:cNvSpPr>
          <p:nvPr>
            <p:ph sz="quarter" idx="19"/>
          </p:nvPr>
        </p:nvSpPr>
        <p:spPr>
          <a:xfrm>
            <a:off x="304800" y="4592320"/>
            <a:ext cx="1828800" cy="1828800"/>
          </a:xfrm>
          <a:ln w="28575">
            <a:solidFill>
              <a:srgbClr val="006200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A60A1B"/>
                </a:solidFill>
              </a:rPr>
              <a:t>Conclusion: </a:t>
            </a:r>
            <a:r>
              <a:rPr lang="en-US" sz="2200" dirty="0"/>
              <a:t>Select </a:t>
            </a:r>
            <a:r>
              <a:rPr lang="en-US" sz="2200" dirty="0" smtClean="0"/>
              <a:t>projects </a:t>
            </a:r>
            <a:r>
              <a:rPr lang="en-US" sz="2200" dirty="0" smtClean="0">
                <a:solidFill>
                  <a:srgbClr val="A60A1B"/>
                </a:solidFill>
              </a:rPr>
              <a:t>B </a:t>
            </a:r>
            <a:r>
              <a:rPr lang="en-US" sz="2200" dirty="0">
                <a:solidFill>
                  <a:srgbClr val="A60A1B"/>
                </a:solidFill>
              </a:rPr>
              <a:t>and </a:t>
            </a:r>
            <a:r>
              <a:rPr lang="en-US" sz="2200" dirty="0" smtClean="0">
                <a:solidFill>
                  <a:srgbClr val="A60A1B"/>
                </a:solidFill>
              </a:rPr>
              <a:t>C</a:t>
            </a:r>
            <a:r>
              <a:rPr lang="en-US" sz="2200" dirty="0" smtClean="0">
                <a:solidFill>
                  <a:srgbClr val="FF0000"/>
                </a:solidFill>
              </a:rPr>
              <a:t/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/>
              <a:t>with </a:t>
            </a:r>
            <a:r>
              <a:rPr lang="en-US" sz="2200" dirty="0"/>
              <a:t>max PW </a:t>
            </a:r>
            <a:r>
              <a:rPr lang="en-US" sz="2200" dirty="0" smtClean="0"/>
              <a:t>value</a:t>
            </a:r>
            <a:endParaRPr lang="en-US" sz="2200" dirty="0"/>
          </a:p>
        </p:txBody>
      </p:sp>
      <p:sp>
        <p:nvSpPr>
          <p:cNvPr id="2" name="Content Placeholder 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24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Budgeting for Unequal-Life Projects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64920"/>
            <a:ext cx="8229600" cy="1706880"/>
          </a:xfrm>
        </p:spPr>
        <p:txBody>
          <a:bodyPr/>
          <a:lstStyle/>
          <a:p>
            <a:pPr marL="0" indent="0">
              <a:buClr>
                <a:srgbClr val="3946A4"/>
              </a:buClr>
              <a:buNone/>
            </a:pPr>
            <a:r>
              <a:rPr lang="en-US" i="1" u="sng" dirty="0">
                <a:solidFill>
                  <a:srgbClr val="9B006A"/>
                </a:solidFill>
              </a:rPr>
              <a:t>LCM is not necessary</a:t>
            </a:r>
            <a:r>
              <a:rPr lang="en-US" i="1" dirty="0">
                <a:solidFill>
                  <a:srgbClr val="D60093"/>
                </a:solidFill>
              </a:rPr>
              <a:t> </a:t>
            </a:r>
            <a:r>
              <a:rPr lang="en-US" dirty="0"/>
              <a:t>in capital budgeting; use PW over respective lives to select independent projects</a:t>
            </a:r>
          </a:p>
          <a:p>
            <a:pPr marL="0" indent="0">
              <a:buClr>
                <a:srgbClr val="3946A4"/>
              </a:buClr>
              <a:buNone/>
            </a:pPr>
            <a:r>
              <a:rPr lang="en-US" i="1" u="sng" dirty="0">
                <a:solidFill>
                  <a:srgbClr val="9B006A"/>
                </a:solidFill>
              </a:rPr>
              <a:t>Same procedure</a:t>
            </a:r>
            <a:r>
              <a:rPr lang="en-US" i="1" dirty="0">
                <a:solidFill>
                  <a:srgbClr val="9B006A"/>
                </a:solidFill>
              </a:rPr>
              <a:t> </a:t>
            </a:r>
            <a:r>
              <a:rPr lang="en-US" dirty="0"/>
              <a:t>as that for equal lives</a:t>
            </a:r>
          </a:p>
        </p:txBody>
      </p:sp>
      <p:cxnSp>
        <p:nvCxnSpPr>
          <p:cNvPr id="15" name="Straight Connector 3"/>
          <p:cNvCxnSpPr/>
          <p:nvPr/>
        </p:nvCxnSpPr>
        <p:spPr>
          <a:xfrm>
            <a:off x="381000" y="3124200"/>
            <a:ext cx="8382000" cy="0"/>
          </a:xfrm>
          <a:prstGeom prst="line">
            <a:avLst/>
          </a:prstGeom>
          <a:ln w="57150">
            <a:solidFill>
              <a:srgbClr val="005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Content Placeholder 4"/>
              <p:cNvSpPr>
                <a:spLocks noGrp="1"/>
              </p:cNvSpPr>
              <p:nvPr>
                <p:ph idx="17"/>
              </p:nvPr>
            </p:nvSpPr>
            <p:spPr>
              <a:xfrm>
                <a:off x="457200" y="3505200"/>
                <a:ext cx="8229600" cy="6096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9B006A"/>
                    </a:solidFill>
                  </a:rPr>
                  <a:t>Example: </a:t>
                </a:r>
                <a:r>
                  <a:rPr lang="en-US" dirty="0"/>
                  <a:t>If MARR is 15% and </a:t>
                </a:r>
                <a:r>
                  <a:rPr lang="en-US" i="1" dirty="0">
                    <a:solidFill>
                      <a:srgbClr val="9B006A"/>
                    </a:solidFill>
                  </a:rPr>
                  <a:t>b</a:t>
                </a:r>
                <a:r>
                  <a:rPr lang="en-US" dirty="0">
                    <a:solidFill>
                      <a:srgbClr val="9B006A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9B006A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9B006A"/>
                    </a:solidFill>
                  </a:rPr>
                  <a:t> $20,000 </a:t>
                </a:r>
                <a:r>
                  <a:rPr lang="en-US" dirty="0"/>
                  <a:t>select </a:t>
                </a:r>
                <a:r>
                  <a:rPr lang="en-US" dirty="0" smtClean="0"/>
                  <a:t>projects</a:t>
                </a:r>
                <a:endParaRPr lang="en-US" sz="3200" dirty="0"/>
              </a:p>
            </p:txBody>
          </p:sp>
        </mc:Choice>
        <mc:Fallback>
          <p:sp>
            <p:nvSpPr>
              <p:cNvPr id="12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7"/>
              </p:nvPr>
            </p:nvSpPr>
            <p:spPr>
              <a:xfrm>
                <a:off x="457200" y="3505200"/>
                <a:ext cx="8229600" cy="609600"/>
              </a:xfrm>
              <a:blipFill rotWithShape="1">
                <a:blip r:embed="rId2" cstate="print"/>
                <a:stretch>
                  <a:fillRect l="-1481" t="-10000" r="-222" b="-1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1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479065"/>
                  </p:ext>
                </p:extLst>
              </p:nvPr>
            </p:nvGraphicFramePr>
            <p:xfrm>
              <a:off x="1066800" y="4241800"/>
              <a:ext cx="7010400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115"/>
                    <a:gridCol w="2113085"/>
                    <a:gridCol w="2201008"/>
                    <a:gridCol w="16851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Investment,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 Net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Cash Flow,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 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Years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</a:p>
                      </a:txBody>
                      <a:tcPr marR="73152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3870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15,000</a:t>
                          </a:r>
                        </a:p>
                      </a:txBody>
                      <a:tcPr marR="73152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2930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73152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2680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8,000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 marR="731520"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2540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612479065"/>
                  </p:ext>
                </p:extLst>
              </p:nvPr>
            </p:nvGraphicFramePr>
            <p:xfrm>
              <a:off x="1066800" y="4241800"/>
              <a:ext cx="7010400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1115"/>
                    <a:gridCol w="2113085"/>
                    <a:gridCol w="2201008"/>
                    <a:gridCol w="1685192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Initial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Investment,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Annual Net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Cash Flow, $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Project </a:t>
                          </a:r>
                          <a:b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</a:b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Arial Narrow" panose="020B0606020202030204" pitchFamily="34" charset="0"/>
                            </a:rPr>
                            <a:t>Life, Years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Arial Narrow" panose="020B0606020202030204" pitchFamily="34" charset="0"/>
                          </a:endParaRPr>
                        </a:p>
                      </a:txBody>
                      <a:tcPr anchor="b"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A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731520"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47839" t="-178689" r="-18357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3870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6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B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731520">
                        <a:blipFill rotWithShape="1">
                          <a:blip r:embed="rId3"/>
                          <a:stretch>
                            <a:fillRect l="-47839" t="-283333" r="-183573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2930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9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C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731520">
                        <a:blipFill rotWithShape="1">
                          <a:blip r:embed="rId3"/>
                          <a:stretch>
                            <a:fillRect l="-47839" t="-377049" r="-18357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2680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5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D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L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R="731520"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7839" t="-477049" r="-18357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2540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Arial Narrow" panose="020B0606020202030204" pitchFamily="34" charset="0"/>
                            </a:rPr>
                            <a:t>4</a:t>
                          </a:r>
                          <a:endParaRPr lang="en-US" dirty="0">
                            <a:latin typeface="Arial Narrow" panose="020B0606020202030204" pitchFamily="34" charset="0"/>
                          </a:endParaRPr>
                        </a:p>
                      </a:txBody>
                      <a:tcPr>
                        <a:lnR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28575" cap="flat" cmpd="sng" algn="ctr">
                          <a:solidFill>
                            <a:srgbClr val="3946A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8792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Capital Budgeting for Unequal Lives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Content Placeholder 2"/>
              <p:cNvSpPr>
                <a:spLocks noGrp="1"/>
              </p:cNvSpPr>
              <p:nvPr>
                <p:ph sz="quarter" idx="17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3946A4"/>
                    </a:solidFill>
                  </a:rPr>
                  <a:t>Solution: </a:t>
                </a:r>
                <a:r>
                  <a:rPr lang="en-US" dirty="0"/>
                  <a:t>Of 2</a:t>
                </a:r>
                <a:r>
                  <a:rPr lang="en-US" baseline="30000" dirty="0"/>
                  <a:t>4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16 bundles, 8 are feasible. By spreadsheet</a:t>
                </a:r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blipFill rotWithShape="1">
                <a:blip r:embed="rId2" cstate="print"/>
                <a:stretch>
                  <a:fillRect l="-1481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3"/>
          <p:cNvPicPr>
            <a:picLocks noGrp="1" noChangeAspect="1"/>
          </p:cNvPicPr>
          <p:nvPr>
            <p:ph sz="quarter" idx="18"/>
          </p:nvPr>
        </p:nvPicPr>
        <p:blipFill>
          <a:blip r:embed="rId3" cstate="print"/>
          <a:srcRect l="1683" t="18060" r="22277" b="45318"/>
          <a:stretch>
            <a:fillRect/>
          </a:stretch>
        </p:blipFill>
        <p:spPr bwMode="auto">
          <a:xfrm>
            <a:off x="228600" y="1905000"/>
            <a:ext cx="8686800" cy="33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4"/>
          <p:cNvGrpSpPr/>
          <p:nvPr/>
        </p:nvGrpSpPr>
        <p:grpSpPr>
          <a:xfrm>
            <a:off x="2667000" y="5115316"/>
            <a:ext cx="2468880" cy="479940"/>
            <a:chOff x="2438400" y="5267326"/>
            <a:chExt cx="2667794" cy="47994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38400" y="5715000"/>
              <a:ext cx="2667000" cy="32266"/>
            </a:xfrm>
            <a:prstGeom prst="line">
              <a:avLst/>
            </a:prstGeom>
            <a:ln w="28575">
              <a:solidFill>
                <a:srgbClr val="0051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5400000" flipH="1" flipV="1">
              <a:off x="3115533" y="5495926"/>
              <a:ext cx="457994" cy="794"/>
            </a:xfrm>
            <a:prstGeom prst="straightConnector1">
              <a:avLst/>
            </a:prstGeom>
            <a:ln w="28575">
              <a:solidFill>
                <a:srgbClr val="00518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 flipH="1" flipV="1">
              <a:off x="4876800" y="5495926"/>
              <a:ext cx="457994" cy="794"/>
            </a:xfrm>
            <a:prstGeom prst="straightConnector1">
              <a:avLst/>
            </a:prstGeom>
            <a:ln w="28575">
              <a:solidFill>
                <a:srgbClr val="00518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Content Placeholder 5"/>
              <p:cNvSpPr>
                <a:spLocks noGrp="1"/>
              </p:cNvSpPr>
              <p:nvPr>
                <p:ph sz="quarter" idx="19"/>
              </p:nvPr>
            </p:nvSpPr>
            <p:spPr>
              <a:xfrm>
                <a:off x="381000" y="5366658"/>
                <a:ext cx="2286000" cy="457200"/>
              </a:xfrm>
              <a:ln w="28575">
                <a:solidFill>
                  <a:srgbClr val="00518B"/>
                </a:solidFill>
              </a:ln>
            </p:spPr>
            <p:txBody>
              <a:bodyPr anchor="ctr"/>
              <a:lstStyle/>
              <a:p>
                <a:pPr marL="0" indent="0">
                  <a:buNone/>
                </a:pPr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Reject with PW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/>
                      </a:rPr>
                      <m:t>&lt;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0</a:t>
                </a:r>
                <a:endPara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7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9"/>
              </p:nvPr>
            </p:nvSpPr>
            <p:spPr>
              <a:xfrm>
                <a:off x="381000" y="5366658"/>
                <a:ext cx="2286000" cy="457200"/>
              </a:xfrm>
              <a:blipFill rotWithShape="1">
                <a:blip r:embed="rId4" cstate="print"/>
                <a:stretch>
                  <a:fillRect l="-2368" b="-12500"/>
                </a:stretch>
              </a:blipFill>
              <a:ln w="28575">
                <a:solidFill>
                  <a:srgbClr val="00518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6"/>
          <p:cNvCxnSpPr/>
          <p:nvPr/>
        </p:nvCxnSpPr>
        <p:spPr>
          <a:xfrm rot="16200000" flipV="1">
            <a:off x="6253842" y="5067301"/>
            <a:ext cx="457200" cy="381000"/>
          </a:xfrm>
          <a:prstGeom prst="straightConnector1">
            <a:avLst/>
          </a:prstGeom>
          <a:ln w="38100">
            <a:solidFill>
              <a:srgbClr val="00518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7"/>
          <p:cNvSpPr>
            <a:spLocks noGrp="1"/>
          </p:cNvSpPr>
          <p:nvPr>
            <p:ph sz="quarter" idx="20"/>
          </p:nvPr>
        </p:nvSpPr>
        <p:spPr>
          <a:xfrm>
            <a:off x="5503818" y="5486400"/>
            <a:ext cx="2377440" cy="822960"/>
          </a:xfrm>
          <a:ln w="28575">
            <a:solidFill>
              <a:srgbClr val="00518B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3946A4"/>
                </a:solidFill>
              </a:rPr>
              <a:t>Conclusion: 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000" b="0" dirty="0" smtClean="0"/>
              <a:t>Select projects A and C</a:t>
            </a:r>
            <a:endParaRPr lang="en-US" sz="2000" b="0" dirty="0"/>
          </a:p>
        </p:txBody>
      </p:sp>
      <p:sp>
        <p:nvSpPr>
          <p:cNvPr id="21" name="Content Placeholder 8"/>
          <p:cNvSpPr>
            <a:spLocks noGrp="1"/>
          </p:cNvSpPr>
          <p:nvPr>
            <p:ph sz="quarter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197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MHHE_Accessible_PPT_Template-v3 (1)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MHHE_Accessible_PPT_Template-v3 (1)</Template>
  <TotalTime>4222</TotalTime>
  <Words>638</Words>
  <Application>Microsoft Office PowerPoint</Application>
  <PresentationFormat>On-screen Show (4:3)</PresentationFormat>
  <Paragraphs>136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MHHE_Accessible_PPT_Template-v3 (1)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Equation</vt:lpstr>
      <vt:lpstr>Lecture slides to accompany Engineering Economy, 8th edition</vt:lpstr>
      <vt:lpstr>Chapter 12</vt:lpstr>
      <vt:lpstr>LEARNING OUTCOMES</vt:lpstr>
      <vt:lpstr>Overview of Capital Rationing</vt:lpstr>
      <vt:lpstr>Capital Budgeting Problem</vt:lpstr>
      <vt:lpstr>Capital Budgeting for Equal-Life Projects</vt:lpstr>
      <vt:lpstr>Example: Capital Budgeting for Equal Lives</vt:lpstr>
      <vt:lpstr>Capital Budgeting for Unequal-Life Projects</vt:lpstr>
      <vt:lpstr>Example: Capital Budgeting for Unequal Lives</vt:lpstr>
      <vt:lpstr>Capital Budgeting Using LP Formulation</vt:lpstr>
      <vt:lpstr>Example: LP Solution of Capital Budgeting Problem</vt:lpstr>
      <vt:lpstr>Example: LP Solution of Capital Budgeting Problem</vt:lpstr>
      <vt:lpstr>Different Project Ranking Measures</vt:lpstr>
      <vt:lpstr>Summary of Important Points</vt:lpstr>
    </vt:vector>
  </TitlesOfParts>
  <Company>The McGraw-Hill Companies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Structural Analysis</dc:title>
  <dc:creator>Kilburg, Jolynn</dc:creator>
  <cp:lastModifiedBy>Ken Marefat</cp:lastModifiedBy>
  <cp:revision>419</cp:revision>
  <dcterms:created xsi:type="dcterms:W3CDTF">2017-02-27T15:23:48Z</dcterms:created>
  <dcterms:modified xsi:type="dcterms:W3CDTF">2017-08-23T22:44:05Z</dcterms:modified>
</cp:coreProperties>
</file>