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27"/>
  </p:notesMasterIdLst>
  <p:handoutMasterIdLst>
    <p:handoutMasterId r:id="rId28"/>
  </p:handout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85858"/>
    <a:srgbClr val="2B5B4D"/>
    <a:srgbClr val="81370A"/>
    <a:srgbClr val="006200"/>
    <a:srgbClr val="A60A1B"/>
    <a:srgbClr val="8D0917"/>
    <a:srgbClr val="F4F0F1"/>
    <a:srgbClr val="881291"/>
    <a:srgbClr val="00664D"/>
    <a:srgbClr val="00518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1" autoAdjust="0"/>
    <p:restoredTop sz="89918" autoAdjust="0"/>
  </p:normalViewPr>
  <p:slideViewPr>
    <p:cSldViewPr>
      <p:cViewPr>
        <p:scale>
          <a:sx n="75" d="100"/>
          <a:sy n="75" d="100"/>
        </p:scale>
        <p:origin x="-2910" y="-726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65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pPr/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this point:</a:t>
            </a:r>
          </a:p>
          <a:p>
            <a:r>
              <a:rPr lang="en-US" dirty="0" smtClean="0"/>
              <a:t>1.  Introduce yourself - your students are likely to want to know something about your qualifications and interests - overall, where you are coming from.</a:t>
            </a:r>
          </a:p>
          <a:p>
            <a:r>
              <a:rPr lang="en-US" dirty="0" smtClean="0"/>
              <a:t>2.  Have students introduce themselves.  Ask why they are taking this class.  If you are fortunate enough to have a Polaroid camera, take pictures of each student for later posting on a class “board” so both they and you get to know each other.</a:t>
            </a:r>
          </a:p>
          <a:p>
            <a:r>
              <a:rPr lang="en-US" dirty="0" smtClean="0"/>
              <a:t>3.  Discuss both choice of textbook and development of syllabus.</a:t>
            </a:r>
          </a:p>
          <a:p>
            <a:r>
              <a:rPr lang="en-US" dirty="0" smtClean="0"/>
              <a:t>4.  If you are expecting students to work in teams, at east introduce the choice of team members.  If at all possible, have students participate in a team building or team study exercise.  It works wonders.  Most student have been told to work in teams in prior classes, but have never examined exactly what a team is and how it works.  One hour spent in a team building/examination exercise saves many hours and avoids many problems later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5175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83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rgbClr val="000000">
              <a:alpha val="56863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191000"/>
            <a:ext cx="5105400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solidFill>
                  <a:schemeClr val="bg1"/>
                </a:solidFill>
                <a:latin typeface="ArumSans Bd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0" y="6706639"/>
            <a:ext cx="9144000" cy="173736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585858"/>
                </a:solidFill>
              </a:defRPr>
            </a:lvl1pPr>
          </a:lstStyle>
          <a:p>
            <a:pPr lvl="0"/>
            <a:r>
              <a:rPr lang="en-US" dirty="0" smtClean="0"/>
              <a:t>Set Copyright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602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7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1041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2023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879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407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/>
            </a:lvl1pPr>
            <a:lvl2pPr>
              <a:spcAft>
                <a:spcPts val="800"/>
              </a:spcAft>
              <a:defRPr sz="1800"/>
            </a:lvl2pPr>
            <a:lvl3pPr>
              <a:spcAft>
                <a:spcPts val="800"/>
              </a:spcAft>
              <a:defRPr sz="1600"/>
            </a:lvl3pPr>
            <a:lvl4pPr>
              <a:spcAft>
                <a:spcPts val="800"/>
              </a:spcAft>
              <a:defRPr sz="1400"/>
            </a:lvl4pPr>
            <a:lvl5pPr>
              <a:spcAft>
                <a:spcPts val="800"/>
              </a:spcAft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59960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7377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9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0686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5049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/>
            </a:lvl1pPr>
            <a:lvl2pPr>
              <a:spcAft>
                <a:spcPts val="800"/>
              </a:spcAft>
              <a:defRPr sz="2000"/>
            </a:lvl2pPr>
            <a:lvl3pPr>
              <a:spcAft>
                <a:spcPts val="800"/>
              </a:spcAft>
              <a:defRPr sz="1800"/>
            </a:lvl3pPr>
            <a:lvl4pPr>
              <a:spcAft>
                <a:spcPts val="800"/>
              </a:spcAft>
              <a:defRPr sz="1600"/>
            </a:lvl4pPr>
            <a:lvl5pPr>
              <a:spcAft>
                <a:spcPts val="800"/>
              </a:spcAft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1004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6611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Video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741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52120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655320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862655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7"/>
          </p:nvPr>
        </p:nvSpPr>
        <p:spPr>
          <a:xfrm>
            <a:off x="457200" y="3733800"/>
            <a:ext cx="8229600" cy="239268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800" b="1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400" b="1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2000" b="1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800" b="1"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886200" y="6551932"/>
            <a:ext cx="1371600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309971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62444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 bwMode="auto">
          <a:xfrm>
            <a:off x="685800" y="5486400"/>
            <a:ext cx="7772400" cy="838200"/>
          </a:xfrm>
          <a:prstGeom prst="ellipse">
            <a:avLst/>
          </a:prstGeom>
          <a:solidFill>
            <a:srgbClr val="CC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1" name="Oval 10"/>
          <p:cNvSpPr/>
          <p:nvPr userDrawn="1"/>
        </p:nvSpPr>
        <p:spPr bwMode="auto">
          <a:xfrm>
            <a:off x="685800" y="4534644"/>
            <a:ext cx="7772400" cy="723156"/>
          </a:xfrm>
          <a:prstGeom prst="ellipse">
            <a:avLst/>
          </a:prstGeom>
          <a:solidFill>
            <a:srgbClr val="E8E56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685800" y="3429000"/>
            <a:ext cx="7772400" cy="877044"/>
          </a:xfrm>
          <a:prstGeom prst="ellipse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Oval 12"/>
          <p:cNvSpPr/>
          <p:nvPr userDrawn="1"/>
        </p:nvSpPr>
        <p:spPr bwMode="auto">
          <a:xfrm>
            <a:off x="685800" y="2362200"/>
            <a:ext cx="7772400" cy="838200"/>
          </a:xfrm>
          <a:prstGeom prst="ellipse">
            <a:avLst/>
          </a:prstGeom>
          <a:solidFill>
            <a:srgbClr val="D6D6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Oval 13"/>
          <p:cNvSpPr/>
          <p:nvPr userDrawn="1"/>
        </p:nvSpPr>
        <p:spPr bwMode="auto">
          <a:xfrm>
            <a:off x="685800" y="1295400"/>
            <a:ext cx="7772400" cy="838200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 hidden="1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 hidden="1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 hidden="1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 hidden="1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 hidden="1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 hidden="1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8229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4" name="Photo Credit" hidden="1"/>
          <p:cNvSpPr>
            <a:spLocks noGrp="1"/>
          </p:cNvSpPr>
          <p:nvPr>
            <p:ph sz="quarter" idx="23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812444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Content Placeholder 20"/>
          <p:cNvSpPr>
            <a:spLocks noGrp="1"/>
          </p:cNvSpPr>
          <p:nvPr>
            <p:ph sz="quarter" idx="24"/>
          </p:nvPr>
        </p:nvSpPr>
        <p:spPr>
          <a:xfrm>
            <a:off x="4648200" y="1269136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5"/>
          </p:nvPr>
        </p:nvSpPr>
        <p:spPr>
          <a:xfrm>
            <a:off x="4648200" y="2168469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6"/>
          </p:nvPr>
        </p:nvSpPr>
        <p:spPr>
          <a:xfrm>
            <a:off x="4648200" y="3067802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7"/>
          </p:nvPr>
        </p:nvSpPr>
        <p:spPr>
          <a:xfrm>
            <a:off x="4648200" y="3967135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8"/>
          </p:nvPr>
        </p:nvSpPr>
        <p:spPr>
          <a:xfrm>
            <a:off x="4648200" y="4866468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9"/>
          </p:nvPr>
        </p:nvSpPr>
        <p:spPr>
          <a:xfrm>
            <a:off x="4648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sz="quarter" idx="30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230790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lang="en-US" sz="3600" b="1" dirty="0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8"/>
          </p:nvPr>
        </p:nvSpPr>
        <p:spPr>
          <a:xfrm>
            <a:off x="457200" y="216916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9"/>
          </p:nvPr>
        </p:nvSpPr>
        <p:spPr>
          <a:xfrm>
            <a:off x="457200" y="306832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457200" y="396748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21"/>
          </p:nvPr>
        </p:nvSpPr>
        <p:spPr>
          <a:xfrm>
            <a:off x="457200" y="486664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22"/>
          </p:nvPr>
        </p:nvSpPr>
        <p:spPr>
          <a:xfrm>
            <a:off x="457200" y="5765800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Content Placeholder 20"/>
          <p:cNvSpPr>
            <a:spLocks noGrp="1"/>
          </p:cNvSpPr>
          <p:nvPr>
            <p:ph sz="quarter" idx="24"/>
          </p:nvPr>
        </p:nvSpPr>
        <p:spPr>
          <a:xfrm>
            <a:off x="4648200" y="1269136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1" name="Content Placeholder 20"/>
          <p:cNvSpPr>
            <a:spLocks noGrp="1"/>
          </p:cNvSpPr>
          <p:nvPr>
            <p:ph sz="quarter" idx="25"/>
          </p:nvPr>
        </p:nvSpPr>
        <p:spPr>
          <a:xfrm>
            <a:off x="4648200" y="2168469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2" name="Content Placeholder 20"/>
          <p:cNvSpPr>
            <a:spLocks noGrp="1"/>
          </p:cNvSpPr>
          <p:nvPr>
            <p:ph sz="quarter" idx="26"/>
          </p:nvPr>
        </p:nvSpPr>
        <p:spPr>
          <a:xfrm>
            <a:off x="4648200" y="3067802"/>
            <a:ext cx="4038600" cy="73152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Content Placeholder 20"/>
          <p:cNvSpPr>
            <a:spLocks noGrp="1"/>
          </p:cNvSpPr>
          <p:nvPr>
            <p:ph sz="quarter" idx="27"/>
          </p:nvPr>
        </p:nvSpPr>
        <p:spPr>
          <a:xfrm>
            <a:off x="4648200" y="3967135"/>
            <a:ext cx="4038600" cy="528665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Content Placeholder 20"/>
          <p:cNvSpPr>
            <a:spLocks noGrp="1"/>
          </p:cNvSpPr>
          <p:nvPr>
            <p:ph sz="quarter" idx="28"/>
          </p:nvPr>
        </p:nvSpPr>
        <p:spPr>
          <a:xfrm>
            <a:off x="4648200" y="4648200"/>
            <a:ext cx="4038600" cy="467532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6" name="Content Placeholder 20"/>
          <p:cNvSpPr>
            <a:spLocks noGrp="1"/>
          </p:cNvSpPr>
          <p:nvPr>
            <p:ph sz="quarter" idx="29"/>
          </p:nvPr>
        </p:nvSpPr>
        <p:spPr>
          <a:xfrm>
            <a:off x="4648200" y="5257800"/>
            <a:ext cx="4038600" cy="53340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31"/>
          </p:nvPr>
        </p:nvSpPr>
        <p:spPr>
          <a:xfrm>
            <a:off x="4724400" y="5943600"/>
            <a:ext cx="3962400" cy="533400"/>
          </a:xfrm>
          <a:prstGeom prst="rect">
            <a:avLst/>
          </a:prstGeom>
        </p:spPr>
        <p:txBody>
          <a:bodyPr/>
          <a:lstStyle>
            <a:lvl1pPr>
              <a:defRPr sz="2400" b="1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8" name="Photo Credit"/>
          <p:cNvSpPr>
            <a:spLocks noGrp="1"/>
          </p:cNvSpPr>
          <p:nvPr>
            <p:ph sz="quarter" idx="32" hasCustomPrompt="1"/>
          </p:nvPr>
        </p:nvSpPr>
        <p:spPr>
          <a:xfrm>
            <a:off x="6464300" y="6702552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675881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682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054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319401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803400"/>
            <a:ext cx="4040188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803400"/>
            <a:ext cx="4041775" cy="46482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3817620" y="652945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2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750556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914400"/>
          </a:xfrm>
          <a:prstGeom prst="rect">
            <a:avLst/>
          </a:prstGeom>
        </p:spPr>
        <p:txBody>
          <a:bodyPr anchor="ctr"/>
          <a:lstStyle>
            <a:lvl1pPr>
              <a:defRPr sz="3600" b="1">
                <a:solidFill>
                  <a:srgbClr val="3946A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1270000"/>
            <a:ext cx="4040188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7272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1270000"/>
            <a:ext cx="4041775" cy="457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>
                <a:latin typeface="Arial Narrow" panose="020B0606020202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7272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343400"/>
            <a:ext cx="4040188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886200"/>
            <a:ext cx="4038600" cy="4572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343400"/>
            <a:ext cx="4041775" cy="1752600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400">
                <a:latin typeface="Arial Narrow" panose="020B0606020202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17620" y="6553200"/>
            <a:ext cx="150876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description(s)</a:t>
            </a:r>
          </a:p>
        </p:txBody>
      </p:sp>
      <p:sp>
        <p:nvSpPr>
          <p:cNvPr id="16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20792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544512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8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485390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>
              <a:spcAft>
                <a:spcPts val="800"/>
              </a:spcAft>
              <a:defRPr sz="2400">
                <a:latin typeface="Arial Narrow" panose="020B0606020202030204" pitchFamily="34" charset="0"/>
              </a:defRPr>
            </a:lvl1pPr>
            <a:lvl2pPr>
              <a:spcAft>
                <a:spcPts val="800"/>
              </a:spcAft>
              <a:defRPr sz="2000">
                <a:latin typeface="Arial Narrow" panose="020B0606020202030204" pitchFamily="34" charset="0"/>
              </a:defRPr>
            </a:lvl2pPr>
            <a:lvl3pPr>
              <a:spcAft>
                <a:spcPts val="800"/>
              </a:spcAft>
              <a:defRPr sz="1800">
                <a:latin typeface="Arial Narrow" panose="020B0606020202030204" pitchFamily="34" charset="0"/>
              </a:defRPr>
            </a:lvl3pPr>
            <a:lvl4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4pPr>
            <a:lvl5pPr>
              <a:spcAft>
                <a:spcPts val="800"/>
              </a:spcAft>
              <a:defRPr sz="1600">
                <a:latin typeface="Arial Narrow" panose="020B060602020203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2" hasCustomPrompt="1"/>
          </p:nvPr>
        </p:nvSpPr>
        <p:spPr>
          <a:xfrm>
            <a:off x="2327275" y="6488875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916435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rgbClr val="3946A4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 hidden="1"/>
          <p:cNvSpPr>
            <a:spLocks noGrp="1"/>
          </p:cNvSpPr>
          <p:nvPr>
            <p:ph type="body" sz="quarter" idx="16" hasCustomPrompt="1"/>
          </p:nvPr>
        </p:nvSpPr>
        <p:spPr>
          <a:xfrm>
            <a:off x="3886200" y="5081650"/>
            <a:ext cx="1371600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 smtClean="0"/>
              <a:t>Jump to long image description</a:t>
            </a:r>
          </a:p>
        </p:txBody>
      </p:sp>
      <p:sp>
        <p:nvSpPr>
          <p:cNvPr id="9" name="Photo Credit" hidden="1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1579501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3946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469297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hoto Credit3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3503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1069168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07617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4235527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222947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213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585858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8585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585858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92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xmlns="" val="3695569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872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05315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01755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949214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6294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65626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78369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109974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467100" y="6477000"/>
            <a:ext cx="220980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 smtClean="0"/>
              <a:t>Jump back to slide containing original image</a:t>
            </a:r>
          </a:p>
        </p:txBody>
      </p:sp>
    </p:spTree>
    <p:extLst>
      <p:ext uri="{BB962C8B-B14F-4D97-AF65-F5344CB8AC3E}">
        <p14:creationId xmlns:p14="http://schemas.microsoft.com/office/powerpoint/2010/main" xmlns="" val="3112378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5564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5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34025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410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973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 smtClean="0"/>
              <a:t>Insert Photo Credit Here</a:t>
            </a:r>
            <a:endParaRPr lang="en-US" dirty="0"/>
          </a:p>
        </p:txBody>
      </p:sp>
      <p:sp>
        <p:nvSpPr>
          <p:cNvPr id="6" name="Copyright" descr="©McGraw-Hill Education. All rights reserved. Authorized only for instructor use in the classroom.  No reproduction or further distribution permitted without the prior written consent of McGraw-Hill Education.&#10;"/>
          <p:cNvSpPr txBox="1">
            <a:spLocks/>
          </p:cNvSpPr>
          <p:nvPr userDrawn="1"/>
        </p:nvSpPr>
        <p:spPr>
          <a:xfrm>
            <a:off x="0" y="6705600"/>
            <a:ext cx="9144000" cy="17175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©McGraw-Hill Education. All rights reserved. Authorized </a:t>
            </a: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only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A6A6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 instructor use in the classroom.  No reproduction or further distribution permitted without the prior written consent of McGraw-Hill Education.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6A6A6A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4814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753" r:id="rId3"/>
    <p:sldLayoutId id="2147483908" r:id="rId4"/>
    <p:sldLayoutId id="2147483950" r:id="rId5"/>
    <p:sldLayoutId id="2147483757" r:id="rId6"/>
    <p:sldLayoutId id="2147483877" r:id="rId7"/>
    <p:sldLayoutId id="2147483761" r:id="rId8"/>
    <p:sldLayoutId id="2147483800" r:id="rId9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4" r:id="rId2"/>
    <p:sldLayoutId id="2147483952" r:id="rId3"/>
    <p:sldLayoutId id="2147483967" r:id="rId4"/>
    <p:sldLayoutId id="2147483966" r:id="rId5"/>
    <p:sldLayoutId id="2147483968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</a:t>
            </a:r>
            <a:r>
              <a:rPr lang="en-US" sz="800" dirty="0" err="1" smtClean="0">
                <a:solidFill>
                  <a:schemeClr val="bg1"/>
                </a:solidFill>
              </a:rPr>
              <a:t>EducationCopy</a:t>
            </a:r>
            <a:endParaRPr lang="en-US" sz="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rgbClr val="6A6A6A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Education.</a:t>
            </a:r>
            <a:endParaRPr lang="en-US" sz="32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0" y="3352800"/>
            <a:ext cx="5715000" cy="1066800"/>
          </a:xfrm>
        </p:spPr>
        <p:txBody>
          <a:bodyPr lIns="0" rIns="0"/>
          <a:lstStyle/>
          <a:p>
            <a:r>
              <a:rPr lang="en-US" sz="2400" b="1" dirty="0" smtClean="0"/>
              <a:t>Lecture slides to accompany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3400" b="1" dirty="0" smtClean="0"/>
              <a:t>Engineering Economy, </a:t>
            </a:r>
            <a:r>
              <a:rPr lang="en-US" sz="2400" b="1" dirty="0" smtClean="0"/>
              <a:t>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edition</a:t>
            </a:r>
            <a:endParaRPr lang="en-US" sz="2400" b="1" dirty="0"/>
          </a:p>
        </p:txBody>
      </p:sp>
      <p:sp>
        <p:nvSpPr>
          <p:cNvPr id="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4311501"/>
            <a:ext cx="5105400" cy="685800"/>
          </a:xfrm>
        </p:spPr>
        <p:txBody>
          <a:bodyPr anchor="b"/>
          <a:lstStyle/>
          <a:p>
            <a:r>
              <a:rPr lang="en-US" dirty="0"/>
              <a:t>Leland </a:t>
            </a:r>
            <a:r>
              <a:rPr lang="en-US" dirty="0" smtClean="0"/>
              <a:t>Blank, </a:t>
            </a:r>
            <a:r>
              <a:rPr lang="en-US" dirty="0"/>
              <a:t>Anthony </a:t>
            </a:r>
            <a:r>
              <a:rPr lang="en-US" dirty="0" smtClean="0"/>
              <a:t>Tarquin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quarter" idx="12"/>
          </p:nvPr>
        </p:nvSpPr>
        <p:spPr>
          <a:xfrm>
            <a:off x="0" y="6706639"/>
            <a:ext cx="9144000" cy="173736"/>
          </a:xfrm>
        </p:spPr>
        <p:txBody>
          <a:bodyPr/>
          <a:lstStyle/>
          <a:p>
            <a:r>
              <a:rPr lang="en-US" dirty="0"/>
              <a:t>©McGraw-Hill Education. All rights reserved. Authorized only for instructor use in the classroom.  No reproduction or further distribution permitted without the prior written consent of McGraw-Hill Education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5105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" y="152400"/>
            <a:ext cx="9052560" cy="1066800"/>
          </a:xfrm>
        </p:spPr>
        <p:txBody>
          <a:bodyPr/>
          <a:lstStyle/>
          <a:p>
            <a:r>
              <a:rPr lang="en-US" sz="3400" dirty="0"/>
              <a:t>Performing a Replacement Study </a:t>
            </a:r>
            <a:r>
              <a:rPr lang="en-US" sz="3400" dirty="0" smtClean="0"/>
              <a:t>−</a:t>
            </a: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Unlimited Study </a:t>
            </a:r>
            <a:r>
              <a:rPr lang="en-US" sz="3400" dirty="0" smtClean="0"/>
              <a:t>Period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3931920"/>
          </a:xfrm>
        </p:spPr>
        <p:txBody>
          <a:bodyPr/>
          <a:lstStyle/>
          <a:p>
            <a:pPr marL="0" indent="0">
              <a:buClr>
                <a:schemeClr val="tx1"/>
              </a:buClr>
              <a:buNone/>
            </a:pPr>
            <a:r>
              <a:rPr lang="en-US" sz="2400" dirty="0" smtClean="0"/>
              <a:t>1.	Calculate </a:t>
            </a:r>
            <a:r>
              <a:rPr lang="en-US" sz="2400" dirty="0"/>
              <a:t>AW</a:t>
            </a:r>
            <a:r>
              <a:rPr lang="en-US" sz="2400" baseline="-25000" dirty="0"/>
              <a:t>D</a:t>
            </a:r>
            <a:r>
              <a:rPr lang="en-US" sz="2400" dirty="0"/>
              <a:t> and AW</a:t>
            </a:r>
            <a:r>
              <a:rPr lang="en-US" sz="2400" baseline="-25000" dirty="0"/>
              <a:t>C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2B5B4D"/>
                </a:solidFill>
              </a:rPr>
              <a:t>based on their ESL; </a:t>
            </a:r>
            <a:r>
              <a:rPr lang="en-US" sz="2400" dirty="0"/>
              <a:t>select lower </a:t>
            </a:r>
            <a:r>
              <a:rPr lang="en-US" sz="2400" dirty="0" smtClean="0"/>
              <a:t>AW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400" dirty="0" smtClean="0"/>
              <a:t>2.	</a:t>
            </a:r>
            <a:r>
              <a:rPr lang="en-US" sz="2400" dirty="0" smtClean="0">
                <a:solidFill>
                  <a:srgbClr val="3333CC"/>
                </a:solidFill>
              </a:rPr>
              <a:t>If </a:t>
            </a:r>
            <a:r>
              <a:rPr lang="en-US" sz="2400" dirty="0">
                <a:solidFill>
                  <a:srgbClr val="3333CC"/>
                </a:solidFill>
              </a:rPr>
              <a:t>AW</a:t>
            </a:r>
            <a:r>
              <a:rPr lang="en-US" sz="2400" baseline="-25000" dirty="0">
                <a:solidFill>
                  <a:srgbClr val="3333CC"/>
                </a:solidFill>
              </a:rPr>
              <a:t>C</a:t>
            </a:r>
            <a:r>
              <a:rPr lang="en-US" sz="2400" dirty="0">
                <a:solidFill>
                  <a:srgbClr val="3333CC"/>
                </a:solidFill>
              </a:rPr>
              <a:t> was selected</a:t>
            </a:r>
            <a:r>
              <a:rPr lang="en-US" sz="2400" b="0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in step (1),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33CC"/>
                </a:solidFill>
              </a:rPr>
              <a:t>keep for </a:t>
            </a:r>
            <a:r>
              <a:rPr lang="en-US" sz="2400" dirty="0" err="1">
                <a:solidFill>
                  <a:srgbClr val="3333CC"/>
                </a:solidFill>
              </a:rPr>
              <a:t>n</a:t>
            </a:r>
            <a:r>
              <a:rPr lang="en-US" sz="2400" baseline="-25000" dirty="0" err="1">
                <a:solidFill>
                  <a:srgbClr val="3333CC"/>
                </a:solidFill>
              </a:rPr>
              <a:t>C</a:t>
            </a:r>
            <a:r>
              <a:rPr lang="en-US" sz="2400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years (i.e., economic </a:t>
            </a:r>
            <a:r>
              <a:rPr lang="en-US" sz="2400" b="0" dirty="0" smtClean="0"/>
              <a:t>	service </a:t>
            </a:r>
            <a:r>
              <a:rPr lang="en-US" sz="2400" b="0" dirty="0"/>
              <a:t>life of challenger); </a:t>
            </a:r>
            <a:r>
              <a:rPr lang="en-US" sz="2400" dirty="0">
                <a:solidFill>
                  <a:srgbClr val="3333CC"/>
                </a:solidFill>
              </a:rPr>
              <a:t>if AW</a:t>
            </a:r>
            <a:r>
              <a:rPr lang="en-US" sz="2400" baseline="-25000" dirty="0">
                <a:solidFill>
                  <a:srgbClr val="3333CC"/>
                </a:solidFill>
              </a:rPr>
              <a:t>D </a:t>
            </a:r>
            <a:r>
              <a:rPr lang="en-US" sz="2400" b="0" dirty="0"/>
              <a:t>was selected, keep defender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33CC"/>
                </a:solidFill>
              </a:rPr>
              <a:t>one </a:t>
            </a:r>
            <a:r>
              <a:rPr lang="en-US" sz="2400" dirty="0" smtClean="0">
                <a:solidFill>
                  <a:srgbClr val="3333CC"/>
                </a:solidFill>
              </a:rPr>
              <a:t>	more </a:t>
            </a:r>
            <a:r>
              <a:rPr lang="en-US" sz="2400" dirty="0">
                <a:solidFill>
                  <a:srgbClr val="3333CC"/>
                </a:solidFill>
              </a:rPr>
              <a:t>year</a:t>
            </a:r>
            <a:r>
              <a:rPr lang="en-US" sz="2400" b="0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and then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33CC"/>
                </a:solidFill>
              </a:rPr>
              <a:t>repeat analysis</a:t>
            </a:r>
            <a:r>
              <a:rPr lang="en-US" sz="2400" b="0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(i.e., one-year-later </a:t>
            </a:r>
            <a:r>
              <a:rPr lang="en-US" sz="2400" b="0" dirty="0" smtClean="0"/>
              <a:t>analysis)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400" dirty="0" smtClean="0"/>
              <a:t>3.</a:t>
            </a:r>
            <a:r>
              <a:rPr lang="en-US" sz="2400" dirty="0"/>
              <a:t>	</a:t>
            </a:r>
            <a:r>
              <a:rPr lang="en-US" sz="2400" b="0" dirty="0" smtClean="0"/>
              <a:t>As </a:t>
            </a:r>
            <a:r>
              <a:rPr lang="en-US" sz="2400" b="0" dirty="0"/>
              <a:t>long as all estimates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2B5B4D"/>
                </a:solidFill>
              </a:rPr>
              <a:t>remain current</a:t>
            </a:r>
            <a:r>
              <a:rPr lang="en-US" sz="2400" b="0" dirty="0">
                <a:solidFill>
                  <a:srgbClr val="2B5B4D"/>
                </a:solidFill>
              </a:rPr>
              <a:t> </a:t>
            </a:r>
            <a:r>
              <a:rPr lang="en-US" sz="2400" b="0" dirty="0"/>
              <a:t>in succeeding years, </a:t>
            </a:r>
            <a:r>
              <a:rPr lang="en-US" sz="2400" dirty="0">
                <a:solidFill>
                  <a:srgbClr val="2B5B4D"/>
                </a:solidFill>
              </a:rPr>
              <a:t>keep </a:t>
            </a:r>
            <a:r>
              <a:rPr lang="en-US" sz="2400" dirty="0" smtClean="0">
                <a:solidFill>
                  <a:srgbClr val="2B5B4D"/>
                </a:solidFill>
              </a:rPr>
              <a:t>	defender</a:t>
            </a:r>
            <a:r>
              <a:rPr lang="en-US" sz="2400" b="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b="0" dirty="0"/>
              <a:t>until </a:t>
            </a:r>
            <a:r>
              <a:rPr lang="en-US" sz="2400" b="0" dirty="0" err="1"/>
              <a:t>n</a:t>
            </a:r>
            <a:r>
              <a:rPr lang="en-US" sz="2400" b="0" baseline="-25000" dirty="0" err="1"/>
              <a:t>D</a:t>
            </a:r>
            <a:r>
              <a:rPr lang="en-US" sz="2400" b="0" dirty="0"/>
              <a:t> is reached, and then replace defender with best </a:t>
            </a:r>
            <a:r>
              <a:rPr lang="en-US" sz="2400" b="0" dirty="0" smtClean="0"/>
              <a:t>	challenger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en-US" sz="2400" dirty="0" smtClean="0"/>
              <a:t>4.</a:t>
            </a:r>
            <a:r>
              <a:rPr lang="en-US" sz="2400" dirty="0"/>
              <a:t>	</a:t>
            </a:r>
            <a:r>
              <a:rPr lang="en-US" sz="2400" dirty="0" smtClean="0">
                <a:solidFill>
                  <a:srgbClr val="881291"/>
                </a:solidFill>
              </a:rPr>
              <a:t>If </a:t>
            </a:r>
            <a:r>
              <a:rPr lang="en-US" sz="2400" dirty="0">
                <a:solidFill>
                  <a:srgbClr val="881291"/>
                </a:solidFill>
              </a:rPr>
              <a:t>any estimates change</a:t>
            </a:r>
            <a:r>
              <a:rPr lang="en-US" sz="2400" b="0" dirty="0">
                <a:solidFill>
                  <a:srgbClr val="881291"/>
                </a:solidFill>
              </a:rPr>
              <a:t> </a:t>
            </a:r>
            <a:r>
              <a:rPr lang="en-US" sz="2400" b="0" dirty="0"/>
              <a:t>before </a:t>
            </a:r>
            <a:r>
              <a:rPr lang="en-US" sz="2400" b="0" dirty="0" err="1"/>
              <a:t>n</a:t>
            </a:r>
            <a:r>
              <a:rPr lang="en-US" sz="2400" b="0" baseline="-25000" dirty="0" err="1"/>
              <a:t>D</a:t>
            </a:r>
            <a:r>
              <a:rPr lang="en-US" sz="2400" b="0" baseline="-25000" dirty="0"/>
              <a:t> </a:t>
            </a:r>
            <a:r>
              <a:rPr lang="en-US" sz="2400" b="0" dirty="0"/>
              <a:t>is reached, </a:t>
            </a:r>
            <a:r>
              <a:rPr lang="en-US" sz="2400" dirty="0">
                <a:solidFill>
                  <a:srgbClr val="881291"/>
                </a:solidFill>
              </a:rPr>
              <a:t>repeat steps (1) </a:t>
            </a:r>
            <a:r>
              <a:rPr lang="en-US" sz="2400" dirty="0" smtClean="0">
                <a:solidFill>
                  <a:srgbClr val="881291"/>
                </a:solidFill>
              </a:rPr>
              <a:t>	through </a:t>
            </a:r>
            <a:r>
              <a:rPr lang="en-US" sz="2400" dirty="0">
                <a:solidFill>
                  <a:srgbClr val="881291"/>
                </a:solidFill>
              </a:rPr>
              <a:t>(4)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7"/>
          </p:nvPr>
        </p:nvSpPr>
        <p:spPr>
          <a:xfrm>
            <a:off x="548640" y="5486400"/>
            <a:ext cx="8046720" cy="914400"/>
          </a:xfrm>
          <a:ln w="28575">
            <a:solidFill>
              <a:srgbClr val="3946A4"/>
            </a:solidFill>
          </a:ln>
        </p:spPr>
        <p:txBody>
          <a:bodyPr/>
          <a:lstStyle/>
          <a:p>
            <a:pPr marL="182880" indent="0">
              <a:buNone/>
            </a:pPr>
            <a:r>
              <a:rPr lang="en-US" sz="2600" dirty="0">
                <a:solidFill>
                  <a:srgbClr val="3946A4"/>
                </a:solidFill>
              </a:rPr>
              <a:t>Note: </a:t>
            </a:r>
            <a:r>
              <a:rPr lang="en-US" sz="2600" dirty="0">
                <a:solidFill>
                  <a:srgbClr val="006200"/>
                </a:solidFill>
              </a:rPr>
              <a:t>If study period is specified</a:t>
            </a:r>
            <a:r>
              <a:rPr lang="en-US" sz="2600" b="0" dirty="0"/>
              <a:t>, perform steps (1) </a:t>
            </a:r>
            <a:r>
              <a:rPr lang="en-US" sz="2600" b="0" dirty="0" smtClean="0"/>
              <a:t>through</a:t>
            </a:r>
            <a:br>
              <a:rPr lang="en-US" sz="2600" b="0" dirty="0" smtClean="0"/>
            </a:br>
            <a:r>
              <a:rPr lang="en-US" sz="2600" b="0" dirty="0" smtClean="0"/>
              <a:t>			(4</a:t>
            </a:r>
            <a:r>
              <a:rPr lang="en-US" sz="2600" b="0" dirty="0"/>
              <a:t>) </a:t>
            </a:r>
            <a:r>
              <a:rPr lang="en-US" sz="2600" b="0" i="1" dirty="0"/>
              <a:t>only</a:t>
            </a:r>
            <a:r>
              <a:rPr lang="en-US" sz="2600" b="0" dirty="0"/>
              <a:t> </a:t>
            </a:r>
            <a:r>
              <a:rPr lang="en-US" sz="2600" b="0" i="1" dirty="0"/>
              <a:t>through end of study period</a:t>
            </a:r>
            <a:r>
              <a:rPr lang="en-US" sz="2600" b="0" dirty="0"/>
              <a:t> (discussed later</a:t>
            </a:r>
            <a:r>
              <a:rPr lang="en-US" sz="2600" b="0" dirty="0" smtClean="0"/>
              <a:t>)</a:t>
            </a:r>
            <a:endParaRPr lang="en-US" sz="2600" b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842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Replacement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011680"/>
          </a:xfrm>
          <a:ln w="38100">
            <a:solidFill>
              <a:srgbClr val="00664D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 asset purchased 2 years ago for $40,000 is harder to maintain than expected. It can be sold now for $12,000 or kept for a maximum of 2 more years, in which case its operating cost will be $20,000 each year, with a salvage value of $10,000 after 1 year or $9000 after two years. A suitable challenger will have an annual worth of $-24,000 per year. At an interest rate  of 10% per year, should the defender be replaced now,  one year from now, or two years from now</a:t>
            </a:r>
            <a:r>
              <a:rPr lang="en-US" sz="2000" dirty="0" smtClean="0"/>
              <a:t>?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idx="17"/>
              </p:nvPr>
            </p:nvSpPr>
            <p:spPr>
              <a:xfrm>
                <a:off x="274320" y="3429000"/>
                <a:ext cx="8595360" cy="2971800"/>
              </a:xfrm>
            </p:spPr>
            <p:txBody>
              <a:bodyPr/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US" sz="2200" dirty="0" smtClean="0">
                    <a:solidFill>
                      <a:srgbClr val="A60A1B"/>
                    </a:solidFill>
                  </a:rPr>
                  <a:t>Solution:        </a:t>
                </a:r>
                <a:r>
                  <a:rPr lang="en-US" sz="2200" dirty="0">
                    <a:solidFill>
                      <a:srgbClr val="3946A4"/>
                    </a:solidFill>
                  </a:rPr>
                  <a:t>First, determine ESL for defender</a:t>
                </a:r>
                <a:endParaRPr lang="en-US" sz="2200" dirty="0" smtClean="0">
                  <a:solidFill>
                    <a:srgbClr val="3946A4"/>
                  </a:solidFill>
                </a:endParaRPr>
              </a:p>
              <a:p>
                <a:pPr marL="0" indent="0">
                  <a:spcAft>
                    <a:spcPts val="9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000" b="1" i="0" baseline="-25000" dirty="0" smtClean="0">
                          <a:latin typeface="Cambria Math"/>
                        </a:rPr>
                        <m:t>𝐃𝟏</m:t>
                      </m:r>
                      <m:r>
                        <a:rPr lang="en-US" sz="2000" b="0" i="0" dirty="0">
                          <a:latin typeface="Cambria Math"/>
                        </a:rPr>
                        <m:t>=</m:t>
                      </m:r>
                      <m:r>
                        <a:rPr lang="en-US" sz="2000" b="0" i="0" dirty="0" smtClean="0">
                          <a:latin typeface="Cambria Math"/>
                        </a:rPr>
                        <m:t>−</m:t>
                      </m:r>
                      <m:r>
                        <a:rPr lang="en-US" sz="2000" b="0" i="0" dirty="0" smtClean="0">
                          <a:latin typeface="Cambria Math"/>
                        </a:rPr>
                        <m:t>12,000</m:t>
                      </m:r>
                      <m:r>
                        <a:rPr lang="en-US" sz="2000" b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A</m:t>
                      </m:r>
                      <m:r>
                        <a:rPr lang="en-US" sz="2000" b="0" i="1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P</m:t>
                      </m:r>
                      <m:r>
                        <a:rPr lang="en-US" sz="20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2000" b="0" i="0" dirty="0">
                          <a:latin typeface="Cambria Math"/>
                        </a:rPr>
                        <m:t>1</m:t>
                      </m:r>
                      <m:r>
                        <a:rPr lang="en-US" sz="2000" b="0" i="1" dirty="0">
                          <a:latin typeface="Cambria Math"/>
                        </a:rPr>
                        <m:t>)</m:t>
                      </m:r>
                      <m:r>
                        <a:rPr lang="en-US" sz="2000" b="0" i="0" dirty="0" smtClean="0">
                          <a:latin typeface="Cambria Math"/>
                        </a:rPr>
                        <m:t>−</m:t>
                      </m:r>
                      <m:r>
                        <a:rPr lang="en-US" sz="2000" b="0" i="0" dirty="0">
                          <a:latin typeface="Cambria Math"/>
                        </a:rPr>
                        <m:t>20,000+10,000</m:t>
                      </m:r>
                      <m:r>
                        <a:rPr lang="en-US" sz="2000" b="0" dirty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A</m:t>
                      </m:r>
                      <m:r>
                        <a:rPr lang="en-US" sz="2000" b="0" i="1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F</m:t>
                      </m:r>
                      <m:r>
                        <a:rPr lang="en-US" sz="2000" b="0" i="0" dirty="0">
                          <a:latin typeface="Cambria Math"/>
                        </a:rPr>
                        <m:t>,10%,1</m:t>
                      </m:r>
                      <m:r>
                        <a:rPr lang="en-US" sz="2000" b="0" i="1" dirty="0">
                          <a:latin typeface="Cambria Math"/>
                        </a:rPr>
                        <m:t>)</m:t>
                      </m:r>
                      <m:r>
                        <a:rPr lang="en-US" sz="2000" b="0" i="0" dirty="0">
                          <a:latin typeface="Cambria Math"/>
                        </a:rPr>
                        <m:t>=</m:t>
                      </m:r>
                      <m:r>
                        <a:rPr lang="en-US" sz="2000" b="0" i="0" dirty="0" smtClean="0">
                          <a:latin typeface="Cambria Math"/>
                        </a:rPr>
                        <m:t>$–23,200</m:t>
                      </m:r>
                    </m:oMath>
                  </m:oMathPara>
                </a14:m>
                <a:endParaRPr lang="en-US" sz="2000" b="0" dirty="0" smtClean="0">
                  <a:latin typeface="Cambria Math"/>
                </a:endParaRPr>
              </a:p>
              <a:p>
                <a:pPr marL="0" indent="0">
                  <a:spcAft>
                    <a:spcPts val="9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000" b="1" i="0" baseline="-25000" dirty="0">
                          <a:latin typeface="Cambria Math"/>
                        </a:rPr>
                        <m:t>𝐃𝟐</m:t>
                      </m:r>
                      <m:r>
                        <a:rPr lang="en-US" sz="2000" b="0" i="0" dirty="0">
                          <a:latin typeface="Cambria Math"/>
                        </a:rPr>
                        <m:t>=</m:t>
                      </m:r>
                      <m:r>
                        <a:rPr lang="en-US" sz="2000" b="0" i="0" dirty="0" smtClean="0">
                          <a:latin typeface="Cambria Math"/>
                        </a:rPr>
                        <m:t>−</m:t>
                      </m:r>
                      <m:r>
                        <a:rPr lang="en-US" sz="2000" b="0" i="0" dirty="0" smtClean="0">
                          <a:latin typeface="Cambria Math"/>
                        </a:rPr>
                        <m:t>12,000</m:t>
                      </m:r>
                      <m:r>
                        <a:rPr lang="en-US" sz="2000" b="0" i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A</m:t>
                      </m:r>
                      <m:r>
                        <a:rPr lang="en-US" sz="2000" b="0" i="0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P</m:t>
                      </m:r>
                      <m:r>
                        <a:rPr lang="en-US" sz="20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2000" b="0" i="0" dirty="0">
                          <a:latin typeface="Cambria Math"/>
                        </a:rPr>
                        <m:t>2)−20,</m:t>
                      </m:r>
                      <m:r>
                        <a:rPr lang="en-US" sz="2000" b="0" i="0" dirty="0">
                          <a:latin typeface="Cambria Math"/>
                        </a:rPr>
                        <m:t>000+9,000(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A</m:t>
                      </m:r>
                      <m:r>
                        <a:rPr lang="en-US" sz="2000" b="0" i="0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F</m:t>
                      </m:r>
                      <m:r>
                        <a:rPr lang="en-US" sz="2000" b="0" i="0" dirty="0">
                          <a:latin typeface="Cambria Math"/>
                        </a:rPr>
                        <m:t>,10%,2)=$−</m:t>
                      </m:r>
                      <m:r>
                        <a:rPr lang="en-US" sz="2000" b="0" i="0" dirty="0" smtClean="0">
                          <a:latin typeface="Cambria Math"/>
                        </a:rPr>
                        <m:t>22,629</m:t>
                      </m:r>
                    </m:oMath>
                  </m:oMathPara>
                </a14:m>
                <a:endParaRPr lang="en-US" sz="2000" b="0" dirty="0"/>
              </a:p>
              <a:p>
                <a:pPr marL="0" indent="0" algn="ctr">
                  <a:spcAft>
                    <a:spcPts val="300"/>
                  </a:spcAft>
                  <a:buNone/>
                </a:pPr>
                <a:r>
                  <a:rPr lang="en-US" sz="2600" dirty="0">
                    <a:solidFill>
                      <a:srgbClr val="2B5B4D"/>
                    </a:solidFill>
                  </a:rPr>
                  <a:t>ESL is n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solidFill>
                          <a:srgbClr val="2B5B4D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>
                    <a:solidFill>
                      <a:srgbClr val="2B5B4D"/>
                    </a:solidFill>
                  </a:rPr>
                  <a:t> 2 years; </a:t>
                </a:r>
                <a14:m>
                  <m:oMath xmlns:m="http://schemas.openxmlformats.org/officeDocument/2006/math">
                    <m:r>
                      <a:rPr lang="en-US" sz="2600" b="1" i="0" dirty="0" smtClean="0">
                        <a:solidFill>
                          <a:srgbClr val="2B5B4D"/>
                        </a:solidFill>
                        <a:latin typeface="Cambria Math"/>
                      </a:rPr>
                      <m:t>𝐀𝐖</m:t>
                    </m:r>
                    <m:r>
                      <a:rPr lang="en-US" sz="2600" b="1" i="0" baseline="-25000" dirty="0">
                        <a:solidFill>
                          <a:srgbClr val="2B5B4D"/>
                        </a:solidFill>
                        <a:latin typeface="Cambria Math"/>
                      </a:rPr>
                      <m:t>𝐃</m:t>
                    </m:r>
                    <m:r>
                      <a:rPr lang="en-US" sz="2600" b="1" i="0" dirty="0">
                        <a:solidFill>
                          <a:srgbClr val="2B5B4D"/>
                        </a:solidFill>
                        <a:latin typeface="Cambria Math"/>
                      </a:rPr>
                      <m:t>=$</m:t>
                    </m:r>
                    <m:r>
                      <a:rPr lang="en-US" sz="2600" b="1" i="0" dirty="0" smtClean="0">
                        <a:solidFill>
                          <a:srgbClr val="2B5B4D"/>
                        </a:solidFill>
                        <a:latin typeface="Cambria Math"/>
                      </a:rPr>
                      <m:t>−</m:t>
                    </m:r>
                    <m:r>
                      <a:rPr lang="en-US" sz="2600" b="1" i="0" dirty="0">
                        <a:solidFill>
                          <a:srgbClr val="2B5B4D"/>
                        </a:solidFill>
                        <a:latin typeface="Cambria Math"/>
                      </a:rPr>
                      <m:t>𝟐𝟐</m:t>
                    </m:r>
                    <m:r>
                      <a:rPr lang="en-US" sz="2600" b="1" i="0" dirty="0">
                        <a:solidFill>
                          <a:srgbClr val="2B5B4D"/>
                        </a:solidFill>
                        <a:latin typeface="Cambria Math"/>
                      </a:rPr>
                      <m:t>,</m:t>
                    </m:r>
                    <m:r>
                      <a:rPr lang="en-US" sz="2600" b="1" i="0" dirty="0">
                        <a:solidFill>
                          <a:srgbClr val="2B5B4D"/>
                        </a:solidFill>
                        <a:latin typeface="Cambria Math"/>
                      </a:rPr>
                      <m:t>𝟔𝟐𝟗</m:t>
                    </m:r>
                  </m:oMath>
                </a14:m>
                <a:endParaRPr lang="en-US" sz="2600" dirty="0" smtClean="0">
                  <a:solidFill>
                    <a:srgbClr val="2B5B4D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000" b="1" i="0" baseline="-25000" dirty="0">
                          <a:latin typeface="Cambria Math"/>
                        </a:rPr>
                        <m:t>𝐂</m:t>
                      </m:r>
                      <m:r>
                        <a:rPr lang="en-US" sz="2000" b="1" i="0" dirty="0" smtClean="0">
                          <a:latin typeface="Cambria Math"/>
                        </a:rPr>
                        <m:t>=</m:t>
                      </m:r>
                      <m:r>
                        <a:rPr lang="en-US" sz="2000" b="1" i="0" dirty="0">
                          <a:solidFill>
                            <a:srgbClr val="2B5B4D"/>
                          </a:solidFill>
                          <a:latin typeface="Cambria Math"/>
                        </a:rPr>
                        <m:t>$</m:t>
                      </m:r>
                      <m:r>
                        <a:rPr lang="en-US" sz="2000" b="1" i="0" dirty="0" smtClean="0">
                          <a:solidFill>
                            <a:srgbClr val="2B5B4D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000" b="1" i="0" dirty="0">
                          <a:solidFill>
                            <a:srgbClr val="2B5B4D"/>
                          </a:solidFill>
                          <a:latin typeface="Cambria Math"/>
                        </a:rPr>
                        <m:t>𝟐𝟒</m:t>
                      </m:r>
                      <m:r>
                        <a:rPr lang="en-US" sz="2000" b="1" i="0" dirty="0">
                          <a:solidFill>
                            <a:srgbClr val="2B5B4D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2000" b="1" i="0" dirty="0">
                          <a:solidFill>
                            <a:srgbClr val="2B5B4D"/>
                          </a:solidFill>
                          <a:latin typeface="Cambria Math"/>
                        </a:rPr>
                        <m:t>𝟎𝟎𝟎</m:t>
                      </m:r>
                    </m:oMath>
                  </m:oMathPara>
                </a14:m>
                <a:endParaRPr lang="en-US" sz="2000" dirty="0" smtClean="0">
                  <a:solidFill>
                    <a:srgbClr val="2B5B4D"/>
                  </a:solidFill>
                </a:endParaRPr>
              </a:p>
              <a:p>
                <a:pPr marL="0" indent="0" algn="ctr">
                  <a:spcAft>
                    <a:spcPts val="0"/>
                  </a:spcAft>
                  <a:buNone/>
                </a:pPr>
                <a:r>
                  <a:rPr lang="en-US" sz="2400" dirty="0">
                    <a:solidFill>
                      <a:srgbClr val="3333CC"/>
                    </a:solidFill>
                  </a:rPr>
                  <a:t>Lower AW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latin typeface="Cambria Math"/>
                      </a:rPr>
                      <m:t> </m:t>
                    </m:r>
                    <m:r>
                      <a:rPr lang="en-US" sz="2400" b="0" i="1" dirty="0">
                        <a:latin typeface="Cambria Math"/>
                      </a:rPr>
                      <m:t>=$</m:t>
                    </m:r>
                    <m:r>
                      <a:rPr lang="en-US" sz="2400" b="0" i="1" dirty="0" smtClean="0">
                        <a:latin typeface="Cambria Math"/>
                      </a:rPr>
                      <m:t>−</m:t>
                    </m:r>
                    <m:r>
                      <a:rPr lang="en-US" sz="2400" b="0" i="1" dirty="0">
                        <a:latin typeface="Cambria Math"/>
                      </a:rPr>
                      <m:t>22,629</m:t>
                    </m:r>
                  </m:oMath>
                </a14:m>
                <a:r>
                  <a:rPr lang="en-US" sz="2400" dirty="0" smtClean="0"/>
                  <a:t>    </a:t>
                </a:r>
                <a:r>
                  <a:rPr lang="en-US" sz="2400" dirty="0">
                    <a:solidFill>
                      <a:srgbClr val="A60A1B"/>
                    </a:solidFill>
                  </a:rPr>
                  <a:t>Replace defender in 2 </a:t>
                </a:r>
                <a:r>
                  <a:rPr lang="en-US" sz="2400" dirty="0" smtClean="0">
                    <a:solidFill>
                      <a:srgbClr val="A60A1B"/>
                    </a:solidFill>
                  </a:rPr>
                  <a:t>years</a:t>
                </a:r>
                <a:endParaRPr lang="en-US" sz="2200" dirty="0" smtClean="0">
                  <a:solidFill>
                    <a:srgbClr val="A60A1B"/>
                  </a:solidFill>
                </a:endParaRPr>
              </a:p>
              <a:p>
                <a:pPr marL="0" indent="0" algn="ctr">
                  <a:spcAft>
                    <a:spcPts val="0"/>
                  </a:spcAft>
                  <a:buNone/>
                </a:pPr>
                <a:r>
                  <a:rPr lang="en-US" sz="2000" dirty="0">
                    <a:solidFill>
                      <a:srgbClr val="A60A1B"/>
                    </a:solidFill>
                  </a:rPr>
                  <a:t>Note: </a:t>
                </a:r>
                <a:r>
                  <a:rPr lang="en-US" sz="2000" b="0" i="1" dirty="0">
                    <a:solidFill>
                      <a:srgbClr val="006200"/>
                    </a:solidFill>
                  </a:rPr>
                  <a:t>conduct one-year-later analysis next year </a:t>
                </a: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274320" y="3429000"/>
                <a:ext cx="8595360" cy="2971800"/>
              </a:xfrm>
              <a:blipFill rotWithShape="1">
                <a:blip r:embed="rId2" cstate="print"/>
                <a:stretch>
                  <a:fillRect l="-851" t="-1232" b="-3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6883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</a:t>
            </a:r>
            <a:r>
              <a:rPr lang="en-US" dirty="0" smtClean="0"/>
              <a:t>Considerations</a:t>
            </a:r>
            <a:endParaRPr lang="en-US" dirty="0"/>
          </a:p>
        </p:txBody>
      </p:sp>
      <p:cxnSp>
        <p:nvCxnSpPr>
          <p:cNvPr id="10" name="Straight Connector 2"/>
          <p:cNvCxnSpPr/>
          <p:nvPr/>
        </p:nvCxnSpPr>
        <p:spPr bwMode="auto">
          <a:xfrm>
            <a:off x="457200" y="1143000"/>
            <a:ext cx="82296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4907280"/>
          </a:xfrm>
        </p:spPr>
        <p:txBody>
          <a:bodyPr/>
          <a:lstStyle/>
          <a:p>
            <a:pPr marL="0" indent="0">
              <a:buNone/>
            </a:pPr>
            <a:r>
              <a:rPr lang="en-US" sz="2400" i="1" dirty="0">
                <a:solidFill>
                  <a:srgbClr val="3333CC"/>
                </a:solidFill>
              </a:rPr>
              <a:t>Opportunity cost approach</a:t>
            </a:r>
            <a:r>
              <a:rPr lang="en-US" sz="2400" b="0" i="1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is the procedure that was </a:t>
            </a:r>
            <a:r>
              <a:rPr lang="en-US" sz="2400" b="0" dirty="0" smtClean="0"/>
              <a:t>previously presented </a:t>
            </a:r>
            <a:r>
              <a:rPr lang="en-US" sz="2400" b="0" dirty="0"/>
              <a:t>for obtaining P for the defender. The opportunity cost is the </a:t>
            </a:r>
            <a:r>
              <a:rPr lang="en-US" sz="2400" dirty="0" smtClean="0">
                <a:solidFill>
                  <a:srgbClr val="881291"/>
                </a:solidFill>
              </a:rPr>
              <a:t>money </a:t>
            </a:r>
            <a:r>
              <a:rPr lang="en-US" sz="2400" dirty="0">
                <a:solidFill>
                  <a:srgbClr val="881291"/>
                </a:solidFill>
              </a:rPr>
              <a:t>foregone by keeping the defender</a:t>
            </a:r>
            <a:r>
              <a:rPr lang="en-US" sz="2400" b="0" dirty="0">
                <a:solidFill>
                  <a:srgbClr val="881291"/>
                </a:solidFill>
              </a:rPr>
              <a:t> </a:t>
            </a:r>
            <a:r>
              <a:rPr lang="en-US" sz="2400" b="0" dirty="0"/>
              <a:t>(i.e., not selling it). </a:t>
            </a:r>
            <a:r>
              <a:rPr lang="en-US" sz="2400" b="0" dirty="0" smtClean="0"/>
              <a:t>This approach </a:t>
            </a:r>
            <a:r>
              <a:rPr lang="en-US" sz="2400" b="0" dirty="0"/>
              <a:t>is always </a:t>
            </a:r>
            <a:r>
              <a:rPr lang="en-US" sz="2400" b="0" dirty="0" smtClean="0"/>
              <a:t>correct</a:t>
            </a:r>
            <a:endParaRPr lang="en-US" sz="2400" b="0" dirty="0"/>
          </a:p>
          <a:p>
            <a:pPr marL="0" indent="0">
              <a:spcBef>
                <a:spcPts val="3000"/>
              </a:spcBef>
              <a:buNone/>
            </a:pPr>
            <a:r>
              <a:rPr lang="en-US" sz="2400" i="1" dirty="0">
                <a:solidFill>
                  <a:srgbClr val="3333CC"/>
                </a:solidFill>
              </a:rPr>
              <a:t>Cash flow approach</a:t>
            </a:r>
            <a:r>
              <a:rPr lang="en-US" sz="2400" b="0" i="1" dirty="0">
                <a:solidFill>
                  <a:srgbClr val="3333CC"/>
                </a:solidFill>
              </a:rPr>
              <a:t> </a:t>
            </a:r>
            <a:r>
              <a:rPr lang="en-US" sz="2400" b="0" dirty="0"/>
              <a:t>subtracts income received from sale </a:t>
            </a:r>
            <a:r>
              <a:rPr lang="en-US" sz="2400" b="0" dirty="0" smtClean="0"/>
              <a:t>of defender </a:t>
            </a:r>
            <a:r>
              <a:rPr lang="en-US" sz="2400" b="0" dirty="0"/>
              <a:t>from first cost of challenger</a:t>
            </a:r>
            <a:r>
              <a:rPr lang="en-US" sz="2400" b="0" dirty="0" smtClean="0"/>
              <a:t>.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A015AB"/>
                </a:solidFill>
              </a:rPr>
              <a:t>		</a:t>
            </a:r>
            <a:r>
              <a:rPr lang="en-US" sz="2200" dirty="0" smtClean="0">
                <a:solidFill>
                  <a:srgbClr val="881291"/>
                </a:solidFill>
              </a:rPr>
              <a:t>Potential </a:t>
            </a:r>
            <a:r>
              <a:rPr lang="en-US" sz="2200" dirty="0">
                <a:solidFill>
                  <a:srgbClr val="881291"/>
                </a:solidFill>
              </a:rPr>
              <a:t>problems with cash flow </a:t>
            </a:r>
            <a:r>
              <a:rPr lang="en-US" sz="2200" dirty="0" smtClean="0">
                <a:solidFill>
                  <a:srgbClr val="881291"/>
                </a:solidFill>
              </a:rPr>
              <a:t>approach:</a:t>
            </a:r>
          </a:p>
          <a:p>
            <a:pPr lvl="2">
              <a:spcAft>
                <a:spcPts val="600"/>
              </a:spcAft>
              <a:buClr>
                <a:srgbClr val="006200"/>
              </a:buClr>
              <a:buFont typeface="Arial" panose="020B0604020202020204" pitchFamily="34" charset="0"/>
              <a:buChar char="•"/>
            </a:pPr>
            <a:r>
              <a:rPr lang="en-US" sz="2200" b="0" dirty="0" smtClean="0"/>
              <a:t>Provides </a:t>
            </a:r>
            <a:r>
              <a:rPr lang="en-US" sz="2200" i="1" dirty="0">
                <a:solidFill>
                  <a:srgbClr val="006200"/>
                </a:solidFill>
              </a:rPr>
              <a:t>falsely low value</a:t>
            </a:r>
            <a:r>
              <a:rPr lang="en-US" sz="2200" b="0" i="1" dirty="0">
                <a:solidFill>
                  <a:srgbClr val="006200"/>
                </a:solidFill>
              </a:rPr>
              <a:t> </a:t>
            </a:r>
            <a:r>
              <a:rPr lang="en-US" sz="2200" b="0" dirty="0"/>
              <a:t>for capital recovery of </a:t>
            </a:r>
            <a:r>
              <a:rPr lang="en-US" sz="2200" b="0" dirty="0" smtClean="0"/>
              <a:t>challenger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6200"/>
              </a:buClr>
              <a:buFont typeface="Arial" panose="020B0604020202020204" pitchFamily="34" charset="0"/>
              <a:buChar char="•"/>
            </a:pPr>
            <a:r>
              <a:rPr lang="en-US" sz="2200" b="0" dirty="0" smtClean="0"/>
              <a:t>Can’t </a:t>
            </a:r>
            <a:r>
              <a:rPr lang="en-US" sz="2200" b="0" dirty="0"/>
              <a:t>be used if </a:t>
            </a:r>
            <a:r>
              <a:rPr lang="en-US" sz="2200" i="1" dirty="0">
                <a:solidFill>
                  <a:srgbClr val="006200"/>
                </a:solidFill>
              </a:rPr>
              <a:t>remaining life of defender is not same</a:t>
            </a:r>
            <a:r>
              <a:rPr lang="en-US" sz="2200" b="0" i="1" dirty="0">
                <a:solidFill>
                  <a:srgbClr val="006200"/>
                </a:solidFill>
              </a:rPr>
              <a:t> </a:t>
            </a:r>
            <a:r>
              <a:rPr lang="en-US" sz="2200" b="0" dirty="0"/>
              <a:t>as </a:t>
            </a:r>
            <a:r>
              <a:rPr lang="en-US" sz="2200" b="0" dirty="0" smtClean="0"/>
              <a:t>that of challenger</a:t>
            </a:r>
            <a:endParaRPr lang="en-US" sz="2200" b="0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0727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Replacement Analysis Over Specified Study </a:t>
            </a:r>
            <a:r>
              <a:rPr lang="en-US" sz="3400" dirty="0" smtClean="0"/>
              <a:t>Period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3992880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/>
              <a:t>Same procedure as before, except </a:t>
            </a:r>
            <a:r>
              <a:rPr lang="en-US" sz="2600" i="1" dirty="0">
                <a:solidFill>
                  <a:srgbClr val="3333CC"/>
                </a:solidFill>
              </a:rPr>
              <a:t>calculate AW values </a:t>
            </a:r>
            <a:r>
              <a:rPr lang="en-US" sz="2600" i="1" dirty="0" smtClean="0">
                <a:solidFill>
                  <a:srgbClr val="3333CC"/>
                </a:solidFill>
              </a:rPr>
              <a:t>over </a:t>
            </a:r>
            <a:r>
              <a:rPr lang="en-US" sz="2600" i="1" dirty="0">
                <a:solidFill>
                  <a:srgbClr val="3333CC"/>
                </a:solidFill>
              </a:rPr>
              <a:t>study period</a:t>
            </a:r>
            <a:r>
              <a:rPr lang="en-US" sz="2600" dirty="0"/>
              <a:t> instead of over ESL years of </a:t>
            </a:r>
            <a:r>
              <a:rPr lang="en-US" sz="2600" dirty="0" err="1"/>
              <a:t>n</a:t>
            </a:r>
            <a:r>
              <a:rPr lang="en-US" sz="2600" baseline="-25000" dirty="0" err="1"/>
              <a:t>D</a:t>
            </a:r>
            <a:r>
              <a:rPr lang="en-US" sz="2600" dirty="0"/>
              <a:t> and </a:t>
            </a:r>
            <a:r>
              <a:rPr lang="en-US" sz="2600" dirty="0" err="1" smtClean="0"/>
              <a:t>n</a:t>
            </a:r>
            <a:r>
              <a:rPr lang="en-US" sz="2600" baseline="-25000" dirty="0" err="1" smtClean="0"/>
              <a:t>C</a:t>
            </a:r>
            <a:endParaRPr lang="en-US" sz="2600" baseline="-25000" dirty="0" smtClean="0"/>
          </a:p>
          <a:p>
            <a:pPr>
              <a:spcBef>
                <a:spcPts val="4800"/>
              </a:spcBef>
              <a:buClr>
                <a:srgbClr val="A60A1B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It is necessary to develop </a:t>
            </a:r>
            <a:r>
              <a:rPr lang="en-US" sz="2600" i="1" dirty="0">
                <a:solidFill>
                  <a:srgbClr val="2B5B4D"/>
                </a:solidFill>
              </a:rPr>
              <a:t>all</a:t>
            </a:r>
            <a:r>
              <a:rPr lang="en-US" sz="2600" dirty="0">
                <a:solidFill>
                  <a:srgbClr val="2B5B4D"/>
                </a:solidFill>
              </a:rPr>
              <a:t> </a:t>
            </a:r>
            <a:r>
              <a:rPr lang="en-US" sz="2600" i="1" dirty="0">
                <a:solidFill>
                  <a:srgbClr val="2B5B4D"/>
                </a:solidFill>
              </a:rPr>
              <a:t>viable</a:t>
            </a:r>
            <a:r>
              <a:rPr lang="en-US" sz="2600" dirty="0">
                <a:solidFill>
                  <a:srgbClr val="2B5B4D"/>
                </a:solidFill>
              </a:rPr>
              <a:t> </a:t>
            </a:r>
            <a:r>
              <a:rPr lang="en-US" sz="2600" i="1" dirty="0">
                <a:solidFill>
                  <a:srgbClr val="2B5B4D"/>
                </a:solidFill>
              </a:rPr>
              <a:t>defender-challenger </a:t>
            </a:r>
            <a:r>
              <a:rPr lang="en-US" sz="2600" i="1" dirty="0" smtClean="0">
                <a:solidFill>
                  <a:srgbClr val="2B5B4D"/>
                </a:solidFill>
              </a:rPr>
              <a:t>combinations</a:t>
            </a:r>
            <a:r>
              <a:rPr lang="en-US" sz="2600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dirty="0"/>
              <a:t>and calculate AW or PW for each one </a:t>
            </a:r>
            <a:r>
              <a:rPr lang="en-US" sz="2600" i="1" dirty="0">
                <a:solidFill>
                  <a:srgbClr val="881291"/>
                </a:solidFill>
              </a:rPr>
              <a:t>over </a:t>
            </a:r>
            <a:r>
              <a:rPr lang="en-US" sz="2600" i="1" dirty="0" smtClean="0">
                <a:solidFill>
                  <a:srgbClr val="881291"/>
                </a:solidFill>
              </a:rPr>
              <a:t>the </a:t>
            </a:r>
            <a:r>
              <a:rPr lang="en-US" sz="2600" i="1" dirty="0">
                <a:solidFill>
                  <a:srgbClr val="881291"/>
                </a:solidFill>
              </a:rPr>
              <a:t>study </a:t>
            </a:r>
            <a:r>
              <a:rPr lang="en-US" sz="2600" i="1" dirty="0" smtClean="0">
                <a:solidFill>
                  <a:srgbClr val="881291"/>
                </a:solidFill>
              </a:rPr>
              <a:t>period</a:t>
            </a:r>
          </a:p>
          <a:p>
            <a:pPr>
              <a:spcBef>
                <a:spcPts val="4800"/>
              </a:spcBef>
              <a:buClr>
                <a:srgbClr val="A60A1B"/>
              </a:buClr>
              <a:buFont typeface="Arial" panose="020B0604020202020204" pitchFamily="34" charset="0"/>
              <a:buChar char="•"/>
            </a:pPr>
            <a:r>
              <a:rPr lang="en-US" sz="2600" dirty="0"/>
              <a:t>Select option with lowest cost or highest </a:t>
            </a:r>
            <a:r>
              <a:rPr lang="en-US" sz="2600" dirty="0" smtClean="0"/>
              <a:t>income</a:t>
            </a:r>
            <a:endParaRPr lang="en-US" sz="2600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3852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Example: Replacement Analysis; Specified </a:t>
            </a:r>
            <a:r>
              <a:rPr lang="en-US" sz="3400" dirty="0" smtClean="0"/>
              <a:t>Period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8229600" cy="1930400"/>
          </a:xfrm>
          <a:ln w="19050">
            <a:solidFill>
              <a:srgbClr val="00664D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 asset purchased 2 years ago for $40,000 is harder to maintain than expected. It can be sold now for $12,000 or kept for a maximum of 2 more years, in which case its operating cost will be $20,000 each year, with a salvage value of $10,000 after 1 year or $9000 after two. A suitable challenger will have an annual worth of $-24,000 per year. At an interest rate  of 10% per year and over a study period of exactly 2 years, determine when the defender should be replaced</a:t>
            </a:r>
            <a:r>
              <a:rPr lang="en-US" sz="2000" dirty="0" smtClean="0"/>
              <a:t>.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ontent Placeholder 3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57200" y="3352800"/>
                <a:ext cx="8229600" cy="914400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spcAft>
                    <a:spcPts val="900"/>
                  </a:spcAft>
                  <a:buNone/>
                </a:pPr>
                <a:r>
                  <a:rPr lang="en-US" sz="2200" dirty="0" smtClean="0">
                    <a:solidFill>
                      <a:srgbClr val="A60A1B"/>
                    </a:solidFill>
                  </a:rPr>
                  <a:t>Solution</a:t>
                </a:r>
                <a:r>
                  <a:rPr lang="en-US" sz="2200" dirty="0"/>
                  <a:t>: From previous analysis, AW</a:t>
                </a:r>
                <a:r>
                  <a:rPr lang="en-US" sz="2200" baseline="-25000" dirty="0"/>
                  <a:t>D</a:t>
                </a:r>
                <a:r>
                  <a:rPr lang="en-US" sz="2200" dirty="0"/>
                  <a:t> for 1 and 2 years, and AW</a:t>
                </a:r>
                <a:r>
                  <a:rPr lang="en-US" sz="2200" baseline="-25000" dirty="0"/>
                  <a:t>C</a:t>
                </a:r>
                <a:r>
                  <a:rPr lang="en-US" sz="2200" dirty="0"/>
                  <a:t> </a:t>
                </a:r>
                <a:r>
                  <a:rPr lang="en-US" sz="2200" dirty="0" smtClean="0"/>
                  <a:t>are: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200" b="1" i="0" baseline="-25000" dirty="0" smtClean="0">
                          <a:latin typeface="Cambria Math"/>
                        </a:rPr>
                        <m:t>𝐃𝟏</m:t>
                      </m:r>
                      <m:r>
                        <a:rPr lang="en-US" sz="2200" b="0" i="0" dirty="0">
                          <a:latin typeface="Cambria Math"/>
                        </a:rPr>
                        <m:t>=</m:t>
                      </m:r>
                      <m:r>
                        <a:rPr lang="en-US" sz="2200" b="0" i="0" dirty="0" smtClean="0">
                          <a:latin typeface="Cambria Math"/>
                        </a:rPr>
                        <m:t>$</m:t>
                      </m:r>
                      <m:r>
                        <a:rPr lang="en-US" sz="2200" b="0" i="0" dirty="0" smtClean="0">
                          <a:latin typeface="Cambria Math"/>
                        </a:rPr>
                        <m:t>−</m:t>
                      </m:r>
                      <m:r>
                        <a:rPr lang="en-US" sz="2200" b="0" i="0" dirty="0" smtClean="0">
                          <a:latin typeface="Cambria Math"/>
                        </a:rPr>
                        <m:t>23,200	   </m:t>
                      </m:r>
                      <m:r>
                        <a:rPr lang="en-US" sz="22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200" b="1" i="0" baseline="-25000" dirty="0" smtClean="0">
                          <a:latin typeface="Cambria Math"/>
                        </a:rPr>
                        <m:t>𝐃𝟐</m:t>
                      </m:r>
                      <m:r>
                        <a:rPr lang="en-US" sz="2200" b="0" i="0" dirty="0">
                          <a:latin typeface="Cambria Math"/>
                        </a:rPr>
                        <m:t>=</m:t>
                      </m:r>
                      <m:r>
                        <a:rPr lang="en-US" sz="2200" b="0" i="0" dirty="0" smtClean="0">
                          <a:latin typeface="Cambria Math"/>
                        </a:rPr>
                        <m:t>$</m:t>
                      </m:r>
                      <m:r>
                        <a:rPr lang="en-US" sz="2200" b="0" i="0" dirty="0" smtClean="0">
                          <a:latin typeface="Cambria Math"/>
                        </a:rPr>
                        <m:t>−</m:t>
                      </m:r>
                      <m:r>
                        <a:rPr lang="en-US" sz="2200" b="0" i="0" dirty="0" smtClean="0">
                          <a:latin typeface="Cambria Math"/>
                        </a:rPr>
                        <m:t>22,629 	  </m:t>
                      </m:r>
                      <m:r>
                        <a:rPr lang="en-US" sz="2200" b="1" i="0" dirty="0" smtClean="0">
                          <a:latin typeface="Cambria Math"/>
                        </a:rPr>
                        <m:t>𝐀𝐖</m:t>
                      </m:r>
                      <m:r>
                        <a:rPr lang="en-US" sz="2200" b="1" i="0" baseline="-25000" dirty="0" smtClean="0">
                          <a:latin typeface="Cambria Math"/>
                        </a:rPr>
                        <m:t>𝐂</m:t>
                      </m:r>
                      <m:r>
                        <a:rPr lang="en-US" sz="2200" b="0" i="0" dirty="0" smtClean="0">
                          <a:latin typeface="Cambria Math"/>
                        </a:rPr>
                        <m:t>=$</m:t>
                      </m:r>
                      <m:r>
                        <a:rPr lang="en-US" sz="2200" b="0" i="0" dirty="0" smtClean="0">
                          <a:latin typeface="Cambria Math"/>
                        </a:rPr>
                        <m:t>−</m:t>
                      </m:r>
                      <m:r>
                        <a:rPr lang="en-US" sz="2200" b="0" i="0" dirty="0" smtClean="0">
                          <a:latin typeface="Cambria Math"/>
                        </a:rPr>
                        <m:t>24,000</m:t>
                      </m:r>
                    </m:oMath>
                  </m:oMathPara>
                </a14:m>
                <a:endParaRPr lang="en-US" sz="2200" b="0" dirty="0"/>
              </a:p>
            </p:txBody>
          </p:sp>
        </mc:Choice>
        <mc:Fallback>
          <p:sp>
            <p:nvSpPr>
              <p:cNvPr id="7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57200" y="3352800"/>
                <a:ext cx="8229600" cy="914400"/>
              </a:xfrm>
              <a:blipFill rotWithShape="1">
                <a:blip r:embed="rId2" cstate="print"/>
                <a:stretch>
                  <a:fillRect l="-889" t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13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2427024"/>
                  </p:ext>
                </p:extLst>
              </p:nvPr>
            </p:nvGraphicFramePr>
            <p:xfrm>
              <a:off x="609600" y="4765040"/>
              <a:ext cx="5486400" cy="1483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97280"/>
                    <a:gridCol w="1097280"/>
                    <a:gridCol w="1097280"/>
                    <a:gridCol w="1097280"/>
                    <a:gridCol w="10972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bg1"/>
                              </a:solidFill>
                              <a:latin typeface="Arial Narrow" panose="020B0606020202030204" pitchFamily="34" charset="0"/>
                            </a:rPr>
                            <a:t>Option</a:t>
                          </a:r>
                          <a:endParaRPr lang="en-US" dirty="0">
                            <a:solidFill>
                              <a:schemeClr val="bg1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1,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2,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3,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AW,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1 (C,</a:t>
                          </a:r>
                          <a:r>
                            <a:rPr lang="en-US" baseline="0" dirty="0" smtClean="0">
                              <a:latin typeface="Arial Narrow" panose="020B0606020202030204" pitchFamily="34" charset="0"/>
                            </a:rPr>
                            <a:t> C,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rgbClr val="3333CC"/>
                              </a:solidFill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solidFill>
                              <a:srgbClr val="3333CC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2 (D,</a:t>
                          </a:r>
                          <a:r>
                            <a:rPr lang="en-US" baseline="0" dirty="0" smtClean="0"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C,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23,200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3333CC"/>
                                  </a:solidFill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rgbClr val="3333CC"/>
                              </a:solidFill>
                              <a:latin typeface="Arial Narrow" panose="020B0606020202030204" pitchFamily="34" charset="0"/>
                            </a:rPr>
                            <a:t>23,708</a:t>
                          </a:r>
                          <a:endParaRPr lang="en-US" b="1" dirty="0">
                            <a:solidFill>
                              <a:srgbClr val="3333CC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3 (D, D,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22,629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22,629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latin typeface="Arial Narrow" panose="020B0606020202030204" pitchFamily="34" charset="0"/>
                            </a:rPr>
                            <a:t>24,000</a:t>
                          </a:r>
                          <a:endParaRPr lang="en-US" b="1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solidFill>
                                    <a:srgbClr val="8D0917"/>
                                  </a:solidFill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rgbClr val="8D0917"/>
                              </a:solidFill>
                              <a:latin typeface="Arial Narrow" panose="020B0606020202030204" pitchFamily="34" charset="0"/>
                            </a:rPr>
                            <a:t>23,042</a:t>
                          </a:r>
                          <a:endParaRPr lang="en-US" b="1" dirty="0">
                            <a:solidFill>
                              <a:srgbClr val="8D0917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3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2602427024"/>
                  </p:ext>
                </p:extLst>
              </p:nvPr>
            </p:nvGraphicFramePr>
            <p:xfrm>
              <a:off x="609600" y="4765040"/>
              <a:ext cx="5486400" cy="148336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97280"/>
                    <a:gridCol w="1097280"/>
                    <a:gridCol w="1097280"/>
                    <a:gridCol w="1097280"/>
                    <a:gridCol w="109728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chemeClr val="bg1"/>
                              </a:solidFill>
                              <a:latin typeface="Arial Narrow" panose="020B0606020202030204" pitchFamily="34" charset="0"/>
                            </a:rPr>
                            <a:t>Option</a:t>
                          </a:r>
                          <a:endParaRPr lang="en-US" dirty="0">
                            <a:solidFill>
                              <a:schemeClr val="bg1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1,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2,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Year 3,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AW, $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3946A4"/>
                        </a:solid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1 (C,</a:t>
                          </a:r>
                          <a:r>
                            <a:rPr lang="en-US" baseline="0" dirty="0" smtClean="0">
                              <a:latin typeface="Arial Narrow" panose="020B0606020202030204" pitchFamily="34" charset="0"/>
                            </a:rPr>
                            <a:t> C,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106557" r="-3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106557" r="-2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106557" r="-10000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000" t="-106557" b="-2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2 (D,</a:t>
                          </a:r>
                          <a:r>
                            <a:rPr lang="en-US" baseline="0" dirty="0" smtClean="0">
                              <a:latin typeface="Arial Narrow" panose="020B0606020202030204" pitchFamily="34" charset="0"/>
                            </a:rPr>
                            <a:t> </a:t>
                          </a:r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C,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210000" r="-300000" b="-1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210000" r="-200000" b="-1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210000" r="-100000" b="-1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000" t="-210000" b="-128333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>
                              <a:latin typeface="Arial Narrow" panose="020B0606020202030204" pitchFamily="34" charset="0"/>
                            </a:rPr>
                            <a:t>3 (D, D, C)</a:t>
                          </a:r>
                          <a:endParaRPr lang="en-US" dirty="0"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solidFill>
                          <a:srgbClr val="F4F0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100000" t="-304918" r="-300000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200000" t="-304918" r="-200000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300000" t="-304918" r="-100000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400000" t="-304918" b="-2623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Right Brace 5"/>
          <p:cNvSpPr/>
          <p:nvPr/>
        </p:nvSpPr>
        <p:spPr bwMode="auto">
          <a:xfrm>
            <a:off x="6172200" y="5146040"/>
            <a:ext cx="228600" cy="1066800"/>
          </a:xfrm>
          <a:prstGeom prst="rightBrace">
            <a:avLst>
              <a:gd name="adj1" fmla="val 31783"/>
              <a:gd name="adj2" fmla="val 53168"/>
            </a:avLst>
          </a:prstGeom>
          <a:noFill/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Content Placeholder 6"/>
          <p:cNvSpPr>
            <a:spLocks noGrp="1"/>
          </p:cNvSpPr>
          <p:nvPr>
            <p:ph sz="quarter" idx="19"/>
          </p:nvPr>
        </p:nvSpPr>
        <p:spPr>
          <a:xfrm>
            <a:off x="6477000" y="5146496"/>
            <a:ext cx="2286000" cy="11430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A60A1B"/>
                </a:solidFill>
              </a:rPr>
              <a:t>Decision:</a:t>
            </a:r>
            <a:r>
              <a:rPr lang="en-US" sz="2200" b="0" dirty="0">
                <a:solidFill>
                  <a:srgbClr val="A60A1B"/>
                </a:solidFill>
              </a:rPr>
              <a:t> </a:t>
            </a:r>
            <a:r>
              <a:rPr lang="en-US" sz="2200" b="0" dirty="0"/>
              <a:t>Option 3; </a:t>
            </a:r>
            <a:r>
              <a:rPr lang="en-US" sz="2200" dirty="0">
                <a:solidFill>
                  <a:srgbClr val="3946A4"/>
                </a:solidFill>
              </a:rPr>
              <a:t>Keep D for 2 years,</a:t>
            </a:r>
            <a:r>
              <a:rPr lang="en-US" sz="2200" b="0" dirty="0">
                <a:solidFill>
                  <a:schemeClr val="accent2"/>
                </a:solidFill>
              </a:rPr>
              <a:t> </a:t>
            </a:r>
            <a:r>
              <a:rPr lang="en-US" sz="2200" b="0" dirty="0"/>
              <a:t>then </a:t>
            </a:r>
            <a:r>
              <a:rPr lang="en-US" sz="2200" b="0" dirty="0" smtClean="0"/>
              <a:t>replace</a:t>
            </a:r>
            <a:endParaRPr lang="en-US" sz="2200" b="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897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7"/>
          </p:nvPr>
        </p:nvSpPr>
        <p:spPr>
          <a:xfrm>
            <a:off x="457200" y="1270000"/>
            <a:ext cx="7848600" cy="1005840"/>
          </a:xfrm>
        </p:spPr>
        <p:txBody>
          <a:bodyPr anchor="ctr"/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600" i="1" dirty="0">
                <a:solidFill>
                  <a:srgbClr val="3333CC"/>
                </a:solidFill>
              </a:rPr>
              <a:t>Replacement value </a:t>
            </a:r>
            <a:r>
              <a:rPr lang="en-US" sz="2600" dirty="0">
                <a:solidFill>
                  <a:srgbClr val="3333CC"/>
                </a:solidFill>
              </a:rPr>
              <a:t>(RV) </a:t>
            </a:r>
            <a:r>
              <a:rPr lang="en-US" sz="2600" dirty="0"/>
              <a:t>is market/trade-in value </a:t>
            </a:r>
            <a:r>
              <a:rPr lang="en-US" sz="2600" dirty="0" smtClean="0"/>
              <a:t>of defender </a:t>
            </a:r>
            <a:r>
              <a:rPr lang="en-US" sz="2600" dirty="0"/>
              <a:t>that renders AW</a:t>
            </a:r>
            <a:r>
              <a:rPr lang="en-US" sz="2600" baseline="-25000" dirty="0"/>
              <a:t>D</a:t>
            </a:r>
            <a:r>
              <a:rPr lang="en-US" sz="2600" dirty="0"/>
              <a:t> and AW</a:t>
            </a:r>
            <a:r>
              <a:rPr lang="en-US" sz="2600" baseline="-25000" dirty="0"/>
              <a:t>C</a:t>
            </a:r>
            <a:r>
              <a:rPr lang="en-US" sz="2600" dirty="0"/>
              <a:t> equal to each </a:t>
            </a:r>
            <a:r>
              <a:rPr lang="en-US" sz="2600" dirty="0" smtClean="0"/>
              <a:t>other</a:t>
            </a:r>
            <a:endParaRPr lang="en-US" sz="2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685800" y="2667000"/>
                <a:ext cx="7543800" cy="990600"/>
              </a:xfrm>
            </p:spPr>
            <p:txBody>
              <a:bodyPr/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600" b="0" dirty="0"/>
                  <a:t>Set up equation </a:t>
                </a:r>
                <a:r>
                  <a:rPr lang="en-US" sz="2600" dirty="0"/>
                  <a:t>AW</a:t>
                </a:r>
                <a:r>
                  <a:rPr lang="en-US" sz="2600" baseline="-25000" dirty="0"/>
                  <a:t>D</a:t>
                </a:r>
                <a:r>
                  <a:rPr lang="en-US" sz="2600" dirty="0"/>
                  <a:t>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/>
                  <a:t> AW</a:t>
                </a:r>
                <a:r>
                  <a:rPr lang="en-US" sz="2600" baseline="-25000" dirty="0"/>
                  <a:t>C</a:t>
                </a:r>
                <a:r>
                  <a:rPr lang="en-US" sz="2600" b="0" dirty="0"/>
                  <a:t> except </a:t>
                </a:r>
                <a:r>
                  <a:rPr lang="en-US" sz="2600" dirty="0">
                    <a:solidFill>
                      <a:srgbClr val="3946A4"/>
                    </a:solidFill>
                  </a:rPr>
                  <a:t>use RV in place of P</a:t>
                </a:r>
                <a:r>
                  <a:rPr lang="en-US" sz="2600" dirty="0">
                    <a:solidFill>
                      <a:schemeClr val="accent2"/>
                    </a:solidFill>
                  </a:rPr>
                  <a:t> </a:t>
                </a:r>
                <a:r>
                  <a:rPr lang="en-US" sz="2600" b="0" dirty="0"/>
                  <a:t>for </a:t>
                </a:r>
                <a:r>
                  <a:rPr lang="en-US" sz="2600" b="0" dirty="0" smtClean="0"/>
                  <a:t>the </a:t>
                </a:r>
                <a:r>
                  <a:rPr lang="en-US" sz="2600" b="0" dirty="0"/>
                  <a:t>defender; </a:t>
                </a:r>
                <a:r>
                  <a:rPr lang="en-US" sz="2600" dirty="0">
                    <a:solidFill>
                      <a:srgbClr val="3946A4"/>
                    </a:solidFill>
                  </a:rPr>
                  <a:t>then solve for </a:t>
                </a:r>
                <a:r>
                  <a:rPr lang="en-US" sz="2600" dirty="0" smtClean="0">
                    <a:solidFill>
                      <a:srgbClr val="3946A4"/>
                    </a:solidFill>
                  </a:rPr>
                  <a:t>RV</a:t>
                </a:r>
                <a:endParaRPr lang="en-US" sz="2600" dirty="0">
                  <a:solidFill>
                    <a:srgbClr val="3946A4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685800" y="2667000"/>
                <a:ext cx="7543800" cy="990600"/>
              </a:xfrm>
              <a:blipFill rotWithShape="1">
                <a:blip r:embed="rId2" cstate="print"/>
                <a:stretch>
                  <a:fillRect l="-1455" t="-4938" b="-86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Content Placeholder 4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762000" y="4069080"/>
                <a:ext cx="7467600" cy="960120"/>
              </a:xfrm>
            </p:spPr>
            <p:txBody>
              <a:bodyPr/>
              <a:lstStyle/>
              <a:p>
                <a:pPr marL="0" indent="0">
                  <a:lnSpc>
                    <a:spcPct val="110000"/>
                  </a:lnSpc>
                  <a:buNone/>
                </a:pPr>
                <a:r>
                  <a:rPr lang="en-US" sz="2600" dirty="0"/>
                  <a:t>If defender can be sold for </a:t>
                </a:r>
                <a:r>
                  <a:rPr lang="en-US" sz="2600" dirty="0">
                    <a:solidFill>
                      <a:srgbClr val="3946A4"/>
                    </a:solidFill>
                  </a:rPr>
                  <a:t>amount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solidFill>
                          <a:srgbClr val="3946A4"/>
                        </a:solidFill>
                        <a:latin typeface="Cambria Math"/>
                      </a:rPr>
                      <m:t>&gt;</m:t>
                    </m:r>
                  </m:oMath>
                </a14:m>
                <a:r>
                  <a:rPr lang="en-US" sz="2600" dirty="0">
                    <a:solidFill>
                      <a:srgbClr val="3946A4"/>
                    </a:solidFill>
                  </a:rPr>
                  <a:t> RV</a:t>
                </a:r>
                <a:r>
                  <a:rPr lang="en-US" sz="2600" dirty="0"/>
                  <a:t>, </a:t>
                </a:r>
                <a:r>
                  <a:rPr lang="en-US" sz="2600" i="1" dirty="0">
                    <a:solidFill>
                      <a:srgbClr val="A60A1B"/>
                    </a:solidFill>
                  </a:rPr>
                  <a:t>challenger is </a:t>
                </a:r>
                <a:r>
                  <a:rPr lang="en-US" sz="2600" i="1" dirty="0" smtClean="0">
                    <a:solidFill>
                      <a:srgbClr val="A60A1B"/>
                    </a:solidFill>
                  </a:rPr>
                  <a:t>the </a:t>
                </a:r>
                <a:r>
                  <a:rPr lang="en-US" sz="2600" i="1" dirty="0">
                    <a:solidFill>
                      <a:srgbClr val="A60A1B"/>
                    </a:solidFill>
                  </a:rPr>
                  <a:t>better option,</a:t>
                </a:r>
                <a:r>
                  <a:rPr lang="en-US" sz="2600" i="1" dirty="0">
                    <a:solidFill>
                      <a:srgbClr val="C00000"/>
                    </a:solidFill>
                  </a:rPr>
                  <a:t> </a:t>
                </a:r>
                <a:r>
                  <a:rPr lang="en-US" sz="2600" b="0" dirty="0"/>
                  <a:t>because it will have a lower AW </a:t>
                </a:r>
                <a:r>
                  <a:rPr lang="en-US" sz="2600" b="0" dirty="0" smtClean="0"/>
                  <a:t>value</a:t>
                </a:r>
                <a:endParaRPr lang="en-US" sz="2600" b="0" dirty="0"/>
              </a:p>
            </p:txBody>
          </p:sp>
        </mc:Choice>
        <mc:Fallback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762000" y="4069080"/>
                <a:ext cx="7467600" cy="960120"/>
              </a:xfrm>
              <a:blipFill rotWithShape="1">
                <a:blip r:embed="rId3" cstate="print"/>
                <a:stretch>
                  <a:fillRect l="-1388" t="-5096" b="-121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5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4649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Replacement </a:t>
            </a:r>
            <a:r>
              <a:rPr lang="en-US" dirty="0" smtClean="0"/>
              <a:t>Value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773680"/>
          </a:xfrm>
          <a:ln w="19050">
            <a:solidFill>
              <a:srgbClr val="2B5B4D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200" dirty="0"/>
              <a:t>An asset purchased 2 years ago for $40,000 is harder to maintain than expected. It can be sold now for $12,000 or kept for a maximum of 2 more years, in which case its operating cost will be $20,000 each year, with a salvage value of $10,000 at the end of year two. A suitable challenger will have an initial cost of $65,000, an annual cost of $15,000, and a salvage value of $18,000 after its 5 year life. Determine the RV of the defender that will render its AW equal to that of the challenger, using an interest rate of 10% per year. Recommend a course of action</a:t>
            </a:r>
            <a:r>
              <a:rPr lang="en-US" sz="2200" dirty="0" smtClean="0"/>
              <a:t>.</a:t>
            </a:r>
            <a:endParaRPr lang="en-US" sz="2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2" name="Content Placeholder 3"/>
              <p:cNvSpPr>
                <a:spLocks noGrp="1"/>
              </p:cNvSpPr>
              <p:nvPr>
                <p:ph idx="17"/>
              </p:nvPr>
            </p:nvSpPr>
            <p:spPr>
              <a:xfrm>
                <a:off x="274320" y="4160520"/>
                <a:ext cx="8595360" cy="24688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 smtClean="0">
                    <a:solidFill>
                      <a:srgbClr val="A60A1B"/>
                    </a:solidFill>
                  </a:rPr>
                  <a:t>Solution:  </a:t>
                </a:r>
                <a:r>
                  <a:rPr lang="en-US" sz="2200" dirty="0">
                    <a:solidFill>
                      <a:srgbClr val="2B5B4D"/>
                    </a:solidFill>
                  </a:rPr>
                  <a:t>Set </a:t>
                </a:r>
                <a14:m>
                  <m:oMath xmlns:m="http://schemas.openxmlformats.org/officeDocument/2006/math">
                    <m:r>
                      <a:rPr lang="en-US" sz="2200" b="1" i="0" dirty="0" smtClean="0">
                        <a:solidFill>
                          <a:srgbClr val="2B5B4D"/>
                        </a:solidFill>
                        <a:latin typeface="Cambria Math"/>
                      </a:rPr>
                      <m:t>𝐀𝐖</m:t>
                    </m:r>
                    <m:r>
                      <a:rPr lang="en-US" sz="2200" b="1" i="0" baseline="-25000" dirty="0">
                        <a:solidFill>
                          <a:srgbClr val="2B5B4D"/>
                        </a:solidFill>
                        <a:latin typeface="Cambria Math"/>
                      </a:rPr>
                      <m:t>𝐃</m:t>
                    </m:r>
                    <m:r>
                      <a:rPr lang="en-US" sz="2200" b="1" i="0" dirty="0">
                        <a:solidFill>
                          <a:srgbClr val="2B5B4D"/>
                        </a:solidFill>
                        <a:latin typeface="Cambria Math"/>
                      </a:rPr>
                      <m:t>=</m:t>
                    </m:r>
                    <m:r>
                      <a:rPr lang="en-US" sz="2200" b="1" i="0" dirty="0" smtClean="0">
                        <a:solidFill>
                          <a:srgbClr val="2B5B4D"/>
                        </a:solidFill>
                        <a:latin typeface="Cambria Math"/>
                      </a:rPr>
                      <m:t>𝐀𝐖</m:t>
                    </m:r>
                    <m:r>
                      <a:rPr lang="en-US" sz="2200" b="1" i="0" baseline="-25000" dirty="0" smtClean="0">
                        <a:solidFill>
                          <a:srgbClr val="2B5B4D"/>
                        </a:solidFill>
                        <a:latin typeface="Cambria Math"/>
                      </a:rPr>
                      <m:t>𝐂</m:t>
                    </m:r>
                  </m:oMath>
                </a14:m>
                <a:endParaRPr lang="en-US" sz="2200" baseline="-25000" dirty="0" smtClean="0">
                  <a:solidFill>
                    <a:srgbClr val="2B5B4D"/>
                  </a:solidFill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0" dirty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RV</m:t>
                      </m:r>
                      <m:r>
                        <a:rPr lang="en-US" sz="2000" b="0" i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A</m:t>
                      </m:r>
                      <m:r>
                        <a:rPr lang="en-US" sz="2000" b="0" i="0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P</m:t>
                      </m:r>
                      <m:r>
                        <a:rPr lang="en-US" sz="20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2000" b="0" i="0" dirty="0">
                          <a:latin typeface="Cambria Math"/>
                        </a:rPr>
                        <m:t>2)−20,</m:t>
                      </m:r>
                      <m:r>
                        <a:rPr lang="en-US" sz="2000" b="0" i="0" dirty="0">
                          <a:latin typeface="Cambria Math"/>
                        </a:rPr>
                        <m:t>000+10,000(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A</m:t>
                      </m:r>
                      <m:r>
                        <a:rPr lang="en-US" sz="2000" b="0" i="0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>
                          <a:latin typeface="Cambria Math"/>
                        </a:rPr>
                        <m:t>F</m:t>
                      </m:r>
                      <m:r>
                        <a:rPr lang="en-US" sz="2000" b="0" i="0" dirty="0">
                          <a:latin typeface="Cambria Math"/>
                        </a:rPr>
                        <m:t>,10%,2)=−</m:t>
                      </m:r>
                      <m:r>
                        <a:rPr lang="en-US" sz="2000" b="0" i="0" dirty="0" smtClean="0">
                          <a:latin typeface="Cambria Math"/>
                        </a:rPr>
                        <m:t>65,000</m:t>
                      </m:r>
                      <m:r>
                        <a:rPr lang="en-US" sz="2000" b="0" i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A</m:t>
                      </m:r>
                      <m:r>
                        <a:rPr lang="en-US" sz="2000" b="0" i="0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latin typeface="Cambria Math"/>
                        </a:rPr>
                        <m:t>P</m:t>
                      </m:r>
                      <m:r>
                        <a:rPr lang="en-US" sz="20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2000" b="0" i="0" dirty="0">
                          <a:latin typeface="Cambria Math"/>
                        </a:rPr>
                        <m:t>5)</m:t>
                      </m:r>
                    </m:oMath>
                  </m:oMathPara>
                </a14:m>
                <a:endParaRPr lang="en-US" sz="2000" b="0" i="0" dirty="0" smtClean="0">
                  <a:latin typeface="Cambria Math"/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b="0" dirty="0" smtClean="0"/>
                  <a:t>										   		     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−</m:t>
                    </m:r>
                    <m:r>
                      <a:rPr lang="en-US" sz="2000" b="0" i="0" dirty="0" smtClean="0">
                        <a:latin typeface="Cambria Math"/>
                      </a:rPr>
                      <m:t>15,000</m:t>
                    </m:r>
                  </m:oMath>
                </a14:m>
                <a:endParaRPr lang="en-US" sz="2000" b="0" i="0" dirty="0" smtClean="0">
                  <a:latin typeface="Cambria Math"/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b="0" dirty="0" smtClean="0"/>
                  <a:t>												     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+</m:t>
                    </m:r>
                    <m:r>
                      <a:rPr lang="en-US" sz="2000" b="0" i="0" dirty="0">
                        <a:latin typeface="Cambria Math"/>
                      </a:rPr>
                      <m:t>18,000(</m:t>
                    </m:r>
                    <m:r>
                      <m:rPr>
                        <m:sty m:val="p"/>
                      </m:rPr>
                      <a:rPr lang="en-US" sz="2000" b="0" i="0" dirty="0">
                        <a:latin typeface="Cambria Math"/>
                      </a:rPr>
                      <m:t>A</m:t>
                    </m:r>
                    <m:r>
                      <a:rPr lang="en-US" sz="20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2000" b="0" i="0" dirty="0">
                        <a:latin typeface="Cambria Math"/>
                      </a:rPr>
                      <m:t>F</m:t>
                    </m:r>
                    <m:r>
                      <a:rPr lang="en-US" sz="2000" b="0" i="0" dirty="0">
                        <a:latin typeface="Cambria Math"/>
                      </a:rPr>
                      <m:t>,10%,5)</m:t>
                    </m:r>
                  </m:oMath>
                </a14:m>
                <a:endParaRPr lang="en-US" sz="2000" b="0" dirty="0"/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200" dirty="0"/>
                  <a:t>				      	</a:t>
                </a:r>
                <a:r>
                  <a:rPr lang="en-US" sz="2200" dirty="0" smtClean="0"/>
                  <a:t>				 </a:t>
                </a:r>
                <a:r>
                  <a:rPr lang="en-US" sz="2200" dirty="0" smtClean="0"/>
                  <a:t>	        </a:t>
                </a:r>
                <a14:m>
                  <m:oMath xmlns:m="http://schemas.openxmlformats.org/officeDocument/2006/math">
                    <m:r>
                      <a:rPr lang="en-US" sz="2200" b="1" i="0" dirty="0" smtClean="0">
                        <a:latin typeface="Cambria Math"/>
                      </a:rPr>
                      <m:t>𝐑𝐕</m:t>
                    </m:r>
                    <m:r>
                      <a:rPr lang="en-US" sz="2200" b="1" i="0" dirty="0" smtClean="0">
                        <a:latin typeface="Cambria Math"/>
                      </a:rPr>
                      <m:t> = $</m:t>
                    </m:r>
                    <m:r>
                      <a:rPr lang="en-US" sz="2200" b="1" i="0" dirty="0" smtClean="0">
                        <a:latin typeface="Cambria Math"/>
                      </a:rPr>
                      <m:t>𝟐𝟒</m:t>
                    </m:r>
                    <m:r>
                      <a:rPr lang="en-US" sz="2200" b="1" i="0" dirty="0" smtClean="0">
                        <a:latin typeface="Cambria Math"/>
                      </a:rPr>
                      <m:t>,</m:t>
                    </m:r>
                    <m:r>
                      <a:rPr lang="en-US" sz="2200" b="1" i="0" dirty="0" smtClean="0">
                        <a:latin typeface="Cambria Math"/>
                      </a:rPr>
                      <m:t>𝟐𝟐𝟖</m:t>
                    </m:r>
                  </m:oMath>
                </a14:m>
                <a:endParaRPr lang="en-US" sz="2200" dirty="0" smtClean="0"/>
              </a:p>
              <a:p>
                <a:pPr marL="0" indent="0" algn="ctr">
                  <a:buNone/>
                </a:pPr>
                <a:r>
                  <a:rPr lang="en-US" sz="2200" dirty="0">
                    <a:solidFill>
                      <a:srgbClr val="81370A"/>
                    </a:solidFill>
                  </a:rPr>
                  <a:t>T</a:t>
                </a:r>
                <a:r>
                  <a:rPr lang="en-US" sz="2200" dirty="0"/>
                  <a:t>hus, if market value of defender &gt; $24,228</a:t>
                </a:r>
                <a:r>
                  <a:rPr lang="en-US" sz="2200" dirty="0">
                    <a:solidFill>
                      <a:srgbClr val="81370A"/>
                    </a:solidFill>
                  </a:rPr>
                  <a:t>,</a:t>
                </a:r>
                <a:r>
                  <a:rPr lang="en-US" sz="2200" dirty="0">
                    <a:solidFill>
                      <a:srgbClr val="CA5710"/>
                    </a:solidFill>
                  </a:rPr>
                  <a:t> </a:t>
                </a:r>
                <a:r>
                  <a:rPr lang="en-US" sz="2200" i="1" dirty="0">
                    <a:solidFill>
                      <a:srgbClr val="006200"/>
                    </a:solidFill>
                  </a:rPr>
                  <a:t>select challenger </a:t>
                </a:r>
              </a:p>
            </p:txBody>
          </p:sp>
        </mc:Choice>
        <mc:Fallback>
          <p:sp>
            <p:nvSpPr>
              <p:cNvPr id="12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274320" y="4160520"/>
                <a:ext cx="8595360" cy="2468880"/>
              </a:xfrm>
              <a:blipFill rotWithShape="1">
                <a:blip r:embed="rId2" cstate="print"/>
                <a:stretch>
                  <a:fillRect l="-851" t="-1481" b="-6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68238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Important Points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4831080"/>
          </a:xfrm>
        </p:spPr>
        <p:txBody>
          <a:bodyPr/>
          <a:lstStyle/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b="0" dirty="0"/>
              <a:t>In replacement study, </a:t>
            </a:r>
            <a:r>
              <a:rPr lang="en-US" sz="2200" dirty="0"/>
              <a:t>P</a:t>
            </a:r>
            <a:r>
              <a:rPr lang="en-US" sz="2200" b="0" dirty="0"/>
              <a:t> for presently-owned asset is its</a:t>
            </a:r>
            <a:r>
              <a:rPr lang="en-US" sz="2200" b="0" dirty="0">
                <a:solidFill>
                  <a:srgbClr val="CA5710"/>
                </a:solidFill>
              </a:rPr>
              <a:t> </a:t>
            </a:r>
            <a:r>
              <a:rPr lang="en-US" sz="2200" i="1" dirty="0">
                <a:solidFill>
                  <a:srgbClr val="2B5B4D"/>
                </a:solidFill>
              </a:rPr>
              <a:t>market </a:t>
            </a:r>
            <a:r>
              <a:rPr lang="en-US" sz="2200" i="1" dirty="0" smtClean="0">
                <a:solidFill>
                  <a:srgbClr val="2B5B4D"/>
                </a:solidFill>
              </a:rPr>
              <a:t>value</a:t>
            </a:r>
            <a:endParaRPr lang="en-US" sz="2200" b="0" dirty="0" smtClean="0">
              <a:solidFill>
                <a:srgbClr val="2B5B4D"/>
              </a:solidFill>
            </a:endParaRPr>
          </a:p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dirty="0" smtClean="0"/>
              <a:t>Economic </a:t>
            </a:r>
            <a:r>
              <a:rPr lang="en-US" sz="2200" dirty="0"/>
              <a:t>service life</a:t>
            </a:r>
            <a:r>
              <a:rPr lang="en-US" sz="2200" b="0" dirty="0"/>
              <a:t> is the </a:t>
            </a:r>
            <a:r>
              <a:rPr lang="en-US" sz="2200" b="0" dirty="0">
                <a:solidFill>
                  <a:srgbClr val="2B5B4D"/>
                </a:solidFill>
              </a:rPr>
              <a:t>n value that yields lowest </a:t>
            </a:r>
            <a:r>
              <a:rPr lang="en-US" sz="2200" b="0" dirty="0" smtClean="0">
                <a:solidFill>
                  <a:srgbClr val="2B5B4D"/>
                </a:solidFill>
              </a:rPr>
              <a:t>AW</a:t>
            </a:r>
          </a:p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b="0" dirty="0"/>
              <a:t>In replacement study, if </a:t>
            </a:r>
            <a:r>
              <a:rPr lang="en-US" sz="2200" dirty="0"/>
              <a:t>no study period</a:t>
            </a:r>
            <a:r>
              <a:rPr lang="en-US" sz="2200" b="0" dirty="0"/>
              <a:t> is specified, </a:t>
            </a:r>
            <a:r>
              <a:rPr lang="en-US" sz="2200" b="0" i="1" dirty="0">
                <a:solidFill>
                  <a:srgbClr val="2B5B4D"/>
                </a:solidFill>
              </a:rPr>
              <a:t>calculate AW over </a:t>
            </a:r>
            <a:r>
              <a:rPr lang="en-US" sz="2200" b="0" i="1" dirty="0" smtClean="0">
                <a:solidFill>
                  <a:srgbClr val="2B5B4D"/>
                </a:solidFill>
              </a:rPr>
              <a:t>the </a:t>
            </a:r>
            <a:r>
              <a:rPr lang="en-US" sz="2200" b="0" i="1" dirty="0">
                <a:solidFill>
                  <a:srgbClr val="2B5B4D"/>
                </a:solidFill>
              </a:rPr>
              <a:t>respective life of each </a:t>
            </a:r>
            <a:r>
              <a:rPr lang="en-US" sz="2200" b="0" i="1" dirty="0" smtClean="0">
                <a:solidFill>
                  <a:srgbClr val="2B5B4D"/>
                </a:solidFill>
              </a:rPr>
              <a:t>alternative</a:t>
            </a:r>
          </a:p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i="1" dirty="0">
                <a:solidFill>
                  <a:srgbClr val="2B5B4D"/>
                </a:solidFill>
              </a:rPr>
              <a:t>Opportunity cost approach</a:t>
            </a:r>
            <a:r>
              <a:rPr lang="en-US" sz="2200" b="0" i="1" dirty="0">
                <a:solidFill>
                  <a:srgbClr val="2B5B4D"/>
                </a:solidFill>
              </a:rPr>
              <a:t> </a:t>
            </a:r>
            <a:r>
              <a:rPr lang="en-US" sz="2200" b="0" dirty="0"/>
              <a:t>is correct, it recognizes </a:t>
            </a:r>
            <a:r>
              <a:rPr lang="en-US" sz="2200" dirty="0">
                <a:solidFill>
                  <a:srgbClr val="2B5B4D"/>
                </a:solidFill>
              </a:rPr>
              <a:t>money foregone </a:t>
            </a:r>
            <a:r>
              <a:rPr lang="en-US" sz="2200" dirty="0" smtClean="0">
                <a:solidFill>
                  <a:srgbClr val="2B5B4D"/>
                </a:solidFill>
              </a:rPr>
              <a:t>by </a:t>
            </a:r>
            <a:r>
              <a:rPr lang="en-US" sz="2200" dirty="0">
                <a:solidFill>
                  <a:srgbClr val="2B5B4D"/>
                </a:solidFill>
              </a:rPr>
              <a:t>keeping the defender,</a:t>
            </a:r>
            <a:r>
              <a:rPr lang="en-US" sz="2200" b="0" dirty="0">
                <a:solidFill>
                  <a:srgbClr val="A015AB"/>
                </a:solidFill>
              </a:rPr>
              <a:t> </a:t>
            </a:r>
            <a:r>
              <a:rPr lang="en-US" sz="2200" b="0" dirty="0"/>
              <a:t>not by reducing challenger’s first cost </a:t>
            </a:r>
            <a:endParaRPr lang="en-US" sz="2200" b="0" dirty="0" smtClean="0"/>
          </a:p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b="0" dirty="0"/>
              <a:t>When study period is specified, </a:t>
            </a:r>
            <a:r>
              <a:rPr lang="en-US" sz="2200" b="0" i="1" dirty="0">
                <a:solidFill>
                  <a:srgbClr val="2B5B4D"/>
                </a:solidFill>
              </a:rPr>
              <a:t>must consider all viable </a:t>
            </a:r>
            <a:r>
              <a:rPr lang="en-US" sz="2200" b="0" i="1" dirty="0" smtClean="0">
                <a:solidFill>
                  <a:srgbClr val="2B5B4D"/>
                </a:solidFill>
              </a:rPr>
              <a:t>defender-challenger combinations</a:t>
            </a:r>
            <a:r>
              <a:rPr lang="en-US" sz="2200" b="0" dirty="0" smtClean="0"/>
              <a:t> </a:t>
            </a:r>
            <a:r>
              <a:rPr lang="en-US" sz="2200" b="0" dirty="0"/>
              <a:t>in analysis </a:t>
            </a:r>
            <a:r>
              <a:rPr lang="en-US" sz="2200" i="1" dirty="0">
                <a:solidFill>
                  <a:srgbClr val="3333CC"/>
                </a:solidFill>
              </a:rPr>
              <a:t> </a:t>
            </a:r>
          </a:p>
          <a:p>
            <a:pPr marL="0" indent="0">
              <a:spcBef>
                <a:spcPts val="1200"/>
              </a:spcBef>
              <a:buClr>
                <a:srgbClr val="3946A4"/>
              </a:buClr>
              <a:buNone/>
            </a:pPr>
            <a:r>
              <a:rPr lang="en-US" sz="2200" dirty="0"/>
              <a:t>Replacement value (RV) </a:t>
            </a:r>
            <a:r>
              <a:rPr lang="en-US" sz="2200" b="0" dirty="0"/>
              <a:t>is </a:t>
            </a:r>
            <a:r>
              <a:rPr lang="en-US" sz="2200" b="0" i="1" dirty="0">
                <a:solidFill>
                  <a:srgbClr val="2B5B4D"/>
                </a:solidFill>
              </a:rPr>
              <a:t>P value for defender that renders its AW equal </a:t>
            </a:r>
            <a:r>
              <a:rPr lang="en-US" sz="2200" b="0" i="1" dirty="0" smtClean="0">
                <a:solidFill>
                  <a:srgbClr val="2B5B4D"/>
                </a:solidFill>
              </a:rPr>
              <a:t>to that </a:t>
            </a:r>
            <a:r>
              <a:rPr lang="en-US" sz="2200" b="0" i="1" dirty="0">
                <a:solidFill>
                  <a:srgbClr val="2B5B4D"/>
                </a:solidFill>
              </a:rPr>
              <a:t>of challenger</a:t>
            </a:r>
            <a:r>
              <a:rPr lang="en-US" sz="2200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995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60A1B"/>
                </a:solidFill>
              </a:rPr>
              <a:t>Chapter 11</a:t>
            </a:r>
            <a:endParaRPr lang="en-US" dirty="0">
              <a:solidFill>
                <a:srgbClr val="A60A1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444444"/>
                </a:solidFill>
                <a:latin typeface="ArumSans Rg" pitchFamily="34" charset="0"/>
              </a:rPr>
              <a:t>Retention and </a:t>
            </a:r>
            <a:r>
              <a:rPr lang="en-US" dirty="0" smtClean="0">
                <a:solidFill>
                  <a:srgbClr val="444444"/>
                </a:solidFill>
                <a:latin typeface="ArumSans Rg" pitchFamily="34" charset="0"/>
              </a:rPr>
              <a:t>Replacement</a:t>
            </a:r>
            <a:endParaRPr lang="en-US" dirty="0">
              <a:solidFill>
                <a:srgbClr val="444444"/>
              </a:solidFill>
              <a:latin typeface="ArumSans Rg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55072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3946A4"/>
                </a:solidFill>
              </a:rPr>
              <a:t>LEARNING OUTCOMES</a:t>
            </a:r>
            <a:endParaRPr lang="en-US" dirty="0">
              <a:solidFill>
                <a:srgbClr val="3946A4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48640" y="1630680"/>
            <a:ext cx="8046720" cy="3474720"/>
          </a:xfrm>
          <a:ln w="76200" cmpd="tri">
            <a:solidFill>
              <a:schemeClr val="tx1"/>
            </a:solidFill>
          </a:ln>
        </p:spPr>
        <p:txBody>
          <a:bodyPr/>
          <a:lstStyle/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Explain replacement terminology and basics</a:t>
            </a:r>
          </a:p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Determine economic service life (ESL)</a:t>
            </a:r>
          </a:p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Perform replacement/retention study</a:t>
            </a:r>
          </a:p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Understand special situations in replacement </a:t>
            </a:r>
          </a:p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Perform replacement study over specified time</a:t>
            </a:r>
          </a:p>
          <a:p>
            <a:pPr marL="548640" indent="-457200" defTabSz="836613">
              <a:lnSpc>
                <a:spcPct val="114000"/>
              </a:lnSpc>
              <a:spcBef>
                <a:spcPts val="1200"/>
              </a:spcBef>
              <a:spcAft>
                <a:spcPts val="0"/>
              </a:spcAft>
              <a:buClr>
                <a:srgbClr val="3946A4"/>
              </a:buClr>
              <a:buFontTx/>
              <a:buAutoNum type="arabicPeriod"/>
            </a:pPr>
            <a:r>
              <a:rPr lang="en-US" sz="2400" dirty="0">
                <a:latin typeface="Tahoma" pitchFamily="34" charset="0"/>
              </a:rPr>
              <a:t>Calculate trade-in value of defender </a:t>
            </a:r>
          </a:p>
        </p:txBody>
      </p:sp>
    </p:spTree>
    <p:extLst>
      <p:ext uri="{BB962C8B-B14F-4D97-AF65-F5344CB8AC3E}">
        <p14:creationId xmlns:p14="http://schemas.microsoft.com/office/powerpoint/2010/main" xmlns="" val="676373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Replacement Study Basics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quarter" idx="17"/>
          </p:nvPr>
        </p:nvSpPr>
        <p:spPr>
          <a:xfrm>
            <a:off x="1097280" y="1143000"/>
            <a:ext cx="6949440" cy="548640"/>
          </a:xfrm>
          <a:prstGeom prst="roundRect">
            <a:avLst/>
          </a:prstGeom>
          <a:solidFill>
            <a:srgbClr val="00518B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800" dirty="0">
                <a:solidFill>
                  <a:schemeClr val="bg1"/>
                </a:solidFill>
              </a:rPr>
              <a:t>Reasons for replacement </a:t>
            </a:r>
            <a:r>
              <a:rPr lang="en-US" sz="2800" dirty="0" smtClean="0">
                <a:solidFill>
                  <a:schemeClr val="bg1"/>
                </a:solidFill>
              </a:rPr>
              <a:t>study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Content Placeholder 3"/>
          <p:cNvSpPr>
            <a:spLocks noGrp="1"/>
          </p:cNvSpPr>
          <p:nvPr>
            <p:ph sz="quarter" idx="18"/>
          </p:nvPr>
        </p:nvSpPr>
        <p:spPr>
          <a:xfrm>
            <a:off x="2590800" y="1752600"/>
            <a:ext cx="3962400" cy="125984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sz="2200" dirty="0"/>
              <a:t>Reduced performance</a:t>
            </a:r>
          </a:p>
          <a:p>
            <a:pPr marL="457200" indent="-457200">
              <a:buAutoNum type="arabicPeriod"/>
            </a:pPr>
            <a:r>
              <a:rPr lang="en-US" sz="2200" dirty="0"/>
              <a:t>Altered requirements</a:t>
            </a:r>
          </a:p>
          <a:p>
            <a:pPr marL="457200" indent="-457200">
              <a:buAutoNum type="arabicPeriod"/>
            </a:pPr>
            <a:r>
              <a:rPr lang="en-US" sz="2200" dirty="0" smtClean="0"/>
              <a:t>Obsolescence</a:t>
            </a:r>
            <a:endParaRPr lang="en-US" sz="2200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9"/>
          </p:nvPr>
        </p:nvSpPr>
        <p:spPr>
          <a:xfrm>
            <a:off x="1097280" y="3048000"/>
            <a:ext cx="6949440" cy="548640"/>
          </a:xfrm>
          <a:prstGeom prst="roundRect">
            <a:avLst/>
          </a:prstGeom>
          <a:solidFill>
            <a:srgbClr val="00518B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sz="2800" dirty="0" smtClean="0">
                <a:solidFill>
                  <a:schemeClr val="bg1"/>
                </a:solidFill>
              </a:rPr>
              <a:t>Terminology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0" name="Content Placeholder 5"/>
          <p:cNvSpPr>
            <a:spLocks noGrp="1"/>
          </p:cNvSpPr>
          <p:nvPr>
            <p:ph sz="quarter" idx="20"/>
          </p:nvPr>
        </p:nvSpPr>
        <p:spPr>
          <a:xfrm>
            <a:off x="365760" y="3733800"/>
            <a:ext cx="8412480" cy="28346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Defender – </a:t>
            </a:r>
            <a:r>
              <a:rPr lang="en-US" sz="2200" i="1" dirty="0">
                <a:solidFill>
                  <a:srgbClr val="3946A4"/>
                </a:solidFill>
              </a:rPr>
              <a:t>Currently installed</a:t>
            </a:r>
            <a:r>
              <a:rPr lang="en-US" sz="2200" b="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0" dirty="0"/>
              <a:t>asset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Challenger – </a:t>
            </a:r>
            <a:r>
              <a:rPr lang="en-US" sz="2200" i="1" dirty="0">
                <a:solidFill>
                  <a:srgbClr val="3946A4"/>
                </a:solidFill>
              </a:rPr>
              <a:t>Potential replacement</a:t>
            </a:r>
            <a:r>
              <a:rPr lang="en-US" sz="2200" b="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0" dirty="0"/>
              <a:t>for defender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Market value (MV) – </a:t>
            </a:r>
            <a:r>
              <a:rPr lang="en-US" sz="2200" b="0" dirty="0"/>
              <a:t>Value of defender if </a:t>
            </a:r>
            <a:r>
              <a:rPr lang="en-US" sz="2200" i="1" dirty="0">
                <a:solidFill>
                  <a:srgbClr val="3946A4"/>
                </a:solidFill>
              </a:rPr>
              <a:t>sold in open market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Economic service life – </a:t>
            </a:r>
            <a:r>
              <a:rPr lang="en-US" sz="2200" b="0" dirty="0"/>
              <a:t>No. of years at which </a:t>
            </a:r>
            <a:r>
              <a:rPr lang="en-US" sz="2200" i="1" dirty="0">
                <a:solidFill>
                  <a:srgbClr val="3946A4"/>
                </a:solidFill>
              </a:rPr>
              <a:t>lowest AW</a:t>
            </a:r>
            <a:r>
              <a:rPr lang="en-US" sz="2200" b="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0" dirty="0"/>
              <a:t>of cost occurs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Defender first cost – </a:t>
            </a:r>
            <a:r>
              <a:rPr lang="en-US" sz="2200" i="1" dirty="0">
                <a:solidFill>
                  <a:srgbClr val="3946A4"/>
                </a:solidFill>
              </a:rPr>
              <a:t>MV of defender</a:t>
            </a:r>
            <a:r>
              <a:rPr lang="en-US" sz="2200" b="0" dirty="0"/>
              <a:t>; used as its first cost (P) in analysis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Challenger first cost – </a:t>
            </a:r>
            <a:r>
              <a:rPr lang="en-US" sz="2200" i="1" dirty="0">
                <a:solidFill>
                  <a:srgbClr val="3946A4"/>
                </a:solidFill>
              </a:rPr>
              <a:t>Capital to recover</a:t>
            </a:r>
            <a:r>
              <a:rPr lang="en-US" sz="2200" b="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0" dirty="0"/>
              <a:t>for challenger (usually its P value)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Sunk cost –</a:t>
            </a:r>
            <a:r>
              <a:rPr lang="en-US" sz="2200" b="0" dirty="0"/>
              <a:t> Prior expenditure</a:t>
            </a:r>
            <a:r>
              <a:rPr lang="en-US" sz="2200" i="1" dirty="0">
                <a:solidFill>
                  <a:srgbClr val="A015AB"/>
                </a:solidFill>
              </a:rPr>
              <a:t> </a:t>
            </a:r>
            <a:r>
              <a:rPr lang="en-US" sz="2200" i="1" dirty="0">
                <a:solidFill>
                  <a:srgbClr val="3946A4"/>
                </a:solidFill>
              </a:rPr>
              <a:t>not recoverable from challenger cost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 err="1"/>
              <a:t>Nonowner’s</a:t>
            </a:r>
            <a:r>
              <a:rPr lang="en-US" sz="2200" dirty="0"/>
              <a:t> viewpoint – </a:t>
            </a:r>
            <a:r>
              <a:rPr lang="en-US" sz="2200" i="1" dirty="0">
                <a:solidFill>
                  <a:srgbClr val="3946A4"/>
                </a:solidFill>
              </a:rPr>
              <a:t>Outsider’s (consultant’s) viewpoint</a:t>
            </a:r>
            <a:r>
              <a:rPr lang="en-US" sz="2200" b="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200" b="0" dirty="0"/>
              <a:t>for </a:t>
            </a:r>
            <a:r>
              <a:rPr lang="en-US" sz="2200" b="0" dirty="0" smtClean="0"/>
              <a:t>objectivity</a:t>
            </a:r>
            <a:endParaRPr lang="en-US" sz="2200" b="0" dirty="0"/>
          </a:p>
        </p:txBody>
      </p:sp>
      <p:sp>
        <p:nvSpPr>
          <p:cNvPr id="13" name="Content Placeholder 6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823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Replacement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2743200"/>
          </a:xfrm>
          <a:ln w="19050">
            <a:solidFill>
              <a:schemeClr val="tx1"/>
            </a:solidFill>
          </a:ln>
        </p:spPr>
        <p:txBody>
          <a:bodyPr anchor="ctr"/>
          <a:lstStyle/>
          <a:p>
            <a:pPr marL="0" indent="0" algn="just">
              <a:buNone/>
            </a:pPr>
            <a:r>
              <a:rPr lang="en-US" sz="2200" dirty="0"/>
              <a:t>An asset purchased 2 years ago for $40,000 is harder to maintain than expected. It can be sold now for $12,000 or kept for a maximum of 2 more years, in which case its operating cost will be $20,000 each year, with a salvage value of $9,000 two years from now. A suitable challenger will have a first cost of $60,000 with an annual operating cost of $4,100 per year and a salvage value of $15,000 after 5 years. Determine the values </a:t>
            </a:r>
            <a:r>
              <a:rPr lang="en-US" sz="2200" dirty="0" smtClean="0"/>
              <a:t>of P</a:t>
            </a:r>
            <a:r>
              <a:rPr lang="en-US" sz="2200" dirty="0"/>
              <a:t>, A, n, and S for the defender and challenger for an AW analysis</a:t>
            </a:r>
            <a:r>
              <a:rPr lang="en-US" sz="2200" dirty="0" smtClean="0"/>
              <a:t>.</a:t>
            </a:r>
            <a:endParaRPr lang="en-US" sz="22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Content Placeholder 3"/>
              <p:cNvSpPr>
                <a:spLocks noGrp="1"/>
              </p:cNvSpPr>
              <p:nvPr>
                <p:ph idx="17"/>
              </p:nvPr>
            </p:nvSpPr>
            <p:spPr>
              <a:xfrm>
                <a:off x="137160" y="4267200"/>
                <a:ext cx="8869680" cy="1676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>
                    <a:solidFill>
                      <a:srgbClr val="A60A1B"/>
                    </a:solidFill>
                  </a:rPr>
                  <a:t>Solution</a:t>
                </a:r>
                <a:r>
                  <a:rPr lang="en-US" sz="2200" dirty="0" smtClean="0">
                    <a:solidFill>
                      <a:srgbClr val="A60A1B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2600" dirty="0" smtClean="0"/>
                  <a:t>	Defender</a:t>
                </a:r>
                <a:r>
                  <a:rPr lang="en-US" sz="2600" dirty="0"/>
                  <a:t>: 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𝐏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=$–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𝟏𝟐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𝟎𝟎𝟎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𝐀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=$–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𝟐𝟎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𝟎𝟎𝟎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𝐧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𝟐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𝐒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=$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𝟗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𝟎𝟎𝟎</m:t>
                    </m:r>
                  </m:oMath>
                </a14:m>
                <a:endParaRPr lang="en-US" sz="2400" dirty="0">
                  <a:solidFill>
                    <a:srgbClr val="3333CC"/>
                  </a:solidFill>
                </a:endParaRPr>
              </a:p>
              <a:p>
                <a:pPr marL="0" indent="0">
                  <a:buNone/>
                </a:pPr>
                <a:r>
                  <a:rPr lang="en-US" sz="2600" dirty="0"/>
                  <a:t> </a:t>
                </a:r>
                <a:r>
                  <a:rPr lang="en-US" sz="2600" dirty="0" smtClean="0"/>
                  <a:t>  Challenger</a:t>
                </a:r>
                <a:r>
                  <a:rPr lang="en-US" sz="2600" dirty="0"/>
                  <a:t>: </a:t>
                </a:r>
                <a14:m>
                  <m:oMath xmlns:m="http://schemas.openxmlformats.org/officeDocument/2006/math"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𝐏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=$–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𝟔𝟎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𝟎𝟎𝟎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𝐀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=$–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𝟒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𝟏𝟎𝟎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𝐧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𝟓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; 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𝐒</m:t>
                    </m:r>
                    <m:r>
                      <a:rPr lang="en-US" sz="2400" b="1" i="0" dirty="0">
                        <a:solidFill>
                          <a:srgbClr val="3333CC"/>
                        </a:solidFill>
                        <a:latin typeface="Cambria Math"/>
                      </a:rPr>
                      <m:t>=$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𝟏𝟓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,</m:t>
                    </m:r>
                    <m:r>
                      <a:rPr lang="en-US" sz="2400" b="1" i="0" dirty="0" smtClean="0">
                        <a:solidFill>
                          <a:srgbClr val="3333CC"/>
                        </a:solidFill>
                        <a:latin typeface="Cambria Math"/>
                      </a:rPr>
                      <m:t>𝟎𝟎𝟎</m:t>
                    </m:r>
                  </m:oMath>
                </a14:m>
                <a:endParaRPr lang="en-US" sz="2400" dirty="0">
                  <a:solidFill>
                    <a:srgbClr val="3333CC"/>
                  </a:solidFill>
                </a:endParaRPr>
              </a:p>
            </p:txBody>
          </p:sp>
        </mc:Choice>
        <mc:Fallback>
          <p:sp>
            <p:nvSpPr>
              <p:cNvPr id="11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137160" y="4267200"/>
                <a:ext cx="8869680" cy="1676400"/>
              </a:xfrm>
              <a:blipFill rotWithShape="1">
                <a:blip r:embed="rId2" cstate="print"/>
                <a:stretch>
                  <a:fillRect l="-893" t="-2182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4500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a Replacement Study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3946A4"/>
              </a:buClr>
              <a:buNone/>
            </a:pPr>
            <a:r>
              <a:rPr lang="en-US" sz="2400" dirty="0"/>
              <a:t>Replacement studies are applications of  the </a:t>
            </a:r>
            <a:r>
              <a:rPr lang="en-US" sz="2400" dirty="0">
                <a:solidFill>
                  <a:srgbClr val="3946A4"/>
                </a:solidFill>
              </a:rPr>
              <a:t>AW method</a:t>
            </a:r>
          </a:p>
          <a:p>
            <a:pPr marL="0" indent="0">
              <a:buClr>
                <a:srgbClr val="3946A4"/>
              </a:buClr>
              <a:buNone/>
            </a:pPr>
            <a:r>
              <a:rPr lang="en-US" sz="2400" dirty="0"/>
              <a:t>Study periods (planning horizons) are either </a:t>
            </a:r>
            <a:r>
              <a:rPr lang="en-US" sz="2400" dirty="0">
                <a:solidFill>
                  <a:srgbClr val="3946A4"/>
                </a:solidFill>
              </a:rPr>
              <a:t>specified</a:t>
            </a:r>
            <a:r>
              <a:rPr lang="en-US" sz="2400" dirty="0"/>
              <a:t> or     </a:t>
            </a:r>
            <a:r>
              <a:rPr lang="en-US" sz="2400" dirty="0" smtClean="0">
                <a:solidFill>
                  <a:srgbClr val="3946A4"/>
                </a:solidFill>
              </a:rPr>
              <a:t>unlimited</a:t>
            </a:r>
            <a:endParaRPr lang="en-US" sz="2400" dirty="0">
              <a:solidFill>
                <a:srgbClr val="3946A4"/>
              </a:solidFill>
            </a:endParaRPr>
          </a:p>
          <a:p>
            <a:pPr marL="0" indent="0">
              <a:buClr>
                <a:srgbClr val="3946A4"/>
              </a:buClr>
              <a:buNone/>
            </a:pPr>
            <a:r>
              <a:rPr lang="en-US" sz="2400" dirty="0"/>
              <a:t>Assumptions for </a:t>
            </a:r>
            <a:r>
              <a:rPr lang="en-US" sz="2400" dirty="0">
                <a:solidFill>
                  <a:srgbClr val="3946A4"/>
                </a:solidFill>
              </a:rPr>
              <a:t>unlimited study period</a:t>
            </a:r>
            <a:r>
              <a:rPr lang="en-US" sz="2400" dirty="0"/>
              <a:t>:</a:t>
            </a:r>
          </a:p>
          <a:p>
            <a:pPr marL="548640" lvl="1" indent="-457200">
              <a:buClr>
                <a:srgbClr val="3946A4"/>
              </a:buClr>
              <a:buFont typeface="+mj-lt"/>
              <a:buAutoNum type="arabicPeriod"/>
            </a:pPr>
            <a:r>
              <a:rPr lang="en-US" sz="2000" dirty="0"/>
              <a:t>Services provided for indefinite future</a:t>
            </a:r>
          </a:p>
          <a:p>
            <a:pPr marL="548640" lvl="1" indent="-457200">
              <a:buClr>
                <a:srgbClr val="3946A4"/>
              </a:buClr>
              <a:buFont typeface="+mj-lt"/>
              <a:buAutoNum type="arabicPeriod"/>
            </a:pPr>
            <a:r>
              <a:rPr lang="en-US" sz="2000" dirty="0"/>
              <a:t>Challenger is best available now and for future, and will be repeated in future life cycles</a:t>
            </a:r>
          </a:p>
          <a:p>
            <a:pPr marL="548640" lvl="1" indent="-457200">
              <a:buClr>
                <a:srgbClr val="3946A4"/>
              </a:buClr>
              <a:buFont typeface="+mj-lt"/>
              <a:buAutoNum type="arabicPeriod"/>
            </a:pPr>
            <a:r>
              <a:rPr lang="en-US" sz="2000" dirty="0"/>
              <a:t>Cost estimates for each life cycle for defender and challenger remain the same</a:t>
            </a:r>
          </a:p>
          <a:p>
            <a:pPr marL="0" indent="0">
              <a:buClr>
                <a:srgbClr val="3946A4"/>
              </a:buClr>
              <a:buNone/>
            </a:pPr>
            <a:r>
              <a:rPr lang="en-US" sz="2400" dirty="0"/>
              <a:t>If study period is specified, assumptions </a:t>
            </a:r>
            <a:r>
              <a:rPr lang="en-US" sz="2400" dirty="0">
                <a:solidFill>
                  <a:srgbClr val="3946A4"/>
                </a:solidFill>
              </a:rPr>
              <a:t>do not hold</a:t>
            </a:r>
          </a:p>
          <a:p>
            <a:pPr marL="0" indent="0">
              <a:buClr>
                <a:srgbClr val="3946A4"/>
              </a:buClr>
              <a:buNone/>
            </a:pPr>
            <a:r>
              <a:rPr lang="en-US" sz="2400" dirty="0"/>
              <a:t>Replacement study procedures differ for the two </a:t>
            </a:r>
            <a:r>
              <a:rPr lang="en-US" sz="2400" dirty="0" smtClean="0"/>
              <a:t>cases</a:t>
            </a:r>
            <a:endParaRPr lang="en-US" sz="2400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0714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Service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920"/>
            <a:ext cx="8229600" cy="1173480"/>
          </a:xfrm>
          <a:ln w="28575">
            <a:solidFill>
              <a:srgbClr val="A60A1B"/>
            </a:solidFill>
            <a:prstDash val="dashDot"/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/>
              <a:t>Economic service life (ESL) refers to the asset retention time (n) that yields its </a:t>
            </a:r>
            <a:r>
              <a:rPr lang="en-US" i="1" dirty="0">
                <a:solidFill>
                  <a:srgbClr val="2B5B4D"/>
                </a:solidFill>
              </a:rPr>
              <a:t>lowest equivalent AW</a:t>
            </a:r>
            <a:r>
              <a:rPr lang="en-US" dirty="0">
                <a:solidFill>
                  <a:srgbClr val="2B5B4D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Content Placeholder 3"/>
              <p:cNvSpPr>
                <a:spLocks noGrp="1"/>
              </p:cNvSpPr>
              <p:nvPr>
                <p:ph idx="17"/>
              </p:nvPr>
            </p:nvSpPr>
            <p:spPr>
              <a:xfrm>
                <a:off x="457200" y="2971800"/>
                <a:ext cx="8229600" cy="2743200"/>
              </a:xfrm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600" dirty="0" smtClean="0">
                    <a:solidFill>
                      <a:srgbClr val="3333CC"/>
                    </a:solidFill>
                  </a:rPr>
                  <a:t>Determined by calculating AW for 1, 2, 3,…n </a:t>
                </a:r>
                <a:r>
                  <a:rPr lang="en-US" sz="2600" dirty="0" smtClean="0">
                    <a:solidFill>
                      <a:srgbClr val="3333CC"/>
                    </a:solidFill>
                  </a:rPr>
                  <a:t>years</a:t>
                </a:r>
                <a:endParaRPr lang="en-US" sz="2600" dirty="0">
                  <a:solidFill>
                    <a:srgbClr val="3333CC"/>
                  </a:solidFill>
                </a:endParaRPr>
              </a:p>
              <a:p>
                <a:pPr marL="0" indent="0">
                  <a:spcBef>
                    <a:spcPts val="2400"/>
                  </a:spcBef>
                  <a:buNone/>
                </a:pPr>
                <a:r>
                  <a:rPr lang="en-US" sz="3200" dirty="0"/>
                  <a:t>General equation is</a:t>
                </a:r>
                <a:r>
                  <a:rPr lang="en-US" sz="3200" dirty="0" smtClean="0"/>
                  <a:t>:</a:t>
                </a:r>
                <a:endParaRPr lang="en-US" sz="2400" dirty="0"/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2600" dirty="0">
                    <a:solidFill>
                      <a:srgbClr val="3333CC"/>
                    </a:solidFill>
                  </a:rPr>
                  <a:t>Total AW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solidFill>
                          <a:srgbClr val="3333CC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>
                    <a:solidFill>
                      <a:srgbClr val="3333CC"/>
                    </a:solidFill>
                  </a:rPr>
                  <a:t> </a:t>
                </a:r>
                <a:r>
                  <a:rPr lang="en-US" sz="2600" dirty="0">
                    <a:solidFill>
                      <a:srgbClr val="2B5B4D"/>
                    </a:solidFill>
                  </a:rPr>
                  <a:t>capital recovery </a:t>
                </a:r>
                <a14:m>
                  <m:oMath xmlns:m="http://schemas.openxmlformats.org/officeDocument/2006/math">
                    <m:r>
                      <a:rPr lang="en-US" sz="2600" b="1" i="1" dirty="0" smtClean="0">
                        <a:solidFill>
                          <a:srgbClr val="2B5B4D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rgbClr val="2B5B4D"/>
                    </a:solidFill>
                  </a:rPr>
                  <a:t> AW of annual operating </a:t>
                </a:r>
                <a:r>
                  <a:rPr lang="en-US" sz="2600" dirty="0" smtClean="0">
                    <a:solidFill>
                      <a:srgbClr val="2B5B4D"/>
                    </a:solidFill>
                  </a:rPr>
                  <a:t>costs</a:t>
                </a:r>
                <a:br>
                  <a:rPr lang="en-US" sz="2600" dirty="0" smtClean="0">
                    <a:solidFill>
                      <a:srgbClr val="2B5B4D"/>
                    </a:solidFill>
                  </a:rPr>
                </a:br>
                <a:r>
                  <a:rPr lang="en-US" sz="2600" dirty="0" smtClean="0">
                    <a:solidFill>
                      <a:srgbClr val="2B5B4D"/>
                    </a:solidFill>
                  </a:rPr>
                  <a:t>		  </a:t>
                </a:r>
                <a:r>
                  <a:rPr lang="en-US" sz="2600" dirty="0" smtClean="0">
                    <a:solidFill>
                      <a:srgbClr val="2B5B4D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solidFill>
                          <a:srgbClr val="2B5B4D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600" dirty="0" smtClean="0">
                    <a:solidFill>
                      <a:srgbClr val="2B5B4D"/>
                    </a:solidFill>
                  </a:rPr>
                  <a:t> </a:t>
                </a:r>
                <a:r>
                  <a:rPr lang="en-US" sz="2600" dirty="0">
                    <a:solidFill>
                      <a:srgbClr val="2B5B4D"/>
                    </a:solidFill>
                  </a:rPr>
                  <a:t>CR </a:t>
                </a:r>
                <a14:m>
                  <m:oMath xmlns:m="http://schemas.openxmlformats.org/officeDocument/2006/math">
                    <m:r>
                      <a:rPr lang="en-US" sz="2600" b="1" i="1" dirty="0" smtClean="0">
                        <a:solidFill>
                          <a:srgbClr val="2B5B4D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600" dirty="0">
                    <a:solidFill>
                      <a:srgbClr val="2B5B4D"/>
                    </a:solidFill>
                  </a:rPr>
                  <a:t> AW of </a:t>
                </a:r>
                <a:r>
                  <a:rPr lang="en-US" sz="2600" dirty="0" smtClean="0">
                    <a:solidFill>
                      <a:srgbClr val="2B5B4D"/>
                    </a:solidFill>
                  </a:rPr>
                  <a:t>AOC</a:t>
                </a:r>
                <a:endParaRPr lang="en-US" sz="2600" dirty="0">
                  <a:solidFill>
                    <a:srgbClr val="2B5B4D"/>
                  </a:solidFill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7"/>
              </p:nvPr>
            </p:nvSpPr>
            <p:spPr>
              <a:xfrm>
                <a:off x="457200" y="2971800"/>
                <a:ext cx="8229600" cy="2743200"/>
              </a:xfrm>
              <a:blipFill rotWithShape="1">
                <a:blip r:embed="rId2" cstate="print"/>
                <a:stretch>
                  <a:fillRect l="-1852" t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9425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Economic Service </a:t>
            </a:r>
            <a:r>
              <a:rPr lang="en-US" dirty="0" smtClean="0"/>
              <a:t>Life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Content Placeholder 2"/>
              <p:cNvSpPr>
                <a:spLocks noGrp="1"/>
              </p:cNvSpPr>
              <p:nvPr>
                <p:ph sz="quarter" idx="17"/>
              </p:nvPr>
            </p:nvSpPr>
            <p:spPr>
              <a:xfrm>
                <a:off x="457200" y="990600"/>
                <a:ext cx="8229600" cy="2692400"/>
              </a:xfrm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>
                    <a:solidFill>
                      <a:srgbClr val="002060"/>
                    </a:solidFill>
                  </a:rPr>
                  <a:t> Determine the ESL of an asset which has the costs shown below. Let </a:t>
                </a:r>
                <a:r>
                  <a:rPr lang="en-US" sz="2000" dirty="0" err="1">
                    <a:solidFill>
                      <a:srgbClr val="002060"/>
                    </a:solidFill>
                  </a:rPr>
                  <a:t>i</a:t>
                </a:r>
                <a:r>
                  <a:rPr lang="en-US" sz="20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</a:rPr>
                  <a:t> 10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%</a:t>
                </a:r>
                <a:endParaRPr lang="en-US" sz="20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7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7"/>
              </p:nvPr>
            </p:nvSpPr>
            <p:spPr>
              <a:xfrm>
                <a:off x="457200" y="990600"/>
                <a:ext cx="8229600" cy="2692400"/>
              </a:xfrm>
              <a:blipFill rotWithShape="1">
                <a:blip r:embed="rId2" cstate="print"/>
                <a:stretch>
                  <a:fillRect t="-903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1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82917584"/>
                  </p:ext>
                </p:extLst>
              </p:nvPr>
            </p:nvGraphicFramePr>
            <p:xfrm>
              <a:off x="2240280" y="1422400"/>
              <a:ext cx="4337304" cy="2236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7720"/>
                    <a:gridCol w="1764792"/>
                    <a:gridCol w="176479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Year</a:t>
                          </a:r>
                          <a:endParaRPr lang="en-US" sz="1800" b="1" u="none" dirty="0">
                            <a:solidFill>
                              <a:srgbClr val="006200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Cost,$/year</a:t>
                          </a:r>
                          <a:endParaRPr lang="en-US" sz="1800" b="1" u="none" dirty="0">
                            <a:solidFill>
                              <a:srgbClr val="006200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Salvage value,$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20,000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n/a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1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10,000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2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6,500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8,000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3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9,000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4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11,000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14:m>
                            <m:oMath xmlns:m="http://schemas.openxmlformats.org/officeDocument/2006/math">
                              <m:r>
                                <a:rPr lang="en-US" sz="1800" b="0" i="1" dirty="0" smtClean="0">
                                  <a:latin typeface="Cambria Math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15,000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3,000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1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val="1982917584"/>
                  </p:ext>
                </p:extLst>
              </p:nvPr>
            </p:nvGraphicFramePr>
            <p:xfrm>
              <a:off x="2240280" y="1422400"/>
              <a:ext cx="4337304" cy="223621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7720"/>
                    <a:gridCol w="1764792"/>
                    <a:gridCol w="1764792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Year</a:t>
                          </a:r>
                          <a:endParaRPr lang="en-US" sz="1800" b="1" u="none" dirty="0">
                            <a:solidFill>
                              <a:srgbClr val="006200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Cost,$/year</a:t>
                          </a:r>
                          <a:endParaRPr lang="en-US" sz="1800" b="1" u="none" dirty="0">
                            <a:solidFill>
                              <a:srgbClr val="006200"/>
                            </a:solidFill>
                            <a:latin typeface="Arial Narrow" panose="020B0606020202030204" pitchFamily="34" charset="0"/>
                          </a:endParaRP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1" u="none" dirty="0" smtClean="0">
                              <a:solidFill>
                                <a:srgbClr val="006200"/>
                              </a:solidFill>
                              <a:latin typeface="Arial Narrow" panose="020B0606020202030204" pitchFamily="34" charset="0"/>
                            </a:rPr>
                            <a:t>Salvage value,$</a:t>
                          </a:r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127451" r="-99655" b="-5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b="0" dirty="0" smtClean="0">
                              <a:latin typeface="Arial Narrow" panose="020B0606020202030204" pitchFamily="34" charset="0"/>
                            </a:rPr>
                            <a:t>n/a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1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227451" r="-99655" b="-4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10,000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2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327451" r="-99655" b="-3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8,000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3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427451" r="-99655" b="-2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4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527451" r="-99655" b="-1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  <a:tr h="3108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5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3"/>
                          <a:stretch>
                            <a:fillRect l="-45862" t="-627451" r="-99655" b="-431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>
                              <a:latin typeface="Arial Narrow" panose="020B0606020202030204" pitchFamily="34" charset="0"/>
                            </a:rPr>
                            <a:t>3,000</a:t>
                          </a:r>
                          <a:endParaRPr lang="en-US" sz="1800" dirty="0">
                            <a:latin typeface="Arial Narrow" panose="020B0606020202030204" pitchFamily="34" charset="0"/>
                          </a:endParaRPr>
                        </a:p>
                      </a:txBody>
                      <a:tcPr marR="548640" marT="18288" marB="18288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Content Placeholder 4"/>
              <p:cNvSpPr>
                <a:spLocks noGrp="1"/>
              </p:cNvSpPr>
              <p:nvPr>
                <p:ph sz="quarter" idx="18"/>
              </p:nvPr>
            </p:nvSpPr>
            <p:spPr>
              <a:xfrm>
                <a:off x="411480" y="3657600"/>
                <a:ext cx="6675120" cy="2092504"/>
              </a:xfrm>
            </p:spPr>
            <p:txBody>
              <a:bodyPr/>
              <a:lstStyle/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2000" dirty="0" smtClean="0">
                    <a:solidFill>
                      <a:srgbClr val="A60A1B"/>
                    </a:solidFill>
                  </a:rPr>
                  <a:t>Solution</a:t>
                </a:r>
                <a:r>
                  <a:rPr lang="en-US" sz="2000" dirty="0" smtClean="0">
                    <a:solidFill>
                      <a:srgbClr val="A60A1B"/>
                    </a:solidFill>
                  </a:rPr>
                  <a:t>:</a:t>
                </a:r>
                <a:endParaRPr lang="en-US" sz="2000" dirty="0" smtClean="0">
                  <a:solidFill>
                    <a:srgbClr val="A60A1B"/>
                  </a:solidFill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0" dirty="0" smtClean="0">
                          <a:solidFill>
                            <a:srgbClr val="2B5B4D"/>
                          </a:solidFill>
                          <a:latin typeface="Cambria Math"/>
                        </a:rPr>
                        <m:t>𝐀𝐖</m:t>
                      </m:r>
                      <m:r>
                        <a:rPr lang="en-US" sz="1800" b="1" i="0" baseline="-25000" dirty="0" smtClean="0">
                          <a:solidFill>
                            <a:srgbClr val="2B5B4D"/>
                          </a:solidFill>
                          <a:latin typeface="Cambria Math"/>
                        </a:rPr>
                        <m:t>𝟏</m:t>
                      </m:r>
                      <m:r>
                        <a:rPr lang="en-US" sz="1800" b="0" i="0" dirty="0">
                          <a:latin typeface="Cambria Math"/>
                        </a:rPr>
                        <m:t>=</m:t>
                      </m:r>
                      <m:r>
                        <a:rPr lang="en-US" sz="1800" b="0" i="0" dirty="0" smtClean="0">
                          <a:latin typeface="Cambria Math"/>
                        </a:rPr>
                        <m:t>−</m:t>
                      </m:r>
                      <m:r>
                        <a:rPr lang="en-US" sz="1800" b="0" i="0" dirty="0" smtClean="0">
                          <a:latin typeface="Cambria Math"/>
                        </a:rPr>
                        <m:t>20,000</m:t>
                      </m:r>
                      <m:r>
                        <a:rPr lang="en-US" sz="1800" b="0" i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b="0" i="0" dirty="0" smtClean="0">
                          <a:latin typeface="Cambria Math"/>
                        </a:rPr>
                        <m:t>A</m:t>
                      </m:r>
                      <m:r>
                        <a:rPr lang="en-US" sz="1800" b="0" i="0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800" b="0" i="0" dirty="0" smtClean="0">
                          <a:latin typeface="Cambria Math"/>
                        </a:rPr>
                        <m:t>P</m:t>
                      </m:r>
                      <m:r>
                        <a:rPr lang="en-US" sz="18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1800" b="0" i="0" dirty="0">
                          <a:latin typeface="Cambria Math"/>
                        </a:rPr>
                        <m:t>1)−500</m:t>
                      </m:r>
                      <m:r>
                        <a:rPr lang="en-US" sz="1800" b="0" i="0" dirty="0">
                          <a:latin typeface="Cambria Math"/>
                        </a:rPr>
                        <m:t>0(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P</m:t>
                      </m:r>
                      <m:r>
                        <a:rPr lang="en-US" sz="1800" b="0" i="0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F</m:t>
                      </m:r>
                      <m:r>
                        <a:rPr lang="en-US" sz="1800" b="0" i="0" dirty="0">
                          <a:latin typeface="Cambria Math"/>
                        </a:rPr>
                        <m:t>,10%,1)(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A</m:t>
                      </m:r>
                      <m:r>
                        <a:rPr lang="en-US" sz="1800" b="0" i="0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P</m:t>
                      </m:r>
                      <m:r>
                        <a:rPr lang="en-US" sz="1800" b="0" i="0" dirty="0">
                          <a:latin typeface="Cambria Math"/>
                        </a:rPr>
                        <m:t>,10%,</m:t>
                      </m:r>
                    </m:oMath>
                  </m:oMathPara>
                </a14:m>
                <a:endParaRPr lang="en-US" sz="1800" b="0" i="0" dirty="0" smtClean="0">
                  <a:latin typeface="Cambria Math"/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1800" b="0" dirty="0" smtClean="0"/>
                  <a:t>	   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/>
                      </a:rPr>
                      <m:t> </m:t>
                    </m:r>
                    <m:r>
                      <a:rPr lang="en-US" sz="1800" b="0" i="0" dirty="0">
                        <a:latin typeface="Cambria Math"/>
                      </a:rPr>
                      <m:t>+</m:t>
                    </m:r>
                    <m:r>
                      <a:rPr lang="en-US" sz="1800" b="0" i="0" dirty="0" smtClean="0">
                        <a:latin typeface="Cambria Math"/>
                      </a:rPr>
                      <m:t>10,000</m:t>
                    </m:r>
                    <m:r>
                      <a:rPr lang="en-US" sz="1800" b="0" i="0" dirty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A</m:t>
                    </m:r>
                    <m:r>
                      <a:rPr lang="en-US" sz="18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F</m:t>
                    </m:r>
                    <m:r>
                      <a:rPr lang="en-US" sz="1800" b="0" i="0" dirty="0">
                        <a:latin typeface="Cambria Math"/>
                      </a:rPr>
                      <m:t>,10%,1)=$−1</m:t>
                    </m:r>
                    <m:r>
                      <a:rPr lang="en-US" sz="1800" b="0" i="0" dirty="0" smtClean="0">
                        <a:latin typeface="Cambria Math"/>
                      </a:rPr>
                      <m:t>7,000</m:t>
                    </m:r>
                  </m:oMath>
                </a14:m>
                <a:r>
                  <a:rPr lang="en-US" sz="1800" b="0" i="0" dirty="0" smtClean="0">
                    <a:latin typeface="Cambria Math"/>
                  </a:rPr>
                  <a:t/>
                </a:r>
                <a:br>
                  <a:rPr lang="en-US" sz="1800" b="0" i="0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1" i="0" dirty="0" smtClean="0">
                          <a:solidFill>
                            <a:srgbClr val="2B5B4D"/>
                          </a:solidFill>
                          <a:latin typeface="Cambria Math"/>
                        </a:rPr>
                        <m:t>𝐀𝐖</m:t>
                      </m:r>
                      <m:r>
                        <a:rPr lang="en-US" sz="1800" b="1" i="0" baseline="-25000" dirty="0">
                          <a:solidFill>
                            <a:srgbClr val="2B5B4D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sz="1800" b="0" i="0" dirty="0">
                          <a:latin typeface="Cambria Math"/>
                        </a:rPr>
                        <m:t>=</m:t>
                      </m:r>
                      <m:r>
                        <a:rPr lang="en-US" sz="1800" b="0" i="0" dirty="0" smtClean="0">
                          <a:latin typeface="Cambria Math"/>
                        </a:rPr>
                        <m:t>−</m:t>
                      </m:r>
                      <m:r>
                        <a:rPr lang="en-US" sz="1800" b="0" i="0" dirty="0" smtClean="0">
                          <a:latin typeface="Cambria Math"/>
                        </a:rPr>
                        <m:t>20,000</m:t>
                      </m:r>
                      <m:r>
                        <a:rPr lang="en-US" sz="1800" b="0" i="0" dirty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1800" b="0" i="0" dirty="0" smtClean="0">
                          <a:latin typeface="Cambria Math"/>
                        </a:rPr>
                        <m:t>A</m:t>
                      </m:r>
                      <m:r>
                        <a:rPr lang="en-US" sz="1800" b="0" i="0" dirty="0" smtClean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800" b="0" i="0" dirty="0" smtClean="0">
                          <a:latin typeface="Cambria Math"/>
                        </a:rPr>
                        <m:t>P</m:t>
                      </m:r>
                      <m:r>
                        <a:rPr lang="en-US" sz="1800" b="0" i="0" dirty="0" smtClean="0">
                          <a:latin typeface="Cambria Math"/>
                        </a:rPr>
                        <m:t>,10%,</m:t>
                      </m:r>
                      <m:r>
                        <a:rPr lang="en-US" sz="1800" b="0" i="0" dirty="0">
                          <a:latin typeface="Cambria Math"/>
                        </a:rPr>
                        <m:t>2)−[50</m:t>
                      </m:r>
                      <m:r>
                        <a:rPr lang="en-US" sz="1800" b="0" i="0" dirty="0">
                          <a:latin typeface="Cambria Math"/>
                        </a:rPr>
                        <m:t>00(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P</m:t>
                      </m:r>
                      <m:r>
                        <a:rPr lang="en-US" sz="1800" b="0" i="0" dirty="0">
                          <a:latin typeface="Cambria Math"/>
                        </a:rPr>
                        <m:t>/</m:t>
                      </m:r>
                      <m:r>
                        <m:rPr>
                          <m:sty m:val="p"/>
                        </m:rPr>
                        <a:rPr lang="en-US" sz="1800" b="0" i="0" dirty="0">
                          <a:latin typeface="Cambria Math"/>
                        </a:rPr>
                        <m:t>F</m:t>
                      </m:r>
                      <m:r>
                        <a:rPr lang="en-US" sz="1800" b="0" i="0" dirty="0">
                          <a:latin typeface="Cambria Math"/>
                        </a:rPr>
                        <m:t>,10%,1)</m:t>
                      </m:r>
                    </m:oMath>
                  </m:oMathPara>
                </a14:m>
                <a:endParaRPr lang="en-US" sz="1800" b="0" i="0" dirty="0" smtClean="0">
                  <a:latin typeface="Cambria Math"/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1800" b="0" dirty="0" smtClean="0"/>
                  <a:t>	    </a:t>
                </a:r>
                <a14:m>
                  <m:oMath xmlns:m="http://schemas.openxmlformats.org/officeDocument/2006/math">
                    <m:r>
                      <a:rPr lang="en-US" sz="1800" b="0" i="0" dirty="0" smtClean="0">
                        <a:latin typeface="Cambria Math"/>
                      </a:rPr>
                      <m:t>+</m:t>
                    </m:r>
                    <m:r>
                      <a:rPr lang="en-US" sz="1800" b="0" i="0" dirty="0">
                        <a:latin typeface="Cambria Math"/>
                      </a:rPr>
                      <m:t>6500(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P</m:t>
                    </m:r>
                    <m:r>
                      <a:rPr lang="en-US" sz="18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F</m:t>
                    </m:r>
                    <m:r>
                      <a:rPr lang="en-US" sz="1800" b="0" i="0" dirty="0">
                        <a:latin typeface="Cambria Math"/>
                      </a:rPr>
                      <m:t>,10%,2)](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A</m:t>
                    </m:r>
                    <m:r>
                      <a:rPr lang="en-US" sz="1800" b="0" i="0" dirty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1800" b="0" i="0" dirty="0">
                        <a:latin typeface="Cambria Math"/>
                      </a:rPr>
                      <m:t>P</m:t>
                    </m:r>
                    <m:r>
                      <a:rPr lang="en-US" sz="1800" b="0" i="0" dirty="0">
                        <a:latin typeface="Cambria Math"/>
                      </a:rPr>
                      <m:t>,10%,2)+ 8000(</m:t>
                    </m:r>
                    <m:r>
                      <m:rPr>
                        <m:sty m:val="p"/>
                      </m:rPr>
                      <a:rPr lang="en-US" sz="1800" b="0" i="0" dirty="0" smtClean="0">
                        <a:latin typeface="Cambria Math"/>
                      </a:rPr>
                      <m:t>A</m:t>
                    </m:r>
                    <m:r>
                      <a:rPr lang="en-US" sz="1800" b="0" i="0" dirty="0" smtClean="0"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en-US" sz="1800" b="0" i="0" dirty="0" smtClean="0">
                        <a:latin typeface="Cambria Math"/>
                      </a:rPr>
                      <m:t>F</m:t>
                    </m:r>
                    <m:r>
                      <a:rPr lang="en-US" sz="1800" b="0" i="0" dirty="0" smtClean="0">
                        <a:latin typeface="Cambria Math"/>
                      </a:rPr>
                      <m:t>,10%,2)</m:t>
                    </m:r>
                  </m:oMath>
                </a14:m>
                <a:endParaRPr lang="en-US" sz="1800" b="0" i="0" dirty="0" smtClean="0">
                  <a:latin typeface="Cambria Math"/>
                </a:endParaRPr>
              </a:p>
              <a:p>
                <a:pPr marL="0" indent="0">
                  <a:spcAft>
                    <a:spcPts val="300"/>
                  </a:spcAft>
                  <a:buNone/>
                </a:pPr>
                <a:r>
                  <a:rPr lang="en-US" sz="1800" b="0" dirty="0" smtClean="0"/>
                  <a:t>	 </a:t>
                </a:r>
                <a14:m>
                  <m:oMath xmlns:m="http://schemas.openxmlformats.org/officeDocument/2006/math">
                    <m:r>
                      <a:rPr lang="en-US" sz="1800" b="0" i="0" dirty="0">
                        <a:latin typeface="Cambria Math"/>
                      </a:rPr>
                      <m:t>=</m:t>
                    </m:r>
                    <m:r>
                      <a:rPr lang="en-US" sz="1800" b="0" i="0" dirty="0">
                        <a:solidFill>
                          <a:srgbClr val="FFCC66"/>
                        </a:solidFill>
                        <a:latin typeface="Cambria Math"/>
                      </a:rPr>
                      <m:t> </m:t>
                    </m:r>
                    <m:r>
                      <a:rPr lang="en-US" sz="1800" b="0" i="0" dirty="0">
                        <a:latin typeface="Cambria Math"/>
                      </a:rPr>
                      <m:t>$ </m:t>
                    </m:r>
                    <m:r>
                      <a:rPr lang="en-US" sz="1800" b="0" i="0" dirty="0" smtClean="0">
                        <a:latin typeface="Cambria Math"/>
                      </a:rPr>
                      <m:t>–13,429</m:t>
                    </m:r>
                  </m:oMath>
                </a14:m>
                <a:endParaRPr lang="en-US" sz="1800" b="0" dirty="0"/>
              </a:p>
            </p:txBody>
          </p:sp>
        </mc:Choice>
        <mc:Fallback>
          <p:sp>
            <p:nvSpPr>
              <p:cNvPr id="8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8"/>
              </p:nvPr>
            </p:nvSpPr>
            <p:spPr>
              <a:xfrm>
                <a:off x="411480" y="3657600"/>
                <a:ext cx="6675120" cy="2092504"/>
              </a:xfrm>
              <a:blipFill rotWithShape="1">
                <a:blip r:embed="rId4" cstate="print"/>
                <a:stretch>
                  <a:fillRect l="-1005" t="-1458" b="-61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Content Placeholder 5"/>
              <p:cNvSpPr>
                <a:spLocks noGrp="1"/>
              </p:cNvSpPr>
              <p:nvPr>
                <p:ph sz="quarter" idx="19"/>
              </p:nvPr>
            </p:nvSpPr>
            <p:spPr>
              <a:xfrm>
                <a:off x="289560" y="5791200"/>
                <a:ext cx="3429000" cy="457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b="0" dirty="0" smtClean="0"/>
                  <a:t>Similarly,        </a:t>
                </a:r>
                <a:r>
                  <a:rPr lang="en-US" sz="2200" dirty="0">
                    <a:solidFill>
                      <a:srgbClr val="2B5B4D"/>
                    </a:solidFill>
                  </a:rPr>
                  <a:t>AW</a:t>
                </a:r>
                <a:r>
                  <a:rPr lang="en-US" sz="2200" baseline="-25000" dirty="0">
                    <a:solidFill>
                      <a:srgbClr val="2B5B4D"/>
                    </a:solidFill>
                  </a:rPr>
                  <a:t>3</a:t>
                </a:r>
                <a:r>
                  <a:rPr lang="en-US" sz="2200" dirty="0">
                    <a:solidFill>
                      <a:srgbClr val="FFCC6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$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b="0" dirty="0" smtClean="0"/>
                  <a:t>13,239</a:t>
                </a:r>
                <a:endParaRPr lang="en-US" sz="2200" b="0" dirty="0"/>
              </a:p>
            </p:txBody>
          </p:sp>
        </mc:Choice>
        <mc:Fallback>
          <p:sp>
            <p:nvSpPr>
              <p:cNvPr id="9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9"/>
              </p:nvPr>
            </p:nvSpPr>
            <p:spPr>
              <a:xfrm>
                <a:off x="289560" y="5791200"/>
                <a:ext cx="3429000" cy="457200"/>
              </a:xfrm>
              <a:blipFill rotWithShape="1">
                <a:blip r:embed="rId5" cstate="print"/>
                <a:stretch>
                  <a:fillRect l="-2313" t="-8000" r="-231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" name="Content Placeholder 6"/>
              <p:cNvSpPr>
                <a:spLocks noGrp="1"/>
              </p:cNvSpPr>
              <p:nvPr>
                <p:ph sz="quarter" idx="20"/>
              </p:nvPr>
            </p:nvSpPr>
            <p:spPr>
              <a:xfrm>
                <a:off x="3977640" y="5791200"/>
                <a:ext cx="2194560" cy="457200"/>
              </a:xfrm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pPr marL="0" indent="0" algn="ctr">
                  <a:buNone/>
                </a:pPr>
                <a:r>
                  <a:rPr lang="en-US" sz="2200" dirty="0" smtClean="0">
                    <a:solidFill>
                      <a:srgbClr val="2B5B4D"/>
                    </a:solidFill>
                  </a:rPr>
                  <a:t>AW</a:t>
                </a:r>
                <a:r>
                  <a:rPr lang="en-US" sz="2200" baseline="-25000" dirty="0">
                    <a:solidFill>
                      <a:srgbClr val="2B5B4D"/>
                    </a:solidFill>
                  </a:rPr>
                  <a:t>4</a:t>
                </a:r>
                <a:r>
                  <a:rPr lang="en-US" sz="2200" dirty="0">
                    <a:solidFill>
                      <a:srgbClr val="FFCC6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solidFill>
                      <a:srgbClr val="3946A4"/>
                    </a:solidFill>
                  </a:rPr>
                  <a:t>$ 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solidFill>
                          <a:srgbClr val="3946A4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dirty="0">
                    <a:solidFill>
                      <a:srgbClr val="3946A4"/>
                    </a:solidFill>
                  </a:rPr>
                  <a:t>12,864</a:t>
                </a:r>
              </a:p>
            </p:txBody>
          </p:sp>
        </mc:Choice>
        <mc:Fallback>
          <p:sp>
            <p:nvSpPr>
              <p:cNvPr id="10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0"/>
              </p:nvPr>
            </p:nvSpPr>
            <p:spPr>
              <a:xfrm>
                <a:off x="3977640" y="5791200"/>
                <a:ext cx="2194560" cy="457200"/>
              </a:xfrm>
              <a:blipFill rotWithShape="1">
                <a:blip r:embed="rId6" cstate="print"/>
                <a:stretch>
                  <a:fillRect l="-551" t="-6410" r="-275" b="-16667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1" name="Content Placeholder 7"/>
              <p:cNvSpPr>
                <a:spLocks noGrp="1"/>
              </p:cNvSpPr>
              <p:nvPr>
                <p:ph sz="quarter" idx="21"/>
              </p:nvPr>
            </p:nvSpPr>
            <p:spPr>
              <a:xfrm>
                <a:off x="6477000" y="5791200"/>
                <a:ext cx="2103120" cy="457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200" dirty="0" smtClean="0">
                    <a:solidFill>
                      <a:srgbClr val="2B5B4D"/>
                    </a:solidFill>
                  </a:rPr>
                  <a:t>AW</a:t>
                </a:r>
                <a:r>
                  <a:rPr lang="en-US" sz="2200" baseline="-25000" dirty="0">
                    <a:solidFill>
                      <a:srgbClr val="2B5B4D"/>
                    </a:solidFill>
                  </a:rPr>
                  <a:t>5</a:t>
                </a:r>
                <a:r>
                  <a:rPr lang="en-US" sz="2200" baseline="-25000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2200" b="0" dirty="0"/>
                  <a:t> $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sz="2200" b="0" dirty="0" smtClean="0"/>
                  <a:t>13,623</a:t>
                </a:r>
                <a:endParaRPr lang="en-US" sz="2200" b="0" dirty="0"/>
              </a:p>
            </p:txBody>
          </p:sp>
        </mc:Choice>
        <mc:Fallback>
          <p:sp>
            <p:nvSpPr>
              <p:cNvPr id="11" name="Content Placeholder 7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21"/>
              </p:nvPr>
            </p:nvSpPr>
            <p:spPr>
              <a:xfrm>
                <a:off x="6477000" y="5791200"/>
                <a:ext cx="2103120" cy="457200"/>
              </a:xfrm>
              <a:blipFill rotWithShape="1">
                <a:blip r:embed="rId7" cstate="print"/>
                <a:stretch>
                  <a:fillRect l="-3768" t="-8000" r="-290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ontent Placeholder 8"/>
          <p:cNvSpPr>
            <a:spLocks noGrp="1"/>
          </p:cNvSpPr>
          <p:nvPr>
            <p:ph sz="quarter" idx="22"/>
          </p:nvPr>
        </p:nvSpPr>
        <p:spPr>
          <a:xfrm>
            <a:off x="2651760" y="6286500"/>
            <a:ext cx="3840480" cy="365760"/>
          </a:xfrm>
        </p:spPr>
        <p:txBody>
          <a:bodyPr/>
          <a:lstStyle/>
          <a:p>
            <a:pPr marL="0" indent="0" algn="ctr">
              <a:buNone/>
            </a:pPr>
            <a:r>
              <a:rPr lang="en-US" sz="2200" dirty="0">
                <a:solidFill>
                  <a:srgbClr val="A60A1B"/>
                </a:solidFill>
              </a:rPr>
              <a:t>Economic service life is 4 </a:t>
            </a:r>
            <a:r>
              <a:rPr lang="en-US" sz="2200" dirty="0" smtClean="0">
                <a:solidFill>
                  <a:srgbClr val="A60A1B"/>
                </a:solidFill>
              </a:rPr>
              <a:t>years</a:t>
            </a:r>
            <a:endParaRPr lang="en-US" sz="2200" dirty="0">
              <a:solidFill>
                <a:srgbClr val="A60A1B"/>
              </a:solidFill>
            </a:endParaRPr>
          </a:p>
        </p:txBody>
      </p:sp>
      <p:sp>
        <p:nvSpPr>
          <p:cNvPr id="3" name="Content Placeholder 9"/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5901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Performing a Replacement </a:t>
            </a:r>
            <a:r>
              <a:rPr lang="en-US" dirty="0" smtClean="0"/>
              <a:t>Study</a:t>
            </a:r>
            <a:endParaRPr lang="en-US" dirty="0"/>
          </a:p>
        </p:txBody>
      </p:sp>
      <p:pic>
        <p:nvPicPr>
          <p:cNvPr id="1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5736" t="37621" r="23177" b="11610"/>
          <a:stretch>
            <a:fillRect/>
          </a:stretch>
        </p:blipFill>
        <p:spPr bwMode="auto">
          <a:xfrm>
            <a:off x="2011680" y="1219198"/>
            <a:ext cx="5120640" cy="5286101"/>
          </a:xfrm>
          <a:prstGeom prst="rect">
            <a:avLst/>
          </a:prstGeom>
          <a:noFill/>
        </p:spPr>
      </p:pic>
      <p:sp>
        <p:nvSpPr>
          <p:cNvPr id="12" name="Text Placeholder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8038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MHHE_Accessible_PPT_Template-v3 (1)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MHHE_Accessible_PPT_Template-v3 (1)</Template>
  <TotalTime>4139</TotalTime>
  <Words>1274</Words>
  <Application>Microsoft Office PowerPoint</Application>
  <PresentationFormat>On-screen Show (4:3)</PresentationFormat>
  <Paragraphs>116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9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MHHE_Accessible_PPT_Template-v3 (1)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Lecture slides to accompany Engineering Economy, 8th edition</vt:lpstr>
      <vt:lpstr>Chapter 11</vt:lpstr>
      <vt:lpstr>LEARNING OUTCOMES</vt:lpstr>
      <vt:lpstr>Replacement Study Basics</vt:lpstr>
      <vt:lpstr>Example: Replacement Basics</vt:lpstr>
      <vt:lpstr>Overview of a Replacement Study</vt:lpstr>
      <vt:lpstr>Economic Service Life</vt:lpstr>
      <vt:lpstr>Example: Economic Service Life</vt:lpstr>
      <vt:lpstr>Performing a Replacement Study</vt:lpstr>
      <vt:lpstr>Performing a Replacement Study − Unlimited Study Period</vt:lpstr>
      <vt:lpstr>Example: Replacement Analysis</vt:lpstr>
      <vt:lpstr>Additional Considerations</vt:lpstr>
      <vt:lpstr>Replacement Analysis Over Specified Study Period</vt:lpstr>
      <vt:lpstr>Example: Replacement Analysis; Specified Period</vt:lpstr>
      <vt:lpstr>Replacement Value</vt:lpstr>
      <vt:lpstr>Example: Replacement Value</vt:lpstr>
      <vt:lpstr>Summary of Important Points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Structural Analysis</dc:title>
  <dc:creator>Kilburg, Jolynn</dc:creator>
  <cp:lastModifiedBy>Ken Marefat</cp:lastModifiedBy>
  <cp:revision>397</cp:revision>
  <dcterms:created xsi:type="dcterms:W3CDTF">2017-02-27T15:23:48Z</dcterms:created>
  <dcterms:modified xsi:type="dcterms:W3CDTF">2017-08-23T22:43:36Z</dcterms:modified>
</cp:coreProperties>
</file>