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8.xml" ContentType="application/vnd.openxmlformats-officedocument.presentationml.slideMaster+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33"/>
  </p:notesMasterIdLst>
  <p:handoutMasterIdLst>
    <p:handoutMasterId r:id="rId34"/>
  </p:handout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85858"/>
    <a:srgbClr val="00518B"/>
    <a:srgbClr val="006200"/>
    <a:srgbClr val="2B5B4D"/>
    <a:srgbClr val="A60A1B"/>
    <a:srgbClr val="32946A"/>
    <a:srgbClr val="C2FFF0"/>
    <a:srgbClr val="3946A4"/>
    <a:srgbClr val="00CC99"/>
    <a:srgbClr val="47FFD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11" autoAdjust="0"/>
    <p:restoredTop sz="92916" autoAdjust="0"/>
  </p:normalViewPr>
  <p:slideViewPr>
    <p:cSldViewPr>
      <p:cViewPr>
        <p:scale>
          <a:sx n="75" d="100"/>
          <a:sy n="75" d="100"/>
        </p:scale>
        <p:origin x="-2910" y="-804"/>
      </p:cViewPr>
      <p:guideLst>
        <p:guide orient="horz" pos="3408"/>
        <p:guide orient="horz" pos="3600"/>
        <p:guide orient="horz" pos="912"/>
        <p:guide orient="horz" pos="3360"/>
        <p:guide pos="5616"/>
        <p:guide pos="43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pPr/>
              <a:t>8/23/2017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pPr/>
              <a:t>‹#›</a:t>
            </a:fld>
            <a:endParaRPr lang="en-US"/>
          </a:p>
        </p:txBody>
      </p:sp>
    </p:spTree>
    <p:extLst>
      <p:ext uri="{BB962C8B-B14F-4D97-AF65-F5344CB8AC3E}">
        <p14:creationId xmlns:p14="http://schemas.microsoft.com/office/powerpoint/2010/main" xmlns=""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pPr/>
              <a:t>8/23/2017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pPr/>
              <a:t>‹#›</a:t>
            </a:fld>
            <a:endParaRPr lang="en-US"/>
          </a:p>
        </p:txBody>
      </p:sp>
    </p:spTree>
    <p:extLst>
      <p:ext uri="{BB962C8B-B14F-4D97-AF65-F5344CB8AC3E}">
        <p14:creationId xmlns:p14="http://schemas.microsoft.com/office/powerpoint/2010/main" xmlns=""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point:</a:t>
            </a:r>
          </a:p>
          <a:p>
            <a:r>
              <a:rPr lang="en-US" dirty="0" smtClean="0"/>
              <a:t>1.  Introduce yourself - your students are likely to want to know something about your qualifications and interests - overall, where you are coming from.</a:t>
            </a:r>
          </a:p>
          <a:p>
            <a:r>
              <a:rPr lang="en-US" dirty="0" smtClean="0"/>
              <a:t>2.  Have students introduce themselves.  Ask why they are taking this class.  If you are fortunate enough to have a Polaroid camera, take pictures of each student for later posting on a class “board” so both they and you get to know each other.</a:t>
            </a:r>
          </a:p>
          <a:p>
            <a:r>
              <a:rPr lang="en-US" dirty="0" smtClean="0"/>
              <a:t>3.  Discuss both choice of textbook and development of syllabus.</a:t>
            </a:r>
          </a:p>
          <a:p>
            <a:r>
              <a:rPr lang="en-US" dirty="0" smtClean="0"/>
              <a:t>4.  If you are expecting students to work in teams, at east introduce the choice of team members.  If at all possible, have students participate in a team building or team study exercise.  It works wonders.  Most student have been told to work in teams in prior classes, but have never examined exactly what a team is and how it works.  One hour spent in a team building/examination exercise saves many hours and avoids many problems later on.</a:t>
            </a:r>
          </a:p>
        </p:txBody>
      </p:sp>
      <p:sp>
        <p:nvSpPr>
          <p:cNvPr id="4" name="Slide Number Placeholder 3"/>
          <p:cNvSpPr>
            <a:spLocks noGrp="1"/>
          </p:cNvSpPr>
          <p:nvPr>
            <p:ph type="sldNum" sz="quarter" idx="10"/>
          </p:nvPr>
        </p:nvSpPr>
        <p:spPr/>
        <p:txBody>
          <a:bodyPr/>
          <a:lstStyle/>
          <a:p>
            <a:fld id="{5D003D02-7E89-4EBF-B123-9C334E1BFEF7}" type="slidenum">
              <a:rPr lang="en-US" smtClean="0"/>
              <a:pPr/>
              <a:t>1</a:t>
            </a:fld>
            <a:endParaRPr lang="en-US"/>
          </a:p>
        </p:txBody>
      </p:sp>
    </p:spTree>
    <p:extLst>
      <p:ext uri="{BB962C8B-B14F-4D97-AF65-F5344CB8AC3E}">
        <p14:creationId xmlns:p14="http://schemas.microsoft.com/office/powerpoint/2010/main" xmlns="" val="638121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pPr/>
              <a:t>2</a:t>
            </a:fld>
            <a:endParaRPr lang="en-US"/>
          </a:p>
        </p:txBody>
      </p:sp>
    </p:spTree>
    <p:extLst>
      <p:ext uri="{BB962C8B-B14F-4D97-AF65-F5344CB8AC3E}">
        <p14:creationId xmlns:p14="http://schemas.microsoft.com/office/powerpoint/2010/main" xmlns="" val="341838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rgbClr val="000000">
              <a:alpha val="56863"/>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latin typeface="+mj-lt"/>
                <a:cs typeface="Arial" panose="020B0604020202020204" pitchFamily="34" charset="0"/>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457200" y="4191000"/>
            <a:ext cx="5105400" cy="685800"/>
          </a:xfrm>
          <a:prstGeom prst="rect">
            <a:avLst/>
          </a:prstGeom>
        </p:spPr>
        <p:txBody>
          <a:bodyPr anchor="b"/>
          <a:lstStyle>
            <a:lvl1pPr marL="0" indent="0">
              <a:buNone/>
              <a:defRPr sz="2000" b="1">
                <a:solidFill>
                  <a:schemeClr val="bg1"/>
                </a:solidFill>
                <a:latin typeface="ArumSans Bd" pitchFamily="34" charset="0"/>
                <a:cs typeface="Arial" panose="020B0604020202020204" pitchFamily="34" charset="0"/>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9" name="Content Placeholder 4"/>
          <p:cNvSpPr>
            <a:spLocks noGrp="1"/>
          </p:cNvSpPr>
          <p:nvPr>
            <p:ph sz="quarter" idx="12" hasCustomPrompt="1"/>
          </p:nvPr>
        </p:nvSpPr>
        <p:spPr>
          <a:xfrm>
            <a:off x="0" y="6706639"/>
            <a:ext cx="9144000" cy="173736"/>
          </a:xfrm>
          <a:prstGeom prst="rect">
            <a:avLst/>
          </a:prstGeom>
        </p:spPr>
        <p:txBody>
          <a:bodyPr/>
          <a:lstStyle>
            <a:lvl1pPr algn="l">
              <a:defRPr sz="800">
                <a:solidFill>
                  <a:srgbClr val="585858"/>
                </a:solidFill>
              </a:defRPr>
            </a:lvl1pPr>
          </a:lstStyle>
          <a:p>
            <a:pPr lvl="0"/>
            <a:r>
              <a:rPr lang="en-US" dirty="0" smtClean="0"/>
              <a:t>Set Copyright Here</a:t>
            </a:r>
            <a:endParaRPr lang="en-US" dirty="0"/>
          </a:p>
        </p:txBody>
      </p:sp>
    </p:spTree>
    <p:extLst>
      <p:ext uri="{BB962C8B-B14F-4D97-AF65-F5344CB8AC3E}">
        <p14:creationId xmlns:p14="http://schemas.microsoft.com/office/powerpoint/2010/main" xmlns="" val="1156028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10691689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4076172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7"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42355271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22294791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36955695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38010410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smtClean="0"/>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256202352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21187976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8740734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15873770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9"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348068660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29750495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14910042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1326611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6" name="Media Placeholder 1"/>
          <p:cNvSpPr>
            <a:spLocks noGrp="1"/>
          </p:cNvSpPr>
          <p:nvPr>
            <p:ph type="media" sz="quarter" idx="11"/>
          </p:nvPr>
        </p:nvSpPr>
        <p:spPr>
          <a:xfrm>
            <a:off x="0" y="1066799"/>
            <a:ext cx="9144000" cy="5315957"/>
          </a:xfrm>
          <a:prstGeom prst="rect">
            <a:avLst/>
          </a:prstGeom>
        </p:spPr>
        <p:txBody>
          <a:bodyPr/>
          <a:lstStyle/>
          <a:p>
            <a:endParaRPr lang="en-US"/>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Video Credit Here</a:t>
            </a:r>
            <a:endParaRPr lang="en-US" dirty="0"/>
          </a:p>
        </p:txBody>
      </p:sp>
    </p:spTree>
    <p:extLst>
      <p:ext uri="{BB962C8B-B14F-4D97-AF65-F5344CB8AC3E}">
        <p14:creationId xmlns:p14="http://schemas.microsoft.com/office/powerpoint/2010/main" xmlns="" val="19874173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 y="152400"/>
            <a:ext cx="9052560" cy="914400"/>
          </a:xfrm>
          <a:prstGeom prst="rect">
            <a:avLst/>
          </a:prstGeom>
        </p:spPr>
        <p:txBody>
          <a:bodyPr anchor="ctr"/>
          <a:lstStyle>
            <a:lvl1pPr>
              <a:defRPr sz="3600" b="1">
                <a:solidFill>
                  <a:srgbClr val="3946A4"/>
                </a:solidFill>
                <a:latin typeface="Arial Narrow" panose="020B060602020203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1264920"/>
            <a:ext cx="8229600" cy="5212080"/>
          </a:xfrm>
          <a:prstGeom prst="rect">
            <a:avLst/>
          </a:prstGeom>
        </p:spPr>
        <p:txBody>
          <a:bodyPr/>
          <a:lstStyle>
            <a:lvl1pPr>
              <a:spcAft>
                <a:spcPts val="800"/>
              </a:spcAft>
              <a:defRPr sz="2800" b="1">
                <a:latin typeface="Arial Narrow" panose="020B0606020202030204" pitchFamily="34" charset="0"/>
              </a:defRPr>
            </a:lvl1pPr>
            <a:lvl2pPr>
              <a:spcAft>
                <a:spcPts val="800"/>
              </a:spcAft>
              <a:defRPr sz="2400" b="1">
                <a:latin typeface="Arial Narrow" panose="020B0606020202030204" pitchFamily="34" charset="0"/>
              </a:defRPr>
            </a:lvl2pPr>
            <a:lvl3pPr>
              <a:spcAft>
                <a:spcPts val="800"/>
              </a:spcAft>
              <a:defRPr sz="2000" b="1">
                <a:latin typeface="Arial Narrow" panose="020B0606020202030204" pitchFamily="34" charset="0"/>
              </a:defRPr>
            </a:lvl3pPr>
            <a:lvl4pPr>
              <a:spcAft>
                <a:spcPts val="800"/>
              </a:spcAft>
              <a:defRPr sz="1800" b="1">
                <a:latin typeface="Arial Narrow" panose="020B0606020202030204" pitchFamily="34" charset="0"/>
              </a:defRPr>
            </a:lvl4pPr>
            <a:lvl5pPr>
              <a:spcAft>
                <a:spcPts val="800"/>
              </a:spcAft>
              <a:defRPr sz="1800" b="1">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386265536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 y="152400"/>
            <a:ext cx="9052560" cy="914400"/>
          </a:xfrm>
          <a:prstGeom prst="rect">
            <a:avLst/>
          </a:prstGeom>
        </p:spPr>
        <p:txBody>
          <a:bodyPr anchor="ctr"/>
          <a:lstStyle>
            <a:lvl1pPr>
              <a:defRPr sz="3600" b="1">
                <a:solidFill>
                  <a:srgbClr val="3946A4"/>
                </a:solidFill>
                <a:latin typeface="Arial Narrow" panose="020B060602020203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1264920"/>
            <a:ext cx="8229600" cy="2392680"/>
          </a:xfrm>
          <a:prstGeom prst="rect">
            <a:avLst/>
          </a:prstGeom>
        </p:spPr>
        <p:txBody>
          <a:bodyPr/>
          <a:lstStyle>
            <a:lvl1pPr>
              <a:spcAft>
                <a:spcPts val="800"/>
              </a:spcAft>
              <a:defRPr sz="2800" b="1">
                <a:latin typeface="Arial Narrow" panose="020B0606020202030204" pitchFamily="34" charset="0"/>
              </a:defRPr>
            </a:lvl1pPr>
            <a:lvl2pPr>
              <a:spcAft>
                <a:spcPts val="800"/>
              </a:spcAft>
              <a:defRPr sz="2400" b="1">
                <a:latin typeface="Arial Narrow" panose="020B0606020202030204" pitchFamily="34" charset="0"/>
              </a:defRPr>
            </a:lvl2pPr>
            <a:lvl3pPr>
              <a:spcAft>
                <a:spcPts val="800"/>
              </a:spcAft>
              <a:defRPr sz="2000" b="1">
                <a:latin typeface="Arial Narrow" panose="020B0606020202030204" pitchFamily="34" charset="0"/>
              </a:defRPr>
            </a:lvl3pPr>
            <a:lvl4pPr>
              <a:spcAft>
                <a:spcPts val="800"/>
              </a:spcAft>
              <a:defRPr sz="1800" b="1">
                <a:latin typeface="Arial Narrow" panose="020B0606020202030204" pitchFamily="34" charset="0"/>
              </a:defRPr>
            </a:lvl4pPr>
            <a:lvl5pPr>
              <a:spcAft>
                <a:spcPts val="800"/>
              </a:spcAft>
              <a:defRPr sz="1800" b="1">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7"/>
          </p:nvPr>
        </p:nvSpPr>
        <p:spPr>
          <a:xfrm>
            <a:off x="457200" y="3733800"/>
            <a:ext cx="8229600" cy="2392680"/>
          </a:xfrm>
          <a:prstGeom prst="rect">
            <a:avLst/>
          </a:prstGeom>
        </p:spPr>
        <p:txBody>
          <a:bodyPr/>
          <a:lstStyle>
            <a:lvl1pPr>
              <a:spcAft>
                <a:spcPts val="800"/>
              </a:spcAft>
              <a:defRPr sz="2800" b="1">
                <a:latin typeface="Arial Narrow" panose="020B0606020202030204" pitchFamily="34" charset="0"/>
              </a:defRPr>
            </a:lvl1pPr>
            <a:lvl2pPr>
              <a:spcAft>
                <a:spcPts val="800"/>
              </a:spcAft>
              <a:defRPr sz="2400" b="1">
                <a:latin typeface="Arial Narrow" panose="020B0606020202030204" pitchFamily="34" charset="0"/>
              </a:defRPr>
            </a:lvl2pPr>
            <a:lvl3pPr>
              <a:spcAft>
                <a:spcPts val="800"/>
              </a:spcAft>
              <a:defRPr sz="2000" b="1">
                <a:latin typeface="Arial Narrow" panose="020B0606020202030204" pitchFamily="34" charset="0"/>
              </a:defRPr>
            </a:lvl3pPr>
            <a:lvl4pPr>
              <a:spcAft>
                <a:spcPts val="800"/>
              </a:spcAft>
              <a:defRPr sz="1800" b="1">
                <a:latin typeface="Arial Narrow" panose="020B0606020202030204" pitchFamily="34" charset="0"/>
              </a:defRPr>
            </a:lvl4pPr>
            <a:lvl5pPr>
              <a:spcAft>
                <a:spcPts val="800"/>
              </a:spcAft>
              <a:defRPr sz="1800" b="1">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Jump Link"/>
          <p:cNvSpPr>
            <a:spLocks noGrp="1"/>
          </p:cNvSpPr>
          <p:nvPr>
            <p:ph type="body" sz="quarter" idx="18" hasCustomPrompt="1"/>
          </p:nvPr>
        </p:nvSpPr>
        <p:spPr>
          <a:xfrm>
            <a:off x="3886200" y="6551932"/>
            <a:ext cx="1371600" cy="100584"/>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12" name="Photo Credit"/>
          <p:cNvSpPr>
            <a:spLocks noGrp="1"/>
          </p:cNvSpPr>
          <p:nvPr>
            <p:ph type="body" sz="quarter" idx="19" hasCustomPrompt="1"/>
          </p:nvPr>
        </p:nvSpPr>
        <p:spPr>
          <a:xfrm>
            <a:off x="6473952" y="6702552"/>
            <a:ext cx="2670048" cy="155448"/>
          </a:xfrm>
          <a:prstGeom prst="rect">
            <a:avLst/>
          </a:prstGeom>
        </p:spPr>
        <p:txBody>
          <a:bodyPr lIns="0" tIns="0" rIns="45720" bIns="0"/>
          <a:lstStyle>
            <a:lvl1pPr marL="0" indent="0" algn="r">
              <a:buNone/>
              <a:defRPr sz="800">
                <a:solidFill>
                  <a:schemeClr val="bg1"/>
                </a:solidFill>
              </a:defRPr>
            </a:lvl1pPr>
          </a:lstStyle>
          <a:p>
            <a:pPr lvl="0"/>
            <a:r>
              <a:rPr lang="en-US" dirty="0" smtClean="0"/>
              <a:t>Insert Photo Credit Here</a:t>
            </a:r>
          </a:p>
        </p:txBody>
      </p:sp>
    </p:spTree>
    <p:extLst>
      <p:ext uri="{BB962C8B-B14F-4D97-AF65-F5344CB8AC3E}">
        <p14:creationId xmlns:p14="http://schemas.microsoft.com/office/powerpoint/2010/main" xmlns="" val="13099714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45720" y="152400"/>
            <a:ext cx="9052560" cy="914400"/>
          </a:xfrm>
          <a:prstGeom prst="rect">
            <a:avLst/>
          </a:prstGeom>
        </p:spPr>
        <p:txBody>
          <a:bodyPr anchor="ctr"/>
          <a:lstStyle>
            <a:lvl1pPr>
              <a:defRPr lang="en-US" sz="3600" b="1" dirty="0">
                <a:solidFill>
                  <a:srgbClr val="3946A4"/>
                </a:solidFill>
                <a:latin typeface="Arial Narrow" panose="020B0606020202030204" pitchFamily="34" charset="0"/>
                <a:cs typeface="Arial" panose="020B0604020202020204" pitchFamily="34" charset="0"/>
              </a:defRPr>
            </a:lvl1pPr>
          </a:lstStyle>
          <a:p>
            <a:pPr lvl="0"/>
            <a:r>
              <a:rPr lang="en-US" dirty="0" smtClean="0"/>
              <a:t>Click to edit Master title style</a:t>
            </a:r>
            <a:endParaRPr lang="en-US" dirty="0"/>
          </a:p>
        </p:txBody>
      </p:sp>
      <p:sp>
        <p:nvSpPr>
          <p:cNvPr id="5" name="Content Placeholder 4"/>
          <p:cNvSpPr>
            <a:spLocks noGrp="1"/>
          </p:cNvSpPr>
          <p:nvPr>
            <p:ph sz="quarter" idx="17"/>
          </p:nvPr>
        </p:nvSpPr>
        <p:spPr>
          <a:xfrm>
            <a:off x="457200" y="127000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p>
        </p:txBody>
      </p:sp>
      <p:sp>
        <p:nvSpPr>
          <p:cNvPr id="9" name="Content Placeholder 8"/>
          <p:cNvSpPr>
            <a:spLocks noGrp="1"/>
          </p:cNvSpPr>
          <p:nvPr>
            <p:ph sz="quarter" idx="18"/>
          </p:nvPr>
        </p:nvSpPr>
        <p:spPr>
          <a:xfrm>
            <a:off x="457200" y="216916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5" name="Content Placeholder 14"/>
          <p:cNvSpPr>
            <a:spLocks noGrp="1"/>
          </p:cNvSpPr>
          <p:nvPr>
            <p:ph sz="quarter" idx="19"/>
          </p:nvPr>
        </p:nvSpPr>
        <p:spPr>
          <a:xfrm>
            <a:off x="457200" y="306832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7" name="Content Placeholder 16"/>
          <p:cNvSpPr>
            <a:spLocks noGrp="1"/>
          </p:cNvSpPr>
          <p:nvPr>
            <p:ph sz="quarter" idx="20"/>
          </p:nvPr>
        </p:nvSpPr>
        <p:spPr>
          <a:xfrm>
            <a:off x="457200" y="396748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9" name="Content Placeholder 18"/>
          <p:cNvSpPr>
            <a:spLocks noGrp="1"/>
          </p:cNvSpPr>
          <p:nvPr>
            <p:ph sz="quarter" idx="21"/>
          </p:nvPr>
        </p:nvSpPr>
        <p:spPr>
          <a:xfrm>
            <a:off x="457200" y="486664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21" name="Content Placeholder 20"/>
          <p:cNvSpPr>
            <a:spLocks noGrp="1"/>
          </p:cNvSpPr>
          <p:nvPr>
            <p:ph sz="quarter" idx="22"/>
          </p:nvPr>
        </p:nvSpPr>
        <p:spPr>
          <a:xfrm>
            <a:off x="457200" y="576580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24" name="Photo Credit"/>
          <p:cNvSpPr>
            <a:spLocks noGrp="1"/>
          </p:cNvSpPr>
          <p:nvPr>
            <p:ph sz="quarter" idx="23" hasCustomPrompt="1"/>
          </p:nvPr>
        </p:nvSpPr>
        <p:spPr>
          <a:xfrm>
            <a:off x="6464300" y="6702552"/>
            <a:ext cx="2670048" cy="155448"/>
          </a:xfrm>
          <a:prstGeom prst="rect">
            <a:avLst/>
          </a:prstGeom>
        </p:spPr>
        <p:txBody>
          <a:bodyPr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96244490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edBar-Six Content Placeholders">
    <p:spTree>
      <p:nvGrpSpPr>
        <p:cNvPr id="1" name=""/>
        <p:cNvGrpSpPr/>
        <p:nvPr/>
      </p:nvGrpSpPr>
      <p:grpSpPr>
        <a:xfrm>
          <a:off x="0" y="0"/>
          <a:ext cx="0" cy="0"/>
          <a:chOff x="0" y="0"/>
          <a:chExt cx="0" cy="0"/>
        </a:xfrm>
      </p:grpSpPr>
      <p:sp>
        <p:nvSpPr>
          <p:cNvPr id="10" name="Oval 9"/>
          <p:cNvSpPr/>
          <p:nvPr userDrawn="1"/>
        </p:nvSpPr>
        <p:spPr bwMode="auto">
          <a:xfrm>
            <a:off x="685800" y="5486400"/>
            <a:ext cx="7772400" cy="838200"/>
          </a:xfrm>
          <a:prstGeom prst="ellipse">
            <a:avLst/>
          </a:prstGeom>
          <a:solidFill>
            <a:srgbClr val="CCCC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11" name="Oval 10"/>
          <p:cNvSpPr/>
          <p:nvPr userDrawn="1"/>
        </p:nvSpPr>
        <p:spPr bwMode="auto">
          <a:xfrm>
            <a:off x="685800" y="4534644"/>
            <a:ext cx="7772400" cy="723156"/>
          </a:xfrm>
          <a:prstGeom prst="ellipse">
            <a:avLst/>
          </a:prstGeom>
          <a:solidFill>
            <a:srgbClr val="E8E56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12" name="Oval 11"/>
          <p:cNvSpPr/>
          <p:nvPr userDrawn="1"/>
        </p:nvSpPr>
        <p:spPr bwMode="auto">
          <a:xfrm>
            <a:off x="685800" y="3429000"/>
            <a:ext cx="7772400" cy="877044"/>
          </a:xfrm>
          <a:prstGeom prst="ellipse">
            <a:avLst/>
          </a:prstGeom>
          <a:solidFill>
            <a:srgbClr val="D9D9D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13" name="Oval 12"/>
          <p:cNvSpPr/>
          <p:nvPr userDrawn="1"/>
        </p:nvSpPr>
        <p:spPr bwMode="auto">
          <a:xfrm>
            <a:off x="685800" y="2362200"/>
            <a:ext cx="7772400" cy="838200"/>
          </a:xfrm>
          <a:prstGeom prst="ellipse">
            <a:avLst/>
          </a:prstGeom>
          <a:solidFill>
            <a:srgbClr val="D6D6F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14" name="Oval 13"/>
          <p:cNvSpPr/>
          <p:nvPr userDrawn="1"/>
        </p:nvSpPr>
        <p:spPr bwMode="auto">
          <a:xfrm>
            <a:off x="685800" y="1295400"/>
            <a:ext cx="7772400" cy="838200"/>
          </a:xfrm>
          <a:prstGeom prst="ellipse">
            <a:avLst/>
          </a:prstGeom>
          <a:solidFill>
            <a:srgbClr val="C2FF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2" name="Slide Title"/>
          <p:cNvSpPr>
            <a:spLocks noGrp="1"/>
          </p:cNvSpPr>
          <p:nvPr>
            <p:ph type="title"/>
          </p:nvPr>
        </p:nvSpPr>
        <p:spPr>
          <a:xfrm>
            <a:off x="45720" y="152400"/>
            <a:ext cx="9052560" cy="914400"/>
          </a:xfrm>
          <a:prstGeom prst="rect">
            <a:avLst/>
          </a:prstGeom>
        </p:spPr>
        <p:txBody>
          <a:bodyPr anchor="ctr"/>
          <a:lstStyle>
            <a:lvl1pPr>
              <a:defRPr lang="en-US" sz="3600" b="1" dirty="0">
                <a:solidFill>
                  <a:srgbClr val="3946A4"/>
                </a:solidFill>
                <a:latin typeface="Arial Narrow" panose="020B0606020202030204" pitchFamily="34" charset="0"/>
                <a:cs typeface="Arial" panose="020B0604020202020204" pitchFamily="34" charset="0"/>
              </a:defRPr>
            </a:lvl1pPr>
          </a:lstStyle>
          <a:p>
            <a:pPr lvl="0"/>
            <a:r>
              <a:rPr lang="en-US" dirty="0" smtClean="0"/>
              <a:t>Click to edit Master title style</a:t>
            </a:r>
            <a:endParaRPr lang="en-US" dirty="0"/>
          </a:p>
        </p:txBody>
      </p:sp>
      <p:sp>
        <p:nvSpPr>
          <p:cNvPr id="5" name="Content Placeholder 4" hidden="1"/>
          <p:cNvSpPr>
            <a:spLocks noGrp="1"/>
          </p:cNvSpPr>
          <p:nvPr>
            <p:ph sz="quarter" idx="17"/>
          </p:nvPr>
        </p:nvSpPr>
        <p:spPr>
          <a:xfrm>
            <a:off x="457200" y="127000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p>
        </p:txBody>
      </p:sp>
      <p:sp>
        <p:nvSpPr>
          <p:cNvPr id="9" name="Content Placeholder 8" hidden="1"/>
          <p:cNvSpPr>
            <a:spLocks noGrp="1"/>
          </p:cNvSpPr>
          <p:nvPr>
            <p:ph sz="quarter" idx="18"/>
          </p:nvPr>
        </p:nvSpPr>
        <p:spPr>
          <a:xfrm>
            <a:off x="457200" y="216916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5" name="Content Placeholder 14" hidden="1"/>
          <p:cNvSpPr>
            <a:spLocks noGrp="1"/>
          </p:cNvSpPr>
          <p:nvPr>
            <p:ph sz="quarter" idx="19"/>
          </p:nvPr>
        </p:nvSpPr>
        <p:spPr>
          <a:xfrm>
            <a:off x="457200" y="306832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7" name="Content Placeholder 16" hidden="1"/>
          <p:cNvSpPr>
            <a:spLocks noGrp="1"/>
          </p:cNvSpPr>
          <p:nvPr>
            <p:ph sz="quarter" idx="20"/>
          </p:nvPr>
        </p:nvSpPr>
        <p:spPr>
          <a:xfrm>
            <a:off x="457200" y="396748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9" name="Content Placeholder 18" hidden="1"/>
          <p:cNvSpPr>
            <a:spLocks noGrp="1"/>
          </p:cNvSpPr>
          <p:nvPr>
            <p:ph sz="quarter" idx="21"/>
          </p:nvPr>
        </p:nvSpPr>
        <p:spPr>
          <a:xfrm>
            <a:off x="457200" y="486664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21" name="Content Placeholder 20" hidden="1"/>
          <p:cNvSpPr>
            <a:spLocks noGrp="1"/>
          </p:cNvSpPr>
          <p:nvPr>
            <p:ph sz="quarter" idx="22"/>
          </p:nvPr>
        </p:nvSpPr>
        <p:spPr>
          <a:xfrm>
            <a:off x="457200" y="5765800"/>
            <a:ext cx="8229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24" name="Photo Credit" hidden="1"/>
          <p:cNvSpPr>
            <a:spLocks noGrp="1"/>
          </p:cNvSpPr>
          <p:nvPr>
            <p:ph sz="quarter" idx="23" hasCustomPrompt="1"/>
          </p:nvPr>
        </p:nvSpPr>
        <p:spPr>
          <a:xfrm>
            <a:off x="6464300" y="6702552"/>
            <a:ext cx="2670048" cy="155448"/>
          </a:xfrm>
          <a:prstGeom prst="rect">
            <a:avLst/>
          </a:prstGeom>
        </p:spPr>
        <p:txBody>
          <a:bodyPr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181244475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45720" y="152400"/>
            <a:ext cx="9052560" cy="914400"/>
          </a:xfrm>
          <a:prstGeom prst="rect">
            <a:avLst/>
          </a:prstGeom>
        </p:spPr>
        <p:txBody>
          <a:bodyPr anchor="ctr"/>
          <a:lstStyle>
            <a:lvl1pPr>
              <a:defRPr lang="en-US" sz="3600" b="1" dirty="0">
                <a:solidFill>
                  <a:srgbClr val="3946A4"/>
                </a:solidFill>
                <a:latin typeface="Arial Narrow" panose="020B0606020202030204" pitchFamily="34" charset="0"/>
                <a:cs typeface="Arial" panose="020B0604020202020204" pitchFamily="34" charset="0"/>
              </a:defRPr>
            </a:lvl1pPr>
          </a:lstStyle>
          <a:p>
            <a:pPr lvl="0"/>
            <a:r>
              <a:rPr lang="en-US" dirty="0" smtClean="0"/>
              <a:t>Click to edit Master title style</a:t>
            </a:r>
            <a:endParaRPr lang="en-US" dirty="0"/>
          </a:p>
        </p:txBody>
      </p:sp>
      <p:sp>
        <p:nvSpPr>
          <p:cNvPr id="5" name="Content Placeholder 4"/>
          <p:cNvSpPr>
            <a:spLocks noGrp="1"/>
          </p:cNvSpPr>
          <p:nvPr>
            <p:ph sz="quarter" idx="17"/>
          </p:nvPr>
        </p:nvSpPr>
        <p:spPr>
          <a:xfrm>
            <a:off x="457200" y="127000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p>
        </p:txBody>
      </p:sp>
      <p:sp>
        <p:nvSpPr>
          <p:cNvPr id="9" name="Content Placeholder 8"/>
          <p:cNvSpPr>
            <a:spLocks noGrp="1"/>
          </p:cNvSpPr>
          <p:nvPr>
            <p:ph sz="quarter" idx="18"/>
          </p:nvPr>
        </p:nvSpPr>
        <p:spPr>
          <a:xfrm>
            <a:off x="457200" y="216916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5" name="Content Placeholder 14"/>
          <p:cNvSpPr>
            <a:spLocks noGrp="1"/>
          </p:cNvSpPr>
          <p:nvPr>
            <p:ph sz="quarter" idx="19"/>
          </p:nvPr>
        </p:nvSpPr>
        <p:spPr>
          <a:xfrm>
            <a:off x="457200" y="306832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7" name="Content Placeholder 16"/>
          <p:cNvSpPr>
            <a:spLocks noGrp="1"/>
          </p:cNvSpPr>
          <p:nvPr>
            <p:ph sz="quarter" idx="20"/>
          </p:nvPr>
        </p:nvSpPr>
        <p:spPr>
          <a:xfrm>
            <a:off x="457200" y="396748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9" name="Content Placeholder 18"/>
          <p:cNvSpPr>
            <a:spLocks noGrp="1"/>
          </p:cNvSpPr>
          <p:nvPr>
            <p:ph sz="quarter" idx="21"/>
          </p:nvPr>
        </p:nvSpPr>
        <p:spPr>
          <a:xfrm>
            <a:off x="457200" y="486664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21" name="Content Placeholder 20"/>
          <p:cNvSpPr>
            <a:spLocks noGrp="1"/>
          </p:cNvSpPr>
          <p:nvPr>
            <p:ph sz="quarter" idx="22"/>
          </p:nvPr>
        </p:nvSpPr>
        <p:spPr>
          <a:xfrm>
            <a:off x="457200" y="576580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0" name="Content Placeholder 20"/>
          <p:cNvSpPr>
            <a:spLocks noGrp="1"/>
          </p:cNvSpPr>
          <p:nvPr>
            <p:ph sz="quarter" idx="24"/>
          </p:nvPr>
        </p:nvSpPr>
        <p:spPr>
          <a:xfrm>
            <a:off x="4648200" y="1269136"/>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1" name="Content Placeholder 20"/>
          <p:cNvSpPr>
            <a:spLocks noGrp="1"/>
          </p:cNvSpPr>
          <p:nvPr>
            <p:ph sz="quarter" idx="25"/>
          </p:nvPr>
        </p:nvSpPr>
        <p:spPr>
          <a:xfrm>
            <a:off x="4648200" y="2168469"/>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2" name="Content Placeholder 20"/>
          <p:cNvSpPr>
            <a:spLocks noGrp="1"/>
          </p:cNvSpPr>
          <p:nvPr>
            <p:ph sz="quarter" idx="26"/>
          </p:nvPr>
        </p:nvSpPr>
        <p:spPr>
          <a:xfrm>
            <a:off x="4648200" y="3067802"/>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3" name="Content Placeholder 20"/>
          <p:cNvSpPr>
            <a:spLocks noGrp="1"/>
          </p:cNvSpPr>
          <p:nvPr>
            <p:ph sz="quarter" idx="27"/>
          </p:nvPr>
        </p:nvSpPr>
        <p:spPr>
          <a:xfrm>
            <a:off x="4648200" y="3967135"/>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4" name="Content Placeholder 20"/>
          <p:cNvSpPr>
            <a:spLocks noGrp="1"/>
          </p:cNvSpPr>
          <p:nvPr>
            <p:ph sz="quarter" idx="28"/>
          </p:nvPr>
        </p:nvSpPr>
        <p:spPr>
          <a:xfrm>
            <a:off x="4648200" y="4866468"/>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6" name="Content Placeholder 20"/>
          <p:cNvSpPr>
            <a:spLocks noGrp="1"/>
          </p:cNvSpPr>
          <p:nvPr>
            <p:ph sz="quarter" idx="29"/>
          </p:nvPr>
        </p:nvSpPr>
        <p:spPr>
          <a:xfrm>
            <a:off x="4648200" y="576580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4" name="Photo Credit"/>
          <p:cNvSpPr>
            <a:spLocks noGrp="1"/>
          </p:cNvSpPr>
          <p:nvPr>
            <p:ph sz="quarter" idx="30" hasCustomPrompt="1"/>
          </p:nvPr>
        </p:nvSpPr>
        <p:spPr>
          <a:xfrm>
            <a:off x="6464300" y="6702552"/>
            <a:ext cx="2670048" cy="155448"/>
          </a:xfrm>
          <a:prstGeom prst="rect">
            <a:avLst/>
          </a:prstGeom>
        </p:spPr>
        <p:txBody>
          <a:bodyPr lIns="0" tIns="0" rIns="45720" bIns="0"/>
          <a:lstStyle>
            <a:lvl1pPr marL="0" indent="0" algn="r">
              <a:buNone/>
              <a:defRPr sz="800">
                <a:solidFill>
                  <a:schemeClr val="bg1"/>
                </a:solidFill>
              </a:defRPr>
            </a:lvl1pPr>
          </a:lstStyle>
          <a:p>
            <a:pPr lvl="0"/>
            <a:r>
              <a:rPr lang="en-US" dirty="0" smtClean="0"/>
              <a:t>Insert Photo Credit Here</a:t>
            </a:r>
          </a:p>
        </p:txBody>
      </p:sp>
    </p:spTree>
    <p:extLst>
      <p:ext uri="{BB962C8B-B14F-4D97-AF65-F5344CB8AC3E}">
        <p14:creationId xmlns:p14="http://schemas.microsoft.com/office/powerpoint/2010/main" xmlns="" val="323079012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45720" y="152400"/>
            <a:ext cx="9052560" cy="914400"/>
          </a:xfrm>
          <a:prstGeom prst="rect">
            <a:avLst/>
          </a:prstGeom>
        </p:spPr>
        <p:txBody>
          <a:bodyPr anchor="ctr"/>
          <a:lstStyle>
            <a:lvl1pPr>
              <a:defRPr lang="en-US" sz="3600" b="1" dirty="0">
                <a:solidFill>
                  <a:srgbClr val="3946A4"/>
                </a:solidFill>
                <a:latin typeface="Arial Narrow" panose="020B0606020202030204" pitchFamily="34" charset="0"/>
                <a:cs typeface="Arial" panose="020B0604020202020204" pitchFamily="34" charset="0"/>
              </a:defRPr>
            </a:lvl1pPr>
          </a:lstStyle>
          <a:p>
            <a:pPr lvl="0"/>
            <a:r>
              <a:rPr lang="en-US" dirty="0" smtClean="0"/>
              <a:t>Click to edit Master title style</a:t>
            </a:r>
            <a:endParaRPr lang="en-US" dirty="0"/>
          </a:p>
        </p:txBody>
      </p:sp>
      <p:sp>
        <p:nvSpPr>
          <p:cNvPr id="5" name="Content Placeholder 4"/>
          <p:cNvSpPr>
            <a:spLocks noGrp="1"/>
          </p:cNvSpPr>
          <p:nvPr>
            <p:ph sz="quarter" idx="17"/>
          </p:nvPr>
        </p:nvSpPr>
        <p:spPr>
          <a:xfrm>
            <a:off x="457200" y="127000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p>
        </p:txBody>
      </p:sp>
      <p:sp>
        <p:nvSpPr>
          <p:cNvPr id="9" name="Content Placeholder 8"/>
          <p:cNvSpPr>
            <a:spLocks noGrp="1"/>
          </p:cNvSpPr>
          <p:nvPr>
            <p:ph sz="quarter" idx="18"/>
          </p:nvPr>
        </p:nvSpPr>
        <p:spPr>
          <a:xfrm>
            <a:off x="457200" y="216916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5" name="Content Placeholder 14"/>
          <p:cNvSpPr>
            <a:spLocks noGrp="1"/>
          </p:cNvSpPr>
          <p:nvPr>
            <p:ph sz="quarter" idx="19"/>
          </p:nvPr>
        </p:nvSpPr>
        <p:spPr>
          <a:xfrm>
            <a:off x="457200" y="306832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7" name="Content Placeholder 16"/>
          <p:cNvSpPr>
            <a:spLocks noGrp="1"/>
          </p:cNvSpPr>
          <p:nvPr>
            <p:ph sz="quarter" idx="20"/>
          </p:nvPr>
        </p:nvSpPr>
        <p:spPr>
          <a:xfrm>
            <a:off x="457200" y="396748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9" name="Content Placeholder 18"/>
          <p:cNvSpPr>
            <a:spLocks noGrp="1"/>
          </p:cNvSpPr>
          <p:nvPr>
            <p:ph sz="quarter" idx="21"/>
          </p:nvPr>
        </p:nvSpPr>
        <p:spPr>
          <a:xfrm>
            <a:off x="457200" y="486664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21" name="Content Placeholder 20"/>
          <p:cNvSpPr>
            <a:spLocks noGrp="1"/>
          </p:cNvSpPr>
          <p:nvPr>
            <p:ph sz="quarter" idx="22"/>
          </p:nvPr>
        </p:nvSpPr>
        <p:spPr>
          <a:xfrm>
            <a:off x="457200" y="5765800"/>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0" name="Content Placeholder 20"/>
          <p:cNvSpPr>
            <a:spLocks noGrp="1"/>
          </p:cNvSpPr>
          <p:nvPr>
            <p:ph sz="quarter" idx="24"/>
          </p:nvPr>
        </p:nvSpPr>
        <p:spPr>
          <a:xfrm>
            <a:off x="4648200" y="1269136"/>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1" name="Content Placeholder 20"/>
          <p:cNvSpPr>
            <a:spLocks noGrp="1"/>
          </p:cNvSpPr>
          <p:nvPr>
            <p:ph sz="quarter" idx="25"/>
          </p:nvPr>
        </p:nvSpPr>
        <p:spPr>
          <a:xfrm>
            <a:off x="4648200" y="2168469"/>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2" name="Content Placeholder 20"/>
          <p:cNvSpPr>
            <a:spLocks noGrp="1"/>
          </p:cNvSpPr>
          <p:nvPr>
            <p:ph sz="quarter" idx="26"/>
          </p:nvPr>
        </p:nvSpPr>
        <p:spPr>
          <a:xfrm>
            <a:off x="4648200" y="3067802"/>
            <a:ext cx="4038600" cy="73152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3" name="Content Placeholder 20"/>
          <p:cNvSpPr>
            <a:spLocks noGrp="1"/>
          </p:cNvSpPr>
          <p:nvPr>
            <p:ph sz="quarter" idx="27"/>
          </p:nvPr>
        </p:nvSpPr>
        <p:spPr>
          <a:xfrm>
            <a:off x="4648200" y="3967135"/>
            <a:ext cx="4038600" cy="528665"/>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4" name="Content Placeholder 20"/>
          <p:cNvSpPr>
            <a:spLocks noGrp="1"/>
          </p:cNvSpPr>
          <p:nvPr>
            <p:ph sz="quarter" idx="28"/>
          </p:nvPr>
        </p:nvSpPr>
        <p:spPr>
          <a:xfrm>
            <a:off x="4648200" y="4648200"/>
            <a:ext cx="4038600" cy="467532"/>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16" name="Content Placeholder 20"/>
          <p:cNvSpPr>
            <a:spLocks noGrp="1"/>
          </p:cNvSpPr>
          <p:nvPr>
            <p:ph sz="quarter" idx="29"/>
          </p:nvPr>
        </p:nvSpPr>
        <p:spPr>
          <a:xfrm>
            <a:off x="4648200" y="5257800"/>
            <a:ext cx="4038600" cy="53340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6" name="Content Placeholder 5"/>
          <p:cNvSpPr>
            <a:spLocks noGrp="1"/>
          </p:cNvSpPr>
          <p:nvPr>
            <p:ph sz="quarter" idx="31"/>
          </p:nvPr>
        </p:nvSpPr>
        <p:spPr>
          <a:xfrm>
            <a:off x="4724400" y="5943600"/>
            <a:ext cx="3962400" cy="533400"/>
          </a:xfrm>
          <a:prstGeom prst="rect">
            <a:avLst/>
          </a:prstGeom>
        </p:spPr>
        <p:txBody>
          <a:bodyPr/>
          <a:lstStyle>
            <a:lvl1pPr>
              <a:defRPr sz="2400" b="1">
                <a:latin typeface="Arial Narrow" panose="020B0606020202030204" pitchFamily="34" charset="0"/>
              </a:defRPr>
            </a:lvl1pPr>
          </a:lstStyle>
          <a:p>
            <a:pPr lvl="0"/>
            <a:r>
              <a:rPr lang="en-US" dirty="0" smtClean="0"/>
              <a:t>Click to edit Master text styles</a:t>
            </a:r>
            <a:endParaRPr lang="en-US" dirty="0"/>
          </a:p>
        </p:txBody>
      </p:sp>
      <p:sp>
        <p:nvSpPr>
          <p:cNvPr id="8" name="Photo Credit"/>
          <p:cNvSpPr>
            <a:spLocks noGrp="1"/>
          </p:cNvSpPr>
          <p:nvPr>
            <p:ph sz="quarter" idx="32" hasCustomPrompt="1"/>
          </p:nvPr>
        </p:nvSpPr>
        <p:spPr>
          <a:xfrm>
            <a:off x="6464300" y="6702552"/>
            <a:ext cx="2670048" cy="155448"/>
          </a:xfrm>
          <a:prstGeom prst="rect">
            <a:avLst/>
          </a:prstGeom>
        </p:spPr>
        <p:txBody>
          <a:bodyPr lIns="0" tIns="0" rIns="45720" bIns="0"/>
          <a:lstStyle>
            <a:lvl1pPr marL="0" indent="0" algn="r">
              <a:buNone/>
              <a:defRPr sz="800">
                <a:solidFill>
                  <a:schemeClr val="bg1"/>
                </a:solidFill>
              </a:defRPr>
            </a:lvl1pPr>
          </a:lstStyle>
          <a:p>
            <a:pPr lvl="0"/>
            <a:r>
              <a:rPr lang="en-US" dirty="0" smtClean="0"/>
              <a:t>Insert Photo Credit Here</a:t>
            </a:r>
          </a:p>
        </p:txBody>
      </p:sp>
    </p:spTree>
    <p:extLst>
      <p:ext uri="{BB962C8B-B14F-4D97-AF65-F5344CB8AC3E}">
        <p14:creationId xmlns:p14="http://schemas.microsoft.com/office/powerpoint/2010/main" xmlns="" val="6758810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33368280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45720" y="152400"/>
            <a:ext cx="9052560" cy="914400"/>
          </a:xfrm>
          <a:prstGeom prst="rect">
            <a:avLst/>
          </a:prstGeom>
        </p:spPr>
        <p:txBody>
          <a:bodyPr anchor="ctr"/>
          <a:lstStyle>
            <a:lvl1pPr>
              <a:defRPr sz="3600" b="1">
                <a:solidFill>
                  <a:srgbClr val="3946A4"/>
                </a:solidFill>
                <a:latin typeface="Arial Narrow" panose="020B060602020203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1"/>
          <p:cNvSpPr>
            <a:spLocks noGrp="1"/>
          </p:cNvSpPr>
          <p:nvPr>
            <p:ph sz="half" idx="1"/>
          </p:nvPr>
        </p:nvSpPr>
        <p:spPr>
          <a:xfrm>
            <a:off x="457200" y="1270000"/>
            <a:ext cx="4038600" cy="5105400"/>
          </a:xfrm>
          <a:prstGeom prst="rect">
            <a:avLst/>
          </a:prstGeom>
        </p:spPr>
        <p:txBody>
          <a:bodyPr/>
          <a:lstStyle>
            <a:lvl1pPr>
              <a:spcAft>
                <a:spcPts val="800"/>
              </a:spcAft>
              <a:defRPr sz="2400">
                <a:latin typeface="Arial Narrow" panose="020B0606020202030204" pitchFamily="34" charset="0"/>
              </a:defRPr>
            </a:lvl1pPr>
            <a:lvl2pPr>
              <a:spcAft>
                <a:spcPts val="800"/>
              </a:spcAft>
              <a:defRPr sz="2000">
                <a:latin typeface="Arial Narrow" panose="020B0606020202030204" pitchFamily="34" charset="0"/>
              </a:defRPr>
            </a:lvl2pPr>
            <a:lvl3pPr>
              <a:spcAft>
                <a:spcPts val="800"/>
              </a:spcAft>
              <a:defRPr sz="1800">
                <a:latin typeface="Arial Narrow" panose="020B0606020202030204" pitchFamily="34" charset="0"/>
              </a:defRPr>
            </a:lvl3pPr>
            <a:lvl4pPr>
              <a:spcAft>
                <a:spcPts val="800"/>
              </a:spcAft>
              <a:defRPr sz="1600">
                <a:latin typeface="Arial Narrow" panose="020B0606020202030204" pitchFamily="34" charset="0"/>
              </a:defRPr>
            </a:lvl4pPr>
            <a:lvl5pPr>
              <a:spcAft>
                <a:spcPts val="800"/>
              </a:spcAft>
              <a:defRPr sz="1600">
                <a:latin typeface="Arial Narrow" panose="020B0606020202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2"/>
          </p:nvPr>
        </p:nvSpPr>
        <p:spPr>
          <a:xfrm>
            <a:off x="4648200" y="1270000"/>
            <a:ext cx="4038600" cy="5105400"/>
          </a:xfrm>
          <a:prstGeom prst="rect">
            <a:avLst/>
          </a:prstGeom>
        </p:spPr>
        <p:txBody>
          <a:bodyPr/>
          <a:lstStyle>
            <a:lvl1pPr>
              <a:spcAft>
                <a:spcPts val="800"/>
              </a:spcAft>
              <a:defRPr sz="2400">
                <a:latin typeface="Arial Narrow" panose="020B0606020202030204" pitchFamily="34" charset="0"/>
              </a:defRPr>
            </a:lvl1pPr>
            <a:lvl2pPr>
              <a:spcAft>
                <a:spcPts val="800"/>
              </a:spcAft>
              <a:defRPr sz="2000">
                <a:latin typeface="Arial Narrow" panose="020B0606020202030204" pitchFamily="34" charset="0"/>
              </a:defRPr>
            </a:lvl2pPr>
            <a:lvl3pPr>
              <a:spcAft>
                <a:spcPts val="800"/>
              </a:spcAft>
              <a:defRPr sz="1800">
                <a:latin typeface="Arial Narrow" panose="020B0606020202030204" pitchFamily="34" charset="0"/>
              </a:defRPr>
            </a:lvl3pPr>
            <a:lvl4pPr>
              <a:spcAft>
                <a:spcPts val="800"/>
              </a:spcAft>
              <a:defRPr sz="1600">
                <a:latin typeface="Arial Narrow" panose="020B0606020202030204" pitchFamily="34" charset="0"/>
              </a:defRPr>
            </a:lvl4pPr>
            <a:lvl5pPr>
              <a:spcAft>
                <a:spcPts val="800"/>
              </a:spcAft>
              <a:defRPr sz="1600">
                <a:latin typeface="Arial Narrow" panose="020B060602020203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Jump Link" hidden="1"/>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33194019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45720" y="152400"/>
            <a:ext cx="9052560" cy="914400"/>
          </a:xfrm>
          <a:prstGeom prst="rect">
            <a:avLst/>
          </a:prstGeom>
        </p:spPr>
        <p:txBody>
          <a:bodyPr anchor="ctr"/>
          <a:lstStyle>
            <a:lvl1pPr>
              <a:defRPr sz="3600" b="1">
                <a:solidFill>
                  <a:srgbClr val="3946A4"/>
                </a:solidFill>
                <a:latin typeface="Arial Narrow" panose="020B0606020202030204" pitchFamily="34" charset="0"/>
                <a:cs typeface="Arial" panose="020B0604020202020204" pitchFamily="34" charset="0"/>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1270000"/>
            <a:ext cx="4040188" cy="457200"/>
          </a:xfrm>
          <a:prstGeom prst="rect">
            <a:avLst/>
          </a:prstGeom>
        </p:spPr>
        <p:txBody>
          <a:bodyPr anchor="b"/>
          <a:lstStyle>
            <a:lvl1pPr marL="0" indent="0">
              <a:buNone/>
              <a:defRPr sz="24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803400"/>
            <a:ext cx="4040188" cy="4648200"/>
          </a:xfrm>
          <a:prstGeom prst="rect">
            <a:avLst/>
          </a:prstGeom>
        </p:spPr>
        <p:txBody>
          <a:bodyPr/>
          <a:lstStyle>
            <a:lvl1pPr>
              <a:spcAft>
                <a:spcPts val="800"/>
              </a:spcAft>
              <a:defRPr sz="2400">
                <a:latin typeface="Arial Narrow" panose="020B0606020202030204" pitchFamily="34" charset="0"/>
              </a:defRPr>
            </a:lvl1pPr>
            <a:lvl2pPr>
              <a:spcAft>
                <a:spcPts val="800"/>
              </a:spcAft>
              <a:defRPr sz="2000">
                <a:latin typeface="Arial Narrow" panose="020B0606020202030204" pitchFamily="34" charset="0"/>
              </a:defRPr>
            </a:lvl2pPr>
            <a:lvl3pPr>
              <a:spcAft>
                <a:spcPts val="800"/>
              </a:spcAft>
              <a:defRPr sz="1800">
                <a:latin typeface="Arial Narrow" panose="020B0606020202030204" pitchFamily="34" charset="0"/>
              </a:defRPr>
            </a:lvl3pPr>
            <a:lvl4pPr>
              <a:spcAft>
                <a:spcPts val="800"/>
              </a:spcAft>
              <a:defRPr sz="1600">
                <a:latin typeface="Arial Narrow" panose="020B0606020202030204" pitchFamily="34" charset="0"/>
              </a:defRPr>
            </a:lvl4pPr>
            <a:lvl5pPr>
              <a:spcAft>
                <a:spcPts val="800"/>
              </a:spcAft>
              <a:defRPr sz="1600">
                <a:latin typeface="Arial Narrow" panose="020B0606020202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1270000"/>
            <a:ext cx="4041775" cy="457200"/>
          </a:xfrm>
          <a:prstGeom prst="rect">
            <a:avLst/>
          </a:prstGeom>
        </p:spPr>
        <p:txBody>
          <a:bodyPr anchor="b"/>
          <a:lstStyle>
            <a:lvl1pPr marL="0" indent="0">
              <a:buNone/>
              <a:defRPr sz="24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803400"/>
            <a:ext cx="4041775" cy="4648200"/>
          </a:xfrm>
          <a:prstGeom prst="rect">
            <a:avLst/>
          </a:prstGeom>
        </p:spPr>
        <p:txBody>
          <a:bodyPr/>
          <a:lstStyle>
            <a:lvl1pPr>
              <a:spcAft>
                <a:spcPts val="800"/>
              </a:spcAft>
              <a:defRPr sz="2400">
                <a:latin typeface="Arial Narrow" panose="020B0606020202030204" pitchFamily="34" charset="0"/>
              </a:defRPr>
            </a:lvl1pPr>
            <a:lvl2pPr>
              <a:spcAft>
                <a:spcPts val="800"/>
              </a:spcAft>
              <a:defRPr sz="2000">
                <a:latin typeface="Arial Narrow" panose="020B0606020202030204" pitchFamily="34" charset="0"/>
              </a:defRPr>
            </a:lvl2pPr>
            <a:lvl3pPr>
              <a:spcAft>
                <a:spcPts val="800"/>
              </a:spcAft>
              <a:defRPr sz="1800">
                <a:latin typeface="Arial Narrow" panose="020B0606020202030204" pitchFamily="34" charset="0"/>
              </a:defRPr>
            </a:lvl3pPr>
            <a:lvl4pPr>
              <a:spcAft>
                <a:spcPts val="800"/>
              </a:spcAft>
              <a:defRPr sz="1600">
                <a:latin typeface="Arial Narrow" panose="020B0606020202030204" pitchFamily="34" charset="0"/>
              </a:defRPr>
            </a:lvl4pPr>
            <a:lvl5pPr>
              <a:spcAft>
                <a:spcPts val="800"/>
              </a:spcAft>
              <a:defRPr sz="1600">
                <a:latin typeface="Arial Narrow" panose="020B060602020203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Jump Link" hidden="1"/>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2" name="Photo Credit" hidden="1"/>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17505567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45720" y="152400"/>
            <a:ext cx="9052560" cy="914400"/>
          </a:xfrm>
          <a:prstGeom prst="rect">
            <a:avLst/>
          </a:prstGeom>
        </p:spPr>
        <p:txBody>
          <a:bodyPr anchor="ctr"/>
          <a:lstStyle>
            <a:lvl1pPr>
              <a:defRPr sz="3600" b="1">
                <a:solidFill>
                  <a:srgbClr val="3946A4"/>
                </a:solidFill>
                <a:latin typeface="Arial Narrow" panose="020B0606020202030204" pitchFamily="34" charset="0"/>
                <a:cs typeface="Arial" panose="020B0604020202020204" pitchFamily="34" charset="0"/>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1270000"/>
            <a:ext cx="4040188" cy="457200"/>
          </a:xfrm>
          <a:prstGeom prst="rect">
            <a:avLst/>
          </a:prstGeom>
        </p:spPr>
        <p:txBody>
          <a:bodyPr anchor="b"/>
          <a:lstStyle>
            <a:lvl1pPr marL="0" indent="0">
              <a:buNone/>
              <a:defRPr sz="20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727200"/>
            <a:ext cx="4040188" cy="1752600"/>
          </a:xfrm>
          <a:prstGeom prst="rect">
            <a:avLst/>
          </a:prstGeom>
        </p:spPr>
        <p:txBody>
          <a:bodyPr/>
          <a:lstStyle>
            <a:lvl1pPr>
              <a:spcAft>
                <a:spcPts val="800"/>
              </a:spcAft>
              <a:defRPr sz="2000">
                <a:latin typeface="Arial Narrow" panose="020B0606020202030204" pitchFamily="34" charset="0"/>
              </a:defRPr>
            </a:lvl1pPr>
            <a:lvl2pPr>
              <a:spcAft>
                <a:spcPts val="800"/>
              </a:spcAft>
              <a:defRPr sz="1800">
                <a:latin typeface="Arial Narrow" panose="020B0606020202030204" pitchFamily="34" charset="0"/>
              </a:defRPr>
            </a:lvl2pPr>
            <a:lvl3pPr>
              <a:spcAft>
                <a:spcPts val="800"/>
              </a:spcAft>
              <a:defRPr sz="1600">
                <a:latin typeface="Arial Narrow" panose="020B0606020202030204" pitchFamily="34" charset="0"/>
              </a:defRPr>
            </a:lvl3pPr>
            <a:lvl4pPr>
              <a:spcAft>
                <a:spcPts val="800"/>
              </a:spcAft>
              <a:defRPr sz="1400">
                <a:latin typeface="Arial Narrow" panose="020B0606020202030204" pitchFamily="34" charset="0"/>
              </a:defRPr>
            </a:lvl4pPr>
            <a:lvl5pPr>
              <a:spcAft>
                <a:spcPts val="800"/>
              </a:spcAft>
              <a:defRPr sz="1400">
                <a:latin typeface="Arial Narrow" panose="020B0606020202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1270000"/>
            <a:ext cx="4041775" cy="457200"/>
          </a:xfrm>
          <a:prstGeom prst="rect">
            <a:avLst/>
          </a:prstGeom>
        </p:spPr>
        <p:txBody>
          <a:bodyPr anchor="b"/>
          <a:lstStyle>
            <a:lvl1pPr marL="0" indent="0">
              <a:buNone/>
              <a:defRPr sz="20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727200"/>
            <a:ext cx="4041775" cy="1752600"/>
          </a:xfrm>
          <a:prstGeom prst="rect">
            <a:avLst/>
          </a:prstGeom>
        </p:spPr>
        <p:txBody>
          <a:bodyPr/>
          <a:lstStyle>
            <a:lvl1pPr>
              <a:spcAft>
                <a:spcPts val="800"/>
              </a:spcAft>
              <a:defRPr sz="2000">
                <a:latin typeface="Arial Narrow" panose="020B0606020202030204" pitchFamily="34" charset="0"/>
              </a:defRPr>
            </a:lvl1pPr>
            <a:lvl2pPr>
              <a:spcAft>
                <a:spcPts val="800"/>
              </a:spcAft>
              <a:defRPr sz="1800">
                <a:latin typeface="Arial Narrow" panose="020B0606020202030204" pitchFamily="34" charset="0"/>
              </a:defRPr>
            </a:lvl2pPr>
            <a:lvl3pPr>
              <a:spcAft>
                <a:spcPts val="800"/>
              </a:spcAft>
              <a:defRPr sz="1600">
                <a:latin typeface="Arial Narrow" panose="020B0606020202030204" pitchFamily="34" charset="0"/>
              </a:defRPr>
            </a:lvl3pPr>
            <a:lvl4pPr>
              <a:spcAft>
                <a:spcPts val="800"/>
              </a:spcAft>
              <a:defRPr sz="1400">
                <a:latin typeface="Arial Narrow" panose="020B0606020202030204" pitchFamily="34" charset="0"/>
              </a:defRPr>
            </a:lvl4pPr>
            <a:lvl5pPr>
              <a:spcAft>
                <a:spcPts val="800"/>
              </a:spcAft>
              <a:defRPr sz="1400">
                <a:latin typeface="Arial Narrow" panose="020B0606020202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Header 3"/>
          <p:cNvSpPr>
            <a:spLocks noGrp="1"/>
          </p:cNvSpPr>
          <p:nvPr>
            <p:ph type="body" sz="quarter" idx="12"/>
          </p:nvPr>
        </p:nvSpPr>
        <p:spPr>
          <a:xfrm>
            <a:off x="457200" y="3886200"/>
            <a:ext cx="4038600" cy="457200"/>
          </a:xfrm>
          <a:prstGeom prst="rect">
            <a:avLst/>
          </a:prstGeom>
        </p:spPr>
        <p:txBody>
          <a:bodyPr anchor="b"/>
          <a:lstStyle>
            <a:lvl1pPr>
              <a:defRPr lang="en-US" sz="2000" b="1" kern="1200" dirty="0">
                <a:solidFill>
                  <a:schemeClr val="tx1"/>
                </a:solidFill>
                <a:latin typeface="Arial Narrow" panose="020B0606020202030204" pitchFamily="34" charset="0"/>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4" name="Content Placeholder 3"/>
          <p:cNvSpPr>
            <a:spLocks noGrp="1"/>
          </p:cNvSpPr>
          <p:nvPr>
            <p:ph sz="half" idx="14"/>
          </p:nvPr>
        </p:nvSpPr>
        <p:spPr>
          <a:xfrm>
            <a:off x="457200" y="4343400"/>
            <a:ext cx="4040188" cy="1752600"/>
          </a:xfrm>
          <a:prstGeom prst="rect">
            <a:avLst/>
          </a:prstGeom>
        </p:spPr>
        <p:txBody>
          <a:bodyPr/>
          <a:lstStyle>
            <a:lvl1pPr>
              <a:spcAft>
                <a:spcPts val="800"/>
              </a:spcAft>
              <a:defRPr sz="2000">
                <a:latin typeface="Arial Narrow" panose="020B0606020202030204" pitchFamily="34" charset="0"/>
              </a:defRPr>
            </a:lvl1pPr>
            <a:lvl2pPr>
              <a:spcAft>
                <a:spcPts val="800"/>
              </a:spcAft>
              <a:defRPr sz="1800">
                <a:latin typeface="Arial Narrow" panose="020B0606020202030204" pitchFamily="34" charset="0"/>
              </a:defRPr>
            </a:lvl2pPr>
            <a:lvl3pPr>
              <a:spcAft>
                <a:spcPts val="800"/>
              </a:spcAft>
              <a:defRPr sz="1600">
                <a:latin typeface="Arial Narrow" panose="020B0606020202030204" pitchFamily="34" charset="0"/>
              </a:defRPr>
            </a:lvl3pPr>
            <a:lvl4pPr>
              <a:spcAft>
                <a:spcPts val="800"/>
              </a:spcAft>
              <a:defRPr sz="1400">
                <a:latin typeface="Arial Narrow" panose="020B0606020202030204" pitchFamily="34" charset="0"/>
              </a:defRPr>
            </a:lvl4pPr>
            <a:lvl5pPr>
              <a:spcAft>
                <a:spcPts val="800"/>
              </a:spcAft>
              <a:defRPr sz="1400">
                <a:latin typeface="Arial Narrow" panose="020B0606020202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Header 4"/>
          <p:cNvSpPr>
            <a:spLocks noGrp="1"/>
          </p:cNvSpPr>
          <p:nvPr>
            <p:ph type="body" sz="quarter" idx="13"/>
          </p:nvPr>
        </p:nvSpPr>
        <p:spPr>
          <a:xfrm>
            <a:off x="4648200" y="3886200"/>
            <a:ext cx="4038600" cy="457200"/>
          </a:xfrm>
          <a:prstGeom prst="rect">
            <a:avLst/>
          </a:prstGeom>
        </p:spPr>
        <p:txBody>
          <a:bodyPr anchor="b"/>
          <a:lstStyle>
            <a:lvl1pPr>
              <a:defRPr lang="en-US" sz="2000" b="1" kern="1200" dirty="0">
                <a:solidFill>
                  <a:schemeClr val="tx1"/>
                </a:solidFill>
                <a:latin typeface="Arial Narrow" panose="020B0606020202030204" pitchFamily="34" charset="0"/>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5" name="Content Placeholder 4"/>
          <p:cNvSpPr>
            <a:spLocks noGrp="1"/>
          </p:cNvSpPr>
          <p:nvPr>
            <p:ph sz="quarter" idx="15"/>
          </p:nvPr>
        </p:nvSpPr>
        <p:spPr>
          <a:xfrm>
            <a:off x="4645025" y="4343400"/>
            <a:ext cx="4041775" cy="1752600"/>
          </a:xfrm>
          <a:prstGeom prst="rect">
            <a:avLst/>
          </a:prstGeom>
        </p:spPr>
        <p:txBody>
          <a:bodyPr/>
          <a:lstStyle>
            <a:lvl1pPr>
              <a:spcAft>
                <a:spcPts val="800"/>
              </a:spcAft>
              <a:defRPr sz="2000">
                <a:latin typeface="Arial Narrow" panose="020B0606020202030204" pitchFamily="34" charset="0"/>
              </a:defRPr>
            </a:lvl1pPr>
            <a:lvl2pPr>
              <a:spcAft>
                <a:spcPts val="800"/>
              </a:spcAft>
              <a:defRPr sz="1800">
                <a:latin typeface="Arial Narrow" panose="020B0606020202030204" pitchFamily="34" charset="0"/>
              </a:defRPr>
            </a:lvl2pPr>
            <a:lvl3pPr>
              <a:spcAft>
                <a:spcPts val="800"/>
              </a:spcAft>
              <a:defRPr sz="1600">
                <a:latin typeface="Arial Narrow" panose="020B0606020202030204" pitchFamily="34" charset="0"/>
              </a:defRPr>
            </a:lvl3pPr>
            <a:lvl4pPr>
              <a:spcAft>
                <a:spcPts val="800"/>
              </a:spcAft>
              <a:defRPr sz="1400">
                <a:latin typeface="Arial Narrow" panose="020B0606020202030204" pitchFamily="34" charset="0"/>
              </a:defRPr>
            </a:lvl4pPr>
            <a:lvl5pPr>
              <a:spcAft>
                <a:spcPts val="800"/>
              </a:spcAft>
              <a:defRPr sz="1400">
                <a:latin typeface="Arial Narrow" panose="020B0606020202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Jump Link" hidden="1"/>
          <p:cNvSpPr>
            <a:spLocks noGrp="1"/>
          </p:cNvSpPr>
          <p:nvPr>
            <p:ph type="body" sz="quarter" idx="16" hasCustomPrompt="1"/>
          </p:nvPr>
        </p:nvSpPr>
        <p:spPr>
          <a:xfrm>
            <a:off x="3817620" y="655320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6" name="Photo Credit" hidden="1"/>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40207924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rgbClr val="3946A4"/>
                </a:solidFill>
                <a:latin typeface="Arial Narrow" panose="020B0606020202030204" pitchFamily="34" charset="0"/>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atin typeface="Arial Narrow" panose="020B0606020202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atin typeface="Arial Narrow" panose="020B0606020202030204" pitchFamily="34" charset="0"/>
              </a:defRPr>
            </a:lvl1pPr>
            <a:lvl2pPr>
              <a:spcAft>
                <a:spcPts val="800"/>
              </a:spcAft>
              <a:defRPr sz="2000">
                <a:latin typeface="Arial Narrow" panose="020B0606020202030204" pitchFamily="34" charset="0"/>
              </a:defRPr>
            </a:lvl2pPr>
            <a:lvl3pPr>
              <a:spcAft>
                <a:spcPts val="800"/>
              </a:spcAft>
              <a:defRPr sz="1800">
                <a:latin typeface="Arial Narrow" panose="020B0606020202030204" pitchFamily="34" charset="0"/>
              </a:defRPr>
            </a:lvl3pPr>
            <a:lvl4pPr>
              <a:spcAft>
                <a:spcPts val="800"/>
              </a:spcAft>
              <a:defRPr sz="1600">
                <a:latin typeface="Arial Narrow" panose="020B0606020202030204" pitchFamily="34" charset="0"/>
              </a:defRPr>
            </a:lvl4pPr>
            <a:lvl5pPr>
              <a:spcAft>
                <a:spcPts val="800"/>
              </a:spcAft>
              <a:defRPr sz="1600">
                <a:latin typeface="Arial Narrow" panose="020B060602020203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hidden="1"/>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8" name="Photo Credit" hidden="1"/>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14853900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rgbClr val="3946A4"/>
                </a:solidFill>
                <a:latin typeface="Arial Narrow" panose="020B0606020202030204" pitchFamily="34" charset="0"/>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atin typeface="Arial Narrow" panose="020B0606020202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atin typeface="Arial Narrow" panose="020B0606020202030204" pitchFamily="34" charset="0"/>
              </a:defRPr>
            </a:lvl1pPr>
            <a:lvl2pPr>
              <a:spcAft>
                <a:spcPts val="800"/>
              </a:spcAft>
              <a:defRPr sz="2000">
                <a:latin typeface="Arial Narrow" panose="020B0606020202030204" pitchFamily="34" charset="0"/>
              </a:defRPr>
            </a:lvl2pPr>
            <a:lvl3pPr>
              <a:spcAft>
                <a:spcPts val="800"/>
              </a:spcAft>
              <a:defRPr sz="1800">
                <a:latin typeface="Arial Narrow" panose="020B0606020202030204" pitchFamily="34" charset="0"/>
              </a:defRPr>
            </a:lvl3pPr>
            <a:lvl4pPr>
              <a:spcAft>
                <a:spcPts val="800"/>
              </a:spcAft>
              <a:defRPr sz="1600">
                <a:latin typeface="Arial Narrow" panose="020B0606020202030204" pitchFamily="34" charset="0"/>
              </a:defRPr>
            </a:lvl4pPr>
            <a:lvl5pPr>
              <a:spcAft>
                <a:spcPts val="800"/>
              </a:spcAft>
              <a:defRPr sz="1600">
                <a:latin typeface="Arial Narrow" panose="020B060602020203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hidden="1"/>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hidden="1"/>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9164351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rgbClr val="3946A4"/>
                </a:solidFill>
                <a:latin typeface="Arial Narrow" panose="020B0606020202030204" pitchFamily="34" charset="0"/>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atin typeface="Arial Narrow" panose="020B0606020202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hidden="1"/>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hidden="1"/>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31579501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rgbClr val="3946A4"/>
                </a:solidFill>
              </a:defRPr>
            </a:lvl1pPr>
          </a:lstStyle>
          <a:p>
            <a:r>
              <a:rPr lang="en-US" dirty="0" smtClean="0"/>
              <a:t>Click to edit Master title style</a:t>
            </a:r>
            <a:endParaRPr lang="en-US" dirty="0"/>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xmlns="" val="24692979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400497328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238481487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10691689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6" name="Text Photo Credit3"/>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28335032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40761728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42355271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22294791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xmlns="" val="36955695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40049732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238481487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106916897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40761728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42355271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22294791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213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585858"/>
                </a:solidFill>
                <a:effectLst/>
                <a:uLnTx/>
                <a:uFillTx/>
                <a:latin typeface="Calibri"/>
                <a:ea typeface="+mn-ea"/>
                <a:cs typeface="+mn-cs"/>
              </a:rPr>
              <a:t>©McGraw-Hill Education. All rights reserved. Authorized </a:t>
            </a:r>
            <a:r>
              <a:rPr lang="en-US" sz="3200" kern="1200" dirty="0" smtClean="0">
                <a:solidFill>
                  <a:srgbClr val="585858"/>
                </a:solidFill>
                <a:effectLst/>
                <a:latin typeface="+mn-lt"/>
                <a:ea typeface="+mn-ea"/>
                <a:cs typeface="+mn-cs"/>
              </a:rPr>
              <a:t>only </a:t>
            </a:r>
            <a:r>
              <a:rPr kumimoji="0" lang="en-US" sz="3200" b="0" i="0" u="none" strike="noStrike" kern="1200" cap="none" spc="0" normalizeH="0" baseline="0" noProof="0" dirty="0" smtClean="0">
                <a:ln>
                  <a:noFill/>
                </a:ln>
                <a:solidFill>
                  <a:srgbClr val="585858"/>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585858"/>
              </a:solidFill>
              <a:effectLst/>
              <a:uLnTx/>
              <a:uFillTx/>
              <a:latin typeface="Calibri"/>
              <a:ea typeface="+mn-ea"/>
              <a:cs typeface="+mn-cs"/>
            </a:endParaRPr>
          </a:p>
        </p:txBody>
      </p:sp>
    </p:spTree>
    <p:extLst>
      <p:ext uri="{BB962C8B-B14F-4D97-AF65-F5344CB8AC3E}">
        <p14:creationId xmlns:p14="http://schemas.microsoft.com/office/powerpoint/2010/main" xmlns="" val="3859920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xmlns="" val="36955695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13887237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xmlns="" val="27053150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5"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smtClean="0"/>
              <a:t>Click to edit Master text styles</a:t>
            </a:r>
          </a:p>
        </p:txBody>
      </p:sp>
    </p:spTree>
    <p:extLst>
      <p:ext uri="{BB962C8B-B14F-4D97-AF65-F5344CB8AC3E}">
        <p14:creationId xmlns:p14="http://schemas.microsoft.com/office/powerpoint/2010/main" xmlns="" val="7017555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Jump link"/>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xmlns="" val="39492145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8"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xmlns="" val="36562608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5"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smtClean="0"/>
              <a:t>Click to edit Master text styles</a:t>
            </a:r>
          </a:p>
        </p:txBody>
      </p:sp>
    </p:spTree>
    <p:extLst>
      <p:ext uri="{BB962C8B-B14F-4D97-AF65-F5344CB8AC3E}">
        <p14:creationId xmlns:p14="http://schemas.microsoft.com/office/powerpoint/2010/main" xmlns="" val="26783692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Jump link"/>
          <p:cNvSpPr>
            <a:spLocks noGrp="1"/>
          </p:cNvSpPr>
          <p:nvPr>
            <p:ph type="body" sz="quarter" idx="13"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xmlns="" val="10997478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8"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xmlns="" val="31123782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10755641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33074104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40049732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xmlns="" val="2384814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3.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0" y="0"/>
            <a:ext cx="762000" cy="762000"/>
          </a:xfrm>
          <a:prstGeom prst="rect">
            <a:avLst/>
          </a:prstGeom>
        </p:spPr>
      </p:pic>
      <p:sp>
        <p:nvSpPr>
          <p:cNvPr id="13" name="Red Bar"/>
          <p:cNvSpPr/>
          <p:nvPr/>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xmlns=""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xmlns=""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rgbClr val="6A6A6A"/>
                </a:solidFill>
                <a:effectLst/>
                <a:latin typeface="+mn-lt"/>
                <a:ea typeface="+mn-ea"/>
                <a:cs typeface="+mn-cs"/>
              </a:rPr>
              <a:t>©McGraw-Hill Education.</a:t>
            </a:r>
            <a:endParaRPr lang="en-US" sz="3200" kern="1200" dirty="0">
              <a:solidFill>
                <a:srgbClr val="6A6A6A"/>
              </a:solidFill>
              <a:effectLst/>
              <a:latin typeface="+mn-lt"/>
              <a:ea typeface="+mn-ea"/>
              <a:cs typeface="+mn-cs"/>
            </a:endParaRPr>
          </a:p>
        </p:txBody>
      </p:sp>
    </p:spTree>
    <p:extLst>
      <p:ext uri="{BB962C8B-B14F-4D97-AF65-F5344CB8AC3E}">
        <p14:creationId xmlns:p14="http://schemas.microsoft.com/office/powerpoint/2010/main" xmlns=""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753" r:id="rId3"/>
    <p:sldLayoutId id="2147483908" r:id="rId4"/>
    <p:sldLayoutId id="2147483950" r:id="rId5"/>
    <p:sldLayoutId id="2147483757" r:id="rId6"/>
    <p:sldLayoutId id="2147483877" r:id="rId7"/>
    <p:sldLayoutId id="2147483761" r:id="rId8"/>
    <p:sldLayoutId id="2147483800" r:id="rId9"/>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chemeClr val="bg1"/>
                </a:solidFill>
                <a:effectLst/>
                <a:latin typeface="+mn-lt"/>
                <a:ea typeface="+mn-ea"/>
                <a:cs typeface="+mn-cs"/>
              </a:rPr>
              <a:t>©McGraw-Hill Education.</a:t>
            </a:r>
            <a:endParaRPr lang="en-US" sz="3200" kern="1200" dirty="0">
              <a:solidFill>
                <a:schemeClr val="bg1"/>
              </a:solidFill>
              <a:effectLst/>
              <a:latin typeface="+mn-lt"/>
              <a:ea typeface="+mn-ea"/>
              <a:cs typeface="+mn-cs"/>
            </a:endParaRPr>
          </a:p>
        </p:txBody>
      </p:sp>
    </p:spTree>
    <p:extLst>
      <p:ext uri="{BB962C8B-B14F-4D97-AF65-F5344CB8AC3E}">
        <p14:creationId xmlns:p14="http://schemas.microsoft.com/office/powerpoint/2010/main" xmlns="" val="1283304046"/>
      </p:ext>
    </p:extLst>
  </p:cSld>
  <p:clrMap bg1="lt1" tx1="dk1" bg2="lt2" tx2="dk2" accent1="accent1" accent2="accent2" accent3="accent3" accent4="accent4" accent5="accent5" accent6="accent6" hlink="hlink" folHlink="folHlink"/>
  <p:sldLayoutIdLst>
    <p:sldLayoutId id="2147483951" r:id="rId1"/>
    <p:sldLayoutId id="2147483964" r:id="rId2"/>
    <p:sldLayoutId id="2147483952" r:id="rId3"/>
    <p:sldLayoutId id="2147483967" r:id="rId4"/>
    <p:sldLayoutId id="2147483966" r:id="rId5"/>
    <p:sldLayoutId id="2147483968" r:id="rId6"/>
    <p:sldLayoutId id="2147483953" r:id="rId7"/>
    <p:sldLayoutId id="2147483954" r:id="rId8"/>
    <p:sldLayoutId id="2147483955" r:id="rId9"/>
    <p:sldLayoutId id="2147483956" r:id="rId10"/>
    <p:sldLayoutId id="2147483957" r:id="rId11"/>
    <p:sldLayoutId id="2147483958" r:id="rId12"/>
    <p:sldLayoutId id="2147483959"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p:nvSpPr>
        <p:spPr>
          <a:xfrm>
            <a:off x="0" y="6642556"/>
            <a:ext cx="1295400" cy="215444"/>
          </a:xfrm>
          <a:prstGeom prst="rect">
            <a:avLst/>
          </a:prstGeom>
          <a:noFill/>
        </p:spPr>
        <p:txBody>
          <a:bodyPr wrap="square" rtlCol="0">
            <a:spAutoFit/>
          </a:bodyPr>
          <a:lstStyle/>
          <a:p>
            <a:r>
              <a:rPr lang="en-US" sz="800" dirty="0" smtClean="0">
                <a:solidFill>
                  <a:srgbClr val="6A6A6A"/>
                </a:solidFill>
              </a:rPr>
              <a:t>©McGraw-Hill Education</a:t>
            </a:r>
          </a:p>
        </p:txBody>
      </p:sp>
    </p:spTree>
    <p:extLst>
      <p:ext uri="{BB962C8B-B14F-4D97-AF65-F5344CB8AC3E}">
        <p14:creationId xmlns:p14="http://schemas.microsoft.com/office/powerpoint/2010/main" xmlns=""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p:nvSpPr>
        <p:spPr>
          <a:xfrm>
            <a:off x="0" y="6629400"/>
            <a:ext cx="1828800" cy="215444"/>
          </a:xfrm>
          <a:prstGeom prst="rect">
            <a:avLst/>
          </a:prstGeom>
          <a:noFill/>
        </p:spPr>
        <p:txBody>
          <a:bodyPr wrap="square" rtlCol="0">
            <a:spAutoFit/>
          </a:bodyPr>
          <a:lstStyle/>
          <a:p>
            <a:r>
              <a:rPr lang="en-US" sz="800" dirty="0" smtClean="0">
                <a:solidFill>
                  <a:schemeClr val="bg1"/>
                </a:solidFill>
              </a:rPr>
              <a:t>©McGraw-Hill </a:t>
            </a:r>
            <a:r>
              <a:rPr lang="en-US" sz="800" dirty="0" err="1" smtClean="0">
                <a:solidFill>
                  <a:schemeClr val="bg1"/>
                </a:solidFill>
              </a:rPr>
              <a:t>EducationCopy</a:t>
            </a:r>
            <a:endParaRPr lang="en-US" sz="800" dirty="0" smtClean="0">
              <a:solidFill>
                <a:schemeClr val="bg1"/>
              </a:solidFill>
            </a:endParaRPr>
          </a:p>
        </p:txBody>
      </p:sp>
    </p:spTree>
    <p:extLst>
      <p:ext uri="{BB962C8B-B14F-4D97-AF65-F5344CB8AC3E}">
        <p14:creationId xmlns:p14="http://schemas.microsoft.com/office/powerpoint/2010/main" xmlns=""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p:nvPicPr>
        <p:blipFill rotWithShape="1">
          <a:blip r:embed="rId4" cstate="screen">
            <a:alphaModFix amt="25000"/>
            <a:extLst>
              <a:ext uri="{28A0092B-C50C-407E-A947-70E740481C1C}">
                <a14:useLocalDpi xmlns:a14="http://schemas.microsoft.com/office/drawing/2010/main" xmlns=""/>
              </a:ext>
            </a:extLst>
          </a:blip>
          <a:srcRect r="28644" b="27282"/>
          <a:stretch/>
        </p:blipFill>
        <p:spPr>
          <a:xfrm>
            <a:off x="461821" y="1943668"/>
            <a:ext cx="8682180" cy="4914333"/>
          </a:xfrm>
          <a:prstGeom prst="rect">
            <a:avLst/>
          </a:prstGeom>
        </p:spPr>
      </p:pic>
      <p:sp>
        <p:nvSpPr>
          <p:cNvPr id="8" name="Copyright" descr="©McGraw-Hill Education"/>
          <p:cNvSpPr txBox="1"/>
          <p:nvPr/>
        </p:nvSpPr>
        <p:spPr>
          <a:xfrm>
            <a:off x="0" y="6629400"/>
            <a:ext cx="1828800" cy="215444"/>
          </a:xfrm>
          <a:prstGeom prst="rect">
            <a:avLst/>
          </a:prstGeom>
          <a:noFill/>
        </p:spPr>
        <p:txBody>
          <a:bodyPr wrap="square" rtlCol="0">
            <a:spAutoFit/>
          </a:bodyPr>
          <a:lstStyle/>
          <a:p>
            <a:r>
              <a:rPr lang="en-US" sz="800" dirty="0" smtClean="0">
                <a:solidFill>
                  <a:schemeClr val="bg1"/>
                </a:solidFill>
              </a:rPr>
              <a:t>©McGraw-Hill Education</a:t>
            </a:r>
          </a:p>
        </p:txBody>
      </p:sp>
    </p:spTree>
    <p:extLst>
      <p:ext uri="{BB962C8B-B14F-4D97-AF65-F5344CB8AC3E}">
        <p14:creationId xmlns:p14="http://schemas.microsoft.com/office/powerpoint/2010/main" xmlns=""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rgbClr val="6A6A6A"/>
                </a:solidFill>
                <a:effectLst/>
                <a:latin typeface="+mn-lt"/>
                <a:ea typeface="+mn-ea"/>
                <a:cs typeface="+mn-cs"/>
              </a:rPr>
              <a:t>©McGraw-Hill Education.</a:t>
            </a:r>
            <a:endParaRPr lang="en-US" sz="3200" kern="1200" dirty="0">
              <a:solidFill>
                <a:srgbClr val="6A6A6A"/>
              </a:solidFill>
              <a:effectLst/>
              <a:latin typeface="+mn-lt"/>
              <a:ea typeface="+mn-ea"/>
              <a:cs typeface="+mn-cs"/>
            </a:endParaRPr>
          </a:p>
        </p:txBody>
      </p:sp>
    </p:spTree>
    <p:extLst>
      <p:ext uri="{BB962C8B-B14F-4D97-AF65-F5344CB8AC3E}">
        <p14:creationId xmlns:p14="http://schemas.microsoft.com/office/powerpoint/2010/main" xmlns=""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chemeClr val="bg1"/>
                </a:solidFill>
                <a:effectLst/>
                <a:latin typeface="+mn-lt"/>
                <a:ea typeface="+mn-ea"/>
                <a:cs typeface="+mn-cs"/>
              </a:rPr>
              <a:t>©McGraw-Hill Education.</a:t>
            </a:r>
            <a:endParaRPr lang="en-US" sz="3200" kern="1200" dirty="0">
              <a:solidFill>
                <a:schemeClr val="bg1"/>
              </a:solidFill>
              <a:effectLst/>
              <a:latin typeface="+mn-lt"/>
              <a:ea typeface="+mn-ea"/>
              <a:cs typeface="+mn-cs"/>
            </a:endParaRPr>
          </a:p>
        </p:txBody>
      </p:sp>
    </p:spTree>
    <p:extLst>
      <p:ext uri="{BB962C8B-B14F-4D97-AF65-F5344CB8AC3E}">
        <p14:creationId xmlns:p14="http://schemas.microsoft.com/office/powerpoint/2010/main" xmlns=""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6.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6.xml"/><Relationship Id="rId1" Type="http://schemas.openxmlformats.org/officeDocument/2006/relationships/vmlDrawing" Target="../drawings/vmlDrawing1.v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5.xml"/><Relationship Id="rId1" Type="http://schemas.openxmlformats.org/officeDocument/2006/relationships/vmlDrawing" Target="../drawings/vmlDrawing2.vml"/><Relationship Id="rId5" Type="http://schemas.openxmlformats.org/officeDocument/2006/relationships/image" Target="../media/image21.png"/><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6.xml"/><Relationship Id="rId1" Type="http://schemas.openxmlformats.org/officeDocument/2006/relationships/vmlDrawing" Target="../drawings/vmlDrawing3.v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6.xml"/><Relationship Id="rId1" Type="http://schemas.openxmlformats.org/officeDocument/2006/relationships/vmlDrawing" Target="../drawings/vmlDrawing4.v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4.xml"/><Relationship Id="rId1" Type="http://schemas.openxmlformats.org/officeDocument/2006/relationships/vmlDrawing" Target="../drawings/vmlDrawing5.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0" y="3352800"/>
            <a:ext cx="5715000" cy="1066800"/>
          </a:xfrm>
        </p:spPr>
        <p:txBody>
          <a:bodyPr lIns="0" rIns="0"/>
          <a:lstStyle/>
          <a:p>
            <a:r>
              <a:rPr lang="en-US" sz="2400" b="1" dirty="0" smtClean="0"/>
              <a:t>Lecture slides to accompany</a:t>
            </a:r>
            <a:r>
              <a:rPr lang="en-US" sz="2600" dirty="0" smtClean="0"/>
              <a:t/>
            </a:r>
            <a:br>
              <a:rPr lang="en-US" sz="2600" dirty="0" smtClean="0"/>
            </a:br>
            <a:r>
              <a:rPr lang="en-US" sz="3400" b="1" dirty="0" smtClean="0"/>
              <a:t>Engineering Economy, </a:t>
            </a:r>
            <a:r>
              <a:rPr lang="en-US" sz="2400" b="1" dirty="0" smtClean="0"/>
              <a:t>8</a:t>
            </a:r>
            <a:r>
              <a:rPr lang="en-US" sz="2400" b="1" baseline="30000" dirty="0" smtClean="0"/>
              <a:t>th</a:t>
            </a:r>
            <a:r>
              <a:rPr lang="en-US" sz="2400" b="1" dirty="0" smtClean="0"/>
              <a:t> edition</a:t>
            </a:r>
            <a:endParaRPr lang="en-US" sz="2400" b="1" dirty="0"/>
          </a:p>
        </p:txBody>
      </p:sp>
      <p:sp>
        <p:nvSpPr>
          <p:cNvPr id="2" name="Text Placeholder 2"/>
          <p:cNvSpPr>
            <a:spLocks noGrp="1"/>
          </p:cNvSpPr>
          <p:nvPr>
            <p:ph type="body" sz="quarter" idx="10"/>
          </p:nvPr>
        </p:nvSpPr>
        <p:spPr>
          <a:xfrm>
            <a:off x="609600" y="4311501"/>
            <a:ext cx="5105400" cy="685800"/>
          </a:xfrm>
        </p:spPr>
        <p:txBody>
          <a:bodyPr anchor="b"/>
          <a:lstStyle/>
          <a:p>
            <a:r>
              <a:rPr lang="en-US" dirty="0"/>
              <a:t>Leland </a:t>
            </a:r>
            <a:r>
              <a:rPr lang="en-US" dirty="0" smtClean="0"/>
              <a:t>Blank, </a:t>
            </a:r>
            <a:r>
              <a:rPr lang="en-US" dirty="0"/>
              <a:t>Anthony </a:t>
            </a:r>
            <a:r>
              <a:rPr lang="en-US" dirty="0" smtClean="0"/>
              <a:t>Tarquin</a:t>
            </a:r>
            <a:endParaRPr lang="en-US" dirty="0"/>
          </a:p>
        </p:txBody>
      </p:sp>
      <p:sp>
        <p:nvSpPr>
          <p:cNvPr id="5" name="Content Placeholder 3"/>
          <p:cNvSpPr>
            <a:spLocks noGrp="1"/>
          </p:cNvSpPr>
          <p:nvPr>
            <p:ph sz="quarter" idx="12"/>
          </p:nvPr>
        </p:nvSpPr>
        <p:spPr>
          <a:xfrm>
            <a:off x="0" y="6706639"/>
            <a:ext cx="9144000" cy="173736"/>
          </a:xfrm>
        </p:spPr>
        <p:txBody>
          <a:bodyPr/>
          <a:lstStyle/>
          <a:p>
            <a:r>
              <a:rPr lang="en-US" dirty="0"/>
              <a:t>©McGraw-Hill Education. All rights reserved. Authorized only for instructor use in the classroom.  No reproduction or further distribution permitted without the prior written consent of McGraw-Hill Education</a:t>
            </a:r>
            <a:r>
              <a:rPr lang="en-US" dirty="0" smtClean="0"/>
              <a:t>.</a:t>
            </a:r>
            <a:endParaRPr lang="en-US" dirty="0"/>
          </a:p>
        </p:txBody>
      </p:sp>
    </p:spTree>
    <p:extLst>
      <p:ext uri="{BB962C8B-B14F-4D97-AF65-F5344CB8AC3E}">
        <p14:creationId xmlns:p14="http://schemas.microsoft.com/office/powerpoint/2010/main" xmlns="" val="2351059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Equity </a:t>
            </a:r>
            <a:r>
              <a:rPr lang="en-US" dirty="0" smtClean="0"/>
              <a:t>Capital</a:t>
            </a:r>
            <a:endParaRPr lang="en-US" dirty="0"/>
          </a:p>
        </p:txBody>
      </p:sp>
      <p:sp>
        <p:nvSpPr>
          <p:cNvPr id="3" name="Content Placeholder 2" descr="Equity capital can come from the sale of preferred stock, the use of retained earnings (profits), private capital and the sale of common stock.  There is no tax impact for using equity capital."/>
          <p:cNvSpPr>
            <a:spLocks noGrp="1"/>
          </p:cNvSpPr>
          <p:nvPr>
            <p:ph sz="quarter" idx="17"/>
          </p:nvPr>
        </p:nvSpPr>
        <p:spPr>
          <a:xfrm>
            <a:off x="457200" y="1270000"/>
            <a:ext cx="8229600" cy="2006600"/>
          </a:xfrm>
        </p:spPr>
        <p:txBody>
          <a:bodyPr/>
          <a:lstStyle/>
          <a:p>
            <a:pPr marL="0" indent="0" algn="ctr">
              <a:buNone/>
            </a:pPr>
            <a:r>
              <a:rPr lang="en-US" dirty="0"/>
              <a:t> </a:t>
            </a:r>
            <a:r>
              <a:rPr lang="en-US" sz="2600" dirty="0"/>
              <a:t>Equity capital obtained from 4 possible sources</a:t>
            </a:r>
            <a:r>
              <a:rPr lang="en-US" sz="2600" dirty="0" smtClean="0"/>
              <a:t>:</a:t>
            </a:r>
            <a:endParaRPr lang="en-US" sz="700" dirty="0"/>
          </a:p>
          <a:p>
            <a:pPr marL="0" indent="0">
              <a:spcBef>
                <a:spcPts val="1200"/>
              </a:spcBef>
              <a:buNone/>
            </a:pPr>
            <a:r>
              <a:rPr lang="en-US" sz="2400" dirty="0"/>
              <a:t> </a:t>
            </a:r>
            <a:r>
              <a:rPr lang="en-US" sz="2400" dirty="0" smtClean="0"/>
              <a:t>	(</a:t>
            </a:r>
            <a:r>
              <a:rPr lang="en-US" sz="2400" dirty="0"/>
              <a:t>1) Sale of preferred stock  	 (2) Use of retained </a:t>
            </a:r>
            <a:r>
              <a:rPr lang="en-US" sz="2400" dirty="0" smtClean="0"/>
              <a:t>earnings</a:t>
            </a:r>
          </a:p>
          <a:p>
            <a:pPr marL="0" indent="0">
              <a:spcBef>
                <a:spcPts val="0"/>
              </a:spcBef>
              <a:spcAft>
                <a:spcPts val="0"/>
              </a:spcAft>
              <a:buNone/>
            </a:pPr>
            <a:r>
              <a:rPr lang="en-US" sz="2400" dirty="0" smtClean="0"/>
              <a:t> 	(</a:t>
            </a:r>
            <a:r>
              <a:rPr lang="en-US" sz="2400" dirty="0"/>
              <a:t>3) Owner’s private capital	 </a:t>
            </a:r>
            <a:r>
              <a:rPr lang="en-US" sz="2400" dirty="0" smtClean="0"/>
              <a:t>	 (</a:t>
            </a:r>
            <a:r>
              <a:rPr lang="en-US" sz="2400" dirty="0"/>
              <a:t>4) Sale of common </a:t>
            </a:r>
            <a:r>
              <a:rPr lang="en-US" sz="2400" dirty="0" smtClean="0"/>
              <a:t>stock</a:t>
            </a:r>
          </a:p>
          <a:p>
            <a:pPr marL="0" indent="0">
              <a:spcBef>
                <a:spcPts val="1800"/>
              </a:spcBef>
              <a:spcAft>
                <a:spcPts val="0"/>
              </a:spcAft>
              <a:buNone/>
            </a:pPr>
            <a:r>
              <a:rPr lang="en-US" sz="2600" dirty="0"/>
              <a:t>Important:</a:t>
            </a:r>
            <a:r>
              <a:rPr lang="en-US" sz="2600" dirty="0">
                <a:solidFill>
                  <a:srgbClr val="FF6600"/>
                </a:solidFill>
              </a:rPr>
              <a:t> </a:t>
            </a:r>
            <a:r>
              <a:rPr lang="en-US" sz="2600" u="sng" dirty="0">
                <a:solidFill>
                  <a:srgbClr val="006200"/>
                </a:solidFill>
              </a:rPr>
              <a:t>No</a:t>
            </a:r>
            <a:r>
              <a:rPr lang="en-US" sz="2600" dirty="0">
                <a:solidFill>
                  <a:srgbClr val="006200"/>
                </a:solidFill>
              </a:rPr>
              <a:t> tax advantage or </a:t>
            </a:r>
            <a:r>
              <a:rPr lang="en-US" sz="2600" i="1" dirty="0">
                <a:solidFill>
                  <a:srgbClr val="006200"/>
                </a:solidFill>
              </a:rPr>
              <a:t>tax savings for equity </a:t>
            </a:r>
            <a:r>
              <a:rPr lang="en-US" sz="2600" i="1" dirty="0" smtClean="0">
                <a:solidFill>
                  <a:srgbClr val="006200"/>
                </a:solidFill>
              </a:rPr>
              <a:t>capital</a:t>
            </a:r>
            <a:endParaRPr lang="en-US" sz="2600" i="1" dirty="0">
              <a:solidFill>
                <a:srgbClr val="006200"/>
              </a:solidFill>
            </a:endParaRPr>
          </a:p>
        </p:txBody>
      </p:sp>
      <p:cxnSp>
        <p:nvCxnSpPr>
          <p:cNvPr id="12" name="Straight Connector 3"/>
          <p:cNvCxnSpPr/>
          <p:nvPr/>
        </p:nvCxnSpPr>
        <p:spPr bwMode="auto">
          <a:xfrm>
            <a:off x="457200" y="3581400"/>
            <a:ext cx="8229600" cy="0"/>
          </a:xfrm>
          <a:prstGeom prst="line">
            <a:avLst/>
          </a:prstGeom>
          <a:solidFill>
            <a:schemeClr val="accent1"/>
          </a:solidFill>
          <a:ln w="57150" cap="flat" cmpd="sng" algn="ctr">
            <a:solidFill>
              <a:srgbClr val="006200"/>
            </a:solidFill>
            <a:prstDash val="solid"/>
            <a:round/>
            <a:headEnd type="none" w="med" len="med"/>
            <a:tailEnd type="none" w="med" len="med"/>
          </a:ln>
          <a:effectLst/>
        </p:spPr>
      </p:cxnSp>
      <p:sp>
        <p:nvSpPr>
          <p:cNvPr id="4" name="Content Placeholder 4"/>
          <p:cNvSpPr>
            <a:spLocks noGrp="1"/>
          </p:cNvSpPr>
          <p:nvPr>
            <p:ph sz="quarter" idx="18"/>
          </p:nvPr>
        </p:nvSpPr>
        <p:spPr>
          <a:xfrm>
            <a:off x="457200" y="3850640"/>
            <a:ext cx="8229600" cy="426720"/>
          </a:xfrm>
        </p:spPr>
        <p:txBody>
          <a:bodyPr/>
          <a:lstStyle/>
          <a:p>
            <a:pPr marL="0" indent="0">
              <a:buNone/>
            </a:pPr>
            <a:r>
              <a:rPr lang="en-US" sz="2000" u="sng" dirty="0">
                <a:latin typeface="Arial Black" pitchFamily="34" charset="0"/>
              </a:rPr>
              <a:t>Calculating the cost of different equity capital </a:t>
            </a:r>
            <a:r>
              <a:rPr lang="en-US" sz="2000" u="sng" dirty="0" smtClean="0">
                <a:latin typeface="Arial Black" pitchFamily="34" charset="0"/>
              </a:rPr>
              <a:t>sources</a:t>
            </a:r>
            <a:endParaRPr lang="en-US" sz="2000" u="sng" dirty="0">
              <a:latin typeface="Arial Black" pitchFamily="34" charset="0"/>
            </a:endParaRPr>
          </a:p>
        </p:txBody>
      </p:sp>
      <p:sp>
        <p:nvSpPr>
          <p:cNvPr id="7" name="Content Placeholder 5"/>
          <p:cNvSpPr>
            <a:spLocks noGrp="1"/>
          </p:cNvSpPr>
          <p:nvPr>
            <p:ph sz="quarter" idx="19"/>
          </p:nvPr>
        </p:nvSpPr>
        <p:spPr>
          <a:xfrm>
            <a:off x="457200" y="4460240"/>
            <a:ext cx="2560320" cy="457200"/>
          </a:xfrm>
          <a:ln>
            <a:solidFill>
              <a:schemeClr val="tx1"/>
            </a:solidFill>
          </a:ln>
        </p:spPr>
        <p:txBody>
          <a:bodyPr/>
          <a:lstStyle/>
          <a:p>
            <a:pPr marL="0" indent="0">
              <a:buNone/>
            </a:pPr>
            <a:r>
              <a:rPr lang="en-US" b="0" dirty="0"/>
              <a:t>For </a:t>
            </a:r>
            <a:r>
              <a:rPr lang="en-US" i="1" dirty="0">
                <a:solidFill>
                  <a:srgbClr val="2B5B4D"/>
                </a:solidFill>
              </a:rPr>
              <a:t>preferred stock</a:t>
            </a:r>
            <a:r>
              <a:rPr lang="en-US" dirty="0">
                <a:solidFill>
                  <a:srgbClr val="2B5B4D"/>
                </a:solidFill>
              </a:rPr>
              <a:t>:</a:t>
            </a:r>
          </a:p>
        </p:txBody>
      </p:sp>
      <p:sp>
        <p:nvSpPr>
          <p:cNvPr id="8" name="Content Placeholder 6"/>
          <p:cNvSpPr>
            <a:spLocks noGrp="1"/>
          </p:cNvSpPr>
          <p:nvPr>
            <p:ph sz="quarter" idx="20"/>
          </p:nvPr>
        </p:nvSpPr>
        <p:spPr>
          <a:xfrm>
            <a:off x="3048000" y="4460240"/>
            <a:ext cx="5410200" cy="528320"/>
          </a:xfrm>
        </p:spPr>
        <p:txBody>
          <a:bodyPr/>
          <a:lstStyle/>
          <a:p>
            <a:pPr marL="0" indent="0">
              <a:buNone/>
            </a:pPr>
            <a:r>
              <a:rPr lang="en-US" b="0" dirty="0"/>
              <a:t>Cost of capital is </a:t>
            </a:r>
            <a:r>
              <a:rPr lang="en-US" i="1" dirty="0">
                <a:solidFill>
                  <a:srgbClr val="2B5B4D"/>
                </a:solidFill>
              </a:rPr>
              <a:t>stated dividend percentage</a:t>
            </a:r>
            <a:endParaRPr lang="en-US" dirty="0">
              <a:solidFill>
                <a:srgbClr val="2B5B4D"/>
              </a:solidFill>
            </a:endParaRPr>
          </a:p>
        </p:txBody>
      </p:sp>
      <p:sp>
        <p:nvSpPr>
          <p:cNvPr id="9" name="Content Placeholder 7"/>
          <p:cNvSpPr>
            <a:spLocks noGrp="1"/>
          </p:cNvSpPr>
          <p:nvPr>
            <p:ph sz="quarter" idx="21"/>
          </p:nvPr>
        </p:nvSpPr>
        <p:spPr>
          <a:xfrm>
            <a:off x="457200" y="5222240"/>
            <a:ext cx="5120640" cy="457200"/>
          </a:xfrm>
          <a:ln>
            <a:solidFill>
              <a:schemeClr val="tx1"/>
            </a:solidFill>
          </a:ln>
        </p:spPr>
        <p:txBody>
          <a:bodyPr/>
          <a:lstStyle/>
          <a:p>
            <a:pPr marL="0" indent="0">
              <a:buNone/>
            </a:pPr>
            <a:r>
              <a:rPr lang="en-US" b="0" dirty="0"/>
              <a:t>For</a:t>
            </a:r>
            <a:r>
              <a:rPr lang="en-US" b="0" dirty="0">
                <a:solidFill>
                  <a:srgbClr val="931B07"/>
                </a:solidFill>
              </a:rPr>
              <a:t> </a:t>
            </a:r>
            <a:r>
              <a:rPr lang="en-US" i="1" dirty="0">
                <a:solidFill>
                  <a:srgbClr val="2B5B4D"/>
                </a:solidFill>
              </a:rPr>
              <a:t>retained earnings</a:t>
            </a:r>
            <a:r>
              <a:rPr lang="en-US" b="0" i="1" dirty="0">
                <a:solidFill>
                  <a:srgbClr val="2B5B4D"/>
                </a:solidFill>
              </a:rPr>
              <a:t> </a:t>
            </a:r>
            <a:r>
              <a:rPr lang="en-US" dirty="0"/>
              <a:t>and</a:t>
            </a:r>
            <a:r>
              <a:rPr lang="en-US" b="0" dirty="0"/>
              <a:t> </a:t>
            </a:r>
            <a:r>
              <a:rPr lang="en-US" dirty="0">
                <a:solidFill>
                  <a:srgbClr val="0033CC"/>
                </a:solidFill>
              </a:rPr>
              <a:t>owner’s funds</a:t>
            </a:r>
            <a:r>
              <a:rPr lang="en-US" dirty="0"/>
              <a:t>:</a:t>
            </a:r>
          </a:p>
        </p:txBody>
      </p:sp>
      <p:sp>
        <p:nvSpPr>
          <p:cNvPr id="10" name="Content Placeholder 8"/>
          <p:cNvSpPr>
            <a:spLocks noGrp="1"/>
          </p:cNvSpPr>
          <p:nvPr>
            <p:ph sz="quarter" idx="22"/>
          </p:nvPr>
        </p:nvSpPr>
        <p:spPr>
          <a:xfrm>
            <a:off x="5562600" y="5232400"/>
            <a:ext cx="3429000" cy="787400"/>
          </a:xfrm>
        </p:spPr>
        <p:txBody>
          <a:bodyPr/>
          <a:lstStyle/>
          <a:p>
            <a:pPr marL="0" indent="0">
              <a:buNone/>
            </a:pPr>
            <a:r>
              <a:rPr lang="en-US" b="0" dirty="0" smtClean="0"/>
              <a:t>Cost is </a:t>
            </a:r>
            <a:r>
              <a:rPr lang="en-US" i="1" dirty="0" smtClean="0">
                <a:solidFill>
                  <a:srgbClr val="2B5B4D"/>
                </a:solidFill>
              </a:rPr>
              <a:t>common stock cost </a:t>
            </a:r>
            <a:r>
              <a:rPr lang="en-US" b="0" dirty="0" smtClean="0"/>
              <a:t>(next slide)</a:t>
            </a:r>
            <a:endParaRPr lang="en-US" b="0" i="1" dirty="0"/>
          </a:p>
        </p:txBody>
      </p:sp>
      <p:sp>
        <p:nvSpPr>
          <p:cNvPr id="11" name="Content Placeholder 9"/>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9888229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Equity Capital from Common </a:t>
            </a:r>
            <a:r>
              <a:rPr lang="en-US" dirty="0" smtClean="0"/>
              <a:t>Stock</a:t>
            </a:r>
            <a:endParaRPr lang="en-US" dirty="0"/>
          </a:p>
        </p:txBody>
      </p:sp>
      <p:sp>
        <p:nvSpPr>
          <p:cNvPr id="10" name="Content Placeholder 2"/>
          <p:cNvSpPr>
            <a:spLocks noGrp="1"/>
          </p:cNvSpPr>
          <p:nvPr>
            <p:ph idx="1"/>
          </p:nvPr>
        </p:nvSpPr>
        <p:spPr>
          <a:xfrm>
            <a:off x="457200" y="1249680"/>
            <a:ext cx="8229600" cy="1645920"/>
          </a:xfrm>
          <a:ln w="28575">
            <a:solidFill>
              <a:srgbClr val="006200"/>
            </a:solidFill>
            <a:prstDash val="sysDash"/>
          </a:ln>
        </p:spPr>
        <p:txBody>
          <a:bodyPr/>
          <a:lstStyle/>
          <a:p>
            <a:pPr marL="0" indent="0" algn="ctr">
              <a:buNone/>
            </a:pPr>
            <a:r>
              <a:rPr lang="en-US" sz="2400" u="sng" dirty="0"/>
              <a:t>Two ways to determine cost of common stock capital</a:t>
            </a:r>
            <a:r>
              <a:rPr lang="en-US" sz="2400" u="sng" dirty="0" smtClean="0"/>
              <a:t>:</a:t>
            </a:r>
            <a:endParaRPr lang="en-US" sz="2400" u="sng" dirty="0"/>
          </a:p>
          <a:p>
            <a:pPr marL="365760" indent="-365760">
              <a:spcAft>
                <a:spcPts val="0"/>
              </a:spcAft>
              <a:buClr>
                <a:schemeClr val="tx1"/>
              </a:buClr>
              <a:buFont typeface="+mj-lt"/>
              <a:buAutoNum type="arabicPeriod"/>
            </a:pPr>
            <a:r>
              <a:rPr lang="en-US" sz="2600" b="0" dirty="0" smtClean="0">
                <a:solidFill>
                  <a:srgbClr val="0066CC"/>
                </a:solidFill>
              </a:rPr>
              <a:t> </a:t>
            </a:r>
            <a:r>
              <a:rPr lang="en-US" sz="2600" dirty="0" smtClean="0">
                <a:solidFill>
                  <a:srgbClr val="00518B"/>
                </a:solidFill>
              </a:rPr>
              <a:t>Valuation</a:t>
            </a:r>
            <a:r>
              <a:rPr lang="en-US" sz="2600" b="0" dirty="0" smtClean="0"/>
              <a:t> </a:t>
            </a:r>
            <a:r>
              <a:rPr lang="en-US" sz="2600" b="0" dirty="0"/>
              <a:t>of common based on stock price and dividends</a:t>
            </a:r>
          </a:p>
          <a:p>
            <a:pPr marL="365760" indent="-365760">
              <a:buClr>
                <a:schemeClr val="tx1"/>
              </a:buClr>
              <a:buFont typeface="+mj-lt"/>
              <a:buAutoNum type="arabicPeriod"/>
            </a:pPr>
            <a:r>
              <a:rPr lang="en-US" sz="2600" b="0" dirty="0" smtClean="0"/>
              <a:t> Capital </a:t>
            </a:r>
            <a:r>
              <a:rPr lang="en-US" sz="2600" b="0" dirty="0"/>
              <a:t>asset pricing model </a:t>
            </a:r>
            <a:r>
              <a:rPr lang="en-US" sz="2600" dirty="0">
                <a:solidFill>
                  <a:srgbClr val="00518B"/>
                </a:solidFill>
              </a:rPr>
              <a:t>(</a:t>
            </a:r>
            <a:r>
              <a:rPr lang="en-US" sz="2600" dirty="0" smtClean="0">
                <a:solidFill>
                  <a:srgbClr val="00518B"/>
                </a:solidFill>
              </a:rPr>
              <a:t>CAPM)</a:t>
            </a:r>
          </a:p>
        </p:txBody>
      </p:sp>
      <mc:AlternateContent xmlns:mc="http://schemas.openxmlformats.org/markup-compatibility/2006">
        <mc:Choice xmlns:a14="http://schemas.microsoft.com/office/drawing/2010/main" xmlns="" Requires="a14">
          <p:sp>
            <p:nvSpPr>
              <p:cNvPr id="11" name="Content Placeholder 3"/>
              <p:cNvSpPr>
                <a:spLocks noGrp="1"/>
              </p:cNvSpPr>
              <p:nvPr>
                <p:ph idx="17"/>
              </p:nvPr>
            </p:nvSpPr>
            <p:spPr>
              <a:xfrm>
                <a:off x="457200" y="2971800"/>
                <a:ext cx="8229600" cy="3505200"/>
              </a:xfrm>
            </p:spPr>
            <p:txBody>
              <a:bodyPr/>
              <a:lstStyle/>
              <a:p>
                <a:pPr marL="0" indent="0">
                  <a:buNone/>
                </a:pPr>
                <a:r>
                  <a:rPr lang="en-US" sz="2400" u="sng" dirty="0" smtClean="0"/>
                  <a:t>1. Valuation of common </a:t>
                </a:r>
                <a:r>
                  <a:rPr lang="en-US" sz="2400" u="sng" dirty="0" smtClean="0"/>
                  <a:t>stock</a:t>
                </a:r>
                <a:endParaRPr lang="en-US" sz="1050" u="sng" dirty="0"/>
              </a:p>
              <a:p>
                <a:pPr marL="0" indent="0" algn="ctr">
                  <a:spcBef>
                    <a:spcPts val="0"/>
                  </a:spcBef>
                  <a:spcAft>
                    <a:spcPts val="0"/>
                  </a:spcAft>
                  <a:buNone/>
                </a:pPr>
                <a14:m>
                  <m:oMathPara xmlns:m="http://schemas.openxmlformats.org/officeDocument/2006/math">
                    <m:oMathParaPr>
                      <m:jc m:val="centerGroup"/>
                    </m:oMathParaPr>
                    <m:oMath xmlns:m="http://schemas.openxmlformats.org/officeDocument/2006/math">
                      <m:r>
                        <a:rPr lang="en-US" sz="3000" b="1" i="0" dirty="0" smtClean="0">
                          <a:solidFill>
                            <a:srgbClr val="3946A4"/>
                          </a:solidFill>
                          <a:latin typeface="Cambria Math"/>
                        </a:rPr>
                        <m:t>𝐑</m:t>
                      </m:r>
                      <m:r>
                        <a:rPr lang="en-US" sz="3000" b="1" i="0" baseline="-25000" dirty="0">
                          <a:solidFill>
                            <a:srgbClr val="3946A4"/>
                          </a:solidFill>
                          <a:latin typeface="Cambria Math"/>
                        </a:rPr>
                        <m:t>𝐞</m:t>
                      </m:r>
                      <m:r>
                        <a:rPr lang="en-US" sz="3000" b="1" i="0" dirty="0">
                          <a:solidFill>
                            <a:srgbClr val="3946A4"/>
                          </a:solidFill>
                          <a:latin typeface="Cambria Math"/>
                        </a:rPr>
                        <m:t>=</m:t>
                      </m:r>
                      <m:r>
                        <a:rPr lang="en-US" sz="3000" b="1" i="0" dirty="0">
                          <a:solidFill>
                            <a:srgbClr val="3946A4"/>
                          </a:solidFill>
                          <a:latin typeface="Cambria Math"/>
                        </a:rPr>
                        <m:t>𝐃𝐕𝟏</m:t>
                      </m:r>
                      <m:r>
                        <a:rPr lang="en-US" sz="3000" b="1" i="0" dirty="0">
                          <a:solidFill>
                            <a:srgbClr val="3946A4"/>
                          </a:solidFill>
                          <a:latin typeface="Cambria Math"/>
                        </a:rPr>
                        <m:t>/</m:t>
                      </m:r>
                      <m:r>
                        <a:rPr lang="en-US" sz="3000" b="1" i="0" dirty="0">
                          <a:solidFill>
                            <a:srgbClr val="3946A4"/>
                          </a:solidFill>
                          <a:latin typeface="Cambria Math"/>
                        </a:rPr>
                        <m:t>𝐏</m:t>
                      </m:r>
                      <m:r>
                        <a:rPr lang="en-US" sz="3000" b="1" i="0" dirty="0">
                          <a:solidFill>
                            <a:srgbClr val="3946A4"/>
                          </a:solidFill>
                          <a:latin typeface="Cambria Math"/>
                        </a:rPr>
                        <m:t>)+</m:t>
                      </m:r>
                      <m:r>
                        <a:rPr lang="en-US" sz="3000" b="1" i="0" dirty="0" smtClean="0">
                          <a:solidFill>
                            <a:srgbClr val="3946A4"/>
                          </a:solidFill>
                          <a:latin typeface="Cambria Math"/>
                        </a:rPr>
                        <m:t>𝐠</m:t>
                      </m:r>
                    </m:oMath>
                  </m:oMathPara>
                </a14:m>
                <a:endParaRPr lang="en-US" sz="1050" dirty="0">
                  <a:solidFill>
                    <a:srgbClr val="3946A4"/>
                  </a:solidFill>
                </a:endParaRPr>
              </a:p>
              <a:p>
                <a:pPr marL="0" indent="0">
                  <a:spcAft>
                    <a:spcPts val="0"/>
                  </a:spcAft>
                  <a:buNone/>
                </a:pPr>
                <a:r>
                  <a:rPr lang="en-US" sz="2200" b="0" dirty="0">
                    <a:solidFill>
                      <a:srgbClr val="00518B"/>
                    </a:solidFill>
                  </a:rPr>
                  <a:t>Where:  </a:t>
                </a:r>
                <a:r>
                  <a:rPr lang="en-US" sz="2200" b="0" dirty="0">
                    <a:solidFill>
                      <a:srgbClr val="006200"/>
                    </a:solidFill>
                  </a:rPr>
                  <a:t>R</a:t>
                </a:r>
                <a:r>
                  <a:rPr lang="en-US" sz="2200" b="0" baseline="-25000" dirty="0">
                    <a:solidFill>
                      <a:srgbClr val="006200"/>
                    </a:solidFill>
                  </a:rPr>
                  <a:t>e</a:t>
                </a:r>
                <a:r>
                  <a:rPr lang="en-US" sz="2200" b="0" dirty="0">
                    <a:solidFill>
                      <a:srgbClr val="006200"/>
                    </a:solidFill>
                  </a:rPr>
                  <a:t> </a:t>
                </a:r>
                <a14:m>
                  <m:oMath xmlns:m="http://schemas.openxmlformats.org/officeDocument/2006/math">
                    <m:r>
                      <a:rPr lang="en-US" sz="2200" b="0" i="1" dirty="0" smtClean="0">
                        <a:solidFill>
                          <a:srgbClr val="006200"/>
                        </a:solidFill>
                        <a:latin typeface="Cambria Math"/>
                      </a:rPr>
                      <m:t>=</m:t>
                    </m:r>
                  </m:oMath>
                </a14:m>
                <a:r>
                  <a:rPr lang="en-US" sz="2200" b="0" dirty="0">
                    <a:solidFill>
                      <a:srgbClr val="006200"/>
                    </a:solidFill>
                  </a:rPr>
                  <a:t> cost of equity capital from common stock 	    P </a:t>
                </a:r>
                <a14:m>
                  <m:oMath xmlns:m="http://schemas.openxmlformats.org/officeDocument/2006/math">
                    <m:r>
                      <a:rPr lang="en-US" sz="2200" b="0" i="1" dirty="0" smtClean="0">
                        <a:solidFill>
                          <a:srgbClr val="006200"/>
                        </a:solidFill>
                        <a:latin typeface="Cambria Math"/>
                      </a:rPr>
                      <m:t>=</m:t>
                    </m:r>
                  </m:oMath>
                </a14:m>
                <a:r>
                  <a:rPr lang="en-US" sz="2200" b="0" dirty="0">
                    <a:solidFill>
                      <a:srgbClr val="006200"/>
                    </a:solidFill>
                  </a:rPr>
                  <a:t> price of stock </a:t>
                </a:r>
              </a:p>
              <a:p>
                <a:pPr marL="0" indent="0">
                  <a:spcAft>
                    <a:spcPts val="0"/>
                  </a:spcAft>
                  <a:buNone/>
                </a:pPr>
                <a:r>
                  <a:rPr lang="en-US" sz="2200" b="0" dirty="0">
                    <a:solidFill>
                      <a:srgbClr val="006200"/>
                    </a:solidFill>
                  </a:rPr>
                  <a:t>            DV</a:t>
                </a:r>
                <a:r>
                  <a:rPr lang="en-US" sz="2200" b="0" baseline="-25000" dirty="0">
                    <a:solidFill>
                      <a:srgbClr val="006200"/>
                    </a:solidFill>
                  </a:rPr>
                  <a:t>1 </a:t>
                </a:r>
                <a14:m>
                  <m:oMath xmlns:m="http://schemas.openxmlformats.org/officeDocument/2006/math">
                    <m:r>
                      <a:rPr lang="en-US" sz="2200" b="0" i="1" dirty="0" smtClean="0">
                        <a:solidFill>
                          <a:srgbClr val="006200"/>
                        </a:solidFill>
                        <a:latin typeface="Cambria Math"/>
                      </a:rPr>
                      <m:t>=</m:t>
                    </m:r>
                  </m:oMath>
                </a14:m>
                <a:r>
                  <a:rPr lang="en-US" sz="2200" b="0" dirty="0">
                    <a:solidFill>
                      <a:srgbClr val="006200"/>
                    </a:solidFill>
                  </a:rPr>
                  <a:t> dividend in year 1	      </a:t>
                </a:r>
                <a:r>
                  <a:rPr lang="en-US" sz="2200" b="0" dirty="0" smtClean="0">
                    <a:solidFill>
                      <a:srgbClr val="006200"/>
                    </a:solidFill>
                  </a:rPr>
                  <a:t>   </a:t>
                </a:r>
                <a:r>
                  <a:rPr lang="en-US" sz="2200" b="0" dirty="0">
                    <a:solidFill>
                      <a:srgbClr val="006200"/>
                    </a:solidFill>
                  </a:rPr>
                  <a:t> </a:t>
                </a:r>
                <a:r>
                  <a:rPr lang="en-US" sz="2200" b="0" dirty="0" smtClean="0">
                    <a:solidFill>
                      <a:srgbClr val="006200"/>
                    </a:solidFill>
                  </a:rPr>
                  <a:t>  </a:t>
                </a:r>
                <a:r>
                  <a:rPr lang="en-US" sz="2200" b="0" dirty="0" smtClean="0">
                    <a:solidFill>
                      <a:srgbClr val="006200"/>
                    </a:solidFill>
                  </a:rPr>
                  <a:t> </a:t>
                </a:r>
                <a:r>
                  <a:rPr lang="en-US" sz="2200" b="0" i="1" dirty="0">
                    <a:solidFill>
                      <a:srgbClr val="006200"/>
                    </a:solidFill>
                  </a:rPr>
                  <a:t>g</a:t>
                </a:r>
                <a:r>
                  <a:rPr lang="en-US" sz="2200" b="0" dirty="0">
                    <a:solidFill>
                      <a:srgbClr val="006200"/>
                    </a:solidFill>
                  </a:rPr>
                  <a:t> </a:t>
                </a:r>
                <a14:m>
                  <m:oMath xmlns:m="http://schemas.openxmlformats.org/officeDocument/2006/math">
                    <m:r>
                      <a:rPr lang="en-US" sz="2200" b="0" i="1" dirty="0" smtClean="0">
                        <a:solidFill>
                          <a:srgbClr val="006200"/>
                        </a:solidFill>
                        <a:latin typeface="Cambria Math"/>
                      </a:rPr>
                      <m:t>=</m:t>
                    </m:r>
                  </m:oMath>
                </a14:m>
                <a:r>
                  <a:rPr lang="en-US" sz="2200" b="0" dirty="0">
                    <a:solidFill>
                      <a:srgbClr val="006200"/>
                    </a:solidFill>
                  </a:rPr>
                  <a:t> expected dividend growth </a:t>
                </a:r>
                <a:r>
                  <a:rPr lang="en-US" sz="2200" b="0" dirty="0" smtClean="0">
                    <a:solidFill>
                      <a:srgbClr val="006200"/>
                    </a:solidFill>
                  </a:rPr>
                  <a:t>rate</a:t>
                </a:r>
              </a:p>
              <a:p>
                <a:pPr>
                  <a:spcAft>
                    <a:spcPts val="0"/>
                  </a:spcAft>
                  <a:buNone/>
                </a:pPr>
                <a:r>
                  <a:rPr lang="en-US" sz="2400" dirty="0"/>
                  <a:t>2. </a:t>
                </a:r>
                <a:r>
                  <a:rPr lang="en-US" sz="2400" u="sng" dirty="0"/>
                  <a:t>CAPM</a:t>
                </a:r>
              </a:p>
              <a:p>
                <a:pPr algn="ctr">
                  <a:spcBef>
                    <a:spcPts val="0"/>
                  </a:spcBef>
                  <a:spcAft>
                    <a:spcPts val="600"/>
                  </a:spcAft>
                  <a:buNone/>
                </a:pPr>
                <a:r>
                  <a:rPr lang="en-US" sz="3000" dirty="0"/>
                  <a:t>      </a:t>
                </a:r>
                <a14:m>
                  <m:oMath xmlns:m="http://schemas.openxmlformats.org/officeDocument/2006/math">
                    <m:r>
                      <a:rPr lang="en-US" sz="3000" b="1" i="0" dirty="0" smtClean="0">
                        <a:solidFill>
                          <a:srgbClr val="0033CC"/>
                        </a:solidFill>
                        <a:latin typeface="Cambria Math"/>
                      </a:rPr>
                      <m:t>𝐑</m:t>
                    </m:r>
                    <m:r>
                      <a:rPr lang="en-US" sz="3000" b="1" i="0" baseline="-25000" dirty="0">
                        <a:solidFill>
                          <a:srgbClr val="0033CC"/>
                        </a:solidFill>
                        <a:latin typeface="Cambria Math"/>
                      </a:rPr>
                      <m:t>𝐞</m:t>
                    </m:r>
                    <m:r>
                      <a:rPr lang="en-US" sz="3000" b="1" i="0" dirty="0">
                        <a:solidFill>
                          <a:srgbClr val="0033CC"/>
                        </a:solidFill>
                        <a:latin typeface="Cambria Math"/>
                      </a:rPr>
                      <m:t>=</m:t>
                    </m:r>
                    <m:r>
                      <a:rPr lang="en-US" sz="3000" b="1" i="0" dirty="0" err="1">
                        <a:solidFill>
                          <a:srgbClr val="0033CC"/>
                        </a:solidFill>
                        <a:latin typeface="Cambria Math"/>
                      </a:rPr>
                      <m:t>𝐑</m:t>
                    </m:r>
                    <m:r>
                      <a:rPr lang="en-US" sz="3000" b="1" i="0" baseline="-25000" dirty="0" err="1">
                        <a:solidFill>
                          <a:srgbClr val="0033CC"/>
                        </a:solidFill>
                        <a:latin typeface="Cambria Math"/>
                      </a:rPr>
                      <m:t>𝐟</m:t>
                    </m:r>
                    <m:r>
                      <a:rPr lang="en-US" sz="3000" b="1" i="0" dirty="0">
                        <a:solidFill>
                          <a:srgbClr val="0033CC"/>
                        </a:solidFill>
                        <a:latin typeface="Cambria Math"/>
                      </a:rPr>
                      <m:t>+</m:t>
                    </m:r>
                    <m:r>
                      <a:rPr lang="el-GR" sz="3000" b="1" i="0" dirty="0">
                        <a:solidFill>
                          <a:srgbClr val="0033CC"/>
                        </a:solidFill>
                        <a:latin typeface="Cambria Math"/>
                      </a:rPr>
                      <m:t>𝛃</m:t>
                    </m:r>
                    <m:r>
                      <a:rPr lang="en-US" sz="3000" b="1" i="0" dirty="0">
                        <a:solidFill>
                          <a:srgbClr val="0033CC"/>
                        </a:solidFill>
                        <a:latin typeface="Cambria Math"/>
                      </a:rPr>
                      <m:t>(</m:t>
                    </m:r>
                    <m:r>
                      <a:rPr lang="en-US" sz="3000" b="1" i="0" dirty="0" err="1">
                        <a:solidFill>
                          <a:srgbClr val="0033CC"/>
                        </a:solidFill>
                        <a:latin typeface="Cambria Math"/>
                      </a:rPr>
                      <m:t>𝐑</m:t>
                    </m:r>
                    <m:r>
                      <a:rPr lang="en-US" sz="3000" b="1" i="0" baseline="-25000" dirty="0" err="1">
                        <a:solidFill>
                          <a:srgbClr val="0033CC"/>
                        </a:solidFill>
                        <a:latin typeface="Cambria Math"/>
                      </a:rPr>
                      <m:t>𝐦</m:t>
                    </m:r>
                    <m:r>
                      <a:rPr lang="en-US" sz="3000" b="1" i="0" dirty="0" smtClean="0">
                        <a:solidFill>
                          <a:srgbClr val="0033CC"/>
                        </a:solidFill>
                        <a:latin typeface="Cambria Math"/>
                      </a:rPr>
                      <m:t>−</m:t>
                    </m:r>
                    <m:r>
                      <a:rPr lang="en-US" sz="3000" b="1" i="0" dirty="0" err="1">
                        <a:solidFill>
                          <a:srgbClr val="0033CC"/>
                        </a:solidFill>
                        <a:latin typeface="Cambria Math"/>
                      </a:rPr>
                      <m:t>𝐑</m:t>
                    </m:r>
                    <m:r>
                      <a:rPr lang="en-US" sz="3000" b="1" i="0" baseline="-25000" dirty="0" err="1">
                        <a:solidFill>
                          <a:srgbClr val="0033CC"/>
                        </a:solidFill>
                        <a:latin typeface="Cambria Math"/>
                      </a:rPr>
                      <m:t>𝐟</m:t>
                    </m:r>
                    <m:r>
                      <a:rPr lang="en-US" sz="3000" b="1" i="0" dirty="0" smtClean="0">
                        <a:solidFill>
                          <a:srgbClr val="0033CC"/>
                        </a:solidFill>
                        <a:latin typeface="Cambria Math"/>
                      </a:rPr>
                      <m:t>)</m:t>
                    </m:r>
                  </m:oMath>
                </a14:m>
                <a:endParaRPr lang="en-US" sz="1050" dirty="0">
                  <a:solidFill>
                    <a:srgbClr val="0033CC"/>
                  </a:solidFill>
                </a:endParaRPr>
              </a:p>
              <a:p>
                <a:pPr>
                  <a:spcBef>
                    <a:spcPts val="0"/>
                  </a:spcBef>
                  <a:spcAft>
                    <a:spcPts val="0"/>
                  </a:spcAft>
                  <a:buNone/>
                </a:pPr>
                <a:r>
                  <a:rPr lang="en-US" sz="2400" b="0" dirty="0">
                    <a:solidFill>
                      <a:srgbClr val="0066CC"/>
                    </a:solidFill>
                  </a:rPr>
                  <a:t> </a:t>
                </a:r>
                <a:r>
                  <a:rPr lang="en-US" sz="2200" b="0" dirty="0">
                    <a:solidFill>
                      <a:srgbClr val="00518B"/>
                    </a:solidFill>
                  </a:rPr>
                  <a:t>Where:  </a:t>
                </a:r>
                <a:r>
                  <a:rPr lang="en-US" sz="2200" b="0" dirty="0" err="1">
                    <a:solidFill>
                      <a:srgbClr val="006200"/>
                    </a:solidFill>
                  </a:rPr>
                  <a:t>R</a:t>
                </a:r>
                <a:r>
                  <a:rPr lang="en-US" sz="2200" b="0" baseline="-25000" dirty="0" err="1">
                    <a:solidFill>
                      <a:srgbClr val="006200"/>
                    </a:solidFill>
                  </a:rPr>
                  <a:t>f</a:t>
                </a:r>
                <a:r>
                  <a:rPr lang="en-US" sz="2200" b="0" dirty="0">
                    <a:solidFill>
                      <a:srgbClr val="006200"/>
                    </a:solidFill>
                  </a:rPr>
                  <a:t> </a:t>
                </a:r>
                <a14:m>
                  <m:oMath xmlns:m="http://schemas.openxmlformats.org/officeDocument/2006/math">
                    <m:r>
                      <a:rPr lang="en-US" sz="2200" b="0" i="1" dirty="0" smtClean="0">
                        <a:solidFill>
                          <a:srgbClr val="006200"/>
                        </a:solidFill>
                        <a:latin typeface="Cambria Math"/>
                      </a:rPr>
                      <m:t>=</m:t>
                    </m:r>
                  </m:oMath>
                </a14:m>
                <a:r>
                  <a:rPr lang="en-US" sz="2200" b="0" dirty="0">
                    <a:solidFill>
                      <a:srgbClr val="006200"/>
                    </a:solidFill>
                  </a:rPr>
                  <a:t> return on safe investment 	</a:t>
                </a:r>
                <a:r>
                  <a:rPr lang="en-US" sz="2200" b="0" dirty="0" smtClean="0">
                    <a:solidFill>
                      <a:srgbClr val="006200"/>
                    </a:solidFill>
                  </a:rPr>
                  <a:t>   </a:t>
                </a:r>
                <a:r>
                  <a:rPr lang="el-GR" sz="2200" b="0" dirty="0">
                    <a:solidFill>
                      <a:srgbClr val="006200"/>
                    </a:solidFill>
                  </a:rPr>
                  <a:t>β</a:t>
                </a:r>
                <a:r>
                  <a:rPr lang="en-US" sz="2200" b="0" dirty="0">
                    <a:solidFill>
                      <a:srgbClr val="006200"/>
                    </a:solidFill>
                  </a:rPr>
                  <a:t> </a:t>
                </a:r>
                <a14:m>
                  <m:oMath xmlns:m="http://schemas.openxmlformats.org/officeDocument/2006/math">
                    <m:r>
                      <a:rPr lang="en-US" sz="2200" b="0" i="1" dirty="0">
                        <a:solidFill>
                          <a:srgbClr val="006200"/>
                        </a:solidFill>
                        <a:latin typeface="Cambria Math"/>
                      </a:rPr>
                      <m:t>=</m:t>
                    </m:r>
                  </m:oMath>
                </a14:m>
                <a:r>
                  <a:rPr lang="en-US" sz="2200" b="0" dirty="0">
                    <a:solidFill>
                      <a:srgbClr val="006200"/>
                    </a:solidFill>
                  </a:rPr>
                  <a:t> volatility of company’s stock</a:t>
                </a:r>
              </a:p>
              <a:p>
                <a:pPr algn="ctr">
                  <a:spcBef>
                    <a:spcPts val="0"/>
                  </a:spcBef>
                  <a:spcAft>
                    <a:spcPts val="0"/>
                  </a:spcAft>
                  <a:buNone/>
                </a:pPr>
                <a:r>
                  <a:rPr lang="en-US" sz="2200" b="0" dirty="0" err="1">
                    <a:solidFill>
                      <a:srgbClr val="006200"/>
                    </a:solidFill>
                  </a:rPr>
                  <a:t>R</a:t>
                </a:r>
                <a:r>
                  <a:rPr lang="en-US" sz="2200" b="0" baseline="-25000" dirty="0" err="1">
                    <a:solidFill>
                      <a:srgbClr val="006200"/>
                    </a:solidFill>
                  </a:rPr>
                  <a:t>m</a:t>
                </a:r>
                <a:r>
                  <a:rPr lang="en-US" sz="2200" b="0" dirty="0">
                    <a:solidFill>
                      <a:srgbClr val="006200"/>
                    </a:solidFill>
                  </a:rPr>
                  <a:t> </a:t>
                </a:r>
                <a14:m>
                  <m:oMath xmlns:m="http://schemas.openxmlformats.org/officeDocument/2006/math">
                    <m:r>
                      <a:rPr lang="en-US" sz="2200" b="0" i="1" dirty="0" smtClean="0">
                        <a:solidFill>
                          <a:srgbClr val="006200"/>
                        </a:solidFill>
                        <a:latin typeface="Cambria Math"/>
                      </a:rPr>
                      <m:t>=</m:t>
                    </m:r>
                  </m:oMath>
                </a14:m>
                <a:r>
                  <a:rPr lang="en-US" sz="2200" b="0" dirty="0">
                    <a:solidFill>
                      <a:srgbClr val="006200"/>
                    </a:solidFill>
                  </a:rPr>
                  <a:t> return on stocks measured by </a:t>
                </a:r>
                <a:r>
                  <a:rPr lang="en-US" sz="2200" b="0" dirty="0" smtClean="0">
                    <a:solidFill>
                      <a:srgbClr val="006200"/>
                    </a:solidFill>
                  </a:rPr>
                  <a:t>index</a:t>
                </a:r>
                <a:endParaRPr lang="en-US" sz="2200" b="0" dirty="0">
                  <a:solidFill>
                    <a:srgbClr val="006200"/>
                  </a:solidFill>
                </a:endParaRPr>
              </a:p>
            </p:txBody>
          </p:sp>
        </mc:Choice>
        <mc:Fallback>
          <p:sp>
            <p:nvSpPr>
              <p:cNvPr id="11" name="Content Placeholder 3"/>
              <p:cNvSpPr>
                <a:spLocks noGrp="1" noRot="1" noChangeAspect="1" noMove="1" noResize="1" noEditPoints="1" noAdjustHandles="1" noChangeArrowheads="1" noChangeShapeType="1" noTextEdit="1"/>
              </p:cNvSpPr>
              <p:nvPr>
                <p:ph idx="17"/>
              </p:nvPr>
            </p:nvSpPr>
            <p:spPr>
              <a:xfrm>
                <a:off x="457200" y="2971800"/>
                <a:ext cx="8229600" cy="3505200"/>
              </a:xfrm>
              <a:blipFill rotWithShape="1">
                <a:blip r:embed="rId2" cstate="print"/>
                <a:stretch>
                  <a:fillRect l="-1111" t="-1391" r="-1481" b="-3130"/>
                </a:stretch>
              </a:blipFill>
            </p:spPr>
            <p:txBody>
              <a:bodyPr/>
              <a:lstStyle/>
              <a:p>
                <a:r>
                  <a:rPr lang="en-US">
                    <a:noFill/>
                  </a:rPr>
                  <a:t> </a:t>
                </a:r>
              </a:p>
            </p:txBody>
          </p:sp>
        </mc:Fallback>
      </mc:AlternateContent>
      <p:sp>
        <p:nvSpPr>
          <p:cNvPr id="12" name="Text Placeholder 4"/>
          <p:cNvSpPr>
            <a:spLocks noGrp="1"/>
          </p:cNvSpPr>
          <p:nvPr>
            <p:ph type="body" sz="quarter" idx="18"/>
          </p:nvPr>
        </p:nvSpPr>
        <p:spPr/>
        <p:txBody>
          <a:bodyPr/>
          <a:lstStyle/>
          <a:p>
            <a:endParaRPr lang="en-US"/>
          </a:p>
        </p:txBody>
      </p:sp>
      <p:sp>
        <p:nvSpPr>
          <p:cNvPr id="13" name="Text Placeholder 5"/>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xmlns="" val="175486446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Example: Selection Based on Financing Plans</a:t>
            </a:r>
          </a:p>
        </p:txBody>
      </p:sp>
      <p:sp>
        <p:nvSpPr>
          <p:cNvPr id="8" name="Content Placeholder 2" descr="Good approach to set MARR: between corporation’s cost of equity capital and WACC. Treat risk separately.  A higher risk tends to increase the MARR to cover the risk"/>
          <p:cNvSpPr>
            <a:spLocks noGrp="1"/>
          </p:cNvSpPr>
          <p:nvPr>
            <p:ph sz="quarter" idx="17"/>
          </p:nvPr>
        </p:nvSpPr>
        <p:spPr>
          <a:xfrm>
            <a:off x="990600" y="1066800"/>
            <a:ext cx="7162800" cy="1143000"/>
          </a:xfrm>
          <a:prstGeom prst="horizontalScroll">
            <a:avLst/>
          </a:prstGeom>
          <a:ln>
            <a:solidFill>
              <a:schemeClr val="tx1"/>
            </a:solidFill>
          </a:ln>
        </p:spPr>
        <p:txBody>
          <a:bodyPr/>
          <a:lstStyle/>
          <a:p>
            <a:pPr marL="0" indent="0" algn="ctr" defTabSz="914400" eaLnBrk="0" fontAlgn="base" hangingPunct="0">
              <a:spcBef>
                <a:spcPct val="0"/>
              </a:spcBef>
              <a:spcAft>
                <a:spcPct val="0"/>
              </a:spcAft>
              <a:buNone/>
            </a:pPr>
            <a:r>
              <a:rPr lang="en-US" dirty="0"/>
              <a:t>Good approach to set MARR: between corporation’s </a:t>
            </a:r>
          </a:p>
          <a:p>
            <a:pPr marL="0" indent="0" algn="ctr" defTabSz="914400" eaLnBrk="0" fontAlgn="base" hangingPunct="0">
              <a:spcBef>
                <a:spcPct val="0"/>
              </a:spcBef>
              <a:spcAft>
                <a:spcPct val="0"/>
              </a:spcAft>
              <a:buNone/>
            </a:pPr>
            <a:r>
              <a:rPr lang="en-US" i="1" u="sng" dirty="0">
                <a:solidFill>
                  <a:srgbClr val="3946A4"/>
                </a:solidFill>
              </a:rPr>
              <a:t>cost of equity</a:t>
            </a:r>
            <a:r>
              <a:rPr lang="en-US" dirty="0">
                <a:solidFill>
                  <a:srgbClr val="3946A4"/>
                </a:solidFill>
              </a:rPr>
              <a:t> </a:t>
            </a:r>
            <a:r>
              <a:rPr lang="en-US" dirty="0"/>
              <a:t>capital and </a:t>
            </a:r>
            <a:r>
              <a:rPr lang="en-US" i="1" u="sng" dirty="0">
                <a:solidFill>
                  <a:srgbClr val="3946A4"/>
                </a:solidFill>
              </a:rPr>
              <a:t>WACC</a:t>
            </a:r>
            <a:r>
              <a:rPr lang="en-US" dirty="0">
                <a:solidFill>
                  <a:srgbClr val="3946A4"/>
                </a:solidFill>
              </a:rPr>
              <a:t>.</a:t>
            </a:r>
            <a:r>
              <a:rPr lang="en-US" dirty="0"/>
              <a:t> </a:t>
            </a:r>
            <a:r>
              <a:rPr lang="en-US" dirty="0">
                <a:solidFill>
                  <a:srgbClr val="7030A0"/>
                </a:solidFill>
              </a:rPr>
              <a:t>Treat risk </a:t>
            </a:r>
            <a:r>
              <a:rPr lang="en-US" dirty="0" smtClean="0">
                <a:solidFill>
                  <a:srgbClr val="7030A0"/>
                </a:solidFill>
              </a:rPr>
              <a:t>separately</a:t>
            </a:r>
            <a:endParaRPr lang="en-US" dirty="0">
              <a:solidFill>
                <a:srgbClr val="7030A0"/>
              </a:solidFill>
            </a:endParaRPr>
          </a:p>
        </p:txBody>
      </p:sp>
      <p:sp>
        <p:nvSpPr>
          <p:cNvPr id="9" name="Content Placeholder 3"/>
          <p:cNvSpPr>
            <a:spLocks noGrp="1"/>
          </p:cNvSpPr>
          <p:nvPr>
            <p:ph sz="quarter" idx="18"/>
          </p:nvPr>
        </p:nvSpPr>
        <p:spPr>
          <a:xfrm>
            <a:off x="457200" y="2209800"/>
            <a:ext cx="8229600" cy="1412240"/>
          </a:xfrm>
        </p:spPr>
        <p:txBody>
          <a:bodyPr/>
          <a:lstStyle/>
          <a:p>
            <a:pPr marL="0" indent="0">
              <a:lnSpc>
                <a:spcPct val="110000"/>
              </a:lnSpc>
              <a:buNone/>
            </a:pPr>
            <a:r>
              <a:rPr lang="en-US" sz="2000" dirty="0"/>
              <a:t>Corporate MARR is historically set midway between cost of equity capital, </a:t>
            </a:r>
            <a:r>
              <a:rPr lang="en-US" sz="2000" dirty="0" smtClean="0"/>
              <a:t>which averages </a:t>
            </a:r>
            <a:r>
              <a:rPr lang="en-US" sz="2000" dirty="0"/>
              <a:t>4% per year, and the WACC for a major project. A project needs $3M start-up capital. Financing plan 1 borrows 100% lent at 0.5% per month. Plan 2 uses 50% equity and 50% borrowed funds. Which plan requires the lower MARR</a:t>
            </a:r>
            <a:r>
              <a:rPr lang="en-US" sz="2000" dirty="0" smtClean="0"/>
              <a:t>?</a:t>
            </a:r>
            <a:endParaRPr lang="en-US" sz="2000" dirty="0"/>
          </a:p>
        </p:txBody>
      </p:sp>
      <mc:AlternateContent xmlns:mc="http://schemas.openxmlformats.org/markup-compatibility/2006">
        <mc:Choice xmlns:a14="http://schemas.microsoft.com/office/drawing/2010/main" xmlns="" Requires="a14">
          <p:sp>
            <p:nvSpPr>
              <p:cNvPr id="10" name="Content Placeholder 4"/>
              <p:cNvSpPr>
                <a:spLocks noGrp="1"/>
              </p:cNvSpPr>
              <p:nvPr>
                <p:ph sz="quarter" idx="19"/>
              </p:nvPr>
            </p:nvSpPr>
            <p:spPr>
              <a:xfrm>
                <a:off x="457200" y="3601720"/>
                <a:ext cx="8321040" cy="894080"/>
              </a:xfrm>
            </p:spPr>
            <p:txBody>
              <a:bodyPr/>
              <a:lstStyle/>
              <a:p>
                <a:pPr marL="0">
                  <a:buNone/>
                </a:pPr>
                <a:r>
                  <a:rPr lang="en-US" sz="2600" dirty="0" smtClean="0">
                    <a:solidFill>
                      <a:srgbClr val="A60A1B"/>
                    </a:solidFill>
                  </a:rPr>
                  <a:t>Solution:</a:t>
                </a:r>
                <a:r>
                  <a:rPr lang="en-US" sz="2200" dirty="0">
                    <a:solidFill>
                      <a:srgbClr val="A60A1B"/>
                    </a:solidFill>
                  </a:rPr>
                  <a:t>  </a:t>
                </a:r>
                <a:r>
                  <a:rPr lang="en-US" sz="2200" b="0" dirty="0"/>
                  <a:t>Effective annual cost of </a:t>
                </a:r>
                <a:r>
                  <a:rPr lang="en-US" sz="2200" u="sng" dirty="0">
                    <a:solidFill>
                      <a:schemeClr val="accent5">
                        <a:lumMod val="50000"/>
                      </a:schemeClr>
                    </a:solidFill>
                  </a:rPr>
                  <a:t>debt</a:t>
                </a:r>
                <a:r>
                  <a:rPr lang="en-US" sz="2200" b="0" dirty="0"/>
                  <a:t> capital </a:t>
                </a:r>
                <a14:m>
                  <m:oMath xmlns:m="http://schemas.openxmlformats.org/officeDocument/2006/math">
                    <m:r>
                      <a:rPr lang="en-US" sz="2200" b="0" i="1" dirty="0" smtClean="0">
                        <a:latin typeface="Cambria Math"/>
                      </a:rPr>
                      <m:t>=</m:t>
                    </m:r>
                  </m:oMath>
                </a14:m>
                <a:r>
                  <a:rPr lang="en-US" sz="2200" b="0" dirty="0"/>
                  <a:t> (1 </a:t>
                </a:r>
                <a14:m>
                  <m:oMath xmlns:m="http://schemas.openxmlformats.org/officeDocument/2006/math">
                    <m:r>
                      <a:rPr lang="en-US" sz="2200" b="0" i="1" dirty="0" smtClean="0">
                        <a:latin typeface="Cambria Math"/>
                      </a:rPr>
                      <m:t>+</m:t>
                    </m:r>
                  </m:oMath>
                </a14:m>
                <a:r>
                  <a:rPr lang="en-US" sz="2200" b="0" dirty="0"/>
                  <a:t> 0.005)</a:t>
                </a:r>
                <a:r>
                  <a:rPr lang="en-US" sz="2200" b="0" baseline="30000" dirty="0"/>
                  <a:t>12</a:t>
                </a:r>
                <a:r>
                  <a:rPr lang="en-US" sz="2200" b="0" dirty="0"/>
                  <a:t> </a:t>
                </a:r>
                <a14:m>
                  <m:oMath xmlns:m="http://schemas.openxmlformats.org/officeDocument/2006/math">
                    <m:r>
                      <a:rPr lang="en-US" sz="2200" b="0" i="1" dirty="0" smtClean="0">
                        <a:latin typeface="Cambria Math"/>
                      </a:rPr>
                      <m:t>−</m:t>
                    </m:r>
                  </m:oMath>
                </a14:m>
                <a:r>
                  <a:rPr lang="en-US" sz="2200" b="0" dirty="0"/>
                  <a:t> 1 </a:t>
                </a:r>
                <a14:m>
                  <m:oMath xmlns:m="http://schemas.openxmlformats.org/officeDocument/2006/math">
                    <m:r>
                      <a:rPr lang="en-US" sz="2200" b="0" i="1" dirty="0">
                        <a:latin typeface="Cambria Math"/>
                      </a:rPr>
                      <m:t>=</m:t>
                    </m:r>
                  </m:oMath>
                </a14:m>
                <a:r>
                  <a:rPr lang="en-US" sz="2200" dirty="0">
                    <a:solidFill>
                      <a:srgbClr val="0070C0"/>
                    </a:solidFill>
                  </a:rPr>
                  <a:t> </a:t>
                </a:r>
                <a:r>
                  <a:rPr lang="en-US" sz="2200" dirty="0">
                    <a:solidFill>
                      <a:srgbClr val="00518B"/>
                    </a:solidFill>
                  </a:rPr>
                  <a:t>0.0617</a:t>
                </a:r>
              </a:p>
              <a:p>
                <a:pPr marL="0">
                  <a:buNone/>
                </a:pPr>
                <a:r>
                  <a:rPr lang="en-US" sz="2200" dirty="0">
                    <a:solidFill>
                      <a:srgbClr val="0070C0"/>
                    </a:solidFill>
                  </a:rPr>
                  <a:t>		</a:t>
                </a:r>
                <a:r>
                  <a:rPr lang="en-US" sz="2200" dirty="0" smtClean="0">
                    <a:solidFill>
                      <a:srgbClr val="0070C0"/>
                    </a:solidFill>
                  </a:rPr>
                  <a:t>		</a:t>
                </a:r>
                <a:r>
                  <a:rPr lang="en-US" sz="2200" b="0" dirty="0" smtClean="0"/>
                  <a:t> </a:t>
                </a:r>
                <a:r>
                  <a:rPr lang="en-US" sz="2200" b="0" dirty="0"/>
                  <a:t>Effective annual cost of </a:t>
                </a:r>
                <a:r>
                  <a:rPr lang="en-US" sz="2200" u="sng" dirty="0">
                    <a:solidFill>
                      <a:schemeClr val="accent5">
                        <a:lumMod val="50000"/>
                      </a:schemeClr>
                    </a:solidFill>
                  </a:rPr>
                  <a:t>equity</a:t>
                </a:r>
                <a:r>
                  <a:rPr lang="en-US" sz="2200" b="0" dirty="0"/>
                  <a:t> capital </a:t>
                </a:r>
                <a14:m>
                  <m:oMath xmlns:m="http://schemas.openxmlformats.org/officeDocument/2006/math">
                    <m:r>
                      <a:rPr lang="en-US" sz="2200" b="0" i="1" dirty="0">
                        <a:latin typeface="Cambria Math"/>
                      </a:rPr>
                      <m:t>=</m:t>
                    </m:r>
                  </m:oMath>
                </a14:m>
                <a:r>
                  <a:rPr lang="en-US" sz="2200" b="0" dirty="0"/>
                  <a:t> 4</a:t>
                </a:r>
                <a:r>
                  <a:rPr lang="en-US" sz="2200" b="0" dirty="0" smtClean="0"/>
                  <a:t>%</a:t>
                </a:r>
                <a:endParaRPr lang="en-US" sz="2200" dirty="0">
                  <a:solidFill>
                    <a:srgbClr val="0070C0"/>
                  </a:solidFill>
                </a:endParaRPr>
              </a:p>
            </p:txBody>
          </p:sp>
        </mc:Choice>
        <mc:Fallback>
          <p:sp>
            <p:nvSpPr>
              <p:cNvPr id="10" name="Content Placeholder 4"/>
              <p:cNvSpPr>
                <a:spLocks noGrp="1" noRot="1" noChangeAspect="1" noMove="1" noResize="1" noEditPoints="1" noAdjustHandles="1" noChangeArrowheads="1" noChangeShapeType="1" noTextEdit="1"/>
              </p:cNvSpPr>
              <p:nvPr>
                <p:ph sz="quarter" idx="19"/>
              </p:nvPr>
            </p:nvSpPr>
            <p:spPr>
              <a:xfrm>
                <a:off x="457200" y="3601720"/>
                <a:ext cx="8321040" cy="894080"/>
              </a:xfrm>
              <a:blipFill rotWithShape="1">
                <a:blip r:embed="rId2" cstate="print"/>
                <a:stretch>
                  <a:fillRect l="-1245" t="-6122" r="-659" b="-1360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1" name="Content Placeholder 5"/>
              <p:cNvSpPr>
                <a:spLocks noGrp="1"/>
              </p:cNvSpPr>
              <p:nvPr>
                <p:ph sz="quarter" idx="20"/>
              </p:nvPr>
            </p:nvSpPr>
            <p:spPr>
              <a:xfrm>
                <a:off x="228600" y="4648200"/>
                <a:ext cx="4023360" cy="1280160"/>
              </a:xfrm>
              <a:ln w="19050">
                <a:solidFill>
                  <a:srgbClr val="00664D"/>
                </a:solidFill>
              </a:ln>
            </p:spPr>
            <p:txBody>
              <a:bodyPr/>
              <a:lstStyle/>
              <a:p>
                <a:pPr marL="0" algn="ctr">
                  <a:spcAft>
                    <a:spcPts val="600"/>
                  </a:spcAft>
                  <a:buNone/>
                </a:pPr>
                <a:r>
                  <a:rPr lang="en-US" sz="2200" u="sng" dirty="0" smtClean="0"/>
                  <a:t>Plan 1 – 100% debt: </a:t>
                </a:r>
              </a:p>
              <a:p>
                <a:pPr marL="0">
                  <a:spcAft>
                    <a:spcPts val="600"/>
                  </a:spcAft>
                  <a:buNone/>
                </a:pPr>
                <a14:m>
                  <m:oMathPara xmlns:m="http://schemas.openxmlformats.org/officeDocument/2006/math">
                    <m:oMathParaPr>
                      <m:jc m:val="left"/>
                    </m:oMathParaPr>
                    <m:oMath xmlns:m="http://schemas.openxmlformats.org/officeDocument/2006/math">
                      <m:r>
                        <m:rPr>
                          <m:sty m:val="p"/>
                        </m:rPr>
                        <a:rPr lang="en-US" sz="1900" b="0" i="0" dirty="0" smtClean="0">
                          <a:latin typeface="Cambria Math"/>
                        </a:rPr>
                        <m:t>WACC</m:t>
                      </m:r>
                      <m:r>
                        <a:rPr lang="en-US" sz="1900" b="0" i="0" baseline="-25000" dirty="0">
                          <a:latin typeface="Cambria Math"/>
                        </a:rPr>
                        <m:t>1</m:t>
                      </m:r>
                      <m:r>
                        <a:rPr lang="en-US" sz="1900" b="0" i="0" dirty="0" smtClean="0">
                          <a:latin typeface="Cambria Math"/>
                        </a:rPr>
                        <m:t>=</m:t>
                      </m:r>
                      <m:r>
                        <a:rPr lang="en-US" sz="1900" b="0" i="0" dirty="0">
                          <a:latin typeface="Cambria Math"/>
                        </a:rPr>
                        <m:t>6.17%</m:t>
                      </m:r>
                    </m:oMath>
                  </m:oMathPara>
                </a14:m>
                <a:endParaRPr lang="en-US" sz="1900" b="0" dirty="0"/>
              </a:p>
              <a:p>
                <a:pPr marL="0">
                  <a:buNone/>
                </a:pPr>
                <a14:m>
                  <m:oMathPara xmlns:m="http://schemas.openxmlformats.org/officeDocument/2006/math">
                    <m:oMathParaPr>
                      <m:jc m:val="left"/>
                    </m:oMathParaPr>
                    <m:oMath xmlns:m="http://schemas.openxmlformats.org/officeDocument/2006/math">
                      <m:r>
                        <m:rPr>
                          <m:sty m:val="p"/>
                        </m:rPr>
                        <a:rPr lang="en-US" sz="1900" b="0" i="0" dirty="0" smtClean="0">
                          <a:solidFill>
                            <a:srgbClr val="00518B"/>
                          </a:solidFill>
                          <a:latin typeface="Cambria Math"/>
                        </a:rPr>
                        <m:t>MARR</m:t>
                      </m:r>
                      <m:r>
                        <a:rPr lang="en-US" sz="1900" b="0" i="0" baseline="-25000" dirty="0">
                          <a:solidFill>
                            <a:srgbClr val="00518B"/>
                          </a:solidFill>
                          <a:latin typeface="Cambria Math"/>
                        </a:rPr>
                        <m:t>1</m:t>
                      </m:r>
                      <m:r>
                        <a:rPr lang="en-US" sz="1900" b="0" i="0" dirty="0" smtClean="0">
                          <a:solidFill>
                            <a:srgbClr val="00518B"/>
                          </a:solidFill>
                          <a:latin typeface="Cambria Math"/>
                        </a:rPr>
                        <m:t>=</m:t>
                      </m:r>
                      <m:r>
                        <a:rPr lang="en-US" sz="1900" b="0" i="0" dirty="0">
                          <a:solidFill>
                            <a:srgbClr val="00518B"/>
                          </a:solidFill>
                          <a:latin typeface="Cambria Math"/>
                        </a:rPr>
                        <m:t>0.5(4%</m:t>
                      </m:r>
                      <m:r>
                        <a:rPr lang="en-US" sz="1900" b="0" i="0" dirty="0" smtClean="0">
                          <a:solidFill>
                            <a:srgbClr val="00518B"/>
                          </a:solidFill>
                          <a:latin typeface="Cambria Math"/>
                        </a:rPr>
                        <m:t>+</m:t>
                      </m:r>
                      <m:r>
                        <a:rPr lang="en-US" sz="1900" b="0" i="0" dirty="0">
                          <a:solidFill>
                            <a:srgbClr val="00518B"/>
                          </a:solidFill>
                          <a:latin typeface="Cambria Math"/>
                        </a:rPr>
                        <m:t>6.17%</m:t>
                      </m:r>
                      <m:r>
                        <a:rPr lang="en-US" sz="1900" b="0" i="0" dirty="0" smtClean="0">
                          <a:solidFill>
                            <a:srgbClr val="00518B"/>
                          </a:solidFill>
                          <a:latin typeface="Cambria Math"/>
                        </a:rPr>
                        <m:t>=</m:t>
                      </m:r>
                      <m:r>
                        <a:rPr lang="en-US" sz="1900" b="1" i="0" dirty="0">
                          <a:latin typeface="Cambria Math"/>
                        </a:rPr>
                        <m:t>𝟓</m:t>
                      </m:r>
                      <m:r>
                        <a:rPr lang="en-US" sz="1900" b="1" i="0" dirty="0">
                          <a:latin typeface="Cambria Math"/>
                        </a:rPr>
                        <m:t>.</m:t>
                      </m:r>
                      <m:r>
                        <a:rPr lang="en-US" sz="1900" b="1" i="0" dirty="0">
                          <a:latin typeface="Cambria Math"/>
                        </a:rPr>
                        <m:t>𝟎𝟗</m:t>
                      </m:r>
                      <m:r>
                        <a:rPr lang="en-US" sz="1900" b="1" i="0" dirty="0" smtClean="0">
                          <a:latin typeface="Cambria Math"/>
                        </a:rPr>
                        <m:t>%</m:t>
                      </m:r>
                    </m:oMath>
                  </m:oMathPara>
                </a14:m>
                <a:endParaRPr lang="en-US" sz="1900" dirty="0"/>
              </a:p>
            </p:txBody>
          </p:sp>
        </mc:Choice>
        <mc:Fallback>
          <p:sp>
            <p:nvSpPr>
              <p:cNvPr id="11" name="Content Placeholder 5"/>
              <p:cNvSpPr>
                <a:spLocks noGrp="1" noRot="1" noChangeAspect="1" noMove="1" noResize="1" noEditPoints="1" noAdjustHandles="1" noChangeArrowheads="1" noChangeShapeType="1" noTextEdit="1"/>
              </p:cNvSpPr>
              <p:nvPr>
                <p:ph sz="quarter" idx="20"/>
              </p:nvPr>
            </p:nvSpPr>
            <p:spPr>
              <a:xfrm>
                <a:off x="228600" y="4648200"/>
                <a:ext cx="4023360" cy="1280160"/>
              </a:xfrm>
              <a:blipFill rotWithShape="1">
                <a:blip r:embed="rId3" cstate="print"/>
                <a:stretch>
                  <a:fillRect t="-2347"/>
                </a:stretch>
              </a:blipFill>
              <a:ln w="19050">
                <a:solidFill>
                  <a:srgbClr val="00664D"/>
                </a:solidFill>
              </a:ln>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2" name="Content Placeholder 6"/>
              <p:cNvSpPr>
                <a:spLocks noGrp="1"/>
              </p:cNvSpPr>
              <p:nvPr>
                <p:ph sz="quarter" idx="21"/>
              </p:nvPr>
            </p:nvSpPr>
            <p:spPr>
              <a:xfrm>
                <a:off x="4419600" y="4648200"/>
                <a:ext cx="4572000" cy="1280160"/>
              </a:xfrm>
              <a:ln w="19050">
                <a:solidFill>
                  <a:srgbClr val="00664D"/>
                </a:solidFill>
              </a:ln>
            </p:spPr>
            <p:txBody>
              <a:bodyPr/>
              <a:lstStyle/>
              <a:p>
                <a:pPr marL="0" algn="ctr">
                  <a:spcBef>
                    <a:spcPts val="600"/>
                  </a:spcBef>
                  <a:spcAft>
                    <a:spcPts val="600"/>
                  </a:spcAft>
                  <a:buNone/>
                </a:pPr>
                <a:r>
                  <a:rPr lang="en-US" sz="2200" u="sng" dirty="0" smtClean="0"/>
                  <a:t>Plan 2  –  50% equity; 50% debt: </a:t>
                </a:r>
              </a:p>
              <a:p>
                <a:pPr marL="0">
                  <a:spcAft>
                    <a:spcPts val="600"/>
                  </a:spcAft>
                  <a:buNone/>
                </a:pPr>
                <a14:m>
                  <m:oMathPara xmlns:m="http://schemas.openxmlformats.org/officeDocument/2006/math">
                    <m:oMathParaPr>
                      <m:jc m:val="left"/>
                    </m:oMathParaPr>
                    <m:oMath xmlns:m="http://schemas.openxmlformats.org/officeDocument/2006/math">
                      <m:r>
                        <m:rPr>
                          <m:sty m:val="p"/>
                        </m:rPr>
                        <a:rPr lang="en-US" sz="1900" b="0" i="0" dirty="0" smtClean="0">
                          <a:latin typeface="Cambria Math"/>
                        </a:rPr>
                        <m:t>WACC</m:t>
                      </m:r>
                      <m:r>
                        <a:rPr lang="en-US" sz="1900" b="0" i="0" baseline="-25000" dirty="0">
                          <a:latin typeface="Cambria Math"/>
                        </a:rPr>
                        <m:t>2</m:t>
                      </m:r>
                      <m:r>
                        <a:rPr lang="en-US" sz="1900" b="0" i="0" dirty="0">
                          <a:latin typeface="Cambria Math"/>
                        </a:rPr>
                        <m:t>=0.5(4%)+0.5(6.17%)=5.09%</m:t>
                      </m:r>
                    </m:oMath>
                  </m:oMathPara>
                </a14:m>
                <a:endParaRPr lang="en-US" sz="1900" b="0" dirty="0"/>
              </a:p>
              <a:p>
                <a:pPr marL="0">
                  <a:buNone/>
                </a:pPr>
                <a14:m>
                  <m:oMathPara xmlns:m="http://schemas.openxmlformats.org/officeDocument/2006/math">
                    <m:oMathParaPr>
                      <m:jc m:val="left"/>
                    </m:oMathParaPr>
                    <m:oMath xmlns:m="http://schemas.openxmlformats.org/officeDocument/2006/math">
                      <m:r>
                        <m:rPr>
                          <m:sty m:val="p"/>
                        </m:rPr>
                        <a:rPr lang="en-US" sz="1900" b="0" i="0" dirty="0" smtClean="0">
                          <a:solidFill>
                            <a:srgbClr val="00518B"/>
                          </a:solidFill>
                          <a:latin typeface="Cambria Math"/>
                        </a:rPr>
                        <m:t>MARR</m:t>
                      </m:r>
                      <m:r>
                        <a:rPr lang="en-US" sz="1900" b="0" i="0" baseline="-25000" dirty="0">
                          <a:solidFill>
                            <a:srgbClr val="00518B"/>
                          </a:solidFill>
                          <a:latin typeface="Cambria Math"/>
                        </a:rPr>
                        <m:t>2</m:t>
                      </m:r>
                      <m:r>
                        <a:rPr lang="en-US" sz="1900" b="0" i="0" dirty="0">
                          <a:solidFill>
                            <a:srgbClr val="00518B"/>
                          </a:solidFill>
                          <a:latin typeface="Cambria Math"/>
                        </a:rPr>
                        <m:t>=0.5(4%+5.09%)=</m:t>
                      </m:r>
                      <m:r>
                        <a:rPr lang="en-US" sz="1900" b="1" i="0" dirty="0">
                          <a:latin typeface="Cambria Math"/>
                        </a:rPr>
                        <m:t>𝟒</m:t>
                      </m:r>
                      <m:r>
                        <a:rPr lang="en-US" sz="1900" b="1" i="0" dirty="0">
                          <a:latin typeface="Cambria Math"/>
                        </a:rPr>
                        <m:t>.</m:t>
                      </m:r>
                      <m:r>
                        <a:rPr lang="en-US" sz="1900" b="1" i="0" dirty="0">
                          <a:latin typeface="Cambria Math"/>
                        </a:rPr>
                        <m:t>𝟓𝟓</m:t>
                      </m:r>
                      <m:r>
                        <a:rPr lang="en-US" sz="1900" b="1" i="0" dirty="0" smtClean="0">
                          <a:latin typeface="Cambria Math"/>
                        </a:rPr>
                        <m:t>%</m:t>
                      </m:r>
                    </m:oMath>
                  </m:oMathPara>
                </a14:m>
                <a:endParaRPr lang="en-US" sz="1900" dirty="0"/>
              </a:p>
            </p:txBody>
          </p:sp>
        </mc:Choice>
        <mc:Fallback>
          <p:sp>
            <p:nvSpPr>
              <p:cNvPr id="12" name="Content Placeholder 6"/>
              <p:cNvSpPr>
                <a:spLocks noGrp="1" noRot="1" noChangeAspect="1" noMove="1" noResize="1" noEditPoints="1" noAdjustHandles="1" noChangeArrowheads="1" noChangeShapeType="1" noTextEdit="1"/>
              </p:cNvSpPr>
              <p:nvPr>
                <p:ph sz="quarter" idx="21"/>
              </p:nvPr>
            </p:nvSpPr>
            <p:spPr>
              <a:xfrm>
                <a:off x="4419600" y="4648200"/>
                <a:ext cx="4572000" cy="1280160"/>
              </a:xfrm>
              <a:blipFill rotWithShape="1">
                <a:blip r:embed="rId4" cstate="print"/>
                <a:stretch>
                  <a:fillRect t="-2347"/>
                </a:stretch>
              </a:blipFill>
              <a:ln w="19050">
                <a:solidFill>
                  <a:srgbClr val="00664D"/>
                </a:solidFill>
              </a:ln>
            </p:spPr>
            <p:txBody>
              <a:bodyPr/>
              <a:lstStyle/>
              <a:p>
                <a:r>
                  <a:rPr lang="en-US">
                    <a:noFill/>
                  </a:rPr>
                  <a:t> </a:t>
                </a:r>
              </a:p>
            </p:txBody>
          </p:sp>
        </mc:Fallback>
      </mc:AlternateContent>
      <p:sp>
        <p:nvSpPr>
          <p:cNvPr id="13" name="Content Placeholder 7"/>
          <p:cNvSpPr>
            <a:spLocks noGrp="1"/>
          </p:cNvSpPr>
          <p:nvPr>
            <p:ph sz="quarter" idx="22"/>
          </p:nvPr>
        </p:nvSpPr>
        <p:spPr>
          <a:xfrm>
            <a:off x="2926080" y="6096000"/>
            <a:ext cx="3291840" cy="457200"/>
          </a:xfrm>
          <a:solidFill>
            <a:srgbClr val="C2FFF0"/>
          </a:solidFill>
          <a:ln w="28575">
            <a:solidFill>
              <a:schemeClr val="tx1"/>
            </a:solidFill>
          </a:ln>
        </p:spPr>
        <p:txBody>
          <a:bodyPr/>
          <a:lstStyle/>
          <a:p>
            <a:pPr marL="0" indent="0" algn="ctr">
              <a:buNone/>
            </a:pPr>
            <a:r>
              <a:rPr lang="en-US" sz="2000" dirty="0"/>
              <a:t>Plan 2 requires a lower </a:t>
            </a:r>
            <a:r>
              <a:rPr lang="en-US" sz="2000" dirty="0" smtClean="0"/>
              <a:t>MARR</a:t>
            </a:r>
            <a:endParaRPr lang="en-US" sz="2000" dirty="0"/>
          </a:p>
        </p:txBody>
      </p:sp>
      <p:sp>
        <p:nvSpPr>
          <p:cNvPr id="14" name="Content Placeholder 8"/>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6348199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Debt-Equity Mix and </a:t>
            </a:r>
            <a:r>
              <a:rPr lang="en-US" dirty="0" smtClean="0"/>
              <a:t>Risk</a:t>
            </a:r>
            <a:endParaRPr lang="en-US" dirty="0"/>
          </a:p>
        </p:txBody>
      </p:sp>
      <p:sp>
        <p:nvSpPr>
          <p:cNvPr id="3" name="Content Placeholder 2"/>
          <p:cNvSpPr>
            <a:spLocks noGrp="1"/>
          </p:cNvSpPr>
          <p:nvPr>
            <p:ph sz="quarter" idx="17"/>
          </p:nvPr>
        </p:nvSpPr>
        <p:spPr>
          <a:xfrm>
            <a:off x="457200" y="1270000"/>
            <a:ext cx="8229600" cy="482600"/>
          </a:xfrm>
        </p:spPr>
        <p:txBody>
          <a:bodyPr/>
          <a:lstStyle/>
          <a:p>
            <a:pPr marL="0" indent="0">
              <a:buNone/>
            </a:pPr>
            <a:r>
              <a:rPr lang="en-US" sz="2200" dirty="0"/>
              <a:t>As </a:t>
            </a:r>
            <a:r>
              <a:rPr lang="en-US" sz="2200" i="1" dirty="0"/>
              <a:t>proportion</a:t>
            </a:r>
            <a:r>
              <a:rPr lang="en-US" sz="2200" dirty="0"/>
              <a:t> of debt capital increases, overall </a:t>
            </a:r>
            <a:r>
              <a:rPr lang="en-US" sz="2200" i="1" dirty="0"/>
              <a:t>cost of capital </a:t>
            </a:r>
            <a:r>
              <a:rPr lang="en-US" sz="2200" i="1" dirty="0" smtClean="0"/>
              <a:t>decreases</a:t>
            </a:r>
            <a:endParaRPr lang="en-US" sz="2200" i="1" dirty="0"/>
          </a:p>
        </p:txBody>
      </p:sp>
      <p:sp>
        <p:nvSpPr>
          <p:cNvPr id="4" name="Content Placeholder 3"/>
          <p:cNvSpPr>
            <a:spLocks noGrp="1"/>
          </p:cNvSpPr>
          <p:nvPr>
            <p:ph sz="quarter" idx="18"/>
          </p:nvPr>
        </p:nvSpPr>
        <p:spPr>
          <a:xfrm>
            <a:off x="457200" y="2016760"/>
            <a:ext cx="8229600" cy="574040"/>
          </a:xfrm>
        </p:spPr>
        <p:txBody>
          <a:bodyPr/>
          <a:lstStyle/>
          <a:p>
            <a:pPr marL="0" indent="0">
              <a:buClr>
                <a:srgbClr val="3946A4"/>
              </a:buClr>
              <a:buNone/>
            </a:pPr>
            <a:r>
              <a:rPr lang="en-US" sz="2600" b="0" dirty="0">
                <a:solidFill>
                  <a:srgbClr val="3946A4"/>
                </a:solidFill>
              </a:rPr>
              <a:t>Because interest on debt capital offers a </a:t>
            </a:r>
            <a:r>
              <a:rPr lang="en-US" sz="2600" i="1" u="sng" dirty="0">
                <a:solidFill>
                  <a:srgbClr val="3946A4"/>
                </a:solidFill>
              </a:rPr>
              <a:t>tax </a:t>
            </a:r>
            <a:r>
              <a:rPr lang="en-US" sz="2600" i="1" u="sng" dirty="0" smtClean="0">
                <a:solidFill>
                  <a:srgbClr val="3946A4"/>
                </a:solidFill>
              </a:rPr>
              <a:t>advantage</a:t>
            </a:r>
            <a:endParaRPr lang="en-US" sz="2600" i="1" u="sng" dirty="0">
              <a:solidFill>
                <a:srgbClr val="3946A4"/>
              </a:solidFill>
            </a:endParaRPr>
          </a:p>
        </p:txBody>
      </p:sp>
      <p:sp>
        <p:nvSpPr>
          <p:cNvPr id="5" name="Content Placeholder 4"/>
          <p:cNvSpPr>
            <a:spLocks noGrp="1"/>
          </p:cNvSpPr>
          <p:nvPr>
            <p:ph sz="quarter" idx="19"/>
          </p:nvPr>
        </p:nvSpPr>
        <p:spPr>
          <a:xfrm>
            <a:off x="457200" y="2895600"/>
            <a:ext cx="8229600" cy="914400"/>
          </a:xfrm>
        </p:spPr>
        <p:txBody>
          <a:bodyPr/>
          <a:lstStyle/>
          <a:p>
            <a:pPr marL="0" indent="0" algn="ctr">
              <a:lnSpc>
                <a:spcPct val="120000"/>
              </a:lnSpc>
              <a:buNone/>
            </a:pPr>
            <a:r>
              <a:rPr lang="en-US" sz="2200" dirty="0"/>
              <a:t>Corporations that become </a:t>
            </a:r>
            <a:r>
              <a:rPr lang="en-US" sz="2200" i="1" dirty="0">
                <a:solidFill>
                  <a:srgbClr val="3946A4"/>
                </a:solidFill>
              </a:rPr>
              <a:t>highly leveraged (large D-E mixes)</a:t>
            </a:r>
            <a:r>
              <a:rPr lang="en-US" sz="2200" i="1" dirty="0">
                <a:solidFill>
                  <a:schemeClr val="accent2"/>
                </a:solidFill>
              </a:rPr>
              <a:t> </a:t>
            </a:r>
            <a:r>
              <a:rPr lang="en-US" sz="2200" dirty="0" smtClean="0"/>
              <a:t>have </a:t>
            </a:r>
            <a:r>
              <a:rPr lang="en-US" sz="2200" i="1" dirty="0">
                <a:solidFill>
                  <a:srgbClr val="3946A4"/>
                </a:solidFill>
              </a:rPr>
              <a:t>increased </a:t>
            </a:r>
            <a:r>
              <a:rPr lang="en-US" sz="2200" i="1" u="sng" dirty="0">
                <a:solidFill>
                  <a:srgbClr val="3946A4"/>
                </a:solidFill>
              </a:rPr>
              <a:t>risk</a:t>
            </a:r>
            <a:r>
              <a:rPr lang="en-US" sz="2200" i="1" dirty="0">
                <a:solidFill>
                  <a:schemeClr val="accent2"/>
                </a:solidFill>
              </a:rPr>
              <a:t> </a:t>
            </a:r>
            <a:r>
              <a:rPr lang="en-US" sz="2200" dirty="0"/>
              <a:t>and more difficulty in obtaining project </a:t>
            </a:r>
            <a:r>
              <a:rPr lang="en-US" sz="2200" i="1" u="sng" dirty="0" smtClean="0"/>
              <a:t>funding</a:t>
            </a:r>
            <a:endParaRPr lang="en-US" sz="2200" dirty="0"/>
          </a:p>
        </p:txBody>
      </p:sp>
      <p:sp>
        <p:nvSpPr>
          <p:cNvPr id="6" name="Content Placeholder 5"/>
          <p:cNvSpPr>
            <a:spLocks noGrp="1"/>
          </p:cNvSpPr>
          <p:nvPr>
            <p:ph sz="quarter" idx="20"/>
          </p:nvPr>
        </p:nvSpPr>
        <p:spPr>
          <a:xfrm>
            <a:off x="457200" y="4196080"/>
            <a:ext cx="8229600" cy="604520"/>
          </a:xfrm>
        </p:spPr>
        <p:txBody>
          <a:bodyPr/>
          <a:lstStyle/>
          <a:p>
            <a:pPr marL="0" indent="0">
              <a:buClr>
                <a:srgbClr val="3946A4"/>
              </a:buClr>
              <a:buNone/>
            </a:pPr>
            <a:r>
              <a:rPr lang="en-US" i="1" u="sng" dirty="0"/>
              <a:t>Investors</a:t>
            </a:r>
            <a:r>
              <a:rPr lang="en-US" i="1" dirty="0"/>
              <a:t> take more risk </a:t>
            </a:r>
            <a:r>
              <a:rPr lang="en-US" dirty="0"/>
              <a:t>and </a:t>
            </a:r>
            <a:r>
              <a:rPr lang="en-US" i="1" u="sng" dirty="0">
                <a:solidFill>
                  <a:srgbClr val="006200"/>
                </a:solidFill>
              </a:rPr>
              <a:t>lenders</a:t>
            </a:r>
            <a:r>
              <a:rPr lang="en-US" i="1" dirty="0">
                <a:solidFill>
                  <a:srgbClr val="006200"/>
                </a:solidFill>
              </a:rPr>
              <a:t> are leery to provide </a:t>
            </a:r>
            <a:r>
              <a:rPr lang="en-US" i="1" dirty="0" smtClean="0">
                <a:solidFill>
                  <a:srgbClr val="006200"/>
                </a:solidFill>
              </a:rPr>
              <a:t>funds</a:t>
            </a:r>
            <a:endParaRPr lang="en-US" i="1" dirty="0">
              <a:solidFill>
                <a:srgbClr val="006200"/>
              </a:solidFill>
            </a:endParaRPr>
          </a:p>
        </p:txBody>
      </p:sp>
      <p:sp>
        <p:nvSpPr>
          <p:cNvPr id="7" name="Content Placeholder 6"/>
          <p:cNvSpPr>
            <a:spLocks noGrp="1"/>
          </p:cNvSpPr>
          <p:nvPr>
            <p:ph sz="quarter" idx="21"/>
          </p:nvPr>
        </p:nvSpPr>
        <p:spPr>
          <a:xfrm>
            <a:off x="685800" y="5410200"/>
            <a:ext cx="7772400" cy="731520"/>
          </a:xfrm>
        </p:spPr>
        <p:txBody>
          <a:bodyPr/>
          <a:lstStyle/>
          <a:p>
            <a:pPr marL="0" indent="0" algn="ctr">
              <a:buNone/>
            </a:pPr>
            <a:r>
              <a:rPr lang="en-US" sz="3200" dirty="0"/>
              <a:t>Best: </a:t>
            </a:r>
            <a:r>
              <a:rPr lang="en-US" sz="3200" b="0" i="1" dirty="0">
                <a:solidFill>
                  <a:srgbClr val="3946A4"/>
                </a:solidFill>
              </a:rPr>
              <a:t>balance</a:t>
            </a:r>
            <a:r>
              <a:rPr lang="en-US" sz="3200" b="0" dirty="0">
                <a:solidFill>
                  <a:srgbClr val="3946A4"/>
                </a:solidFill>
              </a:rPr>
              <a:t> between debt and equity </a:t>
            </a:r>
            <a:r>
              <a:rPr lang="en-US" sz="3200" b="0" dirty="0" smtClean="0">
                <a:solidFill>
                  <a:srgbClr val="3946A4"/>
                </a:solidFill>
              </a:rPr>
              <a:t>funding</a:t>
            </a:r>
            <a:endParaRPr lang="en-US" sz="3200" b="0" dirty="0">
              <a:solidFill>
                <a:srgbClr val="3946A4"/>
              </a:solidFill>
            </a:endParaRPr>
          </a:p>
        </p:txBody>
      </p:sp>
      <p:sp>
        <p:nvSpPr>
          <p:cNvPr id="9" name="Content Placeholder 7"/>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2846347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Attribute </a:t>
            </a:r>
            <a:r>
              <a:rPr lang="en-US" dirty="0" smtClean="0"/>
              <a:t>Analysis</a:t>
            </a:r>
            <a:endParaRPr lang="en-US" dirty="0"/>
          </a:p>
        </p:txBody>
      </p:sp>
      <p:sp>
        <p:nvSpPr>
          <p:cNvPr id="10" name="Content Placeholder 2"/>
          <p:cNvSpPr>
            <a:spLocks noGrp="1"/>
          </p:cNvSpPr>
          <p:nvPr>
            <p:ph idx="1"/>
          </p:nvPr>
        </p:nvSpPr>
        <p:spPr>
          <a:xfrm>
            <a:off x="457200" y="914400"/>
            <a:ext cx="8458200" cy="3200400"/>
          </a:xfrm>
        </p:spPr>
        <p:txBody>
          <a:bodyPr/>
          <a:lstStyle/>
          <a:p>
            <a:pPr marL="0" indent="0">
              <a:spcAft>
                <a:spcPts val="0"/>
              </a:spcAft>
              <a:buNone/>
            </a:pPr>
            <a:r>
              <a:rPr lang="en-US" sz="2600" b="0" dirty="0" smtClean="0"/>
              <a:t>Attributes </a:t>
            </a:r>
            <a:r>
              <a:rPr lang="en-US" sz="2600" dirty="0">
                <a:solidFill>
                  <a:srgbClr val="006200"/>
                </a:solidFill>
              </a:rPr>
              <a:t>other than the economic one</a:t>
            </a:r>
            <a:r>
              <a:rPr lang="en-US" sz="2600" b="0" dirty="0">
                <a:solidFill>
                  <a:srgbClr val="006200"/>
                </a:solidFill>
              </a:rPr>
              <a:t> </a:t>
            </a:r>
            <a:r>
              <a:rPr lang="en-US" sz="2600" b="0" dirty="0"/>
              <a:t>are considered in most </a:t>
            </a:r>
            <a:r>
              <a:rPr lang="en-US" sz="2600" b="0" dirty="0" smtClean="0"/>
              <a:t>alternative </a:t>
            </a:r>
            <a:r>
              <a:rPr lang="en-US" sz="2600" b="0" dirty="0"/>
              <a:t>selections, e.g., public and service sector </a:t>
            </a:r>
            <a:r>
              <a:rPr lang="en-US" sz="2600" b="0" dirty="0" smtClean="0"/>
              <a:t>projects</a:t>
            </a:r>
            <a:endParaRPr lang="en-US" sz="2600" b="0" dirty="0"/>
          </a:p>
          <a:p>
            <a:pPr marL="0" indent="0">
              <a:spcAft>
                <a:spcPts val="0"/>
              </a:spcAft>
              <a:buNone/>
            </a:pPr>
            <a:r>
              <a:rPr lang="en-US" sz="2600" b="0" dirty="0" smtClean="0"/>
              <a:t>Steps </a:t>
            </a:r>
            <a:r>
              <a:rPr lang="en-US" sz="2600" b="0" dirty="0"/>
              <a:t>necessary to identify and use multiple attributes </a:t>
            </a:r>
            <a:r>
              <a:rPr lang="en-US" sz="2600" b="0" dirty="0" smtClean="0"/>
              <a:t>are:</a:t>
            </a:r>
          </a:p>
          <a:p>
            <a:pPr marL="548640" lvl="1" indent="-365760">
              <a:spcBef>
                <a:spcPts val="300"/>
              </a:spcBef>
              <a:spcAft>
                <a:spcPts val="0"/>
              </a:spcAft>
              <a:buClr>
                <a:srgbClr val="3946A4"/>
              </a:buClr>
              <a:buFont typeface="Arial" panose="020B0604020202020204" pitchFamily="34" charset="0"/>
              <a:buChar char="•"/>
            </a:pPr>
            <a:r>
              <a:rPr lang="en-US" sz="2200" b="0" dirty="0" smtClean="0"/>
              <a:t>Identification </a:t>
            </a:r>
            <a:r>
              <a:rPr lang="en-US" sz="2200" b="0" dirty="0"/>
              <a:t>of </a:t>
            </a:r>
            <a:r>
              <a:rPr lang="en-US" sz="2200" u="sng" dirty="0" smtClean="0"/>
              <a:t>attributes</a:t>
            </a:r>
          </a:p>
          <a:p>
            <a:pPr marL="548640" lvl="1" indent="-365760">
              <a:spcBef>
                <a:spcPts val="300"/>
              </a:spcBef>
              <a:spcAft>
                <a:spcPts val="0"/>
              </a:spcAft>
              <a:buClr>
                <a:srgbClr val="3946A4"/>
              </a:buClr>
              <a:buFont typeface="Arial" panose="020B0604020202020204" pitchFamily="34" charset="0"/>
              <a:buChar char="•"/>
            </a:pPr>
            <a:r>
              <a:rPr lang="en-US" sz="2200" b="0" dirty="0" smtClean="0"/>
              <a:t>Determination </a:t>
            </a:r>
            <a:r>
              <a:rPr lang="en-US" sz="2200" b="0" dirty="0"/>
              <a:t>of </a:t>
            </a:r>
            <a:r>
              <a:rPr lang="en-US" sz="2200" u="sng" dirty="0"/>
              <a:t>importance weight </a:t>
            </a:r>
            <a:r>
              <a:rPr lang="en-US" sz="2200" b="0" dirty="0"/>
              <a:t>of each </a:t>
            </a:r>
            <a:r>
              <a:rPr lang="en-US" sz="2200" b="0" dirty="0" smtClean="0"/>
              <a:t>attribute</a:t>
            </a:r>
          </a:p>
          <a:p>
            <a:pPr marL="548640" lvl="1" indent="-365760">
              <a:spcBef>
                <a:spcPts val="300"/>
              </a:spcBef>
              <a:spcAft>
                <a:spcPts val="0"/>
              </a:spcAft>
              <a:buClr>
                <a:srgbClr val="3946A4"/>
              </a:buClr>
              <a:buFont typeface="Arial" panose="020B0604020202020204" pitchFamily="34" charset="0"/>
              <a:buChar char="•"/>
            </a:pPr>
            <a:r>
              <a:rPr lang="en-US" sz="2200" b="0" dirty="0" smtClean="0"/>
              <a:t>Assignment </a:t>
            </a:r>
            <a:r>
              <a:rPr lang="en-US" sz="2200" b="0" dirty="0"/>
              <a:t>of a </a:t>
            </a:r>
            <a:r>
              <a:rPr lang="en-US" sz="2200" u="sng" dirty="0"/>
              <a:t>value rating </a:t>
            </a:r>
            <a:r>
              <a:rPr lang="en-US" sz="2200" b="0" dirty="0"/>
              <a:t>to each </a:t>
            </a:r>
            <a:r>
              <a:rPr lang="en-US" sz="2200" b="0" dirty="0" smtClean="0"/>
              <a:t>attribute</a:t>
            </a:r>
          </a:p>
          <a:p>
            <a:pPr marL="548640" lvl="1" indent="-365760">
              <a:spcBef>
                <a:spcPts val="300"/>
              </a:spcBef>
              <a:spcAft>
                <a:spcPts val="0"/>
              </a:spcAft>
              <a:buClr>
                <a:srgbClr val="3946A4"/>
              </a:buClr>
              <a:buFont typeface="Arial" panose="020B0604020202020204" pitchFamily="34" charset="0"/>
              <a:buChar char="•"/>
            </a:pPr>
            <a:r>
              <a:rPr lang="en-US" sz="2200" b="0" dirty="0" smtClean="0"/>
              <a:t>Alternative </a:t>
            </a:r>
            <a:r>
              <a:rPr lang="en-US" sz="2200" b="0" dirty="0"/>
              <a:t>evaluation using a </a:t>
            </a:r>
            <a:r>
              <a:rPr lang="en-US" sz="2200" u="sng" dirty="0"/>
              <a:t>technique</a:t>
            </a:r>
            <a:r>
              <a:rPr lang="en-US" sz="2200" b="0" dirty="0"/>
              <a:t> </a:t>
            </a:r>
            <a:r>
              <a:rPr lang="en-US" sz="2200" b="0" dirty="0" smtClean="0"/>
              <a:t>that accommodates </a:t>
            </a:r>
            <a:r>
              <a:rPr lang="en-US" sz="2200" b="0" dirty="0"/>
              <a:t>several </a:t>
            </a:r>
            <a:r>
              <a:rPr lang="en-US" sz="2200" b="0" dirty="0" smtClean="0"/>
              <a:t>attributes</a:t>
            </a:r>
            <a:endParaRPr lang="en-US" sz="2200" b="0" dirty="0"/>
          </a:p>
        </p:txBody>
      </p:sp>
      <p:cxnSp>
        <p:nvCxnSpPr>
          <p:cNvPr id="15" name="Straight Connector 3"/>
          <p:cNvCxnSpPr/>
          <p:nvPr/>
        </p:nvCxnSpPr>
        <p:spPr bwMode="auto">
          <a:xfrm>
            <a:off x="457200" y="4191000"/>
            <a:ext cx="8229600" cy="0"/>
          </a:xfrm>
          <a:prstGeom prst="line">
            <a:avLst/>
          </a:prstGeom>
          <a:solidFill>
            <a:schemeClr val="accent1"/>
          </a:solidFill>
          <a:ln w="57150" cap="flat" cmpd="sng" algn="ctr">
            <a:solidFill>
              <a:srgbClr val="00518B"/>
            </a:solidFill>
            <a:prstDash val="solid"/>
            <a:round/>
            <a:headEnd type="none" w="med" len="med"/>
            <a:tailEnd type="none" w="med" len="med"/>
          </a:ln>
          <a:effectLst/>
        </p:spPr>
      </p:cxnSp>
      <p:sp>
        <p:nvSpPr>
          <p:cNvPr id="11" name="Content Placeholder 4"/>
          <p:cNvSpPr>
            <a:spLocks noGrp="1"/>
          </p:cNvSpPr>
          <p:nvPr>
            <p:ph idx="17"/>
          </p:nvPr>
        </p:nvSpPr>
        <p:spPr>
          <a:xfrm>
            <a:off x="457200" y="4267200"/>
            <a:ext cx="8229600" cy="2194560"/>
          </a:xfrm>
        </p:spPr>
        <p:txBody>
          <a:bodyPr/>
          <a:lstStyle/>
          <a:p>
            <a:pPr marL="0" indent="0">
              <a:spcBef>
                <a:spcPts val="300"/>
              </a:spcBef>
              <a:spcAft>
                <a:spcPts val="0"/>
              </a:spcAft>
              <a:buClr>
                <a:srgbClr val="3946A4"/>
              </a:buClr>
              <a:buNone/>
            </a:pPr>
            <a:r>
              <a:rPr lang="en-US" sz="2600" dirty="0"/>
              <a:t>Attribute identification – </a:t>
            </a:r>
            <a:r>
              <a:rPr lang="en-US" sz="2600" b="0" dirty="0"/>
              <a:t>Some methods </a:t>
            </a:r>
            <a:r>
              <a:rPr lang="en-US" sz="2600" b="0" dirty="0" smtClean="0"/>
              <a:t>are:</a:t>
            </a:r>
          </a:p>
          <a:p>
            <a:pPr marL="548640" lvl="1" indent="-365760">
              <a:spcBef>
                <a:spcPts val="300"/>
              </a:spcBef>
              <a:spcAft>
                <a:spcPts val="0"/>
              </a:spcAft>
              <a:buClr>
                <a:srgbClr val="3946A4"/>
              </a:buClr>
              <a:buFont typeface="Arial" panose="020B0604020202020204" pitchFamily="34" charset="0"/>
              <a:buChar char="•"/>
            </a:pPr>
            <a:r>
              <a:rPr lang="en-US" sz="2000" i="1" dirty="0" smtClean="0"/>
              <a:t>Comparison </a:t>
            </a:r>
            <a:r>
              <a:rPr lang="en-US" sz="2000" i="1" dirty="0"/>
              <a:t>with similar studies that involve multiple </a:t>
            </a:r>
            <a:r>
              <a:rPr lang="en-US" sz="2000" i="1" dirty="0" smtClean="0"/>
              <a:t>attributes</a:t>
            </a:r>
          </a:p>
          <a:p>
            <a:pPr marL="548640" lvl="1" indent="-365760">
              <a:spcBef>
                <a:spcPts val="300"/>
              </a:spcBef>
              <a:spcAft>
                <a:spcPts val="0"/>
              </a:spcAft>
              <a:buClr>
                <a:srgbClr val="3946A4"/>
              </a:buClr>
              <a:buFont typeface="Arial" panose="020B0604020202020204" pitchFamily="34" charset="0"/>
              <a:buChar char="•"/>
            </a:pPr>
            <a:r>
              <a:rPr lang="en-US" sz="2000" i="1" dirty="0" smtClean="0"/>
              <a:t>Input </a:t>
            </a:r>
            <a:r>
              <a:rPr lang="en-US" sz="2000" i="1" dirty="0"/>
              <a:t>from </a:t>
            </a:r>
            <a:r>
              <a:rPr lang="en-US" sz="2000" i="1" dirty="0" smtClean="0"/>
              <a:t>experts</a:t>
            </a:r>
          </a:p>
          <a:p>
            <a:pPr marL="548640" lvl="1" indent="-365760">
              <a:spcBef>
                <a:spcPts val="300"/>
              </a:spcBef>
              <a:spcAft>
                <a:spcPts val="0"/>
              </a:spcAft>
              <a:buClr>
                <a:srgbClr val="3946A4"/>
              </a:buClr>
              <a:buFont typeface="Arial" panose="020B0604020202020204" pitchFamily="34" charset="0"/>
              <a:buChar char="•"/>
            </a:pPr>
            <a:r>
              <a:rPr lang="en-US" sz="2000" i="1" dirty="0" smtClean="0"/>
              <a:t>Surveys </a:t>
            </a:r>
            <a:r>
              <a:rPr lang="en-US" sz="2000" i="1" dirty="0"/>
              <a:t>of </a:t>
            </a:r>
            <a:r>
              <a:rPr lang="en-US" sz="2000" i="1" dirty="0" smtClean="0"/>
              <a:t>constituencies</a:t>
            </a:r>
          </a:p>
          <a:p>
            <a:pPr marL="548640" lvl="1" indent="-365760">
              <a:spcBef>
                <a:spcPts val="300"/>
              </a:spcBef>
              <a:spcAft>
                <a:spcPts val="0"/>
              </a:spcAft>
              <a:buClr>
                <a:srgbClr val="3946A4"/>
              </a:buClr>
              <a:buFont typeface="Arial" panose="020B0604020202020204" pitchFamily="34" charset="0"/>
              <a:buChar char="•"/>
            </a:pPr>
            <a:r>
              <a:rPr lang="en-US" sz="2000" i="1" dirty="0" smtClean="0"/>
              <a:t>Small </a:t>
            </a:r>
            <a:r>
              <a:rPr lang="en-US" sz="2000" i="1" dirty="0"/>
              <a:t>group </a:t>
            </a:r>
            <a:r>
              <a:rPr lang="en-US" sz="2000" i="1" dirty="0" smtClean="0"/>
              <a:t>discussions</a:t>
            </a:r>
          </a:p>
          <a:p>
            <a:pPr marL="548640" lvl="1" indent="-365760">
              <a:spcBef>
                <a:spcPts val="300"/>
              </a:spcBef>
              <a:spcAft>
                <a:spcPts val="0"/>
              </a:spcAft>
              <a:buClr>
                <a:srgbClr val="3946A4"/>
              </a:buClr>
              <a:buFont typeface="Arial" panose="020B0604020202020204" pitchFamily="34" charset="0"/>
              <a:buChar char="•"/>
            </a:pPr>
            <a:r>
              <a:rPr lang="en-US" sz="2000" i="1" dirty="0" smtClean="0"/>
              <a:t>Delphi </a:t>
            </a:r>
            <a:r>
              <a:rPr lang="en-US" sz="2000" i="1" dirty="0"/>
              <a:t>method to develop </a:t>
            </a:r>
            <a:r>
              <a:rPr lang="en-US" sz="2000" i="1" dirty="0" smtClean="0"/>
              <a:t>consensus</a:t>
            </a:r>
            <a:endParaRPr lang="en-US" sz="2000" i="1" dirty="0"/>
          </a:p>
        </p:txBody>
      </p:sp>
      <p:sp>
        <p:nvSpPr>
          <p:cNvPr id="12" name="Text Placeholder 5"/>
          <p:cNvSpPr>
            <a:spLocks noGrp="1"/>
          </p:cNvSpPr>
          <p:nvPr>
            <p:ph type="body" sz="quarter" idx="18"/>
          </p:nvPr>
        </p:nvSpPr>
        <p:spPr/>
        <p:txBody>
          <a:bodyPr/>
          <a:lstStyle/>
          <a:p>
            <a:endParaRPr lang="en-US"/>
          </a:p>
        </p:txBody>
      </p:sp>
      <p:sp>
        <p:nvSpPr>
          <p:cNvPr id="13" name="Text Placeholder 6"/>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xmlns="" val="64088709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a:t>
            </a:r>
            <a:r>
              <a:rPr lang="en-US" dirty="0" smtClean="0"/>
              <a:t>Attributes</a:t>
            </a:r>
            <a:endParaRPr lang="en-US" dirty="0"/>
          </a:p>
        </p:txBody>
      </p:sp>
      <p:sp>
        <p:nvSpPr>
          <p:cNvPr id="3" name="Content Placeholder 2"/>
          <p:cNvSpPr>
            <a:spLocks noGrp="1"/>
          </p:cNvSpPr>
          <p:nvPr>
            <p:ph idx="1"/>
          </p:nvPr>
        </p:nvSpPr>
        <p:spPr>
          <a:xfrm>
            <a:off x="609600" y="1143000"/>
            <a:ext cx="8229600" cy="2377440"/>
          </a:xfrm>
        </p:spPr>
        <p:txBody>
          <a:bodyPr/>
          <a:lstStyle/>
          <a:p>
            <a:pPr marL="0" indent="0">
              <a:spcBef>
                <a:spcPts val="300"/>
              </a:spcBef>
              <a:spcAft>
                <a:spcPts val="0"/>
              </a:spcAft>
              <a:buNone/>
            </a:pPr>
            <a:r>
              <a:rPr lang="en-US" dirty="0"/>
              <a:t> </a:t>
            </a:r>
            <a:r>
              <a:rPr lang="en-US" sz="2400" b="0" dirty="0"/>
              <a:t>Many attributes are commonly identified</a:t>
            </a:r>
          </a:p>
          <a:p>
            <a:pPr marL="548640" lvl="1" indent="-274320">
              <a:spcBef>
                <a:spcPts val="300"/>
              </a:spcBef>
              <a:spcAft>
                <a:spcPts val="0"/>
              </a:spcAft>
              <a:buFont typeface="Arial" panose="020B0604020202020204" pitchFamily="34" charset="0"/>
              <a:buChar char="•"/>
            </a:pPr>
            <a:r>
              <a:rPr lang="en-US" sz="2200" b="0" dirty="0"/>
              <a:t> Safety</a:t>
            </a:r>
          </a:p>
          <a:p>
            <a:pPr marL="548640" lvl="1" indent="-274320">
              <a:spcBef>
                <a:spcPts val="300"/>
              </a:spcBef>
              <a:spcAft>
                <a:spcPts val="0"/>
              </a:spcAft>
              <a:buFont typeface="Arial" panose="020B0604020202020204" pitchFamily="34" charset="0"/>
              <a:buChar char="•"/>
            </a:pPr>
            <a:r>
              <a:rPr lang="en-US" sz="2200" b="0" dirty="0"/>
              <a:t> Repair time</a:t>
            </a:r>
          </a:p>
          <a:p>
            <a:pPr marL="548640" lvl="1" indent="-274320">
              <a:spcBef>
                <a:spcPts val="300"/>
              </a:spcBef>
              <a:spcAft>
                <a:spcPts val="0"/>
              </a:spcAft>
              <a:buFont typeface="Arial" panose="020B0604020202020204" pitchFamily="34" charset="0"/>
              <a:buChar char="•"/>
            </a:pPr>
            <a:r>
              <a:rPr lang="en-US" sz="2200" b="0" dirty="0"/>
              <a:t> Personnel needs</a:t>
            </a:r>
          </a:p>
          <a:p>
            <a:pPr marL="548640" lvl="1" indent="-274320">
              <a:spcBef>
                <a:spcPts val="300"/>
              </a:spcBef>
              <a:spcAft>
                <a:spcPts val="0"/>
              </a:spcAft>
              <a:buFont typeface="Arial" panose="020B0604020202020204" pitchFamily="34" charset="0"/>
              <a:buChar char="•"/>
            </a:pPr>
            <a:r>
              <a:rPr lang="en-US" sz="2200" b="0" dirty="0"/>
              <a:t> Economics (used exclusively thus far to evaluate alternatives)</a:t>
            </a:r>
          </a:p>
          <a:p>
            <a:pPr marL="548640" lvl="1" indent="-274320">
              <a:spcBef>
                <a:spcPts val="300"/>
              </a:spcBef>
              <a:spcAft>
                <a:spcPts val="0"/>
              </a:spcAft>
              <a:buFont typeface="Arial" panose="020B0604020202020204" pitchFamily="34" charset="0"/>
              <a:buChar char="•"/>
            </a:pPr>
            <a:r>
              <a:rPr lang="en-US" sz="2200" dirty="0"/>
              <a:t> </a:t>
            </a:r>
            <a:r>
              <a:rPr lang="en-US" sz="2200" dirty="0" smtClean="0">
                <a:solidFill>
                  <a:srgbClr val="3946A4"/>
                </a:solidFill>
              </a:rPr>
              <a:t>Risk</a:t>
            </a:r>
            <a:endParaRPr lang="en-US" sz="2200" dirty="0">
              <a:solidFill>
                <a:srgbClr val="3946A4"/>
              </a:solidFill>
            </a:endParaRPr>
          </a:p>
        </p:txBody>
      </p:sp>
      <p:cxnSp>
        <p:nvCxnSpPr>
          <p:cNvPr id="7" name="Straight Connector 3"/>
          <p:cNvCxnSpPr/>
          <p:nvPr/>
        </p:nvCxnSpPr>
        <p:spPr bwMode="auto">
          <a:xfrm>
            <a:off x="457200" y="3733800"/>
            <a:ext cx="8229600" cy="0"/>
          </a:xfrm>
          <a:prstGeom prst="line">
            <a:avLst/>
          </a:prstGeom>
          <a:solidFill>
            <a:schemeClr val="accent1"/>
          </a:solidFill>
          <a:ln w="57150" cap="flat" cmpd="sng" algn="ctr">
            <a:solidFill>
              <a:srgbClr val="00518B"/>
            </a:solidFill>
            <a:prstDash val="solid"/>
            <a:round/>
            <a:headEnd type="none" w="med" len="med"/>
            <a:tailEnd type="none" w="med" len="med"/>
          </a:ln>
          <a:effectLst/>
        </p:spPr>
      </p:cxnSp>
      <p:sp>
        <p:nvSpPr>
          <p:cNvPr id="4" name="Content Placeholder 4"/>
          <p:cNvSpPr>
            <a:spLocks noGrp="1"/>
          </p:cNvSpPr>
          <p:nvPr>
            <p:ph idx="17"/>
          </p:nvPr>
        </p:nvSpPr>
        <p:spPr>
          <a:xfrm>
            <a:off x="609600" y="3886200"/>
            <a:ext cx="8382000" cy="2438400"/>
          </a:xfrm>
        </p:spPr>
        <p:txBody>
          <a:bodyPr/>
          <a:lstStyle/>
          <a:p>
            <a:pPr marL="0" indent="0">
              <a:spcBef>
                <a:spcPts val="300"/>
              </a:spcBef>
              <a:spcAft>
                <a:spcPts val="0"/>
              </a:spcAft>
              <a:buNone/>
            </a:pPr>
            <a:r>
              <a:rPr lang="en-US" sz="2200" i="1" u="sng" dirty="0">
                <a:solidFill>
                  <a:srgbClr val="3946A4"/>
                </a:solidFill>
              </a:rPr>
              <a:t>Risk</a:t>
            </a:r>
            <a:r>
              <a:rPr lang="en-US" sz="2200" b="0" i="1" u="sng" dirty="0">
                <a:solidFill>
                  <a:srgbClr val="3946A4"/>
                </a:solidFill>
              </a:rPr>
              <a:t> </a:t>
            </a:r>
            <a:r>
              <a:rPr lang="en-US" sz="2200" b="0" dirty="0">
                <a:solidFill>
                  <a:srgbClr val="3946A4"/>
                </a:solidFill>
              </a:rPr>
              <a:t> </a:t>
            </a:r>
            <a:r>
              <a:rPr lang="en-US" sz="2200" b="0" dirty="0"/>
              <a:t>is a routinely identified attribute. Identification of type of risk to consider is vital to considering it thoroughly in the evaluation. Some types of risk are:</a:t>
            </a:r>
          </a:p>
          <a:p>
            <a:pPr marL="525780" lvl="1" indent="-342900">
              <a:spcBef>
                <a:spcPts val="300"/>
              </a:spcBef>
              <a:spcAft>
                <a:spcPts val="0"/>
              </a:spcAft>
              <a:buClr>
                <a:schemeClr val="accent5">
                  <a:lumMod val="50000"/>
                </a:schemeClr>
              </a:buClr>
              <a:buFont typeface="Arial" panose="020B0604020202020204" pitchFamily="34" charset="0"/>
              <a:buChar char="•"/>
            </a:pPr>
            <a:r>
              <a:rPr lang="en-US" b="0" dirty="0" smtClean="0"/>
              <a:t>Variation </a:t>
            </a:r>
            <a:r>
              <a:rPr lang="en-US" b="0" dirty="0"/>
              <a:t>in specific parameters (estimate variation in n, AOC, etc.)</a:t>
            </a:r>
          </a:p>
          <a:p>
            <a:pPr marL="525780" lvl="1" indent="-342900">
              <a:spcBef>
                <a:spcPts val="300"/>
              </a:spcBef>
              <a:spcAft>
                <a:spcPts val="0"/>
              </a:spcAft>
              <a:buClr>
                <a:schemeClr val="accent5">
                  <a:lumMod val="50000"/>
                </a:schemeClr>
              </a:buClr>
              <a:buFont typeface="Arial" panose="020B0604020202020204" pitchFamily="34" charset="0"/>
              <a:buChar char="•"/>
            </a:pPr>
            <a:r>
              <a:rPr lang="en-US" b="0" dirty="0" smtClean="0"/>
              <a:t>Project </a:t>
            </a:r>
            <a:r>
              <a:rPr lang="en-US" b="0" dirty="0"/>
              <a:t>funding (debt vs. equity capital)</a:t>
            </a:r>
          </a:p>
          <a:p>
            <a:pPr marL="525780" lvl="1" indent="-342900">
              <a:spcBef>
                <a:spcPts val="300"/>
              </a:spcBef>
              <a:spcAft>
                <a:spcPts val="0"/>
              </a:spcAft>
              <a:buClr>
                <a:schemeClr val="accent5">
                  <a:lumMod val="50000"/>
                </a:schemeClr>
              </a:buClr>
              <a:buFont typeface="Arial" panose="020B0604020202020204" pitchFamily="34" charset="0"/>
              <a:buChar char="•"/>
            </a:pPr>
            <a:r>
              <a:rPr lang="en-US" b="0" dirty="0" smtClean="0"/>
              <a:t>Market </a:t>
            </a:r>
            <a:r>
              <a:rPr lang="en-US" b="0" dirty="0"/>
              <a:t>dynamics (effect on success of project in the future)</a:t>
            </a:r>
          </a:p>
          <a:p>
            <a:pPr marL="525780" lvl="1" indent="-342900">
              <a:spcBef>
                <a:spcPts val="300"/>
              </a:spcBef>
              <a:spcAft>
                <a:spcPts val="0"/>
              </a:spcAft>
              <a:buClr>
                <a:schemeClr val="accent5">
                  <a:lumMod val="50000"/>
                </a:schemeClr>
              </a:buClr>
              <a:buFont typeface="Arial" panose="020B0604020202020204" pitchFamily="34" charset="0"/>
              <a:buChar char="•"/>
            </a:pPr>
            <a:r>
              <a:rPr lang="en-US" b="0" dirty="0" smtClean="0"/>
              <a:t>Environmental </a:t>
            </a:r>
            <a:r>
              <a:rPr lang="en-US" b="0" dirty="0"/>
              <a:t>impacts and government </a:t>
            </a:r>
            <a:r>
              <a:rPr lang="en-US" b="0" dirty="0" smtClean="0"/>
              <a:t>regulations</a:t>
            </a:r>
            <a:endParaRPr lang="en-US" b="0" dirty="0"/>
          </a:p>
        </p:txBody>
      </p:sp>
      <p:sp>
        <p:nvSpPr>
          <p:cNvPr id="8" name="Block Arc 5"/>
          <p:cNvSpPr/>
          <p:nvPr/>
        </p:nvSpPr>
        <p:spPr bwMode="auto">
          <a:xfrm rot="16765826">
            <a:off x="403011" y="2990334"/>
            <a:ext cx="762000" cy="1219200"/>
          </a:xfrm>
          <a:prstGeom prst="blockArc">
            <a:avLst>
              <a:gd name="adj1" fmla="val 11201771"/>
              <a:gd name="adj2" fmla="val 20499789"/>
              <a:gd name="adj3" fmla="val 11745"/>
            </a:avLst>
          </a:prstGeom>
          <a:solidFill>
            <a:srgbClr val="0062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5" name="Text Placeholder 6"/>
          <p:cNvSpPr>
            <a:spLocks noGrp="1"/>
          </p:cNvSpPr>
          <p:nvPr>
            <p:ph type="body" sz="quarter" idx="18"/>
          </p:nvPr>
        </p:nvSpPr>
        <p:spPr/>
        <p:txBody>
          <a:bodyPr/>
          <a:lstStyle/>
          <a:p>
            <a:endParaRPr lang="en-US" dirty="0"/>
          </a:p>
        </p:txBody>
      </p:sp>
      <p:sp>
        <p:nvSpPr>
          <p:cNvPr id="6" name="Text Placeholder 7"/>
          <p:cNvSpPr>
            <a:spLocks noGrp="1"/>
          </p:cNvSpPr>
          <p:nvPr>
            <p:ph type="body" sz="quarter" idx="19"/>
          </p:nvPr>
        </p:nvSpPr>
        <p:spPr/>
        <p:txBody>
          <a:bodyPr/>
          <a:lstStyle/>
          <a:p>
            <a:endParaRPr lang="en-US" dirty="0"/>
          </a:p>
        </p:txBody>
      </p:sp>
    </p:spTree>
    <p:extLst>
      <p:ext uri="{BB962C8B-B14F-4D97-AF65-F5344CB8AC3E}">
        <p14:creationId xmlns:p14="http://schemas.microsoft.com/office/powerpoint/2010/main" xmlns="" val="268586978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Weight of </a:t>
            </a:r>
            <a:r>
              <a:rPr lang="en-US" dirty="0" smtClean="0"/>
              <a:t>Attributes</a:t>
            </a:r>
            <a:endParaRPr lang="en-US" dirty="0"/>
          </a:p>
        </p:txBody>
      </p:sp>
      <p:sp>
        <p:nvSpPr>
          <p:cNvPr id="7" name="Content Placeholder 2"/>
          <p:cNvSpPr>
            <a:spLocks noGrp="1"/>
          </p:cNvSpPr>
          <p:nvPr>
            <p:ph sz="quarter" idx="17"/>
          </p:nvPr>
        </p:nvSpPr>
        <p:spPr>
          <a:xfrm>
            <a:off x="457200" y="1270000"/>
            <a:ext cx="8229600" cy="1397000"/>
          </a:xfrm>
        </p:spPr>
        <p:txBody>
          <a:bodyPr/>
          <a:lstStyle/>
          <a:p>
            <a:pPr marL="0" indent="0">
              <a:buNone/>
            </a:pPr>
            <a:r>
              <a:rPr lang="en-US" sz="2600" b="0" dirty="0"/>
              <a:t>A</a:t>
            </a:r>
            <a:r>
              <a:rPr lang="en-US" sz="2600" dirty="0"/>
              <a:t> </a:t>
            </a:r>
            <a:r>
              <a:rPr lang="en-US" sz="2600" i="1" dirty="0">
                <a:solidFill>
                  <a:srgbClr val="00518B"/>
                </a:solidFill>
              </a:rPr>
              <a:t>weight W</a:t>
            </a:r>
            <a:r>
              <a:rPr lang="en-US" sz="2600" i="1" baseline="-25000" dirty="0">
                <a:solidFill>
                  <a:srgbClr val="00518B"/>
                </a:solidFill>
              </a:rPr>
              <a:t>i</a:t>
            </a:r>
            <a:r>
              <a:rPr lang="en-US" sz="2600" b="0" i="1" dirty="0">
                <a:solidFill>
                  <a:srgbClr val="00518B"/>
                </a:solidFill>
              </a:rPr>
              <a:t>  </a:t>
            </a:r>
            <a:r>
              <a:rPr lang="en-US" sz="2600" b="0" dirty="0">
                <a:solidFill>
                  <a:srgbClr val="00518B"/>
                </a:solidFill>
              </a:rPr>
              <a:t>(between 0 and 1) </a:t>
            </a:r>
            <a:r>
              <a:rPr lang="en-US" sz="2600" b="0" dirty="0"/>
              <a:t>is assigned to each attribute </a:t>
            </a:r>
            <a:r>
              <a:rPr lang="en-US" sz="2600" b="0" i="1" dirty="0" err="1"/>
              <a:t>i</a:t>
            </a:r>
            <a:r>
              <a:rPr lang="en-US" sz="2600" b="0" dirty="0"/>
              <a:t> to express its</a:t>
            </a:r>
            <a:r>
              <a:rPr lang="en-US" sz="2600" dirty="0"/>
              <a:t> </a:t>
            </a:r>
            <a:r>
              <a:rPr lang="en-US" sz="2600" dirty="0">
                <a:solidFill>
                  <a:srgbClr val="3946A4"/>
                </a:solidFill>
              </a:rPr>
              <a:t>extent of importance</a:t>
            </a:r>
            <a:r>
              <a:rPr lang="en-US" sz="2600" dirty="0">
                <a:solidFill>
                  <a:schemeClr val="accent2"/>
                </a:solidFill>
              </a:rPr>
              <a:t> </a:t>
            </a:r>
            <a:r>
              <a:rPr lang="en-US" sz="2600" b="0" dirty="0"/>
              <a:t>relative to other attributes </a:t>
            </a:r>
          </a:p>
          <a:p>
            <a:pPr marL="0" indent="0">
              <a:buNone/>
            </a:pPr>
            <a:r>
              <a:rPr lang="en-US" sz="2600" b="0" dirty="0"/>
              <a:t>Weights are </a:t>
            </a:r>
            <a:r>
              <a:rPr lang="en-US" sz="2600" dirty="0">
                <a:solidFill>
                  <a:srgbClr val="0033CC"/>
                </a:solidFill>
              </a:rPr>
              <a:t>normalized</a:t>
            </a:r>
            <a:r>
              <a:rPr lang="en-US" sz="2600" dirty="0"/>
              <a:t> </a:t>
            </a:r>
            <a:r>
              <a:rPr lang="en-US" sz="2600" b="0" dirty="0"/>
              <a:t>to sum to 1.0 as follows</a:t>
            </a:r>
            <a:r>
              <a:rPr lang="en-US" sz="2600" b="0" dirty="0" smtClean="0"/>
              <a:t>:</a:t>
            </a:r>
            <a:endParaRPr lang="en-US" sz="2600" b="0" dirty="0"/>
          </a:p>
        </p:txBody>
      </p:sp>
      <p:graphicFrame>
        <p:nvGraphicFramePr>
          <p:cNvPr id="18" name="Object 3"/>
          <p:cNvGraphicFramePr>
            <a:graphicFrameLocks noChangeAspect="1"/>
          </p:cNvGraphicFramePr>
          <p:nvPr>
            <p:extLst>
              <p:ext uri="{D42A27DB-BD31-4B8C-83A1-F6EECF244321}">
                <p14:modId xmlns:p14="http://schemas.microsoft.com/office/powerpoint/2010/main" xmlns="" val="2373002511"/>
              </p:ext>
            </p:extLst>
          </p:nvPr>
        </p:nvGraphicFramePr>
        <p:xfrm>
          <a:off x="846000" y="2743776"/>
          <a:ext cx="7452000" cy="1142424"/>
        </p:xfrm>
        <a:graphic>
          <a:graphicData uri="http://schemas.openxmlformats.org/presentationml/2006/ole">
            <p:oleObj spid="_x0000_s1082" name="Equation" r:id="rId3" imgW="4140000" imgH="634680" progId="">
              <p:embed/>
            </p:oleObj>
          </a:graphicData>
        </a:graphic>
      </p:graphicFrame>
      <p:cxnSp>
        <p:nvCxnSpPr>
          <p:cNvPr id="17" name="Straight Connector 4"/>
          <p:cNvCxnSpPr/>
          <p:nvPr/>
        </p:nvCxnSpPr>
        <p:spPr bwMode="auto">
          <a:xfrm>
            <a:off x="228600" y="4114800"/>
            <a:ext cx="8686800" cy="0"/>
          </a:xfrm>
          <a:prstGeom prst="line">
            <a:avLst/>
          </a:prstGeom>
          <a:solidFill>
            <a:schemeClr val="accent1"/>
          </a:solidFill>
          <a:ln w="44450" cap="flat" cmpd="sng" algn="ctr">
            <a:solidFill>
              <a:schemeClr val="tx1"/>
            </a:solidFill>
            <a:prstDash val="solid"/>
            <a:round/>
            <a:headEnd type="none" w="med" len="med"/>
            <a:tailEnd type="none" w="med" len="med"/>
          </a:ln>
          <a:effectLst/>
        </p:spPr>
      </p:cxnSp>
      <p:sp>
        <p:nvSpPr>
          <p:cNvPr id="8" name="Content Placeholder 5"/>
          <p:cNvSpPr>
            <a:spLocks noGrp="1"/>
          </p:cNvSpPr>
          <p:nvPr>
            <p:ph sz="quarter" idx="18"/>
          </p:nvPr>
        </p:nvSpPr>
        <p:spPr>
          <a:xfrm>
            <a:off x="1219200" y="4191000"/>
            <a:ext cx="6705600" cy="533400"/>
          </a:xfrm>
        </p:spPr>
        <p:txBody>
          <a:bodyPr/>
          <a:lstStyle/>
          <a:p>
            <a:pPr marL="0" indent="0" algn="ctr">
              <a:buNone/>
            </a:pPr>
            <a:r>
              <a:rPr lang="en-US" dirty="0">
                <a:solidFill>
                  <a:srgbClr val="006200"/>
                </a:solidFill>
              </a:rPr>
              <a:t>Arrange </a:t>
            </a:r>
            <a:r>
              <a:rPr lang="en-US" i="1" dirty="0">
                <a:solidFill>
                  <a:srgbClr val="006200"/>
                </a:solidFill>
              </a:rPr>
              <a:t>attributes</a:t>
            </a:r>
            <a:r>
              <a:rPr lang="en-US" dirty="0">
                <a:solidFill>
                  <a:srgbClr val="006200"/>
                </a:solidFill>
              </a:rPr>
              <a:t>, </a:t>
            </a:r>
            <a:r>
              <a:rPr lang="en-US" i="1" dirty="0">
                <a:solidFill>
                  <a:srgbClr val="006200"/>
                </a:solidFill>
              </a:rPr>
              <a:t>weights</a:t>
            </a:r>
            <a:r>
              <a:rPr lang="en-US" dirty="0">
                <a:solidFill>
                  <a:srgbClr val="006200"/>
                </a:solidFill>
              </a:rPr>
              <a:t>, and </a:t>
            </a:r>
            <a:r>
              <a:rPr lang="en-US" i="1" dirty="0">
                <a:solidFill>
                  <a:srgbClr val="006200"/>
                </a:solidFill>
              </a:rPr>
              <a:t>alternatives</a:t>
            </a:r>
            <a:r>
              <a:rPr lang="en-US" dirty="0">
                <a:solidFill>
                  <a:srgbClr val="006200"/>
                </a:solidFill>
              </a:rPr>
              <a:t> in a </a:t>
            </a:r>
            <a:r>
              <a:rPr lang="en-US" dirty="0" smtClean="0">
                <a:solidFill>
                  <a:srgbClr val="006200"/>
                </a:solidFill>
              </a:rPr>
              <a:t>table</a:t>
            </a:r>
            <a:endParaRPr lang="en-US" dirty="0">
              <a:solidFill>
                <a:srgbClr val="006200"/>
              </a:solidFill>
            </a:endParaRPr>
          </a:p>
        </p:txBody>
      </p:sp>
      <p:pic>
        <p:nvPicPr>
          <p:cNvPr id="1062" name="Picture 6"/>
          <p:cNvPicPr>
            <a:picLocks noGrp="1" noChangeAspect="1" noChangeArrowheads="1"/>
          </p:cNvPicPr>
          <p:nvPr>
            <p:ph sz="quarter" idx="19"/>
          </p:nvPr>
        </p:nvPicPr>
        <p:blipFill>
          <a:blip r:embed="rId4" cstate="print">
            <a:extLst>
              <a:ext uri="{28A0092B-C50C-407E-A947-70E740481C1C}">
                <a14:useLocalDpi xmlns:a14="http://schemas.microsoft.com/office/drawing/2010/main" xmlns="" val="0"/>
              </a:ext>
            </a:extLst>
          </a:blip>
          <a:stretch>
            <a:fillRect/>
          </a:stretch>
        </p:blipFill>
        <p:spPr bwMode="auto">
          <a:xfrm>
            <a:off x="1447800" y="4770261"/>
            <a:ext cx="5028785" cy="1706739"/>
          </a:xfrm>
          <a:prstGeom prst="rect">
            <a:avLst/>
          </a:prstGeom>
          <a:noFill/>
          <a:ln w="19050">
            <a:solidFill>
              <a:srgbClr val="00518B"/>
            </a:solidFill>
          </a:ln>
          <a:extLst>
            <a:ext uri="{909E8E84-426E-40DD-AFC4-6F175D3DCCD1}">
              <a14:hiddenFill xmlns:a14="http://schemas.microsoft.com/office/drawing/2010/main" xmlns="">
                <a:solidFill>
                  <a:srgbClr val="FFFFFF"/>
                </a:solidFill>
              </a14:hiddenFill>
            </a:ext>
          </a:extLst>
        </p:spPr>
      </p:pic>
      <p:sp>
        <p:nvSpPr>
          <p:cNvPr id="16" name="Line 7"/>
          <p:cNvSpPr>
            <a:spLocks noChangeShapeType="1"/>
          </p:cNvSpPr>
          <p:nvPr/>
        </p:nvSpPr>
        <p:spPr bwMode="auto">
          <a:xfrm flipH="1">
            <a:off x="3505200" y="5498228"/>
            <a:ext cx="3276600" cy="176840"/>
          </a:xfrm>
          <a:prstGeom prst="line">
            <a:avLst/>
          </a:prstGeom>
          <a:noFill/>
          <a:ln w="15875">
            <a:solidFill>
              <a:srgbClr val="0062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0" name="Content Placeholder 8"/>
          <p:cNvSpPr>
            <a:spLocks noGrp="1"/>
          </p:cNvSpPr>
          <p:nvPr>
            <p:ph sz="quarter" idx="20"/>
          </p:nvPr>
        </p:nvSpPr>
        <p:spPr>
          <a:xfrm>
            <a:off x="6791732" y="5141326"/>
            <a:ext cx="2103120" cy="731520"/>
          </a:xfrm>
          <a:ln>
            <a:solidFill>
              <a:schemeClr val="tx1"/>
            </a:solidFill>
          </a:ln>
        </p:spPr>
        <p:txBody>
          <a:bodyPr/>
          <a:lstStyle/>
          <a:p>
            <a:pPr marL="0" indent="0" algn="ctr">
              <a:buNone/>
            </a:pPr>
            <a:r>
              <a:rPr lang="en-US" sz="2200" dirty="0" smtClean="0">
                <a:solidFill>
                  <a:srgbClr val="006200"/>
                </a:solidFill>
              </a:rPr>
              <a:t>Weights </a:t>
            </a:r>
            <a:r>
              <a:rPr lang="en-US" sz="2200" dirty="0">
                <a:solidFill>
                  <a:srgbClr val="006200"/>
                </a:solidFill>
              </a:rPr>
              <a:t>for </a:t>
            </a:r>
            <a:r>
              <a:rPr lang="en-US" sz="2200" dirty="0" smtClean="0">
                <a:solidFill>
                  <a:srgbClr val="006200"/>
                </a:solidFill>
              </a:rPr>
              <a:t>each attribute</a:t>
            </a:r>
            <a:endParaRPr lang="en-US" sz="2200" dirty="0">
              <a:solidFill>
                <a:srgbClr val="006200"/>
              </a:solidFill>
            </a:endParaRPr>
          </a:p>
        </p:txBody>
      </p:sp>
      <p:sp>
        <p:nvSpPr>
          <p:cNvPr id="13" name="Content Placeholder 9"/>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305066190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Procedures to Assign </a:t>
            </a:r>
            <a:r>
              <a:rPr lang="en-US" dirty="0" smtClean="0"/>
              <a:t>Weights</a:t>
            </a:r>
            <a:endParaRPr lang="en-US" dirty="0"/>
          </a:p>
        </p:txBody>
      </p:sp>
      <mc:AlternateContent xmlns:mc="http://schemas.openxmlformats.org/markup-compatibility/2006">
        <mc:Choice xmlns:a14="http://schemas.microsoft.com/office/drawing/2010/main" xmlns="" Requires="a14">
          <p:sp>
            <p:nvSpPr>
              <p:cNvPr id="10" name="Content Placeholder 2"/>
              <p:cNvSpPr>
                <a:spLocks noGrp="1"/>
              </p:cNvSpPr>
              <p:nvPr>
                <p:ph idx="1"/>
              </p:nvPr>
            </p:nvSpPr>
            <p:spPr>
              <a:xfrm>
                <a:off x="228600" y="1264920"/>
                <a:ext cx="8686800" cy="3002280"/>
              </a:xfrm>
            </p:spPr>
            <p:txBody>
              <a:bodyPr/>
              <a:lstStyle/>
              <a:p>
                <a:pPr marL="0" lvl="0" indent="0" defTabSz="914400" eaLnBrk="0" fontAlgn="base" hangingPunct="0">
                  <a:spcBef>
                    <a:spcPts val="600"/>
                  </a:spcBef>
                  <a:spcAft>
                    <a:spcPts val="600"/>
                  </a:spcAft>
                  <a:buClr>
                    <a:srgbClr val="A60A1B"/>
                  </a:buClr>
                  <a:buNone/>
                </a:pPr>
                <a:r>
                  <a:rPr lang="en-US" sz="2300" i="1" dirty="0">
                    <a:solidFill>
                      <a:srgbClr val="0033CC"/>
                    </a:solidFill>
                  </a:rPr>
                  <a:t>Equal weighting </a:t>
                </a:r>
                <a:r>
                  <a:rPr lang="en-US" sz="2300" dirty="0">
                    <a:solidFill>
                      <a:srgbClr val="0066CC"/>
                    </a:solidFill>
                  </a:rPr>
                  <a:t>–</a:t>
                </a:r>
                <a:r>
                  <a:rPr lang="en-US" sz="2300" dirty="0">
                    <a:solidFill>
                      <a:srgbClr val="000000"/>
                    </a:solidFill>
                  </a:rPr>
                  <a:t> </a:t>
                </a:r>
                <a:r>
                  <a:rPr lang="en-US" sz="2300" b="0" dirty="0">
                    <a:solidFill>
                      <a:srgbClr val="000000"/>
                    </a:solidFill>
                  </a:rPr>
                  <a:t>All attributes considered of </a:t>
                </a:r>
                <a:r>
                  <a:rPr lang="en-US" sz="2300" u="sng" dirty="0">
                    <a:solidFill>
                      <a:srgbClr val="006200"/>
                    </a:solidFill>
                  </a:rPr>
                  <a:t>equal </a:t>
                </a:r>
                <a:r>
                  <a:rPr lang="en-US" sz="2300" u="sng" dirty="0" smtClean="0">
                    <a:solidFill>
                      <a:srgbClr val="006200"/>
                    </a:solidFill>
                  </a:rPr>
                  <a:t>importance</a:t>
                </a:r>
                <a:r>
                  <a:rPr lang="en-US" sz="2300" dirty="0" smtClean="0">
                    <a:solidFill>
                      <a:srgbClr val="006200"/>
                    </a:solidFill>
                  </a:rPr>
                  <a:t> </a:t>
                </a:r>
                <a:r>
                  <a:rPr lang="en-US" sz="2300" dirty="0" smtClean="0">
                    <a:solidFill>
                      <a:srgbClr val="00CC99">
                        <a:lumMod val="75000"/>
                      </a:srgbClr>
                    </a:solidFill>
                  </a:rPr>
                  <a:t/>
                </a:r>
                <a:br>
                  <a:rPr lang="en-US" sz="2300" dirty="0" smtClean="0">
                    <a:solidFill>
                      <a:srgbClr val="00CC99">
                        <a:lumMod val="75000"/>
                      </a:srgbClr>
                    </a:solidFill>
                  </a:rPr>
                </a:br>
                <a:r>
                  <a:rPr lang="en-US" sz="2300" dirty="0" smtClean="0">
                    <a:solidFill>
                      <a:srgbClr val="00CC99">
                        <a:lumMod val="75000"/>
                      </a:srgbClr>
                    </a:solidFill>
                  </a:rPr>
                  <a:t>		         </a:t>
                </a:r>
                <a:r>
                  <a:rPr lang="en-US" sz="2300" b="0" dirty="0" smtClean="0">
                    <a:solidFill>
                      <a:srgbClr val="2D2DB9">
                        <a:lumMod val="75000"/>
                      </a:srgbClr>
                    </a:solidFill>
                  </a:rPr>
                  <a:t>All </a:t>
                </a:r>
                <a:r>
                  <a:rPr lang="en-US" sz="2300" b="0" dirty="0">
                    <a:solidFill>
                      <a:srgbClr val="2D2DB9">
                        <a:lumMod val="75000"/>
                      </a:srgbClr>
                    </a:solidFill>
                  </a:rPr>
                  <a:t>weights are </a:t>
                </a:r>
                <a:r>
                  <a:rPr lang="en-US" sz="2300" dirty="0">
                    <a:solidFill>
                      <a:srgbClr val="00518B"/>
                    </a:solidFill>
                  </a:rPr>
                  <a:t>W</a:t>
                </a:r>
                <a:r>
                  <a:rPr lang="en-US" sz="2300" baseline="-25000" dirty="0">
                    <a:solidFill>
                      <a:srgbClr val="00518B"/>
                    </a:solidFill>
                  </a:rPr>
                  <a:t>i</a:t>
                </a:r>
                <a:r>
                  <a:rPr lang="en-US" sz="2300" dirty="0">
                    <a:solidFill>
                      <a:srgbClr val="00518B"/>
                    </a:solidFill>
                  </a:rPr>
                  <a:t> </a:t>
                </a:r>
                <a14:m>
                  <m:oMath xmlns:m="http://schemas.openxmlformats.org/officeDocument/2006/math">
                    <m:r>
                      <a:rPr lang="en-US" sz="2300" i="1" dirty="0" smtClean="0">
                        <a:solidFill>
                          <a:srgbClr val="00518B"/>
                        </a:solidFill>
                        <a:latin typeface="Cambria Math"/>
                      </a:rPr>
                      <m:t>=</m:t>
                    </m:r>
                  </m:oMath>
                </a14:m>
                <a:r>
                  <a:rPr lang="en-US" sz="2300" dirty="0">
                    <a:solidFill>
                      <a:srgbClr val="00518B"/>
                    </a:solidFill>
                  </a:rPr>
                  <a:t> 1/m </a:t>
                </a:r>
                <a:r>
                  <a:rPr lang="en-US" sz="2300" b="0" dirty="0">
                    <a:solidFill>
                      <a:srgbClr val="2D2DB9">
                        <a:lumMod val="75000"/>
                      </a:srgbClr>
                    </a:solidFill>
                  </a:rPr>
                  <a:t>for </a:t>
                </a:r>
                <a:r>
                  <a:rPr lang="en-US" sz="2300" b="0" dirty="0" err="1">
                    <a:solidFill>
                      <a:srgbClr val="2D2DB9">
                        <a:lumMod val="75000"/>
                      </a:srgbClr>
                    </a:solidFill>
                  </a:rPr>
                  <a:t>i</a:t>
                </a:r>
                <a:r>
                  <a:rPr lang="en-US" sz="2300" b="0" dirty="0">
                    <a:solidFill>
                      <a:srgbClr val="2D2DB9">
                        <a:lumMod val="75000"/>
                      </a:srgbClr>
                    </a:solidFill>
                  </a:rPr>
                  <a:t> </a:t>
                </a:r>
                <a14:m>
                  <m:oMath xmlns:m="http://schemas.openxmlformats.org/officeDocument/2006/math">
                    <m:r>
                      <a:rPr lang="en-US" sz="2300" b="0" i="1" dirty="0" smtClean="0">
                        <a:solidFill>
                          <a:srgbClr val="2D2DB9">
                            <a:lumMod val="75000"/>
                          </a:srgbClr>
                        </a:solidFill>
                        <a:latin typeface="Cambria Math"/>
                      </a:rPr>
                      <m:t>=</m:t>
                    </m:r>
                  </m:oMath>
                </a14:m>
                <a:r>
                  <a:rPr lang="en-US" sz="2300" b="0" dirty="0">
                    <a:solidFill>
                      <a:srgbClr val="2D2DB9">
                        <a:lumMod val="75000"/>
                      </a:srgbClr>
                    </a:solidFill>
                  </a:rPr>
                  <a:t> 1, 2, …, m </a:t>
                </a:r>
                <a:r>
                  <a:rPr lang="en-US" sz="2300" b="0" dirty="0" smtClean="0">
                    <a:solidFill>
                      <a:srgbClr val="2D2DB9">
                        <a:lumMod val="75000"/>
                      </a:srgbClr>
                    </a:solidFill>
                  </a:rPr>
                  <a:t>attributes</a:t>
                </a:r>
                <a:endParaRPr lang="en-US" sz="2300" dirty="0" smtClean="0"/>
              </a:p>
              <a:p>
                <a:pPr marL="0" lvl="0" indent="0" defTabSz="914400" eaLnBrk="0" fontAlgn="base" hangingPunct="0">
                  <a:spcBef>
                    <a:spcPts val="600"/>
                  </a:spcBef>
                  <a:spcAft>
                    <a:spcPts val="600"/>
                  </a:spcAft>
                  <a:buClr>
                    <a:srgbClr val="A60A1B"/>
                  </a:buClr>
                  <a:buNone/>
                </a:pPr>
                <a:r>
                  <a:rPr lang="en-US" sz="2300" i="1" dirty="0">
                    <a:solidFill>
                      <a:srgbClr val="0033CC"/>
                    </a:solidFill>
                  </a:rPr>
                  <a:t>Rank order</a:t>
                </a:r>
                <a:r>
                  <a:rPr lang="en-US" sz="2300" i="1" dirty="0">
                    <a:solidFill>
                      <a:srgbClr val="0066CC"/>
                    </a:solidFill>
                  </a:rPr>
                  <a:t> </a:t>
                </a:r>
                <a:r>
                  <a:rPr lang="en-US" sz="2300" dirty="0">
                    <a:solidFill>
                      <a:srgbClr val="0066CC"/>
                    </a:solidFill>
                  </a:rPr>
                  <a:t>– </a:t>
                </a:r>
                <a:r>
                  <a:rPr lang="en-US" sz="2300" b="0" dirty="0">
                    <a:solidFill>
                      <a:srgbClr val="000000"/>
                    </a:solidFill>
                  </a:rPr>
                  <a:t>Attributes ranked by </a:t>
                </a:r>
                <a:r>
                  <a:rPr lang="en-US" sz="2300" u="sng" dirty="0">
                    <a:solidFill>
                      <a:srgbClr val="006200"/>
                    </a:solidFill>
                  </a:rPr>
                  <a:t>constantly increasing </a:t>
                </a:r>
                <a:r>
                  <a:rPr lang="en-US" sz="2300" u="sng" dirty="0" smtClean="0">
                    <a:solidFill>
                      <a:srgbClr val="006200"/>
                    </a:solidFill>
                  </a:rPr>
                  <a:t>importance</a:t>
                </a:r>
                <a:r>
                  <a:rPr lang="en-US" sz="2300" u="sng" dirty="0" smtClean="0">
                    <a:solidFill>
                      <a:srgbClr val="00CC99">
                        <a:lumMod val="75000"/>
                      </a:srgbClr>
                    </a:solidFill>
                  </a:rPr>
                  <a:t/>
                </a:r>
                <a:br>
                  <a:rPr lang="en-US" sz="2300" u="sng" dirty="0" smtClean="0">
                    <a:solidFill>
                      <a:srgbClr val="00CC99">
                        <a:lumMod val="75000"/>
                      </a:srgbClr>
                    </a:solidFill>
                  </a:rPr>
                </a:br>
                <a:r>
                  <a:rPr lang="en-US" sz="2300" b="0" dirty="0" smtClean="0">
                    <a:solidFill>
                      <a:srgbClr val="000000"/>
                    </a:solidFill>
                  </a:rPr>
                  <a:t>(1 </a:t>
                </a:r>
                <a14:m>
                  <m:oMath xmlns:m="http://schemas.openxmlformats.org/officeDocument/2006/math">
                    <m:r>
                      <a:rPr lang="en-US" sz="2300" b="0" i="1" dirty="0" smtClean="0">
                        <a:solidFill>
                          <a:srgbClr val="000000"/>
                        </a:solidFill>
                        <a:latin typeface="Cambria Math"/>
                      </a:rPr>
                      <m:t>=</m:t>
                    </m:r>
                  </m:oMath>
                </a14:m>
                <a:r>
                  <a:rPr lang="en-US" sz="2300" b="0" dirty="0">
                    <a:solidFill>
                      <a:srgbClr val="000000"/>
                    </a:solidFill>
                  </a:rPr>
                  <a:t> least, m </a:t>
                </a:r>
                <a14:m>
                  <m:oMath xmlns:m="http://schemas.openxmlformats.org/officeDocument/2006/math">
                    <m:r>
                      <a:rPr lang="en-US" sz="2300" b="0" i="1" dirty="0">
                        <a:solidFill>
                          <a:srgbClr val="000000"/>
                        </a:solidFill>
                        <a:latin typeface="Cambria Math"/>
                      </a:rPr>
                      <m:t>=</m:t>
                    </m:r>
                  </m:oMath>
                </a14:m>
                <a:r>
                  <a:rPr lang="en-US" sz="2300" b="0" dirty="0">
                    <a:solidFill>
                      <a:srgbClr val="000000"/>
                    </a:solidFill>
                  </a:rPr>
                  <a:t> most important)</a:t>
                </a:r>
              </a:p>
              <a:p>
                <a:pPr marL="0" lvl="0" indent="0" algn="ctr" defTabSz="914400" eaLnBrk="0" fontAlgn="base" hangingPunct="0">
                  <a:spcBef>
                    <a:spcPts val="0"/>
                  </a:spcBef>
                  <a:spcAft>
                    <a:spcPts val="600"/>
                  </a:spcAft>
                  <a:buClr>
                    <a:srgbClr val="C00000"/>
                  </a:buClr>
                  <a:buNone/>
                </a:pPr>
                <a:r>
                  <a:rPr lang="en-US" sz="2300" dirty="0" smtClean="0">
                    <a:solidFill>
                      <a:srgbClr val="3333CC"/>
                    </a:solidFill>
                  </a:rPr>
                  <a:t>   W</a:t>
                </a:r>
                <a:r>
                  <a:rPr lang="en-US" sz="2300" baseline="-25000" dirty="0" smtClean="0">
                    <a:solidFill>
                      <a:srgbClr val="3333CC"/>
                    </a:solidFill>
                  </a:rPr>
                  <a:t>1</a:t>
                </a:r>
                <a:r>
                  <a:rPr lang="en-US" sz="2300" dirty="0" smtClean="0">
                    <a:solidFill>
                      <a:srgbClr val="3333CC"/>
                    </a:solidFill>
                  </a:rPr>
                  <a:t> </a:t>
                </a:r>
                <a14:m>
                  <m:oMath xmlns:m="http://schemas.openxmlformats.org/officeDocument/2006/math">
                    <m:r>
                      <a:rPr lang="en-US" sz="2300" i="1" dirty="0" smtClean="0">
                        <a:solidFill>
                          <a:srgbClr val="3333CC"/>
                        </a:solidFill>
                        <a:latin typeface="Cambria Math"/>
                      </a:rPr>
                      <m:t>=</m:t>
                    </m:r>
                  </m:oMath>
                </a14:m>
                <a:r>
                  <a:rPr lang="en-US" sz="2300" dirty="0">
                    <a:solidFill>
                      <a:srgbClr val="3333CC"/>
                    </a:solidFill>
                  </a:rPr>
                  <a:t> 1/S, W</a:t>
                </a:r>
                <a:r>
                  <a:rPr lang="en-US" sz="2300" baseline="-25000" dirty="0">
                    <a:solidFill>
                      <a:srgbClr val="3333CC"/>
                    </a:solidFill>
                  </a:rPr>
                  <a:t>2</a:t>
                </a:r>
                <a:r>
                  <a:rPr lang="en-US" sz="2300" dirty="0">
                    <a:solidFill>
                      <a:srgbClr val="3333CC"/>
                    </a:solidFill>
                  </a:rPr>
                  <a:t> </a:t>
                </a:r>
                <a14:m>
                  <m:oMath xmlns:m="http://schemas.openxmlformats.org/officeDocument/2006/math">
                    <m:r>
                      <a:rPr lang="en-US" sz="2300" i="1" dirty="0">
                        <a:solidFill>
                          <a:srgbClr val="3333CC"/>
                        </a:solidFill>
                        <a:latin typeface="Cambria Math"/>
                      </a:rPr>
                      <m:t>=</m:t>
                    </m:r>
                  </m:oMath>
                </a14:m>
                <a:r>
                  <a:rPr lang="en-US" sz="2300" dirty="0">
                    <a:solidFill>
                      <a:srgbClr val="3333CC"/>
                    </a:solidFill>
                  </a:rPr>
                  <a:t> 2/S, …, </a:t>
                </a:r>
                <a:r>
                  <a:rPr lang="en-US" sz="2300" dirty="0" err="1">
                    <a:solidFill>
                      <a:srgbClr val="3333CC"/>
                    </a:solidFill>
                  </a:rPr>
                  <a:t>W</a:t>
                </a:r>
                <a:r>
                  <a:rPr lang="en-US" sz="2300" baseline="-25000" dirty="0" err="1">
                    <a:solidFill>
                      <a:srgbClr val="3333CC"/>
                    </a:solidFill>
                  </a:rPr>
                  <a:t>m</a:t>
                </a:r>
                <a:r>
                  <a:rPr lang="en-US" sz="2300" dirty="0">
                    <a:solidFill>
                      <a:srgbClr val="3333CC"/>
                    </a:solidFill>
                  </a:rPr>
                  <a:t> </a:t>
                </a:r>
                <a14:m>
                  <m:oMath xmlns:m="http://schemas.openxmlformats.org/officeDocument/2006/math">
                    <m:r>
                      <a:rPr lang="en-US" sz="2300" i="1" dirty="0">
                        <a:solidFill>
                          <a:srgbClr val="3333CC"/>
                        </a:solidFill>
                        <a:latin typeface="Cambria Math"/>
                      </a:rPr>
                      <m:t>=</m:t>
                    </m:r>
                  </m:oMath>
                </a14:m>
                <a:r>
                  <a:rPr lang="en-US" sz="2300" dirty="0">
                    <a:solidFill>
                      <a:srgbClr val="3333CC"/>
                    </a:solidFill>
                  </a:rPr>
                  <a:t> m/S</a:t>
                </a:r>
                <a:r>
                  <a:rPr lang="en-US" sz="2300" dirty="0">
                    <a:solidFill>
                      <a:srgbClr val="000000"/>
                    </a:solidFill>
                  </a:rPr>
                  <a:t>, </a:t>
                </a:r>
                <a:r>
                  <a:rPr lang="en-US" sz="2300" b="0" dirty="0">
                    <a:solidFill>
                      <a:srgbClr val="000000"/>
                    </a:solidFill>
                  </a:rPr>
                  <a:t>where </a:t>
                </a:r>
                <a:r>
                  <a:rPr lang="en-US" sz="2300" dirty="0">
                    <a:solidFill>
                      <a:srgbClr val="3333CC"/>
                    </a:solidFill>
                  </a:rPr>
                  <a:t>S</a:t>
                </a:r>
                <a:r>
                  <a:rPr lang="en-US" sz="2300" b="0" dirty="0">
                    <a:solidFill>
                      <a:srgbClr val="000000"/>
                    </a:solidFill>
                  </a:rPr>
                  <a:t> </a:t>
                </a:r>
                <a14:m>
                  <m:oMath xmlns:m="http://schemas.openxmlformats.org/officeDocument/2006/math">
                    <m:r>
                      <a:rPr lang="en-US" sz="2300" b="0" i="1" dirty="0" smtClean="0">
                        <a:solidFill>
                          <a:srgbClr val="000000"/>
                        </a:solidFill>
                        <a:latin typeface="Cambria Math"/>
                      </a:rPr>
                      <m:t>=</m:t>
                    </m:r>
                  </m:oMath>
                </a14:m>
                <a:r>
                  <a:rPr lang="en-US" sz="2300" b="0" dirty="0">
                    <a:solidFill>
                      <a:srgbClr val="000000"/>
                    </a:solidFill>
                  </a:rPr>
                  <a:t> sum of weights 1 through </a:t>
                </a:r>
                <a:r>
                  <a:rPr lang="en-US" sz="2300" b="0" dirty="0" smtClean="0">
                    <a:solidFill>
                      <a:srgbClr val="000000"/>
                    </a:solidFill>
                  </a:rPr>
                  <a:t>m</a:t>
                </a:r>
              </a:p>
              <a:p>
                <a:pPr marL="0" lvl="0" indent="0" defTabSz="914400" eaLnBrk="0" fontAlgn="base" hangingPunct="0">
                  <a:spcBef>
                    <a:spcPts val="600"/>
                  </a:spcBef>
                  <a:spcAft>
                    <a:spcPts val="600"/>
                  </a:spcAft>
                  <a:buClr>
                    <a:srgbClr val="A60A1B"/>
                  </a:buClr>
                  <a:buNone/>
                </a:pPr>
                <a:r>
                  <a:rPr lang="en-US" sz="2300" i="1" dirty="0">
                    <a:solidFill>
                      <a:srgbClr val="0033CC"/>
                    </a:solidFill>
                  </a:rPr>
                  <a:t>Weighted rank order</a:t>
                </a:r>
                <a:r>
                  <a:rPr lang="en-US" sz="2300" i="1" dirty="0">
                    <a:solidFill>
                      <a:srgbClr val="0066CC"/>
                    </a:solidFill>
                  </a:rPr>
                  <a:t> </a:t>
                </a:r>
                <a:r>
                  <a:rPr lang="en-US" sz="2300" dirty="0">
                    <a:solidFill>
                      <a:srgbClr val="0066CC"/>
                    </a:solidFill>
                  </a:rPr>
                  <a:t>– </a:t>
                </a:r>
                <a:r>
                  <a:rPr lang="en-US" sz="2300" b="0" dirty="0">
                    <a:solidFill>
                      <a:srgbClr val="000000"/>
                    </a:solidFill>
                  </a:rPr>
                  <a:t>Most </a:t>
                </a:r>
                <a:r>
                  <a:rPr lang="en-US" sz="2300" u="sng" dirty="0">
                    <a:solidFill>
                      <a:srgbClr val="006200"/>
                    </a:solidFill>
                  </a:rPr>
                  <a:t>important attribute score is 100</a:t>
                </a:r>
                <a:r>
                  <a:rPr lang="en-US" sz="2300" b="0" dirty="0">
                    <a:solidFill>
                      <a:srgbClr val="000000"/>
                    </a:solidFill>
                  </a:rPr>
                  <a:t>; others scored between 0 and 100. Let </a:t>
                </a:r>
                <a:r>
                  <a:rPr lang="en-US" sz="2300" b="0" i="1" dirty="0" err="1">
                    <a:solidFill>
                      <a:srgbClr val="000000"/>
                    </a:solidFill>
                  </a:rPr>
                  <a:t>s</a:t>
                </a:r>
                <a:r>
                  <a:rPr lang="en-US" sz="2300" b="0" i="1" baseline="-25000" dirty="0" err="1">
                    <a:solidFill>
                      <a:srgbClr val="000000"/>
                    </a:solidFill>
                  </a:rPr>
                  <a:t>i</a:t>
                </a:r>
                <a:r>
                  <a:rPr lang="en-US" sz="2300" b="0" dirty="0">
                    <a:solidFill>
                      <a:srgbClr val="000000"/>
                    </a:solidFill>
                  </a:rPr>
                  <a:t> </a:t>
                </a:r>
                <a14:m>
                  <m:oMath xmlns:m="http://schemas.openxmlformats.org/officeDocument/2006/math">
                    <m:r>
                      <a:rPr lang="en-US" sz="2300" b="0" i="1" dirty="0">
                        <a:solidFill>
                          <a:srgbClr val="000000"/>
                        </a:solidFill>
                        <a:latin typeface="Cambria Math"/>
                      </a:rPr>
                      <m:t>=</m:t>
                    </m:r>
                  </m:oMath>
                </a14:m>
                <a:r>
                  <a:rPr lang="en-US" sz="2300" b="0" dirty="0">
                    <a:solidFill>
                      <a:srgbClr val="000000"/>
                    </a:solidFill>
                  </a:rPr>
                  <a:t> score for each attribute </a:t>
                </a:r>
                <a:r>
                  <a:rPr lang="en-US" sz="2300" b="0" i="1" dirty="0" err="1">
                    <a:solidFill>
                      <a:srgbClr val="000000"/>
                    </a:solidFill>
                  </a:rPr>
                  <a:t>i</a:t>
                </a:r>
                <a:r>
                  <a:rPr lang="en-US" sz="2300" b="0" dirty="0">
                    <a:solidFill>
                      <a:srgbClr val="000000"/>
                    </a:solidFill>
                  </a:rPr>
                  <a:t>; weights </a:t>
                </a:r>
                <a:r>
                  <a:rPr lang="en-US" sz="2300" b="0" dirty="0" smtClean="0">
                    <a:solidFill>
                      <a:srgbClr val="000000"/>
                    </a:solidFill>
                  </a:rPr>
                  <a:t>are</a:t>
                </a:r>
                <a:endParaRPr lang="en-US" sz="2300" b="0" dirty="0">
                  <a:solidFill>
                    <a:srgbClr val="000000"/>
                  </a:solidFill>
                </a:endParaRPr>
              </a:p>
            </p:txBody>
          </p:sp>
        </mc:Choice>
        <mc:Fallback>
          <p:sp>
            <p:nvSpPr>
              <p:cNvPr id="10" name="Content Placeholder 2"/>
              <p:cNvSpPr>
                <a:spLocks noGrp="1" noRot="1" noChangeAspect="1" noMove="1" noResize="1" noEditPoints="1" noAdjustHandles="1" noChangeArrowheads="1" noChangeShapeType="1" noTextEdit="1"/>
              </p:cNvSpPr>
              <p:nvPr>
                <p:ph idx="1"/>
              </p:nvPr>
            </p:nvSpPr>
            <p:spPr>
              <a:xfrm>
                <a:off x="228600" y="1264920"/>
                <a:ext cx="8686800" cy="3002280"/>
              </a:xfrm>
              <a:blipFill rotWithShape="1">
                <a:blip r:embed="rId3" cstate="print"/>
                <a:stretch>
                  <a:fillRect l="-1053" t="-1423" r="-140" b="-1829"/>
                </a:stretch>
              </a:blipFill>
            </p:spPr>
            <p:txBody>
              <a:bodyPr/>
              <a:lstStyle/>
              <a:p>
                <a:r>
                  <a:rPr lang="en-US">
                    <a:noFill/>
                  </a:rPr>
                  <a:t> </a:t>
                </a:r>
              </a:p>
            </p:txBody>
          </p:sp>
        </mc:Fallback>
      </mc:AlternateContent>
      <p:graphicFrame>
        <p:nvGraphicFramePr>
          <p:cNvPr id="15" name="Object 3"/>
          <p:cNvGraphicFramePr>
            <a:graphicFrameLocks noChangeAspect="1"/>
          </p:cNvGraphicFramePr>
          <p:nvPr>
            <p:extLst>
              <p:ext uri="{D42A27DB-BD31-4B8C-83A1-F6EECF244321}">
                <p14:modId xmlns:p14="http://schemas.microsoft.com/office/powerpoint/2010/main" xmlns="" val="3386625467"/>
              </p:ext>
            </p:extLst>
          </p:nvPr>
        </p:nvGraphicFramePr>
        <p:xfrm>
          <a:off x="1163548" y="4679022"/>
          <a:ext cx="1676400" cy="1270000"/>
        </p:xfrm>
        <a:graphic>
          <a:graphicData uri="http://schemas.openxmlformats.org/presentationml/2006/ole">
            <p:oleObj spid="_x0000_s2102" name="Equation" r:id="rId4" imgW="838080" imgH="634680" progId="">
              <p:embed/>
            </p:oleObj>
          </a:graphicData>
        </a:graphic>
      </p:graphicFrame>
      <p:pic>
        <p:nvPicPr>
          <p:cNvPr id="14" name="Picture 4"/>
          <p:cNvPicPr>
            <a:picLocks noGrp="1" noChangeAspect="1" noChangeArrowheads="1"/>
          </p:cNvPicPr>
          <p:nvPr>
            <p:ph idx="17"/>
          </p:nvPr>
        </p:nvPicPr>
        <p:blipFill>
          <a:blip r:embed="rId5" cstate="print">
            <a:extLst>
              <a:ext uri="{28A0092B-C50C-407E-A947-70E740481C1C}">
                <a14:useLocalDpi xmlns:a14="http://schemas.microsoft.com/office/drawing/2010/main" xmlns="" val="0"/>
              </a:ext>
            </a:extLst>
          </a:blip>
          <a:srcRect/>
          <a:stretch>
            <a:fillRect/>
          </a:stretch>
        </p:blipFill>
        <p:spPr bwMode="auto">
          <a:xfrm>
            <a:off x="4089027" y="4648200"/>
            <a:ext cx="4216773" cy="1444574"/>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6" name="Straight Arrow Connector 5"/>
          <p:cNvCxnSpPr/>
          <p:nvPr/>
        </p:nvCxnSpPr>
        <p:spPr bwMode="auto">
          <a:xfrm>
            <a:off x="2448674" y="4895760"/>
            <a:ext cx="4419600" cy="1588"/>
          </a:xfrm>
          <a:prstGeom prst="straightConnector1">
            <a:avLst/>
          </a:prstGeom>
          <a:solidFill>
            <a:schemeClr val="accent1"/>
          </a:solidFill>
          <a:ln w="28575" cap="flat" cmpd="sng" algn="ctr">
            <a:solidFill>
              <a:srgbClr val="006200"/>
            </a:solidFill>
            <a:prstDash val="solid"/>
            <a:round/>
            <a:headEnd type="arrow"/>
            <a:tailEnd type="arrow"/>
          </a:ln>
          <a:effectLst/>
        </p:spPr>
      </p:cxnSp>
      <p:grpSp>
        <p:nvGrpSpPr>
          <p:cNvPr id="17" name="Group 6"/>
          <p:cNvGrpSpPr/>
          <p:nvPr/>
        </p:nvGrpSpPr>
        <p:grpSpPr>
          <a:xfrm>
            <a:off x="2438400" y="5750104"/>
            <a:ext cx="4648200" cy="533400"/>
            <a:chOff x="2211388" y="5257800"/>
            <a:chExt cx="4648200" cy="533400"/>
          </a:xfrm>
        </p:grpSpPr>
        <p:cxnSp>
          <p:nvCxnSpPr>
            <p:cNvPr id="18" name="Straight Arrow Connector 17"/>
            <p:cNvCxnSpPr/>
            <p:nvPr/>
          </p:nvCxnSpPr>
          <p:spPr bwMode="auto">
            <a:xfrm rot="16200000" flipV="1">
              <a:off x="2210594" y="5258594"/>
              <a:ext cx="533400" cy="531812"/>
            </a:xfrm>
            <a:prstGeom prst="straightConnector1">
              <a:avLst/>
            </a:prstGeom>
            <a:solidFill>
              <a:schemeClr val="accent1"/>
            </a:solidFill>
            <a:ln w="28575" cap="flat" cmpd="sng" algn="ctr">
              <a:solidFill>
                <a:srgbClr val="00518B"/>
              </a:solidFill>
              <a:prstDash val="solid"/>
              <a:round/>
              <a:headEnd type="none" w="med" len="med"/>
              <a:tailEnd type="arrow"/>
            </a:ln>
            <a:effectLst/>
          </p:spPr>
        </p:cxnSp>
        <p:cxnSp>
          <p:nvCxnSpPr>
            <p:cNvPr id="19" name="Straight Arrow Connector 18"/>
            <p:cNvCxnSpPr/>
            <p:nvPr/>
          </p:nvCxnSpPr>
          <p:spPr bwMode="auto">
            <a:xfrm rot="5400000" flipH="1" flipV="1">
              <a:off x="6744494" y="5676106"/>
              <a:ext cx="228600" cy="1588"/>
            </a:xfrm>
            <a:prstGeom prst="straightConnector1">
              <a:avLst/>
            </a:prstGeom>
            <a:solidFill>
              <a:schemeClr val="accent1"/>
            </a:solidFill>
            <a:ln w="28575" cap="flat" cmpd="sng" algn="ctr">
              <a:solidFill>
                <a:srgbClr val="00518B"/>
              </a:solidFill>
              <a:prstDash val="solid"/>
              <a:round/>
              <a:headEnd type="none" w="med" len="med"/>
              <a:tailEnd type="arrow"/>
            </a:ln>
            <a:effectLst/>
          </p:spPr>
        </p:cxnSp>
        <p:cxnSp>
          <p:nvCxnSpPr>
            <p:cNvPr id="20" name="Straight Connector 19"/>
            <p:cNvCxnSpPr/>
            <p:nvPr/>
          </p:nvCxnSpPr>
          <p:spPr bwMode="auto">
            <a:xfrm>
              <a:off x="2743200" y="5791200"/>
              <a:ext cx="4114800" cy="0"/>
            </a:xfrm>
            <a:prstGeom prst="line">
              <a:avLst/>
            </a:prstGeom>
            <a:solidFill>
              <a:schemeClr val="accent1"/>
            </a:solidFill>
            <a:ln w="28575" cap="flat" cmpd="sng" algn="ctr">
              <a:solidFill>
                <a:srgbClr val="00518B"/>
              </a:solidFill>
              <a:prstDash val="solid"/>
              <a:round/>
              <a:headEnd type="none" w="med" len="med"/>
              <a:tailEnd type="none" w="med" len="med"/>
            </a:ln>
            <a:effectLst/>
          </p:spPr>
        </p:cxnSp>
      </p:grpSp>
      <p:sp>
        <p:nvSpPr>
          <p:cNvPr id="12" name="Text Placeholder 7"/>
          <p:cNvSpPr>
            <a:spLocks noGrp="1"/>
          </p:cNvSpPr>
          <p:nvPr>
            <p:ph type="body" sz="quarter" idx="18"/>
          </p:nvPr>
        </p:nvSpPr>
        <p:spPr/>
        <p:txBody>
          <a:bodyPr/>
          <a:lstStyle/>
          <a:p>
            <a:endParaRPr lang="en-US" dirty="0"/>
          </a:p>
        </p:txBody>
      </p:sp>
      <p:sp>
        <p:nvSpPr>
          <p:cNvPr id="13" name="Text Placeholder 8"/>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xmlns="" val="196732428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 Procedures to Assign </a:t>
            </a:r>
            <a:r>
              <a:rPr lang="en-US" dirty="0" smtClean="0"/>
              <a:t>Weights</a:t>
            </a:r>
            <a:endParaRPr lang="en-US" dirty="0"/>
          </a:p>
        </p:txBody>
      </p:sp>
      <p:sp>
        <p:nvSpPr>
          <p:cNvPr id="8" name="Content Placeholder 2"/>
          <p:cNvSpPr>
            <a:spLocks noGrp="1"/>
          </p:cNvSpPr>
          <p:nvPr>
            <p:ph sz="quarter" idx="17"/>
          </p:nvPr>
        </p:nvSpPr>
        <p:spPr>
          <a:xfrm>
            <a:off x="457200" y="1346200"/>
            <a:ext cx="8229600" cy="939800"/>
          </a:xfrm>
        </p:spPr>
        <p:txBody>
          <a:bodyPr/>
          <a:lstStyle/>
          <a:p>
            <a:pPr marL="0" indent="0" algn="ctr">
              <a:buClr>
                <a:srgbClr val="A60A1B"/>
              </a:buClr>
              <a:buNone/>
            </a:pPr>
            <a:r>
              <a:rPr lang="en-US" i="1" dirty="0">
                <a:solidFill>
                  <a:srgbClr val="0033CC"/>
                </a:solidFill>
              </a:rPr>
              <a:t>Pairwise comparison </a:t>
            </a:r>
            <a:r>
              <a:rPr lang="en-US" dirty="0"/>
              <a:t>–</a:t>
            </a:r>
            <a:r>
              <a:rPr lang="en-US" b="0" dirty="0"/>
              <a:t> Attributes</a:t>
            </a:r>
            <a:r>
              <a:rPr lang="en-US" dirty="0"/>
              <a:t> are </a:t>
            </a:r>
            <a:r>
              <a:rPr lang="en-US" u="sng" dirty="0">
                <a:solidFill>
                  <a:srgbClr val="2B5B4D"/>
                </a:solidFill>
              </a:rPr>
              <a:t>compared to each </a:t>
            </a:r>
            <a:r>
              <a:rPr lang="en-US" u="sng" dirty="0" smtClean="0">
                <a:solidFill>
                  <a:srgbClr val="2B5B4D"/>
                </a:solidFill>
              </a:rPr>
              <a:t>other. </a:t>
            </a:r>
            <a:r>
              <a:rPr lang="en-US" dirty="0" smtClean="0">
                <a:solidFill>
                  <a:schemeClr val="accent1">
                    <a:lumMod val="75000"/>
                  </a:schemeClr>
                </a:solidFill>
              </a:rPr>
              <a:t>	</a:t>
            </a:r>
            <a:r>
              <a:rPr lang="en-US" b="0" dirty="0" smtClean="0"/>
              <a:t>Importance </a:t>
            </a:r>
            <a:r>
              <a:rPr lang="en-US" b="0" dirty="0"/>
              <a:t>comparison scale can be defined as follows</a:t>
            </a:r>
            <a:r>
              <a:rPr lang="en-US" b="0" dirty="0" smtClean="0"/>
              <a:t>:</a:t>
            </a:r>
            <a:endParaRPr lang="en-US" b="0" dirty="0"/>
          </a:p>
        </p:txBody>
      </p:sp>
      <p:sp>
        <p:nvSpPr>
          <p:cNvPr id="9" name="Content Placeholder 3"/>
          <p:cNvSpPr>
            <a:spLocks noGrp="1"/>
          </p:cNvSpPr>
          <p:nvPr>
            <p:ph sz="quarter" idx="18"/>
          </p:nvPr>
        </p:nvSpPr>
        <p:spPr>
          <a:xfrm>
            <a:off x="1028700" y="2362200"/>
            <a:ext cx="7086600" cy="1371600"/>
          </a:xfrm>
          <a:ln w="19050">
            <a:solidFill>
              <a:schemeClr val="tx1"/>
            </a:solidFill>
          </a:ln>
        </p:spPr>
        <p:txBody>
          <a:bodyPr/>
          <a:lstStyle/>
          <a:p>
            <a:pPr marL="91440" indent="0" defTabSz="548640" eaLnBrk="0" fontAlgn="base" hangingPunct="0">
              <a:spcBef>
                <a:spcPct val="0"/>
              </a:spcBef>
              <a:spcAft>
                <a:spcPct val="0"/>
              </a:spcAft>
              <a:buNone/>
            </a:pPr>
            <a:r>
              <a:rPr lang="en-US" sz="2600" b="0" dirty="0" smtClean="0"/>
              <a:t>0	if </a:t>
            </a:r>
            <a:r>
              <a:rPr lang="en-US" sz="2600" b="0" dirty="0"/>
              <a:t>attribute is </a:t>
            </a:r>
            <a:r>
              <a:rPr lang="en-US" sz="2600" i="1" dirty="0"/>
              <a:t>less important  </a:t>
            </a:r>
            <a:r>
              <a:rPr lang="en-US" sz="2600" b="0" dirty="0"/>
              <a:t>than one compared </a:t>
            </a:r>
            <a:r>
              <a:rPr lang="en-US" sz="2600" b="0" dirty="0" smtClean="0"/>
              <a:t>to</a:t>
            </a:r>
          </a:p>
          <a:p>
            <a:pPr marL="91440" indent="0" defTabSz="548640" eaLnBrk="0" fontAlgn="base" hangingPunct="0">
              <a:spcBef>
                <a:spcPct val="0"/>
              </a:spcBef>
              <a:spcAft>
                <a:spcPct val="0"/>
              </a:spcAft>
              <a:buNone/>
            </a:pPr>
            <a:r>
              <a:rPr lang="en-US" sz="2600" b="0" dirty="0" smtClean="0"/>
              <a:t>1</a:t>
            </a:r>
            <a:r>
              <a:rPr lang="en-US" sz="2600" b="0" dirty="0"/>
              <a:t>	</a:t>
            </a:r>
            <a:r>
              <a:rPr lang="en-US" sz="2600" b="0" dirty="0" smtClean="0"/>
              <a:t>if </a:t>
            </a:r>
            <a:r>
              <a:rPr lang="en-US" sz="2600" b="0" dirty="0"/>
              <a:t>attribute is </a:t>
            </a:r>
            <a:r>
              <a:rPr lang="en-US" sz="2600" i="1" dirty="0"/>
              <a:t>equally important </a:t>
            </a:r>
            <a:r>
              <a:rPr lang="en-US" sz="2600" b="0" dirty="0"/>
              <a:t> as one compared </a:t>
            </a:r>
            <a:r>
              <a:rPr lang="en-US" sz="2600" b="0" dirty="0" smtClean="0"/>
              <a:t>to</a:t>
            </a:r>
          </a:p>
          <a:p>
            <a:pPr marL="91440" indent="0" defTabSz="548640" eaLnBrk="0" fontAlgn="base" hangingPunct="0">
              <a:spcBef>
                <a:spcPct val="0"/>
              </a:spcBef>
              <a:spcAft>
                <a:spcPct val="0"/>
              </a:spcAft>
              <a:buNone/>
            </a:pPr>
            <a:r>
              <a:rPr lang="en-US" sz="2600" b="0" dirty="0" smtClean="0"/>
              <a:t>2	if </a:t>
            </a:r>
            <a:r>
              <a:rPr lang="en-US" sz="2600" b="0" dirty="0"/>
              <a:t>attribute is </a:t>
            </a:r>
            <a:r>
              <a:rPr lang="en-US" sz="2600" i="1" dirty="0"/>
              <a:t>more </a:t>
            </a:r>
            <a:r>
              <a:rPr lang="en-US" sz="2600" i="1" dirty="0" smtClean="0"/>
              <a:t>important  </a:t>
            </a:r>
            <a:r>
              <a:rPr lang="en-US" sz="2600" b="0" dirty="0"/>
              <a:t>than one compared </a:t>
            </a:r>
            <a:r>
              <a:rPr lang="en-US" sz="2600" b="0" dirty="0" smtClean="0"/>
              <a:t>to</a:t>
            </a:r>
            <a:endParaRPr lang="en-US" sz="2600" b="0" dirty="0"/>
          </a:p>
        </p:txBody>
      </p:sp>
      <p:sp>
        <p:nvSpPr>
          <p:cNvPr id="10" name="Content Placeholder 4"/>
          <p:cNvSpPr>
            <a:spLocks noGrp="1"/>
          </p:cNvSpPr>
          <p:nvPr>
            <p:ph sz="quarter" idx="19"/>
          </p:nvPr>
        </p:nvSpPr>
        <p:spPr>
          <a:xfrm>
            <a:off x="3352800" y="3886200"/>
            <a:ext cx="1600200" cy="457200"/>
          </a:xfrm>
        </p:spPr>
        <p:txBody>
          <a:bodyPr anchor="ctr"/>
          <a:lstStyle/>
          <a:p>
            <a:pPr marL="0" indent="0" algn="ctr">
              <a:buNone/>
            </a:pPr>
            <a:r>
              <a:rPr lang="en-US" sz="2600" dirty="0">
                <a:solidFill>
                  <a:srgbClr val="006200"/>
                </a:solidFill>
              </a:rPr>
              <a:t>Example</a:t>
            </a:r>
            <a:r>
              <a:rPr lang="en-US" sz="2600" dirty="0" smtClean="0">
                <a:solidFill>
                  <a:srgbClr val="006200"/>
                </a:solidFill>
              </a:rPr>
              <a:t>:</a:t>
            </a:r>
            <a:endParaRPr lang="en-US" sz="2600" dirty="0">
              <a:solidFill>
                <a:srgbClr val="006200"/>
              </a:solidFill>
            </a:endParaRPr>
          </a:p>
        </p:txBody>
      </p:sp>
      <mc:AlternateContent xmlns:mc="http://schemas.openxmlformats.org/markup-compatibility/2006">
        <mc:Choice xmlns:a14="http://schemas.microsoft.com/office/drawing/2010/main" xmlns="" Requires="a14">
          <p:graphicFrame>
            <p:nvGraphicFramePr>
              <p:cNvPr id="18" name="Table 5"/>
              <p:cNvGraphicFramePr>
                <a:graphicFrameLocks noGrp="1"/>
              </p:cNvGraphicFramePr>
              <p:nvPr>
                <p:extLst>
                  <p:ext uri="{D42A27DB-BD31-4B8C-83A1-F6EECF244321}">
                    <p14:modId xmlns:p14="http://schemas.microsoft.com/office/powerpoint/2010/main" val="2011758259"/>
                  </p:ext>
                </p:extLst>
              </p:nvPr>
            </p:nvGraphicFramePr>
            <p:xfrm>
              <a:off x="1066800" y="4495800"/>
              <a:ext cx="7010400" cy="2011680"/>
            </p:xfrm>
            <a:graphic>
              <a:graphicData uri="http://schemas.openxmlformats.org/drawingml/2006/table">
                <a:tbl>
                  <a:tblPr firstRow="1" bandRow="1">
                    <a:tableStyleId>{5C22544A-7EE6-4342-B048-85BDC9FD1C3A}</a:tableStyleId>
                  </a:tblPr>
                  <a:tblGrid>
                    <a:gridCol w="1600200"/>
                    <a:gridCol w="1524000"/>
                    <a:gridCol w="1828800"/>
                    <a:gridCol w="2057400"/>
                  </a:tblGrid>
                  <a:tr h="274320">
                    <a:tc>
                      <a:txBody>
                        <a:bodyPr/>
                        <a:lstStyle/>
                        <a:p>
                          <a:r>
                            <a:rPr lang="en-US" sz="1600" dirty="0" smtClean="0">
                              <a:solidFill>
                                <a:schemeClr val="tx1"/>
                              </a:solidFill>
                              <a:latin typeface="Arial Narrow" panose="020B0606020202030204" pitchFamily="34" charset="0"/>
                            </a:rPr>
                            <a:t>Attribute </a:t>
                          </a:r>
                          <a:r>
                            <a:rPr lang="en-US" sz="1600" i="1" dirty="0" err="1" smtClean="0">
                              <a:solidFill>
                                <a:schemeClr val="tx1"/>
                              </a:solidFill>
                              <a:latin typeface="Arial Narrow" panose="020B0606020202030204" pitchFamily="34" charset="0"/>
                            </a:rPr>
                            <a:t>i</a:t>
                          </a:r>
                          <a:endParaRPr lang="en-US" sz="1600" i="1" dirty="0">
                            <a:solidFill>
                              <a:schemeClr val="tx1"/>
                            </a:solidFill>
                            <a:latin typeface="Arial Narrow" panose="020B0606020202030204" pitchFamily="34" charset="0"/>
                          </a:endParaRPr>
                        </a:p>
                      </a:txBody>
                      <a:tcPr>
                        <a:lnL w="19050" cap="flat" cmpd="sng" algn="ctr">
                          <a:solidFill>
                            <a:srgbClr val="006200"/>
                          </a:solidFill>
                          <a:prstDash val="solid"/>
                          <a:round/>
                          <a:headEnd type="none" w="med" len="med"/>
                          <a:tailEnd type="none" w="med" len="med"/>
                        </a:lnL>
                        <a:lnT w="19050" cap="flat" cmpd="sng" algn="ctr">
                          <a:solidFill>
                            <a:srgbClr val="006200"/>
                          </a:solidFill>
                          <a:prstDash val="solid"/>
                          <a:round/>
                          <a:headEnd type="none" w="med" len="med"/>
                          <a:tailEnd type="none" w="med" len="med"/>
                        </a:lnT>
                        <a:lnB w="19050" cap="flat" cmpd="sng" algn="ctr">
                          <a:solidFill>
                            <a:srgbClr val="00518B"/>
                          </a:solidFill>
                          <a:prstDash val="solid"/>
                          <a:round/>
                          <a:headEnd type="none" w="med" len="med"/>
                          <a:tailEnd type="none" w="med" len="med"/>
                        </a:lnB>
                        <a:solidFill>
                          <a:schemeClr val="bg1">
                            <a:lumMod val="95000"/>
                          </a:schemeClr>
                        </a:solidFill>
                      </a:tcPr>
                    </a:tc>
                    <a:tc>
                      <a:txBody>
                        <a:bodyPr/>
                        <a:lstStyle/>
                        <a:p>
                          <a:pPr algn="ctr"/>
                          <a:r>
                            <a:rPr lang="en-US" sz="1600" dirty="0" smtClean="0">
                              <a:solidFill>
                                <a:schemeClr val="tx1"/>
                              </a:solidFill>
                              <a:latin typeface="Arial Narrow" panose="020B0606020202030204" pitchFamily="34" charset="0"/>
                            </a:rPr>
                            <a:t>1 </a:t>
                          </a:r>
                          <a14:m>
                            <m:oMath xmlns:m="http://schemas.openxmlformats.org/officeDocument/2006/math">
                              <m:r>
                                <a:rPr lang="en-US" sz="1600" i="1" dirty="0" smtClean="0">
                                  <a:solidFill>
                                    <a:schemeClr val="tx1"/>
                                  </a:solidFill>
                                  <a:latin typeface="Cambria Math"/>
                                </a:rPr>
                                <m:t>=</m:t>
                              </m:r>
                            </m:oMath>
                          </a14:m>
                          <a:r>
                            <a:rPr lang="en-US" sz="1600" dirty="0" smtClean="0">
                              <a:solidFill>
                                <a:schemeClr val="tx1"/>
                              </a:solidFill>
                              <a:latin typeface="Arial Narrow" panose="020B0606020202030204" pitchFamily="34" charset="0"/>
                            </a:rPr>
                            <a:t> Cost</a:t>
                          </a:r>
                          <a:endParaRPr lang="en-US" sz="1600" dirty="0">
                            <a:solidFill>
                              <a:schemeClr val="tx1"/>
                            </a:solidFill>
                            <a:latin typeface="Arial Narrow" panose="020B0606020202030204" pitchFamily="34" charset="0"/>
                          </a:endParaRPr>
                        </a:p>
                      </a:txBody>
                      <a:tcPr>
                        <a:lnT w="19050" cap="flat" cmpd="sng" algn="ctr">
                          <a:solidFill>
                            <a:srgbClr val="006200"/>
                          </a:solidFill>
                          <a:prstDash val="solid"/>
                          <a:round/>
                          <a:headEnd type="none" w="med" len="med"/>
                          <a:tailEnd type="none" w="med" len="med"/>
                        </a:lnT>
                        <a:lnB w="19050" cap="flat" cmpd="sng" algn="ctr">
                          <a:solidFill>
                            <a:srgbClr val="00518B"/>
                          </a:solidFill>
                          <a:prstDash val="solid"/>
                          <a:round/>
                          <a:headEnd type="none" w="med" len="med"/>
                          <a:tailEnd type="none" w="med" len="med"/>
                        </a:lnB>
                        <a:solidFill>
                          <a:schemeClr val="bg1">
                            <a:lumMod val="95000"/>
                          </a:schemeClr>
                        </a:solidFill>
                      </a:tcPr>
                    </a:tc>
                    <a:tc>
                      <a:txBody>
                        <a:bodyPr/>
                        <a:lstStyle/>
                        <a:p>
                          <a:pPr algn="ctr"/>
                          <a:r>
                            <a:rPr lang="en-US" sz="1600" dirty="0" smtClean="0">
                              <a:solidFill>
                                <a:schemeClr val="tx1"/>
                              </a:solidFill>
                              <a:latin typeface="Arial Narrow" panose="020B0606020202030204" pitchFamily="34" charset="0"/>
                            </a:rPr>
                            <a:t>2 </a:t>
                          </a:r>
                          <a14:m>
                            <m:oMath xmlns:m="http://schemas.openxmlformats.org/officeDocument/2006/math">
                              <m:r>
                                <a:rPr lang="en-US" sz="1600" i="1" dirty="0" smtClean="0">
                                  <a:solidFill>
                                    <a:schemeClr val="tx1"/>
                                  </a:solidFill>
                                  <a:latin typeface="Cambria Math"/>
                                </a:rPr>
                                <m:t>=</m:t>
                              </m:r>
                            </m:oMath>
                          </a14:m>
                          <a:r>
                            <a:rPr lang="en-US" sz="1600" dirty="0" smtClean="0">
                              <a:solidFill>
                                <a:schemeClr val="tx1"/>
                              </a:solidFill>
                              <a:latin typeface="Arial Narrow" panose="020B0606020202030204" pitchFamily="34" charset="0"/>
                            </a:rPr>
                            <a:t> Constructability</a:t>
                          </a:r>
                          <a:endParaRPr lang="en-US" sz="1600" dirty="0">
                            <a:solidFill>
                              <a:schemeClr val="tx1"/>
                            </a:solidFill>
                            <a:latin typeface="Arial Narrow" panose="020B0606020202030204" pitchFamily="34" charset="0"/>
                          </a:endParaRPr>
                        </a:p>
                      </a:txBody>
                      <a:tcPr>
                        <a:lnT w="19050" cap="flat" cmpd="sng" algn="ctr">
                          <a:solidFill>
                            <a:srgbClr val="006200"/>
                          </a:solidFill>
                          <a:prstDash val="solid"/>
                          <a:round/>
                          <a:headEnd type="none" w="med" len="med"/>
                          <a:tailEnd type="none" w="med" len="med"/>
                        </a:lnT>
                        <a:lnB w="19050" cap="flat" cmpd="sng" algn="ctr">
                          <a:solidFill>
                            <a:srgbClr val="00518B"/>
                          </a:solidFill>
                          <a:prstDash val="solid"/>
                          <a:round/>
                          <a:headEnd type="none" w="med" len="med"/>
                          <a:tailEnd type="none" w="med" len="med"/>
                        </a:lnB>
                        <a:solidFill>
                          <a:schemeClr val="bg1">
                            <a:lumMod val="95000"/>
                          </a:schemeClr>
                        </a:solidFill>
                      </a:tcPr>
                    </a:tc>
                    <a:tc>
                      <a:txBody>
                        <a:bodyPr/>
                        <a:lstStyle/>
                        <a:p>
                          <a:pPr algn="ctr"/>
                          <a:r>
                            <a:rPr lang="en-US" sz="1600" dirty="0" smtClean="0">
                              <a:solidFill>
                                <a:schemeClr val="tx1"/>
                              </a:solidFill>
                              <a:latin typeface="Arial Narrow" panose="020B0606020202030204" pitchFamily="34" charset="0"/>
                            </a:rPr>
                            <a:t>3 </a:t>
                          </a:r>
                          <a14:m>
                            <m:oMath xmlns:m="http://schemas.openxmlformats.org/officeDocument/2006/math">
                              <m:r>
                                <a:rPr lang="en-US" sz="1600" i="1" dirty="0" smtClean="0">
                                  <a:solidFill>
                                    <a:schemeClr val="tx1"/>
                                  </a:solidFill>
                                  <a:latin typeface="Cambria Math"/>
                                </a:rPr>
                                <m:t>=</m:t>
                              </m:r>
                            </m:oMath>
                          </a14:m>
                          <a:r>
                            <a:rPr lang="en-US" sz="1600" dirty="0" smtClean="0">
                              <a:solidFill>
                                <a:schemeClr val="tx1"/>
                              </a:solidFill>
                              <a:latin typeface="Arial Narrow" panose="020B0606020202030204" pitchFamily="34" charset="0"/>
                            </a:rPr>
                            <a:t> Environment</a:t>
                          </a:r>
                          <a:endParaRPr lang="en-US" sz="1600" dirty="0">
                            <a:solidFill>
                              <a:schemeClr val="tx1"/>
                            </a:solidFill>
                            <a:latin typeface="Arial Narrow" panose="020B0606020202030204" pitchFamily="34" charset="0"/>
                          </a:endParaRPr>
                        </a:p>
                      </a:txBody>
                      <a:tcPr>
                        <a:lnR w="19050" cap="flat" cmpd="sng" algn="ctr">
                          <a:solidFill>
                            <a:srgbClr val="006200"/>
                          </a:solidFill>
                          <a:prstDash val="solid"/>
                          <a:round/>
                          <a:headEnd type="none" w="med" len="med"/>
                          <a:tailEnd type="none" w="med" len="med"/>
                        </a:lnR>
                        <a:lnT w="19050" cap="flat" cmpd="sng" algn="ctr">
                          <a:solidFill>
                            <a:srgbClr val="006200"/>
                          </a:solidFill>
                          <a:prstDash val="solid"/>
                          <a:round/>
                          <a:headEnd type="none" w="med" len="med"/>
                          <a:tailEnd type="none" w="med" len="med"/>
                        </a:lnT>
                        <a:lnB w="19050" cap="flat" cmpd="sng" algn="ctr">
                          <a:solidFill>
                            <a:srgbClr val="00518B"/>
                          </a:solidFill>
                          <a:prstDash val="solid"/>
                          <a:round/>
                          <a:headEnd type="none" w="med" len="med"/>
                          <a:tailEnd type="none" w="med" len="med"/>
                        </a:lnB>
                        <a:solidFill>
                          <a:schemeClr val="bg1">
                            <a:lumMod val="95000"/>
                          </a:schemeClr>
                        </a:solidFill>
                      </a:tcPr>
                    </a:tc>
                  </a:tr>
                  <a:tr h="274320">
                    <a:tc>
                      <a:txBody>
                        <a:bodyPr/>
                        <a:lstStyle/>
                        <a:p>
                          <a:r>
                            <a:rPr lang="en-US" sz="1600" dirty="0" smtClean="0">
                              <a:latin typeface="Arial Narrow" panose="020B0606020202030204" pitchFamily="34" charset="0"/>
                            </a:rPr>
                            <a:t>Cost</a:t>
                          </a:r>
                          <a:endParaRPr lang="en-US" sz="1600" dirty="0">
                            <a:latin typeface="Arial Narrow" panose="020B0606020202030204" pitchFamily="34" charset="0"/>
                          </a:endParaRPr>
                        </a:p>
                      </a:txBody>
                      <a:tcPr>
                        <a:lnL w="19050" cap="flat" cmpd="sng" algn="ctr">
                          <a:solidFill>
                            <a:srgbClr val="006200"/>
                          </a:solidFill>
                          <a:prstDash val="solid"/>
                          <a:round/>
                          <a:headEnd type="none" w="med" len="med"/>
                          <a:tailEnd type="none" w="med" len="med"/>
                        </a:lnL>
                        <a:lnR w="12700" cmpd="sng">
                          <a:noFill/>
                        </a:lnR>
                        <a:lnT w="19050" cap="flat" cmpd="sng" algn="ctr">
                          <a:solidFill>
                            <a:srgbClr val="00518B"/>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smtClean="0">
                              <a:latin typeface="Arial Narrow" panose="020B0606020202030204" pitchFamily="34" charset="0"/>
                            </a:rPr>
                            <a:t>n/a</a:t>
                          </a:r>
                          <a:endParaRPr lang="en-US" sz="1600" dirty="0">
                            <a:latin typeface="Arial Narrow" panose="020B0606020202030204" pitchFamily="34" charset="0"/>
                          </a:endParaRPr>
                        </a:p>
                      </a:txBody>
                      <a:tcPr>
                        <a:lnL w="12700" cmpd="sng">
                          <a:noFill/>
                        </a:lnL>
                        <a:lnR w="12700" cmpd="sng">
                          <a:noFill/>
                        </a:lnR>
                        <a:lnT w="19050" cap="flat" cmpd="sng" algn="ctr">
                          <a:solidFill>
                            <a:srgbClr val="00518B"/>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smtClean="0">
                              <a:latin typeface="Arial Narrow" panose="020B0606020202030204" pitchFamily="34" charset="0"/>
                            </a:rPr>
                            <a:t>0</a:t>
                          </a:r>
                          <a:endParaRPr lang="en-US" sz="1600" dirty="0">
                            <a:latin typeface="Arial Narrow" panose="020B0606020202030204" pitchFamily="34" charset="0"/>
                          </a:endParaRPr>
                        </a:p>
                      </a:txBody>
                      <a:tcPr>
                        <a:lnL w="12700" cmpd="sng">
                          <a:noFill/>
                        </a:lnL>
                        <a:lnR w="12700" cmpd="sng">
                          <a:noFill/>
                        </a:lnR>
                        <a:lnT w="19050" cap="flat" cmpd="sng" algn="ctr">
                          <a:solidFill>
                            <a:srgbClr val="00518B"/>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smtClean="0">
                              <a:latin typeface="Arial Narrow" panose="020B0606020202030204" pitchFamily="34" charset="0"/>
                            </a:rPr>
                            <a:t>1</a:t>
                          </a:r>
                          <a:endParaRPr lang="en-US" sz="1600" dirty="0">
                            <a:latin typeface="Arial Narrow" panose="020B0606020202030204" pitchFamily="34" charset="0"/>
                          </a:endParaRPr>
                        </a:p>
                      </a:txBody>
                      <a:tcPr>
                        <a:lnL w="12700" cmpd="sng">
                          <a:noFill/>
                        </a:lnL>
                        <a:lnR w="19050" cap="flat" cmpd="sng" algn="ctr">
                          <a:solidFill>
                            <a:srgbClr val="006200"/>
                          </a:solidFill>
                          <a:prstDash val="solid"/>
                          <a:round/>
                          <a:headEnd type="none" w="med" len="med"/>
                          <a:tailEnd type="none" w="med" len="med"/>
                        </a:lnR>
                        <a:lnT w="19050" cap="flat" cmpd="sng" algn="ctr">
                          <a:solidFill>
                            <a:srgbClr val="00518B"/>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r>
                  <a:tr h="274320">
                    <a:tc>
                      <a:txBody>
                        <a:bodyPr/>
                        <a:lstStyle/>
                        <a:p>
                          <a:r>
                            <a:rPr lang="en-US" sz="1600" dirty="0" smtClean="0">
                              <a:latin typeface="Arial Narrow" panose="020B0606020202030204" pitchFamily="34" charset="0"/>
                            </a:rPr>
                            <a:t>Constructability</a:t>
                          </a:r>
                          <a:endParaRPr lang="en-US" sz="1600" dirty="0">
                            <a:latin typeface="Arial Narrow" panose="020B0606020202030204" pitchFamily="34" charset="0"/>
                          </a:endParaRPr>
                        </a:p>
                      </a:txBody>
                      <a:tcPr>
                        <a:lnL w="19050" cap="flat" cmpd="sng" algn="ctr">
                          <a:solidFill>
                            <a:srgbClr val="0062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smtClean="0">
                              <a:latin typeface="Arial Narrow" panose="020B0606020202030204" pitchFamily="34" charset="0"/>
                            </a:rPr>
                            <a:t>2</a:t>
                          </a:r>
                          <a:endParaRPr lang="en-US" sz="16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latin typeface="Arial Narrow" panose="020B0606020202030204" pitchFamily="34" charset="0"/>
                            </a:rPr>
                            <a:t>n/a</a:t>
                          </a:r>
                          <a:endParaRPr lang="en-US" sz="1600" dirty="0" smtClean="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smtClean="0">
                              <a:latin typeface="Arial Narrow" panose="020B0606020202030204" pitchFamily="34" charset="0"/>
                            </a:rPr>
                            <a:t>1</a:t>
                          </a:r>
                          <a:endParaRPr lang="en-US" sz="1600" dirty="0">
                            <a:latin typeface="Arial Narrow" panose="020B0606020202030204" pitchFamily="34" charset="0"/>
                          </a:endParaRPr>
                        </a:p>
                      </a:txBody>
                      <a:tcPr>
                        <a:lnL w="12700" cmpd="sng">
                          <a:noFill/>
                        </a:lnL>
                        <a:lnR w="19050" cap="flat" cmpd="sng" algn="ctr">
                          <a:solidFill>
                            <a:srgbClr val="0062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274320">
                    <a:tc>
                      <a:txBody>
                        <a:bodyPr/>
                        <a:lstStyle/>
                        <a:p>
                          <a:r>
                            <a:rPr lang="en-US" sz="1600" dirty="0" smtClean="0">
                              <a:latin typeface="Arial Narrow" panose="020B0606020202030204" pitchFamily="34" charset="0"/>
                            </a:rPr>
                            <a:t>Environment</a:t>
                          </a:r>
                          <a:endParaRPr lang="en-US" sz="1600" dirty="0">
                            <a:latin typeface="Arial Narrow" panose="020B0606020202030204" pitchFamily="34" charset="0"/>
                          </a:endParaRPr>
                        </a:p>
                      </a:txBody>
                      <a:tcPr>
                        <a:lnL w="19050" cap="flat" cmpd="sng" algn="ctr">
                          <a:solidFill>
                            <a:srgbClr val="006200"/>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smtClean="0">
                              <a:latin typeface="Arial Narrow" panose="020B0606020202030204" pitchFamily="34" charset="0"/>
                            </a:rPr>
                            <a:t>1</a:t>
                          </a:r>
                          <a:endParaRPr lang="en-US" sz="1600" dirty="0">
                            <a:latin typeface="Arial Narrow" panose="020B0606020202030204" pitchFamily="34" charset="0"/>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smtClean="0">
                              <a:latin typeface="Arial Narrow" panose="020B0606020202030204" pitchFamily="34" charset="0"/>
                            </a:rPr>
                            <a:t>1</a:t>
                          </a:r>
                          <a:endParaRPr lang="en-US" sz="1600" dirty="0">
                            <a:latin typeface="Arial Narrow" panose="020B0606020202030204" pitchFamily="34" charset="0"/>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latin typeface="Arial Narrow" panose="020B0606020202030204" pitchFamily="34" charset="0"/>
                            </a:rPr>
                            <a:t>n/a</a:t>
                          </a:r>
                          <a:endParaRPr lang="en-US" sz="1600" dirty="0" smtClean="0">
                            <a:latin typeface="Arial Narrow" panose="020B0606020202030204" pitchFamily="34" charset="0"/>
                          </a:endParaRPr>
                        </a:p>
                      </a:txBody>
                      <a:tcPr>
                        <a:lnL w="12700" cmpd="sng">
                          <a:noFill/>
                        </a:lnL>
                        <a:lnR w="19050" cap="flat" cmpd="sng" algn="ctr">
                          <a:solidFill>
                            <a:srgbClr val="006200"/>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74320">
                    <a:tc>
                      <a:txBody>
                        <a:bodyPr/>
                        <a:lstStyle/>
                        <a:p>
                          <a:r>
                            <a:rPr lang="en-US" sz="1600" dirty="0" smtClean="0">
                              <a:latin typeface="Arial Narrow" panose="020B0606020202030204" pitchFamily="34" charset="0"/>
                            </a:rPr>
                            <a:t>Sum of scores</a:t>
                          </a:r>
                          <a:endParaRPr lang="en-US" sz="1600" dirty="0">
                            <a:latin typeface="Arial Narrow" panose="020B0606020202030204" pitchFamily="34" charset="0"/>
                          </a:endParaRPr>
                        </a:p>
                      </a:txBody>
                      <a:tcPr>
                        <a:lnL w="19050" cap="flat" cmpd="sng" algn="ctr">
                          <a:solidFill>
                            <a:srgbClr val="006200"/>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smtClean="0">
                              <a:latin typeface="Arial Narrow" panose="020B0606020202030204" pitchFamily="34" charset="0"/>
                            </a:rPr>
                            <a:t>3</a:t>
                          </a:r>
                          <a:endParaRPr lang="en-US" sz="1600" dirty="0">
                            <a:latin typeface="Arial Narrow" panose="020B0606020202030204" pitchFamily="34" charset="0"/>
                          </a:endParaRPr>
                        </a:p>
                      </a:txBody>
                      <a:tcP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smtClean="0">
                              <a:latin typeface="Arial Narrow" panose="020B0606020202030204" pitchFamily="34" charset="0"/>
                            </a:rPr>
                            <a:t>1</a:t>
                          </a:r>
                          <a:endParaRPr lang="en-US" sz="1600" dirty="0">
                            <a:latin typeface="Arial Narrow" panose="020B0606020202030204" pitchFamily="34" charset="0"/>
                          </a:endParaRPr>
                        </a:p>
                      </a:txBody>
                      <a:tcP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smtClean="0">
                              <a:latin typeface="Arial Narrow" panose="020B0606020202030204" pitchFamily="34" charset="0"/>
                            </a:rPr>
                            <a:t>2</a:t>
                          </a:r>
                          <a:endParaRPr lang="en-US" sz="1600" dirty="0">
                            <a:latin typeface="Arial Narrow" panose="020B0606020202030204" pitchFamily="34" charset="0"/>
                          </a:endParaRPr>
                        </a:p>
                      </a:txBody>
                      <a:tcPr>
                        <a:lnL w="12700" cmpd="sng">
                          <a:noFill/>
                        </a:lnL>
                        <a:lnR w="19050" cap="flat" cmpd="sng" algn="ctr">
                          <a:solidFill>
                            <a:srgbClr val="0062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r>
                  <a:tr h="274320">
                    <a:tc>
                      <a:txBody>
                        <a:bodyPr/>
                        <a:lstStyle/>
                        <a:p>
                          <a:r>
                            <a:rPr lang="en-US" sz="1600" dirty="0" smtClean="0">
                              <a:latin typeface="Arial Narrow" panose="020B0606020202030204" pitchFamily="34" charset="0"/>
                            </a:rPr>
                            <a:t>Weight </a:t>
                          </a:r>
                          <a:r>
                            <a:rPr lang="en-US" sz="1600" i="1" dirty="0" smtClean="0">
                              <a:latin typeface="Arial Narrow" panose="020B0606020202030204" pitchFamily="34" charset="0"/>
                            </a:rPr>
                            <a:t>W</a:t>
                          </a:r>
                          <a:r>
                            <a:rPr lang="en-US" sz="1600" i="1" baseline="-25000" dirty="0" smtClean="0">
                              <a:latin typeface="Arial Narrow" panose="020B0606020202030204" pitchFamily="34" charset="0"/>
                            </a:rPr>
                            <a:t>i</a:t>
                          </a:r>
                          <a:endParaRPr lang="en-US" sz="1600" i="1" baseline="-25000" dirty="0">
                            <a:latin typeface="Arial Narrow" panose="020B0606020202030204" pitchFamily="34" charset="0"/>
                          </a:endParaRPr>
                        </a:p>
                      </a:txBody>
                      <a:tcPr>
                        <a:lnL w="19050" cap="flat" cmpd="sng" algn="ctr">
                          <a:solidFill>
                            <a:srgbClr val="006200"/>
                          </a:solidFill>
                          <a:prstDash val="solid"/>
                          <a:round/>
                          <a:headEnd type="none" w="med" len="med"/>
                          <a:tailEnd type="none" w="med" len="med"/>
                        </a:lnL>
                        <a:lnR w="12700" cmpd="sng">
                          <a:noFill/>
                        </a:lnR>
                        <a:lnT w="12700" cmpd="sng">
                          <a:noFill/>
                        </a:lnT>
                        <a:lnB w="19050" cap="flat" cmpd="sng" algn="ctr">
                          <a:solidFill>
                            <a:srgbClr val="0062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smtClean="0">
                              <a:latin typeface="Arial Narrow" panose="020B0606020202030204" pitchFamily="34" charset="0"/>
                            </a:rPr>
                            <a:t>0.500</a:t>
                          </a:r>
                          <a:endParaRPr lang="en-US" sz="1600" dirty="0">
                            <a:latin typeface="Arial Narrow" panose="020B0606020202030204" pitchFamily="34" charset="0"/>
                          </a:endParaRPr>
                        </a:p>
                      </a:txBody>
                      <a:tcPr>
                        <a:lnL w="12700" cmpd="sng">
                          <a:noFill/>
                        </a:lnL>
                        <a:lnR w="12700" cmpd="sng">
                          <a:noFill/>
                        </a:lnR>
                        <a:lnT w="12700" cmpd="sng">
                          <a:noFill/>
                        </a:lnT>
                        <a:lnB w="19050" cap="flat" cmpd="sng" algn="ctr">
                          <a:solidFill>
                            <a:srgbClr val="0062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smtClean="0">
                              <a:latin typeface="Arial Narrow" panose="020B0606020202030204" pitchFamily="34" charset="0"/>
                            </a:rPr>
                            <a:t>0.167</a:t>
                          </a:r>
                          <a:endParaRPr lang="en-US" sz="1600" dirty="0">
                            <a:latin typeface="Arial Narrow" panose="020B0606020202030204" pitchFamily="34" charset="0"/>
                          </a:endParaRPr>
                        </a:p>
                      </a:txBody>
                      <a:tcPr>
                        <a:lnL w="12700" cmpd="sng">
                          <a:noFill/>
                        </a:lnL>
                        <a:lnR w="12700" cmpd="sng">
                          <a:noFill/>
                        </a:lnR>
                        <a:lnT w="12700" cmpd="sng">
                          <a:noFill/>
                        </a:lnT>
                        <a:lnB w="19050" cap="flat" cmpd="sng" algn="ctr">
                          <a:solidFill>
                            <a:srgbClr val="0062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smtClean="0">
                              <a:latin typeface="Arial Narrow" panose="020B0606020202030204" pitchFamily="34" charset="0"/>
                            </a:rPr>
                            <a:t>0.333</a:t>
                          </a:r>
                          <a:endParaRPr lang="en-US" sz="1600" dirty="0">
                            <a:latin typeface="Arial Narrow" panose="020B0606020202030204" pitchFamily="34" charset="0"/>
                          </a:endParaRPr>
                        </a:p>
                      </a:txBody>
                      <a:tcPr>
                        <a:lnL w="12700" cmpd="sng">
                          <a:noFill/>
                        </a:lnL>
                        <a:lnR w="19050" cap="flat" cmpd="sng" algn="ctr">
                          <a:solidFill>
                            <a:srgbClr val="006200"/>
                          </a:solidFill>
                          <a:prstDash val="solid"/>
                          <a:round/>
                          <a:headEnd type="none" w="med" len="med"/>
                          <a:tailEnd type="none" w="med" len="med"/>
                        </a:lnR>
                        <a:lnT w="12700" cmpd="sng">
                          <a:noFill/>
                        </a:lnT>
                        <a:lnB w="19050" cap="flat" cmpd="sng" algn="ctr">
                          <a:solidFill>
                            <a:srgbClr val="0062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mc:Choice>
        <mc:Fallback>
          <p:graphicFrame>
            <p:nvGraphicFramePr>
              <p:cNvPr id="18" name="Table 5"/>
              <p:cNvGraphicFramePr>
                <a:graphicFrameLocks noGrp="1"/>
              </p:cNvGraphicFramePr>
              <p:nvPr>
                <p:extLst>
                  <p:ext uri="{D42A27DB-BD31-4B8C-83A1-F6EECF244321}">
                    <p14:modId xmlns:p14="http://schemas.microsoft.com/office/powerpoint/2010/main" xmlns="" val="2011758259"/>
                  </p:ext>
                </p:extLst>
              </p:nvPr>
            </p:nvGraphicFramePr>
            <p:xfrm>
              <a:off x="1066800" y="4495800"/>
              <a:ext cx="7010400" cy="2011680"/>
            </p:xfrm>
            <a:graphic>
              <a:graphicData uri="http://schemas.openxmlformats.org/drawingml/2006/table">
                <a:tbl>
                  <a:tblPr firstRow="1" bandRow="1">
                    <a:tableStyleId>{5C22544A-7EE6-4342-B048-85BDC9FD1C3A}</a:tableStyleId>
                  </a:tblPr>
                  <a:tblGrid>
                    <a:gridCol w="1600200"/>
                    <a:gridCol w="1524000"/>
                    <a:gridCol w="1828800"/>
                    <a:gridCol w="2057400"/>
                  </a:tblGrid>
                  <a:tr h="335280">
                    <a:tc>
                      <a:txBody>
                        <a:bodyPr/>
                        <a:lstStyle/>
                        <a:p>
                          <a:r>
                            <a:rPr lang="en-US" sz="1600" dirty="0" smtClean="0">
                              <a:solidFill>
                                <a:schemeClr val="tx1"/>
                              </a:solidFill>
                              <a:latin typeface="Arial Narrow" panose="020B0606020202030204" pitchFamily="34" charset="0"/>
                            </a:rPr>
                            <a:t>Attribute </a:t>
                          </a:r>
                          <a:r>
                            <a:rPr lang="en-US" sz="1600" i="1" dirty="0" err="1" smtClean="0">
                              <a:solidFill>
                                <a:schemeClr val="tx1"/>
                              </a:solidFill>
                              <a:latin typeface="Arial Narrow" panose="020B0606020202030204" pitchFamily="34" charset="0"/>
                            </a:rPr>
                            <a:t>i</a:t>
                          </a:r>
                          <a:endParaRPr lang="en-US" sz="1600" i="1" dirty="0">
                            <a:solidFill>
                              <a:schemeClr val="tx1"/>
                            </a:solidFill>
                            <a:latin typeface="Arial Narrow" panose="020B0606020202030204" pitchFamily="34" charset="0"/>
                          </a:endParaRPr>
                        </a:p>
                      </a:txBody>
                      <a:tcPr>
                        <a:lnL w="19050" cap="flat" cmpd="sng" algn="ctr">
                          <a:solidFill>
                            <a:srgbClr val="006200"/>
                          </a:solidFill>
                          <a:prstDash val="solid"/>
                          <a:round/>
                          <a:headEnd type="none" w="med" len="med"/>
                          <a:tailEnd type="none" w="med" len="med"/>
                        </a:lnL>
                        <a:lnT w="19050" cap="flat" cmpd="sng" algn="ctr">
                          <a:solidFill>
                            <a:srgbClr val="006200"/>
                          </a:solidFill>
                          <a:prstDash val="solid"/>
                          <a:round/>
                          <a:headEnd type="none" w="med" len="med"/>
                          <a:tailEnd type="none" w="med" len="med"/>
                        </a:lnT>
                        <a:lnB w="19050" cap="flat" cmpd="sng" algn="ctr">
                          <a:solidFill>
                            <a:srgbClr val="00518B"/>
                          </a:solidFill>
                          <a:prstDash val="solid"/>
                          <a:round/>
                          <a:headEnd type="none" w="med" len="med"/>
                          <a:tailEnd type="none" w="med" len="med"/>
                        </a:lnB>
                        <a:solidFill>
                          <a:schemeClr val="bg1">
                            <a:lumMod val="95000"/>
                          </a:schemeClr>
                        </a:solidFill>
                      </a:tcPr>
                    </a:tc>
                    <a:tc>
                      <a:txBody>
                        <a:bodyPr/>
                        <a:lstStyle/>
                        <a:p>
                          <a:endParaRPr lang="en-US"/>
                        </a:p>
                      </a:txBody>
                      <a:tcPr>
                        <a:lnT w="19050" cap="flat" cmpd="sng" algn="ctr">
                          <a:solidFill>
                            <a:srgbClr val="006200"/>
                          </a:solidFill>
                          <a:prstDash val="solid"/>
                          <a:round/>
                          <a:headEnd type="none" w="med" len="med"/>
                          <a:tailEnd type="none" w="med" len="med"/>
                        </a:lnT>
                        <a:lnB w="19050" cap="flat" cmpd="sng" algn="ctr">
                          <a:solidFill>
                            <a:srgbClr val="00518B"/>
                          </a:solidFill>
                          <a:prstDash val="solid"/>
                          <a:round/>
                          <a:headEnd type="none" w="med" len="med"/>
                          <a:tailEnd type="none" w="med" len="med"/>
                        </a:lnB>
                        <a:blipFill rotWithShape="1">
                          <a:blip r:embed="rId2"/>
                          <a:stretch>
                            <a:fillRect l="-105200" t="-5455" r="-254800" b="-523636"/>
                          </a:stretch>
                        </a:blipFill>
                      </a:tcPr>
                    </a:tc>
                    <a:tc>
                      <a:txBody>
                        <a:bodyPr/>
                        <a:lstStyle/>
                        <a:p>
                          <a:endParaRPr lang="en-US"/>
                        </a:p>
                      </a:txBody>
                      <a:tcPr>
                        <a:lnT w="19050" cap="flat" cmpd="sng" algn="ctr">
                          <a:solidFill>
                            <a:srgbClr val="006200"/>
                          </a:solidFill>
                          <a:prstDash val="solid"/>
                          <a:round/>
                          <a:headEnd type="none" w="med" len="med"/>
                          <a:tailEnd type="none" w="med" len="med"/>
                        </a:lnT>
                        <a:lnB w="19050" cap="flat" cmpd="sng" algn="ctr">
                          <a:solidFill>
                            <a:srgbClr val="00518B"/>
                          </a:solidFill>
                          <a:prstDash val="solid"/>
                          <a:round/>
                          <a:headEnd type="none" w="med" len="med"/>
                          <a:tailEnd type="none" w="med" len="med"/>
                        </a:lnB>
                        <a:blipFill rotWithShape="1">
                          <a:blip r:embed="rId2"/>
                          <a:stretch>
                            <a:fillRect l="-171000" t="-5455" r="-112333" b="-523636"/>
                          </a:stretch>
                        </a:blipFill>
                      </a:tcPr>
                    </a:tc>
                    <a:tc>
                      <a:txBody>
                        <a:bodyPr/>
                        <a:lstStyle/>
                        <a:p>
                          <a:endParaRPr lang="en-US"/>
                        </a:p>
                      </a:txBody>
                      <a:tcPr>
                        <a:lnR w="19050" cap="flat" cmpd="sng" algn="ctr">
                          <a:solidFill>
                            <a:srgbClr val="006200"/>
                          </a:solidFill>
                          <a:prstDash val="solid"/>
                          <a:round/>
                          <a:headEnd type="none" w="med" len="med"/>
                          <a:tailEnd type="none" w="med" len="med"/>
                        </a:lnR>
                        <a:lnT w="19050" cap="flat" cmpd="sng" algn="ctr">
                          <a:solidFill>
                            <a:srgbClr val="006200"/>
                          </a:solidFill>
                          <a:prstDash val="solid"/>
                          <a:round/>
                          <a:headEnd type="none" w="med" len="med"/>
                          <a:tailEnd type="none" w="med" len="med"/>
                        </a:lnT>
                        <a:lnB w="19050" cap="flat" cmpd="sng" algn="ctr">
                          <a:solidFill>
                            <a:srgbClr val="00518B"/>
                          </a:solidFill>
                          <a:prstDash val="solid"/>
                          <a:round/>
                          <a:headEnd type="none" w="med" len="med"/>
                          <a:tailEnd type="none" w="med" len="med"/>
                        </a:lnB>
                        <a:blipFill rotWithShape="1">
                          <a:blip r:embed="rId2"/>
                          <a:stretch>
                            <a:fillRect l="-241246" t="-5455" b="-523636"/>
                          </a:stretch>
                        </a:blipFill>
                      </a:tcPr>
                    </a:tc>
                  </a:tr>
                  <a:tr h="335280">
                    <a:tc>
                      <a:txBody>
                        <a:bodyPr/>
                        <a:lstStyle/>
                        <a:p>
                          <a:r>
                            <a:rPr lang="en-US" sz="1600" dirty="0" smtClean="0">
                              <a:latin typeface="Arial Narrow" panose="020B0606020202030204" pitchFamily="34" charset="0"/>
                            </a:rPr>
                            <a:t>Cost</a:t>
                          </a:r>
                          <a:endParaRPr lang="en-US" sz="1600" dirty="0">
                            <a:latin typeface="Arial Narrow" panose="020B0606020202030204" pitchFamily="34" charset="0"/>
                          </a:endParaRPr>
                        </a:p>
                      </a:txBody>
                      <a:tcPr>
                        <a:lnL w="19050" cap="flat" cmpd="sng" algn="ctr">
                          <a:solidFill>
                            <a:srgbClr val="006200"/>
                          </a:solidFill>
                          <a:prstDash val="solid"/>
                          <a:round/>
                          <a:headEnd type="none" w="med" len="med"/>
                          <a:tailEnd type="none" w="med" len="med"/>
                        </a:lnL>
                        <a:lnR w="12700" cmpd="sng">
                          <a:noFill/>
                        </a:lnR>
                        <a:lnT w="19050" cap="flat" cmpd="sng" algn="ctr">
                          <a:solidFill>
                            <a:srgbClr val="00518B"/>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smtClean="0">
                              <a:latin typeface="Arial Narrow" panose="020B0606020202030204" pitchFamily="34" charset="0"/>
                            </a:rPr>
                            <a:t>n/a</a:t>
                          </a:r>
                          <a:endParaRPr lang="en-US" sz="1600" dirty="0">
                            <a:latin typeface="Arial Narrow" panose="020B0606020202030204" pitchFamily="34" charset="0"/>
                          </a:endParaRPr>
                        </a:p>
                      </a:txBody>
                      <a:tcPr>
                        <a:lnL w="12700" cmpd="sng">
                          <a:noFill/>
                        </a:lnL>
                        <a:lnR w="12700" cmpd="sng">
                          <a:noFill/>
                        </a:lnR>
                        <a:lnT w="19050" cap="flat" cmpd="sng" algn="ctr">
                          <a:solidFill>
                            <a:srgbClr val="00518B"/>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smtClean="0">
                              <a:latin typeface="Arial Narrow" panose="020B0606020202030204" pitchFamily="34" charset="0"/>
                            </a:rPr>
                            <a:t>0</a:t>
                          </a:r>
                          <a:endParaRPr lang="en-US" sz="1600" dirty="0">
                            <a:latin typeface="Arial Narrow" panose="020B0606020202030204" pitchFamily="34" charset="0"/>
                          </a:endParaRPr>
                        </a:p>
                      </a:txBody>
                      <a:tcPr>
                        <a:lnL w="12700" cmpd="sng">
                          <a:noFill/>
                        </a:lnL>
                        <a:lnR w="12700" cmpd="sng">
                          <a:noFill/>
                        </a:lnR>
                        <a:lnT w="19050" cap="flat" cmpd="sng" algn="ctr">
                          <a:solidFill>
                            <a:srgbClr val="00518B"/>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smtClean="0">
                              <a:latin typeface="Arial Narrow" panose="020B0606020202030204" pitchFamily="34" charset="0"/>
                            </a:rPr>
                            <a:t>1</a:t>
                          </a:r>
                          <a:endParaRPr lang="en-US" sz="1600" dirty="0">
                            <a:latin typeface="Arial Narrow" panose="020B0606020202030204" pitchFamily="34" charset="0"/>
                          </a:endParaRPr>
                        </a:p>
                      </a:txBody>
                      <a:tcPr>
                        <a:lnL w="12700" cmpd="sng">
                          <a:noFill/>
                        </a:lnL>
                        <a:lnR w="19050" cap="flat" cmpd="sng" algn="ctr">
                          <a:solidFill>
                            <a:srgbClr val="006200"/>
                          </a:solidFill>
                          <a:prstDash val="solid"/>
                          <a:round/>
                          <a:headEnd type="none" w="med" len="med"/>
                          <a:tailEnd type="none" w="med" len="med"/>
                        </a:lnR>
                        <a:lnT w="19050" cap="flat" cmpd="sng" algn="ctr">
                          <a:solidFill>
                            <a:srgbClr val="00518B"/>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r>
                  <a:tr h="335280">
                    <a:tc>
                      <a:txBody>
                        <a:bodyPr/>
                        <a:lstStyle/>
                        <a:p>
                          <a:r>
                            <a:rPr lang="en-US" sz="1600" dirty="0" smtClean="0">
                              <a:latin typeface="Arial Narrow" panose="020B0606020202030204" pitchFamily="34" charset="0"/>
                            </a:rPr>
                            <a:t>Constructability</a:t>
                          </a:r>
                          <a:endParaRPr lang="en-US" sz="1600" dirty="0">
                            <a:latin typeface="Arial Narrow" panose="020B0606020202030204" pitchFamily="34" charset="0"/>
                          </a:endParaRPr>
                        </a:p>
                      </a:txBody>
                      <a:tcPr>
                        <a:lnL w="19050" cap="flat" cmpd="sng" algn="ctr">
                          <a:solidFill>
                            <a:srgbClr val="0062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smtClean="0">
                              <a:latin typeface="Arial Narrow" panose="020B0606020202030204" pitchFamily="34" charset="0"/>
                            </a:rPr>
                            <a:t>2</a:t>
                          </a:r>
                          <a:endParaRPr lang="en-US" sz="1600" dirty="0">
                            <a:latin typeface="Arial Narrow" panose="020B0606020202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latin typeface="Arial Narrow" panose="020B0606020202030204" pitchFamily="34" charset="0"/>
                            </a:rPr>
                            <a:t>n/a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smtClean="0">
                              <a:latin typeface="Arial Narrow" panose="020B0606020202030204" pitchFamily="34" charset="0"/>
                            </a:rPr>
                            <a:t>1</a:t>
                          </a:r>
                          <a:endParaRPr lang="en-US" sz="1600" dirty="0">
                            <a:latin typeface="Arial Narrow" panose="020B0606020202030204" pitchFamily="34" charset="0"/>
                          </a:endParaRPr>
                        </a:p>
                      </a:txBody>
                      <a:tcPr>
                        <a:lnL w="12700" cmpd="sng">
                          <a:noFill/>
                        </a:lnL>
                        <a:lnR w="19050" cap="flat" cmpd="sng" algn="ctr">
                          <a:solidFill>
                            <a:srgbClr val="0062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335280">
                    <a:tc>
                      <a:txBody>
                        <a:bodyPr/>
                        <a:lstStyle/>
                        <a:p>
                          <a:r>
                            <a:rPr lang="en-US" sz="1600" dirty="0" smtClean="0">
                              <a:latin typeface="Arial Narrow" panose="020B0606020202030204" pitchFamily="34" charset="0"/>
                            </a:rPr>
                            <a:t>Environment</a:t>
                          </a:r>
                          <a:endParaRPr lang="en-US" sz="1600" dirty="0">
                            <a:latin typeface="Arial Narrow" panose="020B0606020202030204" pitchFamily="34" charset="0"/>
                          </a:endParaRPr>
                        </a:p>
                      </a:txBody>
                      <a:tcPr>
                        <a:lnL w="19050" cap="flat" cmpd="sng" algn="ctr">
                          <a:solidFill>
                            <a:srgbClr val="006200"/>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smtClean="0">
                              <a:latin typeface="Arial Narrow" panose="020B0606020202030204" pitchFamily="34" charset="0"/>
                            </a:rPr>
                            <a:t>1</a:t>
                          </a:r>
                          <a:endParaRPr lang="en-US" sz="1600" dirty="0">
                            <a:latin typeface="Arial Narrow" panose="020B0606020202030204" pitchFamily="34" charset="0"/>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smtClean="0">
                              <a:latin typeface="Arial Narrow" panose="020B0606020202030204" pitchFamily="34" charset="0"/>
                            </a:rPr>
                            <a:t>1</a:t>
                          </a:r>
                          <a:endParaRPr lang="en-US" sz="1600" dirty="0">
                            <a:latin typeface="Arial Narrow" panose="020B0606020202030204" pitchFamily="34" charset="0"/>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latin typeface="Arial Narrow" panose="020B0606020202030204" pitchFamily="34" charset="0"/>
                            </a:rPr>
                            <a:t>n/a</a:t>
                          </a:r>
                        </a:p>
                      </a:txBody>
                      <a:tcPr>
                        <a:lnL w="12700" cmpd="sng">
                          <a:noFill/>
                        </a:lnL>
                        <a:lnR w="19050" cap="flat" cmpd="sng" algn="ctr">
                          <a:solidFill>
                            <a:srgbClr val="006200"/>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35280">
                    <a:tc>
                      <a:txBody>
                        <a:bodyPr/>
                        <a:lstStyle/>
                        <a:p>
                          <a:r>
                            <a:rPr lang="en-US" sz="1600" dirty="0" smtClean="0">
                              <a:latin typeface="Arial Narrow" panose="020B0606020202030204" pitchFamily="34" charset="0"/>
                            </a:rPr>
                            <a:t>Sum of scores</a:t>
                          </a:r>
                          <a:endParaRPr lang="en-US" sz="1600" dirty="0">
                            <a:latin typeface="Arial Narrow" panose="020B0606020202030204" pitchFamily="34" charset="0"/>
                          </a:endParaRPr>
                        </a:p>
                      </a:txBody>
                      <a:tcPr>
                        <a:lnL w="19050" cap="flat" cmpd="sng" algn="ctr">
                          <a:solidFill>
                            <a:srgbClr val="006200"/>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smtClean="0">
                              <a:latin typeface="Arial Narrow" panose="020B0606020202030204" pitchFamily="34" charset="0"/>
                            </a:rPr>
                            <a:t>3</a:t>
                          </a:r>
                          <a:endParaRPr lang="en-US" sz="1600" dirty="0">
                            <a:latin typeface="Arial Narrow" panose="020B0606020202030204" pitchFamily="34" charset="0"/>
                          </a:endParaRPr>
                        </a:p>
                      </a:txBody>
                      <a:tcP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smtClean="0">
                              <a:latin typeface="Arial Narrow" panose="020B0606020202030204" pitchFamily="34" charset="0"/>
                            </a:rPr>
                            <a:t>1</a:t>
                          </a:r>
                          <a:endParaRPr lang="en-US" sz="1600" dirty="0">
                            <a:latin typeface="Arial Narrow" panose="020B0606020202030204" pitchFamily="34" charset="0"/>
                          </a:endParaRPr>
                        </a:p>
                      </a:txBody>
                      <a:tcP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smtClean="0">
                              <a:latin typeface="Arial Narrow" panose="020B0606020202030204" pitchFamily="34" charset="0"/>
                            </a:rPr>
                            <a:t>2</a:t>
                          </a:r>
                          <a:endParaRPr lang="en-US" sz="1600" dirty="0">
                            <a:latin typeface="Arial Narrow" panose="020B0606020202030204" pitchFamily="34" charset="0"/>
                          </a:endParaRPr>
                        </a:p>
                      </a:txBody>
                      <a:tcPr>
                        <a:lnL w="12700" cmpd="sng">
                          <a:noFill/>
                        </a:lnL>
                        <a:lnR w="19050" cap="flat" cmpd="sng" algn="ctr">
                          <a:solidFill>
                            <a:srgbClr val="0062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r>
                  <a:tr h="335280">
                    <a:tc>
                      <a:txBody>
                        <a:bodyPr/>
                        <a:lstStyle/>
                        <a:p>
                          <a:r>
                            <a:rPr lang="en-US" sz="1600" dirty="0" smtClean="0">
                              <a:latin typeface="Arial Narrow" panose="020B0606020202030204" pitchFamily="34" charset="0"/>
                            </a:rPr>
                            <a:t>Weight </a:t>
                          </a:r>
                          <a:r>
                            <a:rPr lang="en-US" sz="1600" i="1" dirty="0" smtClean="0">
                              <a:latin typeface="Arial Narrow" panose="020B0606020202030204" pitchFamily="34" charset="0"/>
                            </a:rPr>
                            <a:t>W</a:t>
                          </a:r>
                          <a:r>
                            <a:rPr lang="en-US" sz="1600" i="1" baseline="-25000" dirty="0" smtClean="0">
                              <a:latin typeface="Arial Narrow" panose="020B0606020202030204" pitchFamily="34" charset="0"/>
                            </a:rPr>
                            <a:t>i</a:t>
                          </a:r>
                          <a:endParaRPr lang="en-US" sz="1600" i="1" baseline="-25000" dirty="0">
                            <a:latin typeface="Arial Narrow" panose="020B0606020202030204" pitchFamily="34" charset="0"/>
                          </a:endParaRPr>
                        </a:p>
                      </a:txBody>
                      <a:tcPr>
                        <a:lnL w="19050" cap="flat" cmpd="sng" algn="ctr">
                          <a:solidFill>
                            <a:srgbClr val="006200"/>
                          </a:solidFill>
                          <a:prstDash val="solid"/>
                          <a:round/>
                          <a:headEnd type="none" w="med" len="med"/>
                          <a:tailEnd type="none" w="med" len="med"/>
                        </a:lnL>
                        <a:lnR w="12700" cmpd="sng">
                          <a:noFill/>
                        </a:lnR>
                        <a:lnT w="12700" cmpd="sng">
                          <a:noFill/>
                        </a:lnT>
                        <a:lnB w="19050" cap="flat" cmpd="sng" algn="ctr">
                          <a:solidFill>
                            <a:srgbClr val="0062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smtClean="0">
                              <a:latin typeface="Arial Narrow" panose="020B0606020202030204" pitchFamily="34" charset="0"/>
                            </a:rPr>
                            <a:t>0.500</a:t>
                          </a:r>
                          <a:endParaRPr lang="en-US" sz="1600" dirty="0">
                            <a:latin typeface="Arial Narrow" panose="020B0606020202030204" pitchFamily="34" charset="0"/>
                          </a:endParaRPr>
                        </a:p>
                      </a:txBody>
                      <a:tcPr>
                        <a:lnL w="12700" cmpd="sng">
                          <a:noFill/>
                        </a:lnL>
                        <a:lnR w="12700" cmpd="sng">
                          <a:noFill/>
                        </a:lnR>
                        <a:lnT w="12700" cmpd="sng">
                          <a:noFill/>
                        </a:lnT>
                        <a:lnB w="19050" cap="flat" cmpd="sng" algn="ctr">
                          <a:solidFill>
                            <a:srgbClr val="0062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smtClean="0">
                              <a:latin typeface="Arial Narrow" panose="020B0606020202030204" pitchFamily="34" charset="0"/>
                            </a:rPr>
                            <a:t>0.167</a:t>
                          </a:r>
                          <a:endParaRPr lang="en-US" sz="1600" dirty="0">
                            <a:latin typeface="Arial Narrow" panose="020B0606020202030204" pitchFamily="34" charset="0"/>
                          </a:endParaRPr>
                        </a:p>
                      </a:txBody>
                      <a:tcPr>
                        <a:lnL w="12700" cmpd="sng">
                          <a:noFill/>
                        </a:lnL>
                        <a:lnR w="12700" cmpd="sng">
                          <a:noFill/>
                        </a:lnR>
                        <a:lnT w="12700" cmpd="sng">
                          <a:noFill/>
                        </a:lnT>
                        <a:lnB w="19050" cap="flat" cmpd="sng" algn="ctr">
                          <a:solidFill>
                            <a:srgbClr val="0062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smtClean="0">
                              <a:latin typeface="Arial Narrow" panose="020B0606020202030204" pitchFamily="34" charset="0"/>
                            </a:rPr>
                            <a:t>0.333</a:t>
                          </a:r>
                          <a:endParaRPr lang="en-US" sz="1600" dirty="0">
                            <a:latin typeface="Arial Narrow" panose="020B0606020202030204" pitchFamily="34" charset="0"/>
                          </a:endParaRPr>
                        </a:p>
                      </a:txBody>
                      <a:tcPr>
                        <a:lnL w="12700" cmpd="sng">
                          <a:noFill/>
                        </a:lnL>
                        <a:lnR w="19050" cap="flat" cmpd="sng" algn="ctr">
                          <a:solidFill>
                            <a:srgbClr val="006200"/>
                          </a:solidFill>
                          <a:prstDash val="solid"/>
                          <a:round/>
                          <a:headEnd type="none" w="med" len="med"/>
                          <a:tailEnd type="none" w="med" len="med"/>
                        </a:lnR>
                        <a:lnT w="12700" cmpd="sng">
                          <a:noFill/>
                        </a:lnT>
                        <a:lnB w="19050" cap="flat" cmpd="sng" algn="ctr">
                          <a:solidFill>
                            <a:srgbClr val="0062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mc:Fallback>
      </mc:AlternateContent>
      <p:sp>
        <p:nvSpPr>
          <p:cNvPr id="19" name="Content Placeholder 18"/>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10331661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Value Rating of Alternatives by </a:t>
            </a:r>
            <a:r>
              <a:rPr lang="en-US" dirty="0" smtClean="0"/>
              <a:t>Attribute</a:t>
            </a:r>
            <a:endParaRPr lang="en-US" dirty="0"/>
          </a:p>
        </p:txBody>
      </p:sp>
      <p:cxnSp>
        <p:nvCxnSpPr>
          <p:cNvPr id="11" name="Straight Connector 2"/>
          <p:cNvCxnSpPr/>
          <p:nvPr/>
        </p:nvCxnSpPr>
        <p:spPr bwMode="auto">
          <a:xfrm>
            <a:off x="457200" y="1066800"/>
            <a:ext cx="8229600" cy="0"/>
          </a:xfrm>
          <a:prstGeom prst="line">
            <a:avLst/>
          </a:prstGeom>
          <a:solidFill>
            <a:schemeClr val="accent1"/>
          </a:solidFill>
          <a:ln w="28575" cap="flat" cmpd="sng" algn="ctr">
            <a:solidFill>
              <a:srgbClr val="00518B"/>
            </a:solidFill>
            <a:prstDash val="solid"/>
            <a:round/>
            <a:headEnd type="none" w="med" len="med"/>
            <a:tailEnd type="none" w="med" len="med"/>
          </a:ln>
          <a:effectLst/>
        </p:spPr>
      </p:cxnSp>
      <mc:AlternateContent xmlns:mc="http://schemas.openxmlformats.org/markup-compatibility/2006">
        <mc:Choice xmlns:a14="http://schemas.microsoft.com/office/drawing/2010/main" xmlns="" Requires="a14">
          <p:sp>
            <p:nvSpPr>
              <p:cNvPr id="3" name="Content Placeholder 3"/>
              <p:cNvSpPr>
                <a:spLocks noGrp="1"/>
              </p:cNvSpPr>
              <p:nvPr>
                <p:ph sz="quarter" idx="17"/>
              </p:nvPr>
            </p:nvSpPr>
            <p:spPr>
              <a:xfrm>
                <a:off x="457200" y="1143000"/>
                <a:ext cx="8229600" cy="1701800"/>
              </a:xfrm>
            </p:spPr>
            <p:txBody>
              <a:bodyPr/>
              <a:lstStyle/>
              <a:p>
                <a:pPr marL="0" indent="0" algn="ctr">
                  <a:buNone/>
                </a:pPr>
                <a:r>
                  <a:rPr lang="en-US" sz="2000" dirty="0" smtClean="0">
                    <a:latin typeface="Arial Black" pitchFamily="34" charset="0"/>
                  </a:rPr>
                  <a:t>This </a:t>
                </a:r>
                <a:r>
                  <a:rPr lang="en-US" sz="2000" dirty="0">
                    <a:latin typeface="Arial Black" pitchFamily="34" charset="0"/>
                  </a:rPr>
                  <a:t>step concentrates on </a:t>
                </a:r>
                <a:r>
                  <a:rPr lang="en-US" sz="2000" dirty="0" smtClean="0">
                    <a:latin typeface="Arial Black" pitchFamily="34" charset="0"/>
                  </a:rPr>
                  <a:t>alternatives</a:t>
                </a:r>
                <a:endParaRPr lang="en-US" sz="300" u="sng" dirty="0">
                  <a:latin typeface="Arial Black" pitchFamily="34" charset="0"/>
                </a:endParaRPr>
              </a:p>
              <a:p>
                <a:pPr marL="0" indent="0">
                  <a:spcBef>
                    <a:spcPts val="300"/>
                  </a:spcBef>
                  <a:buNone/>
                </a:pPr>
                <a:r>
                  <a:rPr lang="en-US" i="1" dirty="0" smtClean="0">
                    <a:solidFill>
                      <a:srgbClr val="C00000"/>
                    </a:solidFill>
                  </a:rPr>
                  <a:t> </a:t>
                </a:r>
                <a:r>
                  <a:rPr lang="en-US" i="1" dirty="0" smtClean="0">
                    <a:solidFill>
                      <a:srgbClr val="A60A1B"/>
                    </a:solidFill>
                  </a:rPr>
                  <a:t>Each </a:t>
                </a:r>
                <a:r>
                  <a:rPr lang="en-US" i="1" dirty="0">
                    <a:solidFill>
                      <a:srgbClr val="A60A1B"/>
                    </a:solidFill>
                  </a:rPr>
                  <a:t>alternative </a:t>
                </a:r>
                <a:r>
                  <a:rPr lang="en-US" dirty="0"/>
                  <a:t>is assigned a </a:t>
                </a:r>
                <a:r>
                  <a:rPr lang="en-US" i="1" dirty="0">
                    <a:solidFill>
                      <a:srgbClr val="3946A4"/>
                    </a:solidFill>
                  </a:rPr>
                  <a:t>value rating </a:t>
                </a:r>
                <a:r>
                  <a:rPr lang="en-US" dirty="0"/>
                  <a:t>for </a:t>
                </a:r>
                <a:r>
                  <a:rPr lang="en-US" i="1" u="sng" dirty="0">
                    <a:solidFill>
                      <a:srgbClr val="32946A"/>
                    </a:solidFill>
                  </a:rPr>
                  <a:t>each attribute </a:t>
                </a:r>
              </a:p>
              <a:p>
                <a:pPr marL="457200" lvl="1" indent="0">
                  <a:spcBef>
                    <a:spcPts val="0"/>
                  </a:spcBef>
                  <a:buNone/>
                </a:pPr>
                <a:r>
                  <a:rPr lang="en-US" sz="2200" i="1" dirty="0">
                    <a:latin typeface="Arial Narrow" panose="020B0606020202030204" pitchFamily="34" charset="0"/>
                  </a:rPr>
                  <a:t>Can apply scale of 0-10, 0-100, </a:t>
                </a:r>
                <a14:m>
                  <m:oMath xmlns:m="http://schemas.openxmlformats.org/officeDocument/2006/math">
                    <m:r>
                      <a:rPr lang="en-US" sz="2200" i="1" dirty="0" smtClean="0">
                        <a:latin typeface="Cambria Math"/>
                      </a:rPr>
                      <m:t>–</m:t>
                    </m:r>
                  </m:oMath>
                </a14:m>
                <a:r>
                  <a:rPr lang="en-US" sz="2200" i="1" dirty="0" smtClean="0">
                    <a:latin typeface="Arial Narrow" panose="020B0606020202030204" pitchFamily="34" charset="0"/>
                  </a:rPr>
                  <a:t>1 </a:t>
                </a:r>
                <a:r>
                  <a:rPr lang="en-US" sz="2200" i="1" dirty="0">
                    <a:latin typeface="Arial Narrow" panose="020B0606020202030204" pitchFamily="34" charset="0"/>
                  </a:rPr>
                  <a:t>to </a:t>
                </a:r>
                <a14:m>
                  <m:oMath xmlns:m="http://schemas.openxmlformats.org/officeDocument/2006/math">
                    <m:r>
                      <a:rPr lang="en-US" sz="2200" i="1" dirty="0" smtClean="0">
                        <a:latin typeface="Cambria Math"/>
                      </a:rPr>
                      <m:t>+</m:t>
                    </m:r>
                  </m:oMath>
                </a14:m>
                <a:r>
                  <a:rPr lang="en-US" sz="2200" i="1" dirty="0">
                    <a:latin typeface="Arial Narrow" panose="020B0606020202030204" pitchFamily="34" charset="0"/>
                  </a:rPr>
                  <a:t>1, or </a:t>
                </a:r>
                <a:r>
                  <a:rPr lang="en-US" sz="2200" i="1" dirty="0" err="1">
                    <a:latin typeface="Arial Narrow" panose="020B0606020202030204" pitchFamily="34" charset="0"/>
                  </a:rPr>
                  <a:t>Likert</a:t>
                </a:r>
                <a:r>
                  <a:rPr lang="en-US" sz="2200" i="1" dirty="0">
                    <a:latin typeface="Arial Narrow" panose="020B0606020202030204" pitchFamily="34" charset="0"/>
                  </a:rPr>
                  <a:t> Scale (</a:t>
                </a:r>
                <a:r>
                  <a:rPr lang="en-US" sz="2200" b="1" i="1" dirty="0">
                    <a:solidFill>
                      <a:srgbClr val="3946A4"/>
                    </a:solidFill>
                    <a:latin typeface="Arial Narrow" panose="020B0606020202030204" pitchFamily="34" charset="0"/>
                  </a:rPr>
                  <a:t>4</a:t>
                </a:r>
                <a:r>
                  <a:rPr lang="en-US" sz="2200" i="1" dirty="0">
                    <a:solidFill>
                      <a:srgbClr val="3946A4"/>
                    </a:solidFill>
                    <a:latin typeface="Arial Narrow" panose="020B0606020202030204" pitchFamily="34" charset="0"/>
                  </a:rPr>
                  <a:t> </a:t>
                </a:r>
                <a:r>
                  <a:rPr lang="en-US" sz="2200" i="1" dirty="0">
                    <a:latin typeface="Arial Narrow" panose="020B0606020202030204" pitchFamily="34" charset="0"/>
                  </a:rPr>
                  <a:t>or 5 graduations</a:t>
                </a:r>
                <a:r>
                  <a:rPr lang="en-US" sz="2200" i="1" dirty="0" smtClean="0">
                    <a:latin typeface="Arial Narrow" panose="020B0606020202030204" pitchFamily="34" charset="0"/>
                  </a:rPr>
                  <a:t>)</a:t>
                </a:r>
                <a:endParaRPr lang="en-US" sz="2200" i="1" dirty="0">
                  <a:latin typeface="Arial Narrow" panose="020B0606020202030204" pitchFamily="34" charset="0"/>
                </a:endParaRPr>
              </a:p>
            </p:txBody>
          </p:sp>
        </mc:Choice>
        <mc:Fallback>
          <p:sp>
            <p:nvSpPr>
              <p:cNvPr id="3" name="Content Placeholder 3"/>
              <p:cNvSpPr>
                <a:spLocks noGrp="1" noRot="1" noChangeAspect="1" noMove="1" noResize="1" noEditPoints="1" noAdjustHandles="1" noChangeArrowheads="1" noChangeShapeType="1" noTextEdit="1"/>
              </p:cNvSpPr>
              <p:nvPr>
                <p:ph sz="quarter" idx="17"/>
              </p:nvPr>
            </p:nvSpPr>
            <p:spPr>
              <a:xfrm>
                <a:off x="457200" y="1143000"/>
                <a:ext cx="8229600" cy="1701800"/>
              </a:xfrm>
              <a:blipFill rotWithShape="1">
                <a:blip r:embed="rId2" cstate="print"/>
                <a:stretch>
                  <a:fillRect l="-296" t="-1792"/>
                </a:stretch>
              </a:blipFill>
            </p:spPr>
            <p:txBody>
              <a:bodyPr/>
              <a:lstStyle/>
              <a:p>
                <a:r>
                  <a:rPr lang="en-US">
                    <a:noFill/>
                  </a:rPr>
                  <a:t> </a:t>
                </a:r>
              </a:p>
            </p:txBody>
          </p:sp>
        </mc:Fallback>
      </mc:AlternateContent>
      <p:sp>
        <p:nvSpPr>
          <p:cNvPr id="10" name="Striped Right Arrow 4"/>
          <p:cNvSpPr/>
          <p:nvPr/>
        </p:nvSpPr>
        <p:spPr bwMode="auto">
          <a:xfrm rot="2913721">
            <a:off x="79853" y="1277527"/>
            <a:ext cx="591760" cy="304800"/>
          </a:xfrm>
          <a:prstGeom prst="stripedRightArrow">
            <a:avLst>
              <a:gd name="adj1" fmla="val 42080"/>
              <a:gd name="adj2" fmla="val 58399"/>
            </a:avLst>
          </a:prstGeom>
          <a:solidFill>
            <a:srgbClr val="0062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graphicFrame>
        <p:nvGraphicFramePr>
          <p:cNvPr id="12" name="Table 5" descr="This method combines alternatives with a value rating for each attribute.  The overall value ratings are a good method to support a quantative decisioni process."/>
          <p:cNvGraphicFramePr>
            <a:graphicFrameLocks noGrp="1"/>
          </p:cNvGraphicFramePr>
          <p:nvPr>
            <p:extLst>
              <p:ext uri="{D42A27DB-BD31-4B8C-83A1-F6EECF244321}">
                <p14:modId xmlns:p14="http://schemas.microsoft.com/office/powerpoint/2010/main" xmlns="" val="381617362"/>
              </p:ext>
            </p:extLst>
          </p:nvPr>
        </p:nvGraphicFramePr>
        <p:xfrm>
          <a:off x="2971800" y="2362200"/>
          <a:ext cx="4038600" cy="1609344"/>
        </p:xfrm>
        <a:graphic>
          <a:graphicData uri="http://schemas.openxmlformats.org/drawingml/2006/table">
            <a:tbl>
              <a:tblPr firstRow="1" bandRow="1">
                <a:tableStyleId>{5C22544A-7EE6-4342-B048-85BDC9FD1C3A}</a:tableStyleId>
              </a:tblPr>
              <a:tblGrid>
                <a:gridCol w="2057400"/>
                <a:gridCol w="1981200"/>
              </a:tblGrid>
              <a:tr h="0">
                <a:tc>
                  <a:txBody>
                    <a:bodyPr/>
                    <a:lstStyle/>
                    <a:p>
                      <a:r>
                        <a:rPr lang="en-US" sz="1500" dirty="0" smtClean="0">
                          <a:solidFill>
                            <a:schemeClr val="tx1"/>
                          </a:solidFill>
                          <a:latin typeface="Arial Narrow" panose="020B0606020202030204" pitchFamily="34" charset="0"/>
                        </a:rPr>
                        <a:t>If You Value the Alternative as</a:t>
                      </a:r>
                      <a:endParaRPr lang="en-US" sz="1500" dirty="0">
                        <a:solidFill>
                          <a:schemeClr val="tx1"/>
                        </a:solidFill>
                        <a:latin typeface="Arial Narrow" panose="020B060602020203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dirty="0" smtClean="0">
                          <a:solidFill>
                            <a:schemeClr val="tx1"/>
                          </a:solidFill>
                          <a:latin typeface="Arial Narrow" panose="020B0606020202030204" pitchFamily="34" charset="0"/>
                        </a:rPr>
                        <a:t>Give It a Rating between the Numbers</a:t>
                      </a:r>
                      <a:endParaRPr lang="en-US" sz="1500" dirty="0">
                        <a:solidFill>
                          <a:schemeClr val="tx1"/>
                        </a:solidFill>
                        <a:latin typeface="Arial Narrow" panose="020B060602020203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r>
                        <a:rPr lang="en-US" sz="1500" dirty="0" smtClean="0">
                          <a:latin typeface="Arial Narrow" panose="020B0606020202030204" pitchFamily="34" charset="0"/>
                        </a:rPr>
                        <a:t>Very poor</a:t>
                      </a:r>
                      <a:endParaRPr lang="en-US" sz="1500" dirty="0">
                        <a:latin typeface="Arial Narrow" panose="020B0606020202030204" pitchFamily="34" charset="0"/>
                      </a:endParaRPr>
                    </a:p>
                  </a:txBody>
                  <a:tcPr marT="18288" marB="18288">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500" dirty="0" smtClean="0">
                          <a:latin typeface="Arial Narrow" panose="020B0606020202030204" pitchFamily="34" charset="0"/>
                        </a:rPr>
                        <a:t>0–2</a:t>
                      </a:r>
                      <a:endParaRPr lang="en-US" sz="1500" dirty="0">
                        <a:latin typeface="Arial Narrow" panose="020B0606020202030204" pitchFamily="34" charset="0"/>
                      </a:endParaRPr>
                    </a:p>
                  </a:txBody>
                  <a:tcPr marL="822960" marT="18288" marB="18288">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0">
                <a:tc>
                  <a:txBody>
                    <a:bodyPr/>
                    <a:lstStyle/>
                    <a:p>
                      <a:r>
                        <a:rPr lang="en-US" sz="1500" dirty="0" smtClean="0">
                          <a:latin typeface="Arial Narrow" panose="020B0606020202030204" pitchFamily="34" charset="0"/>
                        </a:rPr>
                        <a:t>Poor</a:t>
                      </a:r>
                      <a:endParaRPr lang="en-US" sz="1500" dirty="0">
                        <a:latin typeface="Arial Narrow" panose="020B060602020203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500" dirty="0" smtClean="0">
                          <a:latin typeface="Arial Narrow" panose="020B0606020202030204" pitchFamily="34" charset="0"/>
                        </a:rPr>
                        <a:t>3–5</a:t>
                      </a:r>
                      <a:endParaRPr lang="en-US" sz="1500" dirty="0">
                        <a:latin typeface="Arial Narrow" panose="020B0606020202030204" pitchFamily="34" charset="0"/>
                      </a:endParaRPr>
                    </a:p>
                  </a:txBody>
                  <a:tcPr marL="822960" marT="18288" marB="18288">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r>
                        <a:rPr lang="en-US" sz="1500" dirty="0" smtClean="0">
                          <a:latin typeface="Arial Narrow" panose="020B0606020202030204" pitchFamily="34" charset="0"/>
                        </a:rPr>
                        <a:t>Good</a:t>
                      </a:r>
                      <a:endParaRPr lang="en-US" sz="1500" dirty="0">
                        <a:latin typeface="Arial Narrow" panose="020B0606020202030204" pitchFamily="34" charset="0"/>
                      </a:endParaRPr>
                    </a:p>
                  </a:txBody>
                  <a:tcPr marT="18288" marB="1828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500" dirty="0" smtClean="0">
                          <a:latin typeface="Arial Narrow" panose="020B0606020202030204" pitchFamily="34" charset="0"/>
                        </a:rPr>
                        <a:t>6–8</a:t>
                      </a:r>
                      <a:endParaRPr lang="en-US" sz="1500" dirty="0">
                        <a:latin typeface="Arial Narrow" panose="020B0606020202030204" pitchFamily="34" charset="0"/>
                      </a:endParaRPr>
                    </a:p>
                  </a:txBody>
                  <a:tcPr marL="822960" marT="18288" marB="18288">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r>
                        <a:rPr lang="en-US" sz="1500" dirty="0" smtClean="0">
                          <a:latin typeface="Arial Narrow" panose="020B0606020202030204" pitchFamily="34" charset="0"/>
                        </a:rPr>
                        <a:t>Very good</a:t>
                      </a:r>
                      <a:endParaRPr lang="en-US" sz="1500" dirty="0">
                        <a:latin typeface="Arial Narrow" panose="020B0606020202030204" pitchFamily="34" charset="0"/>
                      </a:endParaRPr>
                    </a:p>
                  </a:txBody>
                  <a:tcPr marT="18288" marB="18288">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500" dirty="0" smtClean="0">
                          <a:latin typeface="Arial Narrow" panose="020B0606020202030204" pitchFamily="34" charset="0"/>
                        </a:rPr>
                        <a:t>9–10</a:t>
                      </a:r>
                      <a:endParaRPr lang="en-US" sz="1500" dirty="0">
                        <a:latin typeface="Arial Narrow" panose="020B0606020202030204" pitchFamily="34" charset="0"/>
                      </a:endParaRPr>
                    </a:p>
                  </a:txBody>
                  <a:tcPr marL="822960" marT="18288" marB="18288">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8" name="Curved Right Arrow 6"/>
          <p:cNvSpPr/>
          <p:nvPr/>
        </p:nvSpPr>
        <p:spPr bwMode="auto">
          <a:xfrm rot="1766699" flipH="1">
            <a:off x="6663874" y="2367754"/>
            <a:ext cx="701972" cy="1238049"/>
          </a:xfrm>
          <a:prstGeom prst="curvedRightArrow">
            <a:avLst>
              <a:gd name="adj1" fmla="val 19500"/>
              <a:gd name="adj2" fmla="val 34842"/>
              <a:gd name="adj3" fmla="val 29527"/>
            </a:avLst>
          </a:prstGeom>
          <a:solidFill>
            <a:srgbClr val="0062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cxnSp>
        <p:nvCxnSpPr>
          <p:cNvPr id="16" name="Straight Connector 7"/>
          <p:cNvCxnSpPr/>
          <p:nvPr/>
        </p:nvCxnSpPr>
        <p:spPr bwMode="auto">
          <a:xfrm>
            <a:off x="457200" y="4114800"/>
            <a:ext cx="8229600" cy="0"/>
          </a:xfrm>
          <a:prstGeom prst="line">
            <a:avLst/>
          </a:prstGeom>
          <a:solidFill>
            <a:schemeClr val="accent1"/>
          </a:solidFill>
          <a:ln w="38100" cap="flat" cmpd="sng" algn="ctr">
            <a:solidFill>
              <a:srgbClr val="7030A0"/>
            </a:solidFill>
            <a:prstDash val="sysDot"/>
            <a:round/>
            <a:headEnd type="none" w="med" len="med"/>
            <a:tailEnd type="none" w="med" len="med"/>
          </a:ln>
          <a:effectLst/>
        </p:spPr>
      </p:cxnSp>
      <p:sp>
        <p:nvSpPr>
          <p:cNvPr id="4" name="Content Placeholder 8"/>
          <p:cNvSpPr>
            <a:spLocks noGrp="1"/>
          </p:cNvSpPr>
          <p:nvPr>
            <p:ph sz="quarter" idx="18"/>
          </p:nvPr>
        </p:nvSpPr>
        <p:spPr>
          <a:xfrm>
            <a:off x="533400" y="4191000"/>
            <a:ext cx="8229600" cy="685800"/>
          </a:xfrm>
        </p:spPr>
        <p:txBody>
          <a:bodyPr/>
          <a:lstStyle/>
          <a:p>
            <a:pPr marL="0" indent="0" algn="ctr">
              <a:spcBef>
                <a:spcPts val="0"/>
              </a:spcBef>
              <a:buNone/>
            </a:pPr>
            <a:r>
              <a:rPr lang="en-US" sz="2000" dirty="0" smtClean="0">
                <a:solidFill>
                  <a:srgbClr val="2B5B4D"/>
                </a:solidFill>
              </a:rPr>
              <a:t>Example: </a:t>
            </a:r>
            <a:r>
              <a:rPr lang="en-US" sz="2000" dirty="0"/>
              <a:t>3 alternatives and 4 attributes using </a:t>
            </a:r>
            <a:r>
              <a:rPr lang="en-US" sz="2000" dirty="0">
                <a:solidFill>
                  <a:srgbClr val="2B5B4D"/>
                </a:solidFill>
              </a:rPr>
              <a:t>weighted rank order method  </a:t>
            </a:r>
            <a:r>
              <a:rPr lang="en-US" sz="2000" dirty="0" smtClean="0">
                <a:solidFill>
                  <a:srgbClr val="2B5B4D"/>
                </a:solidFill>
              </a:rPr>
              <a:t>for 		attributes </a:t>
            </a:r>
            <a:r>
              <a:rPr lang="en-US" sz="2000" dirty="0">
                <a:solidFill>
                  <a:srgbClr val="2B5B4D"/>
                </a:solidFill>
              </a:rPr>
              <a:t>(0 to 100)</a:t>
            </a:r>
            <a:r>
              <a:rPr lang="en-US" sz="2000" dirty="0"/>
              <a:t> and </a:t>
            </a:r>
            <a:r>
              <a:rPr lang="en-US" sz="2000" dirty="0">
                <a:solidFill>
                  <a:srgbClr val="2B5B4D"/>
                </a:solidFill>
              </a:rPr>
              <a:t>value ratings for alternatives (0 to 10</a:t>
            </a:r>
            <a:r>
              <a:rPr lang="en-US" sz="2000" dirty="0" smtClean="0">
                <a:solidFill>
                  <a:srgbClr val="2B5B4D"/>
                </a:solidFill>
              </a:rPr>
              <a:t>)</a:t>
            </a:r>
            <a:endParaRPr lang="en-US" sz="2000" dirty="0">
              <a:solidFill>
                <a:srgbClr val="2B5B4D"/>
              </a:solidFill>
            </a:endParaRPr>
          </a:p>
        </p:txBody>
      </p:sp>
      <p:pic>
        <p:nvPicPr>
          <p:cNvPr id="8194" name="Picture 9"/>
          <p:cNvPicPr>
            <a:picLocks noGrp="1" noChangeAspect="1" noChangeArrowheads="1"/>
          </p:cNvPicPr>
          <p:nvPr>
            <p:ph sz="quarter" idx="19"/>
          </p:nvPr>
        </p:nvPicPr>
        <p:blipFill>
          <a:blip r:embed="rId3" cstate="print">
            <a:extLst>
              <a:ext uri="{28A0092B-C50C-407E-A947-70E740481C1C}">
                <a14:useLocalDpi xmlns:a14="http://schemas.microsoft.com/office/drawing/2010/main" xmlns="" val="0"/>
              </a:ext>
            </a:extLst>
          </a:blip>
          <a:stretch>
            <a:fillRect/>
          </a:stretch>
        </p:blipFill>
        <p:spPr bwMode="auto">
          <a:xfrm>
            <a:off x="686253" y="4953000"/>
            <a:ext cx="5485947" cy="1590925"/>
          </a:xfrm>
          <a:prstGeom prst="rect">
            <a:avLst/>
          </a:prstGeom>
          <a:noFill/>
          <a:ln>
            <a:noFill/>
          </a:ln>
          <a:extLst>
            <a:ext uri="{909E8E84-426E-40DD-AFC4-6F175D3DCCD1}">
              <a14:hiddenFill xmlns:a14="http://schemas.microsoft.com/office/drawing/2010/main" xmlns="">
                <a:solidFill>
                  <a:srgbClr val="FFFFFF"/>
                </a:solidFill>
              </a14:hiddenFill>
            </a:ext>
          </a:extLst>
        </p:spPr>
      </p:pic>
      <p:sp>
        <p:nvSpPr>
          <p:cNvPr id="19" name="Right Brace 10"/>
          <p:cNvSpPr/>
          <p:nvPr/>
        </p:nvSpPr>
        <p:spPr bwMode="auto">
          <a:xfrm>
            <a:off x="6096000" y="5638800"/>
            <a:ext cx="384048" cy="762000"/>
          </a:xfrm>
          <a:prstGeom prst="rightBrace">
            <a:avLst>
              <a:gd name="adj1" fmla="val 27192"/>
              <a:gd name="adj2" fmla="val 49010"/>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14" name="Content Placeholder 11"/>
          <p:cNvSpPr>
            <a:spLocks noGrp="1"/>
          </p:cNvSpPr>
          <p:nvPr>
            <p:ph sz="quarter" idx="20"/>
          </p:nvPr>
        </p:nvSpPr>
        <p:spPr>
          <a:xfrm>
            <a:off x="6553200" y="5181600"/>
            <a:ext cx="1524000" cy="1371600"/>
          </a:xfrm>
          <a:solidFill>
            <a:srgbClr val="C2FFF0"/>
          </a:solidFill>
          <a:ln w="19050">
            <a:solidFill>
              <a:schemeClr val="tx1"/>
            </a:solidFill>
          </a:ln>
        </p:spPr>
        <p:txBody>
          <a:bodyPr/>
          <a:lstStyle/>
          <a:p>
            <a:pPr marL="0" lvl="0" indent="0" algn="ctr" defTabSz="914400" eaLnBrk="0" fontAlgn="base" hangingPunct="0">
              <a:spcBef>
                <a:spcPct val="0"/>
              </a:spcBef>
              <a:spcAft>
                <a:spcPct val="0"/>
              </a:spcAft>
              <a:buNone/>
            </a:pPr>
            <a:r>
              <a:rPr lang="en-US" sz="2000" u="sng" dirty="0">
                <a:solidFill>
                  <a:srgbClr val="000000"/>
                </a:solidFill>
              </a:rPr>
              <a:t>Value </a:t>
            </a:r>
            <a:r>
              <a:rPr lang="en-US" sz="2000" u="sng" dirty="0" smtClean="0">
                <a:solidFill>
                  <a:srgbClr val="000000"/>
                </a:solidFill>
              </a:rPr>
              <a:t>ratings</a:t>
            </a:r>
            <a:r>
              <a:rPr lang="en-US" sz="2000" dirty="0" smtClean="0">
                <a:solidFill>
                  <a:srgbClr val="000000"/>
                </a:solidFill>
              </a:rPr>
              <a:t> </a:t>
            </a:r>
            <a:r>
              <a:rPr lang="en-US" dirty="0" err="1" smtClean="0">
                <a:solidFill>
                  <a:srgbClr val="000000"/>
                </a:solidFill>
              </a:rPr>
              <a:t>V</a:t>
            </a:r>
            <a:r>
              <a:rPr lang="en-US" baseline="-25000" dirty="0" err="1" smtClean="0">
                <a:solidFill>
                  <a:srgbClr val="000000"/>
                </a:solidFill>
              </a:rPr>
              <a:t>ij</a:t>
            </a:r>
            <a:r>
              <a:rPr lang="en-US" sz="1800" dirty="0" smtClean="0">
                <a:solidFill>
                  <a:srgbClr val="000000"/>
                </a:solidFill>
              </a:rPr>
              <a:t>  </a:t>
            </a:r>
            <a:r>
              <a:rPr lang="en-US" sz="1800" dirty="0">
                <a:solidFill>
                  <a:srgbClr val="000000"/>
                </a:solidFill>
              </a:rPr>
              <a:t>for </a:t>
            </a:r>
            <a:r>
              <a:rPr lang="en-US" sz="1800" dirty="0" smtClean="0">
                <a:solidFill>
                  <a:srgbClr val="000000"/>
                </a:solidFill>
              </a:rPr>
              <a:t>attribute</a:t>
            </a:r>
            <a:r>
              <a:rPr lang="en-US" sz="1800" i="1" dirty="0" smtClean="0">
                <a:solidFill>
                  <a:srgbClr val="000000"/>
                </a:solidFill>
              </a:rPr>
              <a:t> </a:t>
            </a:r>
            <a:r>
              <a:rPr lang="en-US" sz="1800" i="1" dirty="0" err="1">
                <a:solidFill>
                  <a:srgbClr val="000000"/>
                </a:solidFill>
              </a:rPr>
              <a:t>i</a:t>
            </a:r>
            <a:r>
              <a:rPr lang="en-US" sz="1800" i="1" dirty="0">
                <a:solidFill>
                  <a:srgbClr val="000000"/>
                </a:solidFill>
              </a:rPr>
              <a:t> </a:t>
            </a:r>
            <a:r>
              <a:rPr lang="en-US" sz="1800" dirty="0">
                <a:solidFill>
                  <a:srgbClr val="000000"/>
                </a:solidFill>
              </a:rPr>
              <a:t>and alternative</a:t>
            </a:r>
            <a:r>
              <a:rPr lang="en-US" sz="1800" i="1" dirty="0">
                <a:solidFill>
                  <a:srgbClr val="000000"/>
                </a:solidFill>
              </a:rPr>
              <a:t> </a:t>
            </a:r>
            <a:r>
              <a:rPr lang="en-US" sz="1800" i="1" dirty="0" smtClean="0">
                <a:solidFill>
                  <a:srgbClr val="000000"/>
                </a:solidFill>
              </a:rPr>
              <a:t>j</a:t>
            </a:r>
            <a:endParaRPr lang="en-US" sz="1800" i="1" dirty="0">
              <a:solidFill>
                <a:srgbClr val="000000"/>
              </a:solidFill>
            </a:endParaRPr>
          </a:p>
        </p:txBody>
      </p:sp>
      <p:sp>
        <p:nvSpPr>
          <p:cNvPr id="17" name="Content Placeholder 12"/>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2212709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A60A1B"/>
                </a:solidFill>
              </a:rPr>
              <a:t>Chapter 10</a:t>
            </a:r>
            <a:endParaRPr lang="en-US" dirty="0">
              <a:solidFill>
                <a:srgbClr val="A60A1B"/>
              </a:solidFill>
            </a:endParaRPr>
          </a:p>
        </p:txBody>
      </p:sp>
      <p:sp>
        <p:nvSpPr>
          <p:cNvPr id="3" name="Subtitle 2"/>
          <p:cNvSpPr>
            <a:spLocks noGrp="1"/>
          </p:cNvSpPr>
          <p:nvPr>
            <p:ph type="subTitle" idx="1"/>
          </p:nvPr>
        </p:nvSpPr>
        <p:spPr/>
        <p:txBody>
          <a:bodyPr/>
          <a:lstStyle/>
          <a:p>
            <a:r>
              <a:rPr lang="en-US" dirty="0">
                <a:solidFill>
                  <a:srgbClr val="444444"/>
                </a:solidFill>
                <a:latin typeface="ArumSans Rg" pitchFamily="34" charset="0"/>
              </a:rPr>
              <a:t>Project Financing and Non-Economic Attributes</a:t>
            </a:r>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395507283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Evaluation Measure for Multiple Attributes </a:t>
            </a:r>
          </a:p>
        </p:txBody>
      </p:sp>
      <p:cxnSp>
        <p:nvCxnSpPr>
          <p:cNvPr id="10" name="Straight Connector 2"/>
          <p:cNvCxnSpPr/>
          <p:nvPr/>
        </p:nvCxnSpPr>
        <p:spPr bwMode="auto">
          <a:xfrm>
            <a:off x="457200" y="1066800"/>
            <a:ext cx="8229600" cy="0"/>
          </a:xfrm>
          <a:prstGeom prst="line">
            <a:avLst/>
          </a:prstGeom>
          <a:solidFill>
            <a:schemeClr val="accent1"/>
          </a:solidFill>
          <a:ln w="38100" cap="flat" cmpd="sng" algn="ctr">
            <a:solidFill>
              <a:srgbClr val="006200"/>
            </a:solidFill>
            <a:prstDash val="solid"/>
            <a:round/>
            <a:headEnd type="none" w="med" len="med"/>
            <a:tailEnd type="none" w="med" len="med"/>
          </a:ln>
          <a:effectLst/>
        </p:spPr>
      </p:cxnSp>
      <p:sp>
        <p:nvSpPr>
          <p:cNvPr id="3" name="Content Placeholder 3"/>
          <p:cNvSpPr>
            <a:spLocks noGrp="1"/>
          </p:cNvSpPr>
          <p:nvPr>
            <p:ph sz="quarter" idx="17"/>
          </p:nvPr>
        </p:nvSpPr>
        <p:spPr>
          <a:xfrm>
            <a:off x="457200" y="1143000"/>
            <a:ext cx="8229600" cy="939800"/>
          </a:xfrm>
        </p:spPr>
        <p:txBody>
          <a:bodyPr/>
          <a:lstStyle/>
          <a:p>
            <a:pPr marL="0" indent="0">
              <a:buNone/>
            </a:pPr>
            <a:r>
              <a:rPr lang="en-US" sz="2600" dirty="0">
                <a:solidFill>
                  <a:srgbClr val="0033CC"/>
                </a:solidFill>
              </a:rPr>
              <a:t>Weighted Attribute Method ─ </a:t>
            </a:r>
            <a:r>
              <a:rPr lang="en-US" sz="2600" b="0" dirty="0"/>
              <a:t>A</a:t>
            </a:r>
            <a:r>
              <a:rPr lang="en-US" sz="2600" dirty="0"/>
              <a:t> </a:t>
            </a:r>
            <a:r>
              <a:rPr lang="en-US" sz="2600" i="1" dirty="0"/>
              <a:t>single-dimension </a:t>
            </a:r>
            <a:r>
              <a:rPr lang="en-US" sz="2600" i="1" dirty="0" smtClean="0"/>
              <a:t>measure </a:t>
            </a:r>
            <a:r>
              <a:rPr lang="en-US" sz="2600" b="0" dirty="0" smtClean="0"/>
              <a:t>to</a:t>
            </a:r>
            <a:r>
              <a:rPr lang="en-US" sz="2600" dirty="0" smtClean="0"/>
              <a:t> </a:t>
            </a:r>
            <a:r>
              <a:rPr lang="en-US" sz="2600" b="0" dirty="0"/>
              <a:t>select one alternative from several, considering multiple </a:t>
            </a:r>
            <a:r>
              <a:rPr lang="en-US" sz="2600" b="0" dirty="0" smtClean="0"/>
              <a:t>attributes</a:t>
            </a:r>
            <a:endParaRPr lang="en-US" sz="2600" b="0" dirty="0"/>
          </a:p>
        </p:txBody>
      </p:sp>
      <p:graphicFrame>
        <p:nvGraphicFramePr>
          <p:cNvPr id="11" name="Object 4"/>
          <p:cNvGraphicFramePr>
            <a:graphicFrameLocks noChangeAspect="1"/>
          </p:cNvGraphicFramePr>
          <p:nvPr>
            <p:extLst>
              <p:ext uri="{D42A27DB-BD31-4B8C-83A1-F6EECF244321}">
                <p14:modId xmlns:p14="http://schemas.microsoft.com/office/powerpoint/2010/main" xmlns="" val="3065111342"/>
              </p:ext>
            </p:extLst>
          </p:nvPr>
        </p:nvGraphicFramePr>
        <p:xfrm>
          <a:off x="2311560" y="2098496"/>
          <a:ext cx="4520880" cy="1371600"/>
        </p:xfrm>
        <a:graphic>
          <a:graphicData uri="http://schemas.openxmlformats.org/presentationml/2006/ole">
            <p:oleObj spid="_x0000_s3119" name="Equation" r:id="rId3" imgW="2260440" imgH="685800" progId="">
              <p:embed/>
            </p:oleObj>
          </a:graphicData>
        </a:graphic>
      </p:graphicFrame>
      <mc:AlternateContent xmlns:mc="http://schemas.openxmlformats.org/markup-compatibility/2006">
        <mc:Choice xmlns:a14="http://schemas.microsoft.com/office/drawing/2010/main" xmlns="" Requires="a14">
          <p:sp>
            <p:nvSpPr>
              <p:cNvPr id="4" name="Content Placeholder 5"/>
              <p:cNvSpPr>
                <a:spLocks noGrp="1"/>
              </p:cNvSpPr>
              <p:nvPr>
                <p:ph sz="quarter" idx="18"/>
              </p:nvPr>
            </p:nvSpPr>
            <p:spPr>
              <a:xfrm>
                <a:off x="457200" y="3505200"/>
                <a:ext cx="8229600" cy="1600200"/>
              </a:xfrm>
            </p:spPr>
            <p:txBody>
              <a:bodyPr/>
              <a:lstStyle/>
              <a:p>
                <a:pPr marL="0" indent="0">
                  <a:spcBef>
                    <a:spcPts val="0"/>
                  </a:spcBef>
                  <a:buNone/>
                </a:pPr>
                <a:r>
                  <a:rPr lang="en-US" dirty="0">
                    <a:solidFill>
                      <a:srgbClr val="00518B"/>
                    </a:solidFill>
                  </a:rPr>
                  <a:t>Where:   </a:t>
                </a:r>
                <a:r>
                  <a:rPr lang="en-US" dirty="0" smtClean="0">
                    <a:solidFill>
                      <a:srgbClr val="00518B"/>
                    </a:solidFill>
                  </a:rPr>
                  <a:t>   </a:t>
                </a:r>
                <a:r>
                  <a:rPr lang="en-US" b="0" dirty="0"/>
                  <a:t>j </a:t>
                </a:r>
                <a14:m>
                  <m:oMath xmlns:m="http://schemas.openxmlformats.org/officeDocument/2006/math">
                    <m:r>
                      <a:rPr lang="en-US" b="0" i="1" dirty="0" smtClean="0">
                        <a:latin typeface="Cambria Math"/>
                      </a:rPr>
                      <m:t>=</m:t>
                    </m:r>
                  </m:oMath>
                </a14:m>
                <a:r>
                  <a:rPr lang="en-US" b="0" dirty="0"/>
                  <a:t> 1, …, n alternatives</a:t>
                </a:r>
              </a:p>
              <a:p>
                <a:pPr marL="0" indent="0">
                  <a:spcBef>
                    <a:spcPts val="0"/>
                  </a:spcBef>
                  <a:buNone/>
                </a:pPr>
                <a:r>
                  <a:rPr lang="en-US" dirty="0"/>
                  <a:t>	</a:t>
                </a:r>
                <a:r>
                  <a:rPr lang="en-US" dirty="0" smtClean="0"/>
                  <a:t>	</a:t>
                </a:r>
                <a:r>
                  <a:rPr lang="en-US" dirty="0"/>
                  <a:t> </a:t>
                </a:r>
                <a:r>
                  <a:rPr lang="en-US" dirty="0" smtClean="0"/>
                  <a:t> </a:t>
                </a:r>
                <a:r>
                  <a:rPr lang="en-US" dirty="0" smtClean="0"/>
                  <a:t> </a:t>
                </a:r>
                <a:r>
                  <a:rPr lang="en-US" b="0" dirty="0" err="1" smtClean="0"/>
                  <a:t>R</a:t>
                </a:r>
                <a:r>
                  <a:rPr lang="en-US" b="0" baseline="-25000" dirty="0" err="1" smtClean="0"/>
                  <a:t>j</a:t>
                </a:r>
                <a:r>
                  <a:rPr lang="en-US" b="0" dirty="0" smtClean="0"/>
                  <a:t> </a:t>
                </a:r>
                <a14:m>
                  <m:oMath xmlns:m="http://schemas.openxmlformats.org/officeDocument/2006/math">
                    <m:r>
                      <a:rPr lang="en-US" b="0" i="1" dirty="0">
                        <a:latin typeface="Cambria Math"/>
                      </a:rPr>
                      <m:t>=</m:t>
                    </m:r>
                  </m:oMath>
                </a14:m>
                <a:r>
                  <a:rPr lang="en-US" b="0" dirty="0"/>
                  <a:t> evaluation measure for</a:t>
                </a:r>
                <a:r>
                  <a:rPr lang="en-US" dirty="0"/>
                  <a:t> </a:t>
                </a:r>
                <a:r>
                  <a:rPr lang="en-US" dirty="0">
                    <a:solidFill>
                      <a:srgbClr val="0033CC"/>
                    </a:solidFill>
                  </a:rPr>
                  <a:t>alternative j</a:t>
                </a:r>
              </a:p>
              <a:p>
                <a:pPr marL="0" indent="0">
                  <a:spcBef>
                    <a:spcPts val="0"/>
                  </a:spcBef>
                  <a:buNone/>
                </a:pPr>
                <a:r>
                  <a:rPr lang="en-US" dirty="0"/>
                  <a:t>            </a:t>
                </a:r>
                <a:r>
                  <a:rPr lang="en-US" b="0" dirty="0"/>
                  <a:t> </a:t>
                </a:r>
                <a:r>
                  <a:rPr lang="en-US" b="0" dirty="0" smtClean="0"/>
                  <a:t>  W</a:t>
                </a:r>
                <a:r>
                  <a:rPr lang="en-US" b="0" baseline="-25000" dirty="0" smtClean="0"/>
                  <a:t>i</a:t>
                </a:r>
                <a:r>
                  <a:rPr lang="en-US" b="0" dirty="0" smtClean="0"/>
                  <a:t> </a:t>
                </a:r>
                <a14:m>
                  <m:oMath xmlns:m="http://schemas.openxmlformats.org/officeDocument/2006/math">
                    <m:r>
                      <a:rPr lang="en-US" b="0" i="1" dirty="0">
                        <a:latin typeface="Cambria Math"/>
                      </a:rPr>
                      <m:t>=</m:t>
                    </m:r>
                  </m:oMath>
                </a14:m>
                <a:r>
                  <a:rPr lang="en-US" b="0" dirty="0"/>
                  <a:t> importance weight of</a:t>
                </a:r>
                <a:r>
                  <a:rPr lang="en-US" dirty="0"/>
                  <a:t> </a:t>
                </a:r>
                <a:r>
                  <a:rPr lang="en-US" dirty="0">
                    <a:solidFill>
                      <a:srgbClr val="006200"/>
                    </a:solidFill>
                  </a:rPr>
                  <a:t>attribute </a:t>
                </a:r>
                <a:r>
                  <a:rPr lang="en-US" dirty="0" err="1">
                    <a:solidFill>
                      <a:srgbClr val="006200"/>
                    </a:solidFill>
                  </a:rPr>
                  <a:t>i</a:t>
                </a:r>
                <a:endParaRPr lang="en-US" dirty="0">
                  <a:solidFill>
                    <a:srgbClr val="006200"/>
                  </a:solidFill>
                </a:endParaRPr>
              </a:p>
              <a:p>
                <a:pPr marL="0" indent="0">
                  <a:spcBef>
                    <a:spcPts val="0"/>
                  </a:spcBef>
                  <a:buNone/>
                </a:pPr>
                <a:r>
                  <a:rPr lang="en-US" dirty="0"/>
                  <a:t>          </a:t>
                </a:r>
                <a:r>
                  <a:rPr lang="en-US" b="0" dirty="0"/>
                  <a:t>   </a:t>
                </a:r>
                <a:r>
                  <a:rPr lang="en-US" b="0" dirty="0" smtClean="0"/>
                  <a:t>  </a:t>
                </a:r>
                <a:r>
                  <a:rPr lang="en-US" b="0" dirty="0" err="1"/>
                  <a:t>V</a:t>
                </a:r>
                <a:r>
                  <a:rPr lang="en-US" b="0" baseline="-25000" dirty="0" err="1"/>
                  <a:t>ij</a:t>
                </a:r>
                <a:r>
                  <a:rPr lang="en-US" b="0" dirty="0"/>
                  <a:t> </a:t>
                </a:r>
                <a14:m>
                  <m:oMath xmlns:m="http://schemas.openxmlformats.org/officeDocument/2006/math">
                    <m:r>
                      <a:rPr lang="en-US" b="0" i="1" dirty="0">
                        <a:latin typeface="Cambria Math"/>
                      </a:rPr>
                      <m:t>=</m:t>
                    </m:r>
                  </m:oMath>
                </a14:m>
                <a:r>
                  <a:rPr lang="en-US" b="0" dirty="0"/>
                  <a:t> value rating of </a:t>
                </a:r>
                <a:r>
                  <a:rPr lang="en-US" dirty="0">
                    <a:solidFill>
                      <a:srgbClr val="006200"/>
                    </a:solidFill>
                  </a:rPr>
                  <a:t>attribute </a:t>
                </a:r>
                <a:r>
                  <a:rPr lang="en-US" dirty="0" err="1">
                    <a:solidFill>
                      <a:srgbClr val="006200"/>
                    </a:solidFill>
                  </a:rPr>
                  <a:t>i</a:t>
                </a:r>
                <a:r>
                  <a:rPr lang="en-US" dirty="0">
                    <a:solidFill>
                      <a:srgbClr val="006200"/>
                    </a:solidFill>
                  </a:rPr>
                  <a:t> </a:t>
                </a:r>
                <a:r>
                  <a:rPr lang="en-US" b="0" dirty="0"/>
                  <a:t>for</a:t>
                </a:r>
                <a:r>
                  <a:rPr lang="en-US" dirty="0"/>
                  <a:t> </a:t>
                </a:r>
                <a:r>
                  <a:rPr lang="en-US" dirty="0">
                    <a:solidFill>
                      <a:srgbClr val="0033CC"/>
                    </a:solidFill>
                  </a:rPr>
                  <a:t>alternative </a:t>
                </a:r>
                <a:r>
                  <a:rPr lang="en-US" dirty="0" smtClean="0">
                    <a:solidFill>
                      <a:srgbClr val="0033CC"/>
                    </a:solidFill>
                  </a:rPr>
                  <a:t>j</a:t>
                </a:r>
                <a:endParaRPr lang="en-US" dirty="0">
                  <a:solidFill>
                    <a:srgbClr val="0033CC"/>
                  </a:solidFill>
                </a:endParaRPr>
              </a:p>
            </p:txBody>
          </p:sp>
        </mc:Choice>
        <mc:Fallback>
          <p:sp>
            <p:nvSpPr>
              <p:cNvPr id="4" name="Content Placeholder 5"/>
              <p:cNvSpPr>
                <a:spLocks noGrp="1" noRot="1" noChangeAspect="1" noMove="1" noResize="1" noEditPoints="1" noAdjustHandles="1" noChangeArrowheads="1" noChangeShapeType="1" noTextEdit="1"/>
              </p:cNvSpPr>
              <p:nvPr>
                <p:ph sz="quarter" idx="18"/>
              </p:nvPr>
            </p:nvSpPr>
            <p:spPr>
              <a:xfrm>
                <a:off x="457200" y="3505200"/>
                <a:ext cx="8229600" cy="1600200"/>
              </a:xfrm>
              <a:blipFill rotWithShape="1">
                <a:blip r:embed="rId4" cstate="print"/>
                <a:stretch>
                  <a:fillRect l="-1111" t="-3042" b="-6084"/>
                </a:stretch>
              </a:blipFill>
            </p:spPr>
            <p:txBody>
              <a:bodyPr/>
              <a:lstStyle/>
              <a:p>
                <a:r>
                  <a:rPr lang="en-US">
                    <a:noFill/>
                  </a:rPr>
                  <a:t> </a:t>
                </a:r>
              </a:p>
            </p:txBody>
          </p:sp>
        </mc:Fallback>
      </mc:AlternateContent>
      <p:cxnSp>
        <p:nvCxnSpPr>
          <p:cNvPr id="12" name="Straight Connector 6"/>
          <p:cNvCxnSpPr/>
          <p:nvPr/>
        </p:nvCxnSpPr>
        <p:spPr bwMode="auto">
          <a:xfrm>
            <a:off x="457200" y="5202148"/>
            <a:ext cx="8229600" cy="0"/>
          </a:xfrm>
          <a:prstGeom prst="line">
            <a:avLst/>
          </a:prstGeom>
          <a:solidFill>
            <a:schemeClr val="accent1"/>
          </a:solidFill>
          <a:ln w="28575" cap="flat" cmpd="sng" algn="ctr">
            <a:solidFill>
              <a:srgbClr val="32946A"/>
            </a:solidFill>
            <a:prstDash val="solid"/>
            <a:round/>
            <a:headEnd type="none" w="med" len="med"/>
            <a:tailEnd type="none" w="med" len="med"/>
          </a:ln>
          <a:effectLst/>
        </p:spPr>
      </p:cxnSp>
      <p:sp>
        <p:nvSpPr>
          <p:cNvPr id="5" name="Content Placeholder 7"/>
          <p:cNvSpPr>
            <a:spLocks noGrp="1"/>
          </p:cNvSpPr>
          <p:nvPr>
            <p:ph sz="quarter" idx="19"/>
          </p:nvPr>
        </p:nvSpPr>
        <p:spPr>
          <a:xfrm>
            <a:off x="457200" y="5288280"/>
            <a:ext cx="8229600" cy="1112520"/>
          </a:xfrm>
        </p:spPr>
        <p:txBody>
          <a:bodyPr/>
          <a:lstStyle/>
          <a:p>
            <a:pPr marL="0" indent="0" algn="ctr">
              <a:spcBef>
                <a:spcPts val="1200"/>
              </a:spcBef>
              <a:buNone/>
            </a:pPr>
            <a:r>
              <a:rPr lang="en-US" sz="2800" dirty="0">
                <a:solidFill>
                  <a:srgbClr val="0033CC"/>
                </a:solidFill>
              </a:rPr>
              <a:t>Selection </a:t>
            </a:r>
            <a:r>
              <a:rPr lang="en-US" sz="2800" dirty="0" smtClean="0">
                <a:solidFill>
                  <a:srgbClr val="0033CC"/>
                </a:solidFill>
              </a:rPr>
              <a:t>guideline</a:t>
            </a:r>
          </a:p>
          <a:p>
            <a:pPr marL="0" lvl="1" indent="0" algn="ctr">
              <a:spcBef>
                <a:spcPts val="1200"/>
              </a:spcBef>
              <a:buNone/>
            </a:pPr>
            <a:r>
              <a:rPr lang="en-US" b="1" dirty="0">
                <a:solidFill>
                  <a:srgbClr val="A60A1B"/>
                </a:solidFill>
                <a:latin typeface="Arial Narrow" panose="020B0606020202030204" pitchFamily="34" charset="0"/>
              </a:rPr>
              <a:t>Choose alternative with largest </a:t>
            </a:r>
            <a:r>
              <a:rPr lang="en-US" b="1" dirty="0" err="1">
                <a:solidFill>
                  <a:srgbClr val="A60A1B"/>
                </a:solidFill>
                <a:latin typeface="Arial Narrow" panose="020B0606020202030204" pitchFamily="34" charset="0"/>
              </a:rPr>
              <a:t>R</a:t>
            </a:r>
            <a:r>
              <a:rPr lang="en-US" b="1" baseline="-25000" dirty="0" err="1">
                <a:solidFill>
                  <a:srgbClr val="A60A1B"/>
                </a:solidFill>
                <a:latin typeface="Arial Narrow" panose="020B0606020202030204" pitchFamily="34" charset="0"/>
              </a:rPr>
              <a:t>j</a:t>
            </a:r>
            <a:r>
              <a:rPr lang="en-US" b="1" baseline="-25000" dirty="0">
                <a:solidFill>
                  <a:srgbClr val="A60A1B"/>
                </a:solidFill>
                <a:latin typeface="Arial Narrow" panose="020B0606020202030204" pitchFamily="34" charset="0"/>
              </a:rPr>
              <a:t> </a:t>
            </a:r>
            <a:r>
              <a:rPr lang="en-US" b="1" dirty="0" smtClean="0">
                <a:solidFill>
                  <a:srgbClr val="A60A1B"/>
                </a:solidFill>
                <a:latin typeface="Arial Narrow" panose="020B0606020202030204" pitchFamily="34" charset="0"/>
              </a:rPr>
              <a:t>value</a:t>
            </a:r>
            <a:endParaRPr lang="en-US" b="1" dirty="0">
              <a:solidFill>
                <a:srgbClr val="A60A1B"/>
              </a:solidFill>
              <a:latin typeface="Arial Narrow" panose="020B0606020202030204" pitchFamily="34" charset="0"/>
            </a:endParaRPr>
          </a:p>
        </p:txBody>
      </p:sp>
      <p:sp>
        <p:nvSpPr>
          <p:cNvPr id="9" name="Content Placeholder 8"/>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1597236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Example: Weighted Attribute Method </a:t>
            </a:r>
          </a:p>
        </p:txBody>
      </p:sp>
      <p:sp>
        <p:nvSpPr>
          <p:cNvPr id="10" name="Content Placeholder 2"/>
          <p:cNvSpPr>
            <a:spLocks noGrp="1"/>
          </p:cNvSpPr>
          <p:nvPr>
            <p:ph idx="1"/>
          </p:nvPr>
        </p:nvSpPr>
        <p:spPr>
          <a:xfrm>
            <a:off x="304800" y="1036320"/>
            <a:ext cx="8534400" cy="5516880"/>
          </a:xfrm>
          <a:ln w="28575">
            <a:solidFill>
              <a:srgbClr val="00518B"/>
            </a:solidFill>
          </a:ln>
        </p:spPr>
        <p:txBody>
          <a:bodyPr/>
          <a:lstStyle/>
          <a:p>
            <a:pPr marL="0" indent="0">
              <a:buNone/>
            </a:pPr>
            <a:r>
              <a:rPr lang="en-US" sz="2400" b="0" dirty="0">
                <a:solidFill>
                  <a:srgbClr val="002060"/>
                </a:solidFill>
              </a:rPr>
              <a:t>Three alternative software systems are available that schedule and dispatch long-haul trucks from warehouses to destinations. Six evaluation attributes are of varying importance, as shown by W</a:t>
            </a:r>
            <a:r>
              <a:rPr lang="en-US" sz="2400" b="0" baseline="-25000" dirty="0">
                <a:solidFill>
                  <a:srgbClr val="002060"/>
                </a:solidFill>
              </a:rPr>
              <a:t>i</a:t>
            </a:r>
            <a:r>
              <a:rPr lang="en-US" sz="2400" b="0" dirty="0">
                <a:solidFill>
                  <a:srgbClr val="002060"/>
                </a:solidFill>
              </a:rPr>
              <a:t> scores below. Value ratings </a:t>
            </a:r>
            <a:r>
              <a:rPr lang="en-US" sz="2400" b="0" dirty="0" err="1">
                <a:solidFill>
                  <a:srgbClr val="002060"/>
                </a:solidFill>
              </a:rPr>
              <a:t>V</a:t>
            </a:r>
            <a:r>
              <a:rPr lang="en-US" sz="2400" b="0" baseline="-25000" dirty="0" err="1">
                <a:solidFill>
                  <a:srgbClr val="002060"/>
                </a:solidFill>
              </a:rPr>
              <a:t>ij</a:t>
            </a:r>
            <a:r>
              <a:rPr lang="en-US" sz="2400" b="0" dirty="0">
                <a:solidFill>
                  <a:srgbClr val="002060"/>
                </a:solidFill>
              </a:rPr>
              <a:t> are the average ratings of a 7-person committee. Use the weighted attribute method to select the best system</a:t>
            </a:r>
            <a:r>
              <a:rPr lang="en-US" sz="2400" b="0" dirty="0" smtClean="0">
                <a:solidFill>
                  <a:srgbClr val="002060"/>
                </a:solidFill>
              </a:rPr>
              <a:t>.</a:t>
            </a:r>
            <a:endParaRPr lang="en-US" sz="2400" b="0" dirty="0">
              <a:solidFill>
                <a:srgbClr val="002060"/>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3666880030"/>
              </p:ext>
            </p:extLst>
          </p:nvPr>
        </p:nvGraphicFramePr>
        <p:xfrm>
          <a:off x="708660" y="3063240"/>
          <a:ext cx="7726680" cy="3388360"/>
        </p:xfrm>
        <a:graphic>
          <a:graphicData uri="http://schemas.openxmlformats.org/drawingml/2006/table">
            <a:tbl>
              <a:tblPr firstRow="1" bandRow="1">
                <a:tableStyleId>{5C22544A-7EE6-4342-B048-85BDC9FD1C3A}</a:tableStyleId>
              </a:tblPr>
              <a:tblGrid>
                <a:gridCol w="1737360"/>
                <a:gridCol w="1188720"/>
                <a:gridCol w="1600200"/>
                <a:gridCol w="1600200"/>
                <a:gridCol w="1600200"/>
              </a:tblGrid>
              <a:tr h="370840">
                <a:tc>
                  <a:txBody>
                    <a:bodyPr/>
                    <a:lstStyle/>
                    <a:p>
                      <a:endParaRPr lang="en-US" dirty="0">
                        <a:latin typeface="Arial Narrow" panose="020B0606020202030204" pitchFamily="34" charset="0"/>
                      </a:endParaRPr>
                    </a:p>
                  </a:txBody>
                  <a:tcPr>
                    <a:lnL w="19050" cap="flat" cmpd="sng" algn="ctr">
                      <a:solidFill>
                        <a:srgbClr val="3946A4"/>
                      </a:solidFill>
                      <a:prstDash val="solid"/>
                      <a:round/>
                      <a:headEnd type="none" w="med" len="med"/>
                      <a:tailEnd type="none" w="med" len="med"/>
                    </a:lnL>
                    <a:lnR w="12700" cmpd="sng">
                      <a:noFill/>
                    </a:lnR>
                    <a:lnT w="19050" cap="flat" cmpd="sng" algn="ctr">
                      <a:solidFill>
                        <a:srgbClr val="3946A4"/>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Arial Narrow" panose="020B0606020202030204" pitchFamily="34" charset="0"/>
                      </a:endParaRPr>
                    </a:p>
                  </a:txBody>
                  <a:tcPr>
                    <a:lnL w="12700" cmpd="sng">
                      <a:noFill/>
                    </a:lnL>
                    <a:lnR w="12700" cap="flat" cmpd="sng" algn="ctr">
                      <a:solidFill>
                        <a:schemeClr val="tx1"/>
                      </a:solidFill>
                      <a:prstDash val="solid"/>
                      <a:round/>
                      <a:headEnd type="none" w="med" len="med"/>
                      <a:tailEnd type="none" w="med" len="med"/>
                    </a:lnR>
                    <a:lnT w="19050" cap="flat" cmpd="sng" algn="ctr">
                      <a:solidFill>
                        <a:srgbClr val="3946A4"/>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rial Narrow" panose="020B0606020202030204" pitchFamily="34" charset="0"/>
                        </a:rPr>
                        <a:t>Value rating, </a:t>
                      </a:r>
                      <a:r>
                        <a:rPr lang="en-US" dirty="0" err="1" smtClean="0">
                          <a:solidFill>
                            <a:schemeClr val="tx1"/>
                          </a:solidFill>
                          <a:latin typeface="Arial Narrow" panose="020B0606020202030204" pitchFamily="34" charset="0"/>
                        </a:rPr>
                        <a:t>V</a:t>
                      </a:r>
                      <a:r>
                        <a:rPr lang="en-US" baseline="-25000" dirty="0" err="1" smtClean="0">
                          <a:solidFill>
                            <a:schemeClr val="tx1"/>
                          </a:solidFill>
                          <a:latin typeface="Arial Narrow" panose="020B0606020202030204" pitchFamily="34" charset="0"/>
                        </a:rPr>
                        <a:t>ij</a:t>
                      </a:r>
                      <a:r>
                        <a:rPr lang="en-US" baseline="-25000" dirty="0" smtClean="0">
                          <a:solidFill>
                            <a:schemeClr val="tx1"/>
                          </a:solidFill>
                          <a:latin typeface="Arial Narrow" panose="020B0606020202030204" pitchFamily="34" charset="0"/>
                        </a:rPr>
                        <a:t> </a:t>
                      </a:r>
                      <a:r>
                        <a:rPr lang="en-US" baseline="0" dirty="0" smtClean="0">
                          <a:solidFill>
                            <a:schemeClr val="tx1"/>
                          </a:solidFill>
                          <a:latin typeface="Arial Narrow" panose="020B0606020202030204" pitchFamily="34" charset="0"/>
                        </a:rPr>
                        <a:t> (0 to 100 basis)</a:t>
                      </a:r>
                      <a:endParaRPr lang="en-US" dirty="0" smtClean="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3946A4"/>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rial Narrow" panose="020B0606020202030204" pitchFamily="34" charset="0"/>
                        </a:rPr>
                        <a:t>Value rating, </a:t>
                      </a:r>
                      <a:r>
                        <a:rPr lang="en-US" dirty="0" err="1" smtClean="0">
                          <a:solidFill>
                            <a:schemeClr val="tx1"/>
                          </a:solidFill>
                          <a:latin typeface="Arial Narrow" panose="020B0606020202030204" pitchFamily="34" charset="0"/>
                        </a:rPr>
                        <a:t>V</a:t>
                      </a:r>
                      <a:r>
                        <a:rPr lang="en-US" baseline="-25000" dirty="0" err="1" smtClean="0">
                          <a:solidFill>
                            <a:schemeClr val="tx1"/>
                          </a:solidFill>
                          <a:latin typeface="Arial Narrow" panose="020B0606020202030204" pitchFamily="34" charset="0"/>
                        </a:rPr>
                        <a:t>ij</a:t>
                      </a:r>
                      <a:r>
                        <a:rPr lang="en-US" baseline="-25000" dirty="0" smtClean="0">
                          <a:solidFill>
                            <a:schemeClr val="tx1"/>
                          </a:solidFill>
                          <a:latin typeface="Arial Narrow" panose="020B0606020202030204" pitchFamily="34" charset="0"/>
                        </a:rPr>
                        <a:t> </a:t>
                      </a:r>
                      <a:r>
                        <a:rPr lang="en-US" baseline="0" dirty="0" smtClean="0">
                          <a:solidFill>
                            <a:schemeClr val="tx1"/>
                          </a:solidFill>
                          <a:latin typeface="Arial Narrow" panose="020B0606020202030204" pitchFamily="34" charset="0"/>
                        </a:rPr>
                        <a:t> (0 to 100 basis)</a:t>
                      </a:r>
                      <a:endParaRPr lang="en-US" dirty="0" smtClean="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3946A4"/>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Arial Narrow" panose="020B0606020202030204" pitchFamily="34" charset="0"/>
                        </a:rPr>
                        <a:t>Value rating, </a:t>
                      </a:r>
                      <a:r>
                        <a:rPr lang="en-US" dirty="0" err="1" smtClean="0">
                          <a:solidFill>
                            <a:schemeClr val="tx1"/>
                          </a:solidFill>
                          <a:latin typeface="Arial Narrow" panose="020B0606020202030204" pitchFamily="34" charset="0"/>
                        </a:rPr>
                        <a:t>V</a:t>
                      </a:r>
                      <a:r>
                        <a:rPr lang="en-US" baseline="-25000" dirty="0" err="1" smtClean="0">
                          <a:solidFill>
                            <a:schemeClr val="tx1"/>
                          </a:solidFill>
                          <a:latin typeface="Arial Narrow" panose="020B0606020202030204" pitchFamily="34" charset="0"/>
                        </a:rPr>
                        <a:t>ij</a:t>
                      </a:r>
                      <a:r>
                        <a:rPr lang="en-US" baseline="-25000" dirty="0" smtClean="0">
                          <a:solidFill>
                            <a:schemeClr val="tx1"/>
                          </a:solidFill>
                          <a:latin typeface="Arial Narrow" panose="020B0606020202030204" pitchFamily="34" charset="0"/>
                        </a:rPr>
                        <a:t> </a:t>
                      </a:r>
                      <a:r>
                        <a:rPr lang="en-US" baseline="0" dirty="0" smtClean="0">
                          <a:solidFill>
                            <a:schemeClr val="tx1"/>
                          </a:solidFill>
                          <a:latin typeface="Arial Narrow" panose="020B0606020202030204" pitchFamily="34" charset="0"/>
                        </a:rPr>
                        <a:t> (0 to 100 basis)</a:t>
                      </a:r>
                      <a:endParaRPr lang="en-US" dirty="0" smtClean="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9050" cap="flat" cmpd="sng" algn="ctr">
                      <a:solidFill>
                        <a:srgbClr val="3946A4"/>
                      </a:solidFill>
                      <a:prstDash val="solid"/>
                      <a:round/>
                      <a:headEnd type="none" w="med" len="med"/>
                      <a:tailEnd type="none" w="med" len="med"/>
                    </a:lnR>
                    <a:lnT w="19050" cap="flat" cmpd="sng" algn="ctr">
                      <a:solidFill>
                        <a:srgbClr val="3946A4"/>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Arial Narrow" panose="020B0606020202030204" pitchFamily="34" charset="0"/>
                        </a:rPr>
                        <a:t>Attribute, </a:t>
                      </a:r>
                      <a:r>
                        <a:rPr lang="en-US" sz="1800" b="1" dirty="0" err="1" smtClean="0">
                          <a:solidFill>
                            <a:schemeClr val="tx1"/>
                          </a:solidFill>
                          <a:latin typeface="Arial Narrow" panose="020B0606020202030204" pitchFamily="34" charset="0"/>
                        </a:rPr>
                        <a:t>i</a:t>
                      </a:r>
                      <a:endParaRPr lang="en-US" sz="1800" b="1" dirty="0" smtClean="0">
                        <a:solidFill>
                          <a:schemeClr val="tx1"/>
                        </a:solidFill>
                        <a:latin typeface="Arial Narrow" panose="020B0606020202030204" pitchFamily="34" charset="0"/>
                      </a:endParaRPr>
                    </a:p>
                  </a:txBody>
                  <a:tcPr>
                    <a:lnL w="19050" cap="flat" cmpd="sng" algn="ctr">
                      <a:solidFill>
                        <a:srgbClr val="3946A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Arial Narrow" panose="020B0606020202030204" pitchFamily="34" charset="0"/>
                        </a:rPr>
                        <a:t>Weight,</a:t>
                      </a:r>
                      <a:r>
                        <a:rPr lang="en-US" sz="1800" b="1" baseline="0" dirty="0" smtClean="0">
                          <a:solidFill>
                            <a:schemeClr val="tx1"/>
                          </a:solidFill>
                          <a:latin typeface="Arial Narrow" panose="020B0606020202030204" pitchFamily="34" charset="0"/>
                        </a:rPr>
                        <a:t> W</a:t>
                      </a:r>
                      <a:r>
                        <a:rPr lang="en-US" sz="1800" b="1" baseline="-25000" dirty="0" smtClean="0">
                          <a:solidFill>
                            <a:schemeClr val="tx1"/>
                          </a:solidFill>
                          <a:latin typeface="Arial Narrow" panose="020B0606020202030204" pitchFamily="34" charset="0"/>
                        </a:rPr>
                        <a:t>i</a:t>
                      </a:r>
                      <a:endParaRPr lang="en-US" sz="1800" b="1" dirty="0" smtClean="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solidFill>
                            <a:schemeClr val="tx1"/>
                          </a:solidFill>
                          <a:latin typeface="Arial Narrow" panose="020B0606020202030204" pitchFamily="34" charset="0"/>
                        </a:rPr>
                        <a:t>System 1</a:t>
                      </a:r>
                      <a:endParaRPr lang="en-US" sz="1800" b="1"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Arial Narrow" panose="020B0606020202030204" pitchFamily="34" charset="0"/>
                        </a:rPr>
                        <a:t>System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smtClean="0">
                          <a:solidFill>
                            <a:schemeClr val="tx1"/>
                          </a:solidFill>
                          <a:latin typeface="Arial Narrow" panose="020B0606020202030204" pitchFamily="34" charset="0"/>
                        </a:rPr>
                        <a:t>System 3</a:t>
                      </a:r>
                      <a:endParaRPr lang="en-US"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9050" cap="flat" cmpd="sng" algn="ctr">
                      <a:solidFill>
                        <a:srgbClr val="3946A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4320">
                <a:tc>
                  <a:txBody>
                    <a:bodyPr/>
                    <a:lstStyle/>
                    <a:p>
                      <a:r>
                        <a:rPr lang="en-US" sz="1600" dirty="0" smtClean="0">
                          <a:solidFill>
                            <a:schemeClr val="tx1"/>
                          </a:solidFill>
                          <a:latin typeface="Arial Narrow" panose="020B0606020202030204" pitchFamily="34" charset="0"/>
                        </a:rPr>
                        <a:t>Payback period</a:t>
                      </a:r>
                      <a:endParaRPr lang="en-US" sz="1600" dirty="0">
                        <a:solidFill>
                          <a:schemeClr val="tx1"/>
                        </a:solidFill>
                        <a:latin typeface="Arial Narrow" panose="020B0606020202030204" pitchFamily="34" charset="0"/>
                      </a:endParaRPr>
                    </a:p>
                  </a:txBody>
                  <a:tcPr>
                    <a:lnL w="19050" cap="flat" cmpd="sng" algn="ctr">
                      <a:solidFill>
                        <a:srgbClr val="3946A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1600" b="1" dirty="0" smtClean="0">
                          <a:solidFill>
                            <a:schemeClr val="tx1"/>
                          </a:solidFill>
                          <a:latin typeface="Arial Narrow" panose="020B0606020202030204" pitchFamily="34" charset="0"/>
                        </a:rPr>
                        <a:t>0.11</a:t>
                      </a:r>
                      <a:endParaRPr lang="en-US" sz="1600" b="1" dirty="0">
                        <a:solidFill>
                          <a:schemeClr val="tx1"/>
                        </a:solidFill>
                        <a:latin typeface="Arial Narrow" panose="020B0606020202030204" pitchFamily="34" charset="0"/>
                      </a:endParaRPr>
                    </a:p>
                  </a:txBody>
                  <a:tcPr marR="411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1600" b="1" dirty="0" smtClean="0">
                          <a:solidFill>
                            <a:srgbClr val="3946A4"/>
                          </a:solidFill>
                          <a:latin typeface="Arial Narrow" panose="020B0606020202030204" pitchFamily="34" charset="0"/>
                        </a:rPr>
                        <a:t>75</a:t>
                      </a:r>
                      <a:endParaRPr lang="en-US" sz="1600" b="1" dirty="0">
                        <a:solidFill>
                          <a:srgbClr val="3946A4"/>
                        </a:solidFill>
                        <a:latin typeface="Arial Narrow" panose="020B0606020202030204" pitchFamily="34" charset="0"/>
                      </a:endParaRPr>
                    </a:p>
                  </a:txBody>
                  <a:tcPr marR="685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1600" b="1" dirty="0" smtClean="0">
                          <a:solidFill>
                            <a:srgbClr val="3946A4"/>
                          </a:solidFill>
                          <a:latin typeface="Arial Narrow" panose="020B0606020202030204" pitchFamily="34" charset="0"/>
                        </a:rPr>
                        <a:t>50</a:t>
                      </a:r>
                      <a:endParaRPr lang="en-US" sz="1600" b="1" dirty="0">
                        <a:solidFill>
                          <a:srgbClr val="3946A4"/>
                        </a:solidFill>
                        <a:latin typeface="Arial Narrow" panose="020B0606020202030204" pitchFamily="34" charset="0"/>
                      </a:endParaRPr>
                    </a:p>
                  </a:txBody>
                  <a:tcPr marR="685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1600" b="1" dirty="0" smtClean="0">
                          <a:solidFill>
                            <a:srgbClr val="3946A4"/>
                          </a:solidFill>
                          <a:latin typeface="Arial Narrow" panose="020B0606020202030204" pitchFamily="34" charset="0"/>
                        </a:rPr>
                        <a:t>100</a:t>
                      </a:r>
                      <a:endParaRPr lang="en-US" sz="1600" b="1" dirty="0">
                        <a:solidFill>
                          <a:srgbClr val="3946A4"/>
                        </a:solidFill>
                        <a:latin typeface="Arial Narrow" panose="020B0606020202030204" pitchFamily="34" charset="0"/>
                      </a:endParaRPr>
                    </a:p>
                  </a:txBody>
                  <a:tcPr marR="685800">
                    <a:lnL w="12700" cap="flat" cmpd="sng" algn="ctr">
                      <a:solidFill>
                        <a:schemeClr val="tx1"/>
                      </a:solidFill>
                      <a:prstDash val="solid"/>
                      <a:round/>
                      <a:headEnd type="none" w="med" len="med"/>
                      <a:tailEnd type="none" w="med" len="med"/>
                    </a:lnL>
                    <a:lnR w="19050" cap="flat" cmpd="sng" algn="ctr">
                      <a:solidFill>
                        <a:srgbClr val="3946A4"/>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74320">
                <a:tc>
                  <a:txBody>
                    <a:bodyPr/>
                    <a:lstStyle/>
                    <a:p>
                      <a:r>
                        <a:rPr lang="en-US" sz="1600" dirty="0" smtClean="0">
                          <a:solidFill>
                            <a:schemeClr val="tx1"/>
                          </a:solidFill>
                          <a:latin typeface="Arial Narrow" panose="020B0606020202030204" pitchFamily="34" charset="0"/>
                        </a:rPr>
                        <a:t>Initial investment</a:t>
                      </a:r>
                      <a:endParaRPr lang="en-US" sz="1600" dirty="0">
                        <a:solidFill>
                          <a:schemeClr val="tx1"/>
                        </a:solidFill>
                        <a:latin typeface="Arial Narrow" panose="020B0606020202030204" pitchFamily="34" charset="0"/>
                      </a:endParaRPr>
                    </a:p>
                  </a:txBody>
                  <a:tcPr>
                    <a:lnL w="19050" cap="flat" cmpd="sng" algn="ctr">
                      <a:solidFill>
                        <a:srgbClr val="3946A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1" dirty="0" smtClean="0">
                          <a:solidFill>
                            <a:schemeClr val="tx1"/>
                          </a:solidFill>
                          <a:latin typeface="Arial Narrow" panose="020B0606020202030204" pitchFamily="34" charset="0"/>
                        </a:rPr>
                        <a:t>0.22</a:t>
                      </a:r>
                      <a:endParaRPr lang="en-US" sz="1600" b="1" dirty="0">
                        <a:solidFill>
                          <a:schemeClr val="tx1"/>
                        </a:solidFill>
                        <a:latin typeface="Arial Narrow" panose="020B0606020202030204" pitchFamily="34" charset="0"/>
                      </a:endParaRPr>
                    </a:p>
                  </a:txBody>
                  <a:tcPr marR="411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1" dirty="0" smtClean="0">
                          <a:solidFill>
                            <a:srgbClr val="3946A4"/>
                          </a:solidFill>
                          <a:latin typeface="Arial Narrow" panose="020B0606020202030204" pitchFamily="34" charset="0"/>
                        </a:rPr>
                        <a:t>60</a:t>
                      </a:r>
                      <a:endParaRPr lang="en-US" sz="1600" b="1" dirty="0">
                        <a:solidFill>
                          <a:srgbClr val="3946A4"/>
                        </a:solidFill>
                        <a:latin typeface="Arial Narrow" panose="020B0606020202030204" pitchFamily="34" charset="0"/>
                      </a:endParaRPr>
                    </a:p>
                  </a:txBody>
                  <a:tcPr marR="685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1" dirty="0" smtClean="0">
                          <a:solidFill>
                            <a:srgbClr val="3946A4"/>
                          </a:solidFill>
                          <a:latin typeface="Arial Narrow" panose="020B0606020202030204" pitchFamily="34" charset="0"/>
                        </a:rPr>
                        <a:t>75</a:t>
                      </a:r>
                      <a:endParaRPr lang="en-US" sz="1600" b="1" dirty="0">
                        <a:solidFill>
                          <a:srgbClr val="3946A4"/>
                        </a:solidFill>
                        <a:latin typeface="Arial Narrow" panose="020B0606020202030204" pitchFamily="34" charset="0"/>
                      </a:endParaRPr>
                    </a:p>
                  </a:txBody>
                  <a:tcPr marR="685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1" dirty="0" smtClean="0">
                          <a:solidFill>
                            <a:srgbClr val="3946A4"/>
                          </a:solidFill>
                          <a:latin typeface="Arial Narrow" panose="020B0606020202030204" pitchFamily="34" charset="0"/>
                        </a:rPr>
                        <a:t>100</a:t>
                      </a:r>
                      <a:endParaRPr lang="en-US" sz="1600" b="1" dirty="0">
                        <a:solidFill>
                          <a:srgbClr val="3946A4"/>
                        </a:solidFill>
                        <a:latin typeface="Arial Narrow" panose="020B0606020202030204" pitchFamily="34" charset="0"/>
                      </a:endParaRPr>
                    </a:p>
                  </a:txBody>
                  <a:tcPr marR="685800">
                    <a:lnL w="12700" cap="flat" cmpd="sng" algn="ctr">
                      <a:solidFill>
                        <a:schemeClr val="tx1"/>
                      </a:solidFill>
                      <a:prstDash val="solid"/>
                      <a:round/>
                      <a:headEnd type="none" w="med" len="med"/>
                      <a:tailEnd type="none" w="med" len="med"/>
                    </a:lnL>
                    <a:lnR w="19050" cap="flat" cmpd="sng" algn="ctr">
                      <a:solidFill>
                        <a:srgbClr val="3946A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74320">
                <a:tc>
                  <a:txBody>
                    <a:bodyPr/>
                    <a:lstStyle/>
                    <a:p>
                      <a:r>
                        <a:rPr lang="en-US" sz="1600" dirty="0" smtClean="0">
                          <a:solidFill>
                            <a:schemeClr val="tx1"/>
                          </a:solidFill>
                          <a:latin typeface="Arial Narrow" panose="020B0606020202030204" pitchFamily="34" charset="0"/>
                        </a:rPr>
                        <a:t>Response time</a:t>
                      </a:r>
                      <a:endParaRPr lang="en-US" sz="1600" dirty="0">
                        <a:solidFill>
                          <a:schemeClr val="tx1"/>
                        </a:solidFill>
                        <a:latin typeface="Arial Narrow" panose="020B0606020202030204" pitchFamily="34" charset="0"/>
                      </a:endParaRPr>
                    </a:p>
                  </a:txBody>
                  <a:tcPr>
                    <a:lnL w="19050" cap="flat" cmpd="sng" algn="ctr">
                      <a:solidFill>
                        <a:srgbClr val="3946A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1" dirty="0" smtClean="0">
                          <a:solidFill>
                            <a:schemeClr val="tx1"/>
                          </a:solidFill>
                          <a:latin typeface="Arial Narrow" panose="020B0606020202030204" pitchFamily="34" charset="0"/>
                        </a:rPr>
                        <a:t>0.20</a:t>
                      </a:r>
                      <a:endParaRPr lang="en-US" sz="1600" b="1" dirty="0">
                        <a:solidFill>
                          <a:schemeClr val="tx1"/>
                        </a:solidFill>
                        <a:latin typeface="Arial Narrow" panose="020B0606020202030204" pitchFamily="34" charset="0"/>
                      </a:endParaRPr>
                    </a:p>
                  </a:txBody>
                  <a:tcPr marR="411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1" dirty="0" smtClean="0">
                          <a:solidFill>
                            <a:srgbClr val="3946A4"/>
                          </a:solidFill>
                          <a:latin typeface="Arial Narrow" panose="020B0606020202030204" pitchFamily="34" charset="0"/>
                        </a:rPr>
                        <a:t>50</a:t>
                      </a:r>
                      <a:endParaRPr lang="en-US" sz="1600" b="1" dirty="0">
                        <a:solidFill>
                          <a:srgbClr val="3946A4"/>
                        </a:solidFill>
                        <a:latin typeface="Arial Narrow" panose="020B0606020202030204" pitchFamily="34" charset="0"/>
                      </a:endParaRPr>
                    </a:p>
                  </a:txBody>
                  <a:tcPr marR="685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1" dirty="0" smtClean="0">
                          <a:solidFill>
                            <a:srgbClr val="3946A4"/>
                          </a:solidFill>
                          <a:latin typeface="Arial Narrow" panose="020B0606020202030204" pitchFamily="34" charset="0"/>
                        </a:rPr>
                        <a:t>100</a:t>
                      </a:r>
                      <a:endParaRPr lang="en-US" sz="1600" b="1" dirty="0">
                        <a:solidFill>
                          <a:srgbClr val="3946A4"/>
                        </a:solidFill>
                        <a:latin typeface="Arial Narrow" panose="020B0606020202030204" pitchFamily="34" charset="0"/>
                      </a:endParaRPr>
                    </a:p>
                  </a:txBody>
                  <a:tcPr marR="685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1" dirty="0" smtClean="0">
                          <a:solidFill>
                            <a:srgbClr val="3946A4"/>
                          </a:solidFill>
                          <a:latin typeface="Arial Narrow" panose="020B0606020202030204" pitchFamily="34" charset="0"/>
                        </a:rPr>
                        <a:t>20</a:t>
                      </a:r>
                      <a:endParaRPr lang="en-US" sz="1600" b="1" dirty="0">
                        <a:solidFill>
                          <a:srgbClr val="3946A4"/>
                        </a:solidFill>
                        <a:latin typeface="Arial Narrow" panose="020B0606020202030204" pitchFamily="34" charset="0"/>
                      </a:endParaRPr>
                    </a:p>
                  </a:txBody>
                  <a:tcPr marR="685800">
                    <a:lnL w="12700" cap="flat" cmpd="sng" algn="ctr">
                      <a:solidFill>
                        <a:schemeClr val="tx1"/>
                      </a:solidFill>
                      <a:prstDash val="solid"/>
                      <a:round/>
                      <a:headEnd type="none" w="med" len="med"/>
                      <a:tailEnd type="none" w="med" len="med"/>
                    </a:lnL>
                    <a:lnR w="19050" cap="flat" cmpd="sng" algn="ctr">
                      <a:solidFill>
                        <a:srgbClr val="3946A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74320">
                <a:tc>
                  <a:txBody>
                    <a:bodyPr/>
                    <a:lstStyle/>
                    <a:p>
                      <a:r>
                        <a:rPr lang="en-US" sz="1600" dirty="0" smtClean="0">
                          <a:solidFill>
                            <a:schemeClr val="tx1"/>
                          </a:solidFill>
                          <a:latin typeface="Arial Narrow" panose="020B0606020202030204" pitchFamily="34" charset="0"/>
                        </a:rPr>
                        <a:t>User interface</a:t>
                      </a:r>
                      <a:r>
                        <a:rPr lang="en-US" sz="1600" baseline="0" dirty="0" smtClean="0">
                          <a:solidFill>
                            <a:schemeClr val="tx1"/>
                          </a:solidFill>
                          <a:latin typeface="Arial Narrow" panose="020B0606020202030204" pitchFamily="34" charset="0"/>
                        </a:rPr>
                        <a:t> </a:t>
                      </a:r>
                      <a:endParaRPr lang="en-US" sz="1600" dirty="0">
                        <a:solidFill>
                          <a:schemeClr val="tx1"/>
                        </a:solidFill>
                        <a:latin typeface="Arial Narrow" panose="020B0606020202030204" pitchFamily="34" charset="0"/>
                      </a:endParaRPr>
                    </a:p>
                  </a:txBody>
                  <a:tcPr>
                    <a:lnL w="19050" cap="flat" cmpd="sng" algn="ctr">
                      <a:solidFill>
                        <a:srgbClr val="3946A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1" dirty="0" smtClean="0">
                          <a:solidFill>
                            <a:schemeClr val="tx1"/>
                          </a:solidFill>
                          <a:latin typeface="Arial Narrow" panose="020B0606020202030204" pitchFamily="34" charset="0"/>
                        </a:rPr>
                        <a:t>0.18</a:t>
                      </a:r>
                      <a:endParaRPr lang="en-US" sz="1600" b="1" dirty="0">
                        <a:solidFill>
                          <a:schemeClr val="tx1"/>
                        </a:solidFill>
                        <a:latin typeface="Arial Narrow" panose="020B0606020202030204" pitchFamily="34" charset="0"/>
                      </a:endParaRPr>
                    </a:p>
                  </a:txBody>
                  <a:tcPr marR="411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1" dirty="0" smtClean="0">
                          <a:solidFill>
                            <a:srgbClr val="3946A4"/>
                          </a:solidFill>
                          <a:latin typeface="Arial Narrow" panose="020B0606020202030204" pitchFamily="34" charset="0"/>
                        </a:rPr>
                        <a:t>100</a:t>
                      </a:r>
                      <a:endParaRPr lang="en-US" sz="1600" b="1" dirty="0">
                        <a:solidFill>
                          <a:srgbClr val="3946A4"/>
                        </a:solidFill>
                        <a:latin typeface="Arial Narrow" panose="020B0606020202030204" pitchFamily="34" charset="0"/>
                      </a:endParaRPr>
                    </a:p>
                  </a:txBody>
                  <a:tcPr marR="685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1" dirty="0" smtClean="0">
                          <a:solidFill>
                            <a:srgbClr val="3946A4"/>
                          </a:solidFill>
                          <a:latin typeface="Arial Narrow" panose="020B0606020202030204" pitchFamily="34" charset="0"/>
                        </a:rPr>
                        <a:t>90</a:t>
                      </a:r>
                      <a:endParaRPr lang="en-US" sz="1600" b="1" dirty="0">
                        <a:solidFill>
                          <a:srgbClr val="3946A4"/>
                        </a:solidFill>
                        <a:latin typeface="Arial Narrow" panose="020B0606020202030204" pitchFamily="34" charset="0"/>
                      </a:endParaRPr>
                    </a:p>
                  </a:txBody>
                  <a:tcPr marR="685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1" dirty="0" smtClean="0">
                          <a:solidFill>
                            <a:srgbClr val="3946A4"/>
                          </a:solidFill>
                          <a:latin typeface="Arial Narrow" panose="020B0606020202030204" pitchFamily="34" charset="0"/>
                        </a:rPr>
                        <a:t>40</a:t>
                      </a:r>
                      <a:endParaRPr lang="en-US" sz="1600" b="1" dirty="0">
                        <a:solidFill>
                          <a:srgbClr val="3946A4"/>
                        </a:solidFill>
                        <a:latin typeface="Arial Narrow" panose="020B0606020202030204" pitchFamily="34" charset="0"/>
                      </a:endParaRPr>
                    </a:p>
                  </a:txBody>
                  <a:tcPr marR="685800">
                    <a:lnL w="12700" cap="flat" cmpd="sng" algn="ctr">
                      <a:solidFill>
                        <a:schemeClr val="tx1"/>
                      </a:solidFill>
                      <a:prstDash val="solid"/>
                      <a:round/>
                      <a:headEnd type="none" w="med" len="med"/>
                      <a:tailEnd type="none" w="med" len="med"/>
                    </a:lnL>
                    <a:lnR w="19050" cap="flat" cmpd="sng" algn="ctr">
                      <a:solidFill>
                        <a:srgbClr val="3946A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74320">
                <a:tc>
                  <a:txBody>
                    <a:bodyPr/>
                    <a:lstStyle/>
                    <a:p>
                      <a:r>
                        <a:rPr lang="en-US" sz="1600" baseline="0" dirty="0" smtClean="0">
                          <a:solidFill>
                            <a:schemeClr val="tx1"/>
                          </a:solidFill>
                          <a:latin typeface="Arial Narrow" panose="020B0606020202030204" pitchFamily="34" charset="0"/>
                        </a:rPr>
                        <a:t>Maintenance support</a:t>
                      </a:r>
                      <a:endParaRPr lang="en-US" sz="1600" dirty="0">
                        <a:solidFill>
                          <a:schemeClr val="tx1"/>
                        </a:solidFill>
                        <a:latin typeface="Arial Narrow" panose="020B0606020202030204" pitchFamily="34" charset="0"/>
                      </a:endParaRPr>
                    </a:p>
                  </a:txBody>
                  <a:tcPr>
                    <a:lnL w="19050" cap="flat" cmpd="sng" algn="ctr">
                      <a:solidFill>
                        <a:srgbClr val="3946A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1" dirty="0" smtClean="0">
                          <a:solidFill>
                            <a:schemeClr val="tx1"/>
                          </a:solidFill>
                          <a:latin typeface="Arial Narrow" panose="020B0606020202030204" pitchFamily="34" charset="0"/>
                        </a:rPr>
                        <a:t>0.11</a:t>
                      </a:r>
                      <a:endParaRPr lang="en-US" sz="1600" b="1" dirty="0">
                        <a:solidFill>
                          <a:schemeClr val="tx1"/>
                        </a:solidFill>
                        <a:latin typeface="Arial Narrow" panose="020B0606020202030204" pitchFamily="34" charset="0"/>
                      </a:endParaRPr>
                    </a:p>
                  </a:txBody>
                  <a:tcPr marR="411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1" dirty="0" smtClean="0">
                          <a:solidFill>
                            <a:srgbClr val="3946A4"/>
                          </a:solidFill>
                          <a:latin typeface="Arial Narrow" panose="020B0606020202030204" pitchFamily="34" charset="0"/>
                        </a:rPr>
                        <a:t>75</a:t>
                      </a:r>
                      <a:endParaRPr lang="en-US" sz="1600" b="1" dirty="0">
                        <a:solidFill>
                          <a:srgbClr val="3946A4"/>
                        </a:solidFill>
                        <a:latin typeface="Arial Narrow" panose="020B0606020202030204" pitchFamily="34" charset="0"/>
                      </a:endParaRPr>
                    </a:p>
                  </a:txBody>
                  <a:tcPr marR="685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1" dirty="0" smtClean="0">
                          <a:solidFill>
                            <a:srgbClr val="3946A4"/>
                          </a:solidFill>
                          <a:latin typeface="Arial Narrow" panose="020B0606020202030204" pitchFamily="34" charset="0"/>
                        </a:rPr>
                        <a:t>100</a:t>
                      </a:r>
                      <a:endParaRPr lang="en-US" sz="1600" b="1" dirty="0">
                        <a:solidFill>
                          <a:srgbClr val="3946A4"/>
                        </a:solidFill>
                        <a:latin typeface="Arial Narrow" panose="020B0606020202030204" pitchFamily="34" charset="0"/>
                      </a:endParaRPr>
                    </a:p>
                  </a:txBody>
                  <a:tcPr marR="685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sz="1600" b="1" dirty="0" smtClean="0">
                          <a:solidFill>
                            <a:srgbClr val="3946A4"/>
                          </a:solidFill>
                          <a:latin typeface="Arial Narrow" panose="020B0606020202030204" pitchFamily="34" charset="0"/>
                        </a:rPr>
                        <a:t>10</a:t>
                      </a:r>
                      <a:endParaRPr lang="en-US" sz="1600" b="1" dirty="0">
                        <a:solidFill>
                          <a:srgbClr val="3946A4"/>
                        </a:solidFill>
                        <a:latin typeface="Arial Narrow" panose="020B0606020202030204" pitchFamily="34" charset="0"/>
                      </a:endParaRPr>
                    </a:p>
                  </a:txBody>
                  <a:tcPr marR="685800">
                    <a:lnL w="12700" cap="flat" cmpd="sng" algn="ctr">
                      <a:solidFill>
                        <a:schemeClr val="tx1"/>
                      </a:solidFill>
                      <a:prstDash val="solid"/>
                      <a:round/>
                      <a:headEnd type="none" w="med" len="med"/>
                      <a:tailEnd type="none" w="med" len="med"/>
                    </a:lnL>
                    <a:lnR w="19050" cap="flat" cmpd="sng" algn="ctr">
                      <a:solidFill>
                        <a:srgbClr val="3946A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74320">
                <a:tc>
                  <a:txBody>
                    <a:bodyPr/>
                    <a:lstStyle/>
                    <a:p>
                      <a:r>
                        <a:rPr lang="en-US" sz="1600" dirty="0" smtClean="0">
                          <a:solidFill>
                            <a:schemeClr val="tx1"/>
                          </a:solidFill>
                          <a:latin typeface="Arial Narrow" panose="020B0606020202030204" pitchFamily="34" charset="0"/>
                        </a:rPr>
                        <a:t>Upgradability</a:t>
                      </a:r>
                      <a:endParaRPr lang="en-US" sz="1600" dirty="0">
                        <a:solidFill>
                          <a:schemeClr val="tx1"/>
                        </a:solidFill>
                        <a:latin typeface="Arial Narrow" panose="020B0606020202030204" pitchFamily="34" charset="0"/>
                      </a:endParaRPr>
                    </a:p>
                  </a:txBody>
                  <a:tcPr>
                    <a:lnL w="19050" cap="flat" cmpd="sng" algn="ctr">
                      <a:solidFill>
                        <a:srgbClr val="3946A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1" dirty="0" smtClean="0">
                          <a:solidFill>
                            <a:schemeClr val="tx1"/>
                          </a:solidFill>
                          <a:latin typeface="Arial Narrow" panose="020B0606020202030204" pitchFamily="34" charset="0"/>
                        </a:rPr>
                        <a:t>0.18</a:t>
                      </a:r>
                      <a:endParaRPr lang="en-US" sz="1600" b="1" dirty="0">
                        <a:solidFill>
                          <a:schemeClr val="tx1"/>
                        </a:solidFill>
                        <a:latin typeface="Arial Narrow" panose="020B0606020202030204" pitchFamily="34" charset="0"/>
                      </a:endParaRPr>
                    </a:p>
                  </a:txBody>
                  <a:tcPr marR="411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1" dirty="0" smtClean="0">
                          <a:solidFill>
                            <a:srgbClr val="3946A4"/>
                          </a:solidFill>
                          <a:latin typeface="Arial Narrow" panose="020B0606020202030204" pitchFamily="34" charset="0"/>
                        </a:rPr>
                        <a:t>100</a:t>
                      </a:r>
                      <a:endParaRPr lang="en-US" sz="1600" b="1" dirty="0">
                        <a:solidFill>
                          <a:srgbClr val="3946A4"/>
                        </a:solidFill>
                        <a:latin typeface="Arial Narrow" panose="020B0606020202030204" pitchFamily="34" charset="0"/>
                      </a:endParaRPr>
                    </a:p>
                  </a:txBody>
                  <a:tcPr marR="685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1" dirty="0" smtClean="0">
                          <a:solidFill>
                            <a:srgbClr val="3946A4"/>
                          </a:solidFill>
                          <a:latin typeface="Arial Narrow" panose="020B0606020202030204" pitchFamily="34" charset="0"/>
                        </a:rPr>
                        <a:t>100</a:t>
                      </a:r>
                      <a:endParaRPr lang="en-US" sz="1600" b="1" dirty="0">
                        <a:solidFill>
                          <a:srgbClr val="3946A4"/>
                        </a:solidFill>
                        <a:latin typeface="Arial Narrow" panose="020B0606020202030204" pitchFamily="34" charset="0"/>
                      </a:endParaRPr>
                    </a:p>
                  </a:txBody>
                  <a:tcPr marR="685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1" dirty="0" smtClean="0">
                          <a:solidFill>
                            <a:srgbClr val="3946A4"/>
                          </a:solidFill>
                          <a:latin typeface="Arial Narrow" panose="020B0606020202030204" pitchFamily="34" charset="0"/>
                        </a:rPr>
                        <a:t>75</a:t>
                      </a:r>
                      <a:endParaRPr lang="en-US" sz="1600" b="1" dirty="0">
                        <a:solidFill>
                          <a:srgbClr val="3946A4"/>
                        </a:solidFill>
                        <a:latin typeface="Arial Narrow" panose="020B0606020202030204" pitchFamily="34" charset="0"/>
                      </a:endParaRPr>
                    </a:p>
                  </a:txBody>
                  <a:tcPr marR="685800">
                    <a:lnL w="12700" cap="flat" cmpd="sng" algn="ctr">
                      <a:solidFill>
                        <a:schemeClr val="tx1"/>
                      </a:solidFill>
                      <a:prstDash val="solid"/>
                      <a:round/>
                      <a:headEnd type="none" w="med" len="med"/>
                      <a:tailEnd type="none" w="med" len="med"/>
                    </a:lnL>
                    <a:lnR w="19050" cap="flat" cmpd="sng" algn="ctr">
                      <a:solidFill>
                        <a:srgbClr val="3946A4"/>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74320">
                <a:tc>
                  <a:txBody>
                    <a:bodyPr/>
                    <a:lstStyle/>
                    <a:p>
                      <a:pPr algn="ctr"/>
                      <a:r>
                        <a:rPr lang="en-US" sz="1600" b="1" dirty="0" smtClean="0">
                          <a:solidFill>
                            <a:srgbClr val="A60A1B"/>
                          </a:solidFill>
                          <a:latin typeface="Arial Narrow" panose="020B0606020202030204" pitchFamily="34" charset="0"/>
                        </a:rPr>
                        <a:t>TOTALS</a:t>
                      </a:r>
                      <a:endParaRPr lang="en-US" sz="1600" b="1" dirty="0">
                        <a:solidFill>
                          <a:srgbClr val="A60A1B"/>
                        </a:solidFill>
                        <a:latin typeface="Arial Narrow" panose="020B0606020202030204" pitchFamily="34" charset="0"/>
                      </a:endParaRPr>
                    </a:p>
                  </a:txBody>
                  <a:tcPr>
                    <a:lnL w="19050" cap="flat" cmpd="sng" algn="ctr">
                      <a:solidFill>
                        <a:srgbClr val="3946A4"/>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3946A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600" b="1" dirty="0" smtClean="0">
                          <a:solidFill>
                            <a:srgbClr val="A60A1B"/>
                          </a:solidFill>
                          <a:latin typeface="Arial Narrow" panose="020B0606020202030204" pitchFamily="34" charset="0"/>
                        </a:rPr>
                        <a:t>1.00</a:t>
                      </a:r>
                      <a:endParaRPr lang="en-US" sz="1600" b="1" dirty="0">
                        <a:solidFill>
                          <a:srgbClr val="A60A1B"/>
                        </a:solidFill>
                        <a:latin typeface="Arial Narrow" panose="020B0606020202030204" pitchFamily="34" charset="0"/>
                      </a:endParaRPr>
                    </a:p>
                  </a:txBody>
                  <a:tcPr marR="411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3946A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9050" cap="flat" cmpd="sng" algn="ctr">
                      <a:solidFill>
                        <a:srgbClr val="3946A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Arial Narrow" panose="020B060602020203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9050" cap="flat" cmpd="sng" algn="ctr">
                      <a:solidFill>
                        <a:srgbClr val="3946A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Arial Narrow" panose="020B0606020202030204" pitchFamily="34" charset="0"/>
                      </a:endParaRPr>
                    </a:p>
                  </a:txBody>
                  <a:tcPr>
                    <a:lnL w="12700" cmpd="sng">
                      <a:noFill/>
                    </a:lnL>
                    <a:lnR w="19050" cap="flat" cmpd="sng" algn="ctr">
                      <a:solidFill>
                        <a:srgbClr val="3946A4"/>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3946A4"/>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Text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260760358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Example: Weighted Attribute </a:t>
            </a:r>
            <a:r>
              <a:rPr lang="en-US" dirty="0" smtClean="0"/>
              <a:t>Method (Cont.d) </a:t>
            </a:r>
            <a:endParaRPr lang="en-US" dirty="0"/>
          </a:p>
        </p:txBody>
      </p:sp>
      <p:graphicFrame>
        <p:nvGraphicFramePr>
          <p:cNvPr id="6" name="Table 2"/>
          <p:cNvGraphicFramePr>
            <a:graphicFrameLocks noGrp="1"/>
          </p:cNvGraphicFramePr>
          <p:nvPr>
            <p:extLst>
              <p:ext uri="{D42A27DB-BD31-4B8C-83A1-F6EECF244321}">
                <p14:modId xmlns:p14="http://schemas.microsoft.com/office/powerpoint/2010/main" xmlns="" val="971421263"/>
              </p:ext>
            </p:extLst>
          </p:nvPr>
        </p:nvGraphicFramePr>
        <p:xfrm>
          <a:off x="457200" y="1168400"/>
          <a:ext cx="8229600" cy="3022600"/>
        </p:xfrm>
        <a:graphic>
          <a:graphicData uri="http://schemas.openxmlformats.org/drawingml/2006/table">
            <a:tbl>
              <a:tblPr firstRow="1" bandRow="1">
                <a:tableStyleId>{5C22544A-7EE6-4342-B048-85BDC9FD1C3A}</a:tableStyleId>
              </a:tblPr>
              <a:tblGrid>
                <a:gridCol w="1371600"/>
                <a:gridCol w="822960"/>
                <a:gridCol w="1005840"/>
                <a:gridCol w="1005840"/>
                <a:gridCol w="1005840"/>
                <a:gridCol w="1005840"/>
                <a:gridCol w="1005840"/>
                <a:gridCol w="1005840"/>
              </a:tblGrid>
              <a:tr h="370840">
                <a:tc>
                  <a:txBody>
                    <a:bodyPr/>
                    <a:lstStyle/>
                    <a:p>
                      <a:endParaRPr lang="en-US" sz="1400" dirty="0">
                        <a:latin typeface="Arial Narrow" panose="020B0606020202030204" pitchFamily="34" charset="0"/>
                      </a:endParaRPr>
                    </a:p>
                  </a:txBody>
                  <a:tcPr>
                    <a:lnL w="19050" cap="flat" cmpd="sng" algn="ctr">
                      <a:solidFill>
                        <a:srgbClr val="00518B"/>
                      </a:solidFill>
                      <a:prstDash val="solid"/>
                      <a:round/>
                      <a:headEnd type="none" w="med" len="med"/>
                      <a:tailEnd type="none" w="med" len="med"/>
                    </a:lnL>
                    <a:lnT w="19050" cap="flat" cmpd="sng" algn="ctr">
                      <a:solidFill>
                        <a:srgbClr val="00518B"/>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latin typeface="Arial Narrow" panose="020B0606020202030204" pitchFamily="34" charset="0"/>
                      </a:endParaRPr>
                    </a:p>
                  </a:txBody>
                  <a:tcPr>
                    <a:lnR w="19050" cap="flat" cmpd="sng" algn="ctr">
                      <a:solidFill>
                        <a:schemeClr val="tx1"/>
                      </a:solidFill>
                      <a:prstDash val="solid"/>
                      <a:round/>
                      <a:headEnd type="none" w="med" len="med"/>
                      <a:tailEnd type="none" w="med" len="med"/>
                    </a:lnR>
                    <a:lnT w="19050" cap="flat" cmpd="sng" algn="ctr">
                      <a:solidFill>
                        <a:srgbClr val="00518B"/>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Arial Narrow" panose="020B0606020202030204" pitchFamily="34" charset="0"/>
                        </a:rPr>
                        <a:t>Value rating, </a:t>
                      </a:r>
                      <a:r>
                        <a:rPr lang="en-US" sz="1000" dirty="0" err="1" smtClean="0">
                          <a:solidFill>
                            <a:schemeClr val="tx1"/>
                          </a:solidFill>
                          <a:latin typeface="Arial Narrow" panose="020B0606020202030204" pitchFamily="34" charset="0"/>
                        </a:rPr>
                        <a:t>V</a:t>
                      </a:r>
                      <a:r>
                        <a:rPr lang="en-US" sz="1000" baseline="-25000" dirty="0" err="1" smtClean="0">
                          <a:solidFill>
                            <a:schemeClr val="tx1"/>
                          </a:solidFill>
                          <a:latin typeface="Arial Narrow" panose="020B0606020202030204" pitchFamily="34" charset="0"/>
                        </a:rPr>
                        <a:t>ij</a:t>
                      </a:r>
                      <a:r>
                        <a:rPr lang="en-US" sz="1000" baseline="0" dirty="0" smtClean="0">
                          <a:solidFill>
                            <a:schemeClr val="tx1"/>
                          </a:solidFill>
                          <a:latin typeface="Arial Narrow" panose="020B0606020202030204" pitchFamily="34" charset="0"/>
                        </a:rPr>
                        <a:t> and</a:t>
                      </a:r>
                      <a:r>
                        <a:rPr lang="en-US" sz="1000" dirty="0" smtClean="0">
                          <a:solidFill>
                            <a:schemeClr val="tx1"/>
                          </a:solidFill>
                          <a:latin typeface="Arial Narrow" panose="020B0606020202030204" pitchFamily="34" charset="0"/>
                        </a:rPr>
                        <a:t> Evaluation measure, </a:t>
                      </a:r>
                      <a:r>
                        <a:rPr lang="en-US" sz="1000" dirty="0" err="1" smtClean="0">
                          <a:solidFill>
                            <a:schemeClr val="tx1"/>
                          </a:solidFill>
                          <a:latin typeface="Arial Narrow" panose="020B0606020202030204" pitchFamily="34" charset="0"/>
                        </a:rPr>
                        <a:t>R</a:t>
                      </a:r>
                      <a:r>
                        <a:rPr lang="en-US" sz="1000" baseline="-25000" dirty="0" err="1" smtClean="0">
                          <a:solidFill>
                            <a:schemeClr val="tx1"/>
                          </a:solidFill>
                          <a:latin typeface="Arial Narrow" panose="020B0606020202030204" pitchFamily="34" charset="0"/>
                        </a:rPr>
                        <a:t>j</a:t>
                      </a:r>
                      <a:endParaRPr lang="en-US" sz="1000" dirty="0" smtClean="0">
                        <a:solidFill>
                          <a:schemeClr val="tx1"/>
                        </a:solidFill>
                        <a:latin typeface="Arial Narrow" panose="020B0606020202030204" pitchFamily="34" charset="0"/>
                      </a:endParaRPr>
                    </a:p>
                  </a:txBody>
                  <a:tcP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rgbClr val="00518B"/>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Arial Narrow" panose="020B0606020202030204" pitchFamily="34" charset="0"/>
                        </a:rPr>
                        <a:t>Value rating, </a:t>
                      </a:r>
                      <a:r>
                        <a:rPr lang="en-US" sz="1000" dirty="0" err="1" smtClean="0">
                          <a:solidFill>
                            <a:schemeClr val="tx1"/>
                          </a:solidFill>
                          <a:latin typeface="Arial Narrow" panose="020B0606020202030204" pitchFamily="34" charset="0"/>
                        </a:rPr>
                        <a:t>V</a:t>
                      </a:r>
                      <a:r>
                        <a:rPr lang="en-US" sz="1000" baseline="-25000" dirty="0" err="1" smtClean="0">
                          <a:solidFill>
                            <a:schemeClr val="tx1"/>
                          </a:solidFill>
                          <a:latin typeface="Arial Narrow" panose="020B0606020202030204" pitchFamily="34" charset="0"/>
                        </a:rPr>
                        <a:t>ij</a:t>
                      </a:r>
                      <a:r>
                        <a:rPr lang="en-US" sz="1000" baseline="0" dirty="0" smtClean="0">
                          <a:solidFill>
                            <a:schemeClr val="tx1"/>
                          </a:solidFill>
                          <a:latin typeface="Arial Narrow" panose="020B0606020202030204" pitchFamily="34" charset="0"/>
                        </a:rPr>
                        <a:t> and</a:t>
                      </a:r>
                      <a:r>
                        <a:rPr lang="en-US" sz="1000" dirty="0" smtClean="0">
                          <a:solidFill>
                            <a:schemeClr val="tx1"/>
                          </a:solidFill>
                          <a:latin typeface="Arial Narrow" panose="020B0606020202030204" pitchFamily="34" charset="0"/>
                        </a:rPr>
                        <a:t> Evaluation measure, </a:t>
                      </a:r>
                      <a:r>
                        <a:rPr lang="en-US" sz="1000" dirty="0" err="1" smtClean="0">
                          <a:solidFill>
                            <a:schemeClr val="tx1"/>
                          </a:solidFill>
                          <a:latin typeface="Arial Narrow" panose="020B0606020202030204" pitchFamily="34" charset="0"/>
                        </a:rPr>
                        <a:t>R</a:t>
                      </a:r>
                      <a:r>
                        <a:rPr lang="en-US" sz="1000" baseline="-25000" dirty="0" err="1" smtClean="0">
                          <a:solidFill>
                            <a:schemeClr val="tx1"/>
                          </a:solidFill>
                          <a:latin typeface="Arial Narrow" panose="020B0606020202030204" pitchFamily="34" charset="0"/>
                        </a:rPr>
                        <a:t>j</a:t>
                      </a:r>
                      <a:endParaRPr lang="en-US" sz="1000" dirty="0" smtClean="0">
                        <a:solidFill>
                          <a:schemeClr val="tx1"/>
                        </a:solidFill>
                        <a:latin typeface="Arial Narrow" panose="020B0606020202030204" pitchFamily="34" charset="0"/>
                      </a:endParaRPr>
                    </a:p>
                  </a:txBody>
                  <a:tcP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00518B"/>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Arial Narrow" panose="020B0606020202030204" pitchFamily="34" charset="0"/>
                        </a:rPr>
                        <a:t>Value rating, </a:t>
                      </a:r>
                      <a:r>
                        <a:rPr lang="en-US" sz="1000" dirty="0" err="1" smtClean="0">
                          <a:solidFill>
                            <a:schemeClr val="tx1"/>
                          </a:solidFill>
                          <a:latin typeface="Arial Narrow" panose="020B0606020202030204" pitchFamily="34" charset="0"/>
                        </a:rPr>
                        <a:t>V</a:t>
                      </a:r>
                      <a:r>
                        <a:rPr lang="en-US" sz="1000" baseline="-25000" dirty="0" err="1" smtClean="0">
                          <a:solidFill>
                            <a:schemeClr val="tx1"/>
                          </a:solidFill>
                          <a:latin typeface="Arial Narrow" panose="020B0606020202030204" pitchFamily="34" charset="0"/>
                        </a:rPr>
                        <a:t>ij</a:t>
                      </a:r>
                      <a:r>
                        <a:rPr lang="en-US" sz="1000" baseline="0" dirty="0" smtClean="0">
                          <a:solidFill>
                            <a:schemeClr val="tx1"/>
                          </a:solidFill>
                          <a:latin typeface="Arial Narrow" panose="020B0606020202030204" pitchFamily="34" charset="0"/>
                        </a:rPr>
                        <a:t> and</a:t>
                      </a:r>
                      <a:r>
                        <a:rPr lang="en-US" sz="1000" dirty="0" smtClean="0">
                          <a:solidFill>
                            <a:schemeClr val="tx1"/>
                          </a:solidFill>
                          <a:latin typeface="Arial Narrow" panose="020B0606020202030204" pitchFamily="34" charset="0"/>
                        </a:rPr>
                        <a:t> Evaluation measure, </a:t>
                      </a:r>
                      <a:r>
                        <a:rPr lang="en-US" sz="1000" dirty="0" err="1" smtClean="0">
                          <a:solidFill>
                            <a:schemeClr val="tx1"/>
                          </a:solidFill>
                          <a:latin typeface="Arial Narrow" panose="020B0606020202030204" pitchFamily="34" charset="0"/>
                        </a:rPr>
                        <a:t>R</a:t>
                      </a:r>
                      <a:r>
                        <a:rPr lang="en-US" sz="1000" baseline="-25000" dirty="0" err="1" smtClean="0">
                          <a:solidFill>
                            <a:schemeClr val="tx1"/>
                          </a:solidFill>
                          <a:latin typeface="Arial Narrow" panose="020B0606020202030204" pitchFamily="34" charset="0"/>
                        </a:rPr>
                        <a:t>j</a:t>
                      </a:r>
                      <a:endParaRPr lang="en-US" sz="1000" dirty="0" smtClean="0">
                        <a:solidFill>
                          <a:schemeClr val="tx1"/>
                        </a:solidFill>
                        <a:latin typeface="Arial Narrow" panose="020B0606020202030204" pitchFamily="34" charset="0"/>
                      </a:endParaRPr>
                    </a:p>
                  </a:txBody>
                  <a:tcP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rgbClr val="00518B"/>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Arial Narrow" panose="020B0606020202030204" pitchFamily="34" charset="0"/>
                        </a:rPr>
                        <a:t>Value rating, </a:t>
                      </a:r>
                      <a:r>
                        <a:rPr lang="en-US" sz="1000" dirty="0" err="1" smtClean="0">
                          <a:solidFill>
                            <a:schemeClr val="tx1"/>
                          </a:solidFill>
                          <a:latin typeface="Arial Narrow" panose="020B0606020202030204" pitchFamily="34" charset="0"/>
                        </a:rPr>
                        <a:t>V</a:t>
                      </a:r>
                      <a:r>
                        <a:rPr lang="en-US" sz="1000" baseline="-25000" dirty="0" err="1" smtClean="0">
                          <a:solidFill>
                            <a:schemeClr val="tx1"/>
                          </a:solidFill>
                          <a:latin typeface="Arial Narrow" panose="020B0606020202030204" pitchFamily="34" charset="0"/>
                        </a:rPr>
                        <a:t>ij</a:t>
                      </a:r>
                      <a:r>
                        <a:rPr lang="en-US" sz="1000" baseline="0" dirty="0" smtClean="0">
                          <a:solidFill>
                            <a:schemeClr val="tx1"/>
                          </a:solidFill>
                          <a:latin typeface="Arial Narrow" panose="020B0606020202030204" pitchFamily="34" charset="0"/>
                        </a:rPr>
                        <a:t> and</a:t>
                      </a:r>
                      <a:r>
                        <a:rPr lang="en-US" sz="1000" dirty="0" smtClean="0">
                          <a:solidFill>
                            <a:schemeClr val="tx1"/>
                          </a:solidFill>
                          <a:latin typeface="Arial Narrow" panose="020B0606020202030204" pitchFamily="34" charset="0"/>
                        </a:rPr>
                        <a:t> Evaluation measure, </a:t>
                      </a:r>
                      <a:r>
                        <a:rPr lang="en-US" sz="1000" dirty="0" err="1" smtClean="0">
                          <a:solidFill>
                            <a:schemeClr val="tx1"/>
                          </a:solidFill>
                          <a:latin typeface="Arial Narrow" panose="020B0606020202030204" pitchFamily="34" charset="0"/>
                        </a:rPr>
                        <a:t>R</a:t>
                      </a:r>
                      <a:r>
                        <a:rPr lang="en-US" sz="1000" baseline="-25000" dirty="0" err="1" smtClean="0">
                          <a:solidFill>
                            <a:schemeClr val="tx1"/>
                          </a:solidFill>
                          <a:latin typeface="Arial Narrow" panose="020B0606020202030204" pitchFamily="34" charset="0"/>
                        </a:rPr>
                        <a:t>j</a:t>
                      </a:r>
                      <a:endParaRPr lang="en-US" sz="1000" dirty="0" smtClean="0">
                        <a:solidFill>
                          <a:schemeClr val="tx1"/>
                        </a:solidFill>
                        <a:latin typeface="Arial Narrow" panose="020B0606020202030204" pitchFamily="34" charset="0"/>
                      </a:endParaRPr>
                    </a:p>
                  </a:txBody>
                  <a:tcP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00518B"/>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Arial Narrow" panose="020B0606020202030204" pitchFamily="34" charset="0"/>
                        </a:rPr>
                        <a:t>Value rating, </a:t>
                      </a:r>
                      <a:r>
                        <a:rPr lang="en-US" sz="1000" dirty="0" err="1" smtClean="0">
                          <a:solidFill>
                            <a:schemeClr val="tx1"/>
                          </a:solidFill>
                          <a:latin typeface="Arial Narrow" panose="020B0606020202030204" pitchFamily="34" charset="0"/>
                        </a:rPr>
                        <a:t>V</a:t>
                      </a:r>
                      <a:r>
                        <a:rPr lang="en-US" sz="1000" baseline="-25000" dirty="0" err="1" smtClean="0">
                          <a:solidFill>
                            <a:schemeClr val="tx1"/>
                          </a:solidFill>
                          <a:latin typeface="Arial Narrow" panose="020B0606020202030204" pitchFamily="34" charset="0"/>
                        </a:rPr>
                        <a:t>ij</a:t>
                      </a:r>
                      <a:r>
                        <a:rPr lang="en-US" sz="1000" baseline="0" dirty="0" smtClean="0">
                          <a:solidFill>
                            <a:schemeClr val="tx1"/>
                          </a:solidFill>
                          <a:latin typeface="Arial Narrow" panose="020B0606020202030204" pitchFamily="34" charset="0"/>
                        </a:rPr>
                        <a:t> and</a:t>
                      </a:r>
                      <a:r>
                        <a:rPr lang="en-US" sz="1000" dirty="0" smtClean="0">
                          <a:solidFill>
                            <a:schemeClr val="tx1"/>
                          </a:solidFill>
                          <a:latin typeface="Arial Narrow" panose="020B0606020202030204" pitchFamily="34" charset="0"/>
                        </a:rPr>
                        <a:t> Evaluation measure, </a:t>
                      </a:r>
                      <a:r>
                        <a:rPr lang="en-US" sz="1000" dirty="0" err="1" smtClean="0">
                          <a:solidFill>
                            <a:schemeClr val="tx1"/>
                          </a:solidFill>
                          <a:latin typeface="Arial Narrow" panose="020B0606020202030204" pitchFamily="34" charset="0"/>
                        </a:rPr>
                        <a:t>R</a:t>
                      </a:r>
                      <a:r>
                        <a:rPr lang="en-US" sz="1000" baseline="-25000" dirty="0" err="1" smtClean="0">
                          <a:solidFill>
                            <a:schemeClr val="tx1"/>
                          </a:solidFill>
                          <a:latin typeface="Arial Narrow" panose="020B0606020202030204" pitchFamily="34" charset="0"/>
                        </a:rPr>
                        <a:t>j</a:t>
                      </a:r>
                      <a:endParaRPr lang="en-US" sz="1000" dirty="0" smtClean="0">
                        <a:solidFill>
                          <a:schemeClr val="tx1"/>
                        </a:solidFill>
                        <a:latin typeface="Arial Narrow" panose="020B0606020202030204" pitchFamily="34" charset="0"/>
                      </a:endParaRPr>
                    </a:p>
                  </a:txBody>
                  <a:tcP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rgbClr val="00518B"/>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Arial Narrow" panose="020B0606020202030204" pitchFamily="34" charset="0"/>
                        </a:rPr>
                        <a:t>Value rating, </a:t>
                      </a:r>
                      <a:r>
                        <a:rPr lang="en-US" sz="1000" dirty="0" err="1" smtClean="0">
                          <a:solidFill>
                            <a:schemeClr val="tx1"/>
                          </a:solidFill>
                          <a:latin typeface="Arial Narrow" panose="020B0606020202030204" pitchFamily="34" charset="0"/>
                        </a:rPr>
                        <a:t>V</a:t>
                      </a:r>
                      <a:r>
                        <a:rPr lang="en-US" sz="1000" baseline="-25000" dirty="0" err="1" smtClean="0">
                          <a:solidFill>
                            <a:schemeClr val="tx1"/>
                          </a:solidFill>
                          <a:latin typeface="Arial Narrow" panose="020B0606020202030204" pitchFamily="34" charset="0"/>
                        </a:rPr>
                        <a:t>ij</a:t>
                      </a:r>
                      <a:r>
                        <a:rPr lang="en-US" sz="1000" baseline="0" dirty="0" smtClean="0">
                          <a:solidFill>
                            <a:schemeClr val="tx1"/>
                          </a:solidFill>
                          <a:latin typeface="Arial Narrow" panose="020B0606020202030204" pitchFamily="34" charset="0"/>
                        </a:rPr>
                        <a:t> and</a:t>
                      </a:r>
                      <a:r>
                        <a:rPr lang="en-US" sz="1000" dirty="0" smtClean="0">
                          <a:solidFill>
                            <a:schemeClr val="tx1"/>
                          </a:solidFill>
                          <a:latin typeface="Arial Narrow" panose="020B0606020202030204" pitchFamily="34" charset="0"/>
                        </a:rPr>
                        <a:t> Evaluation measure, </a:t>
                      </a:r>
                      <a:r>
                        <a:rPr lang="en-US" sz="1000" dirty="0" err="1" smtClean="0">
                          <a:solidFill>
                            <a:schemeClr val="tx1"/>
                          </a:solidFill>
                          <a:latin typeface="Arial Narrow" panose="020B0606020202030204" pitchFamily="34" charset="0"/>
                        </a:rPr>
                        <a:t>R</a:t>
                      </a:r>
                      <a:r>
                        <a:rPr lang="en-US" sz="1000" baseline="-25000" dirty="0" err="1" smtClean="0">
                          <a:solidFill>
                            <a:schemeClr val="tx1"/>
                          </a:solidFill>
                          <a:latin typeface="Arial Narrow" panose="020B0606020202030204" pitchFamily="34" charset="0"/>
                        </a:rPr>
                        <a:t>j</a:t>
                      </a:r>
                      <a:endParaRPr lang="en-US" sz="1000" dirty="0" smtClean="0">
                        <a:solidFill>
                          <a:schemeClr val="tx1"/>
                        </a:solidFill>
                        <a:latin typeface="Arial Narrow" panose="020B0606020202030204" pitchFamily="34" charset="0"/>
                      </a:endParaRPr>
                    </a:p>
                  </a:txBody>
                  <a:tcPr>
                    <a:lnL w="9525" cap="flat" cmpd="sng" algn="ctr">
                      <a:solidFill>
                        <a:schemeClr val="tx1"/>
                      </a:solidFill>
                      <a:prstDash val="solid"/>
                      <a:round/>
                      <a:headEnd type="none" w="med" len="med"/>
                      <a:tailEnd type="none" w="med" len="med"/>
                    </a:lnL>
                    <a:lnR w="19050" cap="flat" cmpd="sng" algn="ctr">
                      <a:solidFill>
                        <a:srgbClr val="00518B"/>
                      </a:solidFill>
                      <a:prstDash val="solid"/>
                      <a:round/>
                      <a:headEnd type="none" w="med" len="med"/>
                      <a:tailEnd type="none" w="med" len="med"/>
                    </a:lnR>
                    <a:lnT w="19050" cap="flat" cmpd="sng" algn="ctr">
                      <a:solidFill>
                        <a:srgbClr val="00518B"/>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algn="l"/>
                      <a:r>
                        <a:rPr lang="en-US" sz="1200" b="1" dirty="0" smtClean="0">
                          <a:solidFill>
                            <a:schemeClr val="tx1"/>
                          </a:solidFill>
                          <a:latin typeface="Arial Narrow" panose="020B0606020202030204" pitchFamily="34" charset="0"/>
                        </a:rPr>
                        <a:t>Attribute, i</a:t>
                      </a:r>
                      <a:endParaRPr lang="en-US" sz="1200" b="1" dirty="0">
                        <a:solidFill>
                          <a:schemeClr val="tx1"/>
                        </a:solidFill>
                        <a:latin typeface="Arial Narrow" panose="020B0606020202030204" pitchFamily="34" charset="0"/>
                      </a:endParaRPr>
                    </a:p>
                  </a:txBody>
                  <a:tcPr>
                    <a:lnL w="19050" cap="flat" cmpd="sng" algn="ctr">
                      <a:solidFill>
                        <a:srgbClr val="00518B"/>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b="1" dirty="0" smtClean="0">
                          <a:solidFill>
                            <a:schemeClr val="tx1"/>
                          </a:solidFill>
                          <a:latin typeface="Arial Narrow" panose="020B0606020202030204" pitchFamily="34" charset="0"/>
                        </a:rPr>
                        <a:t>Weight,</a:t>
                      </a:r>
                      <a:r>
                        <a:rPr lang="en-US" sz="1200" b="1" baseline="0" dirty="0" smtClean="0">
                          <a:solidFill>
                            <a:schemeClr val="tx1"/>
                          </a:solidFill>
                          <a:latin typeface="Arial Narrow" panose="020B0606020202030204" pitchFamily="34" charset="0"/>
                        </a:rPr>
                        <a:t> W</a:t>
                      </a:r>
                      <a:r>
                        <a:rPr lang="en-US" sz="1200" b="1" baseline="-25000" dirty="0" smtClean="0">
                          <a:solidFill>
                            <a:schemeClr val="tx1"/>
                          </a:solidFill>
                          <a:latin typeface="Arial Narrow" panose="020B0606020202030204" pitchFamily="34" charset="0"/>
                        </a:rPr>
                        <a:t>i</a:t>
                      </a:r>
                      <a:endParaRPr lang="en-US" sz="1200" b="1" dirty="0">
                        <a:solidFill>
                          <a:schemeClr val="tx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Narrow" panose="020B0606020202030204" pitchFamily="34" charset="0"/>
                        </a:rPr>
                        <a:t>System 1</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Narrow" panose="020B0606020202030204" pitchFamily="34" charset="0"/>
                        </a:rPr>
                        <a:t>System 1</a:t>
                      </a: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Narrow" panose="020B0606020202030204" pitchFamily="34" charset="0"/>
                        </a:rPr>
                        <a:t>System 2</a:t>
                      </a:r>
                    </a:p>
                  </a:txBody>
                  <a:tcPr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Narrow" panose="020B0606020202030204" pitchFamily="34" charset="0"/>
                        </a:rPr>
                        <a:t>System 2</a:t>
                      </a:r>
                    </a:p>
                  </a:txBody>
                  <a:tcPr anchor="ct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Narrow" panose="020B0606020202030204" pitchFamily="34" charset="0"/>
                        </a:rPr>
                        <a:t>System 3</a:t>
                      </a:r>
                    </a:p>
                  </a:txBody>
                  <a:tcPr anchor="ct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Narrow" panose="020B0606020202030204" pitchFamily="34" charset="0"/>
                        </a:rPr>
                        <a:t>System 3</a:t>
                      </a:r>
                    </a:p>
                  </a:txBody>
                  <a:tcPr anchor="ctr">
                    <a:lnL w="9525" cap="flat" cmpd="sng" algn="ctr">
                      <a:solidFill>
                        <a:schemeClr val="tx1"/>
                      </a:solidFill>
                      <a:prstDash val="solid"/>
                      <a:round/>
                      <a:headEnd type="none" w="med" len="med"/>
                      <a:tailEnd type="none" w="med" len="med"/>
                    </a:lnL>
                    <a:lnR w="19050" cap="flat" cmpd="sng" algn="ctr">
                      <a:solidFill>
                        <a:srgbClr val="00518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lgn="l"/>
                      <a:r>
                        <a:rPr lang="en-US" sz="1200" dirty="0" smtClean="0">
                          <a:solidFill>
                            <a:schemeClr val="tx1"/>
                          </a:solidFill>
                          <a:latin typeface="Arial Narrow" panose="020B0606020202030204" pitchFamily="34" charset="0"/>
                        </a:rPr>
                        <a:t>Payback period</a:t>
                      </a:r>
                      <a:endParaRPr lang="en-US" sz="1200" dirty="0">
                        <a:solidFill>
                          <a:schemeClr val="tx1"/>
                        </a:solidFill>
                        <a:latin typeface="Arial Narrow" panose="020B0606020202030204" pitchFamily="34" charset="0"/>
                      </a:endParaRPr>
                    </a:p>
                  </a:txBody>
                  <a:tcPr>
                    <a:lnL w="19050" cap="flat" cmpd="sng" algn="ctr">
                      <a:solidFill>
                        <a:srgbClr val="00518B"/>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a:r>
                        <a:rPr lang="en-US" sz="1400" b="1" dirty="0" smtClean="0">
                          <a:solidFill>
                            <a:schemeClr val="tx1"/>
                          </a:solidFill>
                          <a:latin typeface="Arial Narrow" panose="020B0606020202030204" pitchFamily="34" charset="0"/>
                        </a:rPr>
                        <a:t>0.11</a:t>
                      </a:r>
                      <a:endParaRPr lang="en-US" sz="1400" b="1" dirty="0">
                        <a:solidFill>
                          <a:schemeClr val="tx1"/>
                        </a:solidFill>
                        <a:latin typeface="Arial Narrow" panose="020B0606020202030204" pitchFamily="34" charset="0"/>
                      </a:endParaRPr>
                    </a:p>
                  </a:txBody>
                  <a:tcPr marR="27432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a:r>
                        <a:rPr lang="en-US" sz="1200" b="1" dirty="0" smtClean="0">
                          <a:solidFill>
                            <a:schemeClr val="tx1"/>
                          </a:solidFill>
                          <a:latin typeface="Arial Narrow" panose="020B0606020202030204" pitchFamily="34" charset="0"/>
                        </a:rPr>
                        <a:t>75</a:t>
                      </a:r>
                      <a:endParaRPr lang="en-US" sz="1200" b="1" dirty="0">
                        <a:solidFill>
                          <a:schemeClr val="tx1"/>
                        </a:solidFill>
                        <a:latin typeface="Arial Narrow" panose="020B0606020202030204" pitchFamily="34" charset="0"/>
                      </a:endParaRPr>
                    </a:p>
                  </a:txBody>
                  <a:tcPr marR="41148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a:r>
                        <a:rPr lang="en-US" sz="1400" b="1" dirty="0" smtClean="0">
                          <a:solidFill>
                            <a:srgbClr val="A60A1B"/>
                          </a:solidFill>
                          <a:latin typeface="Arial Narrow" panose="020B0606020202030204" pitchFamily="34" charset="0"/>
                        </a:rPr>
                        <a:t>  8.25</a:t>
                      </a:r>
                      <a:endParaRPr lang="en-US" sz="1400" b="1" dirty="0">
                        <a:solidFill>
                          <a:srgbClr val="A60A1B"/>
                        </a:solidFill>
                        <a:latin typeface="Arial Narrow" panose="020B0606020202030204" pitchFamily="34" charset="0"/>
                      </a:endParaRPr>
                    </a:p>
                  </a:txBody>
                  <a:tcPr marR="32004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a:r>
                        <a:rPr lang="en-US" sz="1200" b="1" dirty="0" smtClean="0">
                          <a:solidFill>
                            <a:schemeClr val="tx1"/>
                          </a:solidFill>
                          <a:latin typeface="Arial Narrow" panose="020B0606020202030204" pitchFamily="34" charset="0"/>
                        </a:rPr>
                        <a:t>50</a:t>
                      </a:r>
                      <a:endParaRPr lang="en-US" sz="1200" b="1" dirty="0">
                        <a:solidFill>
                          <a:schemeClr val="tx1"/>
                        </a:solidFill>
                        <a:latin typeface="Arial Narrow" panose="020B0606020202030204" pitchFamily="34" charset="0"/>
                      </a:endParaRPr>
                    </a:p>
                  </a:txBody>
                  <a:tcPr marR="36576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a:r>
                        <a:rPr lang="en-US" sz="1400" b="1" dirty="0" smtClean="0">
                          <a:solidFill>
                            <a:srgbClr val="A60A1B"/>
                          </a:solidFill>
                          <a:latin typeface="Arial Narrow" panose="020B0606020202030204" pitchFamily="34" charset="0"/>
                        </a:rPr>
                        <a:t>  5.50</a:t>
                      </a:r>
                      <a:endParaRPr lang="en-US" sz="1400" b="1" dirty="0">
                        <a:solidFill>
                          <a:srgbClr val="A60A1B"/>
                        </a:solidFill>
                        <a:latin typeface="Arial Narrow" panose="020B0606020202030204" pitchFamily="34" charset="0"/>
                      </a:endParaRPr>
                    </a:p>
                  </a:txBody>
                  <a:tcPr marR="32004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a:r>
                        <a:rPr lang="en-US" sz="1200" b="1" dirty="0" smtClean="0">
                          <a:solidFill>
                            <a:schemeClr val="tx1"/>
                          </a:solidFill>
                          <a:latin typeface="Arial Narrow" panose="020B0606020202030204" pitchFamily="34" charset="0"/>
                        </a:rPr>
                        <a:t>100</a:t>
                      </a:r>
                      <a:endParaRPr lang="en-US" sz="1200" b="1" dirty="0">
                        <a:solidFill>
                          <a:schemeClr val="tx1"/>
                        </a:solidFill>
                        <a:latin typeface="Arial Narrow" panose="020B0606020202030204" pitchFamily="34" charset="0"/>
                      </a:endParaRPr>
                    </a:p>
                  </a:txBody>
                  <a:tcPr marR="36576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r"/>
                      <a:r>
                        <a:rPr lang="en-US" sz="1400" b="1" dirty="0" smtClean="0">
                          <a:solidFill>
                            <a:srgbClr val="A60A1B"/>
                          </a:solidFill>
                          <a:latin typeface="Arial Narrow" panose="020B0606020202030204" pitchFamily="34" charset="0"/>
                        </a:rPr>
                        <a:t>11.00</a:t>
                      </a:r>
                      <a:endParaRPr lang="en-US" sz="1400" b="1" dirty="0">
                        <a:solidFill>
                          <a:srgbClr val="A60A1B"/>
                        </a:solidFill>
                        <a:latin typeface="Arial Narrow" panose="020B0606020202030204" pitchFamily="34" charset="0"/>
                      </a:endParaRPr>
                    </a:p>
                  </a:txBody>
                  <a:tcPr marR="320040">
                    <a:lnL w="9525" cap="flat" cmpd="sng" algn="ctr">
                      <a:solidFill>
                        <a:schemeClr val="tx1"/>
                      </a:solidFill>
                      <a:prstDash val="solid"/>
                      <a:round/>
                      <a:headEnd type="none" w="med" len="med"/>
                      <a:tailEnd type="none" w="med" len="med"/>
                    </a:lnL>
                    <a:lnR w="19050" cap="flat" cmpd="sng" algn="ctr">
                      <a:solidFill>
                        <a:srgbClr val="00518B"/>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r>
              <a:tr h="0">
                <a:tc>
                  <a:txBody>
                    <a:bodyPr/>
                    <a:lstStyle/>
                    <a:p>
                      <a:r>
                        <a:rPr lang="en-US" sz="1200" dirty="0" smtClean="0">
                          <a:solidFill>
                            <a:schemeClr val="tx1"/>
                          </a:solidFill>
                          <a:latin typeface="Arial Narrow" panose="020B0606020202030204" pitchFamily="34" charset="0"/>
                        </a:rPr>
                        <a:t>Initial investment</a:t>
                      </a:r>
                      <a:endParaRPr lang="en-US" sz="1200" dirty="0">
                        <a:solidFill>
                          <a:schemeClr val="tx1"/>
                        </a:solidFill>
                        <a:latin typeface="Arial Narrow" panose="020B0606020202030204" pitchFamily="34" charset="0"/>
                      </a:endParaRPr>
                    </a:p>
                  </a:txBody>
                  <a:tcPr>
                    <a:lnL w="19050" cap="flat" cmpd="sng" algn="ctr">
                      <a:solidFill>
                        <a:srgbClr val="00518B"/>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r"/>
                      <a:r>
                        <a:rPr lang="en-US" sz="1400" b="1" dirty="0" smtClean="0">
                          <a:solidFill>
                            <a:schemeClr val="tx1"/>
                          </a:solidFill>
                          <a:latin typeface="Arial Narrow" panose="020B0606020202030204" pitchFamily="34" charset="0"/>
                        </a:rPr>
                        <a:t>0.22</a:t>
                      </a:r>
                      <a:endParaRPr lang="en-US" sz="1400" b="1" dirty="0">
                        <a:solidFill>
                          <a:schemeClr val="tx1"/>
                        </a:solidFill>
                        <a:latin typeface="Arial Narrow" panose="020B0606020202030204" pitchFamily="34" charset="0"/>
                      </a:endParaRPr>
                    </a:p>
                  </a:txBody>
                  <a:tcPr marR="27432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noFill/>
                  </a:tcPr>
                </a:tc>
                <a:tc>
                  <a:txBody>
                    <a:bodyPr/>
                    <a:lstStyle/>
                    <a:p>
                      <a:pPr algn="r"/>
                      <a:r>
                        <a:rPr lang="en-US" sz="1200" b="1" dirty="0" smtClean="0">
                          <a:solidFill>
                            <a:schemeClr val="tx1"/>
                          </a:solidFill>
                          <a:latin typeface="Arial Narrow" panose="020B0606020202030204" pitchFamily="34" charset="0"/>
                        </a:rPr>
                        <a:t>60</a:t>
                      </a:r>
                      <a:endParaRPr lang="en-US" sz="1200" b="1" dirty="0">
                        <a:solidFill>
                          <a:schemeClr val="tx1"/>
                        </a:solidFill>
                        <a:latin typeface="Arial Narrow" panose="020B0606020202030204" pitchFamily="34" charset="0"/>
                      </a:endParaRPr>
                    </a:p>
                  </a:txBody>
                  <a:tcPr marR="41148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algn="r"/>
                      <a:r>
                        <a:rPr lang="en-US" sz="1400" b="1" dirty="0" smtClean="0">
                          <a:solidFill>
                            <a:srgbClr val="A60A1B"/>
                          </a:solidFill>
                          <a:latin typeface="Arial Narrow" panose="020B0606020202030204" pitchFamily="34" charset="0"/>
                        </a:rPr>
                        <a:t>13.20</a:t>
                      </a:r>
                      <a:endParaRPr lang="en-US" sz="1400" b="1" dirty="0">
                        <a:solidFill>
                          <a:srgbClr val="A60A1B"/>
                        </a:solidFill>
                        <a:latin typeface="Arial Narrow" panose="020B0606020202030204" pitchFamily="34" charset="0"/>
                      </a:endParaRPr>
                    </a:p>
                  </a:txBody>
                  <a:tcPr marR="32004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noFill/>
                  </a:tcPr>
                </a:tc>
                <a:tc>
                  <a:txBody>
                    <a:bodyPr/>
                    <a:lstStyle/>
                    <a:p>
                      <a:pPr algn="r"/>
                      <a:r>
                        <a:rPr lang="en-US" sz="1200" b="1" dirty="0" smtClean="0">
                          <a:solidFill>
                            <a:schemeClr val="tx1"/>
                          </a:solidFill>
                          <a:latin typeface="Arial Narrow" panose="020B0606020202030204" pitchFamily="34" charset="0"/>
                        </a:rPr>
                        <a:t>75</a:t>
                      </a:r>
                      <a:endParaRPr lang="en-US" sz="1200" b="1" dirty="0">
                        <a:solidFill>
                          <a:schemeClr val="tx1"/>
                        </a:solidFill>
                        <a:latin typeface="Arial Narrow" panose="020B0606020202030204" pitchFamily="34" charset="0"/>
                      </a:endParaRPr>
                    </a:p>
                  </a:txBody>
                  <a:tcPr marR="36576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algn="r"/>
                      <a:r>
                        <a:rPr lang="en-US" sz="1400" b="1" dirty="0" smtClean="0">
                          <a:solidFill>
                            <a:srgbClr val="A60A1B"/>
                          </a:solidFill>
                          <a:latin typeface="Arial Narrow" panose="020B0606020202030204" pitchFamily="34" charset="0"/>
                        </a:rPr>
                        <a:t>16.50</a:t>
                      </a:r>
                      <a:endParaRPr lang="en-US" sz="1400" b="1" dirty="0">
                        <a:solidFill>
                          <a:srgbClr val="A60A1B"/>
                        </a:solidFill>
                        <a:latin typeface="Arial Narrow" panose="020B0606020202030204" pitchFamily="34" charset="0"/>
                      </a:endParaRPr>
                    </a:p>
                  </a:txBody>
                  <a:tcPr marR="32004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noFill/>
                  </a:tcPr>
                </a:tc>
                <a:tc>
                  <a:txBody>
                    <a:bodyPr/>
                    <a:lstStyle/>
                    <a:p>
                      <a:pPr algn="r"/>
                      <a:r>
                        <a:rPr lang="en-US" sz="1200" b="1" dirty="0" smtClean="0">
                          <a:solidFill>
                            <a:schemeClr val="tx1"/>
                          </a:solidFill>
                          <a:latin typeface="Arial Narrow" panose="020B0606020202030204" pitchFamily="34" charset="0"/>
                        </a:rPr>
                        <a:t>100</a:t>
                      </a:r>
                      <a:endParaRPr lang="en-US" sz="1200" b="1" dirty="0">
                        <a:solidFill>
                          <a:schemeClr val="tx1"/>
                        </a:solidFill>
                        <a:latin typeface="Arial Narrow" panose="020B0606020202030204" pitchFamily="34" charset="0"/>
                      </a:endParaRPr>
                    </a:p>
                  </a:txBody>
                  <a:tcPr marR="36576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algn="r"/>
                      <a:r>
                        <a:rPr lang="en-US" sz="1400" b="1" dirty="0" smtClean="0">
                          <a:solidFill>
                            <a:srgbClr val="A60A1B"/>
                          </a:solidFill>
                          <a:latin typeface="Arial Narrow" panose="020B0606020202030204" pitchFamily="34" charset="0"/>
                        </a:rPr>
                        <a:t>22.00</a:t>
                      </a:r>
                      <a:endParaRPr lang="en-US" sz="1400" b="1" dirty="0">
                        <a:solidFill>
                          <a:srgbClr val="A60A1B"/>
                        </a:solidFill>
                        <a:latin typeface="Arial Narrow" panose="020B0606020202030204" pitchFamily="34" charset="0"/>
                      </a:endParaRPr>
                    </a:p>
                  </a:txBody>
                  <a:tcPr marR="320040">
                    <a:lnL w="9525" cap="flat" cmpd="sng" algn="ctr">
                      <a:solidFill>
                        <a:schemeClr val="tx1"/>
                      </a:solidFill>
                      <a:prstDash val="solid"/>
                      <a:round/>
                      <a:headEnd type="none" w="med" len="med"/>
                      <a:tailEnd type="none" w="med" len="med"/>
                    </a:lnL>
                    <a:lnR w="19050" cap="flat" cmpd="sng" algn="ctr">
                      <a:solidFill>
                        <a:srgbClr val="00518B"/>
                      </a:solidFill>
                      <a:prstDash val="solid"/>
                      <a:round/>
                      <a:headEnd type="none" w="med" len="med"/>
                      <a:tailEnd type="none" w="med" len="med"/>
                    </a:lnR>
                    <a:noFill/>
                  </a:tcPr>
                </a:tc>
              </a:tr>
              <a:tr h="0">
                <a:tc>
                  <a:txBody>
                    <a:bodyPr/>
                    <a:lstStyle/>
                    <a:p>
                      <a:r>
                        <a:rPr lang="en-US" sz="1200" dirty="0" smtClean="0">
                          <a:solidFill>
                            <a:schemeClr val="tx1"/>
                          </a:solidFill>
                          <a:latin typeface="Arial Narrow" panose="020B0606020202030204" pitchFamily="34" charset="0"/>
                        </a:rPr>
                        <a:t>Response time</a:t>
                      </a:r>
                      <a:endParaRPr lang="en-US" sz="1200" dirty="0">
                        <a:solidFill>
                          <a:schemeClr val="tx1"/>
                        </a:solidFill>
                        <a:latin typeface="Arial Narrow" panose="020B0606020202030204" pitchFamily="34" charset="0"/>
                      </a:endParaRPr>
                    </a:p>
                  </a:txBody>
                  <a:tcPr>
                    <a:lnL w="19050" cap="flat" cmpd="sng" algn="ctr">
                      <a:solidFill>
                        <a:srgbClr val="00518B"/>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r"/>
                      <a:r>
                        <a:rPr lang="en-US" sz="1400" b="1" dirty="0" smtClean="0">
                          <a:solidFill>
                            <a:schemeClr val="tx1"/>
                          </a:solidFill>
                          <a:latin typeface="Arial Narrow" panose="020B0606020202030204" pitchFamily="34" charset="0"/>
                        </a:rPr>
                        <a:t>0.20</a:t>
                      </a:r>
                      <a:endParaRPr lang="en-US" sz="1400" b="1" dirty="0">
                        <a:solidFill>
                          <a:schemeClr val="tx1"/>
                        </a:solidFill>
                        <a:latin typeface="Arial Narrow" panose="020B0606020202030204" pitchFamily="34" charset="0"/>
                      </a:endParaRPr>
                    </a:p>
                  </a:txBody>
                  <a:tcPr marR="27432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noFill/>
                  </a:tcPr>
                </a:tc>
                <a:tc>
                  <a:txBody>
                    <a:bodyPr/>
                    <a:lstStyle/>
                    <a:p>
                      <a:pPr algn="r"/>
                      <a:r>
                        <a:rPr lang="en-US" sz="1200" b="1" dirty="0" smtClean="0">
                          <a:solidFill>
                            <a:schemeClr val="tx1"/>
                          </a:solidFill>
                          <a:latin typeface="Arial Narrow" panose="020B0606020202030204" pitchFamily="34" charset="0"/>
                        </a:rPr>
                        <a:t>50</a:t>
                      </a:r>
                      <a:endParaRPr lang="en-US" sz="1200" b="1" dirty="0">
                        <a:solidFill>
                          <a:schemeClr val="tx1"/>
                        </a:solidFill>
                        <a:latin typeface="Arial Narrow" panose="020B0606020202030204" pitchFamily="34" charset="0"/>
                      </a:endParaRPr>
                    </a:p>
                  </a:txBody>
                  <a:tcPr marR="41148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algn="r"/>
                      <a:r>
                        <a:rPr lang="en-US" sz="1400" b="1" dirty="0" smtClean="0">
                          <a:solidFill>
                            <a:srgbClr val="A60A1B"/>
                          </a:solidFill>
                          <a:latin typeface="Arial Narrow" panose="020B0606020202030204" pitchFamily="34" charset="0"/>
                        </a:rPr>
                        <a:t>10.00 </a:t>
                      </a:r>
                      <a:endParaRPr lang="en-US" sz="1400" b="1" dirty="0">
                        <a:solidFill>
                          <a:srgbClr val="A60A1B"/>
                        </a:solidFill>
                        <a:latin typeface="Arial Narrow" panose="020B0606020202030204" pitchFamily="34" charset="0"/>
                      </a:endParaRPr>
                    </a:p>
                  </a:txBody>
                  <a:tcPr marR="32004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noFill/>
                  </a:tcPr>
                </a:tc>
                <a:tc>
                  <a:txBody>
                    <a:bodyPr/>
                    <a:lstStyle/>
                    <a:p>
                      <a:pPr algn="r"/>
                      <a:r>
                        <a:rPr lang="en-US" sz="1200" b="1" dirty="0" smtClean="0">
                          <a:solidFill>
                            <a:schemeClr val="tx1"/>
                          </a:solidFill>
                          <a:latin typeface="Arial Narrow" panose="020B0606020202030204" pitchFamily="34" charset="0"/>
                        </a:rPr>
                        <a:t>100</a:t>
                      </a:r>
                      <a:endParaRPr lang="en-US" sz="1200" b="1" dirty="0">
                        <a:solidFill>
                          <a:schemeClr val="tx1"/>
                        </a:solidFill>
                        <a:latin typeface="Arial Narrow" panose="020B0606020202030204" pitchFamily="34" charset="0"/>
                      </a:endParaRPr>
                    </a:p>
                  </a:txBody>
                  <a:tcPr marR="36576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algn="r"/>
                      <a:r>
                        <a:rPr lang="en-US" sz="1400" b="1" dirty="0" smtClean="0">
                          <a:solidFill>
                            <a:srgbClr val="A60A1B"/>
                          </a:solidFill>
                          <a:latin typeface="Arial Narrow" panose="020B0606020202030204" pitchFamily="34" charset="0"/>
                        </a:rPr>
                        <a:t>20.00</a:t>
                      </a:r>
                      <a:endParaRPr lang="en-US" sz="1400" b="1" dirty="0">
                        <a:solidFill>
                          <a:srgbClr val="A60A1B"/>
                        </a:solidFill>
                        <a:latin typeface="Arial Narrow" panose="020B0606020202030204" pitchFamily="34" charset="0"/>
                      </a:endParaRPr>
                    </a:p>
                  </a:txBody>
                  <a:tcPr marR="32004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noFill/>
                  </a:tcPr>
                </a:tc>
                <a:tc>
                  <a:txBody>
                    <a:bodyPr/>
                    <a:lstStyle/>
                    <a:p>
                      <a:pPr algn="r"/>
                      <a:r>
                        <a:rPr lang="en-US" sz="1200" b="1" dirty="0" smtClean="0">
                          <a:solidFill>
                            <a:schemeClr val="tx1"/>
                          </a:solidFill>
                          <a:latin typeface="Arial Narrow" panose="020B0606020202030204" pitchFamily="34" charset="0"/>
                        </a:rPr>
                        <a:t>20</a:t>
                      </a:r>
                      <a:endParaRPr lang="en-US" sz="1200" b="1" dirty="0">
                        <a:solidFill>
                          <a:schemeClr val="tx1"/>
                        </a:solidFill>
                        <a:latin typeface="Arial Narrow" panose="020B0606020202030204" pitchFamily="34" charset="0"/>
                      </a:endParaRPr>
                    </a:p>
                  </a:txBody>
                  <a:tcPr marR="36576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algn="r"/>
                      <a:r>
                        <a:rPr lang="en-US" sz="1400" b="1" baseline="0" dirty="0" smtClean="0">
                          <a:solidFill>
                            <a:srgbClr val="A60A1B"/>
                          </a:solidFill>
                          <a:latin typeface="Arial Narrow" panose="020B0606020202030204" pitchFamily="34" charset="0"/>
                        </a:rPr>
                        <a:t>  </a:t>
                      </a:r>
                      <a:r>
                        <a:rPr lang="en-US" sz="1400" b="1" dirty="0" smtClean="0">
                          <a:solidFill>
                            <a:srgbClr val="A60A1B"/>
                          </a:solidFill>
                          <a:latin typeface="Arial Narrow" panose="020B0606020202030204" pitchFamily="34" charset="0"/>
                        </a:rPr>
                        <a:t>4.00</a:t>
                      </a:r>
                    </a:p>
                  </a:txBody>
                  <a:tcPr marR="320040">
                    <a:lnL w="9525" cap="flat" cmpd="sng" algn="ctr">
                      <a:solidFill>
                        <a:schemeClr val="tx1"/>
                      </a:solidFill>
                      <a:prstDash val="solid"/>
                      <a:round/>
                      <a:headEnd type="none" w="med" len="med"/>
                      <a:tailEnd type="none" w="med" len="med"/>
                    </a:lnL>
                    <a:lnR w="19050" cap="flat" cmpd="sng" algn="ctr">
                      <a:solidFill>
                        <a:srgbClr val="00518B"/>
                      </a:solidFill>
                      <a:prstDash val="solid"/>
                      <a:round/>
                      <a:headEnd type="none" w="med" len="med"/>
                      <a:tailEnd type="none" w="med" len="med"/>
                    </a:lnR>
                    <a:noFill/>
                  </a:tcPr>
                </a:tc>
              </a:tr>
              <a:tr h="0">
                <a:tc>
                  <a:txBody>
                    <a:bodyPr/>
                    <a:lstStyle/>
                    <a:p>
                      <a:r>
                        <a:rPr lang="en-US" sz="1200" dirty="0" smtClean="0">
                          <a:solidFill>
                            <a:schemeClr val="tx1"/>
                          </a:solidFill>
                          <a:latin typeface="Arial Narrow" panose="020B0606020202030204" pitchFamily="34" charset="0"/>
                        </a:rPr>
                        <a:t>User interface</a:t>
                      </a:r>
                      <a:r>
                        <a:rPr lang="en-US" sz="1200" baseline="0" dirty="0" smtClean="0">
                          <a:solidFill>
                            <a:schemeClr val="tx1"/>
                          </a:solidFill>
                          <a:latin typeface="Arial Narrow" panose="020B0606020202030204" pitchFamily="34" charset="0"/>
                        </a:rPr>
                        <a:t> </a:t>
                      </a:r>
                      <a:endParaRPr lang="en-US" sz="1200" dirty="0">
                        <a:solidFill>
                          <a:schemeClr val="tx1"/>
                        </a:solidFill>
                        <a:latin typeface="Arial Narrow" panose="020B0606020202030204" pitchFamily="34" charset="0"/>
                      </a:endParaRPr>
                    </a:p>
                  </a:txBody>
                  <a:tcPr>
                    <a:lnL w="19050" cap="flat" cmpd="sng" algn="ctr">
                      <a:solidFill>
                        <a:srgbClr val="00518B"/>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r"/>
                      <a:r>
                        <a:rPr lang="en-US" sz="1400" b="1" dirty="0" smtClean="0">
                          <a:solidFill>
                            <a:schemeClr val="tx1"/>
                          </a:solidFill>
                          <a:latin typeface="Arial Narrow" panose="020B0606020202030204" pitchFamily="34" charset="0"/>
                        </a:rPr>
                        <a:t>0.18</a:t>
                      </a:r>
                      <a:endParaRPr lang="en-US" sz="1400" b="1" dirty="0">
                        <a:solidFill>
                          <a:schemeClr val="tx1"/>
                        </a:solidFill>
                        <a:latin typeface="Arial Narrow" panose="020B0606020202030204" pitchFamily="34" charset="0"/>
                      </a:endParaRPr>
                    </a:p>
                  </a:txBody>
                  <a:tcPr marR="27432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noFill/>
                  </a:tcPr>
                </a:tc>
                <a:tc>
                  <a:txBody>
                    <a:bodyPr/>
                    <a:lstStyle/>
                    <a:p>
                      <a:pPr algn="r"/>
                      <a:r>
                        <a:rPr lang="en-US" sz="1200" b="1" dirty="0" smtClean="0">
                          <a:solidFill>
                            <a:schemeClr val="tx1"/>
                          </a:solidFill>
                          <a:latin typeface="Arial Narrow" panose="020B0606020202030204" pitchFamily="34" charset="0"/>
                        </a:rPr>
                        <a:t>100</a:t>
                      </a:r>
                      <a:endParaRPr lang="en-US" sz="1200" b="1" dirty="0">
                        <a:solidFill>
                          <a:schemeClr val="tx1"/>
                        </a:solidFill>
                        <a:latin typeface="Arial Narrow" panose="020B0606020202030204" pitchFamily="34" charset="0"/>
                      </a:endParaRPr>
                    </a:p>
                  </a:txBody>
                  <a:tcPr marR="41148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algn="r"/>
                      <a:r>
                        <a:rPr lang="en-US" sz="1400" b="1" dirty="0" smtClean="0">
                          <a:solidFill>
                            <a:srgbClr val="A60A1B"/>
                          </a:solidFill>
                          <a:latin typeface="Arial Narrow" panose="020B0606020202030204" pitchFamily="34" charset="0"/>
                        </a:rPr>
                        <a:t>18.00</a:t>
                      </a:r>
                      <a:endParaRPr lang="en-US" sz="1400" b="1" dirty="0">
                        <a:solidFill>
                          <a:srgbClr val="A60A1B"/>
                        </a:solidFill>
                        <a:latin typeface="Arial Narrow" panose="020B0606020202030204" pitchFamily="34" charset="0"/>
                      </a:endParaRPr>
                    </a:p>
                  </a:txBody>
                  <a:tcPr marR="32004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noFill/>
                  </a:tcPr>
                </a:tc>
                <a:tc>
                  <a:txBody>
                    <a:bodyPr/>
                    <a:lstStyle/>
                    <a:p>
                      <a:pPr algn="r"/>
                      <a:r>
                        <a:rPr lang="en-US" sz="1200" b="1" dirty="0" smtClean="0">
                          <a:solidFill>
                            <a:schemeClr val="tx1"/>
                          </a:solidFill>
                          <a:latin typeface="Arial Narrow" panose="020B0606020202030204" pitchFamily="34" charset="0"/>
                        </a:rPr>
                        <a:t>90</a:t>
                      </a:r>
                      <a:endParaRPr lang="en-US" sz="1200" b="1" dirty="0">
                        <a:solidFill>
                          <a:schemeClr val="tx1"/>
                        </a:solidFill>
                        <a:latin typeface="Arial Narrow" panose="020B0606020202030204" pitchFamily="34" charset="0"/>
                      </a:endParaRPr>
                    </a:p>
                  </a:txBody>
                  <a:tcPr marR="36576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algn="r"/>
                      <a:r>
                        <a:rPr lang="en-US" sz="1400" b="1" dirty="0" smtClean="0">
                          <a:solidFill>
                            <a:srgbClr val="A60A1B"/>
                          </a:solidFill>
                          <a:latin typeface="Arial Narrow" panose="020B0606020202030204" pitchFamily="34" charset="0"/>
                        </a:rPr>
                        <a:t>16.20</a:t>
                      </a:r>
                      <a:endParaRPr lang="en-US" sz="1400" b="1" dirty="0">
                        <a:solidFill>
                          <a:srgbClr val="A60A1B"/>
                        </a:solidFill>
                        <a:latin typeface="Arial Narrow" panose="020B0606020202030204" pitchFamily="34" charset="0"/>
                      </a:endParaRPr>
                    </a:p>
                  </a:txBody>
                  <a:tcPr marR="32004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noFill/>
                  </a:tcPr>
                </a:tc>
                <a:tc>
                  <a:txBody>
                    <a:bodyPr/>
                    <a:lstStyle/>
                    <a:p>
                      <a:pPr algn="r"/>
                      <a:r>
                        <a:rPr lang="en-US" sz="1200" b="1" dirty="0" smtClean="0">
                          <a:solidFill>
                            <a:schemeClr val="tx1"/>
                          </a:solidFill>
                          <a:latin typeface="Arial Narrow" panose="020B0606020202030204" pitchFamily="34" charset="0"/>
                        </a:rPr>
                        <a:t>40</a:t>
                      </a:r>
                      <a:endParaRPr lang="en-US" sz="1200" b="1" dirty="0">
                        <a:solidFill>
                          <a:schemeClr val="tx1"/>
                        </a:solidFill>
                        <a:latin typeface="Arial Narrow" panose="020B0606020202030204" pitchFamily="34" charset="0"/>
                      </a:endParaRPr>
                    </a:p>
                  </a:txBody>
                  <a:tcPr marR="36576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algn="r"/>
                      <a:r>
                        <a:rPr lang="en-US" sz="1400" b="1" dirty="0" smtClean="0">
                          <a:solidFill>
                            <a:srgbClr val="A60A1B"/>
                          </a:solidFill>
                          <a:latin typeface="Arial Narrow" panose="020B0606020202030204" pitchFamily="34" charset="0"/>
                        </a:rPr>
                        <a:t>  7.20</a:t>
                      </a:r>
                      <a:endParaRPr lang="en-US" sz="1400" b="1" dirty="0">
                        <a:solidFill>
                          <a:srgbClr val="A60A1B"/>
                        </a:solidFill>
                        <a:latin typeface="Arial Narrow" panose="020B0606020202030204" pitchFamily="34" charset="0"/>
                      </a:endParaRPr>
                    </a:p>
                  </a:txBody>
                  <a:tcPr marR="320040">
                    <a:lnL w="9525" cap="flat" cmpd="sng" algn="ctr">
                      <a:solidFill>
                        <a:schemeClr val="tx1"/>
                      </a:solidFill>
                      <a:prstDash val="solid"/>
                      <a:round/>
                      <a:headEnd type="none" w="med" len="med"/>
                      <a:tailEnd type="none" w="med" len="med"/>
                    </a:lnL>
                    <a:lnR w="19050" cap="flat" cmpd="sng" algn="ctr">
                      <a:solidFill>
                        <a:srgbClr val="00518B"/>
                      </a:solidFill>
                      <a:prstDash val="solid"/>
                      <a:round/>
                      <a:headEnd type="none" w="med" len="med"/>
                      <a:tailEnd type="none" w="med" len="med"/>
                    </a:lnR>
                    <a:noFill/>
                  </a:tcPr>
                </a:tc>
              </a:tr>
              <a:tr h="0">
                <a:tc>
                  <a:txBody>
                    <a:bodyPr/>
                    <a:lstStyle/>
                    <a:p>
                      <a:r>
                        <a:rPr lang="en-US" sz="1200" baseline="0" dirty="0" smtClean="0">
                          <a:solidFill>
                            <a:schemeClr val="tx1"/>
                          </a:solidFill>
                          <a:latin typeface="Arial Narrow" panose="020B0606020202030204" pitchFamily="34" charset="0"/>
                        </a:rPr>
                        <a:t>Maintenance support</a:t>
                      </a:r>
                      <a:endParaRPr lang="en-US" sz="1200" dirty="0">
                        <a:solidFill>
                          <a:schemeClr val="tx1"/>
                        </a:solidFill>
                        <a:latin typeface="Arial Narrow" panose="020B0606020202030204" pitchFamily="34" charset="0"/>
                      </a:endParaRPr>
                    </a:p>
                  </a:txBody>
                  <a:tcPr>
                    <a:lnL w="19050" cap="flat" cmpd="sng" algn="ctr">
                      <a:solidFill>
                        <a:srgbClr val="00518B"/>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r"/>
                      <a:r>
                        <a:rPr lang="en-US" sz="1400" b="1" dirty="0" smtClean="0">
                          <a:solidFill>
                            <a:schemeClr val="tx1"/>
                          </a:solidFill>
                          <a:latin typeface="Arial Narrow" panose="020B0606020202030204" pitchFamily="34" charset="0"/>
                        </a:rPr>
                        <a:t>0.11</a:t>
                      </a:r>
                      <a:endParaRPr lang="en-US" sz="1400" b="1" dirty="0">
                        <a:solidFill>
                          <a:schemeClr val="tx1"/>
                        </a:solidFill>
                        <a:latin typeface="Arial Narrow" panose="020B0606020202030204" pitchFamily="34" charset="0"/>
                      </a:endParaRPr>
                    </a:p>
                  </a:txBody>
                  <a:tcPr marR="27432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noFill/>
                  </a:tcPr>
                </a:tc>
                <a:tc>
                  <a:txBody>
                    <a:bodyPr/>
                    <a:lstStyle/>
                    <a:p>
                      <a:pPr algn="r"/>
                      <a:r>
                        <a:rPr lang="en-US" sz="1200" b="1" dirty="0" smtClean="0">
                          <a:solidFill>
                            <a:schemeClr val="tx1"/>
                          </a:solidFill>
                          <a:latin typeface="Arial Narrow" panose="020B0606020202030204" pitchFamily="34" charset="0"/>
                        </a:rPr>
                        <a:t>75</a:t>
                      </a:r>
                      <a:endParaRPr lang="en-US" sz="1200" b="1" dirty="0">
                        <a:solidFill>
                          <a:schemeClr val="tx1"/>
                        </a:solidFill>
                        <a:latin typeface="Arial Narrow" panose="020B0606020202030204" pitchFamily="34" charset="0"/>
                      </a:endParaRPr>
                    </a:p>
                  </a:txBody>
                  <a:tcPr marR="41148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algn="r"/>
                      <a:r>
                        <a:rPr lang="en-US" sz="1400" b="1" dirty="0" smtClean="0">
                          <a:solidFill>
                            <a:srgbClr val="A60A1B"/>
                          </a:solidFill>
                          <a:latin typeface="Arial Narrow" panose="020B0606020202030204" pitchFamily="34" charset="0"/>
                        </a:rPr>
                        <a:t>  8.25</a:t>
                      </a:r>
                      <a:endParaRPr lang="en-US" sz="1400" b="1" dirty="0">
                        <a:solidFill>
                          <a:srgbClr val="A60A1B"/>
                        </a:solidFill>
                        <a:latin typeface="Arial Narrow" panose="020B0606020202030204" pitchFamily="34" charset="0"/>
                      </a:endParaRPr>
                    </a:p>
                  </a:txBody>
                  <a:tcPr marR="32004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noFill/>
                  </a:tcPr>
                </a:tc>
                <a:tc>
                  <a:txBody>
                    <a:bodyPr/>
                    <a:lstStyle/>
                    <a:p>
                      <a:pPr algn="r"/>
                      <a:r>
                        <a:rPr lang="en-US" sz="1200" b="1" dirty="0" smtClean="0">
                          <a:solidFill>
                            <a:schemeClr val="tx1"/>
                          </a:solidFill>
                          <a:latin typeface="Arial Narrow" panose="020B0606020202030204" pitchFamily="34" charset="0"/>
                        </a:rPr>
                        <a:t>100</a:t>
                      </a:r>
                      <a:endParaRPr lang="en-US" sz="1200" b="1" dirty="0">
                        <a:solidFill>
                          <a:schemeClr val="tx1"/>
                        </a:solidFill>
                        <a:latin typeface="Arial Narrow" panose="020B0606020202030204" pitchFamily="34" charset="0"/>
                      </a:endParaRPr>
                    </a:p>
                  </a:txBody>
                  <a:tcPr marR="36576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algn="r"/>
                      <a:r>
                        <a:rPr lang="en-US" sz="1400" b="1" dirty="0" smtClean="0">
                          <a:solidFill>
                            <a:srgbClr val="A60A1B"/>
                          </a:solidFill>
                          <a:latin typeface="Arial Narrow" panose="020B0606020202030204" pitchFamily="34" charset="0"/>
                        </a:rPr>
                        <a:t>11.00</a:t>
                      </a:r>
                      <a:endParaRPr lang="en-US" sz="1400" b="1" dirty="0">
                        <a:solidFill>
                          <a:srgbClr val="A60A1B"/>
                        </a:solidFill>
                        <a:latin typeface="Arial Narrow" panose="020B0606020202030204" pitchFamily="34" charset="0"/>
                      </a:endParaRPr>
                    </a:p>
                  </a:txBody>
                  <a:tcPr marR="32004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noFill/>
                  </a:tcPr>
                </a:tc>
                <a:tc>
                  <a:txBody>
                    <a:bodyPr/>
                    <a:lstStyle/>
                    <a:p>
                      <a:pPr algn="r"/>
                      <a:r>
                        <a:rPr lang="en-US" sz="1200" b="1" dirty="0" smtClean="0">
                          <a:solidFill>
                            <a:schemeClr val="tx1"/>
                          </a:solidFill>
                          <a:latin typeface="Arial Narrow" panose="020B0606020202030204" pitchFamily="34" charset="0"/>
                        </a:rPr>
                        <a:t>10</a:t>
                      </a:r>
                      <a:endParaRPr lang="en-US" sz="1200" b="1" dirty="0">
                        <a:solidFill>
                          <a:schemeClr val="tx1"/>
                        </a:solidFill>
                        <a:latin typeface="Arial Narrow" panose="020B0606020202030204" pitchFamily="34" charset="0"/>
                      </a:endParaRPr>
                    </a:p>
                  </a:txBody>
                  <a:tcPr marR="36576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algn="r"/>
                      <a:r>
                        <a:rPr lang="en-US" sz="1400" b="1" dirty="0" smtClean="0">
                          <a:solidFill>
                            <a:srgbClr val="A60A1B"/>
                          </a:solidFill>
                          <a:latin typeface="Arial Narrow" panose="020B0606020202030204" pitchFamily="34" charset="0"/>
                        </a:rPr>
                        <a:t>  1.10</a:t>
                      </a:r>
                      <a:endParaRPr lang="en-US" sz="1400" b="1" dirty="0">
                        <a:solidFill>
                          <a:srgbClr val="A60A1B"/>
                        </a:solidFill>
                        <a:latin typeface="Arial Narrow" panose="020B0606020202030204" pitchFamily="34" charset="0"/>
                      </a:endParaRPr>
                    </a:p>
                  </a:txBody>
                  <a:tcPr marR="320040">
                    <a:lnL w="9525" cap="flat" cmpd="sng" algn="ctr">
                      <a:solidFill>
                        <a:schemeClr val="tx1"/>
                      </a:solidFill>
                      <a:prstDash val="solid"/>
                      <a:round/>
                      <a:headEnd type="none" w="med" len="med"/>
                      <a:tailEnd type="none" w="med" len="med"/>
                    </a:lnL>
                    <a:lnR w="19050" cap="flat" cmpd="sng" algn="ctr">
                      <a:solidFill>
                        <a:srgbClr val="00518B"/>
                      </a:solidFill>
                      <a:prstDash val="solid"/>
                      <a:round/>
                      <a:headEnd type="none" w="med" len="med"/>
                      <a:tailEnd type="none" w="med" len="med"/>
                    </a:lnR>
                    <a:noFill/>
                  </a:tcPr>
                </a:tc>
              </a:tr>
              <a:tr h="0">
                <a:tc>
                  <a:txBody>
                    <a:bodyPr/>
                    <a:lstStyle/>
                    <a:p>
                      <a:r>
                        <a:rPr lang="en-US" sz="1200" dirty="0" smtClean="0">
                          <a:solidFill>
                            <a:schemeClr val="tx1"/>
                          </a:solidFill>
                          <a:latin typeface="Arial Narrow" panose="020B0606020202030204" pitchFamily="34" charset="0"/>
                        </a:rPr>
                        <a:t>Upgradability</a:t>
                      </a:r>
                      <a:endParaRPr lang="en-US" sz="1200" dirty="0">
                        <a:solidFill>
                          <a:schemeClr val="tx1"/>
                        </a:solidFill>
                        <a:latin typeface="Arial Narrow" panose="020B0606020202030204" pitchFamily="34" charset="0"/>
                      </a:endParaRPr>
                    </a:p>
                  </a:txBody>
                  <a:tcPr>
                    <a:lnL w="19050" cap="flat" cmpd="sng" algn="ctr">
                      <a:solidFill>
                        <a:srgbClr val="00518B"/>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a:r>
                        <a:rPr lang="en-US" sz="1400" b="1" dirty="0" smtClean="0">
                          <a:solidFill>
                            <a:schemeClr val="tx1"/>
                          </a:solidFill>
                          <a:latin typeface="Arial Narrow" panose="020B0606020202030204" pitchFamily="34" charset="0"/>
                        </a:rPr>
                        <a:t>0.18</a:t>
                      </a:r>
                      <a:endParaRPr lang="en-US" sz="1400" b="1" dirty="0">
                        <a:solidFill>
                          <a:schemeClr val="tx1"/>
                        </a:solidFill>
                        <a:latin typeface="Arial Narrow" panose="020B0606020202030204" pitchFamily="34" charset="0"/>
                      </a:endParaRPr>
                    </a:p>
                  </a:txBody>
                  <a:tcPr marR="27432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a:r>
                        <a:rPr lang="en-US" sz="1200" b="1" dirty="0" smtClean="0">
                          <a:solidFill>
                            <a:schemeClr val="tx1"/>
                          </a:solidFill>
                          <a:latin typeface="Arial Narrow" panose="020B0606020202030204" pitchFamily="34" charset="0"/>
                        </a:rPr>
                        <a:t>100</a:t>
                      </a:r>
                      <a:endParaRPr lang="en-US" sz="1200" b="1" dirty="0">
                        <a:solidFill>
                          <a:schemeClr val="tx1"/>
                        </a:solidFill>
                        <a:latin typeface="Arial Narrow" panose="020B0606020202030204" pitchFamily="34" charset="0"/>
                      </a:endParaRPr>
                    </a:p>
                  </a:txBody>
                  <a:tcPr marR="41148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a:r>
                        <a:rPr lang="en-US" sz="1400" b="1" dirty="0" smtClean="0">
                          <a:solidFill>
                            <a:srgbClr val="A60A1B"/>
                          </a:solidFill>
                          <a:latin typeface="Arial Narrow" panose="020B0606020202030204" pitchFamily="34" charset="0"/>
                        </a:rPr>
                        <a:t>18.00</a:t>
                      </a:r>
                      <a:endParaRPr lang="en-US" sz="1400" b="1" dirty="0">
                        <a:solidFill>
                          <a:srgbClr val="A60A1B"/>
                        </a:solidFill>
                        <a:latin typeface="Arial Narrow" panose="020B0606020202030204" pitchFamily="34" charset="0"/>
                      </a:endParaRPr>
                    </a:p>
                  </a:txBody>
                  <a:tcPr marR="32004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a:r>
                        <a:rPr lang="en-US" sz="1200" b="1" dirty="0" smtClean="0">
                          <a:solidFill>
                            <a:schemeClr val="tx1"/>
                          </a:solidFill>
                          <a:latin typeface="Arial Narrow" panose="020B0606020202030204" pitchFamily="34" charset="0"/>
                        </a:rPr>
                        <a:t>100</a:t>
                      </a:r>
                      <a:endParaRPr lang="en-US" sz="1200" b="1" dirty="0">
                        <a:solidFill>
                          <a:schemeClr val="tx1"/>
                        </a:solidFill>
                        <a:latin typeface="Arial Narrow" panose="020B0606020202030204" pitchFamily="34" charset="0"/>
                      </a:endParaRPr>
                    </a:p>
                  </a:txBody>
                  <a:tcPr marR="36576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a:r>
                        <a:rPr lang="en-US" sz="1400" b="1" dirty="0" smtClean="0">
                          <a:solidFill>
                            <a:srgbClr val="A60A1B"/>
                          </a:solidFill>
                          <a:latin typeface="Arial Narrow" panose="020B0606020202030204" pitchFamily="34" charset="0"/>
                        </a:rPr>
                        <a:t>18.00</a:t>
                      </a:r>
                      <a:endParaRPr lang="en-US" sz="1400" b="1" dirty="0">
                        <a:solidFill>
                          <a:srgbClr val="A60A1B"/>
                        </a:solidFill>
                        <a:latin typeface="Arial Narrow" panose="020B0606020202030204" pitchFamily="34" charset="0"/>
                      </a:endParaRPr>
                    </a:p>
                  </a:txBody>
                  <a:tcPr marR="320040">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a:r>
                        <a:rPr lang="en-US" sz="1200" b="1" dirty="0" smtClean="0">
                          <a:solidFill>
                            <a:schemeClr val="tx1"/>
                          </a:solidFill>
                          <a:latin typeface="Arial Narrow" panose="020B0606020202030204" pitchFamily="34" charset="0"/>
                        </a:rPr>
                        <a:t>75</a:t>
                      </a:r>
                      <a:endParaRPr lang="en-US" sz="1200" b="1" dirty="0">
                        <a:solidFill>
                          <a:schemeClr val="tx1"/>
                        </a:solidFill>
                        <a:latin typeface="Arial Narrow" panose="020B0606020202030204" pitchFamily="34" charset="0"/>
                      </a:endParaRPr>
                    </a:p>
                  </a:txBody>
                  <a:tcPr marR="365760">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a:r>
                        <a:rPr lang="en-US" sz="1400" b="1" dirty="0" smtClean="0">
                          <a:solidFill>
                            <a:srgbClr val="A60A1B"/>
                          </a:solidFill>
                          <a:latin typeface="Arial Narrow" panose="020B0606020202030204" pitchFamily="34" charset="0"/>
                        </a:rPr>
                        <a:t>13.50</a:t>
                      </a:r>
                      <a:endParaRPr lang="en-US" sz="1400" b="1" dirty="0">
                        <a:solidFill>
                          <a:srgbClr val="A60A1B"/>
                        </a:solidFill>
                        <a:latin typeface="Arial Narrow" panose="020B0606020202030204" pitchFamily="34" charset="0"/>
                      </a:endParaRPr>
                    </a:p>
                  </a:txBody>
                  <a:tcPr marR="320040">
                    <a:lnL w="9525" cap="flat" cmpd="sng" algn="ctr">
                      <a:solidFill>
                        <a:schemeClr val="tx1"/>
                      </a:solidFill>
                      <a:prstDash val="solid"/>
                      <a:round/>
                      <a:headEnd type="none" w="med" len="med"/>
                      <a:tailEnd type="none" w="med" len="med"/>
                    </a:lnL>
                    <a:lnR w="19050" cap="flat" cmpd="sng" algn="ctr">
                      <a:solidFill>
                        <a:srgbClr val="00518B"/>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r h="370840">
                <a:tc>
                  <a:txBody>
                    <a:bodyPr/>
                    <a:lstStyle/>
                    <a:p>
                      <a:pPr algn="ctr"/>
                      <a:r>
                        <a:rPr lang="en-US" sz="1800" b="1" dirty="0" smtClean="0">
                          <a:solidFill>
                            <a:srgbClr val="A60A1B"/>
                          </a:solidFill>
                          <a:latin typeface="Arial Narrow" panose="020B0606020202030204" pitchFamily="34" charset="0"/>
                        </a:rPr>
                        <a:t>TOTALS</a:t>
                      </a:r>
                      <a:endParaRPr lang="en-US" sz="1800" b="1" dirty="0">
                        <a:solidFill>
                          <a:srgbClr val="A60A1B"/>
                        </a:solidFill>
                        <a:latin typeface="Arial Narrow" panose="020B0606020202030204" pitchFamily="34" charset="0"/>
                      </a:endParaRPr>
                    </a:p>
                  </a:txBody>
                  <a:tcPr>
                    <a:lnL w="19050" cap="flat" cmpd="sng" algn="ctr">
                      <a:solidFill>
                        <a:srgbClr val="00518B"/>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518B"/>
                      </a:solidFill>
                      <a:prstDash val="solid"/>
                      <a:round/>
                      <a:headEnd type="none" w="med" len="med"/>
                      <a:tailEnd type="none" w="med" len="med"/>
                    </a:lnB>
                    <a:noFill/>
                  </a:tcPr>
                </a:tc>
                <a:tc>
                  <a:txBody>
                    <a:bodyPr/>
                    <a:lstStyle/>
                    <a:p>
                      <a:pPr algn="r"/>
                      <a:r>
                        <a:rPr lang="en-US" sz="1800" b="1" dirty="0" smtClean="0">
                          <a:solidFill>
                            <a:srgbClr val="A60A1B"/>
                          </a:solidFill>
                          <a:effectLst/>
                          <a:latin typeface="Arial Narrow" panose="020B0606020202030204" pitchFamily="34" charset="0"/>
                        </a:rPr>
                        <a:t>1.00</a:t>
                      </a:r>
                      <a:endParaRPr lang="en-US" sz="1800" b="1" dirty="0">
                        <a:solidFill>
                          <a:srgbClr val="A60A1B"/>
                        </a:solidFill>
                        <a:effectLst/>
                        <a:latin typeface="Arial Narrow" panose="020B0606020202030204" pitchFamily="34" charset="0"/>
                      </a:endParaRPr>
                    </a:p>
                  </a:txBody>
                  <a:tcPr marR="27432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518B"/>
                      </a:solidFill>
                      <a:prstDash val="solid"/>
                      <a:round/>
                      <a:headEnd type="none" w="med" len="med"/>
                      <a:tailEnd type="none" w="med" len="med"/>
                    </a:lnB>
                    <a:noFill/>
                  </a:tcPr>
                </a:tc>
                <a:tc>
                  <a:txBody>
                    <a:bodyPr/>
                    <a:lstStyle/>
                    <a:p>
                      <a:endParaRPr lang="en-US" sz="1800" dirty="0">
                        <a:latin typeface="Arial Narrow" panose="020B0606020202030204" pitchFamily="34" charset="0"/>
                      </a:endParaRPr>
                    </a:p>
                  </a:txBody>
                  <a:tcP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518B"/>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i="0" dirty="0" smtClean="0">
                          <a:solidFill>
                            <a:schemeClr val="tx1"/>
                          </a:solidFill>
                          <a:effectLst/>
                          <a:latin typeface="Arial Narrow" panose="020B0606020202030204" pitchFamily="34" charset="0"/>
                        </a:rPr>
                        <a:t>75.70</a:t>
                      </a:r>
                    </a:p>
                  </a:txBody>
                  <a:tcP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518B"/>
                      </a:solidFill>
                      <a:prstDash val="solid"/>
                      <a:round/>
                      <a:headEnd type="none" w="med" len="med"/>
                      <a:tailEnd type="none" w="med" len="med"/>
                    </a:lnB>
                    <a:noFill/>
                  </a:tcPr>
                </a:tc>
                <a:tc>
                  <a:txBody>
                    <a:bodyPr/>
                    <a:lstStyle/>
                    <a:p>
                      <a:pPr algn="ctr"/>
                      <a:endParaRPr lang="en-US" sz="1800" dirty="0">
                        <a:effectLst/>
                        <a:latin typeface="Arial Narrow" panose="020B0606020202030204" pitchFamily="34" charset="0"/>
                      </a:endParaRPr>
                    </a:p>
                  </a:txBody>
                  <a:tcP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518B"/>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effectLst/>
                          <a:latin typeface="Arial Narrow" panose="020B0606020202030204" pitchFamily="34" charset="0"/>
                        </a:rPr>
                        <a:t>87.20</a:t>
                      </a:r>
                    </a:p>
                  </a:txBody>
                  <a:tcPr>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518B"/>
                      </a:solidFill>
                      <a:prstDash val="solid"/>
                      <a:round/>
                      <a:headEnd type="none" w="med" len="med"/>
                      <a:tailEnd type="none" w="med" len="med"/>
                    </a:lnB>
                    <a:noFill/>
                  </a:tcPr>
                </a:tc>
                <a:tc>
                  <a:txBody>
                    <a:bodyPr/>
                    <a:lstStyle/>
                    <a:p>
                      <a:pPr algn="ctr"/>
                      <a:endParaRPr lang="en-US" sz="1800" dirty="0">
                        <a:effectLst/>
                        <a:latin typeface="Arial Narrow" panose="020B0606020202030204" pitchFamily="34" charset="0"/>
                      </a:endParaRPr>
                    </a:p>
                  </a:txBody>
                  <a:tcPr>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518B"/>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effectLst/>
                          <a:latin typeface="Arial Narrow" panose="020B0606020202030204" pitchFamily="34" charset="0"/>
                        </a:rPr>
                        <a:t>58.80</a:t>
                      </a:r>
                    </a:p>
                  </a:txBody>
                  <a:tcPr>
                    <a:lnL w="9525" cap="flat" cmpd="sng" algn="ctr">
                      <a:solidFill>
                        <a:schemeClr val="tx1"/>
                      </a:solidFill>
                      <a:prstDash val="solid"/>
                      <a:round/>
                      <a:headEnd type="none" w="med" len="med"/>
                      <a:tailEnd type="none" w="med" len="med"/>
                    </a:lnL>
                    <a:lnR w="19050" cap="flat" cmpd="sng" algn="ctr">
                      <a:solidFill>
                        <a:srgbClr val="00518B"/>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518B"/>
                      </a:solidFill>
                      <a:prstDash val="solid"/>
                      <a:round/>
                      <a:headEnd type="none" w="med" len="med"/>
                      <a:tailEnd type="none" w="med" len="med"/>
                    </a:lnB>
                    <a:noFill/>
                  </a:tcPr>
                </a:tc>
              </a:tr>
            </a:tbl>
          </a:graphicData>
        </a:graphic>
      </p:graphicFrame>
      <p:sp>
        <p:nvSpPr>
          <p:cNvPr id="3" name="Content Placeholder 3"/>
          <p:cNvSpPr>
            <a:spLocks noGrp="1"/>
          </p:cNvSpPr>
          <p:nvPr>
            <p:ph sz="quarter" idx="17"/>
          </p:nvPr>
        </p:nvSpPr>
        <p:spPr>
          <a:xfrm>
            <a:off x="457200" y="4546600"/>
            <a:ext cx="5212080" cy="482600"/>
          </a:xfrm>
        </p:spPr>
        <p:txBody>
          <a:bodyPr/>
          <a:lstStyle/>
          <a:p>
            <a:pPr marL="0" lvl="0" indent="0" defTabSz="914400" eaLnBrk="0" fontAlgn="base" hangingPunct="0">
              <a:spcBef>
                <a:spcPct val="0"/>
              </a:spcBef>
              <a:spcAft>
                <a:spcPct val="0"/>
              </a:spcAft>
              <a:buNone/>
            </a:pPr>
            <a:r>
              <a:rPr lang="en-US" sz="2600" b="0" dirty="0">
                <a:solidFill>
                  <a:srgbClr val="000000"/>
                </a:solidFill>
              </a:rPr>
              <a:t>Use formula for </a:t>
            </a:r>
            <a:r>
              <a:rPr lang="en-US" sz="2600" b="0" dirty="0" err="1">
                <a:solidFill>
                  <a:srgbClr val="000000"/>
                </a:solidFill>
              </a:rPr>
              <a:t>R</a:t>
            </a:r>
            <a:r>
              <a:rPr lang="en-US" sz="2600" b="0" baseline="-14000" dirty="0" err="1">
                <a:solidFill>
                  <a:srgbClr val="000000"/>
                </a:solidFill>
              </a:rPr>
              <a:t>j</a:t>
            </a:r>
            <a:r>
              <a:rPr lang="en-US" sz="2600" b="0" dirty="0">
                <a:solidFill>
                  <a:srgbClr val="000000"/>
                </a:solidFill>
              </a:rPr>
              <a:t> measure to determine</a:t>
            </a:r>
            <a:r>
              <a:rPr lang="en-US" sz="2600" b="0" dirty="0" smtClean="0">
                <a:solidFill>
                  <a:srgbClr val="000000"/>
                </a:solidFill>
              </a:rPr>
              <a:t>:</a:t>
            </a:r>
            <a:endParaRPr lang="en-US" sz="600" b="0" dirty="0">
              <a:solidFill>
                <a:srgbClr val="000000"/>
              </a:solidFill>
            </a:endParaRPr>
          </a:p>
        </p:txBody>
      </p:sp>
      <p:graphicFrame>
        <p:nvGraphicFramePr>
          <p:cNvPr id="19" name="Object 4"/>
          <p:cNvGraphicFramePr>
            <a:graphicFrameLocks noChangeAspect="1"/>
          </p:cNvGraphicFramePr>
          <p:nvPr>
            <p:extLst>
              <p:ext uri="{D42A27DB-BD31-4B8C-83A1-F6EECF244321}">
                <p14:modId xmlns:p14="http://schemas.microsoft.com/office/powerpoint/2010/main" xmlns="" val="3682349872"/>
              </p:ext>
            </p:extLst>
          </p:nvPr>
        </p:nvGraphicFramePr>
        <p:xfrm>
          <a:off x="5638800" y="4394770"/>
          <a:ext cx="1650960" cy="914400"/>
        </p:xfrm>
        <a:graphic>
          <a:graphicData uri="http://schemas.openxmlformats.org/presentationml/2006/ole">
            <p:oleObj spid="_x0000_s4142" name="Equation" r:id="rId3" imgW="825480" imgH="457200" progId="">
              <p:embed/>
            </p:oleObj>
          </a:graphicData>
        </a:graphic>
      </p:graphicFrame>
      <p:sp>
        <p:nvSpPr>
          <p:cNvPr id="20" name="Oval 5"/>
          <p:cNvSpPr/>
          <p:nvPr/>
        </p:nvSpPr>
        <p:spPr>
          <a:xfrm>
            <a:off x="5562600" y="4343400"/>
            <a:ext cx="1828800" cy="990600"/>
          </a:xfrm>
          <a:prstGeom prst="ellipse">
            <a:avLst/>
          </a:prstGeom>
          <a:noFill/>
          <a:ln w="28575">
            <a:solidFill>
              <a:srgbClr val="0051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518B"/>
              </a:solidFill>
            </a:endParaRPr>
          </a:p>
        </p:txBody>
      </p:sp>
      <mc:AlternateContent xmlns:mc="http://schemas.openxmlformats.org/markup-compatibility/2006">
        <mc:Choice xmlns:a14="http://schemas.microsoft.com/office/drawing/2010/main" xmlns="" Requires="a14">
          <p:sp>
            <p:nvSpPr>
              <p:cNvPr id="7" name="Content Placeholder 6"/>
              <p:cNvSpPr>
                <a:spLocks noGrp="1"/>
              </p:cNvSpPr>
              <p:nvPr>
                <p:ph sz="quarter" idx="18"/>
              </p:nvPr>
            </p:nvSpPr>
            <p:spPr>
              <a:xfrm>
                <a:off x="137160" y="5410200"/>
                <a:ext cx="8869680" cy="1066800"/>
              </a:xfrm>
            </p:spPr>
            <p:txBody>
              <a:bodyPr/>
              <a:lstStyle/>
              <a:p>
                <a:pPr marL="0" lvl="0" indent="0" defTabSz="914400" eaLnBrk="0" fontAlgn="base" hangingPunct="0">
                  <a:spcBef>
                    <a:spcPts val="600"/>
                  </a:spcBef>
                  <a:spcAft>
                    <a:spcPct val="0"/>
                  </a:spcAft>
                  <a:buNone/>
                </a:pPr>
                <a14:m>
                  <m:oMathPara xmlns:m="http://schemas.openxmlformats.org/officeDocument/2006/math">
                    <m:oMathParaPr>
                      <m:jc m:val="left"/>
                    </m:oMathParaPr>
                    <m:oMath xmlns:m="http://schemas.openxmlformats.org/officeDocument/2006/math">
                      <m:r>
                        <a:rPr lang="en-US" sz="1850" b="1" i="0" dirty="0" smtClean="0">
                          <a:solidFill>
                            <a:srgbClr val="3333CC"/>
                          </a:solidFill>
                          <a:latin typeface="Cambria Math"/>
                        </a:rPr>
                        <m:t>𝐑</m:t>
                      </m:r>
                      <m:r>
                        <a:rPr lang="en-US" sz="1850" b="1" i="0" baseline="-25000" dirty="0">
                          <a:solidFill>
                            <a:srgbClr val="3333CC"/>
                          </a:solidFill>
                          <a:latin typeface="Cambria Math"/>
                        </a:rPr>
                        <m:t>𝟏</m:t>
                      </m:r>
                      <m:r>
                        <a:rPr lang="en-US" sz="1850" b="0" i="0" dirty="0">
                          <a:solidFill>
                            <a:srgbClr val="000000"/>
                          </a:solidFill>
                          <a:latin typeface="Cambria Math"/>
                        </a:rPr>
                        <m:t>=0.11(75)+0.22(60)+0.20(50)+0.18(100)+0.11(75) + 0.18(100</m:t>
                      </m:r>
                      <m:r>
                        <a:rPr lang="en-US" sz="1850" b="0" i="0" dirty="0" smtClean="0">
                          <a:solidFill>
                            <a:srgbClr val="000000"/>
                          </a:solidFill>
                          <a:latin typeface="Cambria Math"/>
                        </a:rPr>
                        <m:t>)</m:t>
                      </m:r>
                      <m:r>
                        <a:rPr lang="en-US" sz="1850" b="0" i="0" dirty="0">
                          <a:solidFill>
                            <a:srgbClr val="000000"/>
                          </a:solidFill>
                          <a:latin typeface="Cambria Math"/>
                        </a:rPr>
                        <m:t>=</m:t>
                      </m:r>
                      <m:r>
                        <a:rPr lang="en-US" sz="1850" b="1" i="0" dirty="0">
                          <a:solidFill>
                            <a:srgbClr val="3333CC"/>
                          </a:solidFill>
                          <a:latin typeface="Cambria Math"/>
                        </a:rPr>
                        <m:t>𝟕𝟓</m:t>
                      </m:r>
                      <m:r>
                        <a:rPr lang="en-US" sz="1850" b="1" i="0" dirty="0">
                          <a:solidFill>
                            <a:srgbClr val="3333CC"/>
                          </a:solidFill>
                          <a:latin typeface="Cambria Math"/>
                        </a:rPr>
                        <m:t>.</m:t>
                      </m:r>
                      <m:r>
                        <a:rPr lang="en-US" sz="1850" b="1" i="0" dirty="0">
                          <a:solidFill>
                            <a:srgbClr val="3333CC"/>
                          </a:solidFill>
                          <a:latin typeface="Cambria Math"/>
                        </a:rPr>
                        <m:t>𝟕𝟎</m:t>
                      </m:r>
                    </m:oMath>
                  </m:oMathPara>
                </a14:m>
                <a:endParaRPr lang="en-US" sz="1850" dirty="0">
                  <a:solidFill>
                    <a:srgbClr val="3333CC"/>
                  </a:solidFill>
                </a:endParaRPr>
              </a:p>
              <a:p>
                <a:pPr marL="0" lvl="0" indent="0" defTabSz="914400" eaLnBrk="0" fontAlgn="base" hangingPunct="0">
                  <a:spcBef>
                    <a:spcPts val="600"/>
                  </a:spcBef>
                  <a:spcAft>
                    <a:spcPct val="0"/>
                  </a:spcAft>
                  <a:buNone/>
                </a:pPr>
                <a14:m>
                  <m:oMathPara xmlns:m="http://schemas.openxmlformats.org/officeDocument/2006/math">
                    <m:oMathParaPr>
                      <m:jc m:val="left"/>
                    </m:oMathParaPr>
                    <m:oMath xmlns:m="http://schemas.openxmlformats.org/officeDocument/2006/math">
                      <m:r>
                        <a:rPr lang="en-US" sz="2000" b="1" i="0" dirty="0" smtClean="0">
                          <a:solidFill>
                            <a:srgbClr val="3333CC"/>
                          </a:solidFill>
                          <a:latin typeface="Cambria Math"/>
                        </a:rPr>
                        <m:t>𝐑</m:t>
                      </m:r>
                      <m:r>
                        <a:rPr lang="en-US" sz="2000" b="1" i="0" baseline="-25000" dirty="0">
                          <a:solidFill>
                            <a:srgbClr val="3333CC"/>
                          </a:solidFill>
                          <a:latin typeface="Cambria Math"/>
                        </a:rPr>
                        <m:t>𝟐</m:t>
                      </m:r>
                      <m:r>
                        <a:rPr lang="en-US" sz="2000" b="1" i="0" dirty="0">
                          <a:solidFill>
                            <a:srgbClr val="000000"/>
                          </a:solidFill>
                          <a:latin typeface="Cambria Math"/>
                        </a:rPr>
                        <m:t> = </m:t>
                      </m:r>
                      <m:r>
                        <a:rPr lang="en-US" sz="2000" b="1" i="0" dirty="0">
                          <a:solidFill>
                            <a:srgbClr val="3333CC"/>
                          </a:solidFill>
                          <a:latin typeface="Cambria Math"/>
                        </a:rPr>
                        <m:t>𝟖𝟕</m:t>
                      </m:r>
                      <m:r>
                        <a:rPr lang="en-US" sz="2000" b="1" i="0" dirty="0">
                          <a:solidFill>
                            <a:srgbClr val="3333CC"/>
                          </a:solidFill>
                          <a:latin typeface="Cambria Math"/>
                        </a:rPr>
                        <m:t>.</m:t>
                      </m:r>
                      <m:r>
                        <a:rPr lang="en-US" sz="2000" b="1" i="0" dirty="0">
                          <a:solidFill>
                            <a:srgbClr val="3333CC"/>
                          </a:solidFill>
                          <a:latin typeface="Cambria Math"/>
                        </a:rPr>
                        <m:t>𝟐𝟎</m:t>
                      </m:r>
                    </m:oMath>
                  </m:oMathPara>
                </a14:m>
                <a:endParaRPr lang="en-US" sz="2000" dirty="0">
                  <a:solidFill>
                    <a:srgbClr val="3333CC"/>
                  </a:solidFill>
                </a:endParaRPr>
              </a:p>
              <a:p>
                <a:pPr marL="0" lvl="0" indent="0" defTabSz="914400" eaLnBrk="0" fontAlgn="base" hangingPunct="0">
                  <a:spcBef>
                    <a:spcPts val="600"/>
                  </a:spcBef>
                  <a:spcAft>
                    <a:spcPct val="0"/>
                  </a:spcAft>
                  <a:buNone/>
                </a:pPr>
                <a14:m>
                  <m:oMathPara xmlns:m="http://schemas.openxmlformats.org/officeDocument/2006/math">
                    <m:oMathParaPr>
                      <m:jc m:val="left"/>
                    </m:oMathParaPr>
                    <m:oMath xmlns:m="http://schemas.openxmlformats.org/officeDocument/2006/math">
                      <m:r>
                        <a:rPr lang="en-US" sz="2000" b="1" i="0" dirty="0" smtClean="0">
                          <a:solidFill>
                            <a:srgbClr val="3333CC"/>
                          </a:solidFill>
                          <a:latin typeface="Cambria Math"/>
                        </a:rPr>
                        <m:t>𝐑</m:t>
                      </m:r>
                      <m:r>
                        <a:rPr lang="en-US" sz="2000" b="1" i="0" baseline="-25000" dirty="0">
                          <a:solidFill>
                            <a:srgbClr val="3333CC"/>
                          </a:solidFill>
                          <a:latin typeface="Cambria Math"/>
                        </a:rPr>
                        <m:t>𝟑</m:t>
                      </m:r>
                      <m:r>
                        <a:rPr lang="en-US" sz="2000" b="1" i="0" dirty="0">
                          <a:solidFill>
                            <a:srgbClr val="3333CC"/>
                          </a:solidFill>
                          <a:latin typeface="Cambria Math"/>
                        </a:rPr>
                        <m:t> </m:t>
                      </m:r>
                      <m:r>
                        <a:rPr lang="en-US" sz="2000" b="1" i="0" dirty="0">
                          <a:solidFill>
                            <a:srgbClr val="000000"/>
                          </a:solidFill>
                          <a:latin typeface="Cambria Math"/>
                        </a:rPr>
                        <m:t>=</m:t>
                      </m:r>
                      <m:r>
                        <a:rPr lang="en-US" sz="2000" b="1" i="0" dirty="0">
                          <a:solidFill>
                            <a:srgbClr val="9900FF"/>
                          </a:solidFill>
                          <a:effectLst>
                            <a:outerShdw blurRad="38100" dist="38100" dir="2700000" algn="tl">
                              <a:srgbClr val="000000">
                                <a:alpha val="43137"/>
                              </a:srgbClr>
                            </a:outerShdw>
                          </a:effectLst>
                          <a:latin typeface="Cambria Math"/>
                        </a:rPr>
                        <m:t> </m:t>
                      </m:r>
                      <m:r>
                        <a:rPr lang="en-US" sz="2000" b="1" i="0" dirty="0" smtClean="0">
                          <a:solidFill>
                            <a:srgbClr val="3333CC"/>
                          </a:solidFill>
                          <a:latin typeface="Cambria Math"/>
                        </a:rPr>
                        <m:t>𝟓𝟖</m:t>
                      </m:r>
                      <m:r>
                        <a:rPr lang="en-US" sz="2000" b="1" i="0" dirty="0" smtClean="0">
                          <a:solidFill>
                            <a:srgbClr val="3333CC"/>
                          </a:solidFill>
                          <a:latin typeface="Cambria Math"/>
                        </a:rPr>
                        <m:t>.</m:t>
                      </m:r>
                      <m:r>
                        <a:rPr lang="en-US" sz="2000" b="1" i="0" dirty="0" smtClean="0">
                          <a:solidFill>
                            <a:srgbClr val="3333CC"/>
                          </a:solidFill>
                          <a:latin typeface="Cambria Math"/>
                        </a:rPr>
                        <m:t>𝟖𝟎</m:t>
                      </m:r>
                    </m:oMath>
                  </m:oMathPara>
                </a14:m>
                <a:endParaRPr lang="en-US" dirty="0"/>
              </a:p>
            </p:txBody>
          </p:sp>
        </mc:Choice>
        <mc:Fallback>
          <p:sp>
            <p:nvSpPr>
              <p:cNvPr id="7" name="Content Placeholder 6"/>
              <p:cNvSpPr>
                <a:spLocks noGrp="1" noRot="1" noChangeAspect="1" noMove="1" noResize="1" noEditPoints="1" noAdjustHandles="1" noChangeArrowheads="1" noChangeShapeType="1" noTextEdit="1"/>
              </p:cNvSpPr>
              <p:nvPr>
                <p:ph sz="quarter" idx="18"/>
              </p:nvPr>
            </p:nvSpPr>
            <p:spPr>
              <a:xfrm>
                <a:off x="137160" y="5410200"/>
                <a:ext cx="8869680" cy="1066800"/>
              </a:xfrm>
              <a:blipFill rotWithShape="1">
                <a:blip r:embed="rId4" cstate="print"/>
                <a:stretch>
                  <a:fillRect/>
                </a:stretch>
              </a:blipFill>
            </p:spPr>
            <p:txBody>
              <a:bodyPr/>
              <a:lstStyle/>
              <a:p>
                <a:r>
                  <a:rPr lang="en-US">
                    <a:noFill/>
                  </a:rPr>
                  <a:t> </a:t>
                </a:r>
              </a:p>
            </p:txBody>
          </p:sp>
        </mc:Fallback>
      </mc:AlternateContent>
      <p:cxnSp>
        <p:nvCxnSpPr>
          <p:cNvPr id="18" name="Straight Arrow Connector 7"/>
          <p:cNvCxnSpPr/>
          <p:nvPr/>
        </p:nvCxnSpPr>
        <p:spPr bwMode="auto">
          <a:xfrm rot="10800000">
            <a:off x="1752600" y="5941367"/>
            <a:ext cx="990600" cy="15463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8" name="Content Placeholder 8"/>
          <p:cNvSpPr>
            <a:spLocks noGrp="1"/>
          </p:cNvSpPr>
          <p:nvPr>
            <p:ph sz="quarter" idx="19"/>
          </p:nvPr>
        </p:nvSpPr>
        <p:spPr>
          <a:xfrm>
            <a:off x="2743200" y="5867400"/>
            <a:ext cx="2286000" cy="457200"/>
          </a:xfrm>
          <a:ln w="19050">
            <a:solidFill>
              <a:schemeClr val="tx1"/>
            </a:solidFill>
          </a:ln>
        </p:spPr>
        <p:txBody>
          <a:bodyPr/>
          <a:lstStyle/>
          <a:p>
            <a:pPr marL="0" lvl="0" indent="0" algn="ctr" defTabSz="914400" eaLnBrk="0" fontAlgn="base" hangingPunct="0">
              <a:spcBef>
                <a:spcPct val="0"/>
              </a:spcBef>
              <a:spcAft>
                <a:spcPct val="0"/>
              </a:spcAft>
              <a:buNone/>
            </a:pPr>
            <a:r>
              <a:rPr lang="en-US" dirty="0">
                <a:solidFill>
                  <a:srgbClr val="000000"/>
                </a:solidFill>
              </a:rPr>
              <a:t>Select  system </a:t>
            </a:r>
            <a:r>
              <a:rPr lang="en-US" dirty="0" smtClean="0">
                <a:solidFill>
                  <a:srgbClr val="000000"/>
                </a:solidFill>
              </a:rPr>
              <a:t>2</a:t>
            </a:r>
            <a:endParaRPr lang="en-US" dirty="0">
              <a:solidFill>
                <a:srgbClr val="000000"/>
              </a:solidFill>
            </a:endParaRPr>
          </a:p>
        </p:txBody>
      </p:sp>
      <p:sp>
        <p:nvSpPr>
          <p:cNvPr id="9" name="Content Placeholder 9"/>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17401683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a:t>Summary of Important Points</a:t>
            </a:r>
          </a:p>
        </p:txBody>
      </p:sp>
      <p:sp>
        <p:nvSpPr>
          <p:cNvPr id="11" name="Content Placeholder 2"/>
          <p:cNvSpPr>
            <a:spLocks noGrp="1"/>
          </p:cNvSpPr>
          <p:nvPr>
            <p:ph idx="1"/>
          </p:nvPr>
        </p:nvSpPr>
        <p:spPr>
          <a:xfrm>
            <a:off x="381000" y="1264920"/>
            <a:ext cx="8534400" cy="5212080"/>
          </a:xfrm>
        </p:spPr>
        <p:txBody>
          <a:bodyPr/>
          <a:lstStyle/>
          <a:p>
            <a:pPr marL="0" indent="0">
              <a:spcBef>
                <a:spcPts val="300"/>
              </a:spcBef>
              <a:buClr>
                <a:srgbClr val="3946A4"/>
              </a:buClr>
              <a:buNone/>
            </a:pPr>
            <a:r>
              <a:rPr lang="en-US" sz="2600" i="1" dirty="0"/>
              <a:t>Cost of capital</a:t>
            </a:r>
            <a:r>
              <a:rPr lang="en-US" sz="2600" b="0" i="1" dirty="0"/>
              <a:t>  </a:t>
            </a:r>
            <a:r>
              <a:rPr lang="en-US" sz="2600" b="0" dirty="0"/>
              <a:t>is weighted average of </a:t>
            </a:r>
            <a:r>
              <a:rPr lang="en-US" sz="2600" i="1" dirty="0">
                <a:solidFill>
                  <a:srgbClr val="006200"/>
                </a:solidFill>
              </a:rPr>
              <a:t>debt</a:t>
            </a:r>
            <a:r>
              <a:rPr lang="en-US" sz="2600" b="0" dirty="0"/>
              <a:t> and </a:t>
            </a:r>
            <a:r>
              <a:rPr lang="en-US" sz="2600" i="1" dirty="0">
                <a:solidFill>
                  <a:srgbClr val="006200"/>
                </a:solidFill>
              </a:rPr>
              <a:t>equity</a:t>
            </a:r>
            <a:r>
              <a:rPr lang="en-US" sz="2600" dirty="0">
                <a:solidFill>
                  <a:srgbClr val="C00000"/>
                </a:solidFill>
              </a:rPr>
              <a:t> </a:t>
            </a:r>
            <a:r>
              <a:rPr lang="en-US" sz="2600" b="0" dirty="0" smtClean="0"/>
              <a:t>funding</a:t>
            </a:r>
          </a:p>
          <a:p>
            <a:pPr marL="0" indent="0">
              <a:spcBef>
                <a:spcPts val="300"/>
              </a:spcBef>
              <a:buClr>
                <a:srgbClr val="3946A4"/>
              </a:buClr>
              <a:buNone/>
            </a:pPr>
            <a:r>
              <a:rPr lang="en-US" sz="2600" b="0" dirty="0"/>
              <a:t>There is a</a:t>
            </a:r>
            <a:r>
              <a:rPr lang="en-US" sz="2600" dirty="0"/>
              <a:t> </a:t>
            </a:r>
            <a:r>
              <a:rPr lang="en-US" sz="2600" dirty="0">
                <a:solidFill>
                  <a:srgbClr val="006200"/>
                </a:solidFill>
              </a:rPr>
              <a:t>tax savings</a:t>
            </a:r>
            <a:r>
              <a:rPr lang="en-US" sz="2600" b="0" dirty="0">
                <a:solidFill>
                  <a:srgbClr val="006200"/>
                </a:solidFill>
              </a:rPr>
              <a:t> </a:t>
            </a:r>
            <a:r>
              <a:rPr lang="en-US" sz="2600" b="0" dirty="0"/>
              <a:t>with </a:t>
            </a:r>
            <a:r>
              <a:rPr lang="en-US" sz="2600" i="1" dirty="0">
                <a:solidFill>
                  <a:srgbClr val="006200"/>
                </a:solidFill>
              </a:rPr>
              <a:t>debt </a:t>
            </a:r>
            <a:r>
              <a:rPr lang="en-US" sz="2600" i="1" dirty="0" smtClean="0">
                <a:solidFill>
                  <a:srgbClr val="006200"/>
                </a:solidFill>
              </a:rPr>
              <a:t>capital</a:t>
            </a:r>
            <a:r>
              <a:rPr lang="en-US" sz="2600" b="0" i="1" dirty="0" smtClean="0">
                <a:solidFill>
                  <a:schemeClr val="accent1">
                    <a:lumMod val="75000"/>
                  </a:schemeClr>
                </a:solidFill>
              </a:rPr>
              <a:t> </a:t>
            </a:r>
            <a:r>
              <a:rPr lang="en-US" sz="2600" b="0" dirty="0"/>
              <a:t>because interest is deductible; </a:t>
            </a:r>
            <a:r>
              <a:rPr lang="en-US" sz="2600" dirty="0"/>
              <a:t>nothing is tax deductible for equity </a:t>
            </a:r>
            <a:r>
              <a:rPr lang="en-US" sz="2600" dirty="0" smtClean="0"/>
              <a:t>capital</a:t>
            </a:r>
          </a:p>
          <a:p>
            <a:pPr marL="0" indent="0">
              <a:spcBef>
                <a:spcPts val="300"/>
              </a:spcBef>
              <a:buClr>
                <a:srgbClr val="3946A4"/>
              </a:buClr>
              <a:buNone/>
            </a:pPr>
            <a:r>
              <a:rPr lang="en-US" sz="2600" dirty="0">
                <a:solidFill>
                  <a:srgbClr val="006200"/>
                </a:solidFill>
              </a:rPr>
              <a:t>High D-E mixes</a:t>
            </a:r>
            <a:r>
              <a:rPr lang="en-US" sz="2600" b="0" dirty="0">
                <a:solidFill>
                  <a:srgbClr val="006200"/>
                </a:solidFill>
              </a:rPr>
              <a:t> </a:t>
            </a:r>
            <a:r>
              <a:rPr lang="en-US" sz="2600" b="0" dirty="0"/>
              <a:t>mean higher risk for lenders and investors; project funding becomes more </a:t>
            </a:r>
            <a:r>
              <a:rPr lang="en-US" sz="2600" b="0" dirty="0" smtClean="0"/>
              <a:t>problematic</a:t>
            </a:r>
          </a:p>
          <a:p>
            <a:pPr marL="0" indent="0">
              <a:spcBef>
                <a:spcPts val="300"/>
              </a:spcBef>
              <a:buClr>
                <a:srgbClr val="3946A4"/>
              </a:buClr>
              <a:buNone/>
            </a:pPr>
            <a:r>
              <a:rPr lang="en-US" sz="2600" i="1" dirty="0">
                <a:solidFill>
                  <a:srgbClr val="006200"/>
                </a:solidFill>
              </a:rPr>
              <a:t>Multiple attribute analysis</a:t>
            </a:r>
            <a:r>
              <a:rPr lang="en-US" sz="2600" b="0" i="1" dirty="0">
                <a:solidFill>
                  <a:srgbClr val="006200"/>
                </a:solidFill>
              </a:rPr>
              <a:t> </a:t>
            </a:r>
            <a:r>
              <a:rPr lang="en-US" sz="2600" b="0" dirty="0"/>
              <a:t>brings</a:t>
            </a:r>
            <a:r>
              <a:rPr lang="en-US" sz="2600" b="0" i="1" dirty="0"/>
              <a:t> </a:t>
            </a:r>
            <a:r>
              <a:rPr lang="en-US" sz="2600" b="0" dirty="0"/>
              <a:t>other factors (besides </a:t>
            </a:r>
            <a:r>
              <a:rPr lang="en-US" sz="2600" b="0" dirty="0" smtClean="0"/>
              <a:t>cost) into </a:t>
            </a:r>
            <a:r>
              <a:rPr lang="en-US" sz="2600" b="0" dirty="0"/>
              <a:t>the </a:t>
            </a:r>
            <a:r>
              <a:rPr lang="en-US" sz="2600" i="1" dirty="0">
                <a:solidFill>
                  <a:srgbClr val="006200"/>
                </a:solidFill>
              </a:rPr>
              <a:t>decision-making </a:t>
            </a:r>
            <a:r>
              <a:rPr lang="en-US" sz="2600" i="1" dirty="0" smtClean="0">
                <a:solidFill>
                  <a:srgbClr val="006200"/>
                </a:solidFill>
              </a:rPr>
              <a:t>process</a:t>
            </a:r>
          </a:p>
          <a:p>
            <a:pPr marL="0" indent="0">
              <a:spcBef>
                <a:spcPts val="300"/>
              </a:spcBef>
              <a:buClr>
                <a:srgbClr val="3946A4"/>
              </a:buClr>
              <a:buNone/>
            </a:pPr>
            <a:r>
              <a:rPr lang="en-US" sz="2600" b="0" dirty="0"/>
              <a:t>Four</a:t>
            </a:r>
            <a:r>
              <a:rPr lang="en-US" sz="2600" b="0" dirty="0">
                <a:solidFill>
                  <a:srgbClr val="931B07"/>
                </a:solidFill>
              </a:rPr>
              <a:t> </a:t>
            </a:r>
            <a:r>
              <a:rPr lang="en-US" sz="2600" dirty="0">
                <a:solidFill>
                  <a:srgbClr val="006200"/>
                </a:solidFill>
              </a:rPr>
              <a:t>different techniques</a:t>
            </a:r>
            <a:r>
              <a:rPr lang="en-US" sz="2600" b="0" dirty="0">
                <a:solidFill>
                  <a:schemeClr val="accent1">
                    <a:lumMod val="75000"/>
                  </a:schemeClr>
                </a:solidFill>
              </a:rPr>
              <a:t> </a:t>
            </a:r>
            <a:r>
              <a:rPr lang="en-US" sz="2600" b="0" dirty="0"/>
              <a:t>for</a:t>
            </a:r>
            <a:r>
              <a:rPr lang="en-US" sz="2600" b="0" dirty="0">
                <a:solidFill>
                  <a:srgbClr val="931B07"/>
                </a:solidFill>
              </a:rPr>
              <a:t> </a:t>
            </a:r>
            <a:r>
              <a:rPr lang="en-US" sz="2600" dirty="0">
                <a:solidFill>
                  <a:srgbClr val="006200"/>
                </a:solidFill>
              </a:rPr>
              <a:t>assigning weights</a:t>
            </a:r>
            <a:r>
              <a:rPr lang="en-US" sz="2600" b="0" dirty="0">
                <a:solidFill>
                  <a:schemeClr val="accent1">
                    <a:lumMod val="75000"/>
                  </a:schemeClr>
                </a:solidFill>
              </a:rPr>
              <a:t> </a:t>
            </a:r>
            <a:r>
              <a:rPr lang="en-US" sz="2600" b="0" dirty="0"/>
              <a:t>to </a:t>
            </a:r>
            <a:r>
              <a:rPr lang="en-US" sz="2600" b="0" dirty="0" smtClean="0"/>
              <a:t>attributes</a:t>
            </a:r>
          </a:p>
          <a:p>
            <a:pPr marL="0" indent="0">
              <a:spcBef>
                <a:spcPts val="300"/>
              </a:spcBef>
              <a:buClr>
                <a:srgbClr val="3946A4"/>
              </a:buClr>
              <a:buNone/>
            </a:pPr>
            <a:r>
              <a:rPr lang="en-US" sz="2600" i="1" dirty="0" err="1"/>
              <a:t>Likert</a:t>
            </a:r>
            <a:r>
              <a:rPr lang="en-US" sz="2600" i="1" dirty="0"/>
              <a:t> scale is </a:t>
            </a:r>
            <a:r>
              <a:rPr lang="en-US" sz="2600" b="0" i="1" dirty="0"/>
              <a:t>good for assigning </a:t>
            </a:r>
            <a:r>
              <a:rPr lang="en-US" sz="2600" i="1" dirty="0">
                <a:solidFill>
                  <a:srgbClr val="006200"/>
                </a:solidFill>
              </a:rPr>
              <a:t>value ratings to </a:t>
            </a:r>
            <a:r>
              <a:rPr lang="en-US" sz="2600" i="1" dirty="0" smtClean="0">
                <a:solidFill>
                  <a:srgbClr val="006200"/>
                </a:solidFill>
              </a:rPr>
              <a:t>alternatives</a:t>
            </a:r>
          </a:p>
          <a:p>
            <a:pPr marL="0" indent="0">
              <a:spcBef>
                <a:spcPts val="300"/>
              </a:spcBef>
              <a:buClr>
                <a:srgbClr val="3946A4"/>
              </a:buClr>
              <a:buNone/>
            </a:pPr>
            <a:r>
              <a:rPr lang="en-US" sz="2600" b="0" dirty="0"/>
              <a:t>Multiple attribute </a:t>
            </a:r>
            <a:r>
              <a:rPr lang="en-US" sz="2600" i="1" dirty="0">
                <a:solidFill>
                  <a:srgbClr val="006200"/>
                </a:solidFill>
              </a:rPr>
              <a:t>evaluation measure</a:t>
            </a:r>
            <a:r>
              <a:rPr lang="en-US" sz="2600" b="0" i="1" dirty="0">
                <a:solidFill>
                  <a:schemeClr val="accent1">
                    <a:lumMod val="75000"/>
                  </a:schemeClr>
                </a:solidFill>
              </a:rPr>
              <a:t> </a:t>
            </a:r>
            <a:r>
              <a:rPr lang="en-US" sz="2600" b="0" dirty="0" smtClean="0"/>
              <a:t>is</a:t>
            </a:r>
            <a:endParaRPr lang="en-US" sz="2600" b="0" dirty="0"/>
          </a:p>
        </p:txBody>
      </p:sp>
      <p:graphicFrame>
        <p:nvGraphicFramePr>
          <p:cNvPr id="14" name="Object 3"/>
          <p:cNvGraphicFramePr>
            <a:graphicFrameLocks noChangeAspect="1"/>
          </p:cNvGraphicFramePr>
          <p:nvPr>
            <p:extLst>
              <p:ext uri="{D42A27DB-BD31-4B8C-83A1-F6EECF244321}">
                <p14:modId xmlns:p14="http://schemas.microsoft.com/office/powerpoint/2010/main" xmlns="" val="293214820"/>
              </p:ext>
            </p:extLst>
          </p:nvPr>
        </p:nvGraphicFramePr>
        <p:xfrm>
          <a:off x="5562600" y="5486400"/>
          <a:ext cx="1650960" cy="914400"/>
        </p:xfrm>
        <a:graphic>
          <a:graphicData uri="http://schemas.openxmlformats.org/presentationml/2006/ole">
            <p:oleObj spid="_x0000_s5163" name="Equation" r:id="rId3" imgW="825480" imgH="457200" progId="">
              <p:embed/>
            </p:oleObj>
          </a:graphicData>
        </a:graphic>
      </p:graphicFrame>
      <p:sp>
        <p:nvSpPr>
          <p:cNvPr id="13" name="Text Placeholder 4"/>
          <p:cNvSpPr>
            <a:spLocks noGrp="1"/>
          </p:cNvSpPr>
          <p:nvPr>
            <p:ph type="body" sz="quarter" idx="16"/>
          </p:nvPr>
        </p:nvSpPr>
        <p:spPr/>
        <p:txBody>
          <a:bodyPr/>
          <a:lstStyle/>
          <a:p>
            <a:endParaRPr lang="en-US"/>
          </a:p>
        </p:txBody>
      </p:sp>
      <p:sp>
        <p:nvSpPr>
          <p:cNvPr id="12" name="Text Placeholder 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42785044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p:txBody>
          <a:bodyPr/>
          <a:lstStyle/>
          <a:p>
            <a:r>
              <a:rPr lang="en-US" u="sng" dirty="0">
                <a:solidFill>
                  <a:srgbClr val="3946A4"/>
                </a:solidFill>
              </a:rPr>
              <a:t>LEARNING OUTCOMES</a:t>
            </a:r>
            <a:endParaRPr lang="en-US" dirty="0">
              <a:solidFill>
                <a:srgbClr val="3946A4"/>
              </a:solidFill>
            </a:endParaRPr>
          </a:p>
        </p:txBody>
      </p:sp>
      <p:sp>
        <p:nvSpPr>
          <p:cNvPr id="17" name="Content Placeholder 2"/>
          <p:cNvSpPr>
            <a:spLocks noGrp="1"/>
          </p:cNvSpPr>
          <p:nvPr>
            <p:ph idx="1"/>
          </p:nvPr>
        </p:nvSpPr>
        <p:spPr>
          <a:xfrm>
            <a:off x="685800" y="1219200"/>
            <a:ext cx="7848600" cy="4648200"/>
          </a:xfrm>
          <a:ln w="76200" cmpd="tri">
            <a:solidFill>
              <a:schemeClr val="tx1"/>
            </a:solidFill>
          </a:ln>
        </p:spPr>
        <p:txBody>
          <a:bodyPr/>
          <a:lstStyle/>
          <a:p>
            <a:pPr marL="548640" indent="-457200" defTabSz="836613">
              <a:lnSpc>
                <a:spcPct val="114000"/>
              </a:lnSpc>
              <a:spcBef>
                <a:spcPts val="1200"/>
              </a:spcBef>
              <a:spcAft>
                <a:spcPts val="0"/>
              </a:spcAft>
              <a:buClr>
                <a:srgbClr val="3946A4"/>
              </a:buClr>
              <a:buFontTx/>
              <a:buAutoNum type="arabicPeriod"/>
            </a:pPr>
            <a:r>
              <a:rPr lang="en-US" sz="2600" dirty="0">
                <a:latin typeface="Tahoma" pitchFamily="34" charset="0"/>
              </a:rPr>
              <a:t>Explain cost of capital and MARR</a:t>
            </a:r>
          </a:p>
          <a:p>
            <a:pPr marL="548640" indent="-457200" defTabSz="836613">
              <a:lnSpc>
                <a:spcPct val="114000"/>
              </a:lnSpc>
              <a:spcBef>
                <a:spcPts val="1200"/>
              </a:spcBef>
              <a:spcAft>
                <a:spcPts val="0"/>
              </a:spcAft>
              <a:buClr>
                <a:srgbClr val="3946A4"/>
              </a:buClr>
              <a:buFontTx/>
              <a:buAutoNum type="arabicPeriod"/>
            </a:pPr>
            <a:r>
              <a:rPr lang="en-US" sz="2600" dirty="0">
                <a:latin typeface="Tahoma" pitchFamily="34" charset="0"/>
              </a:rPr>
              <a:t>Calculate weighted average cost of capital</a:t>
            </a:r>
          </a:p>
          <a:p>
            <a:pPr marL="548640" indent="-457200" defTabSz="836613">
              <a:lnSpc>
                <a:spcPct val="114000"/>
              </a:lnSpc>
              <a:spcBef>
                <a:spcPts val="1200"/>
              </a:spcBef>
              <a:spcAft>
                <a:spcPts val="0"/>
              </a:spcAft>
              <a:buClr>
                <a:srgbClr val="3946A4"/>
              </a:buClr>
              <a:buFontTx/>
              <a:buAutoNum type="arabicPeriod"/>
            </a:pPr>
            <a:r>
              <a:rPr lang="en-US" sz="2600" dirty="0">
                <a:latin typeface="Tahoma" pitchFamily="34" charset="0"/>
              </a:rPr>
              <a:t>Estimate cost of debt capital</a:t>
            </a:r>
          </a:p>
          <a:p>
            <a:pPr marL="548640" indent="-457200" defTabSz="836613">
              <a:lnSpc>
                <a:spcPct val="114000"/>
              </a:lnSpc>
              <a:spcBef>
                <a:spcPts val="1200"/>
              </a:spcBef>
              <a:spcAft>
                <a:spcPts val="0"/>
              </a:spcAft>
              <a:buClr>
                <a:srgbClr val="3946A4"/>
              </a:buClr>
              <a:buFontTx/>
              <a:buAutoNum type="arabicPeriod"/>
            </a:pPr>
            <a:r>
              <a:rPr lang="en-US" sz="2600" dirty="0">
                <a:latin typeface="Tahoma" pitchFamily="34" charset="0"/>
              </a:rPr>
              <a:t>Estimate cost of equity capital</a:t>
            </a:r>
          </a:p>
          <a:p>
            <a:pPr marL="548640" indent="-457200" defTabSz="836613">
              <a:lnSpc>
                <a:spcPct val="114000"/>
              </a:lnSpc>
              <a:spcBef>
                <a:spcPts val="1200"/>
              </a:spcBef>
              <a:spcAft>
                <a:spcPts val="0"/>
              </a:spcAft>
              <a:buClr>
                <a:srgbClr val="3946A4"/>
              </a:buClr>
              <a:buFontTx/>
              <a:buAutoNum type="arabicPeriod"/>
            </a:pPr>
            <a:r>
              <a:rPr lang="en-US" sz="2600" dirty="0">
                <a:latin typeface="Tahoma" pitchFamily="34" charset="0"/>
              </a:rPr>
              <a:t>Understand high D-E mix and risk </a:t>
            </a:r>
          </a:p>
          <a:p>
            <a:pPr marL="548640" indent="-457200" defTabSz="836613">
              <a:lnSpc>
                <a:spcPct val="114000"/>
              </a:lnSpc>
              <a:spcBef>
                <a:spcPts val="1200"/>
              </a:spcBef>
              <a:spcAft>
                <a:spcPts val="0"/>
              </a:spcAft>
              <a:buClr>
                <a:srgbClr val="3946A4"/>
              </a:buClr>
              <a:buFontTx/>
              <a:buAutoNum type="arabicPeriod"/>
            </a:pPr>
            <a:r>
              <a:rPr lang="en-US" sz="2600" dirty="0">
                <a:latin typeface="Tahoma" pitchFamily="34" charset="0"/>
              </a:rPr>
              <a:t>Develop weights for multiple attributes</a:t>
            </a:r>
          </a:p>
          <a:p>
            <a:pPr marL="548640" indent="-457200" defTabSz="836613">
              <a:lnSpc>
                <a:spcPct val="114000"/>
              </a:lnSpc>
              <a:spcBef>
                <a:spcPts val="1200"/>
              </a:spcBef>
              <a:spcAft>
                <a:spcPts val="0"/>
              </a:spcAft>
              <a:buClr>
                <a:srgbClr val="3946A4"/>
              </a:buClr>
              <a:buFontTx/>
              <a:buAutoNum type="arabicPeriod"/>
            </a:pPr>
            <a:r>
              <a:rPr lang="en-US" sz="2600" dirty="0">
                <a:latin typeface="Tahoma" pitchFamily="34" charset="0"/>
              </a:rPr>
              <a:t>Apply weighted attribute method to </a:t>
            </a:r>
            <a:r>
              <a:rPr lang="en-US" sz="2600" dirty="0" smtClean="0">
                <a:latin typeface="Tahoma" pitchFamily="34" charset="0"/>
              </a:rPr>
              <a:t>alternative </a:t>
            </a:r>
            <a:r>
              <a:rPr lang="en-US" sz="2600" dirty="0">
                <a:latin typeface="Tahoma" pitchFamily="34" charset="0"/>
              </a:rPr>
              <a:t>evaluations</a:t>
            </a:r>
          </a:p>
        </p:txBody>
      </p:sp>
    </p:spTree>
    <p:extLst>
      <p:ext uri="{BB962C8B-B14F-4D97-AF65-F5344CB8AC3E}">
        <p14:creationId xmlns:p14="http://schemas.microsoft.com/office/powerpoint/2010/main" xmlns="" val="6763738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Capital and MARR</a:t>
            </a:r>
          </a:p>
        </p:txBody>
      </p:sp>
      <p:sp>
        <p:nvSpPr>
          <p:cNvPr id="7" name="Content Placeholder 2"/>
          <p:cNvSpPr>
            <a:spLocks noGrp="1"/>
          </p:cNvSpPr>
          <p:nvPr>
            <p:ph sz="quarter" idx="17"/>
          </p:nvPr>
        </p:nvSpPr>
        <p:spPr>
          <a:xfrm>
            <a:off x="640080" y="1219200"/>
            <a:ext cx="7863840" cy="863600"/>
          </a:xfrm>
          <a:ln w="28575">
            <a:solidFill>
              <a:schemeClr val="tx1"/>
            </a:solidFill>
          </a:ln>
        </p:spPr>
        <p:txBody>
          <a:bodyPr/>
          <a:lstStyle/>
          <a:p>
            <a:pPr marL="91440" indent="0">
              <a:buNone/>
            </a:pPr>
            <a:r>
              <a:rPr lang="en-US" dirty="0"/>
              <a:t>Cost of capital is the weighted average interest rate paid </a:t>
            </a:r>
            <a:r>
              <a:rPr lang="en-US" dirty="0" smtClean="0"/>
              <a:t>based on </a:t>
            </a:r>
            <a:r>
              <a:rPr lang="en-US" dirty="0">
                <a:solidFill>
                  <a:srgbClr val="A60A1B"/>
                </a:solidFill>
              </a:rPr>
              <a:t>debt</a:t>
            </a:r>
            <a:r>
              <a:rPr lang="en-US" dirty="0"/>
              <a:t> and </a:t>
            </a:r>
            <a:r>
              <a:rPr lang="en-US" dirty="0">
                <a:solidFill>
                  <a:srgbClr val="A60A1B"/>
                </a:solidFill>
              </a:rPr>
              <a:t>equity</a:t>
            </a:r>
            <a:r>
              <a:rPr lang="en-US" dirty="0"/>
              <a:t> sources</a:t>
            </a:r>
          </a:p>
        </p:txBody>
      </p:sp>
      <p:sp>
        <p:nvSpPr>
          <p:cNvPr id="8" name="Content Placeholder 3"/>
          <p:cNvSpPr>
            <a:spLocks noGrp="1"/>
          </p:cNvSpPr>
          <p:nvPr>
            <p:ph sz="quarter" idx="18"/>
          </p:nvPr>
        </p:nvSpPr>
        <p:spPr>
          <a:xfrm>
            <a:off x="457200" y="2209800"/>
            <a:ext cx="8229600" cy="1497130"/>
          </a:xfrm>
        </p:spPr>
        <p:txBody>
          <a:bodyPr/>
          <a:lstStyle/>
          <a:p>
            <a:pPr marL="0" indent="0">
              <a:spcBef>
                <a:spcPts val="1200"/>
              </a:spcBef>
              <a:buClr>
                <a:srgbClr val="3946A4"/>
              </a:buClr>
              <a:buNone/>
            </a:pPr>
            <a:r>
              <a:rPr lang="en-US" i="1" dirty="0" smtClean="0">
                <a:solidFill>
                  <a:srgbClr val="3946A4"/>
                </a:solidFill>
              </a:rPr>
              <a:t>Debt </a:t>
            </a:r>
            <a:r>
              <a:rPr lang="en-US" i="1" dirty="0">
                <a:solidFill>
                  <a:srgbClr val="3946A4"/>
                </a:solidFill>
              </a:rPr>
              <a:t>capital </a:t>
            </a:r>
            <a:r>
              <a:rPr lang="en-US" dirty="0"/>
              <a:t>represents borrowing outside </a:t>
            </a:r>
            <a:r>
              <a:rPr lang="en-US" dirty="0" smtClean="0"/>
              <a:t>company</a:t>
            </a:r>
            <a:endParaRPr lang="en-US" sz="1000" dirty="0"/>
          </a:p>
          <a:p>
            <a:pPr marL="0" indent="0">
              <a:spcBef>
                <a:spcPts val="1200"/>
              </a:spcBef>
              <a:buClr>
                <a:srgbClr val="3946A4"/>
              </a:buClr>
              <a:buNone/>
            </a:pPr>
            <a:r>
              <a:rPr lang="en-US" i="1" dirty="0" smtClean="0">
                <a:solidFill>
                  <a:srgbClr val="3946A4"/>
                </a:solidFill>
              </a:rPr>
              <a:t>Equity </a:t>
            </a:r>
            <a:r>
              <a:rPr lang="en-US" i="1" dirty="0">
                <a:solidFill>
                  <a:srgbClr val="3946A4"/>
                </a:solidFill>
              </a:rPr>
              <a:t>capital </a:t>
            </a:r>
            <a:r>
              <a:rPr lang="en-US" dirty="0"/>
              <a:t>is from owners’ funds and retained </a:t>
            </a:r>
            <a:r>
              <a:rPr lang="en-US" dirty="0" smtClean="0"/>
              <a:t>earnings</a:t>
            </a:r>
          </a:p>
          <a:p>
            <a:pPr marL="0" indent="0">
              <a:spcBef>
                <a:spcPts val="1200"/>
              </a:spcBef>
              <a:buClr>
                <a:srgbClr val="3946A4"/>
              </a:buClr>
              <a:buNone/>
            </a:pPr>
            <a:r>
              <a:rPr lang="en-US" dirty="0">
                <a:solidFill>
                  <a:srgbClr val="3333CC"/>
                </a:solidFill>
              </a:rPr>
              <a:t> </a:t>
            </a:r>
            <a:r>
              <a:rPr lang="en-US" dirty="0" smtClean="0">
                <a:solidFill>
                  <a:srgbClr val="3333CC"/>
                </a:solidFill>
              </a:rPr>
              <a:t>	  MARR</a:t>
            </a:r>
            <a:r>
              <a:rPr lang="en-US" dirty="0" smtClean="0"/>
              <a:t> </a:t>
            </a:r>
            <a:r>
              <a:rPr lang="en-US" dirty="0"/>
              <a:t>is set </a:t>
            </a:r>
            <a:r>
              <a:rPr lang="en-US" i="1" dirty="0">
                <a:solidFill>
                  <a:srgbClr val="2B5B4D"/>
                </a:solidFill>
              </a:rPr>
              <a:t>relative to cost of </a:t>
            </a:r>
            <a:r>
              <a:rPr lang="en-US" i="1" dirty="0" smtClean="0">
                <a:solidFill>
                  <a:srgbClr val="2B5B4D"/>
                </a:solidFill>
              </a:rPr>
              <a:t>capital</a:t>
            </a:r>
            <a:endParaRPr lang="en-US" dirty="0">
              <a:solidFill>
                <a:srgbClr val="2B5B4D"/>
              </a:solidFill>
            </a:endParaRPr>
          </a:p>
        </p:txBody>
      </p:sp>
      <p:pic>
        <p:nvPicPr>
          <p:cNvPr id="6146" name="Picture 4"/>
          <p:cNvPicPr>
            <a:picLocks noGrp="1" noChangeAspect="1" noChangeArrowheads="1"/>
          </p:cNvPicPr>
          <p:nvPr>
            <p:ph sz="quarter" idx="19"/>
          </p:nvPr>
        </p:nvPicPr>
        <p:blipFill>
          <a:blip r:embed="rId2" cstate="print">
            <a:extLst>
              <a:ext uri="{28A0092B-C50C-407E-A947-70E740481C1C}">
                <a14:useLocalDpi xmlns:a14="http://schemas.microsoft.com/office/drawing/2010/main" xmlns="" val="0"/>
              </a:ext>
            </a:extLst>
          </a:blip>
          <a:stretch>
            <a:fillRect/>
          </a:stretch>
        </p:blipFill>
        <p:spPr bwMode="auto">
          <a:xfrm>
            <a:off x="3054221" y="3794994"/>
            <a:ext cx="3035557" cy="2834406"/>
          </a:xfrm>
          <a:prstGeom prst="rect">
            <a:avLst/>
          </a:prstGeom>
          <a:noFill/>
          <a:ln>
            <a:noFill/>
          </a:ln>
          <a:extLst>
            <a:ext uri="{909E8E84-426E-40DD-AFC4-6F175D3DCCD1}">
              <a14:hiddenFill xmlns:a14="http://schemas.microsoft.com/office/drawing/2010/main" xmlns="">
                <a:solidFill>
                  <a:srgbClr val="FFFFFF"/>
                </a:solidFill>
              </a14:hiddenFill>
            </a:ext>
          </a:extLst>
        </p:spPr>
      </p:pic>
      <p:sp>
        <p:nvSpPr>
          <p:cNvPr id="15" name="Curved Right Arrow 5"/>
          <p:cNvSpPr/>
          <p:nvPr/>
        </p:nvSpPr>
        <p:spPr bwMode="auto">
          <a:xfrm rot="17077418">
            <a:off x="2180569" y="3093175"/>
            <a:ext cx="619896" cy="2444480"/>
          </a:xfrm>
          <a:prstGeom prst="curvedRightArrow">
            <a:avLst/>
          </a:prstGeom>
          <a:solidFill>
            <a:srgbClr val="0062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16" name="Curved Right Arrow 6"/>
          <p:cNvSpPr/>
          <p:nvPr/>
        </p:nvSpPr>
        <p:spPr bwMode="auto">
          <a:xfrm rot="21393583" flipH="1">
            <a:off x="5886627" y="3336547"/>
            <a:ext cx="1113969" cy="3213926"/>
          </a:xfrm>
          <a:prstGeom prst="curvedRightArrow">
            <a:avLst>
              <a:gd name="adj1" fmla="val 19500"/>
              <a:gd name="adj2" fmla="val 68699"/>
              <a:gd name="adj3" fmla="val 32779"/>
            </a:avLst>
          </a:prstGeom>
          <a:solidFill>
            <a:srgbClr val="0062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13" name="Content Placeholder 7"/>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8631336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Affecting </a:t>
            </a:r>
            <a:r>
              <a:rPr lang="en-US" dirty="0" smtClean="0"/>
              <a:t>MARR</a:t>
            </a:r>
            <a:endParaRPr lang="en-US" dirty="0"/>
          </a:p>
        </p:txBody>
      </p:sp>
      <p:sp>
        <p:nvSpPr>
          <p:cNvPr id="10" name="Content Placeholder 2"/>
          <p:cNvSpPr>
            <a:spLocks noGrp="1"/>
          </p:cNvSpPr>
          <p:nvPr>
            <p:ph idx="1"/>
          </p:nvPr>
        </p:nvSpPr>
        <p:spPr>
          <a:xfrm>
            <a:off x="457200" y="1264920"/>
            <a:ext cx="8458200" cy="4831080"/>
          </a:xfrm>
        </p:spPr>
        <p:txBody>
          <a:bodyPr/>
          <a:lstStyle/>
          <a:p>
            <a:pPr marL="0" indent="0">
              <a:spcBef>
                <a:spcPts val="1200"/>
              </a:spcBef>
              <a:buNone/>
            </a:pPr>
            <a:r>
              <a:rPr lang="en-US" sz="2400" i="1" dirty="0"/>
              <a:t>Project risk: </a:t>
            </a:r>
            <a:r>
              <a:rPr lang="en-US" sz="2200" dirty="0">
                <a:solidFill>
                  <a:srgbClr val="2B5B4D"/>
                </a:solidFill>
              </a:rPr>
              <a:t>higher risk leads to higher </a:t>
            </a:r>
            <a:r>
              <a:rPr lang="en-US" sz="2200" dirty="0" smtClean="0">
                <a:solidFill>
                  <a:srgbClr val="2B5B4D"/>
                </a:solidFill>
              </a:rPr>
              <a:t>MARR</a:t>
            </a:r>
            <a:endParaRPr lang="en-US" sz="2200" dirty="0">
              <a:solidFill>
                <a:srgbClr val="2B5B4D"/>
              </a:solidFill>
            </a:endParaRPr>
          </a:p>
          <a:p>
            <a:pPr marL="0" indent="0">
              <a:spcBef>
                <a:spcPts val="1200"/>
              </a:spcBef>
              <a:buNone/>
            </a:pPr>
            <a:r>
              <a:rPr lang="en-US" sz="2400" i="1" dirty="0"/>
              <a:t>Investment opportunity: </a:t>
            </a:r>
            <a:r>
              <a:rPr lang="en-US" sz="2200" dirty="0">
                <a:solidFill>
                  <a:srgbClr val="2B5B4D"/>
                </a:solidFill>
              </a:rPr>
              <a:t>in order to capture perceived opportunity, MARR </a:t>
            </a:r>
            <a:r>
              <a:rPr lang="en-US" sz="2200" dirty="0" smtClean="0">
                <a:solidFill>
                  <a:srgbClr val="2B5B4D"/>
                </a:solidFill>
              </a:rPr>
              <a:t>							may </a:t>
            </a:r>
            <a:r>
              <a:rPr lang="en-US" sz="2200" dirty="0">
                <a:solidFill>
                  <a:srgbClr val="2B5B4D"/>
                </a:solidFill>
              </a:rPr>
              <a:t>be temporarily </a:t>
            </a:r>
            <a:r>
              <a:rPr lang="en-US" sz="2200" dirty="0" smtClean="0">
                <a:solidFill>
                  <a:srgbClr val="2B5B4D"/>
                </a:solidFill>
              </a:rPr>
              <a:t>lowered</a:t>
            </a:r>
            <a:endParaRPr lang="en-US" sz="2200" dirty="0">
              <a:solidFill>
                <a:srgbClr val="2B5B4D"/>
              </a:solidFill>
            </a:endParaRPr>
          </a:p>
          <a:p>
            <a:pPr marL="0" indent="0">
              <a:spcBef>
                <a:spcPts val="1200"/>
              </a:spcBef>
              <a:buNone/>
            </a:pPr>
            <a:r>
              <a:rPr lang="en-US" sz="2400" i="1" dirty="0"/>
              <a:t>Government intervention: </a:t>
            </a:r>
            <a:r>
              <a:rPr lang="en-US" sz="2200" dirty="0">
                <a:solidFill>
                  <a:srgbClr val="2B5B4D"/>
                </a:solidFill>
              </a:rPr>
              <a:t>gov’t actions such as tariffs, subsidies, </a:t>
            </a:r>
            <a:r>
              <a:rPr lang="en-US" sz="2200" dirty="0" smtClean="0">
                <a:solidFill>
                  <a:srgbClr val="2B5B4D"/>
                </a:solidFill>
              </a:rPr>
              <a:t>etc. 								can </a:t>
            </a:r>
            <a:r>
              <a:rPr lang="en-US" sz="2200" dirty="0">
                <a:solidFill>
                  <a:srgbClr val="2B5B4D"/>
                </a:solidFill>
              </a:rPr>
              <a:t>cause companies to raise or </a:t>
            </a:r>
            <a:r>
              <a:rPr lang="en-US" sz="2200" dirty="0" smtClean="0">
                <a:solidFill>
                  <a:srgbClr val="2B5B4D"/>
                </a:solidFill>
              </a:rPr>
              <a:t>lower MARR</a:t>
            </a:r>
            <a:endParaRPr lang="en-US" sz="2200" dirty="0">
              <a:solidFill>
                <a:srgbClr val="2B5B4D"/>
              </a:solidFill>
            </a:endParaRPr>
          </a:p>
          <a:p>
            <a:pPr marL="0" indent="0">
              <a:spcBef>
                <a:spcPts val="1200"/>
              </a:spcBef>
              <a:buNone/>
            </a:pPr>
            <a:r>
              <a:rPr lang="en-US" sz="2400" i="1" dirty="0"/>
              <a:t>Tax structure: </a:t>
            </a:r>
            <a:r>
              <a:rPr lang="en-US" sz="2200" dirty="0">
                <a:solidFill>
                  <a:srgbClr val="2B5B4D"/>
                </a:solidFill>
              </a:rPr>
              <a:t>rising corporate tax rates lead to higher </a:t>
            </a:r>
            <a:r>
              <a:rPr lang="en-US" sz="2200" dirty="0" smtClean="0">
                <a:solidFill>
                  <a:srgbClr val="2B5B4D"/>
                </a:solidFill>
              </a:rPr>
              <a:t>MARR</a:t>
            </a:r>
            <a:endParaRPr lang="en-US" sz="2200" dirty="0">
              <a:solidFill>
                <a:srgbClr val="2B5B4D"/>
              </a:solidFill>
            </a:endParaRPr>
          </a:p>
          <a:p>
            <a:pPr marL="0" indent="0">
              <a:spcBef>
                <a:spcPts val="1200"/>
              </a:spcBef>
              <a:buNone/>
            </a:pPr>
            <a:r>
              <a:rPr lang="en-US" sz="2400" i="1" dirty="0"/>
              <a:t>Limited capital: </a:t>
            </a:r>
            <a:r>
              <a:rPr lang="en-US" sz="2200" dirty="0">
                <a:solidFill>
                  <a:srgbClr val="2B5B4D"/>
                </a:solidFill>
              </a:rPr>
              <a:t>as capital becomes limited, MARR </a:t>
            </a:r>
            <a:r>
              <a:rPr lang="en-US" sz="2200" dirty="0" smtClean="0">
                <a:solidFill>
                  <a:srgbClr val="2B5B4D"/>
                </a:solidFill>
              </a:rPr>
              <a:t>increases</a:t>
            </a:r>
            <a:endParaRPr lang="en-US" sz="2200" dirty="0">
              <a:solidFill>
                <a:srgbClr val="2B5B4D"/>
              </a:solidFill>
            </a:endParaRPr>
          </a:p>
          <a:p>
            <a:pPr marL="0" indent="0">
              <a:spcBef>
                <a:spcPts val="1200"/>
              </a:spcBef>
              <a:buNone/>
            </a:pPr>
            <a:r>
              <a:rPr lang="en-US" sz="2400" i="1" dirty="0"/>
              <a:t>Rates at other corporations: </a:t>
            </a:r>
            <a:r>
              <a:rPr lang="en-US" sz="2200" dirty="0">
                <a:solidFill>
                  <a:srgbClr val="2B5B4D"/>
                </a:solidFill>
              </a:rPr>
              <a:t>competition can cause companies to </a:t>
            </a:r>
            <a:r>
              <a:rPr lang="en-US" sz="2200" dirty="0" smtClean="0">
                <a:solidFill>
                  <a:srgbClr val="2B5B4D"/>
                </a:solidFill>
              </a:rPr>
              <a:t>raise 									or </a:t>
            </a:r>
            <a:r>
              <a:rPr lang="en-US" sz="2200" dirty="0">
                <a:solidFill>
                  <a:srgbClr val="2B5B4D"/>
                </a:solidFill>
              </a:rPr>
              <a:t>lower </a:t>
            </a:r>
            <a:r>
              <a:rPr lang="en-US" sz="2200" dirty="0" smtClean="0">
                <a:solidFill>
                  <a:srgbClr val="2B5B4D"/>
                </a:solidFill>
              </a:rPr>
              <a:t>MARR</a:t>
            </a:r>
            <a:endParaRPr lang="en-US" sz="2200" dirty="0">
              <a:solidFill>
                <a:srgbClr val="2B5B4D"/>
              </a:solidFill>
            </a:endParaRPr>
          </a:p>
        </p:txBody>
      </p:sp>
      <p:sp>
        <p:nvSpPr>
          <p:cNvPr id="12" name="Text Placeholder 3"/>
          <p:cNvSpPr>
            <a:spLocks noGrp="1"/>
          </p:cNvSpPr>
          <p:nvPr>
            <p:ph type="body" sz="quarter" idx="16"/>
          </p:nvPr>
        </p:nvSpPr>
        <p:spPr/>
        <p:txBody>
          <a:bodyPr/>
          <a:lstStyle/>
          <a:p>
            <a:endParaRPr lang="en-US"/>
          </a:p>
        </p:txBody>
      </p:sp>
      <p:sp>
        <p:nvSpPr>
          <p:cNvPr id="11" name="Text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4506160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D-E Mix and Weighted Average </a:t>
            </a:r>
            <a:r>
              <a:rPr lang="en-US" dirty="0" smtClean="0"/>
              <a:t>COC</a:t>
            </a:r>
            <a:endParaRPr lang="en-US" dirty="0"/>
          </a:p>
        </p:txBody>
      </p:sp>
      <p:sp>
        <p:nvSpPr>
          <p:cNvPr id="8" name="Content Placeholder 2"/>
          <p:cNvSpPr>
            <a:spLocks noGrp="1"/>
          </p:cNvSpPr>
          <p:nvPr>
            <p:ph sz="quarter" idx="17"/>
          </p:nvPr>
        </p:nvSpPr>
        <p:spPr>
          <a:xfrm>
            <a:off x="1066800" y="1270000"/>
            <a:ext cx="7543800" cy="914400"/>
          </a:xfrm>
        </p:spPr>
        <p:txBody>
          <a:bodyPr/>
          <a:lstStyle/>
          <a:p>
            <a:pPr marL="0" indent="0">
              <a:buNone/>
            </a:pPr>
            <a:r>
              <a:rPr lang="en-US" sz="2600" i="1" dirty="0"/>
              <a:t>Debt-to equity (D-E) mix </a:t>
            </a:r>
            <a:r>
              <a:rPr lang="en-US" sz="2600" b="0" dirty="0"/>
              <a:t>identifies </a:t>
            </a:r>
            <a:r>
              <a:rPr lang="en-US" sz="2600" b="0" i="1" dirty="0">
                <a:solidFill>
                  <a:srgbClr val="006200"/>
                </a:solidFill>
              </a:rPr>
              <a:t>percentages</a:t>
            </a:r>
            <a:r>
              <a:rPr lang="en-US" sz="2600" b="0" dirty="0"/>
              <a:t> of debt and </a:t>
            </a:r>
            <a:r>
              <a:rPr lang="en-US" sz="2600" b="0" dirty="0" smtClean="0"/>
              <a:t>equity </a:t>
            </a:r>
            <a:r>
              <a:rPr lang="en-US" sz="2600" b="0" dirty="0"/>
              <a:t>financing for a corporation </a:t>
            </a:r>
          </a:p>
        </p:txBody>
      </p:sp>
      <mc:AlternateContent xmlns:mc="http://schemas.openxmlformats.org/markup-compatibility/2006">
        <mc:Choice xmlns:a14="http://schemas.microsoft.com/office/drawing/2010/main" xmlns="" Requires="a14">
          <p:sp>
            <p:nvSpPr>
              <p:cNvPr id="9" name="Content Placeholder 3"/>
              <p:cNvSpPr>
                <a:spLocks noGrp="1"/>
              </p:cNvSpPr>
              <p:nvPr>
                <p:ph sz="quarter" idx="18"/>
              </p:nvPr>
            </p:nvSpPr>
            <p:spPr>
              <a:xfrm>
                <a:off x="457200" y="2169160"/>
                <a:ext cx="4526280" cy="955040"/>
              </a:xfrm>
            </p:spPr>
            <p:txBody>
              <a:bodyPr/>
              <a:lstStyle/>
              <a:p>
                <a:pPr marL="0" indent="0">
                  <a:buNone/>
                </a:pPr>
                <a:r>
                  <a:rPr lang="en-US" sz="2600" dirty="0">
                    <a:solidFill>
                      <a:srgbClr val="3333CC"/>
                    </a:solidFill>
                  </a:rPr>
                  <a:t>WACC </a:t>
                </a:r>
                <a14:m>
                  <m:oMath xmlns:m="http://schemas.openxmlformats.org/officeDocument/2006/math">
                    <m:r>
                      <a:rPr lang="en-US" sz="2600" i="1" dirty="0" smtClean="0">
                        <a:solidFill>
                          <a:srgbClr val="3333CC"/>
                        </a:solidFill>
                        <a:latin typeface="Cambria Math"/>
                      </a:rPr>
                      <m:t>=</m:t>
                    </m:r>
                  </m:oMath>
                </a14:m>
                <a:r>
                  <a:rPr lang="en-US" sz="2600" dirty="0"/>
                  <a:t> </a:t>
                </a:r>
                <a:r>
                  <a:rPr lang="en-US" sz="2600" b="0" dirty="0"/>
                  <a:t>(% equity)(cost of equity) </a:t>
                </a:r>
              </a:p>
              <a:p>
                <a:pPr marL="0" indent="0">
                  <a:buNone/>
                </a:pPr>
                <a:r>
                  <a:rPr lang="en-US" sz="2600" b="0" dirty="0"/>
                  <a:t>                 </a:t>
                </a:r>
                <a14:m>
                  <m:oMath xmlns:m="http://schemas.openxmlformats.org/officeDocument/2006/math">
                    <m:r>
                      <a:rPr lang="en-US" sz="2600" b="0" i="1" dirty="0" smtClean="0">
                        <a:latin typeface="Cambria Math"/>
                      </a:rPr>
                      <m:t>+</m:t>
                    </m:r>
                  </m:oMath>
                </a14:m>
                <a:r>
                  <a:rPr lang="en-US" sz="2600" b="0" dirty="0"/>
                  <a:t> (% debt)(cost of debt</a:t>
                </a:r>
                <a:r>
                  <a:rPr lang="en-US" sz="2600" b="0" dirty="0" smtClean="0"/>
                  <a:t>)</a:t>
                </a:r>
                <a:endParaRPr lang="en-US" sz="2600" b="0" dirty="0"/>
              </a:p>
            </p:txBody>
          </p:sp>
        </mc:Choice>
        <mc:Fallback>
          <p:sp>
            <p:nvSpPr>
              <p:cNvPr id="9" name="Content Placeholder 3"/>
              <p:cNvSpPr>
                <a:spLocks noGrp="1" noRot="1" noChangeAspect="1" noMove="1" noResize="1" noEditPoints="1" noAdjustHandles="1" noChangeArrowheads="1" noChangeShapeType="1" noTextEdit="1"/>
              </p:cNvSpPr>
              <p:nvPr>
                <p:ph sz="quarter" idx="18"/>
              </p:nvPr>
            </p:nvSpPr>
            <p:spPr>
              <a:xfrm>
                <a:off x="457200" y="2169160"/>
                <a:ext cx="4526280" cy="955040"/>
              </a:xfrm>
              <a:blipFill rotWithShape="1">
                <a:blip r:embed="rId2" cstate="print"/>
                <a:stretch>
                  <a:fillRect l="-2288" t="-5732" r="-1077" b="-16561"/>
                </a:stretch>
              </a:blipFill>
            </p:spPr>
            <p:txBody>
              <a:bodyPr/>
              <a:lstStyle/>
              <a:p>
                <a:r>
                  <a:rPr lang="en-US">
                    <a:noFill/>
                  </a:rPr>
                  <a:t> </a:t>
                </a:r>
              </a:p>
            </p:txBody>
          </p:sp>
        </mc:Fallback>
      </mc:AlternateContent>
      <p:pic>
        <p:nvPicPr>
          <p:cNvPr id="7170" name="Picture 4" descr="The Weighted Average COC is a combination of the financing of both the debt  and equity costs.  The typical operation of a company tends to optimize by operating at the minimum of the Weighted Average COC."/>
          <p:cNvPicPr>
            <a:picLocks noGrp="1" noChangeAspect="1" noChangeArrowheads="1"/>
          </p:cNvPicPr>
          <p:nvPr>
            <p:ph sz="quarter" idx="19"/>
          </p:nvPr>
        </p:nvPicPr>
        <p:blipFill>
          <a:blip r:embed="rId3" cstate="print">
            <a:extLst>
              <a:ext uri="{28A0092B-C50C-407E-A947-70E740481C1C}">
                <a14:useLocalDpi xmlns:a14="http://schemas.microsoft.com/office/drawing/2010/main" xmlns="" val="0"/>
              </a:ext>
            </a:extLst>
          </a:blip>
          <a:stretch>
            <a:fillRect/>
          </a:stretch>
        </p:blipFill>
        <p:spPr bwMode="auto">
          <a:xfrm>
            <a:off x="5044772" y="2469217"/>
            <a:ext cx="4023028" cy="4083983"/>
          </a:xfrm>
          <a:prstGeom prst="rect">
            <a:avLst/>
          </a:prstGeom>
          <a:noFill/>
          <a:ln>
            <a:noFill/>
          </a:ln>
          <a:extLst>
            <a:ext uri="{909E8E84-426E-40DD-AFC4-6F175D3DCCD1}">
              <a14:hiddenFill xmlns:a14="http://schemas.microsoft.com/office/drawing/2010/main" xmlns="">
                <a:solidFill>
                  <a:srgbClr val="FFFFFF"/>
                </a:solidFill>
              </a14:hiddenFill>
            </a:ext>
          </a:extLst>
        </p:spPr>
      </p:pic>
      <p:sp>
        <p:nvSpPr>
          <p:cNvPr id="16" name="Striped Right Arrow 5"/>
          <p:cNvSpPr/>
          <p:nvPr/>
        </p:nvSpPr>
        <p:spPr bwMode="auto">
          <a:xfrm>
            <a:off x="3886200" y="3886200"/>
            <a:ext cx="1097280" cy="228600"/>
          </a:xfrm>
          <a:prstGeom prst="stripedRightArrow">
            <a:avLst>
              <a:gd name="adj1" fmla="val 57921"/>
              <a:gd name="adj2" fmla="val 50000"/>
            </a:avLst>
          </a:prstGeom>
          <a:solidFill>
            <a:srgbClr val="931B0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Narrow" pitchFamily="34" charset="0"/>
            </a:endParaRPr>
          </a:p>
        </p:txBody>
      </p:sp>
      <p:sp>
        <p:nvSpPr>
          <p:cNvPr id="11" name="Content Placeholder 6"/>
          <p:cNvSpPr>
            <a:spLocks noGrp="1"/>
          </p:cNvSpPr>
          <p:nvPr>
            <p:ph sz="quarter" idx="20"/>
          </p:nvPr>
        </p:nvSpPr>
        <p:spPr>
          <a:xfrm>
            <a:off x="1143000" y="3505200"/>
            <a:ext cx="2743200" cy="990600"/>
          </a:xfrm>
          <a:ln w="19050">
            <a:solidFill>
              <a:schemeClr val="accent4">
                <a:lumMod val="75000"/>
              </a:schemeClr>
            </a:solidFill>
          </a:ln>
        </p:spPr>
        <p:txBody>
          <a:bodyPr/>
          <a:lstStyle/>
          <a:p>
            <a:pPr marL="0" indent="0" algn="ctr">
              <a:spcBef>
                <a:spcPts val="0"/>
              </a:spcBef>
              <a:buNone/>
            </a:pPr>
            <a:r>
              <a:rPr lang="en-US" sz="2800" dirty="0">
                <a:solidFill>
                  <a:srgbClr val="931B07"/>
                </a:solidFill>
              </a:rPr>
              <a:t>This </a:t>
            </a:r>
            <a:r>
              <a:rPr lang="en-US" sz="2800" dirty="0" smtClean="0">
                <a:solidFill>
                  <a:srgbClr val="931B07"/>
                </a:solidFill>
              </a:rPr>
              <a:t>figure Illustrates WACC</a:t>
            </a:r>
            <a:endParaRPr lang="en-US" sz="2800" dirty="0">
              <a:solidFill>
                <a:srgbClr val="931B07"/>
              </a:solidFill>
            </a:endParaRPr>
          </a:p>
        </p:txBody>
      </p:sp>
      <p:sp>
        <p:nvSpPr>
          <p:cNvPr id="12" name="Content Placeholder 7"/>
          <p:cNvSpPr>
            <a:spLocks noGrp="1"/>
          </p:cNvSpPr>
          <p:nvPr>
            <p:ph sz="quarter" idx="21"/>
          </p:nvPr>
        </p:nvSpPr>
        <p:spPr>
          <a:xfrm>
            <a:off x="457200" y="4876800"/>
            <a:ext cx="4297680" cy="1600200"/>
          </a:xfrm>
          <a:ln w="28575">
            <a:solidFill>
              <a:srgbClr val="7030A0"/>
            </a:solidFill>
          </a:ln>
        </p:spPr>
        <p:txBody>
          <a:bodyPr/>
          <a:lstStyle/>
          <a:p>
            <a:pPr marL="0" indent="0" algn="ctr">
              <a:buNone/>
            </a:pPr>
            <a:r>
              <a:rPr lang="en-US" b="0" dirty="0"/>
              <a:t>If the percentage of equity capital </a:t>
            </a:r>
            <a:r>
              <a:rPr lang="en-US" b="0" dirty="0" smtClean="0"/>
              <a:t>from </a:t>
            </a:r>
            <a:r>
              <a:rPr lang="en-US" b="0" dirty="0"/>
              <a:t>each source is known</a:t>
            </a:r>
            <a:r>
              <a:rPr lang="en-US" b="0" dirty="0" smtClean="0"/>
              <a:t>,</a:t>
            </a:r>
            <a:br>
              <a:rPr lang="en-US" b="0" dirty="0" smtClean="0"/>
            </a:br>
            <a:r>
              <a:rPr lang="en-US" b="0" dirty="0" smtClean="0"/>
              <a:t>each </a:t>
            </a:r>
            <a:r>
              <a:rPr lang="en-US" b="0" dirty="0"/>
              <a:t>component of </a:t>
            </a:r>
            <a:r>
              <a:rPr lang="en-US" b="0" dirty="0" smtClean="0"/>
              <a:t>WACC</a:t>
            </a:r>
            <a:br>
              <a:rPr lang="en-US" b="0" dirty="0" smtClean="0"/>
            </a:br>
            <a:r>
              <a:rPr lang="en-US" b="0" dirty="0" smtClean="0"/>
              <a:t>is </a:t>
            </a:r>
            <a:r>
              <a:rPr lang="en-US" b="0" dirty="0"/>
              <a:t>separately </a:t>
            </a:r>
            <a:r>
              <a:rPr lang="en-US" b="0" dirty="0" smtClean="0"/>
              <a:t>calculated</a:t>
            </a:r>
            <a:endParaRPr lang="en-US" b="0" dirty="0"/>
          </a:p>
        </p:txBody>
      </p:sp>
      <p:sp>
        <p:nvSpPr>
          <p:cNvPr id="14" name="Content Placeholder 8"/>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234003897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WACC </a:t>
            </a:r>
            <a:r>
              <a:rPr lang="en-US" dirty="0" smtClean="0"/>
              <a:t>Calculation</a:t>
            </a:r>
            <a:endParaRPr lang="en-US" dirty="0"/>
          </a:p>
        </p:txBody>
      </p:sp>
      <p:sp>
        <p:nvSpPr>
          <p:cNvPr id="10" name="Content Placeholder 2"/>
          <p:cNvSpPr>
            <a:spLocks noGrp="1"/>
          </p:cNvSpPr>
          <p:nvPr>
            <p:ph idx="1"/>
          </p:nvPr>
        </p:nvSpPr>
        <p:spPr>
          <a:xfrm>
            <a:off x="365760" y="1264920"/>
            <a:ext cx="8412480" cy="2011680"/>
          </a:xfrm>
          <a:ln w="12700">
            <a:solidFill>
              <a:schemeClr val="tx1"/>
            </a:solidFill>
          </a:ln>
        </p:spPr>
        <p:txBody>
          <a:bodyPr/>
          <a:lstStyle/>
          <a:p>
            <a:pPr marL="0" indent="0">
              <a:buNone/>
            </a:pPr>
            <a:r>
              <a:rPr lang="en-US" sz="2400" b="0" dirty="0"/>
              <a:t>A company that specializes in producing cold-weather clothing and </a:t>
            </a:r>
            <a:r>
              <a:rPr lang="en-US" sz="2400" b="0" dirty="0" smtClean="0"/>
              <a:t>accessories </a:t>
            </a:r>
            <a:r>
              <a:rPr lang="en-US" sz="2400" b="0" dirty="0"/>
              <a:t>is expanding its ski-jacket and boot-sock manufacturing </a:t>
            </a:r>
            <a:r>
              <a:rPr lang="en-US" sz="2400" b="0" dirty="0" smtClean="0"/>
              <a:t>facilities</a:t>
            </a:r>
            <a:r>
              <a:rPr lang="en-US" sz="2400" b="0" dirty="0"/>
              <a:t>. The company plans to borrow $2.5 million at 7% interest, </a:t>
            </a:r>
            <a:r>
              <a:rPr lang="en-US" sz="2400" b="0" dirty="0" smtClean="0"/>
              <a:t>issue stock </a:t>
            </a:r>
            <a:r>
              <a:rPr lang="en-US" sz="2400" b="0" dirty="0"/>
              <a:t>worth $4 million worth at 5.9%, and use $1.5 million of </a:t>
            </a:r>
            <a:r>
              <a:rPr lang="en-US" sz="2400" b="0" dirty="0" smtClean="0"/>
              <a:t>retained earnings </a:t>
            </a:r>
            <a:r>
              <a:rPr lang="en-US" sz="2400" b="0" dirty="0"/>
              <a:t>at 5.1% to  finance the project. Determine the company’s WACC</a:t>
            </a:r>
            <a:r>
              <a:rPr lang="en-US" sz="2400" b="0" dirty="0" smtClean="0">
                <a:solidFill>
                  <a:schemeClr val="accent3"/>
                </a:solidFill>
              </a:rPr>
              <a:t>.</a:t>
            </a:r>
            <a:endParaRPr lang="en-US" sz="2400" b="0" dirty="0">
              <a:solidFill>
                <a:schemeClr val="accent3"/>
              </a:solidFill>
            </a:endParaRPr>
          </a:p>
        </p:txBody>
      </p:sp>
      <mc:AlternateContent xmlns:mc="http://schemas.openxmlformats.org/markup-compatibility/2006">
        <mc:Choice xmlns:a14="http://schemas.microsoft.com/office/drawing/2010/main" xmlns="" Requires="a14">
          <p:sp>
            <p:nvSpPr>
              <p:cNvPr id="11" name="Content Placeholder 3"/>
              <p:cNvSpPr>
                <a:spLocks noGrp="1"/>
              </p:cNvSpPr>
              <p:nvPr>
                <p:ph idx="17"/>
              </p:nvPr>
            </p:nvSpPr>
            <p:spPr>
              <a:xfrm>
                <a:off x="457200" y="3429000"/>
                <a:ext cx="8229600" cy="3048000"/>
              </a:xfrm>
            </p:spPr>
            <p:txBody>
              <a:bodyPr/>
              <a:lstStyle/>
              <a:p>
                <a:pPr marL="0" indent="0">
                  <a:spcBef>
                    <a:spcPts val="0"/>
                  </a:spcBef>
                  <a:spcAft>
                    <a:spcPts val="0"/>
                  </a:spcAft>
                  <a:buNone/>
                </a:pPr>
                <a:r>
                  <a:rPr lang="en-US" sz="2600" dirty="0">
                    <a:solidFill>
                      <a:srgbClr val="A60A1B"/>
                    </a:solidFill>
                  </a:rPr>
                  <a:t>Solution</a:t>
                </a:r>
                <a:r>
                  <a:rPr lang="en-US" sz="2600" dirty="0" smtClean="0">
                    <a:solidFill>
                      <a:srgbClr val="A60A1B"/>
                    </a:solidFill>
                  </a:rPr>
                  <a:t>: </a:t>
                </a:r>
                <a:r>
                  <a:rPr lang="en-US" sz="2600" dirty="0" smtClean="0">
                    <a:solidFill>
                      <a:srgbClr val="FF0000"/>
                    </a:solidFill>
                  </a:rPr>
                  <a:t>		</a:t>
                </a:r>
                <a:r>
                  <a:rPr lang="en-US" sz="2200" b="0" dirty="0" smtClean="0">
                    <a:solidFill>
                      <a:srgbClr val="002060"/>
                    </a:solidFill>
                  </a:rPr>
                  <a:t>Equity </a:t>
                </a:r>
                <a:r>
                  <a:rPr lang="en-US" sz="2200" b="0" dirty="0">
                    <a:solidFill>
                      <a:srgbClr val="002060"/>
                    </a:solidFill>
                  </a:rPr>
                  <a:t>sources are stock  and retained </a:t>
                </a:r>
                <a:r>
                  <a:rPr lang="en-US" sz="2200" b="0" dirty="0" smtClean="0">
                    <a:solidFill>
                      <a:srgbClr val="002060"/>
                    </a:solidFill>
                  </a:rPr>
                  <a:t>earnings</a:t>
                </a:r>
              </a:p>
              <a:p>
                <a:pPr marL="0" indent="0">
                  <a:spcBef>
                    <a:spcPts val="0"/>
                  </a:spcBef>
                  <a:spcAft>
                    <a:spcPts val="0"/>
                  </a:spcAft>
                  <a:buNone/>
                </a:pPr>
                <a:r>
                  <a:rPr lang="en-US" sz="2400" dirty="0" smtClean="0">
                    <a:solidFill>
                      <a:srgbClr val="3946A4"/>
                    </a:solidFill>
                  </a:rPr>
                  <a:t>				Total </a:t>
                </a:r>
                <a:r>
                  <a:rPr lang="en-US" sz="2400" dirty="0">
                    <a:solidFill>
                      <a:srgbClr val="3946A4"/>
                    </a:solidFill>
                  </a:rPr>
                  <a:t>project cost </a:t>
                </a:r>
                <a14:m>
                  <m:oMath xmlns:m="http://schemas.openxmlformats.org/officeDocument/2006/math">
                    <m:r>
                      <a:rPr lang="en-US" sz="2400" i="1" dirty="0" smtClean="0">
                        <a:solidFill>
                          <a:srgbClr val="3946A4"/>
                        </a:solidFill>
                        <a:latin typeface="Cambria Math"/>
                      </a:rPr>
                      <m:t>=</m:t>
                    </m:r>
                  </m:oMath>
                </a14:m>
                <a:r>
                  <a:rPr lang="en-US" sz="2400" dirty="0">
                    <a:solidFill>
                      <a:srgbClr val="3946A4"/>
                    </a:solidFill>
                  </a:rPr>
                  <a:t> 4 </a:t>
                </a:r>
                <a14:m>
                  <m:oMath xmlns:m="http://schemas.openxmlformats.org/officeDocument/2006/math">
                    <m:r>
                      <a:rPr lang="en-US" sz="2400" i="1" dirty="0" smtClean="0">
                        <a:solidFill>
                          <a:srgbClr val="3946A4"/>
                        </a:solidFill>
                        <a:latin typeface="Cambria Math"/>
                      </a:rPr>
                      <m:t>+</m:t>
                    </m:r>
                  </m:oMath>
                </a14:m>
                <a:r>
                  <a:rPr lang="en-US" sz="2400" dirty="0">
                    <a:solidFill>
                      <a:srgbClr val="3946A4"/>
                    </a:solidFill>
                  </a:rPr>
                  <a:t> 1.5 </a:t>
                </a:r>
                <a14:m>
                  <m:oMath xmlns:m="http://schemas.openxmlformats.org/officeDocument/2006/math">
                    <m:r>
                      <a:rPr lang="en-US" sz="2400" i="1" dirty="0">
                        <a:solidFill>
                          <a:srgbClr val="3946A4"/>
                        </a:solidFill>
                        <a:latin typeface="Cambria Math"/>
                      </a:rPr>
                      <m:t>+</m:t>
                    </m:r>
                  </m:oMath>
                </a14:m>
                <a:r>
                  <a:rPr lang="en-US" sz="2400" dirty="0">
                    <a:solidFill>
                      <a:srgbClr val="3946A4"/>
                    </a:solidFill>
                  </a:rPr>
                  <a:t> 2.5 </a:t>
                </a:r>
                <a14:m>
                  <m:oMath xmlns:m="http://schemas.openxmlformats.org/officeDocument/2006/math">
                    <m:r>
                      <a:rPr lang="en-US" sz="2400" i="1" dirty="0">
                        <a:solidFill>
                          <a:srgbClr val="3946A4"/>
                        </a:solidFill>
                        <a:latin typeface="Cambria Math"/>
                      </a:rPr>
                      <m:t>=</m:t>
                    </m:r>
                  </m:oMath>
                </a14:m>
                <a:r>
                  <a:rPr lang="en-US" sz="2400" dirty="0">
                    <a:solidFill>
                      <a:srgbClr val="3946A4"/>
                    </a:solidFill>
                  </a:rPr>
                  <a:t> $8 </a:t>
                </a:r>
                <a:r>
                  <a:rPr lang="en-US" sz="2400" dirty="0" smtClean="0">
                    <a:solidFill>
                      <a:srgbClr val="3946A4"/>
                    </a:solidFill>
                  </a:rPr>
                  <a:t>million</a:t>
                </a:r>
              </a:p>
              <a:p>
                <a:pPr marL="0" indent="0">
                  <a:spcBef>
                    <a:spcPts val="600"/>
                  </a:spcBef>
                  <a:spcAft>
                    <a:spcPts val="0"/>
                  </a:spcAft>
                  <a:buNone/>
                </a:pPr>
                <a:r>
                  <a:rPr lang="en-US" sz="2400" dirty="0" smtClean="0">
                    <a:solidFill>
                      <a:srgbClr val="0070C0"/>
                    </a:solidFill>
                  </a:rPr>
                  <a:t>	 </a:t>
                </a:r>
                <a:r>
                  <a:rPr lang="en-US" sz="2200" dirty="0" smtClean="0">
                    <a:solidFill>
                      <a:srgbClr val="00518B"/>
                    </a:solidFill>
                  </a:rPr>
                  <a:t>WACC </a:t>
                </a:r>
                <a14:m>
                  <m:oMath xmlns:m="http://schemas.openxmlformats.org/officeDocument/2006/math">
                    <m:r>
                      <a:rPr lang="en-US" sz="2200" i="1" dirty="0" smtClean="0">
                        <a:solidFill>
                          <a:srgbClr val="00518B"/>
                        </a:solidFill>
                        <a:latin typeface="Cambria Math"/>
                      </a:rPr>
                      <m:t>=</m:t>
                    </m:r>
                  </m:oMath>
                </a14:m>
                <a:r>
                  <a:rPr lang="en-US" sz="2200" dirty="0" smtClean="0">
                    <a:solidFill>
                      <a:srgbClr val="00518B"/>
                    </a:solidFill>
                  </a:rPr>
                  <a:t> </a:t>
                </a:r>
                <a:r>
                  <a:rPr lang="en-US" sz="2200" b="0" dirty="0" smtClean="0">
                    <a:solidFill>
                      <a:srgbClr val="00518B"/>
                    </a:solidFill>
                  </a:rPr>
                  <a:t>(common stock fraction)(cost of common stock capital)</a:t>
                </a:r>
              </a:p>
              <a:p>
                <a:pPr marL="0" indent="0">
                  <a:spcBef>
                    <a:spcPts val="0"/>
                  </a:spcBef>
                  <a:spcAft>
                    <a:spcPts val="0"/>
                  </a:spcAft>
                  <a:buNone/>
                </a:pPr>
                <a:r>
                  <a:rPr lang="en-US" sz="2200" b="0" dirty="0" smtClean="0">
                    <a:solidFill>
                      <a:srgbClr val="00518B"/>
                    </a:solidFill>
                  </a:rPr>
                  <a:t>		 	  </a:t>
                </a:r>
                <a14:m>
                  <m:oMath xmlns:m="http://schemas.openxmlformats.org/officeDocument/2006/math">
                    <m:r>
                      <a:rPr lang="en-US" sz="2200" b="0" i="1" dirty="0" smtClean="0">
                        <a:solidFill>
                          <a:srgbClr val="00518B"/>
                        </a:solidFill>
                        <a:latin typeface="Cambria Math"/>
                      </a:rPr>
                      <m:t>+</m:t>
                    </m:r>
                  </m:oMath>
                </a14:m>
                <a:r>
                  <a:rPr lang="en-US" sz="2200" b="0" dirty="0" smtClean="0">
                    <a:solidFill>
                      <a:srgbClr val="00518B"/>
                    </a:solidFill>
                  </a:rPr>
                  <a:t>  (preferred stock </a:t>
                </a:r>
                <a:r>
                  <a:rPr lang="en-US" sz="2200" b="0" dirty="0">
                    <a:solidFill>
                      <a:srgbClr val="00518B"/>
                    </a:solidFill>
                  </a:rPr>
                  <a:t>fraction)(cost of preferred</a:t>
                </a:r>
                <a:r>
                  <a:rPr lang="en-US" sz="2200" b="0" dirty="0" smtClean="0">
                    <a:solidFill>
                      <a:srgbClr val="00518B"/>
                    </a:solidFill>
                  </a:rPr>
                  <a:t> </a:t>
                </a:r>
                <a:r>
                  <a:rPr lang="en-US" sz="2200" b="0" dirty="0">
                    <a:solidFill>
                      <a:srgbClr val="00518B"/>
                    </a:solidFill>
                  </a:rPr>
                  <a:t>stock capital</a:t>
                </a:r>
                <a:r>
                  <a:rPr lang="en-US" sz="2200" b="0" dirty="0" smtClean="0">
                    <a:solidFill>
                      <a:srgbClr val="00518B"/>
                    </a:solidFill>
                  </a:rPr>
                  <a:t>)</a:t>
                </a:r>
              </a:p>
              <a:p>
                <a:pPr marL="0" indent="0">
                  <a:spcBef>
                    <a:spcPts val="0"/>
                  </a:spcBef>
                  <a:spcAft>
                    <a:spcPts val="0"/>
                  </a:spcAft>
                  <a:buNone/>
                </a:pPr>
                <a:r>
                  <a:rPr lang="en-US" sz="2200" b="0" dirty="0">
                    <a:solidFill>
                      <a:srgbClr val="00518B"/>
                    </a:solidFill>
                  </a:rPr>
                  <a:t>		 </a:t>
                </a:r>
                <a:r>
                  <a:rPr lang="en-US" sz="2200" b="0" dirty="0" smtClean="0">
                    <a:solidFill>
                      <a:srgbClr val="00518B"/>
                    </a:solidFill>
                  </a:rPr>
                  <a:t>	</a:t>
                </a:r>
                <a:r>
                  <a:rPr lang="en-US" sz="2200" b="0" dirty="0" smtClean="0">
                    <a:solidFill>
                      <a:srgbClr val="00518B"/>
                    </a:solidFill>
                  </a:rPr>
                  <a:t>  </a:t>
                </a:r>
                <a14:m>
                  <m:oMath xmlns:m="http://schemas.openxmlformats.org/officeDocument/2006/math">
                    <m:r>
                      <a:rPr lang="en-US" sz="2200" b="0" i="1" dirty="0">
                        <a:solidFill>
                          <a:srgbClr val="00518B"/>
                        </a:solidFill>
                        <a:latin typeface="Cambria Math"/>
                      </a:rPr>
                      <m:t>+</m:t>
                    </m:r>
                  </m:oMath>
                </a14:m>
                <a:r>
                  <a:rPr lang="en-US" sz="2200" b="0" dirty="0" smtClean="0">
                    <a:solidFill>
                      <a:srgbClr val="00518B"/>
                    </a:solidFill>
                  </a:rPr>
                  <a:t>  (retained earnings fraction</a:t>
                </a:r>
                <a:r>
                  <a:rPr lang="en-US" sz="2200" b="0" dirty="0">
                    <a:solidFill>
                      <a:srgbClr val="00518B"/>
                    </a:solidFill>
                  </a:rPr>
                  <a:t>)(cost of </a:t>
                </a:r>
                <a:r>
                  <a:rPr lang="en-US" sz="2200" b="0" dirty="0" smtClean="0">
                    <a:solidFill>
                      <a:srgbClr val="00518B"/>
                    </a:solidFill>
                  </a:rPr>
                  <a:t>retained earnings capital)</a:t>
                </a:r>
              </a:p>
              <a:p>
                <a:pPr marL="0" indent="0">
                  <a:spcBef>
                    <a:spcPts val="0"/>
                  </a:spcBef>
                  <a:spcAft>
                    <a:spcPts val="0"/>
                  </a:spcAft>
                  <a:buNone/>
                </a:pPr>
                <a:r>
                  <a:rPr lang="en-US" sz="2200" b="0" dirty="0">
                    <a:solidFill>
                      <a:srgbClr val="00518B"/>
                    </a:solidFill>
                  </a:rPr>
                  <a:t>		 </a:t>
                </a:r>
                <a:r>
                  <a:rPr lang="en-US" sz="2200" b="0" dirty="0" smtClean="0">
                    <a:solidFill>
                      <a:srgbClr val="00518B"/>
                    </a:solidFill>
                  </a:rPr>
                  <a:t>	</a:t>
                </a:r>
                <a:r>
                  <a:rPr lang="en-US" sz="2200" b="0" dirty="0" smtClean="0">
                    <a:solidFill>
                      <a:srgbClr val="00518B"/>
                    </a:solidFill>
                  </a:rPr>
                  <a:t>  </a:t>
                </a:r>
                <a14:m>
                  <m:oMath xmlns:m="http://schemas.openxmlformats.org/officeDocument/2006/math">
                    <m:r>
                      <a:rPr lang="en-US" sz="2200" b="0" i="1" dirty="0">
                        <a:solidFill>
                          <a:srgbClr val="00518B"/>
                        </a:solidFill>
                        <a:latin typeface="Cambria Math"/>
                      </a:rPr>
                      <m:t>+</m:t>
                    </m:r>
                  </m:oMath>
                </a14:m>
                <a:r>
                  <a:rPr lang="en-US" sz="2200" b="0" dirty="0" smtClean="0">
                    <a:solidFill>
                      <a:srgbClr val="00518B"/>
                    </a:solidFill>
                  </a:rPr>
                  <a:t>  (debt fraction</a:t>
                </a:r>
                <a:r>
                  <a:rPr lang="en-US" sz="2200" b="0" dirty="0">
                    <a:solidFill>
                      <a:srgbClr val="00518B"/>
                    </a:solidFill>
                  </a:rPr>
                  <a:t>)(cost of </a:t>
                </a:r>
                <a:r>
                  <a:rPr lang="en-US" sz="2200" b="0" dirty="0" smtClean="0">
                    <a:solidFill>
                      <a:srgbClr val="00518B"/>
                    </a:solidFill>
                  </a:rPr>
                  <a:t>debt capital)</a:t>
                </a:r>
              </a:p>
              <a:p>
                <a:pPr marL="0" indent="0">
                  <a:spcBef>
                    <a:spcPts val="600"/>
                  </a:spcBef>
                  <a:spcAft>
                    <a:spcPts val="0"/>
                  </a:spcAft>
                  <a:buNone/>
                </a:pPr>
                <a:r>
                  <a:rPr lang="en-US" sz="2200" dirty="0" smtClean="0">
                    <a:solidFill>
                      <a:srgbClr val="00664D"/>
                    </a:solidFill>
                  </a:rPr>
                  <a:t>	</a:t>
                </a:r>
                <a:r>
                  <a:rPr lang="en-US" sz="2200" dirty="0" smtClean="0">
                    <a:solidFill>
                      <a:srgbClr val="006200"/>
                    </a:solidFill>
                  </a:rPr>
                  <a:t> </a:t>
                </a:r>
                <a14:m>
                  <m:oMath xmlns:m="http://schemas.openxmlformats.org/officeDocument/2006/math">
                    <m:r>
                      <a:rPr lang="en-US" sz="2200" b="1" i="0" dirty="0" smtClean="0">
                        <a:solidFill>
                          <a:srgbClr val="006200"/>
                        </a:solidFill>
                        <a:latin typeface="Cambria Math"/>
                      </a:rPr>
                      <m:t>𝐖𝐀𝐂𝐂</m:t>
                    </m:r>
                    <m:r>
                      <a:rPr lang="en-US" sz="2200" b="0" i="0" dirty="0">
                        <a:latin typeface="Cambria Math"/>
                      </a:rPr>
                      <m:t>=4/8(5.9%</m:t>
                    </m:r>
                    <m:r>
                      <a:rPr lang="en-US" sz="2200" b="0" i="0" dirty="0" smtClean="0">
                        <a:latin typeface="Cambria Math"/>
                      </a:rPr>
                      <m:t>+</m:t>
                    </m:r>
                    <m:r>
                      <a:rPr lang="en-US" sz="2200" b="0" i="0" dirty="0">
                        <a:latin typeface="Cambria Math"/>
                      </a:rPr>
                      <m:t>1.5/8(5.1%)+2.5/8(7</m:t>
                    </m:r>
                    <m:r>
                      <a:rPr lang="en-US" sz="2200" b="0" i="0" dirty="0" smtClean="0">
                        <a:latin typeface="Cambria Math"/>
                      </a:rPr>
                      <m:t>%)</m:t>
                    </m:r>
                  </m:oMath>
                </a14:m>
                <a:r>
                  <a:rPr lang="en-US" sz="2200" dirty="0" smtClean="0"/>
                  <a:t/>
                </a:r>
                <a:br>
                  <a:rPr lang="en-US" sz="2200" dirty="0" smtClean="0"/>
                </a:br>
                <a:r>
                  <a:rPr lang="en-US" sz="2200" dirty="0" smtClean="0"/>
                  <a:t>		   </a:t>
                </a:r>
                <a:r>
                  <a:rPr lang="en-US" sz="2200" dirty="0" smtClean="0"/>
                  <a:t>    </a:t>
                </a:r>
                <a14:m>
                  <m:oMath xmlns:m="http://schemas.openxmlformats.org/officeDocument/2006/math">
                    <m:r>
                      <a:rPr lang="en-US" sz="2200" b="1" i="0" dirty="0" smtClean="0">
                        <a:latin typeface="Cambria Math"/>
                      </a:rPr>
                      <m:t>=</m:t>
                    </m:r>
                    <m:r>
                      <a:rPr lang="en-US" sz="2200" b="1" i="0" dirty="0">
                        <a:solidFill>
                          <a:srgbClr val="006200"/>
                        </a:solidFill>
                        <a:latin typeface="Cambria Math"/>
                      </a:rPr>
                      <m:t>𝟔</m:t>
                    </m:r>
                    <m:r>
                      <a:rPr lang="en-US" sz="2200" b="1" i="0" dirty="0">
                        <a:solidFill>
                          <a:srgbClr val="006200"/>
                        </a:solidFill>
                        <a:latin typeface="Cambria Math"/>
                      </a:rPr>
                      <m:t>.</m:t>
                    </m:r>
                    <m:r>
                      <a:rPr lang="en-US" sz="2200" b="1" i="0" dirty="0">
                        <a:solidFill>
                          <a:srgbClr val="006200"/>
                        </a:solidFill>
                        <a:latin typeface="Cambria Math"/>
                      </a:rPr>
                      <m:t>𝟎𝟗</m:t>
                    </m:r>
                    <m:r>
                      <a:rPr lang="en-US" sz="2200" b="1" i="0" dirty="0" smtClean="0">
                        <a:solidFill>
                          <a:srgbClr val="006200"/>
                        </a:solidFill>
                        <a:latin typeface="Cambria Math"/>
                      </a:rPr>
                      <m:t>%</m:t>
                    </m:r>
                  </m:oMath>
                </a14:m>
                <a:endParaRPr lang="en-US" sz="2200" dirty="0">
                  <a:solidFill>
                    <a:srgbClr val="006200"/>
                  </a:solidFill>
                </a:endParaRPr>
              </a:p>
            </p:txBody>
          </p:sp>
        </mc:Choice>
        <mc:Fallback>
          <p:sp>
            <p:nvSpPr>
              <p:cNvPr id="11" name="Content Placeholder 3"/>
              <p:cNvSpPr>
                <a:spLocks noGrp="1" noRot="1" noChangeAspect="1" noMove="1" noResize="1" noEditPoints="1" noAdjustHandles="1" noChangeArrowheads="1" noChangeShapeType="1" noTextEdit="1"/>
              </p:cNvSpPr>
              <p:nvPr>
                <p:ph idx="17"/>
              </p:nvPr>
            </p:nvSpPr>
            <p:spPr>
              <a:xfrm>
                <a:off x="457200" y="3429000"/>
                <a:ext cx="8229600" cy="3048000"/>
              </a:xfrm>
              <a:blipFill rotWithShape="1">
                <a:blip r:embed="rId2" cstate="print"/>
                <a:stretch>
                  <a:fillRect l="-1259" t="-1800"/>
                </a:stretch>
              </a:blipFill>
            </p:spPr>
            <p:txBody>
              <a:bodyPr/>
              <a:lstStyle/>
              <a:p>
                <a:r>
                  <a:rPr lang="en-US">
                    <a:noFill/>
                  </a:rPr>
                  <a:t> </a:t>
                </a:r>
              </a:p>
            </p:txBody>
          </p:sp>
        </mc:Fallback>
      </mc:AlternateContent>
      <p:sp>
        <p:nvSpPr>
          <p:cNvPr id="12" name="Text Placeholder 4"/>
          <p:cNvSpPr>
            <a:spLocks noGrp="1"/>
          </p:cNvSpPr>
          <p:nvPr>
            <p:ph type="body" sz="quarter" idx="18"/>
          </p:nvPr>
        </p:nvSpPr>
        <p:spPr/>
        <p:txBody>
          <a:bodyPr/>
          <a:lstStyle/>
          <a:p>
            <a:endParaRPr lang="en-US"/>
          </a:p>
        </p:txBody>
      </p:sp>
      <p:sp>
        <p:nvSpPr>
          <p:cNvPr id="13" name="Text Placeholder 5"/>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xmlns="" val="86181729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Debt </a:t>
            </a:r>
            <a:r>
              <a:rPr lang="en-US" dirty="0" smtClean="0"/>
              <a:t>Capital</a:t>
            </a:r>
            <a:endParaRPr lang="en-US" dirty="0"/>
          </a:p>
        </p:txBody>
      </p:sp>
      <p:sp>
        <p:nvSpPr>
          <p:cNvPr id="7" name="Content Placeholder 2"/>
          <p:cNvSpPr>
            <a:spLocks noGrp="1"/>
          </p:cNvSpPr>
          <p:nvPr>
            <p:ph sz="quarter" idx="17"/>
          </p:nvPr>
        </p:nvSpPr>
        <p:spPr>
          <a:xfrm>
            <a:off x="457200" y="1270000"/>
            <a:ext cx="8229600" cy="1320800"/>
          </a:xfrm>
        </p:spPr>
        <p:txBody>
          <a:bodyPr/>
          <a:lstStyle/>
          <a:p>
            <a:pPr marL="0" indent="0">
              <a:buClr>
                <a:srgbClr val="3946A4"/>
              </a:buClr>
              <a:buNone/>
            </a:pPr>
            <a:r>
              <a:rPr lang="en-US" sz="2200" dirty="0"/>
              <a:t>Debt capital -- </a:t>
            </a:r>
            <a:r>
              <a:rPr lang="en-US" sz="2200" b="0" dirty="0"/>
              <a:t>Funds received by </a:t>
            </a:r>
            <a:r>
              <a:rPr lang="en-US" sz="2200" dirty="0">
                <a:solidFill>
                  <a:srgbClr val="006200"/>
                </a:solidFill>
              </a:rPr>
              <a:t>borrowing</a:t>
            </a:r>
            <a:r>
              <a:rPr lang="en-US" sz="2200" dirty="0">
                <a:solidFill>
                  <a:srgbClr val="00664D"/>
                </a:solidFill>
              </a:rPr>
              <a:t>; </a:t>
            </a:r>
            <a:r>
              <a:rPr lang="en-US" sz="2200" i="1" u="sng" dirty="0">
                <a:solidFill>
                  <a:srgbClr val="3946A4"/>
                </a:solidFill>
              </a:rPr>
              <a:t>loans</a:t>
            </a:r>
            <a:r>
              <a:rPr lang="en-US" sz="2200" dirty="0">
                <a:solidFill>
                  <a:srgbClr val="3946A4"/>
                </a:solidFill>
              </a:rPr>
              <a:t> </a:t>
            </a:r>
            <a:r>
              <a:rPr lang="en-US" sz="2200" b="0" dirty="0"/>
              <a:t>or issuance of </a:t>
            </a:r>
            <a:r>
              <a:rPr lang="en-US" sz="2200" i="1" u="sng" dirty="0" smtClean="0">
                <a:solidFill>
                  <a:srgbClr val="3946A4"/>
                </a:solidFill>
              </a:rPr>
              <a:t>bonds</a:t>
            </a:r>
          </a:p>
          <a:p>
            <a:pPr marL="0" indent="0">
              <a:buClr>
                <a:srgbClr val="3946A4"/>
              </a:buClr>
              <a:buNone/>
            </a:pPr>
            <a:r>
              <a:rPr lang="en-US" sz="2600" dirty="0">
                <a:solidFill>
                  <a:srgbClr val="A60A1B"/>
                </a:solidFill>
              </a:rPr>
              <a:t>This is important: </a:t>
            </a:r>
            <a:r>
              <a:rPr lang="en-US" sz="2200" dirty="0"/>
              <a:t>Interest payments are</a:t>
            </a:r>
            <a:r>
              <a:rPr lang="en-US" sz="2200" i="1" dirty="0"/>
              <a:t> </a:t>
            </a:r>
            <a:r>
              <a:rPr lang="en-US" sz="2200" i="1" u="sng" dirty="0">
                <a:solidFill>
                  <a:srgbClr val="A60A1B"/>
                </a:solidFill>
              </a:rPr>
              <a:t>tax deductible</a:t>
            </a:r>
            <a:r>
              <a:rPr lang="en-US" sz="2200" i="1" dirty="0">
                <a:solidFill>
                  <a:srgbClr val="A60A1B"/>
                </a:solidFill>
              </a:rPr>
              <a:t> </a:t>
            </a:r>
            <a:r>
              <a:rPr lang="en-US" sz="2200" dirty="0"/>
              <a:t>as a corporate operating </a:t>
            </a:r>
            <a:r>
              <a:rPr lang="en-US" sz="2200" dirty="0" smtClean="0"/>
              <a:t>expense</a:t>
            </a:r>
            <a:endParaRPr lang="en-US" sz="2200" dirty="0"/>
          </a:p>
        </p:txBody>
      </p:sp>
      <mc:AlternateContent xmlns:mc="http://schemas.openxmlformats.org/markup-compatibility/2006">
        <mc:Choice xmlns:a14="http://schemas.microsoft.com/office/drawing/2010/main" xmlns="" Requires="a14">
          <p:sp>
            <p:nvSpPr>
              <p:cNvPr id="8" name="Content Placeholder 3" descr="Since interest payments are tax deductible it impacts the actual rate paid by lowering it by the factor (1-Te) where Te is the effective tax rate." title="Cost of debt capital"/>
              <p:cNvSpPr>
                <a:spLocks noGrp="1"/>
              </p:cNvSpPr>
              <p:nvPr>
                <p:ph sz="quarter" idx="18"/>
              </p:nvPr>
            </p:nvSpPr>
            <p:spPr>
              <a:xfrm>
                <a:off x="304800" y="2667000"/>
                <a:ext cx="8534400" cy="1295400"/>
              </a:xfrm>
              <a:ln w="28575">
                <a:solidFill>
                  <a:srgbClr val="3946A4"/>
                </a:solidFill>
              </a:ln>
            </p:spPr>
            <p:txBody>
              <a:bodyPr/>
              <a:lstStyle/>
              <a:p>
                <a:pPr marL="0" indent="0">
                  <a:buNone/>
                </a:pPr>
                <a:r>
                  <a:rPr lang="en-US" sz="2200" dirty="0" smtClean="0">
                    <a:solidFill>
                      <a:srgbClr val="0033CC"/>
                    </a:solidFill>
                  </a:rPr>
                  <a:t>Example:</a:t>
                </a:r>
                <a:r>
                  <a:rPr lang="en-US" sz="2200" b="0" dirty="0">
                    <a:solidFill>
                      <a:srgbClr val="0033CC"/>
                    </a:solidFill>
                  </a:rPr>
                  <a:t> </a:t>
                </a:r>
                <a:r>
                  <a:rPr lang="en-US" sz="2200" b="0" dirty="0"/>
                  <a:t>For a company that has an</a:t>
                </a:r>
                <a:r>
                  <a:rPr lang="en-US" sz="2200" dirty="0"/>
                  <a:t> </a:t>
                </a:r>
                <a:r>
                  <a:rPr lang="en-US" sz="2200" b="0" i="1" dirty="0">
                    <a:solidFill>
                      <a:srgbClr val="0033CC"/>
                    </a:solidFill>
                  </a:rPr>
                  <a:t>effective tax rate of 35%,</a:t>
                </a:r>
                <a:r>
                  <a:rPr lang="en-US" sz="2200" i="1" dirty="0">
                    <a:solidFill>
                      <a:srgbClr val="0033CC"/>
                    </a:solidFill>
                  </a:rPr>
                  <a:t> </a:t>
                </a:r>
                <a:r>
                  <a:rPr lang="en-US" sz="2200" b="0" dirty="0"/>
                  <a:t>the after-tax cost</a:t>
                </a:r>
              </a:p>
              <a:p>
                <a:pPr marL="0" lvl="1" indent="0" algn="ctr">
                  <a:buNone/>
                </a:pPr>
                <a:r>
                  <a:rPr lang="en-US" sz="2200" dirty="0">
                    <a:latin typeface="Arial Narrow" panose="020B0606020202030204" pitchFamily="34" charset="0"/>
                  </a:rPr>
                  <a:t>of a</a:t>
                </a:r>
                <a:r>
                  <a:rPr lang="en-US" sz="2200" i="1" dirty="0">
                    <a:latin typeface="Arial Narrow" panose="020B0606020202030204" pitchFamily="34" charset="0"/>
                  </a:rPr>
                  <a:t> </a:t>
                </a:r>
                <a:r>
                  <a:rPr lang="en-US" sz="2200" i="1" dirty="0" err="1">
                    <a:latin typeface="Arial Narrow" panose="020B0606020202030204" pitchFamily="34" charset="0"/>
                  </a:rPr>
                  <a:t>i</a:t>
                </a:r>
                <a:r>
                  <a:rPr lang="en-US" sz="2200" i="1" dirty="0">
                    <a:latin typeface="Arial Narrow" panose="020B0606020202030204" pitchFamily="34" charset="0"/>
                  </a:rPr>
                  <a:t> </a:t>
                </a:r>
                <a14:m>
                  <m:oMath xmlns:m="http://schemas.openxmlformats.org/officeDocument/2006/math">
                    <m:r>
                      <a:rPr lang="en-US" sz="2200" i="1" dirty="0" smtClean="0">
                        <a:latin typeface="Cambria Math"/>
                      </a:rPr>
                      <m:t>=</m:t>
                    </m:r>
                  </m:oMath>
                </a14:m>
                <a:r>
                  <a:rPr lang="en-US" sz="2200" dirty="0">
                    <a:latin typeface="Arial Narrow" panose="020B0606020202030204" pitchFamily="34" charset="0"/>
                  </a:rPr>
                  <a:t> 10% interest loan is, in fact, less than 10%:</a:t>
                </a:r>
              </a:p>
              <a:p>
                <a:pPr marL="0" lvl="1" indent="0" algn="ctr">
                  <a:buNone/>
                </a:pPr>
                <a14:m>
                  <m:oMathPara xmlns:m="http://schemas.openxmlformats.org/officeDocument/2006/math">
                    <m:oMathParaPr>
                      <m:jc m:val="centerGroup"/>
                    </m:oMathParaPr>
                    <m:oMath xmlns:m="http://schemas.openxmlformats.org/officeDocument/2006/math">
                      <m:r>
                        <a:rPr lang="en-US" sz="2200" b="1" i="1" dirty="0" smtClean="0">
                          <a:latin typeface="Cambria Math"/>
                        </a:rPr>
                        <m:t>𝒊</m:t>
                      </m:r>
                      <m:r>
                        <a:rPr lang="en-US" sz="2200" b="1" i="1" dirty="0">
                          <a:latin typeface="Cambria Math"/>
                        </a:rPr>
                        <m:t>(</m:t>
                      </m:r>
                      <m:r>
                        <a:rPr lang="en-US" sz="2200" b="1" i="1" dirty="0">
                          <a:latin typeface="Cambria Math"/>
                        </a:rPr>
                        <m:t>𝟏</m:t>
                      </m:r>
                      <m:r>
                        <a:rPr lang="en-US" sz="2200" b="1" i="1" dirty="0" smtClean="0">
                          <a:latin typeface="Cambria Math"/>
                        </a:rPr>
                        <m:t>−</m:t>
                      </m:r>
                      <m:r>
                        <a:rPr lang="en-US" sz="2200" b="1" i="0" dirty="0" err="1">
                          <a:latin typeface="Cambria Math"/>
                        </a:rPr>
                        <m:t>𝐓</m:t>
                      </m:r>
                      <m:r>
                        <a:rPr lang="en-US" sz="2200" b="1" i="0" baseline="-25000" dirty="0" err="1">
                          <a:latin typeface="Cambria Math"/>
                        </a:rPr>
                        <m:t>𝐞</m:t>
                      </m:r>
                      <m:r>
                        <a:rPr lang="en-US" sz="2200" b="1" i="1" dirty="0">
                          <a:latin typeface="Cambria Math"/>
                        </a:rPr>
                        <m:t>)=</m:t>
                      </m:r>
                      <m:r>
                        <a:rPr lang="en-US" sz="2200" b="1" i="1" dirty="0">
                          <a:solidFill>
                            <a:srgbClr val="3946A4"/>
                          </a:solidFill>
                          <a:latin typeface="Cambria Math"/>
                        </a:rPr>
                        <m:t>(</m:t>
                      </m:r>
                      <m:r>
                        <a:rPr lang="en-US" sz="2200" b="1" i="1" dirty="0">
                          <a:solidFill>
                            <a:srgbClr val="3946A4"/>
                          </a:solidFill>
                          <a:latin typeface="Cambria Math"/>
                        </a:rPr>
                        <m:t>𝟎</m:t>
                      </m:r>
                      <m:r>
                        <a:rPr lang="en-US" sz="2200" b="1" i="1" dirty="0">
                          <a:solidFill>
                            <a:srgbClr val="3946A4"/>
                          </a:solidFill>
                          <a:latin typeface="Cambria Math"/>
                        </a:rPr>
                        <m:t>.</m:t>
                      </m:r>
                      <m:r>
                        <a:rPr lang="en-US" sz="2200" b="1" i="1" dirty="0">
                          <a:solidFill>
                            <a:srgbClr val="3946A4"/>
                          </a:solidFill>
                          <a:latin typeface="Cambria Math"/>
                        </a:rPr>
                        <m:t>𝟏𝟎</m:t>
                      </m:r>
                      <m:r>
                        <a:rPr lang="en-US" sz="2200" b="1" i="1" dirty="0">
                          <a:solidFill>
                            <a:srgbClr val="3946A4"/>
                          </a:solidFill>
                          <a:latin typeface="Cambria Math"/>
                        </a:rPr>
                        <m:t>)(</m:t>
                      </m:r>
                      <m:r>
                        <a:rPr lang="en-US" sz="2200" b="1" i="1" dirty="0">
                          <a:solidFill>
                            <a:srgbClr val="3946A4"/>
                          </a:solidFill>
                          <a:latin typeface="Cambria Math"/>
                        </a:rPr>
                        <m:t>𝟏</m:t>
                      </m:r>
                      <m:r>
                        <a:rPr lang="en-US" sz="2200" b="1" i="1" dirty="0" smtClean="0">
                          <a:solidFill>
                            <a:srgbClr val="3946A4"/>
                          </a:solidFill>
                          <a:latin typeface="Cambria Math"/>
                        </a:rPr>
                        <m:t>−</m:t>
                      </m:r>
                      <m:r>
                        <a:rPr lang="en-US" sz="2200" b="1" i="1" dirty="0">
                          <a:solidFill>
                            <a:srgbClr val="3946A4"/>
                          </a:solidFill>
                          <a:latin typeface="Cambria Math"/>
                        </a:rPr>
                        <m:t>𝟎</m:t>
                      </m:r>
                      <m:r>
                        <a:rPr lang="en-US" sz="2200" b="1" i="1" dirty="0">
                          <a:solidFill>
                            <a:srgbClr val="3946A4"/>
                          </a:solidFill>
                          <a:latin typeface="Cambria Math"/>
                        </a:rPr>
                        <m:t>.</m:t>
                      </m:r>
                      <m:r>
                        <a:rPr lang="en-US" sz="2200" b="1" i="1" dirty="0">
                          <a:solidFill>
                            <a:srgbClr val="3946A4"/>
                          </a:solidFill>
                          <a:latin typeface="Cambria Math"/>
                        </a:rPr>
                        <m:t>𝟑𝟓</m:t>
                      </m:r>
                      <m:r>
                        <a:rPr lang="en-US" sz="2200" b="1" i="1" dirty="0" smtClean="0">
                          <a:solidFill>
                            <a:srgbClr val="3946A4"/>
                          </a:solidFill>
                          <a:latin typeface="Cambria Math"/>
                        </a:rPr>
                        <m:t>)</m:t>
                      </m:r>
                      <m:r>
                        <a:rPr lang="en-US" sz="2200" b="1" i="1" dirty="0">
                          <a:solidFill>
                            <a:srgbClr val="3946A4"/>
                          </a:solidFill>
                          <a:latin typeface="Cambria Math"/>
                        </a:rPr>
                        <m:t>=(</m:t>
                      </m:r>
                      <m:r>
                        <a:rPr lang="en-US" sz="2200" b="1" i="1" dirty="0">
                          <a:solidFill>
                            <a:srgbClr val="3946A4"/>
                          </a:solidFill>
                          <a:latin typeface="Cambria Math"/>
                        </a:rPr>
                        <m:t>𝟎</m:t>
                      </m:r>
                      <m:r>
                        <a:rPr lang="en-US" sz="2200" b="1" i="1" dirty="0">
                          <a:solidFill>
                            <a:srgbClr val="3946A4"/>
                          </a:solidFill>
                          <a:latin typeface="Cambria Math"/>
                        </a:rPr>
                        <m:t>.</m:t>
                      </m:r>
                      <m:r>
                        <a:rPr lang="en-US" sz="2200" b="1" i="1" dirty="0">
                          <a:solidFill>
                            <a:srgbClr val="3946A4"/>
                          </a:solidFill>
                          <a:latin typeface="Cambria Math"/>
                        </a:rPr>
                        <m:t>𝟏𝟎</m:t>
                      </m:r>
                      <m:r>
                        <a:rPr lang="en-US" sz="2200" b="1" i="1" dirty="0">
                          <a:solidFill>
                            <a:srgbClr val="3946A4"/>
                          </a:solidFill>
                          <a:latin typeface="Cambria Math"/>
                        </a:rPr>
                        <m:t>)(</m:t>
                      </m:r>
                      <m:r>
                        <a:rPr lang="en-US" sz="2200" b="1" i="1" dirty="0">
                          <a:solidFill>
                            <a:srgbClr val="3946A4"/>
                          </a:solidFill>
                          <a:latin typeface="Cambria Math"/>
                        </a:rPr>
                        <m:t>𝟎</m:t>
                      </m:r>
                      <m:r>
                        <a:rPr lang="en-US" sz="2200" b="1" i="1" dirty="0">
                          <a:solidFill>
                            <a:srgbClr val="3946A4"/>
                          </a:solidFill>
                          <a:latin typeface="Cambria Math"/>
                        </a:rPr>
                        <m:t>.</m:t>
                      </m:r>
                      <m:r>
                        <a:rPr lang="en-US" sz="2200" b="1" i="1" dirty="0">
                          <a:solidFill>
                            <a:srgbClr val="3946A4"/>
                          </a:solidFill>
                          <a:latin typeface="Cambria Math"/>
                        </a:rPr>
                        <m:t>𝟔𝟓</m:t>
                      </m:r>
                      <m:r>
                        <a:rPr lang="en-US" sz="2200" b="1" i="1" dirty="0">
                          <a:solidFill>
                            <a:srgbClr val="3946A4"/>
                          </a:solidFill>
                          <a:latin typeface="Cambria Math"/>
                        </a:rPr>
                        <m:t>)=</m:t>
                      </m:r>
                      <m:r>
                        <a:rPr lang="en-US" sz="2200" b="1" i="1" dirty="0">
                          <a:solidFill>
                            <a:srgbClr val="3946A4"/>
                          </a:solidFill>
                          <a:latin typeface="Cambria Math"/>
                        </a:rPr>
                        <m:t>𝟎</m:t>
                      </m:r>
                      <m:r>
                        <a:rPr lang="en-US" sz="2200" b="1" i="1" dirty="0">
                          <a:solidFill>
                            <a:srgbClr val="3946A4"/>
                          </a:solidFill>
                          <a:latin typeface="Cambria Math"/>
                        </a:rPr>
                        <m:t>.</m:t>
                      </m:r>
                      <m:r>
                        <a:rPr lang="en-US" sz="2200" b="1" i="1" dirty="0">
                          <a:solidFill>
                            <a:srgbClr val="3946A4"/>
                          </a:solidFill>
                          <a:latin typeface="Cambria Math"/>
                        </a:rPr>
                        <m:t>𝟎𝟔𝟓</m:t>
                      </m:r>
                      <m:r>
                        <a:rPr lang="en-US" sz="2200" b="1" i="1" dirty="0">
                          <a:solidFill>
                            <a:srgbClr val="3946A4"/>
                          </a:solidFill>
                          <a:latin typeface="Cambria Math"/>
                        </a:rPr>
                        <m:t> </m:t>
                      </m:r>
                      <m:r>
                        <a:rPr lang="en-US" sz="2200" b="1" i="0" dirty="0">
                          <a:solidFill>
                            <a:srgbClr val="3946A4"/>
                          </a:solidFill>
                          <a:latin typeface="Cambria Math"/>
                        </a:rPr>
                        <m:t>𝐨𝐫</m:t>
                      </m:r>
                      <m:r>
                        <a:rPr lang="en-US" sz="2200" b="1" i="1" dirty="0">
                          <a:solidFill>
                            <a:srgbClr val="3946A4"/>
                          </a:solidFill>
                          <a:latin typeface="Cambria Math"/>
                        </a:rPr>
                        <m:t> </m:t>
                      </m:r>
                      <m:r>
                        <a:rPr lang="en-US" sz="2200" b="1" i="1" dirty="0">
                          <a:solidFill>
                            <a:srgbClr val="3946A4"/>
                          </a:solidFill>
                          <a:latin typeface="Cambria Math"/>
                        </a:rPr>
                        <m:t>𝟔</m:t>
                      </m:r>
                      <m:r>
                        <a:rPr lang="en-US" sz="2200" b="1" i="1" dirty="0">
                          <a:solidFill>
                            <a:srgbClr val="3946A4"/>
                          </a:solidFill>
                          <a:latin typeface="Cambria Math"/>
                        </a:rPr>
                        <m:t>.</m:t>
                      </m:r>
                      <m:r>
                        <a:rPr lang="en-US" sz="2200" b="1" i="1" dirty="0">
                          <a:solidFill>
                            <a:srgbClr val="3946A4"/>
                          </a:solidFill>
                          <a:latin typeface="Cambria Math"/>
                        </a:rPr>
                        <m:t>𝟓</m:t>
                      </m:r>
                      <m:r>
                        <a:rPr lang="en-US" sz="2200" b="1" i="1" dirty="0" smtClean="0">
                          <a:solidFill>
                            <a:srgbClr val="3946A4"/>
                          </a:solidFill>
                          <a:latin typeface="Cambria Math"/>
                        </a:rPr>
                        <m:t>%</m:t>
                      </m:r>
                    </m:oMath>
                  </m:oMathPara>
                </a14:m>
                <a:endParaRPr lang="en-US" sz="2200" b="1" dirty="0">
                  <a:solidFill>
                    <a:srgbClr val="3946A4"/>
                  </a:solidFill>
                  <a:latin typeface="Arial Narrow" panose="020B0606020202030204" pitchFamily="34" charset="0"/>
                </a:endParaRPr>
              </a:p>
            </p:txBody>
          </p:sp>
        </mc:Choice>
        <mc:Fallback>
          <p:sp>
            <p:nvSpPr>
              <p:cNvPr id="8" name="Content Placeholder 3" descr="Since interest payments are tax deductible it impacts the actual rate paid by lowering it by the factor (1-Te) where Te is the effective tax rate."/>
              <p:cNvSpPr>
                <a:spLocks noGrp="1" noRot="1" noChangeAspect="1" noMove="1" noResize="1" noEditPoints="1" noAdjustHandles="1" noChangeArrowheads="1" noChangeShapeType="1" noTextEdit="1"/>
              </p:cNvSpPr>
              <p:nvPr>
                <p:ph sz="quarter" idx="18"/>
              </p:nvPr>
            </p:nvSpPr>
            <p:spPr>
              <a:xfrm>
                <a:off x="304800" y="2667000"/>
                <a:ext cx="8534400" cy="1295400"/>
              </a:xfrm>
              <a:blipFill rotWithShape="1">
                <a:blip r:embed="rId2" cstate="print"/>
                <a:stretch>
                  <a:fillRect l="-712" t="-1843"/>
                </a:stretch>
              </a:blipFill>
              <a:ln w="28575">
                <a:solidFill>
                  <a:srgbClr val="3946A4"/>
                </a:solidFill>
              </a:ln>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9" name="Content Placeholder 4"/>
              <p:cNvSpPr>
                <a:spLocks noGrp="1"/>
              </p:cNvSpPr>
              <p:nvPr>
                <p:ph sz="quarter" idx="19"/>
              </p:nvPr>
            </p:nvSpPr>
            <p:spPr>
              <a:xfrm>
                <a:off x="457200" y="4267200"/>
                <a:ext cx="8412480" cy="1463040"/>
              </a:xfrm>
            </p:spPr>
            <p:txBody>
              <a:bodyPr/>
              <a:lstStyle/>
              <a:p>
                <a:pPr marL="0" indent="0">
                  <a:buNone/>
                </a:pPr>
                <a:r>
                  <a:rPr lang="en-US" sz="2200" dirty="0" smtClean="0"/>
                  <a:t>The </a:t>
                </a:r>
                <a:r>
                  <a:rPr lang="en-US" sz="2200" i="1" dirty="0">
                    <a:solidFill>
                      <a:srgbClr val="00518B"/>
                    </a:solidFill>
                  </a:rPr>
                  <a:t>general equations </a:t>
                </a:r>
                <a:r>
                  <a:rPr lang="en-US" sz="2200" dirty="0"/>
                  <a:t>involved in finding the </a:t>
                </a:r>
                <a:r>
                  <a:rPr lang="en-US" sz="2200" i="1" dirty="0">
                    <a:solidFill>
                      <a:srgbClr val="00518B"/>
                    </a:solidFill>
                  </a:rPr>
                  <a:t>cost of debt capital </a:t>
                </a:r>
                <a:r>
                  <a:rPr lang="en-US" sz="2200" dirty="0"/>
                  <a:t>are</a:t>
                </a:r>
                <a:r>
                  <a:rPr lang="en-US" sz="2200" dirty="0" smtClean="0"/>
                  <a:t>:</a:t>
                </a:r>
              </a:p>
              <a:p>
                <a:pPr marL="0" indent="0">
                  <a:spcBef>
                    <a:spcPts val="1200"/>
                  </a:spcBef>
                  <a:buNone/>
                </a:pPr>
                <a:r>
                  <a:rPr lang="en-US" sz="2600" dirty="0"/>
                  <a:t> </a:t>
                </a:r>
                <a:r>
                  <a:rPr lang="en-US" sz="2600" dirty="0" smtClean="0"/>
                  <a:t>     Tax </a:t>
                </a:r>
                <a:r>
                  <a:rPr lang="en-US" sz="2600" dirty="0"/>
                  <a:t>savings </a:t>
                </a:r>
                <a14:m>
                  <m:oMath xmlns:m="http://schemas.openxmlformats.org/officeDocument/2006/math">
                    <m:r>
                      <a:rPr lang="en-US" sz="2600" b="0" i="1" dirty="0" smtClean="0">
                        <a:latin typeface="Cambria Math"/>
                      </a:rPr>
                      <m:t>=</m:t>
                    </m:r>
                  </m:oMath>
                </a14:m>
                <a:r>
                  <a:rPr lang="en-US" sz="2600" dirty="0"/>
                  <a:t> </a:t>
                </a:r>
                <a:r>
                  <a:rPr lang="en-US" sz="2600" b="0" dirty="0"/>
                  <a:t>(expenses)(effective tax rate) </a:t>
                </a:r>
                <a14:m>
                  <m:oMath xmlns:m="http://schemas.openxmlformats.org/officeDocument/2006/math">
                    <m:r>
                      <a:rPr lang="en-US" sz="2600" b="0" i="1" dirty="0">
                        <a:latin typeface="Cambria Math"/>
                      </a:rPr>
                      <m:t>=</m:t>
                    </m:r>
                  </m:oMath>
                </a14:m>
                <a:r>
                  <a:rPr lang="en-US" sz="2600" b="0" dirty="0"/>
                  <a:t> </a:t>
                </a:r>
                <a:r>
                  <a:rPr lang="en-US" sz="2600" dirty="0">
                    <a:solidFill>
                      <a:srgbClr val="3946A4"/>
                    </a:solidFill>
                  </a:rPr>
                  <a:t>(expenses)(</a:t>
                </a:r>
                <a:r>
                  <a:rPr lang="en-US" sz="2600" i="1" dirty="0" err="1">
                    <a:solidFill>
                      <a:srgbClr val="3946A4"/>
                    </a:solidFill>
                  </a:rPr>
                  <a:t>T</a:t>
                </a:r>
                <a:r>
                  <a:rPr lang="en-US" sz="2600" i="1" baseline="-25000" dirty="0" err="1">
                    <a:solidFill>
                      <a:srgbClr val="3946A4"/>
                    </a:solidFill>
                  </a:rPr>
                  <a:t>e</a:t>
                </a:r>
                <a:r>
                  <a:rPr lang="en-US" sz="2600" i="1" baseline="-25000" dirty="0">
                    <a:solidFill>
                      <a:srgbClr val="3946A4"/>
                    </a:solidFill>
                  </a:rPr>
                  <a:t> </a:t>
                </a:r>
                <a:r>
                  <a:rPr lang="en-US" sz="2600" dirty="0">
                    <a:solidFill>
                      <a:srgbClr val="3946A4"/>
                    </a:solidFill>
                  </a:rPr>
                  <a:t>)</a:t>
                </a:r>
              </a:p>
              <a:p>
                <a:pPr marL="0" indent="0">
                  <a:buNone/>
                </a:pPr>
                <a:r>
                  <a:rPr lang="en-US" sz="2600" dirty="0"/>
                  <a:t> </a:t>
                </a:r>
                <a:r>
                  <a:rPr lang="en-US" sz="2600" dirty="0" smtClean="0"/>
                  <a:t>  Net cash flow</a:t>
                </a:r>
                <a:r>
                  <a:rPr lang="en-US" sz="2600" b="0" dirty="0" smtClean="0"/>
                  <a:t> </a:t>
                </a:r>
                <a14:m>
                  <m:oMath xmlns:m="http://schemas.openxmlformats.org/officeDocument/2006/math">
                    <m:r>
                      <a:rPr lang="en-US" sz="2600" b="0" i="1" dirty="0">
                        <a:latin typeface="Cambria Math"/>
                      </a:rPr>
                      <m:t>=</m:t>
                    </m:r>
                  </m:oMath>
                </a14:m>
                <a:r>
                  <a:rPr lang="en-US" sz="2600" b="0" dirty="0" smtClean="0"/>
                  <a:t> expenses </a:t>
                </a:r>
                <a14:m>
                  <m:oMath xmlns:m="http://schemas.openxmlformats.org/officeDocument/2006/math">
                    <m:r>
                      <a:rPr lang="en-US" sz="2600" b="0" i="1" dirty="0" smtClean="0">
                        <a:latin typeface="Cambria Math"/>
                      </a:rPr>
                      <m:t>−</m:t>
                    </m:r>
                  </m:oMath>
                </a14:m>
                <a:r>
                  <a:rPr lang="en-US" sz="2600" b="0" dirty="0" smtClean="0"/>
                  <a:t> tax savings </a:t>
                </a:r>
                <a14:m>
                  <m:oMath xmlns:m="http://schemas.openxmlformats.org/officeDocument/2006/math">
                    <m:r>
                      <a:rPr lang="en-US" sz="2600" b="0" i="1" dirty="0">
                        <a:latin typeface="Cambria Math"/>
                      </a:rPr>
                      <m:t>=</m:t>
                    </m:r>
                  </m:oMath>
                </a14:m>
                <a:r>
                  <a:rPr lang="en-US" sz="2600" b="0" dirty="0" smtClean="0"/>
                  <a:t> </a:t>
                </a:r>
                <a:r>
                  <a:rPr lang="en-US" sz="2600" dirty="0" smtClean="0">
                    <a:solidFill>
                      <a:srgbClr val="3946A4"/>
                    </a:solidFill>
                  </a:rPr>
                  <a:t>(expenses)(1 </a:t>
                </a:r>
                <a14:m>
                  <m:oMath xmlns:m="http://schemas.openxmlformats.org/officeDocument/2006/math">
                    <m:r>
                      <a:rPr lang="en-US" sz="2600" b="1" i="1" dirty="0" smtClean="0">
                        <a:solidFill>
                          <a:srgbClr val="3946A4"/>
                        </a:solidFill>
                        <a:latin typeface="Cambria Math"/>
                      </a:rPr>
                      <m:t>−</m:t>
                    </m:r>
                  </m:oMath>
                </a14:m>
                <a:r>
                  <a:rPr lang="en-US" sz="2600" dirty="0" smtClean="0">
                    <a:solidFill>
                      <a:srgbClr val="3946A4"/>
                    </a:solidFill>
                  </a:rPr>
                  <a:t> </a:t>
                </a:r>
                <a:r>
                  <a:rPr lang="en-US" sz="2600" i="1" dirty="0" err="1" smtClean="0">
                    <a:solidFill>
                      <a:srgbClr val="3946A4"/>
                    </a:solidFill>
                  </a:rPr>
                  <a:t>T</a:t>
                </a:r>
                <a:r>
                  <a:rPr lang="en-US" sz="2600" i="1" baseline="-25000" dirty="0" err="1" smtClean="0">
                    <a:solidFill>
                      <a:srgbClr val="3946A4"/>
                    </a:solidFill>
                  </a:rPr>
                  <a:t>e</a:t>
                </a:r>
                <a:r>
                  <a:rPr lang="en-US" sz="2600" dirty="0" smtClean="0">
                    <a:solidFill>
                      <a:srgbClr val="3946A4"/>
                    </a:solidFill>
                  </a:rPr>
                  <a:t> )</a:t>
                </a:r>
                <a:endParaRPr lang="en-US" sz="2600" dirty="0">
                  <a:solidFill>
                    <a:srgbClr val="3946A4"/>
                  </a:solidFill>
                </a:endParaRPr>
              </a:p>
            </p:txBody>
          </p:sp>
        </mc:Choice>
        <mc:Fallback>
          <p:sp>
            <p:nvSpPr>
              <p:cNvPr id="9" name="Content Placeholder 4"/>
              <p:cNvSpPr>
                <a:spLocks noGrp="1" noRot="1" noChangeAspect="1" noMove="1" noResize="1" noEditPoints="1" noAdjustHandles="1" noChangeArrowheads="1" noChangeShapeType="1" noTextEdit="1"/>
              </p:cNvSpPr>
              <p:nvPr>
                <p:ph sz="quarter" idx="19"/>
              </p:nvPr>
            </p:nvSpPr>
            <p:spPr>
              <a:xfrm>
                <a:off x="457200" y="4267200"/>
                <a:ext cx="8412480" cy="1463040"/>
              </a:xfrm>
              <a:blipFill rotWithShape="1">
                <a:blip r:embed="rId3" cstate="print"/>
                <a:stretch>
                  <a:fillRect l="-870" t="-2500" r="-362" b="-9583"/>
                </a:stretch>
              </a:blipFill>
            </p:spPr>
            <p:txBody>
              <a:bodyPr/>
              <a:lstStyle/>
              <a:p>
                <a:r>
                  <a:rPr lang="en-US">
                    <a:noFill/>
                  </a:rPr>
                  <a:t> </a:t>
                </a:r>
              </a:p>
            </p:txBody>
          </p:sp>
        </mc:Fallback>
      </mc:AlternateContent>
      <p:sp>
        <p:nvSpPr>
          <p:cNvPr id="10" name="Content Placeholder 5"/>
          <p:cNvSpPr>
            <a:spLocks noGrp="1"/>
          </p:cNvSpPr>
          <p:nvPr>
            <p:ph sz="quarter" idx="20"/>
          </p:nvPr>
        </p:nvSpPr>
        <p:spPr>
          <a:xfrm>
            <a:off x="457200" y="5821680"/>
            <a:ext cx="8305800" cy="579120"/>
          </a:xfrm>
        </p:spPr>
        <p:txBody>
          <a:bodyPr anchor="ctr"/>
          <a:lstStyle/>
          <a:p>
            <a:pPr marL="0" indent="0" algn="ctr">
              <a:buSzPct val="100000"/>
              <a:buNone/>
            </a:pPr>
            <a:r>
              <a:rPr lang="en-US" sz="2600" dirty="0" smtClean="0">
                <a:solidFill>
                  <a:srgbClr val="2B5B4D"/>
                </a:solidFill>
              </a:rPr>
              <a:t>Set </a:t>
            </a:r>
            <a:r>
              <a:rPr lang="en-US" sz="2600" dirty="0">
                <a:solidFill>
                  <a:srgbClr val="2B5B4D"/>
                </a:solidFill>
              </a:rPr>
              <a:t>up PW or AW equation of net cash flows and solve for </a:t>
            </a:r>
            <a:r>
              <a:rPr lang="en-US" sz="2600" dirty="0" err="1">
                <a:solidFill>
                  <a:srgbClr val="2B5B4D"/>
                </a:solidFill>
              </a:rPr>
              <a:t>i</a:t>
            </a:r>
            <a:r>
              <a:rPr lang="en-US" sz="2600" dirty="0" smtClean="0">
                <a:solidFill>
                  <a:srgbClr val="2B5B4D"/>
                </a:solidFill>
              </a:rPr>
              <a:t>*</a:t>
            </a:r>
            <a:endParaRPr lang="en-US" sz="2600" dirty="0">
              <a:solidFill>
                <a:srgbClr val="2B5B4D"/>
              </a:solidFill>
            </a:endParaRPr>
          </a:p>
        </p:txBody>
      </p:sp>
      <p:sp>
        <p:nvSpPr>
          <p:cNvPr id="13" name="Content Placeholder 6"/>
          <p:cNvSpPr>
            <a:spLocks noGrp="1"/>
          </p:cNvSpPr>
          <p:nvPr>
            <p:ph sz="quarter" idx="23"/>
          </p:nvPr>
        </p:nvSpPr>
        <p:spPr/>
        <p:txBody>
          <a:bodyPr/>
          <a:lstStyle/>
          <a:p>
            <a:endParaRPr lang="en-US"/>
          </a:p>
        </p:txBody>
      </p:sp>
    </p:spTree>
    <p:extLst>
      <p:ext uri="{BB962C8B-B14F-4D97-AF65-F5344CB8AC3E}">
        <p14:creationId xmlns:p14="http://schemas.microsoft.com/office/powerpoint/2010/main" xmlns="" val="29207877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a:t>Example: Cost of Debt Capital</a:t>
            </a:r>
          </a:p>
        </p:txBody>
      </p:sp>
      <mc:AlternateContent xmlns:mc="http://schemas.openxmlformats.org/markup-compatibility/2006">
        <mc:Choice xmlns:a14="http://schemas.microsoft.com/office/drawing/2010/main" xmlns="" Requires="a14">
          <p:sp>
            <p:nvSpPr>
              <p:cNvPr id="11" name="Content Placeholder 2"/>
              <p:cNvSpPr>
                <a:spLocks noGrp="1"/>
              </p:cNvSpPr>
              <p:nvPr>
                <p:ph idx="1"/>
              </p:nvPr>
            </p:nvSpPr>
            <p:spPr>
              <a:xfrm>
                <a:off x="457200" y="1264920"/>
                <a:ext cx="8229600" cy="1402080"/>
              </a:xfrm>
            </p:spPr>
            <p:txBody>
              <a:bodyPr/>
              <a:lstStyle/>
              <a:p>
                <a:pPr marL="0" indent="0">
                  <a:buNone/>
                </a:pPr>
                <a:r>
                  <a:rPr lang="en-US" sz="2600" b="0" dirty="0"/>
                  <a:t> If a company borrows $50,000 at 8% per year with annual </a:t>
                </a:r>
                <a:r>
                  <a:rPr lang="en-US" sz="2600" b="0" dirty="0" smtClean="0"/>
                  <a:t>interest </a:t>
                </a:r>
                <a:r>
                  <a:rPr lang="en-US" sz="2600" b="0" dirty="0"/>
                  <a:t>only payments and a balloon of $50,000 after 5 years, </a:t>
                </a:r>
                <a:r>
                  <a:rPr lang="en-US" sz="2600" b="0" dirty="0" smtClean="0"/>
                  <a:t>what </a:t>
                </a:r>
                <a:r>
                  <a:rPr lang="en-US" sz="2600" b="0" dirty="0"/>
                  <a:t>is the after-tax cost of debt capital? Assume </a:t>
                </a:r>
                <a:r>
                  <a:rPr lang="en-US" sz="2600" b="0" dirty="0" err="1"/>
                  <a:t>T</a:t>
                </a:r>
                <a:r>
                  <a:rPr lang="en-US" sz="2600" b="0" baseline="-25000" dirty="0" err="1"/>
                  <a:t>e</a:t>
                </a:r>
                <a:r>
                  <a:rPr lang="en-US" sz="2600" b="0" dirty="0"/>
                  <a:t> </a:t>
                </a:r>
                <a14:m>
                  <m:oMath xmlns:m="http://schemas.openxmlformats.org/officeDocument/2006/math">
                    <m:r>
                      <a:rPr lang="en-US" sz="2600" b="0" i="1" dirty="0" smtClean="0">
                        <a:latin typeface="Cambria Math"/>
                      </a:rPr>
                      <m:t>=</m:t>
                    </m:r>
                  </m:oMath>
                </a14:m>
                <a:r>
                  <a:rPr lang="en-US" sz="2600" b="0" dirty="0"/>
                  <a:t> 44%  </a:t>
                </a:r>
              </a:p>
            </p:txBody>
          </p:sp>
        </mc:Choice>
        <mc:Fallback>
          <p:sp>
            <p:nvSpPr>
              <p:cNvPr id="11" name="Content Placeholder 2"/>
              <p:cNvSpPr>
                <a:spLocks noGrp="1" noRot="1" noChangeAspect="1" noMove="1" noResize="1" noEditPoints="1" noAdjustHandles="1" noChangeArrowheads="1" noChangeShapeType="1" noTextEdit="1"/>
              </p:cNvSpPr>
              <p:nvPr>
                <p:ph idx="1"/>
              </p:nvPr>
            </p:nvSpPr>
            <p:spPr>
              <a:xfrm>
                <a:off x="457200" y="1264920"/>
                <a:ext cx="8229600" cy="1402080"/>
              </a:xfrm>
              <a:blipFill rotWithShape="1">
                <a:blip r:embed="rId2" cstate="print"/>
                <a:stretch>
                  <a:fillRect l="-1259" t="-3913" r="-1111" b="-173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2" name="Content Placeholder 3"/>
              <p:cNvSpPr>
                <a:spLocks noGrp="1"/>
              </p:cNvSpPr>
              <p:nvPr>
                <p:ph idx="17"/>
              </p:nvPr>
            </p:nvSpPr>
            <p:spPr>
              <a:xfrm>
                <a:off x="457200" y="2895600"/>
                <a:ext cx="8229600" cy="3352800"/>
              </a:xfrm>
            </p:spPr>
            <p:txBody>
              <a:bodyPr/>
              <a:lstStyle/>
              <a:p>
                <a:pPr marL="0" indent="0">
                  <a:buNone/>
                </a:pPr>
                <a:r>
                  <a:rPr lang="en-US" dirty="0" smtClean="0">
                    <a:solidFill>
                      <a:srgbClr val="A60A1B"/>
                    </a:solidFill>
                  </a:rPr>
                  <a:t>Solution:</a:t>
                </a:r>
                <a:r>
                  <a:rPr lang="en-US" sz="2200" dirty="0">
                    <a:solidFill>
                      <a:srgbClr val="A60A1B"/>
                    </a:solidFill>
                  </a:rPr>
                  <a:t> </a:t>
                </a:r>
                <a:r>
                  <a:rPr lang="en-US" sz="2200" b="0" dirty="0">
                    <a:solidFill>
                      <a:srgbClr val="A60A1B"/>
                    </a:solidFill>
                  </a:rPr>
                  <a:t>         </a:t>
                </a:r>
                <a:r>
                  <a:rPr lang="en-US" sz="2200" b="0" dirty="0">
                    <a:solidFill>
                      <a:srgbClr val="002060"/>
                    </a:solidFill>
                  </a:rPr>
                  <a:t>Annual interest is 50,000(0.08) </a:t>
                </a:r>
                <a14:m>
                  <m:oMath xmlns:m="http://schemas.openxmlformats.org/officeDocument/2006/math">
                    <m:r>
                      <a:rPr lang="en-US" sz="2200" b="0" i="1" dirty="0" smtClean="0">
                        <a:solidFill>
                          <a:srgbClr val="002060"/>
                        </a:solidFill>
                        <a:latin typeface="Cambria Math"/>
                      </a:rPr>
                      <m:t>=</m:t>
                    </m:r>
                  </m:oMath>
                </a14:m>
                <a:r>
                  <a:rPr lang="en-US" sz="2200" b="0" dirty="0">
                    <a:solidFill>
                      <a:srgbClr val="002060"/>
                    </a:solidFill>
                  </a:rPr>
                  <a:t> $</a:t>
                </a:r>
                <a:r>
                  <a:rPr lang="en-US" sz="2200" b="0" dirty="0" smtClean="0">
                    <a:solidFill>
                      <a:srgbClr val="002060"/>
                    </a:solidFill>
                  </a:rPr>
                  <a:t>4000</a:t>
                </a:r>
              </a:p>
              <a:p>
                <a:pPr marL="0" indent="0">
                  <a:buNone/>
                </a:pPr>
                <a:r>
                  <a:rPr lang="en-US" sz="2400" b="0" dirty="0"/>
                  <a:t>After-tax net cash flow </a:t>
                </a:r>
                <a:r>
                  <a:rPr lang="en-US" sz="2400" b="0" dirty="0">
                    <a:solidFill>
                      <a:srgbClr val="002060"/>
                    </a:solidFill>
                  </a:rPr>
                  <a:t>for</a:t>
                </a:r>
                <a:r>
                  <a:rPr lang="en-US" sz="2400" b="0" i="1" dirty="0">
                    <a:solidFill>
                      <a:srgbClr val="931B07"/>
                    </a:solidFill>
                  </a:rPr>
                  <a:t> </a:t>
                </a:r>
                <a:r>
                  <a:rPr lang="en-US" sz="2400" i="1" dirty="0">
                    <a:solidFill>
                      <a:srgbClr val="2B5B4D"/>
                    </a:solidFill>
                  </a:rPr>
                  <a:t>interest only payment </a:t>
                </a:r>
                <a:r>
                  <a:rPr lang="en-US" sz="2400" b="0" i="1" dirty="0">
                    <a:solidFill>
                      <a:srgbClr val="2B5B4D"/>
                    </a:solidFill>
                  </a:rPr>
                  <a:t> </a:t>
                </a:r>
                <a14:m>
                  <m:oMath xmlns:m="http://schemas.openxmlformats.org/officeDocument/2006/math">
                    <m:r>
                      <a:rPr lang="en-US" sz="2400" b="0" i="1" dirty="0" smtClean="0">
                        <a:latin typeface="Cambria Math"/>
                      </a:rPr>
                      <m:t>=</m:t>
                    </m:r>
                  </m:oMath>
                </a14:m>
                <a:r>
                  <a:rPr lang="en-US" sz="2400" b="0" dirty="0"/>
                  <a:t> 4000(1 </a:t>
                </a:r>
                <a14:m>
                  <m:oMath xmlns:m="http://schemas.openxmlformats.org/officeDocument/2006/math">
                    <m:r>
                      <a:rPr lang="en-US" sz="2400" b="0" i="1" dirty="0" smtClean="0">
                        <a:latin typeface="Cambria Math"/>
                      </a:rPr>
                      <m:t>−</m:t>
                    </m:r>
                  </m:oMath>
                </a14:m>
                <a:r>
                  <a:rPr lang="en-US" sz="2400" b="0" dirty="0"/>
                  <a:t> 0.44)</a:t>
                </a:r>
              </a:p>
              <a:p>
                <a:pPr marL="0" indent="0">
                  <a:buNone/>
                </a:pPr>
                <a:r>
                  <a:rPr lang="en-US" sz="2400" b="0" dirty="0"/>
                  <a:t>                                                                                 </a:t>
                </a:r>
                <a14:m>
                  <m:oMath xmlns:m="http://schemas.openxmlformats.org/officeDocument/2006/math">
                    <m:r>
                      <a:rPr lang="en-US" sz="2400" b="0" i="1" dirty="0" smtClean="0">
                        <a:latin typeface="Cambria Math"/>
                      </a:rPr>
                      <m:t>=</m:t>
                    </m:r>
                  </m:oMath>
                </a14:m>
                <a:r>
                  <a:rPr lang="en-US" sz="2400" b="0" dirty="0"/>
                  <a:t> $</a:t>
                </a:r>
                <a:r>
                  <a:rPr lang="en-US" sz="2400" b="0" dirty="0" smtClean="0"/>
                  <a:t>2240</a:t>
                </a:r>
              </a:p>
              <a:p>
                <a:pPr marL="0" indent="0" algn="ctr">
                  <a:buNone/>
                </a:pPr>
                <a14:m>
                  <m:oMathPara xmlns:m="http://schemas.openxmlformats.org/officeDocument/2006/math">
                    <m:oMathParaPr>
                      <m:jc m:val="centerGroup"/>
                    </m:oMathParaPr>
                    <m:oMath xmlns:m="http://schemas.openxmlformats.org/officeDocument/2006/math">
                      <m:r>
                        <a:rPr lang="en-US" sz="2400" b="1" i="0" dirty="0" smtClean="0">
                          <a:latin typeface="Cambria Math"/>
                        </a:rPr>
                        <m:t>𝟎</m:t>
                      </m:r>
                      <m:r>
                        <a:rPr lang="en-US" sz="2400" b="1" i="0" dirty="0" smtClean="0">
                          <a:latin typeface="Cambria Math"/>
                        </a:rPr>
                        <m:t>=</m:t>
                      </m:r>
                      <m:r>
                        <a:rPr lang="en-US" sz="2400" b="1" i="0" dirty="0" smtClean="0">
                          <a:latin typeface="Cambria Math"/>
                        </a:rPr>
                        <m:t>𝟓𝟎</m:t>
                      </m:r>
                      <m:r>
                        <a:rPr lang="en-US" sz="2400" b="1" i="0" dirty="0" smtClean="0">
                          <a:latin typeface="Cambria Math"/>
                        </a:rPr>
                        <m:t>,</m:t>
                      </m:r>
                      <m:r>
                        <a:rPr lang="en-US" sz="2400" b="1" i="0" dirty="0" smtClean="0">
                          <a:latin typeface="Cambria Math"/>
                        </a:rPr>
                        <m:t>𝟎𝟎𝟎</m:t>
                      </m:r>
                      <m:r>
                        <a:rPr lang="en-US" sz="2400" b="1" i="0" dirty="0" smtClean="0">
                          <a:latin typeface="Cambria Math"/>
                        </a:rPr>
                        <m:t>−</m:t>
                      </m:r>
                      <m:r>
                        <a:rPr lang="en-US" sz="2400" b="1" i="0" dirty="0">
                          <a:latin typeface="Cambria Math"/>
                        </a:rPr>
                        <m:t>𝟐𝟐𝟒𝟎</m:t>
                      </m:r>
                      <m:r>
                        <a:rPr lang="en-US" sz="2400" b="1" i="0" dirty="0">
                          <a:latin typeface="Cambria Math"/>
                        </a:rPr>
                        <m:t>(</m:t>
                      </m:r>
                      <m:r>
                        <a:rPr lang="en-US" sz="2400" b="1" i="0" dirty="0">
                          <a:latin typeface="Cambria Math"/>
                        </a:rPr>
                        <m:t>𝐏</m:t>
                      </m:r>
                      <m:r>
                        <a:rPr lang="en-US" sz="2400" b="1" i="0" dirty="0">
                          <a:latin typeface="Cambria Math"/>
                        </a:rPr>
                        <m:t>/</m:t>
                      </m:r>
                      <m:r>
                        <a:rPr lang="en-US" sz="2400" b="1" i="0" dirty="0" err="1">
                          <a:latin typeface="Cambria Math"/>
                        </a:rPr>
                        <m:t>𝐀</m:t>
                      </m:r>
                      <m:r>
                        <a:rPr lang="en-US" sz="2400" b="1" i="0" dirty="0" err="1">
                          <a:latin typeface="Cambria Math"/>
                        </a:rPr>
                        <m:t>,</m:t>
                      </m:r>
                      <m:r>
                        <a:rPr lang="en-US" sz="2400" b="1" i="0" dirty="0" err="1">
                          <a:latin typeface="Cambria Math"/>
                        </a:rPr>
                        <m:t>𝐢</m:t>
                      </m:r>
                      <m:r>
                        <a:rPr lang="en-US" sz="2400" b="1" i="0" baseline="20000" dirty="0">
                          <a:latin typeface="Cambria Math"/>
                        </a:rPr>
                        <m:t>∗</m:t>
                      </m:r>
                      <m:r>
                        <a:rPr lang="en-US" sz="2400" b="1" i="0" dirty="0">
                          <a:latin typeface="Cambria Math"/>
                        </a:rPr>
                        <m:t>,</m:t>
                      </m:r>
                      <m:r>
                        <a:rPr lang="en-US" sz="2400" b="1" i="0" dirty="0">
                          <a:latin typeface="Cambria Math"/>
                        </a:rPr>
                        <m:t>𝟓</m:t>
                      </m:r>
                      <m:r>
                        <a:rPr lang="en-US" sz="2400" b="1" i="0" dirty="0">
                          <a:latin typeface="Cambria Math"/>
                        </a:rPr>
                        <m:t>)−</m:t>
                      </m:r>
                      <m:r>
                        <a:rPr lang="en-US" sz="2400" b="1" i="0" dirty="0">
                          <a:latin typeface="Cambria Math"/>
                        </a:rPr>
                        <m:t>𝟓𝟎</m:t>
                      </m:r>
                      <m:r>
                        <a:rPr lang="en-US" sz="2400" b="1" i="0" dirty="0">
                          <a:latin typeface="Cambria Math"/>
                        </a:rPr>
                        <m:t>,</m:t>
                      </m:r>
                      <m:r>
                        <a:rPr lang="en-US" sz="2400" b="1" i="0" dirty="0">
                          <a:latin typeface="Cambria Math"/>
                        </a:rPr>
                        <m:t>𝟎𝟎𝟎</m:t>
                      </m:r>
                      <m:r>
                        <a:rPr lang="en-US" sz="2400" b="1" i="0" dirty="0">
                          <a:latin typeface="Cambria Math"/>
                        </a:rPr>
                        <m:t>(</m:t>
                      </m:r>
                      <m:r>
                        <a:rPr lang="en-US" sz="2400" b="1" i="0" dirty="0">
                          <a:latin typeface="Cambria Math"/>
                        </a:rPr>
                        <m:t>𝐏</m:t>
                      </m:r>
                      <m:r>
                        <a:rPr lang="en-US" sz="2400" b="1" i="0" dirty="0">
                          <a:latin typeface="Cambria Math"/>
                        </a:rPr>
                        <m:t>/</m:t>
                      </m:r>
                      <m:r>
                        <a:rPr lang="en-US" sz="2400" b="1" i="0" dirty="0" err="1">
                          <a:latin typeface="Cambria Math"/>
                        </a:rPr>
                        <m:t>𝐅</m:t>
                      </m:r>
                      <m:r>
                        <a:rPr lang="en-US" sz="2400" b="1" i="0" dirty="0" err="1">
                          <a:latin typeface="Cambria Math"/>
                        </a:rPr>
                        <m:t>,</m:t>
                      </m:r>
                      <m:r>
                        <a:rPr lang="en-US" sz="2400" b="1" i="0" dirty="0" err="1">
                          <a:latin typeface="Cambria Math"/>
                        </a:rPr>
                        <m:t>𝐢</m:t>
                      </m:r>
                      <m:r>
                        <a:rPr lang="en-US" sz="2400" b="1" i="0" baseline="20000" dirty="0">
                          <a:latin typeface="Cambria Math"/>
                        </a:rPr>
                        <m:t>∗</m:t>
                      </m:r>
                      <m:r>
                        <a:rPr lang="en-US" sz="2400" b="1" i="0" dirty="0">
                          <a:latin typeface="Cambria Math"/>
                        </a:rPr>
                        <m:t>,</m:t>
                      </m:r>
                      <m:r>
                        <a:rPr lang="en-US" sz="2400" b="1" i="0" dirty="0">
                          <a:latin typeface="Cambria Math"/>
                        </a:rPr>
                        <m:t>𝟓</m:t>
                      </m:r>
                      <m:r>
                        <a:rPr lang="en-US" sz="2400" b="1" i="0" dirty="0">
                          <a:latin typeface="Cambria Math"/>
                        </a:rPr>
                        <m:t>)</m:t>
                      </m:r>
                    </m:oMath>
                  </m:oMathPara>
                </a14:m>
                <a:endParaRPr lang="en-US" sz="2400" dirty="0"/>
              </a:p>
              <a:p>
                <a:pPr marL="0" indent="0">
                  <a:buNone/>
                </a:pPr>
                <a:r>
                  <a:rPr lang="en-US" sz="2400" dirty="0" smtClean="0"/>
                  <a:t>Solve </a:t>
                </a:r>
                <a:r>
                  <a:rPr lang="en-US" sz="2400" dirty="0"/>
                  <a:t>for </a:t>
                </a:r>
                <a:r>
                  <a:rPr lang="en-US" sz="2400" dirty="0" err="1"/>
                  <a:t>i</a:t>
                </a:r>
                <a:r>
                  <a:rPr lang="en-US" sz="2400" dirty="0"/>
                  <a:t>*		</a:t>
                </a:r>
                <a:r>
                  <a:rPr lang="en-US" sz="2400" dirty="0" smtClean="0"/>
                  <a:t>			</a:t>
                </a:r>
                <a14:m>
                  <m:oMath xmlns:m="http://schemas.openxmlformats.org/officeDocument/2006/math">
                    <m:r>
                      <a:rPr lang="en-US" sz="2400" b="1" i="0" dirty="0" smtClean="0">
                        <a:solidFill>
                          <a:srgbClr val="3946A4"/>
                        </a:solidFill>
                        <a:latin typeface="Cambria Math"/>
                      </a:rPr>
                      <m:t>𝐢</m:t>
                    </m:r>
                    <m:r>
                      <a:rPr lang="en-US" sz="2400" b="1" i="0" baseline="20000" dirty="0">
                        <a:solidFill>
                          <a:srgbClr val="3946A4"/>
                        </a:solidFill>
                        <a:latin typeface="Cambria Math"/>
                      </a:rPr>
                      <m:t>∗</m:t>
                    </m:r>
                    <m:r>
                      <a:rPr lang="en-US" sz="2400" b="1" i="0" dirty="0">
                        <a:solidFill>
                          <a:srgbClr val="3946A4"/>
                        </a:solidFill>
                        <a:latin typeface="Cambria Math"/>
                      </a:rPr>
                      <m:t> = </m:t>
                    </m:r>
                    <m:r>
                      <a:rPr lang="en-US" sz="2400" b="1" i="0" dirty="0">
                        <a:solidFill>
                          <a:srgbClr val="3946A4"/>
                        </a:solidFill>
                        <a:latin typeface="Cambria Math"/>
                      </a:rPr>
                      <m:t>𝟒</m:t>
                    </m:r>
                    <m:r>
                      <a:rPr lang="en-US" sz="2400" b="1" i="0" dirty="0">
                        <a:solidFill>
                          <a:srgbClr val="3946A4"/>
                        </a:solidFill>
                        <a:latin typeface="Cambria Math"/>
                      </a:rPr>
                      <m:t>.</m:t>
                    </m:r>
                    <m:r>
                      <a:rPr lang="en-US" sz="2400" b="1" i="0" dirty="0">
                        <a:solidFill>
                          <a:srgbClr val="3946A4"/>
                        </a:solidFill>
                        <a:latin typeface="Cambria Math"/>
                      </a:rPr>
                      <m:t>𝟒𝟖</m:t>
                    </m:r>
                    <m:r>
                      <a:rPr lang="en-US" sz="2400" b="1" i="0" dirty="0" smtClean="0">
                        <a:solidFill>
                          <a:srgbClr val="3946A4"/>
                        </a:solidFill>
                        <a:latin typeface="Cambria Math"/>
                      </a:rPr>
                      <m:t>%</m:t>
                    </m:r>
                  </m:oMath>
                </a14:m>
                <a:endParaRPr lang="en-US" sz="1400" dirty="0">
                  <a:solidFill>
                    <a:srgbClr val="3946A4"/>
                  </a:solidFill>
                </a:endParaRPr>
              </a:p>
              <a:p>
                <a:pPr marL="0" indent="0" algn="ctr">
                  <a:buNone/>
                </a:pPr>
                <a:r>
                  <a:rPr lang="en-US" sz="2400" i="1" u="sng" dirty="0">
                    <a:solidFill>
                      <a:srgbClr val="2B5B4D"/>
                    </a:solidFill>
                  </a:rPr>
                  <a:t>Note:</a:t>
                </a:r>
                <a:r>
                  <a:rPr lang="en-US" sz="2400" i="1" dirty="0">
                    <a:solidFill>
                      <a:srgbClr val="2B5B4D"/>
                    </a:solidFill>
                  </a:rPr>
                  <a:t> </a:t>
                </a:r>
                <a:r>
                  <a:rPr lang="en-US" sz="2400" b="0" dirty="0">
                    <a:solidFill>
                      <a:srgbClr val="2B5B4D"/>
                    </a:solidFill>
                  </a:rPr>
                  <a:t>This is a tax rate of 4.48% vs. the 8% rate for the </a:t>
                </a:r>
                <a:r>
                  <a:rPr lang="en-US" sz="2400" b="0" dirty="0" smtClean="0">
                    <a:solidFill>
                      <a:srgbClr val="2B5B4D"/>
                    </a:solidFill>
                  </a:rPr>
                  <a:t>loan</a:t>
                </a:r>
                <a:endParaRPr lang="en-US" sz="2400" b="0" dirty="0">
                  <a:solidFill>
                    <a:srgbClr val="2B5B4D"/>
                  </a:solidFill>
                </a:endParaRPr>
              </a:p>
            </p:txBody>
          </p:sp>
        </mc:Choice>
        <mc:Fallback>
          <p:sp>
            <p:nvSpPr>
              <p:cNvPr id="12" name="Content Placeholder 3"/>
              <p:cNvSpPr>
                <a:spLocks noGrp="1" noRot="1" noChangeAspect="1" noMove="1" noResize="1" noEditPoints="1" noAdjustHandles="1" noChangeArrowheads="1" noChangeShapeType="1" noTextEdit="1"/>
              </p:cNvSpPr>
              <p:nvPr>
                <p:ph idx="17"/>
              </p:nvPr>
            </p:nvSpPr>
            <p:spPr>
              <a:xfrm>
                <a:off x="457200" y="2895600"/>
                <a:ext cx="8229600" cy="3352800"/>
              </a:xfrm>
              <a:blipFill rotWithShape="1">
                <a:blip r:embed="rId3" cstate="print"/>
                <a:stretch>
                  <a:fillRect l="-1481" t="-1818"/>
                </a:stretch>
              </a:blipFill>
            </p:spPr>
            <p:txBody>
              <a:bodyPr/>
              <a:lstStyle/>
              <a:p>
                <a:r>
                  <a:rPr lang="en-US">
                    <a:noFill/>
                  </a:rPr>
                  <a:t> </a:t>
                </a:r>
              </a:p>
            </p:txBody>
          </p:sp>
        </mc:Fallback>
      </mc:AlternateContent>
      <p:sp>
        <p:nvSpPr>
          <p:cNvPr id="13" name="Text Placeholder 4"/>
          <p:cNvSpPr>
            <a:spLocks noGrp="1"/>
          </p:cNvSpPr>
          <p:nvPr>
            <p:ph type="body" sz="quarter" idx="18"/>
          </p:nvPr>
        </p:nvSpPr>
        <p:spPr/>
        <p:txBody>
          <a:bodyPr/>
          <a:lstStyle/>
          <a:p>
            <a:endParaRPr lang="en-US"/>
          </a:p>
        </p:txBody>
      </p:sp>
      <p:sp>
        <p:nvSpPr>
          <p:cNvPr id="14" name="Text Placeholder 5"/>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xmlns="" val="413841282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
</file>

<file path=ppt/theme/theme1.xml><?xml version="1.0" encoding="utf-8"?>
<a:theme xmlns:a="http://schemas.openxmlformats.org/drawingml/2006/main" name="MHHE_Accessible_PPT_Template-v3 (1)">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MHHE_Accessible_PPT_Template-v3 (1)</Template>
  <TotalTime>3804</TotalTime>
  <Words>1478</Words>
  <Application>Microsoft Office PowerPoint</Application>
  <PresentationFormat>On-screen Show (4:3)</PresentationFormat>
  <Paragraphs>277</Paragraphs>
  <Slides>23</Slides>
  <Notes>2</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23</vt:i4>
      </vt:variant>
    </vt:vector>
  </HeadingPairs>
  <TitlesOfParts>
    <vt:vector size="33" baseType="lpstr">
      <vt:lpstr>MHHE_Accessible_PPT_Template-v3 (1)</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Equation</vt:lpstr>
      <vt:lpstr>Lecture slides to accompany Engineering Economy, 8th edition</vt:lpstr>
      <vt:lpstr>Chapter 10</vt:lpstr>
      <vt:lpstr>LEARNING OUTCOMES</vt:lpstr>
      <vt:lpstr>Cost of Capital and MARR</vt:lpstr>
      <vt:lpstr>Factors Affecting MARR</vt:lpstr>
      <vt:lpstr>D-E Mix and Weighted Average COC</vt:lpstr>
      <vt:lpstr>Example: WACC Calculation</vt:lpstr>
      <vt:lpstr>Cost of Debt Capital</vt:lpstr>
      <vt:lpstr>Example: Cost of Debt Capital</vt:lpstr>
      <vt:lpstr>Cost of Equity Capital</vt:lpstr>
      <vt:lpstr>Cost of Equity Capital from Common Stock</vt:lpstr>
      <vt:lpstr>Example: Selection Based on Financing Plans</vt:lpstr>
      <vt:lpstr>Debt-Equity Mix and Risk</vt:lpstr>
      <vt:lpstr>Multiple Attribute Analysis</vt:lpstr>
      <vt:lpstr>Sample Attributes</vt:lpstr>
      <vt:lpstr>Importance Weight of Attributes</vt:lpstr>
      <vt:lpstr>Procedures to Assign Weights</vt:lpstr>
      <vt:lpstr> Procedures to Assign Weights</vt:lpstr>
      <vt:lpstr> Value Rating of Alternatives by Attribute</vt:lpstr>
      <vt:lpstr> Evaluation Measure for Multiple Attributes </vt:lpstr>
      <vt:lpstr> Example: Weighted Attribute Method </vt:lpstr>
      <vt:lpstr> Example: Weighted Attribute Method (Cont.d) </vt:lpstr>
      <vt:lpstr>Summary of Important Points</vt:lpstr>
    </vt:vector>
  </TitlesOfParts>
  <Company>The McGraw-Hill Companies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Structural Analysis</dc:title>
  <dc:creator>Kilburg, Jolynn</dc:creator>
  <cp:lastModifiedBy>Ken Marefat</cp:lastModifiedBy>
  <cp:revision>384</cp:revision>
  <dcterms:created xsi:type="dcterms:W3CDTF">2017-02-27T15:23:48Z</dcterms:created>
  <dcterms:modified xsi:type="dcterms:W3CDTF">2017-08-23T22:43:14Z</dcterms:modified>
</cp:coreProperties>
</file>