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40"/>
  </p:notesMasterIdLst>
  <p:handoutMasterIdLst>
    <p:handoutMasterId r:id="rId41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3946A4"/>
    <a:srgbClr val="A60A1B"/>
    <a:srgbClr val="AA3030"/>
    <a:srgbClr val="00477A"/>
    <a:srgbClr val="006200"/>
    <a:srgbClr val="33CCFF"/>
    <a:srgbClr val="2E604B"/>
    <a:srgbClr val="1F4032"/>
    <a:srgbClr val="ECE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1" autoAdjust="0"/>
    <p:restoredTop sz="90463" autoAdjust="0"/>
  </p:normalViewPr>
  <p:slideViewPr>
    <p:cSldViewPr>
      <p:cViewPr>
        <p:scale>
          <a:sx n="75" d="100"/>
          <a:sy n="75" d="100"/>
        </p:scale>
        <p:origin x="-2910" y="-738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212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r>
              <a:rPr lang="en-US" dirty="0" smtClean="0"/>
              <a:t>1.  Introduce yourself - your students are likely to want to know something about your qualifications and interests - overall, where you are coming from.</a:t>
            </a:r>
          </a:p>
          <a:p>
            <a:r>
              <a:rPr lang="en-US" dirty="0" smtClean="0"/>
              <a:t>2.  Have students introduce themselves.  Ask why they are taking this class.  If you are fortunate enough to have a Polaroid camera, take pictures of each student for later posting on a class “board” so both they and you get to know each other.</a:t>
            </a:r>
          </a:p>
          <a:p>
            <a:r>
              <a:rPr lang="en-US" dirty="0" smtClean="0"/>
              <a:t>3.  Discuss both choice of textbook and development of syllabus.</a:t>
            </a:r>
          </a:p>
          <a:p>
            <a:r>
              <a:rPr lang="en-US" dirty="0" smtClean="0"/>
              <a:t>4.  If you are expecting students to work in teams, at east introduce the choice of team members.  If at all possible, have students participate in a team building or team study exercise.  It works wonders.  Most student have been told to work in teams in prior classes, but have never examined exactly what a team is and how it works.  One hour spent in a team building/examination exercise saves many hours and avoids many problems later </a:t>
            </a:r>
            <a:r>
              <a:rPr lang="en-US" smtClean="0"/>
              <a:t>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0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2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191000"/>
            <a:ext cx="51054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ArumSans Bd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6706639"/>
            <a:ext cx="9144000" cy="17373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Set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7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3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0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Video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57200" y="373380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4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803400"/>
            <a:ext cx="4040188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041775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50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727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727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3434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3434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655320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853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164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579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94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53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585858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7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492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3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099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12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4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</a:t>
            </a:r>
            <a:r>
              <a:rPr lang="en-US" sz="800" dirty="0" err="1" smtClean="0">
                <a:solidFill>
                  <a:schemeClr val="bg1"/>
                </a:solidFill>
              </a:rPr>
              <a:t>EducationCopy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715000" cy="1066800"/>
          </a:xfrm>
        </p:spPr>
        <p:txBody>
          <a:bodyPr lIns="0" rIns="0"/>
          <a:lstStyle/>
          <a:p>
            <a:r>
              <a:rPr lang="en-US" sz="2400" b="1" dirty="0" smtClean="0"/>
              <a:t>Lecture slides to accompany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400" b="1" dirty="0" smtClean="0"/>
              <a:t>Engineering Economy,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edition</a:t>
            </a:r>
            <a:endParaRPr lang="en-US" sz="2400" b="1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311501"/>
            <a:ext cx="5105400" cy="685800"/>
          </a:xfrm>
        </p:spPr>
        <p:txBody>
          <a:bodyPr anchor="b"/>
          <a:lstStyle/>
          <a:p>
            <a:r>
              <a:rPr lang="en-US" dirty="0"/>
              <a:t>Leland </a:t>
            </a:r>
            <a:r>
              <a:rPr lang="en-US" dirty="0" smtClean="0"/>
              <a:t>Blank, </a:t>
            </a:r>
            <a:r>
              <a:rPr lang="en-US" dirty="0"/>
              <a:t>Anthony </a:t>
            </a:r>
            <a:r>
              <a:rPr lang="en-US" dirty="0" smtClean="0"/>
              <a:t>Tarquin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0" y="6706639"/>
            <a:ext cx="9144000" cy="173736"/>
          </a:xfrm>
        </p:spPr>
        <p:txBody>
          <a:bodyPr/>
          <a:lstStyle/>
          <a:p>
            <a:r>
              <a:rPr lang="en-US" dirty="0"/>
              <a:t>©McGraw-Hill Education. All rights reserved. Authorized only for instructor use in the classroom.  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05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 for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0972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All disciplines have a formal code of ethics. National Society of Professional Engineers (NSPE) maintains a code specifically for engineers; many engineering professional societies have their own </a:t>
            </a:r>
            <a:r>
              <a:rPr lang="en-US" sz="2000" dirty="0" smtClean="0"/>
              <a:t>code</a:t>
            </a:r>
            <a:endParaRPr lang="en-US" sz="2000" dirty="0"/>
          </a:p>
        </p:txBody>
      </p:sp>
      <p:pic>
        <p:nvPicPr>
          <p:cNvPr id="7" name="Picture 3" descr="The National Scoiety of Professional Engineers (NSPE) supports an overall set of ethics standards for engineering (anthough each engineering discipliine may have it's own tailored code of ethics).&#10;Overall, the code represents examples like the following:&#10;*  “Engineers, in the fulfi llment of their duties, shall hold paramount the safety, health, and welfare&#10;of the public .” &#10;*  “Engineers shall not accept fi nancial or other considerations, including free engineering designs,&#10;from material or equipment suppliers for specifying their product.” &#10;*  “Engineers using designs supplied by a client recognize that the designs remain the property of the client and may not be duplicated by the engineer for others without express permission.”"/>
          <p:cNvPicPr>
            <a:picLocks noGrp="1" noChangeAspect="1" noChangeArrowheads="1"/>
          </p:cNvPicPr>
          <p:nvPr>
            <p:ph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3298" y="2362200"/>
            <a:ext cx="7917404" cy="403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30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 and Interest Rate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077200" cy="521208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500" dirty="0" smtClean="0">
                    <a:solidFill>
                      <a:srgbClr val="A60A1B"/>
                    </a:solidFill>
                  </a:rPr>
                  <a:t>Interest</a:t>
                </a:r>
                <a:r>
                  <a:rPr lang="en-US" sz="2500" dirty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/>
                  <a:t>– the manifestation of the time value of money</a:t>
                </a:r>
              </a:p>
              <a:p>
                <a:pPr marL="640080" lvl="1">
                  <a:buClr>
                    <a:srgbClr val="006200"/>
                  </a:buClr>
                  <a:buFont typeface="Arial" pitchFamily="34" charset="0"/>
                  <a:buChar char="•"/>
                </a:pPr>
                <a:r>
                  <a:rPr lang="en-US" dirty="0"/>
                  <a:t>Fee that one pays to use someone else’s money</a:t>
                </a:r>
              </a:p>
              <a:p>
                <a:pPr marL="640080" lvl="1">
                  <a:buClr>
                    <a:srgbClr val="006200"/>
                  </a:buClr>
                  <a:buFont typeface="Arial" pitchFamily="34" charset="0"/>
                  <a:buChar char="•"/>
                </a:pPr>
                <a:r>
                  <a:rPr lang="en-US" dirty="0"/>
                  <a:t>Difference between an ending amount of money and</a:t>
                </a:r>
                <a:br>
                  <a:rPr lang="en-US" dirty="0"/>
                </a:br>
                <a:r>
                  <a:rPr lang="en-US" dirty="0"/>
                  <a:t>a beginning amount of money</a:t>
                </a:r>
              </a:p>
              <a:p>
                <a:pPr lvl="1" algn="ctr">
                  <a:buClr>
                    <a:schemeClr val="accent2"/>
                  </a:buClr>
                  <a:buNone/>
                </a:pPr>
                <a:endParaRPr lang="en-US" sz="1600" dirty="0"/>
              </a:p>
              <a:p>
                <a:pPr marL="1097280" lvl="2" indent="-365760">
                  <a:buClr>
                    <a:srgbClr val="A60A1B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Interest</m:t>
                    </m:r>
                  </m:oMath>
                </a14:m>
                <a:r>
                  <a:rPr lang="en-US" sz="2400" dirty="0">
                    <a:solidFill>
                      <a:srgbClr val="3946A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946A4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3946A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amount</m:t>
                    </m:r>
                    <m: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owed</m:t>
                    </m:r>
                    <m: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now</m:t>
                    </m:r>
                    <m: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3946A4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3946A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946A4"/>
                        </a:solidFill>
                        <a:latin typeface="Cambria Math"/>
                      </a:rPr>
                      <m:t>principal</m:t>
                    </m:r>
                  </m:oMath>
                </a14:m>
                <a:endParaRPr lang="en-US" sz="2400" dirty="0">
                  <a:solidFill>
                    <a:srgbClr val="3946A4"/>
                  </a:solidFill>
                </a:endParaRPr>
              </a:p>
              <a:p>
                <a:pPr lvl="2"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sz="1200" dirty="0">
                  <a:solidFill>
                    <a:srgbClr val="3333CC"/>
                  </a:solidFill>
                </a:endParaRP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500" dirty="0">
                    <a:solidFill>
                      <a:srgbClr val="A60A1B"/>
                    </a:solidFill>
                  </a:rPr>
                  <a:t>Interest rate </a:t>
                </a:r>
                <a:r>
                  <a:rPr lang="en-US" sz="2500" dirty="0"/>
                  <a:t>– Interest paid over a time period expressed as a percentage of principal</a:t>
                </a:r>
                <a:endParaRPr lang="en-US" sz="900" dirty="0"/>
              </a:p>
              <a:p>
                <a:pPr lvl="2">
                  <a:buClr>
                    <a:srgbClr val="FF0000"/>
                  </a:buClr>
                  <a:buFont typeface="Wingdings" pitchFamily="2" charset="2"/>
                  <a:buChar char="Ø"/>
                </a:pPr>
                <a:endParaRPr lang="en-US" sz="1200" dirty="0"/>
              </a:p>
              <a:p>
                <a:pPr marL="1097280" lvl="2" indent="-365760">
                  <a:buClr>
                    <a:srgbClr val="A60A1B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077200" cy="5212080"/>
              </a:xfrm>
              <a:blipFill rotWithShape="1">
                <a:blip r:embed="rId3" cstate="print"/>
                <a:stretch>
                  <a:fillRect l="-1208" t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5010741"/>
              </p:ext>
            </p:extLst>
          </p:nvPr>
        </p:nvGraphicFramePr>
        <p:xfrm>
          <a:off x="1676400" y="5638800"/>
          <a:ext cx="6864350" cy="777875"/>
        </p:xfrm>
        <a:graphic>
          <a:graphicData uri="http://schemas.openxmlformats.org/presentationml/2006/ole">
            <p:oleObj spid="_x0000_s1064" name="Equation" r:id="rId4" imgW="3695400" imgH="419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02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373880"/>
          </a:xfrm>
          <a:solidFill>
            <a:srgbClr val="ECECEC"/>
          </a:solidFill>
        </p:spPr>
        <p:txBody>
          <a:bodyPr/>
          <a:lstStyle/>
          <a:p>
            <a:pPr marL="0" indent="0">
              <a:buClr>
                <a:srgbClr val="303C8B"/>
              </a:buClr>
              <a:buNone/>
            </a:pPr>
            <a:r>
              <a:rPr lang="en-US" dirty="0"/>
              <a:t>Interest earned over a period of time is expressed as a percentage of the original amount (principal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9944300"/>
              </p:ext>
            </p:extLst>
          </p:nvPr>
        </p:nvGraphicFramePr>
        <p:xfrm>
          <a:off x="749300" y="2590800"/>
          <a:ext cx="7645400" cy="838200"/>
        </p:xfrm>
        <a:graphic>
          <a:graphicData uri="http://schemas.openxmlformats.org/presentationml/2006/ole">
            <p:oleObj spid="_x0000_s2084" name="Equation" r:id="rId3" imgW="3822480" imgH="419040" progId="">
              <p:embed/>
            </p:oleObj>
          </a:graphicData>
        </a:graphic>
      </p:graphicFrame>
      <p:cxnSp>
        <p:nvCxnSpPr>
          <p:cNvPr id="7" name="Straight Connector 4"/>
          <p:cNvCxnSpPr/>
          <p:nvPr/>
        </p:nvCxnSpPr>
        <p:spPr bwMode="auto">
          <a:xfrm>
            <a:off x="609600" y="3733800"/>
            <a:ext cx="7924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F403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ontent Placeholder 5"/>
          <p:cNvSpPr>
            <a:spLocks noGrp="1"/>
          </p:cNvSpPr>
          <p:nvPr>
            <p:ph idx="17"/>
          </p:nvPr>
        </p:nvSpPr>
        <p:spPr>
          <a:xfrm>
            <a:off x="457200" y="3962400"/>
            <a:ext cx="8229600" cy="1676400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rgbClr val="303C8B"/>
              </a:buClr>
              <a:buNone/>
            </a:pPr>
            <a:r>
              <a:rPr lang="en-US" b="0" dirty="0"/>
              <a:t>Borrower’s perspective – interest rate paid</a:t>
            </a:r>
          </a:p>
          <a:p>
            <a:pPr marL="0" indent="0">
              <a:spcBef>
                <a:spcPct val="50000"/>
              </a:spcBef>
              <a:buClr>
                <a:srgbClr val="303C8B"/>
              </a:buClr>
              <a:buNone/>
            </a:pPr>
            <a:r>
              <a:rPr lang="en-US" b="0" dirty="0"/>
              <a:t> Lender’s  or investor’s perspective – rate of return </a:t>
            </a:r>
            <a:r>
              <a:rPr lang="en-US" b="0" dirty="0" smtClean="0"/>
              <a:t>earned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7463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Depends on your point of view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/>
          </p:nvPr>
        </p:nvSpPr>
        <p:spPr>
          <a:xfrm>
            <a:off x="1143000" y="1645920"/>
            <a:ext cx="2667000" cy="731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3946A4"/>
                </a:solidFill>
              </a:rPr>
              <a:t>Interest </a:t>
            </a:r>
            <a:r>
              <a:rPr lang="en-US" sz="3600" dirty="0" smtClean="0">
                <a:solidFill>
                  <a:srgbClr val="3946A4"/>
                </a:solidFill>
              </a:rPr>
              <a:t>paid</a:t>
            </a:r>
            <a:endParaRPr lang="en-US" sz="3600" dirty="0">
              <a:solidFill>
                <a:srgbClr val="3946A4"/>
              </a:solidFill>
            </a:endParaRPr>
          </a:p>
        </p:txBody>
      </p:sp>
      <p:pic>
        <p:nvPicPr>
          <p:cNvPr id="17" name="Picture 3" descr="There are two ways to look at a loan:&#10;1.  That of a lender where you are getting paid the loan back as well as interest on the loan.&#10;2.  That of a borrower where you are paying back the loan and interest on the loan.&#10;The numbers are identical whether you are a borrower or lender, it is your point of view that differs.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28" y="2379662"/>
            <a:ext cx="8521544" cy="2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sz="quarter" idx="19"/>
          </p:nvPr>
        </p:nvSpPr>
        <p:spPr>
          <a:xfrm>
            <a:off x="1333500" y="4876800"/>
            <a:ext cx="2286000" cy="731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3946A4"/>
                </a:solidFill>
              </a:rPr>
              <a:t>Interest rate</a:t>
            </a:r>
          </a:p>
        </p:txBody>
      </p:sp>
      <p:cxnSp>
        <p:nvCxnSpPr>
          <p:cNvPr id="19" name="Straight Connector 5"/>
          <p:cNvCxnSpPr/>
          <p:nvPr/>
        </p:nvCxnSpPr>
        <p:spPr bwMode="auto">
          <a:xfrm>
            <a:off x="4572000" y="1752600"/>
            <a:ext cx="0" cy="3276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6"/>
          <p:cNvSpPr>
            <a:spLocks noGrp="1"/>
          </p:cNvSpPr>
          <p:nvPr>
            <p:ph sz="quarter" idx="20"/>
          </p:nvPr>
        </p:nvSpPr>
        <p:spPr>
          <a:xfrm>
            <a:off x="4876800" y="1645920"/>
            <a:ext cx="3352800" cy="731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3946A4"/>
                </a:solidFill>
              </a:rPr>
              <a:t>Interest earned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/>
          </p:nvPr>
        </p:nvSpPr>
        <p:spPr>
          <a:xfrm>
            <a:off x="5410200" y="4754880"/>
            <a:ext cx="2286000" cy="7315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3946A4"/>
                </a:solidFill>
              </a:rPr>
              <a:t>Rate of </a:t>
            </a:r>
            <a:r>
              <a:rPr lang="en-US" sz="2800" dirty="0" smtClean="0">
                <a:solidFill>
                  <a:srgbClr val="3946A4"/>
                </a:solidFill>
              </a:rPr>
              <a:t>return</a:t>
            </a:r>
            <a:endParaRPr lang="en-US" sz="2800" dirty="0">
              <a:solidFill>
                <a:srgbClr val="394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7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Symbols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4983480"/>
              </a:xfrm>
              <a:ln w="28575">
                <a:solidFill>
                  <a:srgbClr val="006200"/>
                </a:solidFill>
              </a:ln>
            </p:spPr>
            <p:txBody>
              <a:bodyPr/>
              <a:lstStyle/>
              <a:p>
                <a:pPr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time, usually in periods such as years or months</a:t>
                </a:r>
              </a:p>
              <a:p>
                <a:pPr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P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value or amount of money at a time</a:t>
                </a:r>
                <a:r>
                  <a:rPr lang="en-US" sz="2500" i="1" dirty="0"/>
                  <a:t> t</a:t>
                </a:r>
                <a:endParaRPr lang="en-US" sz="2500" dirty="0"/>
              </a:p>
              <a:p>
                <a:pPr lvl="1">
                  <a:buClr>
                    <a:srgbClr val="3946A4"/>
                  </a:buClr>
                  <a:buFont typeface="Arial" panose="020B0604020202020204" pitchFamily="34" charset="0"/>
                  <a:buChar char="•"/>
                </a:pPr>
                <a:r>
                  <a:rPr lang="en-US" sz="2100" dirty="0"/>
                  <a:t>designated as present or time 0</a:t>
                </a:r>
                <a:endParaRPr lang="en-US" sz="2100" i="1" dirty="0"/>
              </a:p>
              <a:p>
                <a:pPr marL="569913" indent="-569913"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F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value or amount of money at some future time, such as at </a:t>
                </a:r>
                <a:r>
                  <a:rPr lang="en-US" sz="2500" i="1" dirty="0"/>
                  <a:t>t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i="1" dirty="0"/>
                  <a:t> n </a:t>
                </a:r>
                <a:r>
                  <a:rPr lang="en-US" sz="2500" dirty="0"/>
                  <a:t>periods in the future </a:t>
                </a:r>
              </a:p>
              <a:p>
                <a:pPr marL="569913" indent="-569913"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A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series of consecutive, equal, end-of-period amounts of money</a:t>
                </a:r>
              </a:p>
              <a:p>
                <a:pPr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n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number of interest periods; years, months</a:t>
                </a:r>
              </a:p>
              <a:p>
                <a:pPr marL="511175" indent="-511175">
                  <a:buClr>
                    <a:schemeClr val="accent2">
                      <a:lumMod val="60000"/>
                      <a:lumOff val="40000"/>
                    </a:schemeClr>
                  </a:buClr>
                  <a:buNone/>
                  <a:tabLst>
                    <a:tab pos="511175" algn="l"/>
                  </a:tabLst>
                </a:pPr>
                <a:r>
                  <a:rPr lang="en-US" sz="2500" dirty="0"/>
                  <a:t> </a:t>
                </a:r>
                <a:r>
                  <a:rPr lang="en-US" sz="2500" dirty="0">
                    <a:solidFill>
                      <a:srgbClr val="A60A1B"/>
                    </a:solidFill>
                  </a:rPr>
                  <a:t> </a:t>
                </a:r>
                <a:r>
                  <a:rPr lang="en-US" sz="2500" dirty="0" err="1">
                    <a:solidFill>
                      <a:srgbClr val="A60A1B"/>
                    </a:solidFill>
                  </a:rPr>
                  <a:t>i</a:t>
                </a:r>
                <a:r>
                  <a:rPr lang="en-US" sz="2500" dirty="0">
                    <a:solidFill>
                      <a:srgbClr val="A60A1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interest rate or rate of return per time period; percent per year or </a:t>
                </a:r>
                <a:r>
                  <a:rPr lang="en-US" sz="2500" dirty="0" smtClean="0"/>
                  <a:t>month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4983480"/>
              </a:xfrm>
              <a:blipFill rotWithShape="1">
                <a:blip r:embed="rId2" cstate="print"/>
                <a:stretch>
                  <a:fillRect l="-295" t="-608" r="-221" b="-852"/>
                </a:stretch>
              </a:blipFill>
              <a:ln w="28575">
                <a:solidFill>
                  <a:srgbClr val="0062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708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Flows: Terms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800"/>
                  </a:spcBef>
                  <a:buClr>
                    <a:srgbClr val="3946A4"/>
                  </a:buClr>
                  <a:buNone/>
                </a:pPr>
                <a:r>
                  <a:rPr lang="en-US" dirty="0" smtClean="0">
                    <a:solidFill>
                      <a:srgbClr val="3946A4"/>
                    </a:solidFill>
                  </a:rPr>
                  <a:t>Cash Inflows – </a:t>
                </a:r>
                <a:r>
                  <a:rPr lang="en-US" dirty="0"/>
                  <a:t>Revenues (</a:t>
                </a:r>
                <a:r>
                  <a:rPr lang="en-US" dirty="0">
                    <a:solidFill>
                      <a:srgbClr val="2E604B"/>
                    </a:solidFill>
                  </a:rPr>
                  <a:t>R</a:t>
                </a:r>
                <a:r>
                  <a:rPr lang="en-US" dirty="0"/>
                  <a:t>), receipts,  incomes, savings generated by projects and activities that </a:t>
                </a:r>
                <a:r>
                  <a:rPr lang="en-US" dirty="0">
                    <a:solidFill>
                      <a:srgbClr val="A60A1B"/>
                    </a:solidFill>
                  </a:rPr>
                  <a:t>flow in.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00477A"/>
                    </a:solidFill>
                  </a:rPr>
                  <a:t>Plus sign used</a:t>
                </a:r>
              </a:p>
              <a:p>
                <a:pPr marL="0" indent="0">
                  <a:spcBef>
                    <a:spcPts val="800"/>
                  </a:spcBef>
                  <a:buClr>
                    <a:srgbClr val="3946A4"/>
                  </a:buClr>
                  <a:buNone/>
                </a:pPr>
                <a:r>
                  <a:rPr lang="en-US" dirty="0">
                    <a:solidFill>
                      <a:srgbClr val="3946A4"/>
                    </a:solidFill>
                  </a:rPr>
                  <a:t>Cash Outflows – </a:t>
                </a:r>
                <a:r>
                  <a:rPr lang="en-US" dirty="0"/>
                  <a:t>Disbursements (</a:t>
                </a:r>
                <a:r>
                  <a:rPr lang="en-US" dirty="0">
                    <a:solidFill>
                      <a:srgbClr val="2E604B"/>
                    </a:solidFill>
                  </a:rPr>
                  <a:t>D</a:t>
                </a:r>
                <a:r>
                  <a:rPr lang="en-US" dirty="0"/>
                  <a:t>), costs, expenses, taxes caused by projects and activities that </a:t>
                </a:r>
                <a:r>
                  <a:rPr lang="en-US" dirty="0">
                    <a:solidFill>
                      <a:srgbClr val="A60A1B"/>
                    </a:solidFill>
                  </a:rPr>
                  <a:t>flow out. </a:t>
                </a:r>
                <a:r>
                  <a:rPr lang="en-US" dirty="0">
                    <a:solidFill>
                      <a:srgbClr val="00477A"/>
                    </a:solidFill>
                  </a:rPr>
                  <a:t>Minus sign </a:t>
                </a:r>
                <a:r>
                  <a:rPr lang="en-US" dirty="0" smtClean="0">
                    <a:solidFill>
                      <a:srgbClr val="00477A"/>
                    </a:solidFill>
                  </a:rPr>
                  <a:t>used</a:t>
                </a:r>
                <a:endParaRPr lang="en-US" sz="1000" dirty="0">
                  <a:solidFill>
                    <a:srgbClr val="00477A"/>
                  </a:solidFill>
                </a:endParaRPr>
              </a:p>
              <a:p>
                <a:pPr marL="0" indent="0">
                  <a:spcBef>
                    <a:spcPts val="800"/>
                  </a:spcBef>
                  <a:buClr>
                    <a:srgbClr val="3946A4"/>
                  </a:buClr>
                  <a:buNone/>
                </a:pPr>
                <a:r>
                  <a:rPr lang="en-US" dirty="0"/>
                  <a:t>Net Cash Flow (</a:t>
                </a:r>
                <a:r>
                  <a:rPr lang="en-US" dirty="0">
                    <a:solidFill>
                      <a:srgbClr val="A60A1B"/>
                    </a:solidFill>
                  </a:rPr>
                  <a:t>NCF</a:t>
                </a:r>
                <a:r>
                  <a:rPr lang="en-US" dirty="0"/>
                  <a:t>) for each time period:</a:t>
                </a:r>
              </a:p>
              <a:p>
                <a:pPr marL="457200" lvl="1" indent="0" algn="ctr">
                  <a:spcBef>
                    <a:spcPts val="800"/>
                  </a:spcBef>
                  <a:buNone/>
                </a:pPr>
                <a:r>
                  <a:rPr lang="en-US" dirty="0">
                    <a:solidFill>
                      <a:srgbClr val="3333CC"/>
                    </a:solidFill>
                  </a:rPr>
                  <a:t> </a:t>
                </a:r>
                <a:r>
                  <a:rPr lang="en-US" sz="2800" dirty="0">
                    <a:solidFill>
                      <a:srgbClr val="3946A4"/>
                    </a:solidFill>
                  </a:rPr>
                  <a:t>NCF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946A4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3946A4"/>
                    </a:solidFill>
                  </a:rPr>
                  <a:t> cash inflows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3946A4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3946A4"/>
                    </a:solidFill>
                  </a:rPr>
                  <a:t> cash outflows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2E604B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2E604B"/>
                    </a:solidFill>
                  </a:rPr>
                  <a:t> 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2E604B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2E604B"/>
                    </a:solidFill>
                  </a:rPr>
                  <a:t> D</a:t>
                </a:r>
                <a:endParaRPr lang="en-US" sz="1000" dirty="0">
                  <a:solidFill>
                    <a:srgbClr val="2E604B"/>
                  </a:solidFill>
                </a:endParaRPr>
              </a:p>
              <a:p>
                <a:pPr marL="0" indent="0">
                  <a:spcBef>
                    <a:spcPts val="800"/>
                  </a:spcBef>
                  <a:buClr>
                    <a:srgbClr val="3946A4"/>
                  </a:buClr>
                  <a:buNone/>
                </a:pPr>
                <a:r>
                  <a:rPr lang="en-US" dirty="0"/>
                  <a:t>End-of-period assumption:</a:t>
                </a:r>
              </a:p>
              <a:p>
                <a:pPr marL="466344" lvl="1" indent="0">
                  <a:spcBef>
                    <a:spcPts val="800"/>
                  </a:spcBef>
                  <a:buNone/>
                </a:pPr>
                <a:r>
                  <a:rPr lang="en-US" dirty="0" smtClean="0">
                    <a:solidFill>
                      <a:srgbClr val="3946A4"/>
                    </a:solidFill>
                  </a:rPr>
                  <a:t>		Funds </a:t>
                </a:r>
                <a:r>
                  <a:rPr lang="en-US" dirty="0">
                    <a:solidFill>
                      <a:srgbClr val="3946A4"/>
                    </a:solidFill>
                  </a:rPr>
                  <a:t>flow at the end of a given interest </a:t>
                </a:r>
                <a:r>
                  <a:rPr lang="en-US" dirty="0" smtClean="0">
                    <a:solidFill>
                      <a:srgbClr val="3946A4"/>
                    </a:solidFill>
                  </a:rPr>
                  <a:t>period</a:t>
                </a:r>
                <a:endParaRPr lang="en-US" dirty="0">
                  <a:solidFill>
                    <a:srgbClr val="3946A4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1170" r="-2222" b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371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Flows: Estimating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3307080"/>
          </a:xfrm>
        </p:spPr>
        <p:txBody>
          <a:bodyPr/>
          <a:lstStyle/>
          <a:p>
            <a:pPr marL="0" indent="0">
              <a:buClr>
                <a:srgbClr val="3946A4"/>
              </a:buClr>
              <a:buNone/>
            </a:pPr>
            <a:r>
              <a:rPr lang="en-US" dirty="0"/>
              <a:t>Point estimate – A single-value estimate of a cash flow element of an alternative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3946A4"/>
                </a:solidFill>
              </a:rPr>
              <a:t>Cash inflow: Income = $150,000 per month</a:t>
            </a:r>
          </a:p>
          <a:p>
            <a:pPr marL="0" indent="0">
              <a:spcBef>
                <a:spcPts val="1800"/>
              </a:spcBef>
              <a:buClr>
                <a:srgbClr val="3946A4"/>
              </a:buClr>
              <a:buNone/>
            </a:pPr>
            <a:r>
              <a:rPr lang="en-US" dirty="0" smtClean="0"/>
              <a:t>Range </a:t>
            </a:r>
            <a:r>
              <a:rPr lang="en-US" dirty="0"/>
              <a:t>estimate – Min and max values that estimate the cash flow 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sz="2400" dirty="0">
                <a:solidFill>
                  <a:srgbClr val="3946A4"/>
                </a:solidFill>
              </a:rPr>
              <a:t>Cash outflow: Cost is between $2.5 M and $3.2 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7"/>
          </p:nvPr>
        </p:nvSpPr>
        <p:spPr>
          <a:xfrm>
            <a:off x="457200" y="4800600"/>
            <a:ext cx="8001000" cy="1066800"/>
          </a:xfrm>
          <a:ln w="28575">
            <a:solidFill>
              <a:srgbClr val="00477A"/>
            </a:solidFill>
          </a:ln>
        </p:spPr>
        <p:txBody>
          <a:bodyPr anchor="ctr"/>
          <a:lstStyle/>
          <a:p>
            <a:pPr marL="182880" indent="0">
              <a:buNone/>
            </a:pPr>
            <a:r>
              <a:rPr lang="en-US" sz="2000" dirty="0">
                <a:solidFill>
                  <a:srgbClr val="3946A4"/>
                </a:solidFill>
              </a:rPr>
              <a:t>Point estimates (a constant) are commonly used; however, range estimates with probabilities assigned provide a better understanding of the variability and sensitivity of economic parameters used to make decisions</a:t>
            </a:r>
            <a:r>
              <a:rPr lang="en-US" sz="2000" dirty="0" smtClean="0">
                <a:solidFill>
                  <a:srgbClr val="3946A4"/>
                </a:solidFill>
              </a:rPr>
              <a:t>.</a:t>
            </a:r>
            <a:endParaRPr lang="en-US" sz="2000" dirty="0">
              <a:solidFill>
                <a:srgbClr val="394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49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17348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a typical cash flow diagram might look like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2400" dirty="0"/>
              <a:t>Draw a time </a:t>
            </a:r>
            <a:r>
              <a:rPr lang="en-US" sz="2400" dirty="0" smtClean="0"/>
              <a:t>line</a:t>
            </a:r>
            <a:endParaRPr lang="en-US" dirty="0"/>
          </a:p>
        </p:txBody>
      </p:sp>
      <p:grpSp>
        <p:nvGrpSpPr>
          <p:cNvPr id="7" name="Group 3"/>
          <p:cNvGrpSpPr/>
          <p:nvPr/>
        </p:nvGrpSpPr>
        <p:grpSpPr>
          <a:xfrm>
            <a:off x="1295400" y="2133600"/>
            <a:ext cx="6553200" cy="1524000"/>
            <a:chOff x="914400" y="1981200"/>
            <a:chExt cx="6553200" cy="152400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914400" y="2362200"/>
              <a:ext cx="6400800" cy="671513"/>
              <a:chOff x="576" y="2016"/>
              <a:chExt cx="4032" cy="423"/>
            </a:xfrm>
          </p:grpSpPr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672" y="2064"/>
                <a:ext cx="37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1248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824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672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576" y="2208"/>
                <a:ext cx="40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>
                    <a:latin typeface="Arial Narrow" panose="020B0606020202030204" pitchFamily="34" charset="0"/>
                  </a:rPr>
                  <a:t> 0               1                2                     …   …    …                 </a:t>
                </a:r>
                <a:r>
                  <a:rPr lang="en-US" sz="1800" b="1" dirty="0" smtClean="0">
                    <a:latin typeface="Arial Narrow" panose="020B0606020202030204" pitchFamily="34" charset="0"/>
                  </a:rPr>
                  <a:t>n - 1           n</a:t>
                </a:r>
                <a:endParaRPr lang="en-US" sz="18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143000" y="2514600"/>
              <a:ext cx="762000" cy="228600"/>
            </a:xfrm>
            <a:prstGeom prst="rect">
              <a:avLst/>
            </a:prstGeom>
            <a:solidFill>
              <a:srgbClr val="60C99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1676400" y="2971800"/>
              <a:ext cx="1219200" cy="533400"/>
            </a:xfrm>
            <a:prstGeom prst="borderCallout2">
              <a:avLst>
                <a:gd name="adj1" fmla="val 52381"/>
                <a:gd name="adj2" fmla="val 1681"/>
                <a:gd name="adj3" fmla="val 52381"/>
                <a:gd name="adj4" fmla="val 1921"/>
                <a:gd name="adj5" fmla="val -52645"/>
                <a:gd name="adj6" fmla="val -16588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One time period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3352800" y="1981200"/>
              <a:ext cx="4114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solidFill>
                    <a:srgbClr val="3946A4"/>
                  </a:solidFill>
                  <a:latin typeface="Arial Narrow" panose="020B0606020202030204" pitchFamily="34" charset="0"/>
                </a:rPr>
                <a:t>Always assume </a:t>
              </a:r>
              <a:r>
                <a:rPr lang="en-US" sz="1400" b="1" i="1" dirty="0" smtClean="0">
                  <a:solidFill>
                    <a:srgbClr val="3946A4"/>
                  </a:solidFill>
                  <a:latin typeface="Arial Narrow" panose="020B0606020202030204" pitchFamily="34" charset="0"/>
                </a:rPr>
                <a:t>end-of-period cash flows</a:t>
              </a:r>
              <a:endParaRPr lang="en-US" sz="1400" b="1" i="1" dirty="0">
                <a:solidFill>
                  <a:srgbClr val="3946A4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2514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A60A1B"/>
                  </a:solidFill>
                  <a:latin typeface="Arial Narrow" panose="020B0606020202030204" pitchFamily="34" charset="0"/>
                </a:rPr>
                <a:t>Time</a:t>
              </a:r>
              <a:endParaRPr lang="en-US" sz="1800" dirty="0">
                <a:solidFill>
                  <a:srgbClr val="A60A1B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Content Placeholder 4"/>
          <p:cNvSpPr>
            <a:spLocks noGrp="1"/>
          </p:cNvSpPr>
          <p:nvPr>
            <p:ph idx="17"/>
          </p:nvPr>
        </p:nvSpPr>
        <p:spPr>
          <a:xfrm>
            <a:off x="457200" y="38100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Show the cash flows (to approximate scale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0" name="Group 5"/>
          <p:cNvGrpSpPr/>
          <p:nvPr/>
        </p:nvGrpSpPr>
        <p:grpSpPr>
          <a:xfrm>
            <a:off x="876300" y="4245114"/>
            <a:ext cx="7391400" cy="2231886"/>
            <a:chOff x="685800" y="3657600"/>
            <a:chExt cx="7391400" cy="2231886"/>
          </a:xfrm>
        </p:grpSpPr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5562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3946A4"/>
                  </a:solidFill>
                  <a:latin typeface="Arial Narrow" panose="020B0606020202030204" pitchFamily="34" charset="0"/>
                </a:rPr>
                <a:t>Cash flows are shown as directed </a:t>
              </a:r>
              <a:r>
                <a:rPr lang="en-US" sz="1600" b="1" dirty="0" smtClean="0">
                  <a:solidFill>
                    <a:srgbClr val="3946A4"/>
                  </a:solidFill>
                  <a:latin typeface="Arial Narrow" panose="020B0606020202030204" pitchFamily="34" charset="0"/>
                </a:rPr>
                <a:t>arrows: + (up) for inflow</a:t>
              </a:r>
              <a:r>
                <a:rPr lang="en-US" sz="1600" b="1" dirty="0">
                  <a:solidFill>
                    <a:srgbClr val="3946A4"/>
                  </a:solidFill>
                  <a:latin typeface="Arial Narrow" panose="020B0606020202030204" pitchFamily="34" charset="0"/>
                </a:rPr>
                <a:t> </a:t>
              </a:r>
              <a:endParaRPr lang="en-US" sz="1600" b="1" dirty="0" smtClean="0">
                <a:solidFill>
                  <a:srgbClr val="3946A4"/>
                </a:solidFill>
                <a:latin typeface="Arial Narrow" panose="020B060602020203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3946A4"/>
                  </a:solidFill>
                  <a:latin typeface="Arial Narrow" panose="020B0606020202030204" pitchFamily="34" charset="0"/>
                </a:rPr>
                <a:t>                                                                                - (down) for outflow</a:t>
              </a:r>
              <a:endParaRPr lang="en-US" sz="1600" b="1" dirty="0">
                <a:solidFill>
                  <a:srgbClr val="3946A4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85800" y="3657600"/>
              <a:ext cx="7391400" cy="1981200"/>
              <a:chOff x="533400" y="3733800"/>
              <a:chExt cx="7391400" cy="1981200"/>
            </a:xfrm>
          </p:grpSpPr>
          <p:grpSp>
            <p:nvGrpSpPr>
              <p:cNvPr id="23" name="Group 16"/>
              <p:cNvGrpSpPr>
                <a:grpSpLocks/>
              </p:cNvGrpSpPr>
              <p:nvPr/>
            </p:nvGrpSpPr>
            <p:grpSpPr bwMode="auto">
              <a:xfrm>
                <a:off x="838200" y="4495800"/>
                <a:ext cx="6400800" cy="671513"/>
                <a:chOff x="576" y="2016"/>
                <a:chExt cx="4032" cy="423"/>
              </a:xfrm>
            </p:grpSpPr>
            <p:sp>
              <p:nvSpPr>
                <p:cNvPr id="32" name="Line 17"/>
                <p:cNvSpPr>
                  <a:spLocks noChangeShapeType="1"/>
                </p:cNvSpPr>
                <p:nvPr/>
              </p:nvSpPr>
              <p:spPr bwMode="auto">
                <a:xfrm>
                  <a:off x="672" y="2064"/>
                  <a:ext cx="370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3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Line 19"/>
                <p:cNvSpPr>
                  <a:spLocks noChangeShapeType="1"/>
                </p:cNvSpPr>
                <p:nvPr/>
              </p:nvSpPr>
              <p:spPr bwMode="auto">
                <a:xfrm>
                  <a:off x="1824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672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3840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>
                  <a:off x="4368" y="2016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76" y="2208"/>
                  <a:ext cx="40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dirty="0">
                      <a:latin typeface="Arial Narrow" panose="020B0606020202030204" pitchFamily="34" charset="0"/>
                    </a:rPr>
                    <a:t>  </a:t>
                  </a:r>
                  <a:r>
                    <a:rPr lang="en-US" sz="1800" b="1" dirty="0" smtClean="0">
                      <a:latin typeface="Arial Narrow" panose="020B0606020202030204" pitchFamily="34" charset="0"/>
                    </a:rPr>
                    <a:t> 0             </a:t>
                  </a:r>
                  <a:r>
                    <a:rPr lang="en-US" sz="1800" b="1" dirty="0">
                      <a:latin typeface="Arial Narrow" panose="020B0606020202030204" pitchFamily="34" charset="0"/>
                    </a:rPr>
                    <a:t>1               </a:t>
                  </a:r>
                  <a:r>
                    <a:rPr lang="en-US" sz="1800" b="1" dirty="0" smtClean="0">
                      <a:latin typeface="Arial Narrow" panose="020B0606020202030204" pitchFamily="34" charset="0"/>
                    </a:rPr>
                    <a:t>2                     </a:t>
                  </a:r>
                  <a:r>
                    <a:rPr lang="en-US" sz="1800" b="1" dirty="0">
                      <a:latin typeface="Arial Narrow" panose="020B0606020202030204" pitchFamily="34" charset="0"/>
                    </a:rPr>
                    <a:t>…   …    …                 </a:t>
                  </a:r>
                  <a:r>
                    <a:rPr lang="en-US" sz="1800" b="1" dirty="0" smtClean="0">
                      <a:latin typeface="Arial Narrow" panose="020B0606020202030204" pitchFamily="34" charset="0"/>
                    </a:rPr>
                    <a:t>  n-1               </a:t>
                  </a:r>
                  <a:r>
                    <a:rPr lang="en-US" sz="1800" b="1" dirty="0">
                      <a:latin typeface="Arial Narrow" panose="020B0606020202030204" pitchFamily="34" charset="0"/>
                    </a:rPr>
                    <a:t>n</a:t>
                  </a:r>
                </a:p>
              </p:txBody>
            </p:sp>
          </p:grp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990600" y="4572000"/>
                <a:ext cx="0" cy="762000"/>
              </a:xfrm>
              <a:prstGeom prst="line">
                <a:avLst/>
              </a:prstGeom>
              <a:noFill/>
              <a:ln w="38100">
                <a:solidFill>
                  <a:srgbClr val="A60A1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V="1">
                <a:off x="2819400" y="419100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A60A1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V="1">
                <a:off x="6019800" y="3810000"/>
                <a:ext cx="0" cy="762000"/>
              </a:xfrm>
              <a:prstGeom prst="line">
                <a:avLst/>
              </a:prstGeom>
              <a:noFill/>
              <a:ln w="38100">
                <a:solidFill>
                  <a:srgbClr val="A60A1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6858000" y="4800600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A60A1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96000" y="37338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anose="020B0606020202030204" pitchFamily="34" charset="0"/>
                  </a:rPr>
                  <a:t>$100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3400" y="53340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anose="020B0606020202030204" pitchFamily="34" charset="0"/>
                  </a:rPr>
                  <a:t>P = $-80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95600" y="40386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anose="020B0606020202030204" pitchFamily="34" charset="0"/>
                  </a:rPr>
                  <a:t>$50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10400" y="53340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 Narrow" panose="020B0606020202030204" pitchFamily="34" charset="0"/>
                  </a:rPr>
                  <a:t>F = ?</a:t>
                </a:r>
                <a:endParaRPr lang="en-US" sz="1600" dirty="0"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683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Diagram Example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57200" y="1270000"/>
                <a:ext cx="8229600" cy="939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Plot observed cash flows over last 8 years and estimated sale next year for $150. Show present worth (P) arrow at present time,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 =0 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57200" y="1270000"/>
                <a:ext cx="8229600" cy="939800"/>
              </a:xfrm>
              <a:blipFill rotWithShape="1">
                <a:blip r:embed="rId2" cstate="print"/>
                <a:stretch>
                  <a:fillRect l="-1111" t="-4516" r="-963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 descr="In this case, it is an arithmatic gradient where there is a constant increase (or decrease) each period.  In this case, the period is in years and the gradient is a $25 decrease in each of the 8 years ($650 to 625, to 600, t0 575, etc.) 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56975" y="2133600"/>
            <a:ext cx="48300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1177636" y="4551218"/>
            <a:ext cx="990600" cy="1066800"/>
          </a:xfrm>
          <a:solidFill>
            <a:srgbClr val="33C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This is called a ‘gradient’ – a constant change over each period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270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Equivalence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3946A4"/>
                    </a:solidFill>
                  </a:rPr>
                  <a:t>Definition: </a:t>
                </a:r>
                <a:r>
                  <a:rPr lang="en-US" dirty="0"/>
                  <a:t>Combination of </a:t>
                </a:r>
                <a:r>
                  <a:rPr lang="en-US" dirty="0">
                    <a:solidFill>
                      <a:srgbClr val="A60A1B"/>
                    </a:solidFill>
                  </a:rPr>
                  <a:t>interest rate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(rate of return) and </a:t>
                </a:r>
                <a:r>
                  <a:rPr lang="en-US" dirty="0">
                    <a:solidFill>
                      <a:srgbClr val="A60A1B"/>
                    </a:solidFill>
                  </a:rPr>
                  <a:t>time value of money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determine different amounts of money at different points in time that are economically equivalent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>
                    <a:solidFill>
                      <a:srgbClr val="3946A4"/>
                    </a:solidFill>
                  </a:rPr>
                  <a:t>How it works: </a:t>
                </a:r>
                <a:r>
                  <a:rPr lang="en-US" dirty="0"/>
                  <a:t>Use interest rate</a:t>
                </a:r>
                <a:r>
                  <a:rPr lang="en-US" i="1" dirty="0"/>
                  <a:t>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and time </a:t>
                </a:r>
                <a:r>
                  <a:rPr lang="en-US" i="1" dirty="0"/>
                  <a:t>t</a:t>
                </a:r>
                <a:r>
                  <a:rPr lang="en-US" dirty="0"/>
                  <a:t> in upcoming relations to move money (values of P, F and A) between time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=0, 1, …,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make them equivalent (not equal) at the rate </a:t>
                </a:r>
                <a:r>
                  <a:rPr lang="en-US" i="1" dirty="0" err="1" smtClean="0"/>
                  <a:t>i</a:t>
                </a:r>
                <a:endParaRPr lang="en-US" i="1" dirty="0"/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117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5894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0A1B"/>
                </a:solidFill>
              </a:rPr>
              <a:t>Chapter 1</a:t>
            </a:r>
            <a:endParaRPr lang="en-US" dirty="0">
              <a:solidFill>
                <a:srgbClr val="A60A1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Foundations </a:t>
            </a:r>
            <a:r>
              <a:rPr lang="en-US" dirty="0" smtClean="0">
                <a:solidFill>
                  <a:srgbClr val="444444"/>
                </a:solidFill>
                <a:latin typeface="ArumSans Rg" pitchFamily="34" charset="0"/>
              </a:rPr>
              <a:t>Of </a:t>
            </a:r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Engineering Economy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021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Different sums of money at different times may be equal in economic value at a given </a:t>
            </a:r>
            <a:r>
              <a:rPr lang="en-US" dirty="0" smtClean="0"/>
              <a:t>rate</a:t>
            </a:r>
            <a:endParaRPr lang="en-US" dirty="0"/>
          </a:p>
        </p:txBody>
      </p:sp>
      <p:grpSp>
        <p:nvGrpSpPr>
          <p:cNvPr id="7" name="Group 3"/>
          <p:cNvGrpSpPr/>
          <p:nvPr/>
        </p:nvGrpSpPr>
        <p:grpSpPr>
          <a:xfrm>
            <a:off x="1790700" y="2526268"/>
            <a:ext cx="5562600" cy="2426732"/>
            <a:chOff x="1219200" y="2209800"/>
            <a:chExt cx="5562600" cy="2426732"/>
          </a:xfrm>
        </p:grpSpPr>
        <p:grpSp>
          <p:nvGrpSpPr>
            <p:cNvPr id="8" name="Group 1032"/>
            <p:cNvGrpSpPr>
              <a:grpSpLocks/>
            </p:cNvGrpSpPr>
            <p:nvPr/>
          </p:nvGrpSpPr>
          <p:grpSpPr bwMode="auto">
            <a:xfrm>
              <a:off x="1676400" y="2590800"/>
              <a:ext cx="5105400" cy="1752600"/>
              <a:chOff x="816" y="1104"/>
              <a:chExt cx="3216" cy="1104"/>
            </a:xfrm>
          </p:grpSpPr>
          <p:sp>
            <p:nvSpPr>
              <p:cNvPr id="13" name="Line 1028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31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Line 1029"/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Line 1030"/>
              <p:cNvSpPr>
                <a:spLocks noChangeShapeType="1"/>
              </p:cNvSpPr>
              <p:nvPr/>
            </p:nvSpPr>
            <p:spPr bwMode="auto">
              <a:xfrm flipV="1">
                <a:off x="3552" y="1104"/>
                <a:ext cx="0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Text Box 1031"/>
              <p:cNvSpPr txBox="1">
                <a:spLocks noChangeArrowheads="1"/>
              </p:cNvSpPr>
              <p:nvPr/>
            </p:nvSpPr>
            <p:spPr bwMode="auto">
              <a:xfrm>
                <a:off x="816" y="1728"/>
                <a:ext cx="29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Arial Narrow" panose="020B0606020202030204" pitchFamily="34" charset="0"/>
                  </a:rPr>
                  <a:t>  </a:t>
                </a:r>
                <a:r>
                  <a:rPr lang="en-US" sz="1600" b="1" dirty="0" smtClean="0">
                    <a:latin typeface="Arial Narrow" panose="020B0606020202030204" pitchFamily="34" charset="0"/>
                  </a:rPr>
                  <a:t> 0                                                                                      1</a:t>
                </a:r>
                <a:endParaRPr lang="en-US" sz="1600" b="1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9" name="Text Box 1033"/>
            <p:cNvSpPr txBox="1">
              <a:spLocks noChangeArrowheads="1"/>
            </p:cNvSpPr>
            <p:nvPr/>
          </p:nvSpPr>
          <p:spPr bwMode="auto">
            <a:xfrm>
              <a:off x="1219200" y="42672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 Narrow" panose="020B0606020202030204" pitchFamily="34" charset="0"/>
                </a:rPr>
                <a:t>$100 now</a:t>
              </a:r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5715000" y="22098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 Narrow" panose="020B0606020202030204" pitchFamily="34" charset="0"/>
                </a:rPr>
                <a:t>$</a:t>
              </a:r>
              <a:r>
                <a:rPr lang="en-US" dirty="0" smtClean="0">
                  <a:latin typeface="Arial Narrow" panose="020B0606020202030204" pitchFamily="34" charset="0"/>
                </a:rPr>
                <a:t>110</a:t>
              </a:r>
              <a:endParaRPr lang="en-US" sz="1800" b="1" dirty="0">
                <a:latin typeface="Arial Narrow" panose="020B0606020202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2400300" y="3733800"/>
                  <a:ext cx="377190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</a:rPr>
                          <m:t>Rate</m:t>
                        </m:r>
                        <m:r>
                          <a:rPr lang="en-US" sz="200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</a:rPr>
                          <m:t>of</m:t>
                        </m:r>
                        <m:r>
                          <a:rPr lang="en-US" sz="200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</a:rPr>
                          <m:t>return</m:t>
                        </m:r>
                        <m:r>
                          <a:rPr lang="en-US" sz="2000" i="0" dirty="0" smtClean="0">
                            <a:latin typeface="Cambria Math"/>
                          </a:rPr>
                          <m:t>=10% 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/>
                          </a:rPr>
                          <m:t>per</m:t>
                        </m:r>
                        <m:r>
                          <a:rPr lang="en-US" sz="2000" i="0" dirty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latin typeface="Cambria Math"/>
                          </a:rPr>
                          <m:t>year</m:t>
                        </m:r>
                      </m:oMath>
                    </m:oMathPara>
                  </a14:m>
                  <a:endParaRPr 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>
            <p:sp>
              <p:nvSpPr>
                <p:cNvPr id="11" name="Text Box 10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0300" y="3733800"/>
                  <a:ext cx="3771900" cy="40011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b="-909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6172200" y="3200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Narrow" panose="020B0606020202030204" pitchFamily="34" charset="0"/>
                </a:rPr>
                <a:t>Year</a:t>
              </a:r>
              <a:endParaRPr lang="en-US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Content Placeholder 4"/>
          <p:cNvSpPr>
            <a:spLocks noGrp="1"/>
          </p:cNvSpPr>
          <p:nvPr>
            <p:ph idx="17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946A4"/>
                </a:solidFill>
              </a:rPr>
              <a:t>$100 now is economically equivalent to $110 one year from now, if the $100 is invested at a rate of 10% per year</a:t>
            </a:r>
            <a:r>
              <a:rPr lang="en-US" dirty="0" smtClean="0">
                <a:solidFill>
                  <a:srgbClr val="3946A4"/>
                </a:solidFill>
              </a:rPr>
              <a:t>.</a:t>
            </a:r>
            <a:endParaRPr lang="en-US" dirty="0">
              <a:solidFill>
                <a:srgbClr val="394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78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and Compound </a:t>
            </a:r>
            <a:r>
              <a:rPr lang="en-US" dirty="0" smtClean="0"/>
              <a:t>Interest</a:t>
            </a:r>
            <a:r>
              <a:rPr lang="en-US" sz="1400" dirty="0"/>
              <a:t> </a:t>
            </a:r>
            <a:r>
              <a:rPr lang="en-US" sz="1400" dirty="0" smtClean="0"/>
              <a:t>(1</a:t>
            </a:r>
            <a:r>
              <a:rPr lang="en-US" sz="14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382000" cy="239268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 smtClean="0"/>
                  <a:t>Simple Interest</a:t>
                </a:r>
              </a:p>
              <a:p>
                <a:pPr marL="969264">
                  <a:buClr>
                    <a:srgbClr val="3946A4"/>
                  </a:buClr>
                </a:pPr>
                <a:r>
                  <a:rPr lang="en-US" sz="2400" dirty="0" smtClean="0"/>
                  <a:t>Interest </a:t>
                </a:r>
                <a:r>
                  <a:rPr lang="en-US" sz="2400" dirty="0"/>
                  <a:t>is calculated using principal only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Interest</m:t>
                      </m:r>
                      <m:r>
                        <a:rPr lang="en-US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principal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number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of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periods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interest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rate</m:t>
                      </m:r>
                      <m:r>
                        <a:rPr lang="en-US" i="0" dirty="0">
                          <a:solidFill>
                            <a:srgbClr val="A60A1B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A60A1B"/>
                  </a:solidFill>
                </a:endParaRPr>
              </a:p>
              <a:p>
                <a:pPr lvl="1">
                  <a:buNone/>
                </a:pPr>
                <a:r>
                  <a:rPr lang="en-US" dirty="0">
                    <a:solidFill>
                      <a:srgbClr val="A60A1B"/>
                    </a:solidFill>
                  </a:rPr>
                  <a:t>		</a:t>
                </a:r>
                <a:r>
                  <a:rPr lang="en-US" dirty="0" smtClean="0">
                    <a:solidFill>
                      <a:srgbClr val="A60A1B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solidFill>
                          <a:srgbClr val="A60A1B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 smtClean="0">
                        <a:solidFill>
                          <a:srgbClr val="A60A1B"/>
                        </a:solidFill>
                        <a:latin typeface="Cambria Math"/>
                      </a:rPr>
                      <m:t>𝑃𝑛𝑖</m:t>
                    </m:r>
                  </m:oMath>
                </a14:m>
                <a:endParaRPr lang="en-US" sz="200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382000" cy="2392680"/>
              </a:xfrm>
              <a:blipFill rotWithShape="1">
                <a:blip r:embed="rId2" cstate="print"/>
                <a:stretch>
                  <a:fillRect l="-1455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3"/>
          <p:cNvCxnSpPr/>
          <p:nvPr/>
        </p:nvCxnSpPr>
        <p:spPr bwMode="auto">
          <a:xfrm>
            <a:off x="533400" y="3581400"/>
            <a:ext cx="7315200" cy="710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733800"/>
                <a:ext cx="7772400" cy="239268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3946A4"/>
                    </a:solidFill>
                  </a:rPr>
                  <a:t>Example:</a:t>
                </a:r>
                <a:r>
                  <a:rPr lang="en-US" dirty="0">
                    <a:solidFill>
                      <a:srgbClr val="3333CC"/>
                    </a:solidFill>
                  </a:rPr>
                  <a:t> </a:t>
                </a:r>
                <a:r>
                  <a:rPr lang="en-US" dirty="0"/>
                  <a:t>$100,000 lent for 3 years at simple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= 10% per year. What is repayment after 3 years?</a:t>
                </a:r>
              </a:p>
              <a:p>
                <a:pPr>
                  <a:buNone/>
                </a:pPr>
                <a:endParaRPr lang="en-US" sz="1200" dirty="0"/>
              </a:p>
              <a:p>
                <a:pPr marL="0" algn="ctr">
                  <a:buNone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A60A1B"/>
                        </a:solidFill>
                        <a:latin typeface="Cambria Math"/>
                      </a:rPr>
                      <m:t>Interest</m:t>
                    </m:r>
                    <m:r>
                      <a:rPr lang="en-US" sz="2000" i="0" dirty="0" smtClean="0">
                        <a:solidFill>
                          <a:srgbClr val="A60A1B"/>
                        </a:solidFill>
                        <a:latin typeface="Cambria Math"/>
                      </a:rPr>
                      <m:t> = 100,000(3)(0.10) = $30,000</m:t>
                    </m:r>
                  </m:oMath>
                </a14:m>
                <a:endParaRPr lang="en-US" sz="1000" dirty="0">
                  <a:solidFill>
                    <a:srgbClr val="A60A1B"/>
                  </a:solidFill>
                </a:endParaRPr>
              </a:p>
              <a:p>
                <a:pPr marL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2000" i="0" dirty="0">
                          <a:solidFill>
                            <a:srgbClr val="A60A1B"/>
                          </a:solidFill>
                          <a:latin typeface="Cambria Math"/>
                        </a:rPr>
                        <m:t>Total</m:t>
                      </m:r>
                      <m:r>
                        <a:rPr lang="en-US" sz="2000" i="0" dirty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 dirty="0">
                          <a:solidFill>
                            <a:srgbClr val="A60A1B"/>
                          </a:solidFill>
                          <a:latin typeface="Cambria Math"/>
                        </a:rPr>
                        <m:t>due</m:t>
                      </m:r>
                      <m:r>
                        <a:rPr lang="en-US" sz="2000" i="0" dirty="0">
                          <a:solidFill>
                            <a:srgbClr val="A60A1B"/>
                          </a:solidFill>
                          <a:latin typeface="Cambria Math"/>
                        </a:rPr>
                        <m:t> = 100,000 + 30,000 = $130,000</m:t>
                      </m:r>
                    </m:oMath>
                  </m:oMathPara>
                </a14:m>
                <a:endParaRPr lang="en-US" sz="2000" dirty="0">
                  <a:solidFill>
                    <a:srgbClr val="A60A1B"/>
                  </a:solidFill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733800"/>
                <a:ext cx="7772400" cy="2392680"/>
              </a:xfrm>
              <a:blipFill rotWithShape="1">
                <a:blip r:embed="rId3" cstate="print"/>
                <a:stretch>
                  <a:fillRect l="-1569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52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and Compound Interest</a:t>
            </a:r>
            <a:r>
              <a:rPr lang="en-US" sz="1400" dirty="0"/>
              <a:t> </a:t>
            </a:r>
            <a:r>
              <a:rPr lang="en-US" sz="1400" dirty="0" smtClean="0"/>
              <a:t>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 smtClean="0"/>
                  <a:t>Compound Interest</a:t>
                </a:r>
                <a:endParaRPr lang="en-US" dirty="0">
                  <a:solidFill>
                    <a:srgbClr val="3333CC"/>
                  </a:solidFill>
                </a:endParaRPr>
              </a:p>
              <a:p>
                <a:pPr marL="97155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Interest is based on principal plus all accrued interest</a:t>
                </a:r>
              </a:p>
              <a:p>
                <a:pPr marL="97155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means interest </a:t>
                </a:r>
                <a:r>
                  <a:rPr lang="en-US" i="1" dirty="0">
                    <a:solidFill>
                      <a:srgbClr val="3946A4"/>
                    </a:solidFill>
                  </a:rPr>
                  <a:t>earns</a:t>
                </a:r>
                <a:r>
                  <a:rPr lang="en-US" dirty="0"/>
                  <a:t> interest and compounds over time</a:t>
                </a:r>
                <a:endParaRPr lang="en-US" sz="1000" dirty="0">
                  <a:solidFill>
                    <a:srgbClr val="C00000"/>
                  </a:solidFill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Interest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principal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all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accrued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interest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) (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interest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rate</m:t>
                      </m:r>
                      <m:r>
                        <a:rPr lang="en-US" b="0" i="0" dirty="0" smtClean="0">
                          <a:solidFill>
                            <a:srgbClr val="A60A1B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0" dirty="0">
                  <a:solidFill>
                    <a:srgbClr val="A60A1B"/>
                  </a:solidFill>
                </a:endParaRPr>
              </a:p>
              <a:p>
                <a:pPr>
                  <a:spcBef>
                    <a:spcPts val="1800"/>
                  </a:spcBef>
                  <a:buNone/>
                </a:pPr>
                <a:r>
                  <a:rPr lang="en-US" dirty="0"/>
                  <a:t>    Interest for time period</a:t>
                </a:r>
                <a:r>
                  <a:rPr lang="en-US" i="1" dirty="0"/>
                  <a:t> t </a:t>
                </a:r>
                <a:r>
                  <a:rPr lang="en-US" dirty="0" smtClean="0"/>
                  <a:t>is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1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3" descr="In mathematical terms, the interest It for time period t may be calculated by:&#10;&#10;Compound interest *  (principal  *   all accrued interest)(interest rate)&#10;&#10;So effectively, you are earning (or paying) interest on interest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0791186"/>
              </p:ext>
            </p:extLst>
          </p:nvPr>
        </p:nvGraphicFramePr>
        <p:xfrm>
          <a:off x="2895600" y="4518025"/>
          <a:ext cx="3352800" cy="1425575"/>
        </p:xfrm>
        <a:graphic>
          <a:graphicData uri="http://schemas.openxmlformats.org/presentationml/2006/ole">
            <p:oleObj spid="_x0000_s3102" name="Equation" r:id="rId4" imgW="1193800" imgH="508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21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 Example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57200" y="1270000"/>
                <a:ext cx="8229600" cy="17780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rgbClr val="3946A4"/>
                    </a:solidFill>
                  </a:rPr>
                  <a:t>Example: </a:t>
                </a:r>
                <a:r>
                  <a:rPr lang="en-US" dirty="0"/>
                  <a:t>$100,000 lent for 3 years at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= 10% per </a:t>
                </a:r>
                <a:r>
                  <a:rPr lang="en-US" dirty="0" smtClean="0"/>
                  <a:t>year compounded</a:t>
                </a:r>
                <a:r>
                  <a:rPr lang="en-US" dirty="0"/>
                  <a:t>. What is repayment after 3 years?</a:t>
                </a:r>
              </a:p>
              <a:p>
                <a:pPr>
                  <a:spcBef>
                    <a:spcPts val="600"/>
                  </a:spcBef>
                  <a:buNone/>
                </a:pPr>
                <a:r>
                  <a:rPr lang="en-US" sz="2000" b="0" dirty="0"/>
                  <a:t>	</a:t>
                </a:r>
                <a:r>
                  <a:rPr lang="en-US" b="0" dirty="0">
                    <a:solidFill>
                      <a:srgbClr val="A60A1B"/>
                    </a:solidFill>
                  </a:rPr>
                  <a:t>Interest, year 1:	 </a:t>
                </a:r>
                <a:r>
                  <a:rPr lang="en-US" b="0" dirty="0" smtClean="0">
                    <a:solidFill>
                      <a:srgbClr val="A60A1B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𝐼</m:t>
                    </m:r>
                    <m:r>
                      <a:rPr lang="en-US" b="0" i="1" baseline="-25000" dirty="0" smtClean="0">
                        <a:solidFill>
                          <a:srgbClr val="A60A1B"/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>
                        <a:solidFill>
                          <a:srgbClr val="A60A1B"/>
                        </a:solidFill>
                        <a:latin typeface="Cambria Math"/>
                      </a:rPr>
                      <m:t>100,000(0.10)=$10,000</m:t>
                    </m:r>
                  </m:oMath>
                </a14:m>
                <a:endParaRPr lang="en-US" b="0" dirty="0">
                  <a:solidFill>
                    <a:srgbClr val="A60A1B"/>
                  </a:solidFill>
                </a:endParaRPr>
              </a:p>
              <a:p>
                <a:pPr>
                  <a:spcBef>
                    <a:spcPts val="600"/>
                  </a:spcBef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</a:t>
                </a:r>
                <a:r>
                  <a:rPr lang="en-US" b="0" spc="10" dirty="0"/>
                  <a:t>Total due, year </a:t>
                </a:r>
                <a:r>
                  <a:rPr lang="en-US" b="0" spc="20" dirty="0"/>
                  <a:t>1:</a:t>
                </a:r>
                <a:r>
                  <a:rPr lang="en-US" b="0" dirty="0"/>
                  <a:t> </a:t>
                </a:r>
                <a:r>
                  <a:rPr lang="en-US" b="0" dirty="0" smtClean="0"/>
                  <a:t>	</a:t>
                </a:r>
                <a:r>
                  <a:rPr lang="en-US" b="0" dirty="0"/>
                  <a:t> </a:t>
                </a:r>
                <a:r>
                  <a:rPr lang="en-US" b="0" dirty="0" smtClean="0"/>
                  <a:t>    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  <m:r>
                      <a:rPr lang="en-US" b="0" i="1" baseline="-25000" dirty="0" smtClean="0">
                        <a:latin typeface="Cambria Math"/>
                      </a:rPr>
                      <m:t>1</m:t>
                    </m:r>
                    <m:r>
                      <a:rPr lang="en-US" b="0" i="1" dirty="0">
                        <a:latin typeface="Cambria Math"/>
                      </a:rPr>
                      <m:t>=100,000+10,000=$</m:t>
                    </m:r>
                    <m:r>
                      <a:rPr lang="en-US" b="0" i="1" dirty="0" smtClean="0">
                        <a:latin typeface="Cambria Math"/>
                      </a:rPr>
                      <m:t>110,000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57200" y="1270000"/>
                <a:ext cx="8229600" cy="1778000"/>
              </a:xfrm>
              <a:blipFill rotWithShape="1">
                <a:blip r:embed="rId2" cstate="print"/>
                <a:stretch>
                  <a:fillRect l="-1111" t="-274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3"/>
          <p:cNvCxnSpPr/>
          <p:nvPr/>
        </p:nvCxnSpPr>
        <p:spPr bwMode="auto">
          <a:xfrm>
            <a:off x="664845" y="3200400"/>
            <a:ext cx="76809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4"/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457200" y="3312160"/>
                <a:ext cx="8229600" cy="95504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None/>
                </a:pP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	</a:t>
                </a:r>
                <a:r>
                  <a:rPr lang="en-US" b="0" dirty="0" smtClean="0">
                    <a:solidFill>
                      <a:srgbClr val="A60A1B"/>
                    </a:solidFill>
                  </a:rPr>
                  <a:t>Interest</a:t>
                </a:r>
                <a:r>
                  <a:rPr lang="en-US" b="0" dirty="0">
                    <a:solidFill>
                      <a:srgbClr val="A60A1B"/>
                    </a:solidFill>
                  </a:rPr>
                  <a:t>, year 2:	  </a:t>
                </a:r>
                <a:r>
                  <a:rPr lang="en-US" b="0" dirty="0" smtClean="0">
                    <a:solidFill>
                      <a:srgbClr val="A60A1B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𝐼</m:t>
                    </m:r>
                    <m:r>
                      <a:rPr lang="en-US" b="0" i="1" baseline="-25000" dirty="0" smtClean="0">
                        <a:solidFill>
                          <a:srgbClr val="A60A1B"/>
                        </a:solidFill>
                        <a:latin typeface="Cambria Math"/>
                      </a:rPr>
                      <m:t>2</m:t>
                    </m:r>
                    <m:r>
                      <a:rPr lang="en-US" b="0" i="1" dirty="0">
                        <a:solidFill>
                          <a:srgbClr val="A60A1B"/>
                        </a:solidFill>
                        <a:latin typeface="Cambria Math"/>
                      </a:rPr>
                      <m:t>=110,000(0.10)=$11,000</m:t>
                    </m:r>
                  </m:oMath>
                </a14:m>
                <a:endParaRPr lang="en-US" b="0" dirty="0">
                  <a:solidFill>
                    <a:srgbClr val="A60A1B"/>
                  </a:solidFill>
                </a:endParaRPr>
              </a:p>
              <a:p>
                <a:pPr>
                  <a:spcBef>
                    <a:spcPts val="600"/>
                  </a:spcBef>
                  <a:buNone/>
                </a:pPr>
                <a:r>
                  <a:rPr lang="en-US" b="0" dirty="0"/>
                  <a:t>  </a:t>
                </a:r>
                <a:r>
                  <a:rPr lang="en-US" b="0" spc="10" dirty="0" smtClean="0"/>
                  <a:t>Total </a:t>
                </a:r>
                <a:r>
                  <a:rPr lang="en-US" b="0" spc="10" dirty="0"/>
                  <a:t>due, year </a:t>
                </a:r>
                <a:r>
                  <a:rPr lang="en-US" b="0" spc="20" dirty="0"/>
                  <a:t>2:</a:t>
                </a:r>
                <a:r>
                  <a:rPr lang="en-US" b="0" spc="10" dirty="0"/>
                  <a:t> </a:t>
                </a:r>
                <a:r>
                  <a:rPr lang="en-US" b="0" dirty="0"/>
                  <a:t>	 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  <m:r>
                      <a:rPr lang="en-US" b="0" i="1" baseline="-25000" dirty="0" smtClean="0">
                        <a:latin typeface="Cambria Math"/>
                      </a:rPr>
                      <m:t>2</m:t>
                    </m:r>
                    <m:r>
                      <a:rPr lang="en-US" b="0" i="1" dirty="0">
                        <a:latin typeface="Cambria Math"/>
                      </a:rPr>
                      <m:t>=110,000+11,000=$121,000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457200" y="3312160"/>
                <a:ext cx="8229600" cy="955040"/>
              </a:xfrm>
              <a:blipFill rotWithShape="1">
                <a:blip r:embed="rId3" cstate="print"/>
                <a:stretch>
                  <a:fillRect t="-4459" b="-8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5"/>
          <p:cNvCxnSpPr/>
          <p:nvPr/>
        </p:nvCxnSpPr>
        <p:spPr bwMode="auto">
          <a:xfrm>
            <a:off x="664845" y="4371975"/>
            <a:ext cx="768096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2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6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457200" y="4516120"/>
                <a:ext cx="8229600" cy="89408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buNone/>
                </a:pP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	</a:t>
                </a:r>
                <a:r>
                  <a:rPr lang="en-US" b="0" dirty="0" smtClean="0">
                    <a:solidFill>
                      <a:srgbClr val="A60A1B"/>
                    </a:solidFill>
                  </a:rPr>
                  <a:t>Interest</a:t>
                </a:r>
                <a:r>
                  <a:rPr lang="en-US" b="0" dirty="0">
                    <a:solidFill>
                      <a:srgbClr val="A60A1B"/>
                    </a:solidFill>
                  </a:rPr>
                  <a:t>, year 3:	</a:t>
                </a:r>
                <a:r>
                  <a:rPr lang="en-US" b="0" dirty="0" smtClean="0">
                    <a:solidFill>
                      <a:srgbClr val="A60A1B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𝐼</m:t>
                    </m:r>
                    <m:r>
                      <a:rPr lang="en-US" b="0" i="1" baseline="-25000" dirty="0" smtClean="0">
                        <a:solidFill>
                          <a:srgbClr val="A60A1B"/>
                        </a:solidFill>
                        <a:latin typeface="Cambria Math"/>
                      </a:rPr>
                      <m:t>3</m:t>
                    </m:r>
                    <m:r>
                      <a:rPr lang="en-US" b="0" i="1" dirty="0" smtClean="0">
                        <a:solidFill>
                          <a:srgbClr val="A60A1B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>
                        <a:solidFill>
                          <a:srgbClr val="A60A1B"/>
                        </a:solidFill>
                        <a:latin typeface="Cambria Math"/>
                      </a:rPr>
                      <m:t>121,000(0.10=$12,100</m:t>
                    </m:r>
                  </m:oMath>
                </a14:m>
                <a:endParaRPr lang="en-US" b="0" dirty="0">
                  <a:solidFill>
                    <a:srgbClr val="A60A1B"/>
                  </a:solidFill>
                </a:endParaRPr>
              </a:p>
              <a:p>
                <a:pPr>
                  <a:spcBef>
                    <a:spcPts val="600"/>
                  </a:spcBef>
                  <a:buNone/>
                </a:pPr>
                <a:r>
                  <a:rPr lang="en-US" b="0" dirty="0"/>
                  <a:t>  </a:t>
                </a:r>
                <a:r>
                  <a:rPr lang="en-US" b="0" spc="10" dirty="0" smtClean="0"/>
                  <a:t>Total </a:t>
                </a:r>
                <a:r>
                  <a:rPr lang="en-US" b="0" spc="10" dirty="0"/>
                  <a:t>due, year </a:t>
                </a:r>
                <a:r>
                  <a:rPr lang="en-US" b="0" spc="20" dirty="0"/>
                  <a:t>3:</a:t>
                </a:r>
                <a:r>
                  <a:rPr lang="en-US" b="0" dirty="0"/>
                  <a:t>        </a:t>
                </a: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𝑇</m:t>
                    </m:r>
                    <m:r>
                      <a:rPr lang="en-US" b="0" i="1" baseline="-25000" dirty="0" smtClean="0">
                        <a:latin typeface="Cambria Math"/>
                      </a:rPr>
                      <m:t>3</m:t>
                    </m:r>
                    <m:r>
                      <a:rPr lang="en-US" b="0" i="1" dirty="0">
                        <a:latin typeface="Cambria Math"/>
                      </a:rPr>
                      <m:t>=121,000+12,100=</m:t>
                    </m:r>
                    <m:r>
                      <a:rPr lang="en-US" b="1" i="1" dirty="0">
                        <a:latin typeface="Cambria Math"/>
                      </a:rPr>
                      <m:t>$</m:t>
                    </m:r>
                    <m:r>
                      <a:rPr lang="en-US" b="1" i="1" dirty="0">
                        <a:latin typeface="Cambria Math"/>
                      </a:rPr>
                      <m:t>𝟏𝟑𝟑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r>
                      <a:rPr lang="en-US" b="1" i="1" dirty="0">
                        <a:latin typeface="Cambria Math"/>
                      </a:rPr>
                      <m:t>𝟏𝟎𝟎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457200" y="4516120"/>
                <a:ext cx="8229600" cy="894080"/>
              </a:xfrm>
              <a:blipFill rotWithShape="1">
                <a:blip r:embed="rId4" cstate="print"/>
                <a:stretch>
                  <a:fillRect t="-476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7"/>
          <p:cNvSpPr>
            <a:spLocks noGrp="1"/>
          </p:cNvSpPr>
          <p:nvPr>
            <p:ph sz="quarter" idx="20"/>
          </p:nvPr>
        </p:nvSpPr>
        <p:spPr>
          <a:xfrm>
            <a:off x="2423160" y="5715000"/>
            <a:ext cx="4297680" cy="4572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000" b="0" dirty="0"/>
              <a:t>Compounded: $133,100	 Simple: $</a:t>
            </a:r>
            <a:r>
              <a:rPr lang="en-US" sz="2000" b="0" dirty="0" smtClean="0"/>
              <a:t>130,000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26003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Attractive Rate of Return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4368800"/>
          </a:xfrm>
        </p:spPr>
        <p:txBody>
          <a:bodyPr/>
          <a:lstStyle/>
          <a:p>
            <a:pPr marL="0" indent="0">
              <a:spcBef>
                <a:spcPts val="1800"/>
              </a:spcBef>
              <a:buClr>
                <a:srgbClr val="A60A1B"/>
              </a:buClr>
              <a:buNone/>
            </a:pPr>
            <a:r>
              <a:rPr lang="en-US" b="1" dirty="0"/>
              <a:t> MARR is a reasonable rate of return (percent) established for evaluating and selecting alternatives</a:t>
            </a:r>
          </a:p>
          <a:p>
            <a:pPr marL="0" indent="0">
              <a:spcBef>
                <a:spcPts val="1800"/>
              </a:spcBef>
              <a:buClr>
                <a:srgbClr val="A60A1B"/>
              </a:buClr>
              <a:buNone/>
            </a:pPr>
            <a:r>
              <a:rPr lang="en-US" b="1" dirty="0"/>
              <a:t> An investment is justified economically if it is expected to return at least the MARR</a:t>
            </a:r>
          </a:p>
          <a:p>
            <a:pPr marL="0" indent="0">
              <a:spcBef>
                <a:spcPts val="1800"/>
              </a:spcBef>
              <a:buClr>
                <a:srgbClr val="A60A1B"/>
              </a:buClr>
              <a:buNone/>
            </a:pPr>
            <a:r>
              <a:rPr lang="en-US" b="1" dirty="0"/>
              <a:t> Also termed </a:t>
            </a:r>
            <a:r>
              <a:rPr lang="en-US" b="1" i="1" dirty="0"/>
              <a:t>hurdle rate, benchmark rate </a:t>
            </a:r>
            <a:r>
              <a:rPr lang="en-US" b="1" dirty="0"/>
              <a:t>and </a:t>
            </a:r>
            <a:r>
              <a:rPr lang="en-US" b="1" i="1" dirty="0"/>
              <a:t>cutoff </a:t>
            </a:r>
            <a:r>
              <a:rPr lang="en-US" b="1" i="1" dirty="0" smtClean="0"/>
              <a:t>rate</a:t>
            </a:r>
            <a:endParaRPr lang="en-US" b="1" i="1" dirty="0"/>
          </a:p>
        </p:txBody>
      </p:sp>
      <p:pic>
        <p:nvPicPr>
          <p:cNvPr id="15" name="Picture 3" descr="The MARR is typically set by a company and generally means, 'if the investment doesn't make this return (i.e. interest rate on the investment) then we should not fund the project.'&#10;&#10;Typically, the riskier the project (e.g. a new proposal) should have a higher MARR to address the risk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34973" y="1295400"/>
            <a:ext cx="40551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6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 Characteristics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3946A4"/>
              </a:buClr>
              <a:buNone/>
            </a:pPr>
            <a:r>
              <a:rPr lang="en-US" dirty="0"/>
              <a:t>MARR is established by the financial managers of the firm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3946A4"/>
              </a:buClr>
              <a:buNone/>
            </a:pPr>
            <a:r>
              <a:rPr lang="en-US" dirty="0"/>
              <a:t>MARR is fundamentally connected to the </a:t>
            </a:r>
            <a:r>
              <a:rPr lang="en-US" dirty="0">
                <a:solidFill>
                  <a:srgbClr val="A60A1B"/>
                </a:solidFill>
              </a:rPr>
              <a:t>cost  of capital</a:t>
            </a:r>
            <a:endParaRPr lang="en-US" u="sng" dirty="0">
              <a:solidFill>
                <a:srgbClr val="A60A1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3946A4"/>
              </a:buClr>
              <a:buNone/>
            </a:pPr>
            <a:r>
              <a:rPr lang="en-US" dirty="0"/>
              <a:t>Both types of capital financing are used to determine the </a:t>
            </a:r>
            <a:r>
              <a:rPr lang="en-US" dirty="0">
                <a:solidFill>
                  <a:srgbClr val="A60A1B"/>
                </a:solidFill>
              </a:rPr>
              <a:t>weighted average cost of capital (WACC)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the MARR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3946A4"/>
              </a:buClr>
              <a:buNone/>
            </a:pPr>
            <a:r>
              <a:rPr lang="en-US" dirty="0"/>
              <a:t>MARR usually considers the </a:t>
            </a:r>
            <a:r>
              <a:rPr lang="en-US" dirty="0">
                <a:solidFill>
                  <a:srgbClr val="A60A1B"/>
                </a:solidFill>
              </a:rPr>
              <a:t>risk</a:t>
            </a:r>
            <a:r>
              <a:rPr lang="en-US" dirty="0"/>
              <a:t> inherent </a:t>
            </a:r>
            <a:r>
              <a:rPr lang="en-US" dirty="0" smtClean="0"/>
              <a:t>to a </a:t>
            </a:r>
            <a:r>
              <a:rPr lang="en-US" dirty="0"/>
              <a:t>project (the higher the risk means the </a:t>
            </a:r>
            <a:r>
              <a:rPr lang="en-US" dirty="0" smtClean="0"/>
              <a:t>higher the </a:t>
            </a:r>
            <a:r>
              <a:rPr lang="en-US" dirty="0"/>
              <a:t>MARR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9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93520"/>
                <a:ext cx="7924800" cy="4145280"/>
              </a:xfrm>
              <a:ln w="28575">
                <a:solidFill>
                  <a:srgbClr val="3946A4"/>
                </a:solidFill>
                <a:prstDash val="lgDash"/>
              </a:ln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Clr>
                    <a:srgbClr val="3946A4"/>
                  </a:buClr>
                  <a:buNone/>
                </a:pPr>
                <a:r>
                  <a:rPr lang="en-US" dirty="0">
                    <a:solidFill>
                      <a:srgbClr val="A60A1B"/>
                    </a:solidFill>
                  </a:rPr>
                  <a:t>Equity Financing </a:t>
                </a:r>
                <a:r>
                  <a:rPr lang="en-US" dirty="0"/>
                  <a:t>– Funds either from retained earnings, new stock issues, or owner’s infusion of money. </a:t>
                </a:r>
              </a:p>
              <a:p>
                <a:pPr marL="0" indent="0">
                  <a:spcBef>
                    <a:spcPts val="1800"/>
                  </a:spcBef>
                  <a:buClr>
                    <a:srgbClr val="3946A4"/>
                  </a:buClr>
                  <a:buNone/>
                </a:pPr>
                <a:r>
                  <a:rPr lang="en-US" dirty="0">
                    <a:solidFill>
                      <a:srgbClr val="A60A1B"/>
                    </a:solidFill>
                  </a:rPr>
                  <a:t>Debt Financing </a:t>
                </a:r>
                <a:r>
                  <a:rPr lang="en-US" dirty="0"/>
                  <a:t>– Borrowed funds from outside sources – loans, bonds, mortgages, venture capital pools, etc. Interest is paid to the lender on these </a:t>
                </a:r>
                <a:r>
                  <a:rPr lang="en-US" dirty="0" smtClean="0"/>
                  <a:t>funds</a:t>
                </a:r>
                <a:endParaRPr lang="en-US" sz="900" dirty="0"/>
              </a:p>
              <a:p>
                <a:pPr algn="ctr">
                  <a:spcBef>
                    <a:spcPts val="1800"/>
                  </a:spcBef>
                  <a:spcAft>
                    <a:spcPts val="2400"/>
                  </a:spcAft>
                  <a:buNone/>
                </a:pPr>
                <a:r>
                  <a:rPr lang="en-US" dirty="0"/>
                  <a:t>  For an economically justified </a:t>
                </a:r>
                <a:r>
                  <a:rPr lang="en-US" dirty="0" smtClean="0"/>
                  <a:t>project</a:t>
                </a:r>
                <a:endParaRPr lang="en-US" sz="900" dirty="0"/>
              </a:p>
              <a:p>
                <a:pPr algn="ctr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00477A"/>
                          </a:solidFill>
                          <a:latin typeface="Cambria Math"/>
                        </a:rPr>
                        <m:t>𝐑𝐎𝐑</m:t>
                      </m:r>
                      <m:r>
                        <a:rPr lang="en-US" b="1" i="0" dirty="0" smtClean="0">
                          <a:solidFill>
                            <a:srgbClr val="00477A"/>
                          </a:solidFill>
                          <a:latin typeface="Cambria Math"/>
                        </a:rPr>
                        <m:t> ≥ </m:t>
                      </m:r>
                      <m:r>
                        <a:rPr lang="en-US" b="1" i="0" dirty="0">
                          <a:solidFill>
                            <a:srgbClr val="00477A"/>
                          </a:solidFill>
                          <a:latin typeface="Cambria Math"/>
                          <a:sym typeface="MT Symbol" pitchFamily="82" charset="2"/>
                        </a:rPr>
                        <m:t>𝐌𝐀𝐑𝐑</m:t>
                      </m:r>
                      <m:r>
                        <a:rPr lang="en-US" b="1" i="0" dirty="0">
                          <a:solidFill>
                            <a:srgbClr val="00477A"/>
                          </a:solidFill>
                          <a:latin typeface="Cambria Math"/>
                          <a:sym typeface="MT Symbol" pitchFamily="82" charset="2"/>
                        </a:rPr>
                        <m:t> &gt; </m:t>
                      </m:r>
                      <m:r>
                        <a:rPr lang="en-US" b="1" i="0" dirty="0" smtClean="0">
                          <a:solidFill>
                            <a:srgbClr val="00477A"/>
                          </a:solidFill>
                          <a:latin typeface="Cambria Math"/>
                          <a:sym typeface="MT Symbol" pitchFamily="82" charset="2"/>
                        </a:rPr>
                        <m:t>𝐖𝐀𝐂𝐂</m:t>
                      </m:r>
                    </m:oMath>
                  </m:oMathPara>
                </a14:m>
                <a:endParaRPr lang="en-US" dirty="0">
                  <a:solidFill>
                    <a:srgbClr val="00477A"/>
                  </a:solidFill>
                  <a:sym typeface="MT Symbol" pitchFamily="82" charset="2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93520"/>
                <a:ext cx="7924800" cy="4145280"/>
              </a:xfrm>
              <a:blipFill rotWithShape="1">
                <a:blip r:embed="rId2" cstate="print"/>
                <a:stretch>
                  <a:fillRect l="-1379" t="-1168" r="-2222"/>
                </a:stretch>
              </a:blipFill>
              <a:ln w="28575">
                <a:solidFill>
                  <a:srgbClr val="3946A4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5193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1554480"/>
          </a:xfrm>
        </p:spPr>
        <p:txBody>
          <a:bodyPr/>
          <a:lstStyle/>
          <a:p>
            <a:pPr marL="0" indent="0">
              <a:buClr>
                <a:srgbClr val="3946A4"/>
              </a:buClr>
              <a:buNone/>
            </a:pPr>
            <a:r>
              <a:rPr lang="en-US" sz="2400" dirty="0"/>
              <a:t>Definition: Largest rate of return of all projects not accepted (forgone) due to a lack of capital funds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sz="2000" dirty="0">
                <a:solidFill>
                  <a:srgbClr val="3946A4"/>
                </a:solidFill>
              </a:rPr>
              <a:t>If no MARR is set, the ROR of the first project not undertaken establishes the opportunity </a:t>
            </a:r>
            <a:r>
              <a:rPr lang="en-US" sz="2000" dirty="0" smtClean="0">
                <a:solidFill>
                  <a:srgbClr val="3946A4"/>
                </a:solidFill>
              </a:rPr>
              <a:t>cost</a:t>
            </a:r>
            <a:endParaRPr lang="en-US" sz="2000" dirty="0">
              <a:solidFill>
                <a:srgbClr val="3946A4"/>
              </a:solidFill>
            </a:endParaRPr>
          </a:p>
        </p:txBody>
      </p:sp>
      <p:cxnSp>
        <p:nvCxnSpPr>
          <p:cNvPr id="7" name="Straight Arrow Connector 3"/>
          <p:cNvCxnSpPr/>
          <p:nvPr/>
        </p:nvCxnSpPr>
        <p:spPr bwMode="auto">
          <a:xfrm>
            <a:off x="457200" y="3124200"/>
            <a:ext cx="807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221182"/>
                <a:ext cx="8229600" cy="289560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buClr>
                    <a:schemeClr val="accent6">
                      <a:lumMod val="60000"/>
                      <a:lumOff val="40000"/>
                    </a:schemeClr>
                  </a:buClr>
                  <a:buNone/>
                </a:pPr>
                <a:r>
                  <a:rPr lang="en-US" dirty="0">
                    <a:solidFill>
                      <a:srgbClr val="00477A"/>
                    </a:solidFill>
                  </a:rPr>
                  <a:t>Example: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𝐌𝐀𝐑𝐑</m:t>
                    </m:r>
                    <m:r>
                      <a:rPr lang="en-US" b="1" i="0" dirty="0" smtClean="0">
                        <a:latin typeface="Cambria Math"/>
                      </a:rPr>
                      <m:t>=</m:t>
                    </m:r>
                    <m:r>
                      <a:rPr lang="en-US" b="1" i="0" dirty="0" smtClean="0">
                        <a:latin typeface="Cambria Math"/>
                      </a:rPr>
                      <m:t>𝟏𝟎</m:t>
                    </m:r>
                    <m:r>
                      <a:rPr lang="en-US" b="1" i="0" dirty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 smtClean="0"/>
                  <a:t>. Project </a:t>
                </a:r>
                <a:r>
                  <a:rPr lang="en-US" dirty="0"/>
                  <a:t>A, not funded due to lack of sufficient funds, </a:t>
                </a:r>
                <a:r>
                  <a:rPr lang="en-US" dirty="0" smtClean="0"/>
                  <a:t>is projected </a:t>
                </a:r>
                <a:r>
                  <a:rPr lang="en-US" dirty="0"/>
                  <a:t>to have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𝐑𝐎𝐑</m:t>
                    </m:r>
                    <m:r>
                      <a:rPr lang="en-US" b="1" i="0" baseline="-25000" dirty="0">
                        <a:latin typeface="Cambria Math"/>
                      </a:rPr>
                      <m:t>𝐀</m:t>
                    </m:r>
                    <m:r>
                      <a:rPr lang="en-US" b="1" i="0" dirty="0">
                        <a:latin typeface="Cambria Math"/>
                      </a:rPr>
                      <m:t>=</m:t>
                    </m:r>
                    <m:r>
                      <a:rPr lang="en-US" b="1" i="0" dirty="0">
                        <a:latin typeface="Cambria Math"/>
                      </a:rPr>
                      <m:t>𝟏𝟑</m:t>
                    </m:r>
                    <m:r>
                      <a:rPr lang="en-US" b="1" i="0" dirty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/>
                  <a:t>. Project B has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𝐑𝐎𝐑</m:t>
                    </m:r>
                    <m:r>
                      <a:rPr lang="en-US" b="1" i="0" baseline="-25000" dirty="0">
                        <a:latin typeface="Cambria Math"/>
                      </a:rPr>
                      <m:t>𝐁</m:t>
                    </m:r>
                    <m:r>
                      <a:rPr lang="en-US" b="1" i="0" dirty="0">
                        <a:latin typeface="Cambria Math"/>
                      </a:rPr>
                      <m:t>=</m:t>
                    </m:r>
                    <m:r>
                      <a:rPr lang="en-US" b="1" i="0" dirty="0">
                        <a:latin typeface="Cambria Math"/>
                      </a:rPr>
                      <m:t>𝟏𝟓</m:t>
                    </m:r>
                    <m:r>
                      <a:rPr lang="en-US" b="1" i="0" dirty="0">
                        <a:latin typeface="Cambria Math"/>
                      </a:rPr>
                      <m:t>%</m:t>
                    </m:r>
                  </m:oMath>
                </a14:m>
                <a:r>
                  <a:rPr lang="en-US" dirty="0"/>
                  <a:t> and is funded because it costs less than A</a:t>
                </a:r>
              </a:p>
              <a:p>
                <a:pPr>
                  <a:spcBef>
                    <a:spcPts val="1200"/>
                  </a:spcBef>
                  <a:buClr>
                    <a:schemeClr val="accent6">
                      <a:lumMod val="60000"/>
                      <a:lumOff val="40000"/>
                    </a:schemeClr>
                  </a:buClr>
                  <a:buNone/>
                </a:pPr>
                <a:r>
                  <a:rPr lang="en-US" dirty="0">
                    <a:solidFill>
                      <a:srgbClr val="00477A"/>
                    </a:solidFill>
                  </a:rPr>
                  <a:t>Opportunity cost is 13%, i.e., the opportunity to make an additional 13% is forgone by not funding project </a:t>
                </a:r>
                <a:r>
                  <a:rPr lang="en-US" dirty="0" smtClean="0">
                    <a:solidFill>
                      <a:srgbClr val="00477A"/>
                    </a:solidFill>
                  </a:rPr>
                  <a:t>A</a:t>
                </a:r>
                <a:endParaRPr lang="en-US" dirty="0">
                  <a:solidFill>
                    <a:srgbClr val="00477A"/>
                  </a:solidFill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221182"/>
                <a:ext cx="8229600" cy="2895600"/>
              </a:xfrm>
              <a:blipFill rotWithShape="1">
                <a:blip r:embed="rId2" cstate="print"/>
                <a:stretch>
                  <a:fillRect l="-1481" t="-2105" r="-81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061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Spreadsheet Functions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3535680"/>
              </a:xfrm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/>
                  <a:t>Excel financial functions</a:t>
                </a:r>
                <a:endParaRPr lang="en-US" sz="1100" dirty="0"/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Present Value, P: 	        </a:t>
                </a:r>
                <a:r>
                  <a:rPr lang="en-US" sz="2000" dirty="0" smtClean="0"/>
                  <a:t>	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PV(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i</a:t>
                </a:r>
                <a:r>
                  <a:rPr lang="en-US" sz="2000" dirty="0">
                    <a:solidFill>
                      <a:srgbClr val="3946A4"/>
                    </a:solidFill>
                  </a:rPr>
                  <a:t>%,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n,A,F</a:t>
                </a:r>
                <a:r>
                  <a:rPr lang="en-US" sz="2000" dirty="0">
                    <a:solidFill>
                      <a:srgbClr val="3946A4"/>
                    </a:solidFill>
                  </a:rPr>
                  <a:t>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Future Value, F:  	        </a:t>
                </a:r>
                <a:r>
                  <a:rPr lang="en-US" sz="2000" dirty="0" smtClean="0"/>
                  <a:t>	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FV(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i</a:t>
                </a:r>
                <a:r>
                  <a:rPr lang="en-US" sz="2000" dirty="0">
                    <a:solidFill>
                      <a:srgbClr val="3946A4"/>
                    </a:solidFill>
                  </a:rPr>
                  <a:t>%,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n,A,P</a:t>
                </a:r>
                <a:r>
                  <a:rPr lang="en-US" sz="2000" dirty="0">
                    <a:solidFill>
                      <a:srgbClr val="3946A4"/>
                    </a:solidFill>
                  </a:rPr>
                  <a:t>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Equal, periodic value, A: </a:t>
                </a:r>
                <a:r>
                  <a:rPr lang="en-US" sz="2000" dirty="0" smtClean="0"/>
                  <a:t>	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PMT(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i</a:t>
                </a:r>
                <a:r>
                  <a:rPr lang="en-US" sz="2000" dirty="0">
                    <a:solidFill>
                      <a:srgbClr val="3946A4"/>
                    </a:solidFill>
                  </a:rPr>
                  <a:t>%,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n,P,F</a:t>
                </a:r>
                <a:r>
                  <a:rPr lang="en-US" sz="2000" dirty="0">
                    <a:solidFill>
                      <a:srgbClr val="3946A4"/>
                    </a:solidFill>
                  </a:rPr>
                  <a:t>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Number of periods, n: </a:t>
                </a:r>
                <a:r>
                  <a:rPr lang="en-US" sz="2000" dirty="0" smtClean="0"/>
                  <a:t>		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NPER((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i</a:t>
                </a:r>
                <a:r>
                  <a:rPr lang="en-US" sz="2000" dirty="0">
                    <a:solidFill>
                      <a:srgbClr val="3946A4"/>
                    </a:solidFill>
                  </a:rPr>
                  <a:t>%,A,P,F)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Compound interest rate, i: </a:t>
                </a:r>
                <a:r>
                  <a:rPr lang="en-US" sz="2000" dirty="0" smtClean="0"/>
                  <a:t>	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RATE(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n,A,P,F</a:t>
                </a:r>
                <a:r>
                  <a:rPr lang="en-US" sz="2000" dirty="0">
                    <a:solidFill>
                      <a:srgbClr val="3946A4"/>
                    </a:solidFill>
                  </a:rPr>
                  <a:t>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Compound interest rate, i: </a:t>
                </a:r>
                <a:r>
                  <a:rPr lang="en-US" sz="2000" dirty="0" smtClean="0"/>
                  <a:t>	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IRR(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first_cell:last_cell</a:t>
                </a:r>
                <a:r>
                  <a:rPr lang="en-US" sz="2000" dirty="0">
                    <a:solidFill>
                      <a:srgbClr val="3946A4"/>
                    </a:solidFill>
                  </a:rPr>
                  <a:t>)</a:t>
                </a:r>
              </a:p>
              <a:p>
                <a:pPr lvl="1">
                  <a:spcBef>
                    <a:spcPts val="20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Present value, any series, P: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>
                    <a:solidFill>
                      <a:srgbClr val="3946A4"/>
                    </a:solidFill>
                  </a:rPr>
                  <a:t>NPV(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i</a:t>
                </a:r>
                <a:r>
                  <a:rPr lang="en-US" sz="2000" dirty="0">
                    <a:solidFill>
                      <a:srgbClr val="3946A4"/>
                    </a:solidFill>
                  </a:rPr>
                  <a:t>%,</a:t>
                </a:r>
                <a:r>
                  <a:rPr lang="en-US" sz="2000" dirty="0" err="1">
                    <a:solidFill>
                      <a:srgbClr val="3946A4"/>
                    </a:solidFill>
                  </a:rPr>
                  <a:t>second_cell:last_cell</a:t>
                </a:r>
                <a:r>
                  <a:rPr lang="en-US" sz="2000" dirty="0">
                    <a:solidFill>
                      <a:srgbClr val="3946A4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3946A4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3946A4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3946A4"/>
                    </a:solidFill>
                  </a:rPr>
                  <a:t>first_cell</a:t>
                </a:r>
                <a:endParaRPr lang="en-US" sz="2000" dirty="0">
                  <a:solidFill>
                    <a:srgbClr val="3946A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3535680"/>
              </a:xfrm>
              <a:blipFill rotWithShape="1">
                <a:blip r:embed="rId2" cstate="print"/>
                <a:stretch>
                  <a:fillRect t="-1724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3"/>
          <p:cNvCxnSpPr/>
          <p:nvPr/>
        </p:nvCxnSpPr>
        <p:spPr bwMode="auto">
          <a:xfrm>
            <a:off x="914400" y="4876800"/>
            <a:ext cx="7391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A3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4953000"/>
                <a:ext cx="8229600" cy="1600200"/>
              </a:xfrm>
            </p:spPr>
            <p:txBody>
              <a:bodyPr/>
              <a:lstStyle/>
              <a:p>
                <a:pPr lvl="1">
                  <a:buNone/>
                </a:pPr>
                <a:r>
                  <a:rPr lang="en-US" sz="2200" dirty="0">
                    <a:solidFill>
                      <a:srgbClr val="00477A"/>
                    </a:solidFill>
                  </a:rPr>
                  <a:t>Example: Estimates are P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477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477A"/>
                    </a:solidFill>
                  </a:rPr>
                  <a:t> $5000	n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477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477A"/>
                    </a:solidFill>
                  </a:rPr>
                  <a:t> 5 years    </a:t>
                </a:r>
                <a:r>
                  <a:rPr lang="en-US" sz="2200" dirty="0" err="1">
                    <a:solidFill>
                      <a:srgbClr val="00477A"/>
                    </a:solidFill>
                  </a:rPr>
                  <a:t>i</a:t>
                </a:r>
                <a:r>
                  <a:rPr lang="en-US" sz="2200" dirty="0">
                    <a:solidFill>
                      <a:srgbClr val="00477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477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477A"/>
                    </a:solidFill>
                  </a:rPr>
                  <a:t> 5% per year</a:t>
                </a:r>
              </a:p>
              <a:p>
                <a:pPr lvl="1">
                  <a:buNone/>
                </a:pPr>
                <a:r>
                  <a:rPr lang="en-US" sz="2200" dirty="0">
                    <a:solidFill>
                      <a:srgbClr val="00477A"/>
                    </a:solidFill>
                  </a:rPr>
                  <a:t>Find A in $ per year</a:t>
                </a:r>
              </a:p>
              <a:p>
                <a:pPr lvl="1">
                  <a:buNone/>
                </a:pPr>
                <a:r>
                  <a:rPr lang="en-US" sz="2200" dirty="0">
                    <a:solidFill>
                      <a:srgbClr val="3946A4"/>
                    </a:solidFill>
                  </a:rPr>
                  <a:t>Function and display: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477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3946A4"/>
                    </a:solidFill>
                  </a:rPr>
                  <a:t> PMT(5%, 5, 5000) displays A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477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3946A4"/>
                    </a:solidFill>
                  </a:rPr>
                  <a:t> $</a:t>
                </a:r>
                <a:r>
                  <a:rPr lang="en-US" sz="2200" dirty="0" smtClean="0">
                    <a:solidFill>
                      <a:srgbClr val="3946A4"/>
                    </a:solidFill>
                  </a:rPr>
                  <a:t>1154.87</a:t>
                </a:r>
                <a:endParaRPr lang="en-US" sz="2200" dirty="0">
                  <a:solidFill>
                    <a:srgbClr val="3946A4"/>
                  </a:solidFill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4953000"/>
                <a:ext cx="8229600" cy="1600200"/>
              </a:xfrm>
              <a:blipFill rotWithShape="1">
                <a:blip r:embed="rId3" cstate="print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390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Summary</a:t>
            </a:r>
            <a:r>
              <a:rPr lang="en-US" sz="1400" dirty="0" smtClean="0"/>
              <a:t> (</a:t>
            </a:r>
            <a:r>
              <a:rPr lang="en-US" sz="1400" dirty="0"/>
              <a:t>1)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46A4"/>
              </a:buClr>
              <a:buNone/>
            </a:pPr>
            <a:r>
              <a:rPr lang="en-US" dirty="0"/>
              <a:t>Engineering Economy fundamentals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Time value of money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Economic equivalence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Introduction to capital funding and MARR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Spreadsheet functions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46A4"/>
              </a:buClr>
              <a:buNone/>
            </a:pPr>
            <a:r>
              <a:rPr lang="en-US" dirty="0"/>
              <a:t>Interest rate and rate of return 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Simple and compound interest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946A4"/>
              </a:buClr>
              <a:buNone/>
            </a:pPr>
            <a:r>
              <a:rPr lang="en-US" dirty="0"/>
              <a:t>Cash flow estimation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Cash flow diagrams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End-of-period assumption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Net cash flow</a:t>
            </a:r>
          </a:p>
          <a:p>
            <a:pPr marL="548640" lvl="1">
              <a:spcBef>
                <a:spcPts val="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Perspectives taken for cash flow </a:t>
            </a:r>
            <a:r>
              <a:rPr lang="en-US" sz="2000" dirty="0" smtClean="0"/>
              <a:t>estimation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8474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946A4"/>
                </a:solidFill>
              </a:rPr>
              <a:t>LEARNING OUTCOMES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44450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 role in decision making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Study approach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Ethics and economics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Interest rate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Terms and symbols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44450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 startAt="7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 equivalence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 startAt="7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Simple and compound interest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 startAt="7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Minimum attractive rate of return (MARR)</a:t>
            </a:r>
          </a:p>
          <a:p>
            <a:pPr marL="640080" indent="-548640" defTabSz="836613">
              <a:spcBef>
                <a:spcPct val="50000"/>
              </a:spcBef>
              <a:buClr>
                <a:srgbClr val="3946A4"/>
              </a:buClr>
              <a:buFontTx/>
              <a:buAutoNum type="arabicPeriod" startAt="7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Spreadsheet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373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  <a:r>
              <a:rPr lang="en-US" sz="1400" dirty="0"/>
              <a:t> </a:t>
            </a:r>
            <a:r>
              <a:rPr lang="en-US" sz="1400" dirty="0" smtClean="0"/>
              <a:t>(2)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600"/>
              </a:spcAft>
              <a:buClr>
                <a:srgbClr val="3946A4"/>
              </a:buClr>
              <a:buNone/>
            </a:pPr>
            <a:r>
              <a:rPr lang="en-US" dirty="0" smtClean="0"/>
              <a:t>Ethics</a:t>
            </a:r>
            <a:endParaRPr lang="en-US" dirty="0"/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Universal morals and personal morals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Professional and engineering ethics (Code of Ethics)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Clr>
                <a:srgbClr val="3946A4"/>
              </a:buClr>
              <a:buNone/>
            </a:pPr>
            <a:r>
              <a:rPr lang="en-US" dirty="0"/>
              <a:t>Economic Equivalence 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Combination of interest rate and time value of money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None/>
            </a:pPr>
            <a:r>
              <a:rPr lang="en-US" dirty="0"/>
              <a:t>Simple and Compound Interest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Simple interest is </a:t>
            </a:r>
            <a:r>
              <a:rPr lang="en-US" sz="2000" dirty="0" err="1"/>
              <a:t>Pni</a:t>
            </a:r>
            <a:r>
              <a:rPr lang="en-US" sz="2000" dirty="0"/>
              <a:t> (Principal, #periods, and interest rate)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Compound interest is where interest is earned/paid on interest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None/>
            </a:pPr>
            <a:r>
              <a:rPr lang="en-US" dirty="0"/>
              <a:t>MARR and Opportunity Cost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Debt or equity capital financing</a:t>
            </a:r>
          </a:p>
          <a:p>
            <a:pPr marL="548640" lvl="1">
              <a:spcBef>
                <a:spcPts val="300"/>
              </a:spcBef>
              <a:spcAft>
                <a:spcPts val="600"/>
              </a:spcAft>
              <a:buClr>
                <a:srgbClr val="0062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Impact of not selecting an project </a:t>
            </a:r>
            <a:r>
              <a:rPr lang="en-US" sz="2000" dirty="0" smtClean="0"/>
              <a:t>opportunity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089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Engineering Economy is </a:t>
            </a:r>
            <a:r>
              <a:rPr lang="en-US" dirty="0" smtClean="0"/>
              <a:t>Important to </a:t>
            </a:r>
            <a:r>
              <a:rPr lang="en-US" dirty="0"/>
              <a:t>Engineers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83480"/>
          </a:xfrm>
          <a:ln w="50800" cmpd="dbl">
            <a:solidFill>
              <a:srgbClr val="3946A4"/>
            </a:solidFill>
          </a:ln>
        </p:spPr>
        <p:txBody>
          <a:bodyPr/>
          <a:lstStyle/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Engineers design and create</a:t>
            </a:r>
          </a:p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Designing involves economic decisions</a:t>
            </a:r>
          </a:p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Engineers must be able to incorporate economic analysis into their creative efforts</a:t>
            </a:r>
          </a:p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Understanding and applying time value of money, economic equivalence, and cost estimation are vital for engineers</a:t>
            </a:r>
          </a:p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Project decisions are made more on the return on investment or payback than on technology</a:t>
            </a:r>
          </a:p>
          <a:p>
            <a:pPr marL="0" indent="0">
              <a:spcBef>
                <a:spcPts val="1000"/>
              </a:spcBef>
              <a:buClr>
                <a:srgbClr val="3333CC"/>
              </a:buClr>
              <a:buNone/>
            </a:pPr>
            <a:r>
              <a:rPr lang="en-US" sz="2400" dirty="0"/>
              <a:t>You must communicate the basics of economy for your proposals to get </a:t>
            </a:r>
            <a:r>
              <a:rPr lang="en-US" sz="2400" dirty="0" smtClean="0"/>
              <a:t>funding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3051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Value of Money (TVM)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345948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Description: TVM explains the change in the amount of money over time for funds owed by or owned by a corporation or individual</a:t>
            </a:r>
          </a:p>
          <a:p>
            <a:pPr marL="548640" lvl="0" indent="-365760"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200"/>
                </a:solidFill>
              </a:rPr>
              <a:t>Corporate investments are expected </a:t>
            </a:r>
            <a:r>
              <a:rPr lang="en-US" sz="2400" dirty="0" smtClean="0">
                <a:solidFill>
                  <a:srgbClr val="006200"/>
                </a:solidFill>
              </a:rPr>
              <a:t>to </a:t>
            </a:r>
            <a:r>
              <a:rPr lang="en-US" sz="2400" dirty="0">
                <a:solidFill>
                  <a:srgbClr val="006200"/>
                </a:solidFill>
              </a:rPr>
              <a:t>earn a return</a:t>
            </a:r>
          </a:p>
          <a:p>
            <a:pPr marL="548640" lvl="0" indent="-365760"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200"/>
                </a:solidFill>
              </a:rPr>
              <a:t>Investment always involves money</a:t>
            </a:r>
          </a:p>
          <a:p>
            <a:pPr marL="548640" lvl="0" indent="-365760"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200"/>
                </a:solidFill>
              </a:rPr>
              <a:t>Money has a ‘time value</a:t>
            </a:r>
            <a:r>
              <a:rPr lang="en-US" sz="2400" dirty="0" smtClean="0">
                <a:solidFill>
                  <a:srgbClr val="006200"/>
                </a:solidFill>
              </a:rPr>
              <a:t>’</a:t>
            </a:r>
            <a:endParaRPr lang="en-US" sz="2400" dirty="0">
              <a:solidFill>
                <a:srgbClr val="006200"/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447800" y="4724400"/>
            <a:ext cx="6248400" cy="1447800"/>
          </a:xfrm>
          <a:prstGeom prst="rect">
            <a:avLst/>
          </a:prstGeom>
          <a:ln w="38100">
            <a:solidFill>
              <a:srgbClr val="006200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800" b="1" dirty="0">
                <a:latin typeface="Albertus Extra Bold (W1)" pitchFamily="34" charset="0"/>
              </a:rPr>
              <a:t>The  time value of money is the most important concept in engineering </a:t>
            </a:r>
            <a:r>
              <a:rPr lang="en-US" sz="2800" b="1" dirty="0" smtClean="0">
                <a:latin typeface="Albertus Extra Bold (W1)" pitchFamily="34" charset="0"/>
              </a:rPr>
              <a:t>economy</a:t>
            </a:r>
            <a:endParaRPr lang="en-US" sz="2800" b="1" dirty="0">
              <a:latin typeface="Albertus Extra Bold (W1)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8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Economy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Clr>
                <a:srgbClr val="3946A4"/>
              </a:buClr>
              <a:buNone/>
            </a:pPr>
            <a:r>
              <a:rPr lang="en-US" dirty="0"/>
              <a:t>Engineering Economy involves </a:t>
            </a:r>
          </a:p>
          <a:p>
            <a:pPr marL="731520" lvl="1" indent="-274320">
              <a:spcBef>
                <a:spcPts val="120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/>
              <a:t>Formulating</a:t>
            </a:r>
          </a:p>
          <a:p>
            <a:pPr marL="731520" lvl="1" indent="-274320">
              <a:spcBef>
                <a:spcPts val="120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/>
              <a:t>Estimating  </a:t>
            </a:r>
          </a:p>
          <a:p>
            <a:pPr marL="731520" lvl="1" indent="-274320">
              <a:spcBef>
                <a:spcPts val="1200"/>
              </a:spcBef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dirty="0"/>
              <a:t>Evaluating </a:t>
            </a:r>
          </a:p>
          <a:p>
            <a:pPr lvl="2">
              <a:spcBef>
                <a:spcPts val="1200"/>
              </a:spcBef>
              <a:buClr>
                <a:srgbClr val="A60A1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Evaluating </a:t>
            </a:r>
            <a:r>
              <a:rPr lang="en-US" dirty="0"/>
              <a:t>expected economic outcomes of alternatives</a:t>
            </a:r>
            <a:br>
              <a:rPr lang="en-US" dirty="0"/>
            </a:br>
            <a:r>
              <a:rPr lang="en-US" dirty="0" smtClean="0"/>
              <a:t>designed </a:t>
            </a:r>
            <a:r>
              <a:rPr lang="en-US" dirty="0"/>
              <a:t>to accomplish a defined purpose</a:t>
            </a:r>
          </a:p>
          <a:p>
            <a:pPr marL="0" indent="0">
              <a:spcBef>
                <a:spcPts val="1200"/>
              </a:spcBef>
              <a:buClr>
                <a:srgbClr val="3946A4"/>
              </a:buClr>
              <a:buNone/>
            </a:pPr>
            <a:r>
              <a:rPr lang="en-US" dirty="0"/>
              <a:t>Easy-to-use math techniques simplify </a:t>
            </a:r>
            <a:r>
              <a:rPr lang="en-US" dirty="0" smtClean="0"/>
              <a:t>the evaluation</a:t>
            </a:r>
            <a:endParaRPr lang="en-US" dirty="0"/>
          </a:p>
          <a:p>
            <a:pPr marL="0" indent="0">
              <a:spcBef>
                <a:spcPts val="1200"/>
              </a:spcBef>
              <a:buClr>
                <a:srgbClr val="3946A4"/>
              </a:buClr>
              <a:buNone/>
            </a:pPr>
            <a:r>
              <a:rPr lang="en-US" dirty="0"/>
              <a:t>Estimates of economic outcomes can be deterministic or stochastic in </a:t>
            </a:r>
            <a:r>
              <a:rPr lang="en-US" dirty="0" smtClean="0"/>
              <a:t>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73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Steps for Decision Making Processes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Understand the problem – define objectives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Collect relevant information – e.g. cash flows, interest rate, estimated life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Define the set of feasible alternatives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Define the criteria for decision making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Evaluate the alternatives and explore sensitivity analysis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Select the “best” alternative (typically measured by dollars)</a:t>
            </a:r>
          </a:p>
          <a:p>
            <a:pPr marL="533400" indent="-533400">
              <a:lnSpc>
                <a:spcPct val="90000"/>
              </a:lnSpc>
              <a:buClr>
                <a:srgbClr val="3946A4"/>
              </a:buClr>
              <a:buFont typeface="Wingdings" pitchFamily="2" charset="2"/>
              <a:buAutoNum type="arabicPeriod"/>
            </a:pPr>
            <a:r>
              <a:rPr lang="en-US" dirty="0"/>
              <a:t>Implement the alternative and monitor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551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an Engineering Economy Study</a:t>
            </a:r>
          </a:p>
        </p:txBody>
      </p:sp>
      <p:pic>
        <p:nvPicPr>
          <p:cNvPr id="11" name="Picture 2" descr="This figure shows in a process description:&#10;1.  The problem description and objective&#10;2.  Defines the available data and alternatives&#10;3.  Lists the cash flow applicable to the problem as well as other economic variables (e.g. expected life, taxes, revenues and costs). &#10;4.  Defines the approach to the solution (e.g. present worth, annual worth, future worth), and perform the economic analysis.&#10;5.  There may be some other factors to consider in the analysis (risk, non-economic factors such as environment, location, and political).&#10;6.  Select the best alternative under the defined approach.&#10;7.  Implement and monitor the project.&#10;8.  In time, consider replacing the project with a new analysi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4600" y="1066800"/>
            <a:ext cx="4114800" cy="536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077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– Different Levels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4678680"/>
          </a:xfrm>
          <a:ln w="38100">
            <a:solidFill>
              <a:srgbClr val="006200"/>
            </a:solidFill>
          </a:ln>
        </p:spPr>
        <p:txBody>
          <a:bodyPr/>
          <a:lstStyle/>
          <a:p>
            <a:pPr marL="22860" indent="0">
              <a:spcBef>
                <a:spcPts val="3000"/>
              </a:spcBef>
              <a:buClr>
                <a:srgbClr val="3946A4"/>
              </a:buClr>
              <a:buNone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Universal morals or ethics </a:t>
            </a:r>
            <a:r>
              <a:rPr lang="en-US" dirty="0">
                <a:solidFill>
                  <a:srgbClr val="3946A4"/>
                </a:solidFill>
              </a:rPr>
              <a:t>– Fundamental beliefs: stealing, lying, harming or murdering another are wrong</a:t>
            </a:r>
          </a:p>
          <a:p>
            <a:pPr marL="22860" indent="0">
              <a:spcBef>
                <a:spcPts val="3000"/>
              </a:spcBef>
              <a:buClr>
                <a:srgbClr val="3946A4"/>
              </a:buClr>
              <a:buNone/>
            </a:pPr>
            <a:r>
              <a:rPr lang="en-US" dirty="0"/>
              <a:t>Personal morals or ethics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946A4"/>
                </a:solidFill>
              </a:rPr>
              <a:t>– Beliefs that an individual has and maintains over time; how a universal moral is interpreted and used by each person</a:t>
            </a:r>
          </a:p>
          <a:p>
            <a:pPr marL="22860" indent="0">
              <a:spcBef>
                <a:spcPts val="3000"/>
              </a:spcBef>
              <a:buClr>
                <a:srgbClr val="3946A4"/>
              </a:buClr>
              <a:buNone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Professional or engineering ethics </a:t>
            </a:r>
            <a:r>
              <a:rPr lang="en-US" dirty="0">
                <a:solidFill>
                  <a:srgbClr val="3946A4"/>
                </a:solidFill>
              </a:rPr>
              <a:t>– Formal standard or code that guides a person in work activities and decision </a:t>
            </a:r>
            <a:r>
              <a:rPr lang="en-US" dirty="0" smtClean="0">
                <a:solidFill>
                  <a:srgbClr val="3946A4"/>
                </a:solidFill>
              </a:rPr>
              <a:t>making</a:t>
            </a:r>
            <a:endParaRPr lang="en-US" dirty="0">
              <a:solidFill>
                <a:srgbClr val="394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6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HHE_Accessible_PPT_Template-v3 (1)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 (1)</Template>
  <TotalTime>632</TotalTime>
  <Words>1161</Words>
  <Application>Microsoft Office PowerPoint</Application>
  <PresentationFormat>On-screen Show (4:3)</PresentationFormat>
  <Paragraphs>161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MHHE_Accessible_PPT_Template-v3 (1)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Equation</vt:lpstr>
      <vt:lpstr>Lecture slides to accompany Engineering Economy, 8th edition</vt:lpstr>
      <vt:lpstr>Chapter 1</vt:lpstr>
      <vt:lpstr>LEARNING OUTCOMES</vt:lpstr>
      <vt:lpstr>Why Engineering Economy is Important to Engineers</vt:lpstr>
      <vt:lpstr>Time Value of Money (TVM)</vt:lpstr>
      <vt:lpstr>Engineering Economy</vt:lpstr>
      <vt:lpstr>General Steps for Decision Making Processes</vt:lpstr>
      <vt:lpstr>Steps in an Engineering Economy Study</vt:lpstr>
      <vt:lpstr>Ethics – Different Levels</vt:lpstr>
      <vt:lpstr>Code of Ethics for Engineers</vt:lpstr>
      <vt:lpstr>Interest  and Interest Rate</vt:lpstr>
      <vt:lpstr>Rate of Return</vt:lpstr>
      <vt:lpstr>Depends on your point of view</vt:lpstr>
      <vt:lpstr>Commonly used Symbols</vt:lpstr>
      <vt:lpstr>Cash Flows: Terms</vt:lpstr>
      <vt:lpstr>Cash Flows: Estimating</vt:lpstr>
      <vt:lpstr>Cash Flow Diagrams</vt:lpstr>
      <vt:lpstr>Cash Flow Diagram Example</vt:lpstr>
      <vt:lpstr>Economic Equivalence</vt:lpstr>
      <vt:lpstr>Example of Equivalence</vt:lpstr>
      <vt:lpstr>Simple and Compound Interest (1)</vt:lpstr>
      <vt:lpstr>Simple and Compound Interest (2)</vt:lpstr>
      <vt:lpstr>Compound Interest Example</vt:lpstr>
      <vt:lpstr>Minimum Attractive Rate of Return</vt:lpstr>
      <vt:lpstr>MARR Characteristics</vt:lpstr>
      <vt:lpstr>Types of Financing</vt:lpstr>
      <vt:lpstr>Opportunity Cost</vt:lpstr>
      <vt:lpstr>Introduction to Spreadsheet Functions</vt:lpstr>
      <vt:lpstr>Chapter Summary (1)</vt:lpstr>
      <vt:lpstr>Chapter Summary (2)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Structural Analysis</dc:title>
  <dc:creator>Kilburg, Jolynn</dc:creator>
  <cp:lastModifiedBy>Ken Marefat</cp:lastModifiedBy>
  <cp:revision>58</cp:revision>
  <dcterms:created xsi:type="dcterms:W3CDTF">2017-02-27T15:23:48Z</dcterms:created>
  <dcterms:modified xsi:type="dcterms:W3CDTF">2017-08-23T22:40:32Z</dcterms:modified>
</cp:coreProperties>
</file>