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BAA9-F16B-400F-B838-F2305695A41E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D4A95-4907-4DDF-8BAB-190FBC4C0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356B-2121-45FF-BDCA-38C605D8DBD2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EA10-9E3C-4F5F-9891-5096DE8FD676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54D2-85BD-4DF1-824E-48568B543426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EDB19-AD42-4749-8322-BFB72827873C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ED6D-2BC2-43F4-8259-7D5417786FF8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B4DE0F6-6345-4090-BB1D-EF070AFDC8A6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99DC-0894-4CF0-A23B-E308C9A4DDD0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C322-6547-4BE9-8E26-E08492646B13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0F1A-99C2-48EC-9913-339CC4940AF6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F5D9-A846-46BD-A3D7-76C2BCE2E546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16CD488-EFA4-4465-A7C6-F2F74DB6F677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923DB5B-E603-4201-BE4C-FBA0D32C5919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77BA2-1F5D-43AE-BA0A-395244FA8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-inventions-success.com/Patent-Defin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848600" cy="34290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000" dirty="0" smtClean="0"/>
              <a:t>New Inventions Success</a:t>
            </a:r>
          </a:p>
          <a:p>
            <a:endParaRPr lang="en-US" sz="2800" dirty="0" smtClean="0"/>
          </a:p>
          <a:p>
            <a:r>
              <a:rPr lang="en-US" sz="2800" dirty="0" smtClean="0"/>
              <a:t>Patent Search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400" dirty="0" smtClean="0"/>
              <a:t>Dr. MARK </a:t>
            </a:r>
            <a:r>
              <a:rPr lang="en-US" sz="1400" dirty="0" err="1" smtClean="0"/>
              <a:t>rajai</a:t>
            </a:r>
            <a:endParaRPr lang="en-US" sz="1400" dirty="0" smtClean="0"/>
          </a:p>
          <a:p>
            <a:r>
              <a:rPr lang="en-US" dirty="0" smtClean="0"/>
              <a:t>MSE 303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Reyhaneh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838200"/>
            <a:ext cx="3886200" cy="1143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Introduction to Patent Search</a:t>
            </a:r>
          </a:p>
          <a:p>
            <a:endParaRPr lang="en-US" sz="2400" b="1" dirty="0" smtClean="0"/>
          </a:p>
          <a:p>
            <a:r>
              <a:rPr lang="en-US" sz="2400" dirty="0" smtClean="0"/>
              <a:t>It is the first step in getting a patent.</a:t>
            </a:r>
          </a:p>
          <a:p>
            <a:r>
              <a:rPr lang="en-US" sz="2400" dirty="0" smtClean="0"/>
              <a:t>It is the step to determine whether the invention is truly a new invention.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Prior Art</a:t>
            </a:r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2400" dirty="0" smtClean="0"/>
              <a:t>Prior Art is all the information that has been made available to the public in any form.</a:t>
            </a:r>
          </a:p>
          <a:p>
            <a:r>
              <a:rPr lang="en-US" sz="2400" dirty="0" smtClean="0"/>
              <a:t>It includes prior patent publications, periodicals, thesis papers, web publications.</a:t>
            </a:r>
          </a:p>
          <a:p>
            <a:r>
              <a:rPr lang="en-US" sz="2400" dirty="0" smtClean="0"/>
              <a:t>You should balance between performing a reasonably thorough search and performing it with a finite amount of resources.</a:t>
            </a:r>
            <a:endParaRPr lang="en-US" sz="24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The Importance Of Patent Research</a:t>
            </a:r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2400" dirty="0" smtClean="0"/>
              <a:t>Procuring a patent takes a lot of time, effort and money.</a:t>
            </a:r>
          </a:p>
          <a:p>
            <a:r>
              <a:rPr lang="en-US" sz="2400" dirty="0" smtClean="0"/>
              <a:t>Patents that have not been thoroughly searched may get invalidated .</a:t>
            </a:r>
          </a:p>
          <a:p>
            <a:r>
              <a:rPr lang="en-US" sz="2400" dirty="0" smtClean="0"/>
              <a:t>New startups that succeed understand this importance.</a:t>
            </a:r>
          </a:p>
          <a:p>
            <a:endParaRPr lang="en-US" sz="2400" dirty="0" smtClean="0"/>
          </a:p>
          <a:p>
            <a:endParaRPr lang="en-US" sz="24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Free Versus Professional Patent Searches</a:t>
            </a:r>
          </a:p>
          <a:p>
            <a:endParaRPr lang="en-US" b="1" dirty="0" smtClean="0"/>
          </a:p>
          <a:p>
            <a:r>
              <a:rPr lang="en-US" sz="2400" dirty="0" smtClean="0"/>
              <a:t>You as the inventor can perform a free search.</a:t>
            </a:r>
            <a:endParaRPr lang="en-US" sz="2400" b="1" dirty="0" smtClean="0"/>
          </a:p>
          <a:p>
            <a:r>
              <a:rPr lang="en-US" sz="2400" dirty="0" smtClean="0"/>
              <a:t>An experienced patent attorney can make sure that your search was thorough enough.</a:t>
            </a:r>
          </a:p>
          <a:p>
            <a:r>
              <a:rPr lang="en-US" sz="2400" dirty="0" smtClean="0"/>
              <a:t>Patent attorneys are experienced in balancing the need to perform a professional search within limited resources. 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   </a:t>
            </a:r>
          </a:p>
          <a:p>
            <a:pPr algn="ctr">
              <a:buNone/>
            </a:pPr>
            <a:r>
              <a:rPr lang="en-US" sz="2400" b="1" dirty="0" smtClean="0"/>
              <a:t>Summary</a:t>
            </a:r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2400" dirty="0" smtClean="0"/>
              <a:t>New inventions that are properly protected with patents, can be great assets to startup businesses.</a:t>
            </a:r>
          </a:p>
          <a:p>
            <a:r>
              <a:rPr lang="en-US" sz="2400" dirty="0" smtClean="0"/>
              <a:t>The first step is to perform a free search.</a:t>
            </a:r>
          </a:p>
          <a:p>
            <a:r>
              <a:rPr lang="en-US" sz="2400" smtClean="0"/>
              <a:t>Then a </a:t>
            </a:r>
            <a:r>
              <a:rPr lang="en-US" sz="2400" dirty="0" smtClean="0"/>
              <a:t>reasonably thorough search should ideally be performed by a </a:t>
            </a:r>
            <a:r>
              <a:rPr lang="en-US" sz="2400" smtClean="0"/>
              <a:t>competent attorney.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7BA2-1F5D-43AE-BA0A-395244FA802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sz="2800" b="1" dirty="0" smtClean="0"/>
          </a:p>
          <a:p>
            <a:pPr algn="ctr">
              <a:buNone/>
            </a:pPr>
            <a:r>
              <a:rPr lang="en-US" sz="2800" b="1" dirty="0" smtClean="0"/>
              <a:t>Reference</a:t>
            </a:r>
          </a:p>
          <a:p>
            <a:pPr algn="ctr">
              <a:buNone/>
            </a:pPr>
            <a:endParaRPr lang="en-US" sz="2800" b="1" dirty="0" smtClean="0"/>
          </a:p>
          <a:p>
            <a:pPr algn="ctr"/>
            <a:r>
              <a:rPr lang="en-US" sz="2800" dirty="0" smtClean="0">
                <a:hlinkClick r:id="rId2"/>
              </a:rPr>
              <a:t>http://www.new-inventions-success.com/Patent-Definition.html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153</TotalTime>
  <Words>267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Slide 1</vt:lpstr>
      <vt:lpstr>New Inventions Success</vt:lpstr>
      <vt:lpstr>New Inventions Success</vt:lpstr>
      <vt:lpstr>New Inventions Success</vt:lpstr>
      <vt:lpstr>New Inventions Success</vt:lpstr>
      <vt:lpstr>New Inventions Success</vt:lpstr>
      <vt:lpstr>New Inventions Success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15</cp:revision>
  <dcterms:created xsi:type="dcterms:W3CDTF">2010-08-14T06:24:08Z</dcterms:created>
  <dcterms:modified xsi:type="dcterms:W3CDTF">2010-08-15T22:25:57Z</dcterms:modified>
</cp:coreProperties>
</file>