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D6A36-43B0-40C7-8907-63A47655FF11}" type="datetimeFigureOut">
              <a:rPr lang="en-US" smtClean="0"/>
              <a:t>8/15/2010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4F6006-E335-435E-9CDC-DD795E76BE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CD3F-361E-4F25-B87B-7712831F6F13}" type="datetime1">
              <a:rPr lang="en-US" smtClean="0"/>
              <a:t>8/15/2010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3F507FC-5BE9-434E-B661-D40CA07400A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5FCB-128E-48F8-9FBC-7323064B0F3E}" type="datetime1">
              <a:rPr lang="en-US" smtClean="0"/>
              <a:t>8/15/2010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07FC-5BE9-434E-B661-D40CA07400A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3F507FC-5BE9-434E-B661-D40CA07400A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936F-D86C-4128-9696-821A4FAA1573}" type="datetime1">
              <a:rPr lang="en-US" smtClean="0"/>
              <a:t>8/15/2010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1ED14-FB89-43B6-9FFE-19B555039E52}" type="datetime1">
              <a:rPr lang="en-US" smtClean="0"/>
              <a:t>8/15/2010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3F507FC-5BE9-434E-B661-D40CA07400A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8E59-0393-4829-8A82-28AA70163153}" type="datetime1">
              <a:rPr lang="en-US" smtClean="0"/>
              <a:t>8/15/2010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3F507FC-5BE9-434E-B661-D40CA07400A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E7268C5-8F44-4C86-B783-DF17B93EF4DF}" type="datetime1">
              <a:rPr lang="en-US" smtClean="0"/>
              <a:t>8/15/2010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07FC-5BE9-434E-B661-D40CA07400A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7BD85-AC35-4940-8338-2DCBE1012FA4}" type="datetime1">
              <a:rPr lang="en-US" smtClean="0"/>
              <a:t>8/15/2010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3F507FC-5BE9-434E-B661-D40CA07400AD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8A078-B969-4713-892D-B2A22AE1D0D4}" type="datetime1">
              <a:rPr lang="en-US" smtClean="0"/>
              <a:t>8/15/2010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3F507FC-5BE9-434E-B661-D40CA07400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B8BDB-A9A3-4A2B-B82F-B02358BBC49F}" type="datetime1">
              <a:rPr lang="en-US" smtClean="0"/>
              <a:t>8/15/2010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3F507FC-5BE9-434E-B661-D40CA07400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3F507FC-5BE9-434E-B661-D40CA07400A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78B64-C75C-41AE-9EA6-4B61AC64152C}" type="datetime1">
              <a:rPr lang="en-US" smtClean="0"/>
              <a:t>8/15/2010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3F507FC-5BE9-434E-B661-D40CA07400A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2AB9115-216E-4454-9F44-70C6CB1702E0}" type="datetime1">
              <a:rPr lang="en-US" smtClean="0"/>
              <a:t>8/15/2010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44277EA-614E-4F2E-A1F1-6847F0C392E8}" type="datetime1">
              <a:rPr lang="en-US" smtClean="0"/>
              <a:t>8/15/2010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3F507FC-5BE9-434E-B661-D40CA07400AD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w-inventions-success.com/Patent-Definition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819400"/>
            <a:ext cx="7696200" cy="3581400"/>
          </a:xfrm>
        </p:spPr>
        <p:txBody>
          <a:bodyPr/>
          <a:lstStyle/>
          <a:p>
            <a:endParaRPr lang="en-US" dirty="0" smtClean="0"/>
          </a:p>
          <a:p>
            <a:r>
              <a:rPr lang="en-US" sz="2000" dirty="0" smtClean="0"/>
              <a:t>New </a:t>
            </a:r>
            <a:r>
              <a:rPr lang="en-US" sz="2000" dirty="0" smtClean="0"/>
              <a:t>Inventions Success</a:t>
            </a:r>
          </a:p>
          <a:p>
            <a:endParaRPr lang="en-US" sz="2000" dirty="0" smtClean="0"/>
          </a:p>
          <a:p>
            <a:r>
              <a:rPr lang="en-US" sz="2800" dirty="0" smtClean="0"/>
              <a:t>INVENTION TIMELINE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1400" dirty="0" smtClean="0"/>
              <a:t>Dr. MARK </a:t>
            </a:r>
            <a:r>
              <a:rPr lang="en-US" sz="1400" dirty="0" err="1" smtClean="0"/>
              <a:t>rajai</a:t>
            </a:r>
            <a:endParaRPr lang="en-US" sz="1400" dirty="0" smtClean="0"/>
          </a:p>
          <a:p>
            <a:r>
              <a:rPr lang="en-US" sz="1400" dirty="0" smtClean="0"/>
              <a:t>MSE 303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C:\Documents and Settings\Reyhaneh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838200"/>
            <a:ext cx="3886200" cy="114300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07FC-5BE9-434E-B661-D40CA07400AD}" type="slidenum">
              <a:rPr lang="en-US" smtClean="0"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New Inventions Success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r>
              <a:rPr lang="en-US" sz="2400" b="1" dirty="0" smtClean="0"/>
              <a:t>Stages of </a:t>
            </a:r>
            <a:r>
              <a:rPr lang="en-US" sz="2400" b="1" dirty="0" smtClean="0"/>
              <a:t>The </a:t>
            </a:r>
            <a:r>
              <a:rPr lang="en-US" sz="2400" b="1" dirty="0" smtClean="0"/>
              <a:t>Invention </a:t>
            </a:r>
            <a:r>
              <a:rPr lang="en-US" sz="2400" b="1" dirty="0" smtClean="0"/>
              <a:t>T</a:t>
            </a:r>
            <a:r>
              <a:rPr lang="en-US" sz="2400" b="1" dirty="0" smtClean="0"/>
              <a:t>imeline</a:t>
            </a:r>
            <a:r>
              <a:rPr lang="en-US" sz="2400" b="1" dirty="0" smtClean="0"/>
              <a:t> </a:t>
            </a:r>
            <a:endParaRPr lang="en-US" sz="2400" b="1" dirty="0" smtClean="0"/>
          </a:p>
          <a:p>
            <a:pPr algn="ctr">
              <a:buNone/>
            </a:pPr>
            <a:endParaRPr lang="en-US" sz="2400" b="1" dirty="0" smtClean="0"/>
          </a:p>
          <a:p>
            <a:r>
              <a:rPr lang="en-US" sz="1900" dirty="0" smtClean="0"/>
              <a:t>Conception</a:t>
            </a:r>
          </a:p>
          <a:p>
            <a:r>
              <a:rPr lang="en-US" sz="1900" dirty="0" smtClean="0"/>
              <a:t>Patent </a:t>
            </a:r>
            <a:r>
              <a:rPr lang="en-US" sz="1900" dirty="0" smtClean="0"/>
              <a:t>application filing</a:t>
            </a:r>
          </a:p>
          <a:p>
            <a:r>
              <a:rPr lang="en-US" sz="1900" dirty="0" smtClean="0"/>
              <a:t>Reduction to practice</a:t>
            </a:r>
          </a:p>
          <a:p>
            <a:r>
              <a:rPr lang="en-US" sz="1900" dirty="0" smtClean="0"/>
              <a:t>Exploration of commercial development</a:t>
            </a:r>
          </a:p>
          <a:p>
            <a:r>
              <a:rPr lang="en-US" sz="1900" dirty="0" smtClean="0"/>
              <a:t>Initial </a:t>
            </a:r>
            <a:r>
              <a:rPr lang="en-US" sz="1900" dirty="0" smtClean="0"/>
              <a:t>commercial development</a:t>
            </a:r>
          </a:p>
          <a:p>
            <a:r>
              <a:rPr lang="en-US" sz="1900" dirty="0" smtClean="0"/>
              <a:t>Patent Registration Negotiation</a:t>
            </a:r>
          </a:p>
          <a:p>
            <a:r>
              <a:rPr lang="en-US" sz="1900" dirty="0" smtClean="0"/>
              <a:t>Patent Registration</a:t>
            </a:r>
          </a:p>
          <a:p>
            <a:r>
              <a:rPr lang="en-US" sz="1900" dirty="0" smtClean="0"/>
              <a:t>Main Term Commercial </a:t>
            </a:r>
            <a:r>
              <a:rPr lang="en-US" sz="1900" dirty="0" smtClean="0"/>
              <a:t>Development</a:t>
            </a:r>
          </a:p>
          <a:p>
            <a:r>
              <a:rPr lang="en-US" sz="1900" dirty="0" smtClean="0"/>
              <a:t>Patent Maintenance</a:t>
            </a:r>
          </a:p>
          <a:p>
            <a:r>
              <a:rPr lang="en-US" sz="1900" dirty="0" smtClean="0"/>
              <a:t>Late Term Commercial Development</a:t>
            </a:r>
          </a:p>
          <a:p>
            <a:r>
              <a:rPr lang="en-US" sz="1900" dirty="0" smtClean="0"/>
              <a:t>Patent Expiration</a:t>
            </a:r>
          </a:p>
          <a:p>
            <a:r>
              <a:rPr lang="en-US" sz="1900" dirty="0" smtClean="0"/>
              <a:t>Unprotected commercial </a:t>
            </a:r>
            <a:r>
              <a:rPr lang="en-US" sz="1900" dirty="0" smtClean="0"/>
              <a:t>development/ </a:t>
            </a:r>
            <a:r>
              <a:rPr lang="en-US" sz="1900" dirty="0" smtClean="0"/>
              <a:t>transition to newer technology</a:t>
            </a:r>
          </a:p>
          <a:p>
            <a:endParaRPr lang="en-US" sz="2000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07FC-5BE9-434E-B661-D40CA07400AD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Inventions Success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07FC-5BE9-434E-B661-D40CA07400AD}" type="slidenum">
              <a:rPr lang="en-US" smtClean="0"/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b="1" dirty="0" smtClean="0"/>
          </a:p>
          <a:p>
            <a:pPr algn="ctr">
              <a:buNone/>
            </a:pPr>
            <a:r>
              <a:rPr lang="en-US" sz="2400" b="1" dirty="0" smtClean="0"/>
              <a:t>Conception </a:t>
            </a:r>
            <a:r>
              <a:rPr lang="en-US" sz="2400" b="1" dirty="0" smtClean="0"/>
              <a:t>through Reduction to </a:t>
            </a:r>
            <a:r>
              <a:rPr lang="en-US" sz="2400" b="1" dirty="0" smtClean="0"/>
              <a:t>Practice</a:t>
            </a:r>
          </a:p>
          <a:p>
            <a:endParaRPr lang="en-US" sz="2400" b="1" dirty="0" smtClean="0"/>
          </a:p>
          <a:p>
            <a:r>
              <a:rPr lang="en-US" sz="2400" dirty="0" smtClean="0"/>
              <a:t>conception is a reaction to some frustration or limitation that is then overcome by genius and creativity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When it </a:t>
            </a:r>
            <a:r>
              <a:rPr lang="en-US" sz="2400" dirty="0" smtClean="0"/>
              <a:t>is </a:t>
            </a:r>
            <a:r>
              <a:rPr lang="en-US" sz="2400" dirty="0" smtClean="0"/>
              <a:t>conceived, </a:t>
            </a:r>
            <a:r>
              <a:rPr lang="en-US" sz="2400" dirty="0" smtClean="0"/>
              <a:t>it is eligible for national and international protection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File </a:t>
            </a:r>
            <a:r>
              <a:rPr lang="en-US" sz="2400" dirty="0" smtClean="0"/>
              <a:t>a patent application in the inventor's home country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Every invention needs to be proven with a prototype that works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New Inventions Success</a:t>
            </a: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07FC-5BE9-434E-B661-D40CA07400AD}" type="slidenum">
              <a:rPr lang="en-US" smtClean="0"/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r>
              <a:rPr lang="en-US" sz="2400" b="1" dirty="0" smtClean="0"/>
              <a:t>Exploration </a:t>
            </a:r>
            <a:r>
              <a:rPr lang="en-US" sz="2400" b="1" dirty="0" smtClean="0"/>
              <a:t>through Patent </a:t>
            </a:r>
            <a:r>
              <a:rPr lang="en-US" sz="2400" b="1" dirty="0" smtClean="0"/>
              <a:t>Registration</a:t>
            </a:r>
          </a:p>
          <a:p>
            <a:pPr algn="ctr">
              <a:buNone/>
            </a:pPr>
            <a:endParaRPr lang="en-US" sz="2400" b="1" dirty="0" smtClean="0"/>
          </a:p>
          <a:p>
            <a:r>
              <a:rPr lang="en-US" sz="2400" dirty="0" smtClean="0"/>
              <a:t>Turn the prototype into a product. </a:t>
            </a:r>
            <a:endParaRPr lang="en-US" sz="2400" dirty="0" smtClean="0"/>
          </a:p>
          <a:p>
            <a:r>
              <a:rPr lang="en-US" sz="2400" dirty="0" smtClean="0"/>
              <a:t>Make it appealing, convenient, inexpensive, and easy to understand. </a:t>
            </a:r>
            <a:endParaRPr lang="en-US" sz="2400" dirty="0" smtClean="0"/>
          </a:p>
          <a:p>
            <a:r>
              <a:rPr lang="en-US" sz="2400" dirty="0" smtClean="0"/>
              <a:t>Research your customers, your sourcing, your potential distributors. </a:t>
            </a:r>
            <a:endParaRPr lang="en-US" sz="2400" dirty="0" smtClean="0"/>
          </a:p>
          <a:p>
            <a:r>
              <a:rPr lang="en-US" sz="2400" dirty="0" smtClean="0"/>
              <a:t>Understand the market </a:t>
            </a:r>
            <a:r>
              <a:rPr lang="en-US" sz="2400" dirty="0" smtClean="0"/>
              <a:t>for </a:t>
            </a:r>
            <a:r>
              <a:rPr lang="en-US" sz="2400" dirty="0" smtClean="0"/>
              <a:t>your </a:t>
            </a:r>
            <a:r>
              <a:rPr lang="en-US" sz="2400" dirty="0" smtClean="0"/>
              <a:t>successful initial </a:t>
            </a:r>
            <a:r>
              <a:rPr lang="en-US" sz="2400" dirty="0" smtClean="0"/>
              <a:t>commercial </a:t>
            </a:r>
            <a:r>
              <a:rPr lang="en-US" sz="2400" dirty="0" smtClean="0"/>
              <a:t>development. </a:t>
            </a:r>
          </a:p>
          <a:p>
            <a:r>
              <a:rPr lang="en-US" sz="2400" dirty="0" smtClean="0"/>
              <a:t>fight until the </a:t>
            </a:r>
            <a:r>
              <a:rPr lang="en-US" sz="2400" dirty="0" smtClean="0"/>
              <a:t>patent office admits that </a:t>
            </a:r>
            <a:r>
              <a:rPr lang="en-US" sz="2400" dirty="0" smtClean="0"/>
              <a:t>you </a:t>
            </a:r>
            <a:r>
              <a:rPr lang="en-US" sz="2400" dirty="0" smtClean="0"/>
              <a:t>should </a:t>
            </a:r>
            <a:r>
              <a:rPr lang="en-US" sz="2400" dirty="0" smtClean="0"/>
              <a:t>get a </a:t>
            </a:r>
            <a:r>
              <a:rPr lang="en-US" sz="2400" dirty="0" smtClean="0"/>
              <a:t>patent registration.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Inventions Success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07FC-5BE9-434E-B661-D40CA07400AD}" type="slidenum">
              <a:rPr lang="en-US" smtClean="0"/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sz="2400" b="1" dirty="0" smtClean="0"/>
          </a:p>
          <a:p>
            <a:pPr algn="ctr">
              <a:buNone/>
            </a:pPr>
            <a:r>
              <a:rPr lang="en-US" sz="2400" b="1" dirty="0" smtClean="0"/>
              <a:t>Main </a:t>
            </a:r>
            <a:r>
              <a:rPr lang="en-US" sz="2400" b="1" dirty="0" smtClean="0"/>
              <a:t>Term Commercial Development through Patent </a:t>
            </a:r>
            <a:r>
              <a:rPr lang="en-US" sz="2400" b="1" dirty="0" smtClean="0"/>
              <a:t>Maintenance</a:t>
            </a:r>
          </a:p>
          <a:p>
            <a:pPr algn="ctr">
              <a:buNone/>
            </a:pPr>
            <a:endParaRPr lang="en-US" sz="2400" b="1" dirty="0" smtClean="0"/>
          </a:p>
          <a:p>
            <a:r>
              <a:rPr lang="en-US" sz="2600" dirty="0" smtClean="0"/>
              <a:t>S</a:t>
            </a:r>
            <a:r>
              <a:rPr lang="en-US" sz="2600" dirty="0" smtClean="0"/>
              <a:t>ustain </a:t>
            </a:r>
            <a:r>
              <a:rPr lang="en-US" sz="2600" dirty="0" smtClean="0"/>
              <a:t>your product </a:t>
            </a:r>
            <a:r>
              <a:rPr lang="en-US" sz="2600" dirty="0" smtClean="0"/>
              <a:t>line</a:t>
            </a:r>
          </a:p>
          <a:p>
            <a:r>
              <a:rPr lang="en-US" sz="2600" dirty="0" smtClean="0"/>
              <a:t>Fine tune your manufacturing. </a:t>
            </a:r>
            <a:endParaRPr lang="en-US" sz="2600" dirty="0" smtClean="0"/>
          </a:p>
          <a:p>
            <a:r>
              <a:rPr lang="en-US" sz="2600" dirty="0" smtClean="0"/>
              <a:t>Turn </a:t>
            </a:r>
            <a:r>
              <a:rPr lang="en-US" sz="2600" dirty="0" smtClean="0"/>
              <a:t>your distribution/sales team into </a:t>
            </a:r>
            <a:r>
              <a:rPr lang="en-US" sz="2600" dirty="0" smtClean="0"/>
              <a:t>a great one.</a:t>
            </a:r>
          </a:p>
          <a:p>
            <a:r>
              <a:rPr lang="en-US" sz="2600" dirty="0" smtClean="0"/>
              <a:t>Make </a:t>
            </a:r>
            <a:r>
              <a:rPr lang="en-US" sz="2600" dirty="0" smtClean="0"/>
              <a:t>sure that </a:t>
            </a:r>
            <a:r>
              <a:rPr lang="en-US" sz="2600" dirty="0" smtClean="0"/>
              <a:t>your customers are </a:t>
            </a:r>
            <a:r>
              <a:rPr lang="en-US" sz="2600" dirty="0" smtClean="0"/>
              <a:t>pleased.</a:t>
            </a:r>
          </a:p>
          <a:p>
            <a:r>
              <a:rPr lang="en-US" sz="2600" dirty="0" smtClean="0"/>
              <a:t>Post </a:t>
            </a:r>
            <a:r>
              <a:rPr lang="en-US" sz="2600" dirty="0" smtClean="0"/>
              <a:t>your attorney </a:t>
            </a:r>
            <a:r>
              <a:rPr lang="en-US" sz="2600" dirty="0" smtClean="0"/>
              <a:t>&amp; your </a:t>
            </a:r>
            <a:r>
              <a:rPr lang="en-US" sz="2600" dirty="0" smtClean="0"/>
              <a:t>sales team to watch your patent</a:t>
            </a:r>
            <a:r>
              <a:rPr lang="en-US" sz="2600" dirty="0" smtClean="0"/>
              <a:t>.</a:t>
            </a:r>
          </a:p>
          <a:p>
            <a:r>
              <a:rPr lang="en-US" sz="2600" dirty="0" smtClean="0"/>
              <a:t>Keep your maintenance fees with the patent office paid at the right </a:t>
            </a:r>
            <a:r>
              <a:rPr lang="en-US" sz="2600" dirty="0" smtClean="0"/>
              <a:t>times.</a:t>
            </a:r>
          </a:p>
          <a:p>
            <a:r>
              <a:rPr lang="en-US" sz="2600" dirty="0" smtClean="0"/>
              <a:t>Make </a:t>
            </a:r>
            <a:r>
              <a:rPr lang="en-US" sz="2600" dirty="0" smtClean="0"/>
              <a:t>sure you spot infringers.</a:t>
            </a:r>
            <a:endParaRPr lang="en-US" sz="26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Inventions Success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07FC-5BE9-434E-B661-D40CA07400AD}" type="slidenum">
              <a:rPr lang="en-US" smtClean="0"/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sz="2400" b="1" dirty="0" smtClean="0"/>
          </a:p>
          <a:p>
            <a:pPr algn="ctr">
              <a:buNone/>
            </a:pPr>
            <a:r>
              <a:rPr lang="en-US" sz="2400" b="1" dirty="0" smtClean="0"/>
              <a:t>Summary</a:t>
            </a:r>
          </a:p>
          <a:p>
            <a:pPr algn="ctr">
              <a:buNone/>
            </a:pPr>
            <a:endParaRPr lang="en-US" sz="2400" b="1" dirty="0" smtClean="0"/>
          </a:p>
          <a:p>
            <a:r>
              <a:rPr lang="en-US" sz="2400" dirty="0" smtClean="0"/>
              <a:t>It is important to be aware of the phases that your invention will go through. </a:t>
            </a:r>
            <a:endParaRPr lang="en-US" sz="2400" dirty="0" smtClean="0"/>
          </a:p>
          <a:p>
            <a:r>
              <a:rPr lang="en-US" sz="2400" dirty="0" smtClean="0"/>
              <a:t>Knowledge </a:t>
            </a:r>
            <a:r>
              <a:rPr lang="en-US" sz="2400" dirty="0" smtClean="0"/>
              <a:t>of the invention history timeline is </a:t>
            </a:r>
            <a:r>
              <a:rPr lang="en-US" sz="2400" dirty="0" smtClean="0"/>
              <a:t>power</a:t>
            </a:r>
          </a:p>
          <a:p>
            <a:r>
              <a:rPr lang="en-US" sz="2400" dirty="0" smtClean="0"/>
              <a:t> This </a:t>
            </a:r>
            <a:r>
              <a:rPr lang="en-US" sz="2400" dirty="0" smtClean="0"/>
              <a:t>knowledge will help you manage each of the phases as they come along.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Inventions Success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507FC-5BE9-434E-B661-D40CA07400AD}" type="slidenum">
              <a:rPr lang="en-US" smtClean="0"/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r>
              <a:rPr lang="en-US" sz="2400" b="1" dirty="0" smtClean="0"/>
              <a:t>Reference</a:t>
            </a:r>
            <a:endParaRPr lang="en-US" sz="2400" b="1" dirty="0" smtClean="0"/>
          </a:p>
          <a:p>
            <a:pPr algn="ctr">
              <a:buNone/>
            </a:pPr>
            <a:endParaRPr lang="en-US" sz="2400" b="1" dirty="0" smtClean="0"/>
          </a:p>
          <a:p>
            <a:pPr algn="ctr"/>
            <a:r>
              <a:rPr lang="en-US" sz="2400" dirty="0" smtClean="0">
                <a:hlinkClick r:id="rId2"/>
              </a:rPr>
              <a:t>http://www.new-inventions-success.com/Patent-Definition.html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24</TotalTime>
  <Words>248</Words>
  <Application>Microsoft Office PowerPoint</Application>
  <PresentationFormat>On-screen Show (4:3)</PresentationFormat>
  <Paragraphs>78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Slide 1</vt:lpstr>
      <vt:lpstr>New Inventions Success</vt:lpstr>
      <vt:lpstr>New Inventions Success</vt:lpstr>
      <vt:lpstr>New Inventions Success</vt:lpstr>
      <vt:lpstr>New Inventions Success</vt:lpstr>
      <vt:lpstr>New Inventions Success</vt:lpstr>
      <vt:lpstr>New Inventions Success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10</cp:revision>
  <dcterms:created xsi:type="dcterms:W3CDTF">2010-08-15T23:54:54Z</dcterms:created>
  <dcterms:modified xsi:type="dcterms:W3CDTF">2010-08-16T00:19:51Z</dcterms:modified>
</cp:coreProperties>
</file>