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4" r:id="rId7"/>
    <p:sldId id="265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09" autoAdjust="0"/>
  </p:normalViewPr>
  <p:slideViewPr>
    <p:cSldViewPr>
      <p:cViewPr>
        <p:scale>
          <a:sx n="76" d="100"/>
          <a:sy n="76" d="100"/>
        </p:scale>
        <p:origin x="-96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859ADC-F3B5-4EA8-9993-7F0ADC1084A6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406FBC-42DB-4E18-90A7-03FE2FF3F8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848600" cy="522288"/>
          </a:xfrm>
        </p:spPr>
        <p:txBody>
          <a:bodyPr>
            <a:noAutofit/>
          </a:bodyPr>
          <a:lstStyle/>
          <a:p>
            <a:r>
              <a:rPr lang="en-US" sz="6000" dirty="0" smtClean="0"/>
              <a:t>Women in Aviation</a:t>
            </a:r>
            <a:endParaRPr lang="en-US" sz="6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 b="3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166787"/>
            <a:ext cx="7620000" cy="530352"/>
          </a:xfrm>
        </p:spPr>
        <p:txBody>
          <a:bodyPr>
            <a:noAutofit/>
          </a:bodyPr>
          <a:lstStyle/>
          <a:p>
            <a:r>
              <a:rPr lang="en-US" sz="1800" dirty="0" smtClean="0"/>
              <a:t>By: Mike </a:t>
            </a:r>
            <a:r>
              <a:rPr lang="en-US" sz="1800" dirty="0" err="1" smtClean="0"/>
              <a:t>Marchesan</a:t>
            </a:r>
            <a:r>
              <a:rPr lang="en-US" sz="1800" dirty="0" smtClean="0"/>
              <a:t>, </a:t>
            </a:r>
            <a:r>
              <a:rPr lang="en-US" sz="1800" dirty="0" err="1" smtClean="0"/>
              <a:t>Grigory</a:t>
            </a:r>
            <a:r>
              <a:rPr lang="en-US" sz="1800" dirty="0" smtClean="0"/>
              <a:t> </a:t>
            </a:r>
            <a:r>
              <a:rPr lang="en-US" sz="1800" dirty="0" err="1" smtClean="0"/>
              <a:t>Arzanyun</a:t>
            </a:r>
            <a:r>
              <a:rPr lang="en-US" sz="1800" dirty="0" smtClean="0"/>
              <a:t>, Ronnie Calderon, Julian </a:t>
            </a:r>
            <a:r>
              <a:rPr lang="en-US" sz="1800" dirty="0" err="1" smtClean="0"/>
              <a:t>Hipolito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335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 smtClean="0"/>
              <a:t>CITATION</a:t>
            </a:r>
            <a:endParaRPr lang="en-US" sz="5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166786"/>
            <a:ext cx="7924800" cy="5691214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Tyminski</a:t>
            </a:r>
            <a:r>
              <a:rPr lang="en-US" sz="1800" dirty="0"/>
              <a:t>, </a:t>
            </a:r>
            <a:r>
              <a:rPr lang="en-US" sz="1800" dirty="0" err="1"/>
              <a:t>Dariusz</a:t>
            </a:r>
            <a:r>
              <a:rPr lang="en-US" sz="1800" dirty="0"/>
              <a:t>. "WW II ACE STORIES." </a:t>
            </a:r>
            <a:r>
              <a:rPr lang="en-US" sz="1800" dirty="0" err="1"/>
              <a:t>Ełk</a:t>
            </a:r>
            <a:r>
              <a:rPr lang="en-US" sz="1800" dirty="0"/>
              <a:t> I Internet - </a:t>
            </a:r>
            <a:r>
              <a:rPr lang="en-US" sz="1800" dirty="0" err="1"/>
              <a:t>ElkNet</a:t>
            </a:r>
            <a:r>
              <a:rPr lang="en-US" sz="1800" dirty="0"/>
              <a:t> - </a:t>
            </a:r>
            <a:r>
              <a:rPr lang="en-US" sz="1800" dirty="0" err="1"/>
              <a:t>Ełcka</a:t>
            </a:r>
            <a:r>
              <a:rPr lang="en-US" sz="1800" dirty="0"/>
              <a:t> </a:t>
            </a:r>
            <a:r>
              <a:rPr lang="en-US" sz="1800" dirty="0" err="1"/>
              <a:t>Część</a:t>
            </a:r>
            <a:r>
              <a:rPr lang="en-US" sz="1800" dirty="0"/>
              <a:t> </a:t>
            </a:r>
            <a:r>
              <a:rPr lang="en-US" sz="1800" dirty="0" err="1"/>
              <a:t>Sieci</a:t>
            </a:r>
            <a:r>
              <a:rPr lang="en-US" sz="1800" dirty="0"/>
              <a:t>. 09 Dec. 1998. Web. 13 Oct. 2011. &lt;http://www.elknet.pl/acestory/litvak/litvak.htm&gt;.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Stockton, Harold, </a:t>
            </a:r>
            <a:r>
              <a:rPr lang="en-US" sz="1800" dirty="0" err="1"/>
              <a:t>Dariusz</a:t>
            </a:r>
            <a:r>
              <a:rPr lang="en-US" sz="1800" dirty="0"/>
              <a:t> </a:t>
            </a:r>
            <a:r>
              <a:rPr lang="en-US" sz="1800" dirty="0" err="1"/>
              <a:t>Tyminski</a:t>
            </a:r>
            <a:r>
              <a:rPr lang="en-US" sz="1800" dirty="0"/>
              <a:t>, and </a:t>
            </a:r>
            <a:r>
              <a:rPr lang="en-US" sz="1800" dirty="0" err="1"/>
              <a:t>Christer</a:t>
            </a:r>
            <a:r>
              <a:rPr lang="en-US" sz="1800" dirty="0"/>
              <a:t> </a:t>
            </a:r>
            <a:r>
              <a:rPr lang="en-US" sz="1800" dirty="0" err="1"/>
              <a:t>Bergström</a:t>
            </a:r>
            <a:r>
              <a:rPr lang="en-US" sz="1800" dirty="0"/>
              <a:t>. "WW II ACE STORIES." </a:t>
            </a:r>
            <a:r>
              <a:rPr lang="en-US" sz="1800" dirty="0" err="1"/>
              <a:t>Ełk</a:t>
            </a:r>
            <a:r>
              <a:rPr lang="en-US" sz="1800" dirty="0"/>
              <a:t> I Internet - </a:t>
            </a:r>
            <a:r>
              <a:rPr lang="en-US" sz="1800" dirty="0" err="1"/>
              <a:t>ElkNet</a:t>
            </a:r>
            <a:r>
              <a:rPr lang="en-US" sz="1800" dirty="0"/>
              <a:t> - </a:t>
            </a:r>
            <a:r>
              <a:rPr lang="en-US" sz="1800" dirty="0" err="1"/>
              <a:t>Ełcka</a:t>
            </a:r>
            <a:r>
              <a:rPr lang="en-US" sz="1800" dirty="0"/>
              <a:t> </a:t>
            </a:r>
            <a:r>
              <a:rPr lang="en-US" sz="1800" dirty="0" err="1"/>
              <a:t>Część</a:t>
            </a:r>
            <a:r>
              <a:rPr lang="en-US" sz="1800" dirty="0"/>
              <a:t> </a:t>
            </a:r>
            <a:r>
              <a:rPr lang="en-US" sz="1800" dirty="0" err="1"/>
              <a:t>Sieci</a:t>
            </a:r>
            <a:r>
              <a:rPr lang="en-US" sz="1800" dirty="0"/>
              <a:t>. 09 Dec. 1998. Web. 13 Oct. 2011. &lt;http://www.elknet.pl/acestory/raskov/raskov.htm&gt;.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"Global Council - International Museum of Women." Home - International Museum of Women. Web. 14 Oct. 2011. &lt;http://www.imow.org/about/globalcouncil/index&gt;.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"Pioneer Pilot - Lorna De </a:t>
            </a:r>
            <a:r>
              <a:rPr lang="en-US" sz="1800" dirty="0" err="1"/>
              <a:t>Blicquy</a:t>
            </a:r>
            <a:r>
              <a:rPr lang="en-US" sz="1800" dirty="0"/>
              <a:t>." Canadian 99s Home Page. Web. 14 Oct. 2011. &lt;http://www.canadian99s.org/articles/P_deblicquy.htm&gt;.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"Pioneer Pilot - Lorna De </a:t>
            </a:r>
            <a:r>
              <a:rPr lang="en-US" sz="1800" dirty="0" err="1"/>
              <a:t>Blicquy</a:t>
            </a:r>
            <a:r>
              <a:rPr lang="en-US" sz="1800" dirty="0"/>
              <a:t>." Canadian 99s Home Page. Web. 14 Oct. 2011. &lt;http://www.canadian99s.org/articles/P_deblicquy_obit.htm&gt;. </a:t>
            </a:r>
          </a:p>
          <a:p>
            <a:r>
              <a:rPr lang="en-US" sz="1800" dirty="0"/>
              <a:t>Welcome to Women in Aviation. Web. 14 Oct. 2011. &lt;http://www.womeninaviation.com/calendar.html&gt;.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0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685800"/>
            <a:ext cx="8229600" cy="18288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Hazel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ying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Lee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3962400" cy="46482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-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Born 1912, in Portland, Oregon</a:t>
            </a:r>
          </a:p>
          <a:p>
            <a:pPr algn="l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-Fell in love with aviation after her first ride at the age of 20.</a:t>
            </a:r>
          </a:p>
          <a:p>
            <a:pPr algn="l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-Attempted to join the Chinese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Airforce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to help fight Japanese, but was turned down due to gender, and joined US Military.</a:t>
            </a:r>
          </a:p>
          <a:p>
            <a:pPr algn="l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-At the time, &lt; 1% of the pilots in the US were female, let alone non-white females.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03262"/>
            <a:ext cx="3238500" cy="46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4008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Marchesan-</a:t>
            </a:r>
            <a:r>
              <a:rPr lang="en-US" b="1" i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Career Peaks, and Legacy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3434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Joined WASP in the US Military, Women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Airforce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Service Pilots.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-After WASP training, and the start of WWII, Lee made several trips to and from the European and Pacific war fronts, carrying supplies.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-She later completed other training, such as OCS, which qualified her to fly all single engine fighter planes.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-Soon after, a flight control miscommunication caused her to land as another plane did, and collide on the runway, causing her to die in the hospital, due to burn complications.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297053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 true warrior to break the trend of male domination in Aviation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008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Marchesan-3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Lorna </a:t>
            </a:r>
            <a:r>
              <a:rPr lang="en-US" b="1" u="sng" dirty="0" err="1" smtClean="0"/>
              <a:t>DeBlicquy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7150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Born in Blyth, Ontario. In Nov. 30, 1931</a:t>
            </a:r>
          </a:p>
          <a:p>
            <a:r>
              <a:rPr lang="en-US" dirty="0" smtClean="0"/>
              <a:t>Lived to be 77 with decades of awards</a:t>
            </a:r>
          </a:p>
          <a:p>
            <a:r>
              <a:rPr lang="en-US" dirty="0" smtClean="0"/>
              <a:t>Canada’s first civil aviation inspector</a:t>
            </a:r>
          </a:p>
          <a:p>
            <a:r>
              <a:rPr lang="en-US" dirty="0" smtClean="0"/>
              <a:t>Passed away March 29, 2009. In Ontario from Alzheimer Disease.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63362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Grigor</a:t>
            </a:r>
            <a:r>
              <a:rPr lang="en-US" dirty="0" smtClean="0"/>
              <a:t> </a:t>
            </a:r>
            <a:r>
              <a:rPr lang="en-US" dirty="0" err="1" smtClean="0"/>
              <a:t>Arzunyan</a:t>
            </a:r>
            <a:endParaRPr lang="en-US" dirty="0"/>
          </a:p>
        </p:txBody>
      </p:sp>
      <p:pic>
        <p:nvPicPr>
          <p:cNvPr id="1026" name="Picture 2" descr="http://www.aviation.technomuses.ca/explore/people_in_aviation/highflyers/images/pictures/Lorna_DeBlicquy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1857375" cy="2857500"/>
          </a:xfrm>
          <a:prstGeom prst="rect">
            <a:avLst/>
          </a:prstGeom>
          <a:noFill/>
        </p:spPr>
      </p:pic>
      <p:sp>
        <p:nvSpPr>
          <p:cNvPr id="1028" name="AutoShape 4" descr="data:image/jpg;base64,/9j/4AAQSkZJRgABAQAAAQABAAD/2wCEAAkGBhQSERQUEhQVFBQUGBUVFxQUFBQUFBQVFBQXFxQVFBQXHCYeFxkkGRQUHy8gJCcpLCwsFx4xNTAqNSYrLCkBCQoKDgwOFw8PFywcHBwpKSksKSksKSkpLCkpKSkpKSkpKSwsKSkpLCwpKSwpKSkpKSkpKSwpKSwpLCwsLCkpLP/AABEIALoBDwMBIgACEQEDEQH/xAAcAAABBQEBAQAAAAAAAAAAAAAAAQIDBAUGBwj/xAA7EAABAwEGAwUFBwQCAwAAAAABAAIRAwQFEiExQVFhcQYigZGxEzKhwfAHI0JSYtHhFHKS8RXSM4Ky/8QAGQEAAwEBAQAAAAAAAAAAAAAAAAEDAgQF/8QAIxEBAQACAgICAgMBAAAAAAAAAAECEQMhEjFBUQQyIlJxE//aAAwDAQACEQMRAD8A8jhOxIQkDEJ6QoBG6pyaCnFACEISAQhCAEIQgBCeykSpP6fmls9VAmhymdRURpkJywa0cHILlEQlajQ2UJE5NhMghEIQAhSQoyEjCEITIIQhACEIQAAkKWUjUAAJYTgE0oM5qVNp6p6CJCRydKRyAYpHalRqR2qARCEJAIQnNZKAQBW6Ni0nXgrNksMZnVXH0oA8ypZZ/S2HH81TNNMNDxVttIk+S07ououccpj91Py0rMLWCaCjqMAXT2q5nPLiAcyTppJ5aLFt1gczJzSOvBamRXBlug5Qo/Zq/ZLLjdhV2tc8CcJEAnqteek/+ds2yGUm7lONnGybWp5q/QDHNGSdvyUx+GVUZCjWraLJlxHxCzKjIK1jdsZY6AKaU5oTXLREBQkRKZFQhCAVKkQkCOQ0pEi0EjxCaEB+UHwSBIHM1U5aq7VbDUqDHtTXqaFG9qAhcE52v1wSOCV3yCZEQhOakZ1KnJC3bFc5ABidPMp3Za7BUfJGQ9ZXoNhuId2BkPid1LPL6X4sd9uQF1kRvuVZbcrnbawPVdqbob6+EaK9Y7tbHPgue7dUjhbJ2ZdrHn8fRdJdV2NYTI1EH5Lo/wCkaNvJVCwAkkRGWfSUtKSM02TCdMtJ+ua5rtfRLqYPNw9F39Kk1zQSBmYyXNdoLEXOcIEHvAbwEXrsZYzTgbDZMJa7gQT0cuvrWCaDjxaQMt9FjOs8GI0yO/xXUWFxNBrdss+iLd1nx1Hm9+3Z7F8HlHNUrBTOKBpv0Amfgui7XMmoAOHGZ4lZD7OGtnl8lfG7jlyx7Nc7MgGRxVW2WbdJ7SFaxS3fT/ac6ZvbIIhRwn2huaNlZGokJEq0QSpAnpAgTSnFMQAhCEwEoKRCAcCtOlSkZZ5HqstdVdNjb3C4uAgZtEuE7gcfEIJnmxkMDtiSJ6AfuqlWluvZe0FsslWyUqVKi1lUTheadIRm0VCYgNe/CDIBiNtV5TeljLXQZ+ikGO8JHbdFPUpqF406IBqc1NlKkHUdk7SQ6NtfFenWC090SvLOyolx5fNej3boFzcl1Xf+PjLNtLDJPPZaFlpAjQn60VSkzor1mOcZ5KNduonFNw2GmkhZ9qokv7wIbrGuoiFs+0HLxUduaIyGZ4fBEYrDsxNMkHQRB4SMvkqt9Aug6kDPnnkVepmcjvkq9qoROE5cJ9Cj3BpyVSzEmdyVtU2mnRE58G7k9E2rWpgz3i/YbK1dtnL83DPgdhwCUhWOTt1gc8l7s3H05cAFg3hRAHyXpd53fIIyH1/pee33ZiHHl8VTHpDKOfEnKYAVxgAEfWarPbHJSsfkrVzM22tzVYlX70pw7wVEquPpG+zUJ72qNaIqeUxPRQQpikKY4IgIlSITAQhCAVa1mtpDRB2WSrNF2SQav/JuykkwOJUVe2zHzVEkoJSB7nSoKuyeD080yqdECmIQhMm52TtEVoP4hHlmvULA7LyXj9zVCK7COK9VsbhDXcRB8Fz8sd341+HQUXBoxHbgtCzVQQDxWVRfAj6gjJXWVxhiBl8Fz2O+NLLdMtZ7mSxLXfGAQOPlupbNeYd3S7U6GfPNI5IGO13PoonUj+LT0Oyls84nZb5HY8R5Jb4rsYzE5wE5RObuTRqSgXGbZlSzNBkjPXWPNR2q9W0tDDjkGDvF07BupTW2yo8kRgGxcJqEcA05N8Z6JtjszWkkCH7uObj1KcumMpv0aLdaX5GkA0iAHOGWepGZCo3h2YdUBLnweDRPxXTUbUI7wImACBlz+atVbPSh3s3gyJAB0PNa2eOGPqvGL2sBpPwHr4bEKlRK6DtxUmozjgz46/wuepaq2Pp5/NjMc7IhvJ3e8FQeVatZl31sqrwrYuW+wGykLUgKdjWiNhOhNCcgAppTnJpQCIQhMBCEIBU5pTUoQDkIlCRBKkQgFQkStzQFu6qmGoDw0ld9dl7At3A3IBInwC8+plrWgnMkncZAcuMrVuC0uDj7P2hfq0sJEdRoR1U8ptfiy8bp6ZZbUalMhkF7chJgEbeSxrVarS0Ed84TDsDSWzGhf7sp9wVrS+scQpse0AOxYi506ODW5AawV6Rdt3B9jy7r2SC3IAlgzjKfFQ07ssupa81srpAc8VGN3fgxtHM4CSI6LWa19JuNz6VWl3YcDrLSQBxMNOWuRVavd9ppPMVAxrySJHdE+CdcvZ5jKr2kmq12GqAScAqS4ElgMEwcidJKV1o5LL0stvWvaDFmaKTIH3tQS4D9DNzzKt2OwU6EvOKo861KkF/QflHJa1CyYBvnnyHgo7W3KIny1Urfp0zHXtn3hQDhOkabFZNOr95zETtlxWvaDDc1TumyB9RxOwy6pFk2Klma7BhzkZj9QyAKZbLP7Itb+Iklwy06/umvsb2OxNJIAGQP4eBKp31eop0nPqGABIbu5x90HjmtTvoTp5v2oq47Q/8ATDfIZ/GVljIFSVrXicTxJM9f5Vd7uH8Lpn08rPLeVqjXKgU1R8qEhWiBEJYSLQ0AEqREJFoqQoQgEQlhCYIhKiEAIQhAInYk1CAcHJyZCUJDQKMKEsIa0kpVi0OblDgAZAJEEEFpObTI1GxIW72Nr0mVnGo7CCIBmN/Vc8im8ggjUEHySsOXV29hua1B1ZxbJENg55gE8eq6wWhzQSx5Y5wg7hw5g/KCuB7I28Ve+OABHMahdTaqzdS6B8c9guex7fFMcsOy3ne7i0A02mBEh8DrBEouKlhJLiC53lGwbvxUdnoB4zHdzgHXxVc2Z9AgwSzY6xyd+6nY1JjK6evO0FVHiTnumULeHNGYnkVKDrG6legzrfp6worpbD/rkpbRTM56cEyy0sOJ+eYJ6ZZJxjJq2y1NYwmo4ADMyY8F5ff9qqWusQ0HCCcLeX5iF1t9xgzGgA6ndaHYnsmSypXqtIBacB3MxoqYTd6Q589YvLbz7PVKRygxw+uaxMeua9lttzYnkxuVx3ajsQZx0+6TmRsea6ZHnXtwLk2Fbtl3VKfvtjnqPNVVtjRIQlSIAhCEIMJEsIwoGgkTsKSEDRIRCUhAamWjUoakCeiiQQhCEmglSIQAlSJUAhSEJyEDW1+57+qWYksgg6h2nXI5FdXc3akVcTqxAcNMjgHCNYPVcG4LRuG+TZqofEtOT28Wz6hZyx23hy3G6+HrdgvIuALGOcIJnIAjkTqrVst9QNzwAiBhL5ecXJcn/XYnTZ6jjSe0PDQe80nuvA3yjTZT2VjpxO7oyEn33SYOEHMqEw+3oY5XLvbWpZ1NGAtAJwZb6O4kiV0Dau+sgctPoLGuuyBpcfzGTMSQBAnnHBaLHw0fpMT6fJT5JNq49U22TUyHirFKzOecIEue4COQj4BWrHSxkBokn4/wuuuy6W0hOryMzw5BPj4/JLn5ph/rMu/sbTaQ+tFRw0H4AZmY38Vr3hkyBl9fXkrahtdHEIXZMZjOnl5Z3O7rmrLd+J6Zf12iNF0dCy4eqy75fGTc3ncbTpHNIPEvtCsZYNhBEgc9A47HkuDIXu999jKVpaG1MWRxEtMSeWRy66rm6v2W2fRrq0/30/8AqluF5R5UQkXoVs+y0j3KjvFrXD4FYVv7A2mnmAKgH5ZDv8XfJPZ7jm8KVPfTLSQQQRkQciDzCam0RCEIMiEqEAiVCIQEbU6E7AlwIZkNSJ2BIQg9BIlQgghCEAJUIAQC4Vo9nuzdW2VhSoiTu4+6wcT+26ZdFz1LTVbTpiSd9mjdx5L6P7A9j6dioNDR3jmXHVx4lOFk827U9g23c2z+yc4ktPtHT+ORhd+kGHDwUN1UiTLjJ4zJ/wBL0D7QLORUY5//AI6jDTxROB7XYmEjgQXg8pXP3RdDGnvVWx+hriYnYkABTzl+HTwc3jNVYso022WlQuSpUjC0kEiZyblvK6G7XUGgYKWf5nQ4+a3aT5CnOHfdref5f9Yp3ZdTaI4uOrvkOAV5KhdEkk1HDllcruhCFHUfnA19AmRterA+A6rBtjDE6kk/4j3j1Jy81tV2yYHQeOpWNbK0uIboO6Ogy9ZWMqLdRnVht5lLRssiB9dFN7KSrNnbB9T8lNK3St/xxG48gTzzTa92gj9wtKZRUZkmx5V5j2y7FtrAwA2sPcfoH/ocV5NabM6m4seC1zTBadQV9HXjRnI6Lge3PY327fa0h940R/ePynnwPgtSr4Z/FeVJE57YJByIyI3BGoKRaXIhCEAIhCEA9qWE2mnhJrH0WEFqVKAhTSu9sJFJWCjTQy6oT200+nTUwahvHDftE2ipWUk9rV3fZXsc329MVhLpY+NgNY56ZpNZeODu+wfYdtnsjcQi0VIqPPX3afQD4yvQqAho6D0WU9u4+CKd8YTD9OMLTnvYv5rKtM06glp8wRoQdiF57VslSk6IJ3GWo2IXpVUscJ94cRmqNay06gwvAODwIhGic7c/aAMyeF1lm7QUnDWFQqXPZiJgDo6FXs12sDpY7uDU5eQPFBOpp1Q4SNE9YVftJTpiGzUOzWZkqnZ73tNQh7w2lTz+7HecRtift0CNiduitNqDRxJ0CdQpwJOpzJWXdrTUfiO30AtlB3pWthwtJGsQOp3WC2mGiAtq8nZAeP15rJcJcB4rGSWVNIgcypnU8LQ0anVIxuJ4HDM/JOmXk+HksJF0Crvqkqeo4KFwQFO105CxqhOMM2d3Vv1wVi27Ih0ZtIPknG48d7f3f7K3VBEB4a//ACEO+LT5rnF3/wBrtH7+i/8AMxw8nAj/AOiuAVHVjdyBCE9lKUNSbMAThSJVhlJPwpLTj+1SmMk8JjNE8Js4+jglAQE4JKRDVCZQapKiLPohKzeSYBOASBWLFY3VXBjBLj9SeAQt00Oy1i9paqY2Bxno3MfGF67dFMGvi3aNeq4/sjcPspeSCTlI0yO3LJdncrdXcTl00CccXJl5Z9fDsbNUkZqwLO12yqWKjktGkxaJFSu5jTIyPI5Lg+0FoLrdUAcQGtDe6YGKMp55L0J9oA1OxPlqvLjVxmrUOrqjiPD/AGp5X0V9LtKyFwkveZz1A88leZZZyOJwGgLsvLT4IslPut6KziStR2htbhSpl2QzaAAAM3OA8dVr39Xmo1g2E+fHyXL3o8vr0KQ0xe1dyazT4krobHT9paCTx9PoJY3e1cJqbb13WfAwDc5lWkJlWphBJ2VjZ94PzPJZ9Hc8U+2VZy46pjjDSpIVLYzGJx+oTbOMpKG5UTxPzP8AKc3ILLJtVyY1qeGblOhBoqrJCx7cwQt001mW2jkfFOHHl/2ntxUbMd2l7PID9gvOF6P9onuMbwqOPmwfsvOXDNbdmM/jKWmySrjGKKzN3U8Irr4setkhIQnFCSqkAnBNCcE3JDgnFNbohyFPhFVOSfQ0CiraKahohOfsnY1ei9mLj9jRlw7783chs363K4zs6wGs2QDnv1XqNT3frglUvyM7OkVlp4GOjmR5futy6n4WtCyqw7g8PUK/Q1ani58Hc2PQQpLTagzLdQ2D3f8A1UB1C0ozr5tjowjVwlx4NOjR11PLquJutpqGDpJJ8811VuPeqf3O9SuZ7O6nx9VK/snve3S03ZKRrZUTFMTkfFFSUOztnNe1Vqn4QRSaf0083kdXZLrbru8sLnuyLtBrhE8eK5/7Oh9z/kfN+a7JPin8dugLOvStm1u2bj4ZD4+i0Vk35oOh9QqZeiy9M8GTPH0S2v3epCKeyfV/D1+RUkMvZ78qYHMev8JpekqHut/u/dOCChpLilZSdxUrU+mkEZpO4qnaLKVpqGqg5Xjv2oDC9jeMu8hHzXm79V6h9ro+9pf2u9QvLjqqR3Y/pF2k3JPhNZonNSd2PoEJEoQE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/9j/4AAQSkZJRgABAQAAAQABAAD/2wCEAAkGBhQSERQUEhQVFBQUGBUVFxQUFBQUFBQVFBQXFxQVFBQXHCYeFxkkGRQUHy8gJCcpLCwsFx4xNTAqNSYrLCkBCQoKDgwOFw8PFywcHBwpKSksKSksKSkpLCkpKSkpKSkpKSwsKSkpLCwpKSwpKSkpKSkpKSwpKSwpLCwsLCkpLP/AABEIALoBDwMBIgACEQEDEQH/xAAcAAABBQEBAQAAAAAAAAAAAAAAAQIDBAUGBwj/xAA7EAABAwEGAwUFBwQCAwAAAAABAAIRAwQFEiExQVFhcQYigZGxEzKhwfAHI0JSYtHhFHKS8RXSM4Ky/8QAGQEAAwEBAQAAAAAAAAAAAAAAAAEDAgQF/8QAIxEBAQACAgICAgMBAAAAAAAAAAECEQMhEjFBUQQyIlJxE//aAAwDAQACEQMRAD8A8jhOxIQkDEJ6QoBG6pyaCnFACEISAQhCAEIQgBCeykSpP6fmls9VAmhymdRURpkJywa0cHILlEQlajQ2UJE5NhMghEIQAhSQoyEjCEITIIQhACEIQAAkKWUjUAAJYTgE0oM5qVNp6p6CJCRydKRyAYpHalRqR2qARCEJAIQnNZKAQBW6Ni0nXgrNksMZnVXH0oA8ypZZ/S2HH81TNNMNDxVttIk+S07ououccpj91Py0rMLWCaCjqMAXT2q5nPLiAcyTppJ5aLFt1gczJzSOvBamRXBlug5Qo/Zq/ZLLjdhV2tc8CcJEAnqteek/+ds2yGUm7lONnGybWp5q/QDHNGSdvyUx+GVUZCjWraLJlxHxCzKjIK1jdsZY6AKaU5oTXLREBQkRKZFQhCAVKkQkCOQ0pEi0EjxCaEB+UHwSBIHM1U5aq7VbDUqDHtTXqaFG9qAhcE52v1wSOCV3yCZEQhOakZ1KnJC3bFc5ABidPMp3Za7BUfJGQ9ZXoNhuId2BkPid1LPL6X4sd9uQF1kRvuVZbcrnbawPVdqbob6+EaK9Y7tbHPgue7dUjhbJ2ZdrHn8fRdJdV2NYTI1EH5Lo/wCkaNvJVCwAkkRGWfSUtKSM02TCdMtJ+ua5rtfRLqYPNw9F39Kk1zQSBmYyXNdoLEXOcIEHvAbwEXrsZYzTgbDZMJa7gQT0cuvrWCaDjxaQMt9FjOs8GI0yO/xXUWFxNBrdss+iLd1nx1Hm9+3Z7F8HlHNUrBTOKBpv0Amfgui7XMmoAOHGZ4lZD7OGtnl8lfG7jlyx7Nc7MgGRxVW2WbdJ7SFaxS3fT/ac6ZvbIIhRwn2huaNlZGokJEq0QSpAnpAgTSnFMQAhCEwEoKRCAcCtOlSkZZ5HqstdVdNjb3C4uAgZtEuE7gcfEIJnmxkMDtiSJ6AfuqlWluvZe0FsslWyUqVKi1lUTheadIRm0VCYgNe/CDIBiNtV5TeljLXQZ+ikGO8JHbdFPUpqF406IBqc1NlKkHUdk7SQ6NtfFenWC090SvLOyolx5fNej3boFzcl1Xf+PjLNtLDJPPZaFlpAjQn60VSkzor1mOcZ5KNduonFNw2GmkhZ9qokv7wIbrGuoiFs+0HLxUduaIyGZ4fBEYrDsxNMkHQRB4SMvkqt9Aug6kDPnnkVepmcjvkq9qoROE5cJ9Cj3BpyVSzEmdyVtU2mnRE58G7k9E2rWpgz3i/YbK1dtnL83DPgdhwCUhWOTt1gc8l7s3H05cAFg3hRAHyXpd53fIIyH1/pee33ZiHHl8VTHpDKOfEnKYAVxgAEfWarPbHJSsfkrVzM22tzVYlX70pw7wVEquPpG+zUJ72qNaIqeUxPRQQpikKY4IgIlSITAQhCAVa1mtpDRB2WSrNF2SQav/JuykkwOJUVe2zHzVEkoJSB7nSoKuyeD080yqdECmIQhMm52TtEVoP4hHlmvULA7LyXj9zVCK7COK9VsbhDXcRB8Fz8sd341+HQUXBoxHbgtCzVQQDxWVRfAj6gjJXWVxhiBl8Fz2O+NLLdMtZ7mSxLXfGAQOPlupbNeYd3S7U6GfPNI5IGO13PoonUj+LT0Oyls84nZb5HY8R5Jb4rsYzE5wE5RObuTRqSgXGbZlSzNBkjPXWPNR2q9W0tDDjkGDvF07BupTW2yo8kRgGxcJqEcA05N8Z6JtjszWkkCH7uObj1KcumMpv0aLdaX5GkA0iAHOGWepGZCo3h2YdUBLnweDRPxXTUbUI7wImACBlz+atVbPSh3s3gyJAB0PNa2eOGPqvGL2sBpPwHr4bEKlRK6DtxUmozjgz46/wuepaq2Pp5/NjMc7IhvJ3e8FQeVatZl31sqrwrYuW+wGykLUgKdjWiNhOhNCcgAppTnJpQCIQhMBCEIBU5pTUoQDkIlCRBKkQgFQkStzQFu6qmGoDw0ld9dl7At3A3IBInwC8+plrWgnMkncZAcuMrVuC0uDj7P2hfq0sJEdRoR1U8ptfiy8bp6ZZbUalMhkF7chJgEbeSxrVarS0Ed84TDsDSWzGhf7sp9wVrS+scQpse0AOxYi506ODW5AawV6Rdt3B9jy7r2SC3IAlgzjKfFQ07ssupa81srpAc8VGN3fgxtHM4CSI6LWa19JuNz6VWl3YcDrLSQBxMNOWuRVavd9ppPMVAxrySJHdE+CdcvZ5jKr2kmq12GqAScAqS4ElgMEwcidJKV1o5LL0stvWvaDFmaKTIH3tQS4D9DNzzKt2OwU6EvOKo861KkF/QflHJa1CyYBvnnyHgo7W3KIny1Urfp0zHXtn3hQDhOkabFZNOr95zETtlxWvaDDc1TumyB9RxOwy6pFk2Klma7BhzkZj9QyAKZbLP7Itb+Iklwy06/umvsb2OxNJIAGQP4eBKp31eop0nPqGABIbu5x90HjmtTvoTp5v2oq47Q/8ATDfIZ/GVljIFSVrXicTxJM9f5Vd7uH8Lpn08rPLeVqjXKgU1R8qEhWiBEJYSLQ0AEqREJFoqQoQgEQlhCYIhKiEAIQhAInYk1CAcHJyZCUJDQKMKEsIa0kpVi0OblDgAZAJEEEFpObTI1GxIW72Nr0mVnGo7CCIBmN/Vc8im8ggjUEHySsOXV29hua1B1ZxbJENg55gE8eq6wWhzQSx5Y5wg7hw5g/KCuB7I28Ve+OABHMahdTaqzdS6B8c9guex7fFMcsOy3ne7i0A02mBEh8DrBEouKlhJLiC53lGwbvxUdnoB4zHdzgHXxVc2Z9AgwSzY6xyd+6nY1JjK6evO0FVHiTnumULeHNGYnkVKDrG6legzrfp6worpbD/rkpbRTM56cEyy0sOJ+eYJ6ZZJxjJq2y1NYwmo4ADMyY8F5ff9qqWusQ0HCCcLeX5iF1t9xgzGgA6ndaHYnsmSypXqtIBacB3MxoqYTd6Q589YvLbz7PVKRygxw+uaxMeua9lttzYnkxuVx3ajsQZx0+6TmRsea6ZHnXtwLk2Fbtl3VKfvtjnqPNVVtjRIQlSIAhCEIMJEsIwoGgkTsKSEDRIRCUhAamWjUoakCeiiQQhCEmglSIQAlSJUAhSEJyEDW1+57+qWYksgg6h2nXI5FdXc3akVcTqxAcNMjgHCNYPVcG4LRuG+TZqofEtOT28Wz6hZyx23hy3G6+HrdgvIuALGOcIJnIAjkTqrVst9QNzwAiBhL5ecXJcn/XYnTZ6jjSe0PDQe80nuvA3yjTZT2VjpxO7oyEn33SYOEHMqEw+3oY5XLvbWpZ1NGAtAJwZb6O4kiV0Dau+sgctPoLGuuyBpcfzGTMSQBAnnHBaLHw0fpMT6fJT5JNq49U22TUyHirFKzOecIEue4COQj4BWrHSxkBokn4/wuuuy6W0hOryMzw5BPj4/JLn5ph/rMu/sbTaQ+tFRw0H4AZmY38Vr3hkyBl9fXkrahtdHEIXZMZjOnl5Z3O7rmrLd+J6Zf12iNF0dCy4eqy75fGTc3ncbTpHNIPEvtCsZYNhBEgc9A47HkuDIXu999jKVpaG1MWRxEtMSeWRy66rm6v2W2fRrq0/30/8AqluF5R5UQkXoVs+y0j3KjvFrXD4FYVv7A2mnmAKgH5ZDv8XfJPZ7jm8KVPfTLSQQQRkQciDzCam0RCEIMiEqEAiVCIQEbU6E7AlwIZkNSJ2BIQg9BIlQgghCEAJUIAQC4Vo9nuzdW2VhSoiTu4+6wcT+26ZdFz1LTVbTpiSd9mjdx5L6P7A9j6dioNDR3jmXHVx4lOFk827U9g23c2z+yc4ktPtHT+ORhd+kGHDwUN1UiTLjJ4zJ/wBL0D7QLORUY5//AI6jDTxROB7XYmEjgQXg8pXP3RdDGnvVWx+hriYnYkABTzl+HTwc3jNVYso022WlQuSpUjC0kEiZyblvK6G7XUGgYKWf5nQ4+a3aT5CnOHfdref5f9Yp3ZdTaI4uOrvkOAV5KhdEkk1HDllcruhCFHUfnA19AmRterA+A6rBtjDE6kk/4j3j1Jy81tV2yYHQeOpWNbK0uIboO6Ogy9ZWMqLdRnVht5lLRssiB9dFN7KSrNnbB9T8lNK3St/xxG48gTzzTa92gj9wtKZRUZkmx5V5j2y7FtrAwA2sPcfoH/ocV5NabM6m4seC1zTBadQV9HXjRnI6Lge3PY327fa0h940R/ePynnwPgtSr4Z/FeVJE57YJByIyI3BGoKRaXIhCEAIhCEA9qWE2mnhJrH0WEFqVKAhTSu9sJFJWCjTQy6oT200+nTUwahvHDftE2ipWUk9rV3fZXsc329MVhLpY+NgNY56ZpNZeODu+wfYdtnsjcQi0VIqPPX3afQD4yvQqAho6D0WU9u4+CKd8YTD9OMLTnvYv5rKtM06glp8wRoQdiF57VslSk6IJ3GWo2IXpVUscJ94cRmqNay06gwvAODwIhGic7c/aAMyeF1lm7QUnDWFQqXPZiJgDo6FXs12sDpY7uDU5eQPFBOpp1Q4SNE9YVftJTpiGzUOzWZkqnZ73tNQh7w2lTz+7HecRtift0CNiduitNqDRxJ0CdQpwJOpzJWXdrTUfiO30AtlB3pWthwtJGsQOp3WC2mGiAtq8nZAeP15rJcJcB4rGSWVNIgcypnU8LQ0anVIxuJ4HDM/JOmXk+HksJF0Crvqkqeo4KFwQFO105CxqhOMM2d3Vv1wVi27Ih0ZtIPknG48d7f3f7K3VBEB4a//ACEO+LT5rnF3/wBrtH7+i/8AMxw8nAj/AOiuAVHVjdyBCE9lKUNSbMAThSJVhlJPwpLTj+1SmMk8JjNE8Js4+jglAQE4JKRDVCZQapKiLPohKzeSYBOASBWLFY3VXBjBLj9SeAQt00Oy1i9paqY2Bxno3MfGF67dFMGvi3aNeq4/sjcPspeSCTlI0yO3LJdncrdXcTl00CccXJl5Z9fDsbNUkZqwLO12yqWKjktGkxaJFSu5jTIyPI5Lg+0FoLrdUAcQGtDe6YGKMp55L0J9oA1OxPlqvLjVxmrUOrqjiPD/AGp5X0V9LtKyFwkveZz1A88leZZZyOJwGgLsvLT4IslPut6KziStR2htbhSpl2QzaAAAM3OA8dVr39Xmo1g2E+fHyXL3o8vr0KQ0xe1dyazT4krobHT9paCTx9PoJY3e1cJqbb13WfAwDc5lWkJlWphBJ2VjZ94PzPJZ9Hc8U+2VZy46pjjDSpIVLYzGJx+oTbOMpKG5UTxPzP8AKc3ILLJtVyY1qeGblOhBoqrJCx7cwQt001mW2jkfFOHHl/2ntxUbMd2l7PID9gvOF6P9onuMbwqOPmwfsvOXDNbdmM/jKWmySrjGKKzN3U8Irr4setkhIQnFCSqkAnBNCcE3JDgnFNbohyFPhFVOSfQ0CiraKahohOfsnY1ei9mLj9jRlw7783chs363K4zs6wGs2QDnv1XqNT3frglUvyM7OkVlp4GOjmR5futy6n4WtCyqw7g8PUK/Q1ani58Hc2PQQpLTagzLdQ2D3f8A1UB1C0ozr5tjowjVwlx4NOjR11PLquJutpqGDpJJ8811VuPeqf3O9SuZ7O6nx9VK/snve3S03ZKRrZUTFMTkfFFSUOztnNe1Vqn4QRSaf0083kdXZLrbru8sLnuyLtBrhE8eK5/7Oh9z/kfN+a7JPin8dugLOvStm1u2bj4ZD4+i0Vk35oOh9QqZeiy9M8GTPH0S2v3epCKeyfV/D1+RUkMvZ78qYHMev8JpekqHut/u/dOCChpLilZSdxUrU+mkEZpO4qnaLKVpqGqg5Xjv2oDC9jeMu8hHzXm79V6h9ro+9pf2u9QvLjqqR3Y/pF2k3JPhNZonNSd2PoEJEoQE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g;base64,/9j/4AAQSkZJRgABAQAAAQABAAD/2wCEAAkGBhQSERQUEhQVFBQUGBUVFxQUFBQUFBQVFBQXFxQVFBQXHCYeFxkkGRQUHy8gJCcpLCwsFx4xNTAqNSYrLCkBCQoKDgwOFw8PFywcHBwpKSksKSksKSkpLCkpKSkpKSkpKSwsKSkpLCwpKSwpKSkpKSkpKSwpKSwpLCwsLCkpLP/AABEIALoBDwMBIgACEQEDEQH/xAAcAAABBQEBAQAAAAAAAAAAAAAAAQIDBAUGBwj/xAA7EAABAwEGAwUFBwQCAwAAAAABAAIRAwQFEiExQVFhcQYigZGxEzKhwfAHI0JSYtHhFHKS8RXSM4Ky/8QAGQEAAwEBAQAAAAAAAAAAAAAAAAEDAgQF/8QAIxEBAQACAgICAgMBAAAAAAAAAAECEQMhEjFBUQQyIlJxE//aAAwDAQACEQMRAD8A8jhOxIQkDEJ6QoBG6pyaCnFACEISAQhCAEIQgBCeykSpP6fmls9VAmhymdRURpkJywa0cHILlEQlajQ2UJE5NhMghEIQAhSQoyEjCEITIIQhACEIQAAkKWUjUAAJYTgE0oM5qVNp6p6CJCRydKRyAYpHalRqR2qARCEJAIQnNZKAQBW6Ni0nXgrNksMZnVXH0oA8ypZZ/S2HH81TNNMNDxVttIk+S07ououccpj91Py0rMLWCaCjqMAXT2q5nPLiAcyTppJ5aLFt1gczJzSOvBamRXBlug5Qo/Zq/ZLLjdhV2tc8CcJEAnqteek/+ds2yGUm7lONnGybWp5q/QDHNGSdvyUx+GVUZCjWraLJlxHxCzKjIK1jdsZY6AKaU5oTXLREBQkRKZFQhCAVKkQkCOQ0pEi0EjxCaEB+UHwSBIHM1U5aq7VbDUqDHtTXqaFG9qAhcE52v1wSOCV3yCZEQhOakZ1KnJC3bFc5ABidPMp3Za7BUfJGQ9ZXoNhuId2BkPid1LPL6X4sd9uQF1kRvuVZbcrnbawPVdqbob6+EaK9Y7tbHPgue7dUjhbJ2ZdrHn8fRdJdV2NYTI1EH5Lo/wCkaNvJVCwAkkRGWfSUtKSM02TCdMtJ+ua5rtfRLqYPNw9F39Kk1zQSBmYyXNdoLEXOcIEHvAbwEXrsZYzTgbDZMJa7gQT0cuvrWCaDjxaQMt9FjOs8GI0yO/xXUWFxNBrdss+iLd1nx1Hm9+3Z7F8HlHNUrBTOKBpv0Amfgui7XMmoAOHGZ4lZD7OGtnl8lfG7jlyx7Nc7MgGRxVW2WbdJ7SFaxS3fT/ac6ZvbIIhRwn2huaNlZGokJEq0QSpAnpAgTSnFMQAhCEwEoKRCAcCtOlSkZZ5HqstdVdNjb3C4uAgZtEuE7gcfEIJnmxkMDtiSJ6AfuqlWluvZe0FsslWyUqVKi1lUTheadIRm0VCYgNe/CDIBiNtV5TeljLXQZ+ikGO8JHbdFPUpqF406IBqc1NlKkHUdk7SQ6NtfFenWC090SvLOyolx5fNej3boFzcl1Xf+PjLNtLDJPPZaFlpAjQn60VSkzor1mOcZ5KNduonFNw2GmkhZ9qokv7wIbrGuoiFs+0HLxUduaIyGZ4fBEYrDsxNMkHQRB4SMvkqt9Aug6kDPnnkVepmcjvkq9qoROE5cJ9Cj3BpyVSzEmdyVtU2mnRE58G7k9E2rWpgz3i/YbK1dtnL83DPgdhwCUhWOTt1gc8l7s3H05cAFg3hRAHyXpd53fIIyH1/pee33ZiHHl8VTHpDKOfEnKYAVxgAEfWarPbHJSsfkrVzM22tzVYlX70pw7wVEquPpG+zUJ72qNaIqeUxPRQQpikKY4IgIlSITAQhCAVa1mtpDRB2WSrNF2SQav/JuykkwOJUVe2zHzVEkoJSB7nSoKuyeD080yqdECmIQhMm52TtEVoP4hHlmvULA7LyXj9zVCK7COK9VsbhDXcRB8Fz8sd341+HQUXBoxHbgtCzVQQDxWVRfAj6gjJXWVxhiBl8Fz2O+NLLdMtZ7mSxLXfGAQOPlupbNeYd3S7U6GfPNI5IGO13PoonUj+LT0Oyls84nZb5HY8R5Jb4rsYzE5wE5RObuTRqSgXGbZlSzNBkjPXWPNR2q9W0tDDjkGDvF07BupTW2yo8kRgGxcJqEcA05N8Z6JtjszWkkCH7uObj1KcumMpv0aLdaX5GkA0iAHOGWepGZCo3h2YdUBLnweDRPxXTUbUI7wImACBlz+atVbPSh3s3gyJAB0PNa2eOGPqvGL2sBpPwHr4bEKlRK6DtxUmozjgz46/wuepaq2Pp5/NjMc7IhvJ3e8FQeVatZl31sqrwrYuW+wGykLUgKdjWiNhOhNCcgAppTnJpQCIQhMBCEIBU5pTUoQDkIlCRBKkQgFQkStzQFu6qmGoDw0ld9dl7At3A3IBInwC8+plrWgnMkncZAcuMrVuC0uDj7P2hfq0sJEdRoR1U8ptfiy8bp6ZZbUalMhkF7chJgEbeSxrVarS0Ed84TDsDSWzGhf7sp9wVrS+scQpse0AOxYi506ODW5AawV6Rdt3B9jy7r2SC3IAlgzjKfFQ07ssupa81srpAc8VGN3fgxtHM4CSI6LWa19JuNz6VWl3YcDrLSQBxMNOWuRVavd9ppPMVAxrySJHdE+CdcvZ5jKr2kmq12GqAScAqS4ElgMEwcidJKV1o5LL0stvWvaDFmaKTIH3tQS4D9DNzzKt2OwU6EvOKo861KkF/QflHJa1CyYBvnnyHgo7W3KIny1Urfp0zHXtn3hQDhOkabFZNOr95zETtlxWvaDDc1TumyB9RxOwy6pFk2Klma7BhzkZj9QyAKZbLP7Itb+Iklwy06/umvsb2OxNJIAGQP4eBKp31eop0nPqGABIbu5x90HjmtTvoTp5v2oq47Q/8ATDfIZ/GVljIFSVrXicTxJM9f5Vd7uH8Lpn08rPLeVqjXKgU1R8qEhWiBEJYSLQ0AEqREJFoqQoQgEQlhCYIhKiEAIQhAInYk1CAcHJyZCUJDQKMKEsIa0kpVi0OblDgAZAJEEEFpObTI1GxIW72Nr0mVnGo7CCIBmN/Vc8im8ggjUEHySsOXV29hua1B1ZxbJENg55gE8eq6wWhzQSx5Y5wg7hw5g/KCuB7I28Ve+OABHMahdTaqzdS6B8c9guex7fFMcsOy3ne7i0A02mBEh8DrBEouKlhJLiC53lGwbvxUdnoB4zHdzgHXxVc2Z9AgwSzY6xyd+6nY1JjK6evO0FVHiTnumULeHNGYnkVKDrG6legzrfp6worpbD/rkpbRTM56cEyy0sOJ+eYJ6ZZJxjJq2y1NYwmo4ADMyY8F5ff9qqWusQ0HCCcLeX5iF1t9xgzGgA6ndaHYnsmSypXqtIBacB3MxoqYTd6Q589YvLbz7PVKRygxw+uaxMeua9lttzYnkxuVx3ajsQZx0+6TmRsea6ZHnXtwLk2Fbtl3VKfvtjnqPNVVtjRIQlSIAhCEIMJEsIwoGgkTsKSEDRIRCUhAamWjUoakCeiiQQhCEmglSIQAlSJUAhSEJyEDW1+57+qWYksgg6h2nXI5FdXc3akVcTqxAcNMjgHCNYPVcG4LRuG+TZqofEtOT28Wz6hZyx23hy3G6+HrdgvIuALGOcIJnIAjkTqrVst9QNzwAiBhL5ecXJcn/XYnTZ6jjSe0PDQe80nuvA3yjTZT2VjpxO7oyEn33SYOEHMqEw+3oY5XLvbWpZ1NGAtAJwZb6O4kiV0Dau+sgctPoLGuuyBpcfzGTMSQBAnnHBaLHw0fpMT6fJT5JNq49U22TUyHirFKzOecIEue4COQj4BWrHSxkBokn4/wuuuy6W0hOryMzw5BPj4/JLn5ph/rMu/sbTaQ+tFRw0H4AZmY38Vr3hkyBl9fXkrahtdHEIXZMZjOnl5Z3O7rmrLd+J6Zf12iNF0dCy4eqy75fGTc3ncbTpHNIPEvtCsZYNhBEgc9A47HkuDIXu999jKVpaG1MWRxEtMSeWRy66rm6v2W2fRrq0/30/8AqluF5R5UQkXoVs+y0j3KjvFrXD4FYVv7A2mnmAKgH5ZDv8XfJPZ7jm8KVPfTLSQQQRkQciDzCam0RCEIMiEqEAiVCIQEbU6E7AlwIZkNSJ2BIQg9BIlQgghCEAJUIAQC4Vo9nuzdW2VhSoiTu4+6wcT+26ZdFz1LTVbTpiSd9mjdx5L6P7A9j6dioNDR3jmXHVx4lOFk827U9g23c2z+yc4ktPtHT+ORhd+kGHDwUN1UiTLjJ4zJ/wBL0D7QLORUY5//AI6jDTxROB7XYmEjgQXg8pXP3RdDGnvVWx+hriYnYkABTzl+HTwc3jNVYso022WlQuSpUjC0kEiZyblvK6G7XUGgYKWf5nQ4+a3aT5CnOHfdref5f9Yp3ZdTaI4uOrvkOAV5KhdEkk1HDllcruhCFHUfnA19AmRterA+A6rBtjDE6kk/4j3j1Jy81tV2yYHQeOpWNbK0uIboO6Ogy9ZWMqLdRnVht5lLRssiB9dFN7KSrNnbB9T8lNK3St/xxG48gTzzTa92gj9wtKZRUZkmx5V5j2y7FtrAwA2sPcfoH/ocV5NabM6m4seC1zTBadQV9HXjRnI6Lge3PY327fa0h940R/ePynnwPgtSr4Z/FeVJE57YJByIyI3BGoKRaXIhCEAIhCEA9qWE2mnhJrH0WEFqVKAhTSu9sJFJWCjTQy6oT200+nTUwahvHDftE2ipWUk9rV3fZXsc329MVhLpY+NgNY56ZpNZeODu+wfYdtnsjcQi0VIqPPX3afQD4yvQqAho6D0WU9u4+CKd8YTD9OMLTnvYv5rKtM06glp8wRoQdiF57VslSk6IJ3GWo2IXpVUscJ94cRmqNay06gwvAODwIhGic7c/aAMyeF1lm7QUnDWFQqXPZiJgDo6FXs12sDpY7uDU5eQPFBOpp1Q4SNE9YVftJTpiGzUOzWZkqnZ73tNQh7w2lTz+7HecRtift0CNiduitNqDRxJ0CdQpwJOpzJWXdrTUfiO30AtlB3pWthwtJGsQOp3WC2mGiAtq8nZAeP15rJcJcB4rGSWVNIgcypnU8LQ0anVIxuJ4HDM/JOmXk+HksJF0Crvqkqeo4KFwQFO105CxqhOMM2d3Vv1wVi27Ih0ZtIPknG48d7f3f7K3VBEB4a//ACEO+LT5rnF3/wBrtH7+i/8AMxw8nAj/AOiuAVHVjdyBCE9lKUNSbMAThSJVhlJPwpLTj+1SmMk8JjNE8Js4+jglAQE4JKRDVCZQapKiLPohKzeSYBOASBWLFY3VXBjBLj9SeAQt00Oy1i9paqY2Bxno3MfGF67dFMGvi3aNeq4/sjcPspeSCTlI0yO3LJdncrdXcTl00CccXJl5Z9fDsbNUkZqwLO12yqWKjktGkxaJFSu5jTIyPI5Lg+0FoLrdUAcQGtDe6YGKMp55L0J9oA1OxPlqvLjVxmrUOrqjiPD/AGp5X0V9LtKyFwkveZz1A88leZZZyOJwGgLsvLT4IslPut6KziStR2htbhSpl2QzaAAAM3OA8dVr39Xmo1g2E+fHyXL3o8vr0KQ0xe1dyazT4krobHT9paCTx9PoJY3e1cJqbb13WfAwDc5lWkJlWphBJ2VjZ94PzPJZ9Hc8U+2VZy46pjjDSpIVLYzGJx+oTbOMpKG5UTxPzP8AKc3ILLJtVyY1qeGblOhBoqrJCx7cwQt001mW2jkfFOHHl/2ntxUbMd2l7PID9gvOF6P9onuMbwqOPmwfsvOXDNbdmM/jKWmySrjGKKzN3U8Irr4setkhIQnFCSqkAnBNCcE3JDgnFNbohyFPhFVOSfQ0CiraKahohOfsnY1ei9mLj9jRlw7783chs363K4zs6wGs2QDnv1XqNT3frglUvyM7OkVlp4GOjmR5futy6n4WtCyqw7g8PUK/Q1ani58Hc2PQQpLTagzLdQ2D3f8A1UB1C0ozr5tjowjVwlx4NOjR11PLquJutpqGDpJJ8811VuPeqf3O9SuZ7O6nx9VK/snve3S03ZKRrZUTFMTkfFFSUOztnNe1Vqn4QRSaf0083kdXZLrbru8sLnuyLtBrhE8eK5/7Oh9z/kfN+a7JPin8dugLOvStm1u2bj4ZD4+i0Vk35oOh9QqZeiy9M8GTPH0S2v3epCKeyfV/D1+RUkMvZ78qYHMev8JpekqHut/u/dOCChpLilZSdxUrU+mkEZpO4qnaLKVpqGqg5Xjv2oDC9jeMu8hHzXm79V6h9ro+9pf2u9QvLjqqR3Y/pF2k3JPhNZonNSd2PoEJEoQE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Lorna deBlicquy in 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25908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56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-98425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Lorna </a:t>
            </a:r>
            <a:r>
              <a:rPr lang="en-US" b="1" u="sng" dirty="0" err="1" smtClean="0"/>
              <a:t>DeBlicquy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4" y="2590800"/>
            <a:ext cx="5043256" cy="3898776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First woman in Canada to jump in a parachute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Flew to Ethiopia in order to help famine relief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Earned Ninety-Nines Amelia Earhart Scholarship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Grigor</a:t>
            </a:r>
            <a:r>
              <a:rPr lang="en-US" dirty="0" smtClean="0"/>
              <a:t> </a:t>
            </a:r>
            <a:r>
              <a:rPr lang="en-US" dirty="0" err="1" smtClean="0"/>
              <a:t>Arzunyan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262"/>
            <a:ext cx="3692524" cy="229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200400" cy="46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84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Shape 1"/>
          <p:cNvSpPr txBox="1"/>
          <p:nvPr/>
        </p:nvSpPr>
        <p:spPr>
          <a:xfrm>
            <a:off x="380880" y="380880"/>
            <a:ext cx="7025760" cy="629424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err="1">
                <a:solidFill>
                  <a:srgbClr val="000000"/>
                </a:solidFill>
                <a:latin typeface="Calibri"/>
              </a:rPr>
              <a:t>Lilya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/>
              </a:rPr>
              <a:t>Litvak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 - The "White Rose" of Stalingrad</a:t>
            </a:r>
            <a:endParaRPr dirty="0"/>
          </a:p>
          <a:p>
            <a:endParaRPr dirty="0"/>
          </a:p>
          <a:p>
            <a:endParaRPr dirty="0"/>
          </a:p>
          <a:p>
            <a:pPr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"/>
              </a:rPr>
              <a:t>Lidya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Vladimirovna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Litvak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was born in Moscow in August 18, 1921.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Lilya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was her nickname.  Was a fighter pilot during World War II</a:t>
            </a:r>
            <a:endParaRPr dirty="0"/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She is one of the world's only two female fighter aces, along with Katya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Budanova</a:t>
            </a:r>
            <a:endParaRPr dirty="0"/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Was interested in aviation since she was a teenager and flew solo a couple times.  After going to an academy for aviation she was became an instructor</a:t>
            </a:r>
            <a:endParaRPr dirty="0"/>
          </a:p>
          <a:p>
            <a:pPr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"/>
              </a:rPr>
              <a:t>Litvyak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tried to join a military aviation unit, but was turned down for lack of experience. It is said that she had to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</a:rPr>
              <a:t>exagerrate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about her flight hours to get in</a:t>
            </a:r>
            <a:endParaRPr dirty="0"/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Took out 2 enemy fighters, one of them a German ace pilot(ace: having more 10 or more victories) on the same evening of her first battle</a:t>
            </a:r>
            <a:endParaRPr dirty="0"/>
          </a:p>
          <a:p>
            <a:pPr>
              <a:buFont typeface="Arial"/>
              <a:buChar char="•"/>
            </a:pPr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39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91440"/>
            <a:ext cx="1793520" cy="1968480"/>
          </a:xfrm>
          <a:prstGeom prst="rect">
            <a:avLst/>
          </a:prstGeom>
        </p:spPr>
      </p:pic>
      <p:sp>
        <p:nvSpPr>
          <p:cNvPr id="40" name="TextShape 2"/>
          <p:cNvSpPr txBox="1"/>
          <p:nvPr/>
        </p:nvSpPr>
        <p:spPr>
          <a:xfrm>
            <a:off x="7498080" y="6492240"/>
            <a:ext cx="1188720" cy="230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000"/>
              <a:t>Ronie Calderon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05455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380880" y="380880"/>
            <a:ext cx="6294240" cy="629424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err="1">
                <a:solidFill>
                  <a:srgbClr val="000000"/>
                </a:solidFill>
                <a:latin typeface="Calibri"/>
              </a:rPr>
              <a:t>Lilya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/>
              </a:rPr>
              <a:t>Litvak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 - The "White Rose" of Stalingrad</a:t>
            </a:r>
            <a:endParaRPr dirty="0"/>
          </a:p>
          <a:p>
            <a:endParaRPr dirty="0"/>
          </a:p>
          <a:p>
            <a:endParaRPr dirty="0"/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Suffered many physical and mental injuries, including the loss of her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fiance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and her close friend</a:t>
            </a:r>
            <a:endParaRPr dirty="0"/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Died from 8 German enemy pilots recognizing who she was and cornering her in a dogfight</a:t>
            </a:r>
            <a:endParaRPr dirty="0"/>
          </a:p>
          <a:p>
            <a:pPr>
              <a:buFont typeface="Arial"/>
              <a:buChar char="•"/>
            </a:pPr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42" name="TextShape 2"/>
          <p:cNvSpPr txBox="1"/>
          <p:nvPr/>
        </p:nvSpPr>
        <p:spPr>
          <a:xfrm>
            <a:off x="7498080" y="6492240"/>
            <a:ext cx="1188720" cy="230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000"/>
              <a:t>Ronie Calderon</a:t>
            </a:r>
            <a:endParaRPr/>
          </a:p>
        </p:txBody>
      </p:sp>
      <p:pic>
        <p:nvPicPr>
          <p:cNvPr id="43" name="Pictur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6583680" y="1518480"/>
            <a:ext cx="2428560" cy="2047680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3"/>
          <a:stretch>
            <a:fillRect/>
          </a:stretch>
        </p:blipFill>
        <p:spPr>
          <a:xfrm>
            <a:off x="6675120" y="3734280"/>
            <a:ext cx="2286000" cy="13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7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533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Barbara McConnell </a:t>
            </a:r>
            <a:r>
              <a:rPr lang="en-US" sz="3000" dirty="0" err="1" smtClean="0"/>
              <a:t>Bannett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6172200" cy="47244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Bachelors and Masters degree in law</a:t>
            </a:r>
          </a:p>
          <a:p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Honorary Doctorates degree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President of leading organizations  such as the (IWF).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She took her career to many heights such as  U.S. Ambassador to Finland; As well as advisor for U.S. International trade.</a:t>
            </a:r>
            <a:endParaRPr lang="en-US" dirty="0"/>
          </a:p>
        </p:txBody>
      </p:sp>
      <p:pic>
        <p:nvPicPr>
          <p:cNvPr id="4" name="Picture 3" descr="Barbara_McC_Barre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752600"/>
            <a:ext cx="243665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0795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6781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Appointed by President Reagan as the vice chairperson for the Civil Aeronautics Board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Served as the Deputy Administrator to the Federal Aviation Administration (FAA)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Served as a representative for the Defense Advisory Committee on Women in the Services.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Paved the way for Women in the military flying combat missions.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Trained as a cosmonaut in preparation as back-up for space-flight mission to the International Space Station.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An International Business and Aviation Attorney.</a:t>
            </a:r>
            <a:endParaRPr lang="en-US" sz="2000" dirty="0"/>
          </a:p>
        </p:txBody>
      </p:sp>
      <p:pic>
        <p:nvPicPr>
          <p:cNvPr id="3" name="Picture 2" descr="barre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1177" y="381000"/>
            <a:ext cx="294282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1585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772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Women in Aviation</vt:lpstr>
      <vt:lpstr>Hazel ying Lee</vt:lpstr>
      <vt:lpstr>Career Peaks, and Legacy</vt:lpstr>
      <vt:lpstr>Lorna DeBlicquy</vt:lpstr>
      <vt:lpstr>Lorna DeBlicquy</vt:lpstr>
      <vt:lpstr>PowerPoint Presentation</vt:lpstr>
      <vt:lpstr>PowerPoint Presentation</vt:lpstr>
      <vt:lpstr>Barbara McConnell Bannett</vt:lpstr>
      <vt:lpstr>PowerPoint Presentation</vt:lpstr>
      <vt:lpstr>CITATION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Marchesan</dc:creator>
  <cp:lastModifiedBy>Hipolito, Julian Shaun</cp:lastModifiedBy>
  <cp:revision>7</cp:revision>
  <dcterms:created xsi:type="dcterms:W3CDTF">2007-09-17T21:30:11Z</dcterms:created>
  <dcterms:modified xsi:type="dcterms:W3CDTF">2011-10-14T17:50:23Z</dcterms:modified>
</cp:coreProperties>
</file>