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8"/>
  </p:notesMasterIdLst>
  <p:handoutMasterIdLst>
    <p:handoutMasterId r:id="rId9"/>
  </p:handoutMasterIdLst>
  <p:sldIdLst>
    <p:sldId id="329" r:id="rId2"/>
    <p:sldId id="316" r:id="rId3"/>
    <p:sldId id="325" r:id="rId4"/>
    <p:sldId id="326" r:id="rId5"/>
    <p:sldId id="327" r:id="rId6"/>
    <p:sldId id="298" r:id="rId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139" userDrawn="1">
          <p15:clr>
            <a:srgbClr val="A4A3A4"/>
          </p15:clr>
        </p15:guide>
        <p15:guide id="7" orient="horz" pos="4012">
          <p15:clr>
            <a:srgbClr val="A4A3A4"/>
          </p15:clr>
        </p15:guide>
        <p15:guide id="8" orient="horz" pos="1643">
          <p15:clr>
            <a:srgbClr val="A4A3A4"/>
          </p15:clr>
        </p15:guide>
        <p15:guide id="9" orient="horz" pos="2059">
          <p15:clr>
            <a:srgbClr val="A4A3A4"/>
          </p15:clr>
        </p15:guide>
        <p15:guide id="10" orient="horz" pos="3733">
          <p15:clr>
            <a:srgbClr val="A4A3A4"/>
          </p15:clr>
        </p15:guide>
        <p15:guide id="11" pos="289">
          <p15:clr>
            <a:srgbClr val="A4A3A4"/>
          </p15:clr>
        </p15:guide>
        <p15:guide id="12" pos="5461">
          <p15:clr>
            <a:srgbClr val="A4A3A4"/>
          </p15:clr>
        </p15:guide>
        <p15:guide id="13" pos="3029">
          <p15:clr>
            <a:srgbClr val="A4A3A4"/>
          </p15:clr>
        </p15:guide>
        <p15:guide id="14" pos="507">
          <p15:clr>
            <a:srgbClr val="A4A3A4"/>
          </p15:clr>
        </p15:guide>
        <p15:guide id="15" pos="2683">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81486" autoAdjust="0"/>
  </p:normalViewPr>
  <p:slideViewPr>
    <p:cSldViewPr snapToGrid="0" snapToObjects="1">
      <p:cViewPr varScale="1">
        <p:scale>
          <a:sx n="113" d="100"/>
          <a:sy n="113" d="100"/>
        </p:scale>
        <p:origin x="-1680" y="-108"/>
      </p:cViewPr>
      <p:guideLst>
        <p:guide orient="horz" pos="2160"/>
        <p:guide orient="horz" pos="3895"/>
        <p:guide orient="horz" pos="704"/>
        <p:guide orient="horz" pos="368"/>
        <p:guide orient="horz" pos="1139"/>
        <p:guide orient="horz" pos="4012"/>
        <p:guide orient="horz" pos="1643"/>
        <p:guide orient="horz" pos="2059"/>
        <p:guide orient="horz" pos="3733"/>
        <p:guide pos="2880"/>
        <p:guide pos="289"/>
        <p:guide pos="5461"/>
        <p:guide pos="3029"/>
        <p:guide pos="507"/>
        <p:guide pos="2683"/>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9/14/2018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87862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144828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6</a:t>
            </a:fld>
            <a:endParaRPr lang="en-US" dirty="0"/>
          </a:p>
        </p:txBody>
      </p:sp>
    </p:spTree>
    <p:extLst>
      <p:ext uri="{BB962C8B-B14F-4D97-AF65-F5344CB8AC3E}">
        <p14:creationId xmlns:p14="http://schemas.microsoft.com/office/powerpoint/2010/main" val="1450327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9/14/2018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9/14/2018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9/14/2018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9/14/2018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9/14/2018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9/14/2018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79" r:id="rId5"/>
    <p:sldLayoutId id="2147483682" r:id="rId6"/>
    <p:sldLayoutId id="2147483686" r:id="rId7"/>
    <p:sldLayoutId id="2147483673" r:id="rId8"/>
    <p:sldLayoutId id="2147483693"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630568"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18</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147291"/>
            <a:ext cx="3572932" cy="615553"/>
          </a:xfrm>
        </p:spPr>
        <p:txBody>
          <a:bodyPr vert="horz" wrap="square" lIns="0" tIns="0" rIns="0" bIns="0" rtlCol="0" anchor="b">
            <a:spAutoFit/>
          </a:bodyPr>
          <a:lstStyle/>
          <a:p>
            <a:r>
              <a:rPr lang="en-IN" sz="2000" dirty="0">
                <a:latin typeface="+mn-lt"/>
              </a:rPr>
              <a:t>Income Tax and Financial Decisions</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109049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66172"/>
            <a:ext cx="8229600" cy="553998"/>
          </a:xfrm>
        </p:spPr>
        <p:txBody>
          <a:bodyPr lIns="0" tIns="0" rIns="0" bIns="0">
            <a:spAutoFit/>
          </a:bodyPr>
          <a:lstStyle/>
          <a:p>
            <a:r>
              <a:rPr lang="en-IN" dirty="0">
                <a:ea typeface="ＭＳ Ｐゴシック" charset="0"/>
                <a:cs typeface="Times New Roman" charset="0"/>
              </a:rPr>
              <a:t>Effects of Income </a:t>
            </a:r>
            <a:r>
              <a:rPr lang="en-IN" dirty="0" smtClean="0">
                <a:ea typeface="ＭＳ Ｐゴシック" charset="0"/>
                <a:cs typeface="Times New Roman" charset="0"/>
              </a:rPr>
              <a:t>Taxes </a:t>
            </a:r>
            <a:r>
              <a:rPr lang="en-IN" sz="2800" dirty="0" smtClean="0">
                <a:ea typeface="ＭＳ Ｐゴシック" charset="0"/>
                <a:cs typeface="Times New Roman" charset="0"/>
              </a:rPr>
              <a:t>(1 of 4)</a:t>
            </a:r>
            <a:endParaRPr lang="en-US" sz="2800" dirty="0">
              <a:ea typeface="ＭＳ Ｐゴシック" charset="0"/>
              <a:cs typeface="Times New Roman" charset="0"/>
            </a:endParaRPr>
          </a:p>
        </p:txBody>
      </p:sp>
      <p:sp>
        <p:nvSpPr>
          <p:cNvPr id="6" name="Content Placeholder 5"/>
          <p:cNvSpPr>
            <a:spLocks noGrp="1"/>
          </p:cNvSpPr>
          <p:nvPr>
            <p:ph idx="1"/>
          </p:nvPr>
        </p:nvSpPr>
        <p:spPr>
          <a:xfrm>
            <a:off x="457200" y="1620003"/>
            <a:ext cx="8229600" cy="2186752"/>
          </a:xfrm>
        </p:spPr>
        <p:txBody>
          <a:bodyPr vert="horz" lIns="0" tIns="0" rIns="0" bIns="0" rtlCol="0">
            <a:spAutoFit/>
          </a:bodyPr>
          <a:lstStyle/>
          <a:p>
            <a:pPr>
              <a:lnSpc>
                <a:spcPct val="90000"/>
              </a:lnSpc>
            </a:pPr>
            <a:r>
              <a:rPr lang="en-IN" sz="2400" dirty="0" smtClean="0"/>
              <a:t>If </a:t>
            </a:r>
            <a:r>
              <a:rPr lang="en-IN" sz="2400" dirty="0"/>
              <a:t>all cash flows are treated the same for income tax, income tax has little effect on the decision process in Chapter 17</a:t>
            </a:r>
          </a:p>
          <a:p>
            <a:pPr>
              <a:lnSpc>
                <a:spcPct val="90000"/>
              </a:lnSpc>
            </a:pPr>
            <a:r>
              <a:rPr lang="en-IN" sz="2400" dirty="0"/>
              <a:t>Losses carried forward defer tax to future years reducing their value when using decision methods that take into account time value of money (interest)</a:t>
            </a:r>
          </a:p>
        </p:txBody>
      </p:sp>
    </p:spTree>
    <p:extLst>
      <p:ext uri="{BB962C8B-B14F-4D97-AF65-F5344CB8AC3E}">
        <p14:creationId xmlns:p14="http://schemas.microsoft.com/office/powerpoint/2010/main" val="235333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9629"/>
            <a:ext cx="8229600" cy="553998"/>
          </a:xfrm>
        </p:spPr>
        <p:txBody>
          <a:bodyPr lIns="0" tIns="0" rIns="0" bIns="0">
            <a:spAutoFit/>
          </a:bodyPr>
          <a:lstStyle/>
          <a:p>
            <a:r>
              <a:rPr lang="en-US" altLang="en-US" dirty="0"/>
              <a:t>Effects of Income </a:t>
            </a:r>
            <a:r>
              <a:rPr lang="en-US" altLang="en-US" dirty="0" smtClean="0"/>
              <a:t>Taxes </a:t>
            </a:r>
            <a:r>
              <a:rPr lang="en-US" altLang="en-US" sz="2800" dirty="0" smtClean="0"/>
              <a:t>(2 of 4)</a:t>
            </a:r>
            <a:r>
              <a:rPr lang="en-US" altLang="en-US" dirty="0" smtClean="0"/>
              <a:t> </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604993"/>
            <a:ext cx="8229600" cy="2777683"/>
          </a:xfrm>
        </p:spPr>
        <p:txBody>
          <a:bodyPr vert="horz" lIns="0" tIns="0" rIns="0" bIns="0" rtlCol="0">
            <a:spAutoFit/>
          </a:bodyPr>
          <a:lstStyle/>
          <a:p>
            <a:r>
              <a:rPr lang="en-US" altLang="en-US" sz="2400" dirty="0"/>
              <a:t>Changes in tax rates (brackets) from year to year can increase or decrease the </a:t>
            </a:r>
            <a:r>
              <a:rPr lang="en-US" altLang="en-US" sz="2400" dirty="0" err="1"/>
              <a:t>taxs</a:t>
            </a:r>
            <a:r>
              <a:rPr lang="en-US" altLang="en-US" sz="2400" dirty="0"/>
              <a:t> associated with an alternative </a:t>
            </a:r>
          </a:p>
          <a:p>
            <a:r>
              <a:rPr lang="en-US" altLang="en-US" sz="2400" dirty="0"/>
              <a:t>Depreciation defers to future years the tax savings associated with the purchase of depreciable equipment; reducing their value when using decision methods that take into account time value of money (interest</a:t>
            </a:r>
            <a:r>
              <a:rPr lang="en-US" altLang="en-US" sz="2400" dirty="0" smtClean="0"/>
              <a:t>)</a:t>
            </a:r>
            <a:endParaRPr lang="en-US" altLang="en-US" sz="2400" dirty="0"/>
          </a:p>
        </p:txBody>
      </p:sp>
    </p:spTree>
    <p:extLst>
      <p:ext uri="{BB962C8B-B14F-4D97-AF65-F5344CB8AC3E}">
        <p14:creationId xmlns:p14="http://schemas.microsoft.com/office/powerpoint/2010/main" val="181697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Effects of Income </a:t>
            </a:r>
            <a:r>
              <a:rPr lang="en-IN" dirty="0" smtClean="0"/>
              <a:t>Taxes </a:t>
            </a:r>
            <a:r>
              <a:rPr lang="en-IN" sz="2800" dirty="0" smtClean="0"/>
              <a:t>(3 of 4)</a:t>
            </a:r>
            <a:r>
              <a:rPr lang="en-IN" dirty="0" smtClean="0"/>
              <a:t> </a:t>
            </a:r>
            <a:endParaRPr lang="en-IN" dirty="0"/>
          </a:p>
        </p:txBody>
      </p:sp>
      <p:sp>
        <p:nvSpPr>
          <p:cNvPr id="3" name="Content Placeholder 2"/>
          <p:cNvSpPr>
            <a:spLocks noGrp="1"/>
          </p:cNvSpPr>
          <p:nvPr>
            <p:ph idx="1"/>
          </p:nvPr>
        </p:nvSpPr>
        <p:spPr>
          <a:xfrm>
            <a:off x="457200" y="1596577"/>
            <a:ext cx="8229600" cy="2039020"/>
          </a:xfrm>
        </p:spPr>
        <p:txBody>
          <a:bodyPr>
            <a:spAutoFit/>
          </a:bodyPr>
          <a:lstStyle/>
          <a:p>
            <a:r>
              <a:rPr lang="en-US" altLang="en-US" sz="2400" dirty="0"/>
              <a:t>Capital gains can reduce the tax rate used for an alternative increasing the alternative’s attractiveness</a:t>
            </a:r>
          </a:p>
          <a:p>
            <a:r>
              <a:rPr lang="en-US" altLang="en-US" sz="2400" dirty="0"/>
              <a:t>Tax credits replace the tax deduction associated with an alternative with a tax credit increasing the alternative’s attractiveness</a:t>
            </a:r>
          </a:p>
        </p:txBody>
      </p:sp>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Effects of Income </a:t>
            </a:r>
            <a:r>
              <a:rPr lang="en-IN" dirty="0" smtClean="0"/>
              <a:t>Taxes </a:t>
            </a:r>
            <a:r>
              <a:rPr lang="en-IN" sz="2800" dirty="0" smtClean="0"/>
              <a:t>(4 of 4)</a:t>
            </a:r>
            <a:endParaRPr lang="en-IN" sz="2800" dirty="0"/>
          </a:p>
        </p:txBody>
      </p:sp>
      <p:sp>
        <p:nvSpPr>
          <p:cNvPr id="3" name="Content Placeholder 2"/>
          <p:cNvSpPr>
            <a:spLocks noGrp="1"/>
          </p:cNvSpPr>
          <p:nvPr>
            <p:ph idx="1"/>
          </p:nvPr>
        </p:nvSpPr>
        <p:spPr>
          <a:xfrm>
            <a:off x="457200" y="1596577"/>
            <a:ext cx="8229600" cy="738664"/>
          </a:xfrm>
        </p:spPr>
        <p:txBody>
          <a:bodyPr>
            <a:spAutoFit/>
          </a:bodyPr>
          <a:lstStyle/>
          <a:p>
            <a:r>
              <a:rPr lang="en-US" altLang="en-US" sz="2400" dirty="0"/>
              <a:t>When alternatives are treated differently for tax purposes, use after-tax cash flow when comparing</a:t>
            </a:r>
          </a:p>
        </p:txBody>
      </p:sp>
    </p:spTree>
    <p:extLst>
      <p:ext uri="{BB962C8B-B14F-4D97-AF65-F5344CB8AC3E}">
        <p14:creationId xmlns:p14="http://schemas.microsoft.com/office/powerpoint/2010/main" val="161024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725214"/>
            <a:ext cx="8171546" cy="494300"/>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34527</TotalTime>
  <Words>223</Words>
  <Application>Microsoft Office PowerPoint</Application>
  <PresentationFormat>On-screen Show (4:3)</PresentationFormat>
  <Paragraphs>21</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2_508 Lecture</vt:lpstr>
      <vt:lpstr>Construction Accounting and Financial Management</vt:lpstr>
      <vt:lpstr>Effects of Income Taxes (1 of 4)</vt:lpstr>
      <vt:lpstr>Effects of Income Taxes (2 of 4) </vt:lpstr>
      <vt:lpstr>Effects of Income Taxes (3 of 4) </vt:lpstr>
      <vt:lpstr>Effects of Income Taxes (4 of 4)</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Tamilmani Sandirasegaran</cp:lastModifiedBy>
  <cp:revision>383</cp:revision>
  <dcterms:modified xsi:type="dcterms:W3CDTF">2018-09-14T12:54:46Z</dcterms:modified>
</cp:coreProperties>
</file>