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8"/>
  </p:notesMasterIdLst>
  <p:handoutMasterIdLst>
    <p:handoutMasterId r:id="rId29"/>
  </p:handoutMasterIdLst>
  <p:sldIdLst>
    <p:sldId id="349" r:id="rId2"/>
    <p:sldId id="316" r:id="rId3"/>
    <p:sldId id="325"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 id="339" r:id="rId18"/>
    <p:sldId id="340" r:id="rId19"/>
    <p:sldId id="341" r:id="rId20"/>
    <p:sldId id="342" r:id="rId21"/>
    <p:sldId id="343" r:id="rId22"/>
    <p:sldId id="344" r:id="rId23"/>
    <p:sldId id="345" r:id="rId24"/>
    <p:sldId id="346" r:id="rId25"/>
    <p:sldId id="347" r:id="rId26"/>
    <p:sldId id="298" r:id="rId2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57" userDrawn="1">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139" userDrawn="1">
          <p15:clr>
            <a:srgbClr val="A4A3A4"/>
          </p15:clr>
        </p15:guide>
        <p15:guide id="7" orient="horz" pos="4012">
          <p15:clr>
            <a:srgbClr val="A4A3A4"/>
          </p15:clr>
        </p15:guide>
        <p15:guide id="8" orient="horz" pos="1643">
          <p15:clr>
            <a:srgbClr val="A4A3A4"/>
          </p15:clr>
        </p15:guide>
        <p15:guide id="9" orient="horz" pos="2059">
          <p15:clr>
            <a:srgbClr val="A4A3A4"/>
          </p15:clr>
        </p15:guide>
        <p15:guide id="10" orient="horz" pos="3733">
          <p15:clr>
            <a:srgbClr val="A4A3A4"/>
          </p15:clr>
        </p15:guide>
        <p15:guide id="11" pos="289">
          <p15:clr>
            <a:srgbClr val="A4A3A4"/>
          </p15:clr>
        </p15:guide>
        <p15:guide id="12" pos="5461">
          <p15:clr>
            <a:srgbClr val="A4A3A4"/>
          </p15:clr>
        </p15:guide>
        <p15:guide id="13" pos="3029">
          <p15:clr>
            <a:srgbClr val="A4A3A4"/>
          </p15:clr>
        </p15:guide>
        <p15:guide id="14" pos="507">
          <p15:clr>
            <a:srgbClr val="A4A3A4"/>
          </p15:clr>
        </p15:guide>
        <p15:guide id="15" pos="2683">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42" autoAdjust="0"/>
    <p:restoredTop sz="76686" autoAdjust="0"/>
  </p:normalViewPr>
  <p:slideViewPr>
    <p:cSldViewPr snapToGrid="0" snapToObjects="1">
      <p:cViewPr varScale="1">
        <p:scale>
          <a:sx n="113" d="100"/>
          <a:sy n="113" d="100"/>
        </p:scale>
        <p:origin x="-1680" y="-108"/>
      </p:cViewPr>
      <p:guideLst>
        <p:guide orient="horz" pos="2160"/>
        <p:guide orient="horz" pos="3895"/>
        <p:guide orient="horz" pos="704"/>
        <p:guide orient="horz" pos="368"/>
        <p:guide orient="horz" pos="1139"/>
        <p:guide orient="horz" pos="4012"/>
        <p:guide orient="horz" pos="1643"/>
        <p:guide orient="horz" pos="2059"/>
        <p:guide orient="horz" pos="3733"/>
        <p:guide pos="2857"/>
        <p:guide pos="289"/>
        <p:guide pos="5461"/>
        <p:guide pos="3029"/>
        <p:guide pos="507"/>
        <p:guide pos="2683"/>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11/21/2018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890760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573370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26</a:t>
            </a:fld>
            <a:endParaRPr lang="en-US" dirty="0"/>
          </a:p>
        </p:txBody>
      </p:sp>
    </p:spTree>
    <p:extLst>
      <p:ext uri="{BB962C8B-B14F-4D97-AF65-F5344CB8AC3E}">
        <p14:creationId xmlns:p14="http://schemas.microsoft.com/office/powerpoint/2010/main" val="1276203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11/21/2018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11/21/2018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79" r:id="rId5"/>
    <p:sldLayoutId id="2147483682" r:id="rId6"/>
    <p:sldLayoutId id="2147483686" r:id="rId7"/>
    <p:sldLayoutId id="2147483673" r:id="rId8"/>
    <p:sldLayoutId id="2147483693"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630568"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17</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147291"/>
            <a:ext cx="3572932" cy="615553"/>
          </a:xfrm>
        </p:spPr>
        <p:txBody>
          <a:bodyPr vert="horz" wrap="square" lIns="0" tIns="0" rIns="0" bIns="0" rtlCol="0" anchor="b">
            <a:spAutoFit/>
          </a:bodyPr>
          <a:lstStyle/>
          <a:p>
            <a:r>
              <a:rPr lang="en-IN" sz="2000" dirty="0">
                <a:latin typeface="+mn-lt"/>
              </a:rPr>
              <a:t>Tools for Making Financial Decisions</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956188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694"/>
            <a:ext cx="8229600" cy="1107996"/>
          </a:xfrm>
        </p:spPr>
        <p:txBody>
          <a:bodyPr>
            <a:spAutoFit/>
          </a:bodyPr>
          <a:lstStyle/>
          <a:p>
            <a:r>
              <a:rPr lang="en-IN" altLang="en-US" dirty="0"/>
              <a:t>Incremental Net Present Value</a:t>
            </a:r>
            <a:br>
              <a:rPr lang="en-IN" altLang="en-US" dirty="0"/>
            </a:br>
            <a:r>
              <a:rPr lang="en-IN" altLang="en-US" dirty="0"/>
              <a:t>Steps</a:t>
            </a:r>
            <a:endParaRPr lang="en-IN" dirty="0"/>
          </a:p>
        </p:txBody>
      </p:sp>
      <p:sp>
        <p:nvSpPr>
          <p:cNvPr id="3" name="Content Placeholder 2"/>
          <p:cNvSpPr>
            <a:spLocks noGrp="1"/>
          </p:cNvSpPr>
          <p:nvPr>
            <p:ph idx="1"/>
          </p:nvPr>
        </p:nvSpPr>
        <p:spPr>
          <a:xfrm>
            <a:off x="457200" y="1575024"/>
            <a:ext cx="8229600" cy="2600712"/>
          </a:xfrm>
        </p:spPr>
        <p:txBody>
          <a:bodyPr>
            <a:spAutoFit/>
          </a:bodyPr>
          <a:lstStyle/>
          <a:p>
            <a:r>
              <a:rPr lang="en-US" altLang="en-US" sz="2400" dirty="0"/>
              <a:t>Step 1: Rank alternative based upon initial cost (low to high)</a:t>
            </a:r>
          </a:p>
          <a:p>
            <a:r>
              <a:rPr lang="en-US" altLang="en-US" sz="2400" dirty="0"/>
              <a:t>Step 2: Alternative with lowest cost is “current best alternative”</a:t>
            </a:r>
          </a:p>
          <a:p>
            <a:r>
              <a:rPr lang="en-US" altLang="en-US" sz="2400" dirty="0"/>
              <a:t>Step 3: Compare “current best alternative” with next alternative based upon net present </a:t>
            </a:r>
            <a:r>
              <a:rPr lang="en-US" altLang="en-US" sz="2400" dirty="0" smtClean="0"/>
              <a:t>value</a:t>
            </a:r>
            <a:endParaRPr lang="en-US" altLang="en-US" sz="2400" dirty="0"/>
          </a:p>
        </p:txBody>
      </p:sp>
    </p:spTree>
    <p:extLst>
      <p:ext uri="{BB962C8B-B14F-4D97-AF65-F5344CB8AC3E}">
        <p14:creationId xmlns:p14="http://schemas.microsoft.com/office/powerpoint/2010/main" val="1681029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495"/>
            <a:ext cx="8229600" cy="984885"/>
          </a:xfrm>
        </p:spPr>
        <p:txBody>
          <a:bodyPr>
            <a:spAutoFit/>
          </a:bodyPr>
          <a:lstStyle/>
          <a:p>
            <a:r>
              <a:rPr lang="en-US" altLang="en-US" dirty="0"/>
              <a:t>Incremental Net Present </a:t>
            </a:r>
            <a:r>
              <a:rPr lang="en-US" altLang="en-US" dirty="0" smtClean="0"/>
              <a:t>Value Steps </a:t>
            </a:r>
            <a:r>
              <a:rPr lang="en-US" altLang="en-US" sz="2800" dirty="0" smtClean="0"/>
              <a:t>(1 of 2)</a:t>
            </a:r>
            <a:endParaRPr lang="en-IN" sz="2800" dirty="0"/>
          </a:p>
        </p:txBody>
      </p:sp>
      <p:sp>
        <p:nvSpPr>
          <p:cNvPr id="3" name="Content Placeholder 2"/>
          <p:cNvSpPr>
            <a:spLocks noGrp="1"/>
          </p:cNvSpPr>
          <p:nvPr>
            <p:ph idx="1"/>
          </p:nvPr>
        </p:nvSpPr>
        <p:spPr>
          <a:xfrm>
            <a:off x="457200" y="1575024"/>
            <a:ext cx="8229600" cy="2931572"/>
          </a:xfrm>
        </p:spPr>
        <p:txBody>
          <a:bodyPr>
            <a:spAutoFit/>
          </a:bodyPr>
          <a:lstStyle/>
          <a:p>
            <a:r>
              <a:rPr lang="en-US" altLang="en-US" sz="2400" dirty="0"/>
              <a:t>Step 4: if:</a:t>
            </a:r>
          </a:p>
          <a:p>
            <a:pPr lvl="1"/>
            <a:r>
              <a:rPr lang="en-US" altLang="en-US" sz="2400" dirty="0"/>
              <a:t>If NPV is positive the next alternative becomes the “current best alternative”</a:t>
            </a:r>
          </a:p>
          <a:p>
            <a:pPr lvl="1"/>
            <a:r>
              <a:rPr lang="en-US" altLang="en-US" sz="2400" dirty="0"/>
              <a:t>If NPV is zero or negative the “current best alternative” remains the “current best alternative”</a:t>
            </a:r>
          </a:p>
          <a:p>
            <a:r>
              <a:rPr lang="en-US" altLang="en-US" sz="2400" dirty="0"/>
              <a:t>Step 5: Repeat Steps 3 and 4 until all alternatives have been </a:t>
            </a:r>
            <a:r>
              <a:rPr lang="en-US" altLang="en-US" sz="2400" dirty="0" smtClean="0"/>
              <a:t>considered</a:t>
            </a:r>
            <a:endParaRPr lang="en-US" altLang="en-US" sz="2400" dirty="0"/>
          </a:p>
        </p:txBody>
      </p:sp>
    </p:spTree>
    <p:extLst>
      <p:ext uri="{BB962C8B-B14F-4D97-AF65-F5344CB8AC3E}">
        <p14:creationId xmlns:p14="http://schemas.microsoft.com/office/powerpoint/2010/main" val="2149560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Future Worth (FW</a:t>
            </a:r>
            <a:r>
              <a:rPr lang="en-US" altLang="en-US" dirty="0" smtClean="0"/>
              <a:t>) </a:t>
            </a:r>
            <a:r>
              <a:rPr lang="en-US" altLang="en-US" sz="2800" dirty="0" smtClean="0"/>
              <a:t>(1 of 2)</a:t>
            </a:r>
            <a:endParaRPr lang="en-IN" sz="2800" dirty="0"/>
          </a:p>
        </p:txBody>
      </p:sp>
      <p:sp>
        <p:nvSpPr>
          <p:cNvPr id="3" name="Content Placeholder 2"/>
          <p:cNvSpPr>
            <a:spLocks noGrp="1"/>
          </p:cNvSpPr>
          <p:nvPr>
            <p:ph idx="1"/>
          </p:nvPr>
        </p:nvSpPr>
        <p:spPr>
          <a:xfrm>
            <a:off x="457200" y="1573100"/>
            <a:ext cx="8229600" cy="3200876"/>
          </a:xfrm>
        </p:spPr>
        <p:txBody>
          <a:bodyPr>
            <a:spAutoFit/>
          </a:bodyPr>
          <a:lstStyle/>
          <a:p>
            <a:r>
              <a:rPr lang="en-US" altLang="en-US" sz="2400" dirty="0"/>
              <a:t>Determine future worth (at end of the study period) for each alternatives’ cash flows</a:t>
            </a:r>
          </a:p>
          <a:p>
            <a:r>
              <a:rPr lang="en-US" altLang="en-US" sz="2400" dirty="0"/>
              <a:t>Select alternative with largest future worth</a:t>
            </a:r>
          </a:p>
          <a:p>
            <a:r>
              <a:rPr lang="en-US" altLang="en-US" sz="2400" dirty="0"/>
              <a:t>If:</a:t>
            </a:r>
          </a:p>
          <a:p>
            <a:pPr lvl="1">
              <a:buFont typeface="Wingdings" panose="05000000000000000000" pitchFamily="2" charset="2"/>
              <a:buNone/>
            </a:pPr>
            <a:r>
              <a:rPr lang="en-US" altLang="en-US" sz="2400" dirty="0"/>
              <a:t>	FW </a:t>
            </a:r>
            <a:r>
              <a:rPr lang="en-US" altLang="en-US" sz="2400" dirty="0" smtClean="0"/>
              <a:t>&gt; 0</a:t>
            </a:r>
            <a:r>
              <a:rPr lang="en-US" altLang="en-US" sz="2400" dirty="0"/>
              <a:t>: Alternative has return </a:t>
            </a:r>
            <a:r>
              <a:rPr lang="en-US" altLang="en-US" sz="2400" dirty="0" smtClean="0"/>
              <a:t>&gt; </a:t>
            </a:r>
            <a:r>
              <a:rPr lang="en-US" altLang="en-US" sz="2400" dirty="0"/>
              <a:t>MARR</a:t>
            </a:r>
          </a:p>
          <a:p>
            <a:pPr lvl="1">
              <a:buFont typeface="Wingdings" panose="05000000000000000000" pitchFamily="2" charset="2"/>
              <a:buNone/>
            </a:pPr>
            <a:r>
              <a:rPr lang="en-US" altLang="en-US" sz="2400" dirty="0"/>
              <a:t>	FW </a:t>
            </a:r>
            <a:r>
              <a:rPr lang="en-US" altLang="en-US" sz="2400" dirty="0" smtClean="0"/>
              <a:t>= 0</a:t>
            </a:r>
            <a:r>
              <a:rPr lang="en-US" altLang="en-US" sz="2400" dirty="0"/>
              <a:t>: Alternative has return = MARR</a:t>
            </a:r>
          </a:p>
          <a:p>
            <a:pPr lvl="1">
              <a:buFont typeface="Wingdings" panose="05000000000000000000" pitchFamily="2" charset="2"/>
              <a:buNone/>
            </a:pPr>
            <a:r>
              <a:rPr lang="en-US" altLang="en-US" sz="2400" dirty="0"/>
              <a:t>	FW </a:t>
            </a:r>
            <a:r>
              <a:rPr lang="en-US" altLang="en-US" sz="2400" dirty="0" smtClean="0"/>
              <a:t>&lt; 0</a:t>
            </a:r>
            <a:r>
              <a:rPr lang="en-US" altLang="en-US" sz="2400" dirty="0"/>
              <a:t>: Alternative has return </a:t>
            </a:r>
            <a:r>
              <a:rPr lang="en-US" altLang="en-US" sz="2400" dirty="0" smtClean="0"/>
              <a:t>&lt; MARR</a:t>
            </a:r>
            <a:endParaRPr lang="en-US" altLang="en-US" sz="2400" dirty="0"/>
          </a:p>
        </p:txBody>
      </p:sp>
    </p:spTree>
    <p:extLst>
      <p:ext uri="{BB962C8B-B14F-4D97-AF65-F5344CB8AC3E}">
        <p14:creationId xmlns:p14="http://schemas.microsoft.com/office/powerpoint/2010/main" val="573171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Future Worth (FW</a:t>
            </a:r>
            <a:r>
              <a:rPr lang="en-US" altLang="en-US" dirty="0" smtClean="0"/>
              <a:t>) </a:t>
            </a:r>
            <a:r>
              <a:rPr lang="en-US" altLang="en-US" sz="2800" dirty="0" smtClean="0"/>
              <a:t>(2 of 2)</a:t>
            </a:r>
            <a:endParaRPr lang="en-IN" sz="2800" dirty="0"/>
          </a:p>
        </p:txBody>
      </p:sp>
      <p:sp>
        <p:nvSpPr>
          <p:cNvPr id="3" name="Content Placeholder 2"/>
          <p:cNvSpPr>
            <a:spLocks noGrp="1"/>
          </p:cNvSpPr>
          <p:nvPr>
            <p:ph idx="1"/>
          </p:nvPr>
        </p:nvSpPr>
        <p:spPr>
          <a:xfrm>
            <a:off x="457200" y="1575024"/>
            <a:ext cx="8229600" cy="369332"/>
          </a:xfrm>
        </p:spPr>
        <p:txBody>
          <a:bodyPr>
            <a:spAutoFit/>
          </a:bodyPr>
          <a:lstStyle/>
          <a:p>
            <a:r>
              <a:rPr lang="en-IN" altLang="en-US" sz="2400" dirty="0"/>
              <a:t>Selects the same alternative as the net present value</a:t>
            </a:r>
            <a:endParaRPr lang="en-US" altLang="en-US" sz="2400" dirty="0"/>
          </a:p>
        </p:txBody>
      </p:sp>
      <p:graphicFrame>
        <p:nvGraphicFramePr>
          <p:cNvPr id="4" name="Object 3" descr="Future worth equals capital N capital P capital V open parens 1 plus MARR close parens to the years."/>
          <p:cNvGraphicFramePr>
            <a:graphicFrameLocks noChangeAspect="1"/>
          </p:cNvGraphicFramePr>
          <p:nvPr>
            <p:extLst>
              <p:ext uri="{D42A27DB-BD31-4B8C-83A1-F6EECF244321}">
                <p14:modId xmlns:p14="http://schemas.microsoft.com/office/powerpoint/2010/main" val="1937108399"/>
              </p:ext>
            </p:extLst>
          </p:nvPr>
        </p:nvGraphicFramePr>
        <p:xfrm>
          <a:off x="2615492" y="2427891"/>
          <a:ext cx="3913017" cy="393489"/>
        </p:xfrm>
        <a:graphic>
          <a:graphicData uri="http://schemas.openxmlformats.org/presentationml/2006/ole">
            <mc:AlternateContent xmlns:mc="http://schemas.openxmlformats.org/markup-compatibility/2006">
              <mc:Choice xmlns:v="urn:schemas-microsoft-com:vml" Requires="v">
                <p:oleObj spid="_x0000_s1040" name="Equation" r:id="rId3" imgW="2273040" imgH="228600" progId="Equation.DSMT4">
                  <p:embed/>
                </p:oleObj>
              </mc:Choice>
              <mc:Fallback>
                <p:oleObj name="Equation" r:id="rId3" imgW="2273040" imgH="228600" progId="Equation.DSMT4">
                  <p:embed/>
                  <p:pic>
                    <p:nvPicPr>
                      <p:cNvPr id="0" name=""/>
                      <p:cNvPicPr/>
                      <p:nvPr/>
                    </p:nvPicPr>
                    <p:blipFill>
                      <a:blip r:embed="rId4"/>
                      <a:stretch>
                        <a:fillRect/>
                      </a:stretch>
                    </p:blipFill>
                    <p:spPr>
                      <a:xfrm>
                        <a:off x="2615492" y="2427891"/>
                        <a:ext cx="3913017" cy="393489"/>
                      </a:xfrm>
                      <a:prstGeom prst="rect">
                        <a:avLst/>
                      </a:prstGeom>
                    </p:spPr>
                  </p:pic>
                </p:oleObj>
              </mc:Fallback>
            </mc:AlternateContent>
          </a:graphicData>
        </a:graphic>
      </p:graphicFrame>
    </p:spTree>
    <p:extLst>
      <p:ext uri="{BB962C8B-B14F-4D97-AF65-F5344CB8AC3E}">
        <p14:creationId xmlns:p14="http://schemas.microsoft.com/office/powerpoint/2010/main" val="204243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2303"/>
            <a:ext cx="8229600" cy="553998"/>
          </a:xfrm>
        </p:spPr>
        <p:txBody>
          <a:bodyPr>
            <a:spAutoFit/>
          </a:bodyPr>
          <a:lstStyle/>
          <a:p>
            <a:r>
              <a:rPr lang="en-IN" dirty="0"/>
              <a:t>Annual Equivalent (AE</a:t>
            </a:r>
            <a:r>
              <a:rPr lang="en-IN" dirty="0" smtClean="0"/>
              <a:t>) </a:t>
            </a:r>
            <a:r>
              <a:rPr lang="en-IN" sz="2800" dirty="0" smtClean="0"/>
              <a:t>(1 of 3)</a:t>
            </a:r>
            <a:endParaRPr lang="en-IN" sz="2800" dirty="0"/>
          </a:p>
        </p:txBody>
      </p:sp>
      <p:sp>
        <p:nvSpPr>
          <p:cNvPr id="3" name="Content Placeholder 2"/>
          <p:cNvSpPr>
            <a:spLocks noGrp="1"/>
          </p:cNvSpPr>
          <p:nvPr>
            <p:ph idx="1"/>
          </p:nvPr>
        </p:nvSpPr>
        <p:spPr>
          <a:xfrm>
            <a:off x="457200" y="1575024"/>
            <a:ext cx="8229600" cy="2754600"/>
          </a:xfrm>
        </p:spPr>
        <p:txBody>
          <a:bodyPr>
            <a:spAutoFit/>
          </a:bodyPr>
          <a:lstStyle/>
          <a:p>
            <a:r>
              <a:rPr lang="en-US" altLang="en-US" sz="2400" dirty="0"/>
              <a:t>Determine annual equivalent for each alternatives’ cash flows</a:t>
            </a:r>
          </a:p>
          <a:p>
            <a:r>
              <a:rPr lang="en-US" altLang="en-US" sz="2400" dirty="0"/>
              <a:t>Study periods may be different</a:t>
            </a:r>
          </a:p>
          <a:p>
            <a:pPr lvl="1"/>
            <a:r>
              <a:rPr lang="en-US" altLang="en-US" sz="2400" dirty="0"/>
              <a:t>Assumes alternatives are repurchased</a:t>
            </a:r>
          </a:p>
          <a:p>
            <a:pPr lvl="1"/>
            <a:r>
              <a:rPr lang="en-US" altLang="en-US" sz="2400" dirty="0"/>
              <a:t>Need not adjust </a:t>
            </a:r>
            <a:r>
              <a:rPr lang="en-US" altLang="en-US" sz="2400" dirty="0" err="1"/>
              <a:t>lifes</a:t>
            </a:r>
            <a:endParaRPr lang="en-US" altLang="en-US" sz="2400" dirty="0"/>
          </a:p>
          <a:p>
            <a:r>
              <a:rPr lang="en-US" altLang="en-US" sz="2400" dirty="0"/>
              <a:t>Select alternative with largest annual </a:t>
            </a:r>
            <a:r>
              <a:rPr lang="en-US" altLang="en-US" sz="2400" dirty="0" smtClean="0"/>
              <a:t>equivalent</a:t>
            </a:r>
            <a:endParaRPr lang="en-US" altLang="en-US" sz="2400" dirty="0"/>
          </a:p>
        </p:txBody>
      </p:sp>
    </p:spTree>
    <p:extLst>
      <p:ext uri="{BB962C8B-B14F-4D97-AF65-F5344CB8AC3E}">
        <p14:creationId xmlns:p14="http://schemas.microsoft.com/office/powerpoint/2010/main" val="282517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453"/>
            <a:ext cx="8229600" cy="553998"/>
          </a:xfrm>
        </p:spPr>
        <p:txBody>
          <a:bodyPr>
            <a:spAutoFit/>
          </a:bodyPr>
          <a:lstStyle/>
          <a:p>
            <a:r>
              <a:rPr lang="en-IN" dirty="0"/>
              <a:t>Annual Equivalent (AE</a:t>
            </a:r>
            <a:r>
              <a:rPr lang="en-IN" dirty="0" smtClean="0"/>
              <a:t>) </a:t>
            </a:r>
            <a:r>
              <a:rPr lang="en-IN" sz="2800" dirty="0" smtClean="0"/>
              <a:t>(2 </a:t>
            </a:r>
            <a:r>
              <a:rPr lang="en-IN" sz="2800" smtClean="0"/>
              <a:t>of 3)</a:t>
            </a:r>
            <a:endParaRPr lang="en-IN" sz="2800" dirty="0"/>
          </a:p>
        </p:txBody>
      </p:sp>
      <p:sp>
        <p:nvSpPr>
          <p:cNvPr id="3" name="Content Placeholder 2"/>
          <p:cNvSpPr>
            <a:spLocks noGrp="1"/>
          </p:cNvSpPr>
          <p:nvPr>
            <p:ph idx="1"/>
          </p:nvPr>
        </p:nvSpPr>
        <p:spPr>
          <a:xfrm>
            <a:off x="457200" y="1575024"/>
            <a:ext cx="8229600" cy="2639184"/>
          </a:xfrm>
        </p:spPr>
        <p:txBody>
          <a:bodyPr>
            <a:spAutoFit/>
          </a:bodyPr>
          <a:lstStyle/>
          <a:p>
            <a:r>
              <a:rPr lang="en-US" altLang="en-US" sz="2400" dirty="0"/>
              <a:t>If:</a:t>
            </a:r>
          </a:p>
          <a:p>
            <a:pPr lvl="1">
              <a:buFont typeface="Wingdings" panose="05000000000000000000" pitchFamily="2" charset="2"/>
              <a:buNone/>
            </a:pPr>
            <a:r>
              <a:rPr lang="en-US" altLang="en-US" sz="2400" dirty="0"/>
              <a:t>	AE </a:t>
            </a:r>
            <a:r>
              <a:rPr lang="en-US" altLang="en-US" sz="2400" dirty="0" smtClean="0"/>
              <a:t>&gt; 0</a:t>
            </a:r>
            <a:r>
              <a:rPr lang="en-US" altLang="en-US" sz="2400" dirty="0"/>
              <a:t>: Alternative has return </a:t>
            </a:r>
            <a:r>
              <a:rPr lang="en-US" altLang="en-US" sz="2400" dirty="0" smtClean="0"/>
              <a:t>&gt; </a:t>
            </a:r>
            <a:r>
              <a:rPr lang="en-US" altLang="en-US" sz="2400" dirty="0"/>
              <a:t>MARR</a:t>
            </a:r>
          </a:p>
          <a:p>
            <a:pPr lvl="1">
              <a:buFont typeface="Wingdings" panose="05000000000000000000" pitchFamily="2" charset="2"/>
              <a:buNone/>
            </a:pPr>
            <a:r>
              <a:rPr lang="en-US" altLang="en-US" sz="2400" dirty="0"/>
              <a:t>	AE </a:t>
            </a:r>
            <a:r>
              <a:rPr lang="en-US" altLang="en-US" sz="2400" dirty="0" smtClean="0"/>
              <a:t>= 0</a:t>
            </a:r>
            <a:r>
              <a:rPr lang="en-US" altLang="en-US" sz="2400" dirty="0"/>
              <a:t>: Alternative has return = MARR</a:t>
            </a:r>
          </a:p>
          <a:p>
            <a:pPr lvl="1">
              <a:buFont typeface="Wingdings" panose="05000000000000000000" pitchFamily="2" charset="2"/>
              <a:buNone/>
            </a:pPr>
            <a:r>
              <a:rPr lang="en-US" altLang="en-US" sz="2400" dirty="0"/>
              <a:t>	AE </a:t>
            </a:r>
            <a:r>
              <a:rPr lang="en-US" altLang="en-US" sz="2400" dirty="0" smtClean="0"/>
              <a:t>&lt; 0</a:t>
            </a:r>
            <a:r>
              <a:rPr lang="en-US" altLang="en-US" sz="2400" dirty="0"/>
              <a:t>: Alternative has return </a:t>
            </a:r>
            <a:r>
              <a:rPr lang="en-US" altLang="en-US" sz="2400" dirty="0" smtClean="0"/>
              <a:t>&lt; </a:t>
            </a:r>
            <a:r>
              <a:rPr lang="en-US" altLang="en-US" sz="2400" dirty="0"/>
              <a:t>MARR</a:t>
            </a:r>
          </a:p>
          <a:p>
            <a:r>
              <a:rPr lang="en-US" altLang="en-US" sz="2400" dirty="0"/>
              <a:t>Selects the same alternative as the net present value and future </a:t>
            </a:r>
            <a:r>
              <a:rPr lang="en-US" altLang="en-US" sz="2400" dirty="0" smtClean="0"/>
              <a:t>worth</a:t>
            </a:r>
            <a:endParaRPr lang="en-US" altLang="en-US" sz="2400" dirty="0"/>
          </a:p>
        </p:txBody>
      </p:sp>
    </p:spTree>
    <p:extLst>
      <p:ext uri="{BB962C8B-B14F-4D97-AF65-F5344CB8AC3E}">
        <p14:creationId xmlns:p14="http://schemas.microsoft.com/office/powerpoint/2010/main" val="1319679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453"/>
            <a:ext cx="8229600" cy="553998"/>
          </a:xfrm>
        </p:spPr>
        <p:txBody>
          <a:bodyPr>
            <a:spAutoFit/>
          </a:bodyPr>
          <a:lstStyle/>
          <a:p>
            <a:r>
              <a:rPr lang="en-IN" dirty="0"/>
              <a:t>Annual Equivalent (AE</a:t>
            </a:r>
            <a:r>
              <a:rPr lang="en-IN" dirty="0" smtClean="0"/>
              <a:t>) </a:t>
            </a:r>
            <a:r>
              <a:rPr lang="en-IN" sz="2800" dirty="0" smtClean="0"/>
              <a:t>(3 of 3)</a:t>
            </a:r>
            <a:endParaRPr lang="en-IN" sz="2800" dirty="0"/>
          </a:p>
        </p:txBody>
      </p:sp>
      <p:graphicFrame>
        <p:nvGraphicFramePr>
          <p:cNvPr id="4" name="Object 3" descr="Capital A capital E equals capital N capital P capital V open square bracket the fraction “i” open parens 1 plus i close parens to the power “n” by open parens 1 plus i close parens to the power “n” minus 1."/>
          <p:cNvGraphicFramePr>
            <a:graphicFrameLocks noChangeAspect="1"/>
          </p:cNvGraphicFramePr>
          <p:nvPr>
            <p:extLst>
              <p:ext uri="{D42A27DB-BD31-4B8C-83A1-F6EECF244321}">
                <p14:modId xmlns:p14="http://schemas.microsoft.com/office/powerpoint/2010/main" val="3930680983"/>
              </p:ext>
            </p:extLst>
          </p:nvPr>
        </p:nvGraphicFramePr>
        <p:xfrm>
          <a:off x="3081075" y="2014533"/>
          <a:ext cx="2981850" cy="2828934"/>
        </p:xfrm>
        <a:graphic>
          <a:graphicData uri="http://schemas.openxmlformats.org/presentationml/2006/ole">
            <mc:AlternateContent xmlns:mc="http://schemas.openxmlformats.org/markup-compatibility/2006">
              <mc:Choice xmlns:v="urn:schemas-microsoft-com:vml" Requires="v">
                <p:oleObj spid="_x0000_s2062" name="Equation" r:id="rId3" imgW="1485720" imgH="1409400" progId="Equation.DSMT4">
                  <p:embed/>
                </p:oleObj>
              </mc:Choice>
              <mc:Fallback>
                <p:oleObj name="Equation" r:id="rId3" imgW="1485720" imgH="1409400" progId="Equation.DSMT4">
                  <p:embed/>
                  <p:pic>
                    <p:nvPicPr>
                      <p:cNvPr id="0" name=""/>
                      <p:cNvPicPr/>
                      <p:nvPr/>
                    </p:nvPicPr>
                    <p:blipFill>
                      <a:blip r:embed="rId4"/>
                      <a:stretch>
                        <a:fillRect/>
                      </a:stretch>
                    </p:blipFill>
                    <p:spPr>
                      <a:xfrm>
                        <a:off x="3081075" y="2014533"/>
                        <a:ext cx="2981850" cy="2828934"/>
                      </a:xfrm>
                      <a:prstGeom prst="rect">
                        <a:avLst/>
                      </a:prstGeom>
                    </p:spPr>
                  </p:pic>
                </p:oleObj>
              </mc:Fallback>
            </mc:AlternateContent>
          </a:graphicData>
        </a:graphic>
      </p:graphicFrame>
    </p:spTree>
    <p:extLst>
      <p:ext uri="{BB962C8B-B14F-4D97-AF65-F5344CB8AC3E}">
        <p14:creationId xmlns:p14="http://schemas.microsoft.com/office/powerpoint/2010/main" val="3584147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Rate of Return</a:t>
            </a:r>
            <a:endParaRPr lang="en-IN" dirty="0"/>
          </a:p>
        </p:txBody>
      </p:sp>
      <p:sp>
        <p:nvSpPr>
          <p:cNvPr id="3" name="Content Placeholder 2"/>
          <p:cNvSpPr>
            <a:spLocks noGrp="1"/>
          </p:cNvSpPr>
          <p:nvPr>
            <p:ph idx="1"/>
          </p:nvPr>
        </p:nvSpPr>
        <p:spPr>
          <a:xfrm>
            <a:off x="457200" y="1575024"/>
            <a:ext cx="8229600" cy="1862048"/>
          </a:xfrm>
        </p:spPr>
        <p:txBody>
          <a:bodyPr>
            <a:spAutoFit/>
          </a:bodyPr>
          <a:lstStyle/>
          <a:p>
            <a:r>
              <a:rPr lang="en-US" altLang="en-US" sz="2400" dirty="0"/>
              <a:t>Interest rate that produces a NPV of zero</a:t>
            </a:r>
          </a:p>
          <a:p>
            <a:r>
              <a:rPr lang="en-US" altLang="en-US" sz="2400" dirty="0"/>
              <a:t>Select alternative with largest rate of return</a:t>
            </a:r>
          </a:p>
          <a:p>
            <a:r>
              <a:rPr lang="en-US" altLang="en-US" sz="2400" dirty="0"/>
              <a:t>If best rate of return is less than the MARR consider rejecting all </a:t>
            </a:r>
            <a:r>
              <a:rPr lang="en-US" altLang="en-US" sz="2400" dirty="0" smtClean="0"/>
              <a:t>alternative</a:t>
            </a:r>
            <a:endParaRPr lang="en-US" altLang="en-US" sz="2400" dirty="0"/>
          </a:p>
        </p:txBody>
      </p:sp>
    </p:spTree>
    <p:extLst>
      <p:ext uri="{BB962C8B-B14F-4D97-AF65-F5344CB8AC3E}">
        <p14:creationId xmlns:p14="http://schemas.microsoft.com/office/powerpoint/2010/main" val="1993799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Incremental Rate of Return</a:t>
            </a:r>
          </a:p>
        </p:txBody>
      </p:sp>
      <p:sp>
        <p:nvSpPr>
          <p:cNvPr id="3" name="Content Placeholder 2"/>
          <p:cNvSpPr>
            <a:spLocks noGrp="1"/>
          </p:cNvSpPr>
          <p:nvPr>
            <p:ph idx="1"/>
          </p:nvPr>
        </p:nvSpPr>
        <p:spPr>
          <a:xfrm>
            <a:off x="457200" y="1573100"/>
            <a:ext cx="8229600" cy="369332"/>
          </a:xfrm>
        </p:spPr>
        <p:txBody>
          <a:bodyPr>
            <a:spAutoFit/>
          </a:bodyPr>
          <a:lstStyle/>
          <a:p>
            <a:r>
              <a:rPr lang="en-US" altLang="en-US" sz="2400" dirty="0"/>
              <a:t>Alternatives compared in the differences in their cash </a:t>
            </a:r>
            <a:r>
              <a:rPr lang="en-US" altLang="en-US" sz="2400" dirty="0" smtClean="0"/>
              <a:t>flows</a:t>
            </a:r>
            <a:endParaRPr lang="en-US" altLang="en-US" sz="2400" dirty="0"/>
          </a:p>
        </p:txBody>
      </p:sp>
    </p:spTree>
    <p:extLst>
      <p:ext uri="{BB962C8B-B14F-4D97-AF65-F5344CB8AC3E}">
        <p14:creationId xmlns:p14="http://schemas.microsoft.com/office/powerpoint/2010/main" val="1012540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Incremental Rate of </a:t>
            </a:r>
            <a:r>
              <a:rPr lang="en-US" altLang="en-US" dirty="0" smtClean="0"/>
              <a:t>Return Steps</a:t>
            </a:r>
            <a:endParaRPr lang="en-IN" dirty="0"/>
          </a:p>
        </p:txBody>
      </p:sp>
      <p:sp>
        <p:nvSpPr>
          <p:cNvPr id="3" name="Content Placeholder 2"/>
          <p:cNvSpPr>
            <a:spLocks noGrp="1"/>
          </p:cNvSpPr>
          <p:nvPr>
            <p:ph idx="1"/>
          </p:nvPr>
        </p:nvSpPr>
        <p:spPr>
          <a:xfrm>
            <a:off x="457200" y="1574253"/>
            <a:ext cx="8229600" cy="2600712"/>
          </a:xfrm>
        </p:spPr>
        <p:txBody>
          <a:bodyPr>
            <a:spAutoFit/>
          </a:bodyPr>
          <a:lstStyle/>
          <a:p>
            <a:r>
              <a:rPr lang="en-US" altLang="en-US" sz="2400" dirty="0"/>
              <a:t>Step 1: Rank alternative based upon initial cost (low to high)</a:t>
            </a:r>
          </a:p>
          <a:p>
            <a:r>
              <a:rPr lang="en-US" altLang="en-US" sz="2400" dirty="0"/>
              <a:t>Step 2: Alternative with lowest cost is “current best alternative”</a:t>
            </a:r>
          </a:p>
          <a:p>
            <a:r>
              <a:rPr lang="en-US" altLang="en-US" sz="2400" dirty="0"/>
              <a:t>Step 3: Compare “current best alternative” with next alternative based on rate of </a:t>
            </a:r>
            <a:r>
              <a:rPr lang="en-US" altLang="en-US" sz="2400" dirty="0" smtClean="0"/>
              <a:t>return</a:t>
            </a:r>
            <a:endParaRPr lang="en-US" altLang="en-US" sz="2400" dirty="0"/>
          </a:p>
        </p:txBody>
      </p:sp>
    </p:spTree>
    <p:extLst>
      <p:ext uri="{BB962C8B-B14F-4D97-AF65-F5344CB8AC3E}">
        <p14:creationId xmlns:p14="http://schemas.microsoft.com/office/powerpoint/2010/main" val="1253937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7705"/>
            <a:ext cx="8229600" cy="553998"/>
          </a:xfrm>
        </p:spPr>
        <p:txBody>
          <a:bodyPr lIns="0" tIns="0" rIns="0" bIns="0">
            <a:spAutoFit/>
          </a:bodyPr>
          <a:lstStyle/>
          <a:p>
            <a:r>
              <a:rPr lang="en-IN" dirty="0">
                <a:ea typeface="ＭＳ Ｐゴシック" charset="0"/>
                <a:cs typeface="Times New Roman" charset="0"/>
              </a:rPr>
              <a:t>Types of Alternatives</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77668"/>
            <a:ext cx="8229600" cy="3393237"/>
          </a:xfrm>
        </p:spPr>
        <p:txBody>
          <a:bodyPr vert="horz" lIns="0" tIns="0" rIns="0" bIns="0" rtlCol="0">
            <a:spAutoFit/>
          </a:bodyPr>
          <a:lstStyle/>
          <a:p>
            <a:r>
              <a:rPr lang="en-US" altLang="en-US" sz="2400" dirty="0" smtClean="0"/>
              <a:t>Independent</a:t>
            </a:r>
            <a:endParaRPr lang="en-US" altLang="en-US" sz="2400" dirty="0"/>
          </a:p>
          <a:p>
            <a:pPr lvl="1"/>
            <a:r>
              <a:rPr lang="en-US" altLang="en-US" sz="2400" dirty="0"/>
              <a:t>Does not preclude accepting another alternative</a:t>
            </a:r>
          </a:p>
          <a:p>
            <a:r>
              <a:rPr lang="en-US" altLang="en-US" sz="2400" dirty="0"/>
              <a:t>Mutually exclusive</a:t>
            </a:r>
          </a:p>
          <a:p>
            <a:pPr lvl="1"/>
            <a:r>
              <a:rPr lang="en-US" altLang="en-US" sz="2400" dirty="0"/>
              <a:t>Precludes accepting all other alternatives </a:t>
            </a:r>
          </a:p>
          <a:p>
            <a:r>
              <a:rPr lang="en-US" altLang="en-US" sz="2400" dirty="0"/>
              <a:t>Contingent</a:t>
            </a:r>
          </a:p>
          <a:p>
            <a:pPr lvl="1"/>
            <a:r>
              <a:rPr lang="en-US" altLang="en-US" sz="2400" dirty="0"/>
              <a:t>Must be selected with another alternative</a:t>
            </a:r>
          </a:p>
          <a:p>
            <a:r>
              <a:rPr lang="en-US" altLang="en-US" sz="2400" dirty="0"/>
              <a:t>“Do nothing”</a:t>
            </a:r>
          </a:p>
        </p:txBody>
      </p:sp>
    </p:spTree>
    <p:extLst>
      <p:ext uri="{BB962C8B-B14F-4D97-AF65-F5344CB8AC3E}">
        <p14:creationId xmlns:p14="http://schemas.microsoft.com/office/powerpoint/2010/main" val="2353334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495"/>
            <a:ext cx="8229600" cy="984885"/>
          </a:xfrm>
        </p:spPr>
        <p:txBody>
          <a:bodyPr>
            <a:spAutoFit/>
          </a:bodyPr>
          <a:lstStyle/>
          <a:p>
            <a:r>
              <a:rPr lang="en-US" altLang="en-US" dirty="0"/>
              <a:t>Incremental Net Present </a:t>
            </a:r>
            <a:r>
              <a:rPr lang="en-US" altLang="en-US" dirty="0" smtClean="0"/>
              <a:t>Value Steps </a:t>
            </a:r>
            <a:r>
              <a:rPr lang="en-US" altLang="en-US" sz="2800" dirty="0" smtClean="0"/>
              <a:t>(2 of 2)</a:t>
            </a:r>
            <a:endParaRPr lang="en-IN" sz="2800" dirty="0"/>
          </a:p>
        </p:txBody>
      </p:sp>
      <p:sp>
        <p:nvSpPr>
          <p:cNvPr id="3" name="Content Placeholder 2"/>
          <p:cNvSpPr>
            <a:spLocks noGrp="1"/>
          </p:cNvSpPr>
          <p:nvPr>
            <p:ph idx="1"/>
          </p:nvPr>
        </p:nvSpPr>
        <p:spPr>
          <a:xfrm>
            <a:off x="457200" y="1575024"/>
            <a:ext cx="8229600" cy="3300904"/>
          </a:xfrm>
        </p:spPr>
        <p:txBody>
          <a:bodyPr>
            <a:spAutoFit/>
          </a:bodyPr>
          <a:lstStyle/>
          <a:p>
            <a:r>
              <a:rPr lang="en-US" altLang="en-US" sz="2400" dirty="0"/>
              <a:t>Step 4: if:</a:t>
            </a:r>
          </a:p>
          <a:p>
            <a:pPr lvl="1"/>
            <a:r>
              <a:rPr lang="en-US" altLang="en-US" sz="2400" dirty="0"/>
              <a:t>If the rate of return in greater than the MARR the next alternative becomes the “current best alternative”</a:t>
            </a:r>
          </a:p>
          <a:p>
            <a:pPr lvl="1"/>
            <a:r>
              <a:rPr lang="en-US" altLang="en-US" sz="2400" dirty="0"/>
              <a:t>If the rate of return is less than or equal to the MARR the “current best alternative” remains the “current best alternative”</a:t>
            </a:r>
          </a:p>
          <a:p>
            <a:r>
              <a:rPr lang="en-US" altLang="en-US" sz="2400" dirty="0"/>
              <a:t>Step 5: Repeat Steps 3 and 4 until all alternatives have been </a:t>
            </a:r>
            <a:r>
              <a:rPr lang="en-US" altLang="en-US" sz="2400" dirty="0" smtClean="0"/>
              <a:t>considered</a:t>
            </a:r>
            <a:endParaRPr lang="en-US" altLang="en-US" sz="2400" dirty="0"/>
          </a:p>
        </p:txBody>
      </p:sp>
    </p:spTree>
    <p:extLst>
      <p:ext uri="{BB962C8B-B14F-4D97-AF65-F5344CB8AC3E}">
        <p14:creationId xmlns:p14="http://schemas.microsoft.com/office/powerpoint/2010/main" val="3563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Capital Recovery with Return</a:t>
            </a:r>
          </a:p>
        </p:txBody>
      </p:sp>
      <p:sp>
        <p:nvSpPr>
          <p:cNvPr id="3" name="Content Placeholder 2"/>
          <p:cNvSpPr>
            <a:spLocks noGrp="1"/>
          </p:cNvSpPr>
          <p:nvPr>
            <p:ph idx="1"/>
          </p:nvPr>
        </p:nvSpPr>
        <p:spPr>
          <a:xfrm>
            <a:off x="457200" y="1575024"/>
            <a:ext cx="8229600" cy="2115964"/>
          </a:xfrm>
        </p:spPr>
        <p:txBody>
          <a:bodyPr>
            <a:spAutoFit/>
          </a:bodyPr>
          <a:lstStyle/>
          <a:p>
            <a:r>
              <a:rPr lang="en-US" altLang="en-US" sz="2400" dirty="0"/>
              <a:t>Similar to annual equivalent except it only looks at capital costs</a:t>
            </a:r>
          </a:p>
          <a:p>
            <a:r>
              <a:rPr lang="en-US" altLang="en-US" sz="2400" dirty="0"/>
              <a:t>Identifies how much revenue an alternative must generate to cover it capital cost with a return on investment</a:t>
            </a:r>
          </a:p>
          <a:p>
            <a:pPr lvl="1"/>
            <a:r>
              <a:rPr lang="en-US" altLang="en-US" sz="2400" dirty="0"/>
              <a:t>Useful when trying to determine </a:t>
            </a:r>
            <a:r>
              <a:rPr lang="en-US" altLang="en-US" sz="2400" dirty="0" smtClean="0"/>
              <a:t>revenues</a:t>
            </a:r>
            <a:endParaRPr lang="en-IN" sz="2400" dirty="0"/>
          </a:p>
        </p:txBody>
      </p:sp>
    </p:spTree>
    <p:extLst>
      <p:ext uri="{BB962C8B-B14F-4D97-AF65-F5344CB8AC3E}">
        <p14:creationId xmlns:p14="http://schemas.microsoft.com/office/powerpoint/2010/main" val="160722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Payback Period without Interest</a:t>
            </a:r>
          </a:p>
        </p:txBody>
      </p:sp>
      <p:sp>
        <p:nvSpPr>
          <p:cNvPr id="3" name="Content Placeholder 2"/>
          <p:cNvSpPr>
            <a:spLocks noGrp="1"/>
          </p:cNvSpPr>
          <p:nvPr>
            <p:ph idx="1"/>
          </p:nvPr>
        </p:nvSpPr>
        <p:spPr>
          <a:xfrm>
            <a:off x="457200" y="1575024"/>
            <a:ext cx="8229600" cy="2754600"/>
          </a:xfrm>
        </p:spPr>
        <p:txBody>
          <a:bodyPr>
            <a:spAutoFit/>
          </a:bodyPr>
          <a:lstStyle/>
          <a:p>
            <a:r>
              <a:rPr lang="en-US" altLang="en-US" sz="2400" dirty="0"/>
              <a:t>How long does it take to recover initial costs?</a:t>
            </a:r>
          </a:p>
          <a:p>
            <a:r>
              <a:rPr lang="en-US" altLang="en-US" sz="2400" dirty="0"/>
              <a:t>Ignores:</a:t>
            </a:r>
          </a:p>
          <a:p>
            <a:pPr lvl="1"/>
            <a:r>
              <a:rPr lang="en-US" altLang="en-US" sz="2400" dirty="0"/>
              <a:t>Interest on the initial costs</a:t>
            </a:r>
          </a:p>
          <a:p>
            <a:pPr lvl="1"/>
            <a:r>
              <a:rPr lang="en-US" altLang="en-US" sz="2400" dirty="0"/>
              <a:t>Salvage value</a:t>
            </a:r>
          </a:p>
          <a:p>
            <a:r>
              <a:rPr lang="en-US" altLang="en-US" sz="2400" dirty="0"/>
              <a:t>If payback period without interest is longer than the life of the alternative, the alternative should be </a:t>
            </a:r>
            <a:r>
              <a:rPr lang="en-US" altLang="en-US" sz="2400" dirty="0" smtClean="0"/>
              <a:t>rejected</a:t>
            </a:r>
            <a:endParaRPr lang="en-US" altLang="en-US" sz="2400" dirty="0"/>
          </a:p>
        </p:txBody>
      </p:sp>
    </p:spTree>
    <p:extLst>
      <p:ext uri="{BB962C8B-B14F-4D97-AF65-F5344CB8AC3E}">
        <p14:creationId xmlns:p14="http://schemas.microsoft.com/office/powerpoint/2010/main" val="642261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Payback Period with Interest</a:t>
            </a:r>
            <a:endParaRPr lang="en-IN" dirty="0"/>
          </a:p>
        </p:txBody>
      </p:sp>
      <p:sp>
        <p:nvSpPr>
          <p:cNvPr id="3" name="Content Placeholder 2"/>
          <p:cNvSpPr>
            <a:spLocks noGrp="1"/>
          </p:cNvSpPr>
          <p:nvPr>
            <p:ph idx="1"/>
          </p:nvPr>
        </p:nvSpPr>
        <p:spPr>
          <a:xfrm>
            <a:off x="457200" y="1575024"/>
            <a:ext cx="8229600" cy="2423740"/>
          </a:xfrm>
        </p:spPr>
        <p:txBody>
          <a:bodyPr>
            <a:spAutoFit/>
          </a:bodyPr>
          <a:lstStyle/>
          <a:p>
            <a:r>
              <a:rPr lang="en-US" altLang="en-US" sz="2400" dirty="0"/>
              <a:t>How long does it take to recover initial costs plus interest?</a:t>
            </a:r>
          </a:p>
          <a:p>
            <a:r>
              <a:rPr lang="en-US" altLang="en-US" sz="2400" dirty="0"/>
              <a:t>Includes interest on the capital investment</a:t>
            </a:r>
          </a:p>
          <a:p>
            <a:r>
              <a:rPr lang="en-US" altLang="en-US" sz="2400" dirty="0"/>
              <a:t>Ignores the salvage value</a:t>
            </a:r>
          </a:p>
          <a:p>
            <a:r>
              <a:rPr lang="en-US" altLang="en-US" sz="2400" dirty="0"/>
              <a:t>If payback period with interest is longer than the life of the alternative, the alternative should be </a:t>
            </a:r>
            <a:r>
              <a:rPr lang="en-US" altLang="en-US" sz="2400" dirty="0" smtClean="0"/>
              <a:t>rejected</a:t>
            </a:r>
            <a:endParaRPr lang="en-US" altLang="en-US" sz="2400" dirty="0"/>
          </a:p>
        </p:txBody>
      </p:sp>
    </p:spTree>
    <p:extLst>
      <p:ext uri="{BB962C8B-B14F-4D97-AF65-F5344CB8AC3E}">
        <p14:creationId xmlns:p14="http://schemas.microsoft.com/office/powerpoint/2010/main" val="3799799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Project </a:t>
            </a:r>
            <a:r>
              <a:rPr lang="en-IN" dirty="0" smtClean="0"/>
              <a:t>Balance </a:t>
            </a:r>
            <a:r>
              <a:rPr lang="en-IN" sz="2800" dirty="0" smtClean="0"/>
              <a:t>(1 of 2)</a:t>
            </a:r>
            <a:endParaRPr lang="en-IN" sz="2800" dirty="0"/>
          </a:p>
        </p:txBody>
      </p:sp>
      <p:sp>
        <p:nvSpPr>
          <p:cNvPr id="3" name="Content Placeholder 2"/>
          <p:cNvSpPr>
            <a:spLocks noGrp="1"/>
          </p:cNvSpPr>
          <p:nvPr>
            <p:ph idx="1"/>
          </p:nvPr>
        </p:nvSpPr>
        <p:spPr>
          <a:xfrm>
            <a:off x="457200" y="1575024"/>
            <a:ext cx="8229600" cy="3162404"/>
          </a:xfrm>
        </p:spPr>
        <p:txBody>
          <a:bodyPr>
            <a:spAutoFit/>
          </a:bodyPr>
          <a:lstStyle/>
          <a:p>
            <a:r>
              <a:rPr lang="en-US" altLang="en-US" sz="2400" dirty="0"/>
              <a:t>Shows:</a:t>
            </a:r>
          </a:p>
          <a:p>
            <a:pPr lvl="1"/>
            <a:r>
              <a:rPr lang="en-US" altLang="en-US" sz="2400" dirty="0"/>
              <a:t>Potential profit or loss at any time</a:t>
            </a:r>
          </a:p>
          <a:p>
            <a:pPr lvl="1"/>
            <a:r>
              <a:rPr lang="en-US" altLang="en-US" sz="2400" dirty="0"/>
              <a:t>Future worth, which is related to NPV</a:t>
            </a:r>
          </a:p>
          <a:p>
            <a:pPr lvl="1"/>
            <a:r>
              <a:rPr lang="en-US" altLang="en-US" sz="2400" dirty="0"/>
              <a:t>Show payback period with interest</a:t>
            </a:r>
          </a:p>
          <a:p>
            <a:r>
              <a:rPr lang="en-US" altLang="en-US" sz="2400" dirty="0"/>
              <a:t>Useful for:</a:t>
            </a:r>
          </a:p>
          <a:p>
            <a:pPr lvl="1"/>
            <a:r>
              <a:rPr lang="en-US" altLang="en-US" sz="2400" dirty="0"/>
              <a:t>Risky alternatives</a:t>
            </a:r>
          </a:p>
          <a:p>
            <a:pPr lvl="1"/>
            <a:r>
              <a:rPr lang="en-US" altLang="en-US" sz="2400" dirty="0"/>
              <a:t>Comparing alternatives with similar </a:t>
            </a:r>
            <a:r>
              <a:rPr lang="en-US" altLang="en-US" sz="2400" dirty="0" smtClean="0"/>
              <a:t>NPVs</a:t>
            </a:r>
            <a:endParaRPr lang="en-US" altLang="en-US" sz="2400" dirty="0"/>
          </a:p>
        </p:txBody>
      </p:sp>
    </p:spTree>
    <p:extLst>
      <p:ext uri="{BB962C8B-B14F-4D97-AF65-F5344CB8AC3E}">
        <p14:creationId xmlns:p14="http://schemas.microsoft.com/office/powerpoint/2010/main" val="2446555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Project </a:t>
            </a:r>
            <a:r>
              <a:rPr lang="en-IN" dirty="0" smtClean="0"/>
              <a:t>Balance </a:t>
            </a:r>
            <a:r>
              <a:rPr lang="en-IN" sz="2800" dirty="0" smtClean="0"/>
              <a:t>(2 of 2)</a:t>
            </a:r>
            <a:endParaRPr lang="en-IN" sz="2800" dirty="0"/>
          </a:p>
        </p:txBody>
      </p:sp>
      <p:pic>
        <p:nvPicPr>
          <p:cNvPr id="4" name="Picture 3" descr="The steps in the figure show the following data:&#10;• Year 0: negative 120,000 dollars&#10;• Year 1: negative 96,000 dollars&#10;• Year 2: negative 67,200 dollars&#10;• Year 3: negative 32,640 dollars&#10;• Year 4: 8,832 dollars&#10;• Year 5: 70,598 dollars&#10;&#10;Years 0 through 3 mark the “exposure to loss,” where the steps are below the horizontal base line (which implies negative values). &#10;Both year 4 and year 5 mark the “potential profit,” where the steps are above the horizontal base line (which implies positive values)."/>
          <p:cNvPicPr>
            <a:picLocks noChangeAspect="1"/>
          </p:cNvPicPr>
          <p:nvPr/>
        </p:nvPicPr>
        <p:blipFill>
          <a:blip r:embed="rId2"/>
          <a:stretch>
            <a:fillRect/>
          </a:stretch>
        </p:blipFill>
        <p:spPr>
          <a:xfrm>
            <a:off x="1837347" y="1412996"/>
            <a:ext cx="5469307" cy="4215198"/>
          </a:xfrm>
          <a:prstGeom prst="rect">
            <a:avLst/>
          </a:prstGeom>
        </p:spPr>
      </p:pic>
      <p:sp>
        <p:nvSpPr>
          <p:cNvPr id="3" name="Content Placeholder 2"/>
          <p:cNvSpPr>
            <a:spLocks noGrp="1"/>
          </p:cNvSpPr>
          <p:nvPr>
            <p:ph idx="1"/>
          </p:nvPr>
        </p:nvSpPr>
        <p:spPr>
          <a:xfrm>
            <a:off x="457200" y="5939976"/>
            <a:ext cx="8229600" cy="246221"/>
          </a:xfrm>
        </p:spPr>
        <p:txBody>
          <a:bodyPr>
            <a:spAutoFit/>
          </a:bodyPr>
          <a:lstStyle/>
          <a:p>
            <a:pPr marL="0" indent="0">
              <a:buNone/>
            </a:pPr>
            <a:r>
              <a:rPr lang="en-IN" b="1" dirty="0">
                <a:solidFill>
                  <a:srgbClr val="007FA3"/>
                </a:solidFill>
                <a:ea typeface="+mj-ea"/>
                <a:cs typeface="Times New Roman" panose="02020603050405020304" pitchFamily="18" charset="0"/>
              </a:rPr>
              <a:t>Figure 17.11</a:t>
            </a:r>
            <a:r>
              <a:rPr lang="en-IN" dirty="0" smtClean="0"/>
              <a:t> </a:t>
            </a:r>
            <a:r>
              <a:rPr lang="en-IN" dirty="0"/>
              <a:t>Project Balance for Example 17-19</a:t>
            </a:r>
          </a:p>
        </p:txBody>
      </p:sp>
    </p:spTree>
    <p:extLst>
      <p:ext uri="{BB962C8B-B14F-4D97-AF65-F5344CB8AC3E}">
        <p14:creationId xmlns:p14="http://schemas.microsoft.com/office/powerpoint/2010/main" val="90808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728133"/>
            <a:ext cx="8212138" cy="491381"/>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Pool of Possible Alternatives</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74973"/>
            <a:ext cx="8229600" cy="1862048"/>
          </a:xfrm>
        </p:spPr>
        <p:txBody>
          <a:bodyPr vert="horz" lIns="0" tIns="0" rIns="0" bIns="0" rtlCol="0">
            <a:spAutoFit/>
          </a:bodyPr>
          <a:lstStyle/>
          <a:p>
            <a:r>
              <a:rPr lang="en-IN" altLang="en-US" sz="2400" dirty="0"/>
              <a:t>May be a single alternative or combination of alternative</a:t>
            </a:r>
          </a:p>
          <a:p>
            <a:r>
              <a:rPr lang="en-IN" altLang="en-US" sz="2400" dirty="0"/>
              <a:t>Must be mutually exclusive</a:t>
            </a:r>
          </a:p>
          <a:p>
            <a:r>
              <a:rPr lang="en-IN" altLang="en-US" sz="2400" dirty="0"/>
              <a:t>Must meet the desired objectives without going over budget</a:t>
            </a:r>
          </a:p>
        </p:txBody>
      </p:sp>
    </p:spTree>
    <p:extLst>
      <p:ext uri="{BB962C8B-B14F-4D97-AF65-F5344CB8AC3E}">
        <p14:creationId xmlns:p14="http://schemas.microsoft.com/office/powerpoint/2010/main" val="181697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Sunk Costs</a:t>
            </a:r>
          </a:p>
        </p:txBody>
      </p:sp>
      <p:sp>
        <p:nvSpPr>
          <p:cNvPr id="3" name="Content Placeholder 2"/>
          <p:cNvSpPr>
            <a:spLocks noGrp="1"/>
          </p:cNvSpPr>
          <p:nvPr>
            <p:ph idx="1"/>
          </p:nvPr>
        </p:nvSpPr>
        <p:spPr>
          <a:xfrm>
            <a:off x="457200" y="1575024"/>
            <a:ext cx="8229600" cy="2562240"/>
          </a:xfrm>
        </p:spPr>
        <p:txBody>
          <a:bodyPr>
            <a:spAutoFit/>
          </a:bodyPr>
          <a:lstStyle/>
          <a:p>
            <a:r>
              <a:rPr lang="en-US" altLang="en-US" sz="2400" dirty="0" smtClean="0"/>
              <a:t>Sunk </a:t>
            </a:r>
            <a:r>
              <a:rPr lang="en-US" altLang="en-US" sz="2400" dirty="0"/>
              <a:t>costs are:</a:t>
            </a:r>
          </a:p>
          <a:p>
            <a:pPr lvl="1"/>
            <a:r>
              <a:rPr lang="en-US" altLang="en-US" sz="2400" dirty="0"/>
              <a:t>Costs already incurred</a:t>
            </a:r>
          </a:p>
          <a:p>
            <a:pPr lvl="1"/>
            <a:r>
              <a:rPr lang="en-US" altLang="en-US" sz="2400" dirty="0"/>
              <a:t>Costs that have been committed to be paid that cannot be canceled</a:t>
            </a:r>
          </a:p>
          <a:p>
            <a:r>
              <a:rPr lang="en-US" altLang="en-US" sz="2400" dirty="0"/>
              <a:t>Sunk costs should not be used in decision making because the money has already been spent</a:t>
            </a:r>
          </a:p>
        </p:txBody>
      </p:sp>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2480"/>
            <a:ext cx="8229600" cy="1066527"/>
          </a:xfrm>
        </p:spPr>
        <p:txBody>
          <a:bodyPr/>
          <a:lstStyle/>
          <a:p>
            <a:r>
              <a:rPr lang="en-US" altLang="en-US" dirty="0"/>
              <a:t>Minimum Attractive Rate of Return (MARR)</a:t>
            </a:r>
            <a:endParaRPr lang="en-IN" dirty="0"/>
          </a:p>
        </p:txBody>
      </p:sp>
      <p:sp>
        <p:nvSpPr>
          <p:cNvPr id="3" name="Content Placeholder 2"/>
          <p:cNvSpPr>
            <a:spLocks noGrp="1"/>
          </p:cNvSpPr>
          <p:nvPr>
            <p:ph idx="1"/>
          </p:nvPr>
        </p:nvSpPr>
        <p:spPr>
          <a:xfrm>
            <a:off x="457200" y="1575024"/>
            <a:ext cx="8229600" cy="1377300"/>
          </a:xfrm>
        </p:spPr>
        <p:txBody>
          <a:bodyPr>
            <a:spAutoFit/>
          </a:bodyPr>
          <a:lstStyle/>
          <a:p>
            <a:r>
              <a:rPr lang="en-US" altLang="en-US" sz="2400" dirty="0"/>
              <a:t>Interest rate at which alternatives will be evaluated</a:t>
            </a:r>
          </a:p>
          <a:p>
            <a:r>
              <a:rPr lang="en-US" altLang="en-US" sz="2400" dirty="0"/>
              <a:t>Should cover cost of capital and minimum acceptable profit</a:t>
            </a:r>
          </a:p>
          <a:p>
            <a:pPr lvl="1"/>
            <a:r>
              <a:rPr lang="en-US" altLang="en-US" sz="2400" dirty="0"/>
              <a:t>Profit covers risk</a:t>
            </a:r>
          </a:p>
        </p:txBody>
      </p:sp>
    </p:spTree>
    <p:extLst>
      <p:ext uri="{BB962C8B-B14F-4D97-AF65-F5344CB8AC3E}">
        <p14:creationId xmlns:p14="http://schemas.microsoft.com/office/powerpoint/2010/main" val="161024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760"/>
            <a:ext cx="8229600" cy="553998"/>
          </a:xfrm>
        </p:spPr>
        <p:txBody>
          <a:bodyPr>
            <a:spAutoFit/>
          </a:bodyPr>
          <a:lstStyle/>
          <a:p>
            <a:r>
              <a:rPr lang="en-US" altLang="en-US" dirty="0"/>
              <a:t>Study Period</a:t>
            </a:r>
            <a:endParaRPr lang="en-IN" dirty="0"/>
          </a:p>
        </p:txBody>
      </p:sp>
      <p:sp>
        <p:nvSpPr>
          <p:cNvPr id="3" name="Content Placeholder 2"/>
          <p:cNvSpPr>
            <a:spLocks noGrp="1"/>
          </p:cNvSpPr>
          <p:nvPr>
            <p:ph idx="1"/>
          </p:nvPr>
        </p:nvSpPr>
        <p:spPr>
          <a:xfrm>
            <a:off x="457200" y="1575024"/>
            <a:ext cx="8229600" cy="1669688"/>
          </a:xfrm>
        </p:spPr>
        <p:txBody>
          <a:bodyPr>
            <a:spAutoFit/>
          </a:bodyPr>
          <a:lstStyle/>
          <a:p>
            <a:r>
              <a:rPr lang="en-IN" sz="2400" dirty="0"/>
              <a:t>The period of time over which the alternatives will be studied</a:t>
            </a:r>
          </a:p>
          <a:p>
            <a:r>
              <a:rPr lang="en-IN" sz="2400" dirty="0"/>
              <a:t>All alternatives must have the same life span as the study period</a:t>
            </a:r>
          </a:p>
        </p:txBody>
      </p:sp>
    </p:spTree>
    <p:extLst>
      <p:ext uri="{BB962C8B-B14F-4D97-AF65-F5344CB8AC3E}">
        <p14:creationId xmlns:p14="http://schemas.microsoft.com/office/powerpoint/2010/main" val="65243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Adjusting Live Spans</a:t>
            </a:r>
            <a:endParaRPr lang="en-IN" dirty="0"/>
          </a:p>
        </p:txBody>
      </p:sp>
      <p:sp>
        <p:nvSpPr>
          <p:cNvPr id="3" name="Content Placeholder 2"/>
          <p:cNvSpPr>
            <a:spLocks noGrp="1"/>
          </p:cNvSpPr>
          <p:nvPr>
            <p:ph idx="1"/>
          </p:nvPr>
        </p:nvSpPr>
        <p:spPr>
          <a:xfrm>
            <a:off x="457200" y="1575024"/>
            <a:ext cx="8229600" cy="2946961"/>
          </a:xfrm>
        </p:spPr>
        <p:txBody>
          <a:bodyPr>
            <a:spAutoFit/>
          </a:bodyPr>
          <a:lstStyle/>
          <a:p>
            <a:r>
              <a:rPr lang="en-US" altLang="en-US" sz="2400" dirty="0"/>
              <a:t>Shorten by adding salvage value</a:t>
            </a:r>
          </a:p>
          <a:p>
            <a:r>
              <a:rPr lang="en-US" altLang="en-US" sz="2400" dirty="0"/>
              <a:t>Lengthen by adding maintenance cost at end of life</a:t>
            </a:r>
          </a:p>
          <a:p>
            <a:pPr lvl="1"/>
            <a:r>
              <a:rPr lang="en-US" altLang="en-US" sz="2400" dirty="0"/>
              <a:t>For example, upgrading a computer</a:t>
            </a:r>
          </a:p>
          <a:p>
            <a:r>
              <a:rPr lang="en-US" altLang="en-US" sz="2400" dirty="0"/>
              <a:t>Repurchase alternative</a:t>
            </a:r>
          </a:p>
          <a:p>
            <a:pPr lvl="1"/>
            <a:r>
              <a:rPr lang="en-US" altLang="en-US" sz="2400" dirty="0"/>
              <a:t>May be done until all alternatives end at the same time</a:t>
            </a:r>
          </a:p>
          <a:p>
            <a:r>
              <a:rPr lang="en-US" altLang="en-US" sz="2400" dirty="0"/>
              <a:t>Combination of above</a:t>
            </a:r>
          </a:p>
        </p:txBody>
      </p:sp>
    </p:spTree>
    <p:extLst>
      <p:ext uri="{BB962C8B-B14F-4D97-AF65-F5344CB8AC3E}">
        <p14:creationId xmlns:p14="http://schemas.microsoft.com/office/powerpoint/2010/main" val="1498022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61"/>
            <a:ext cx="8229600" cy="1107996"/>
          </a:xfrm>
        </p:spPr>
        <p:txBody>
          <a:bodyPr>
            <a:spAutoFit/>
          </a:bodyPr>
          <a:lstStyle/>
          <a:p>
            <a:r>
              <a:rPr lang="en-US" altLang="en-US" dirty="0"/>
              <a:t>Net Present Value (NPV) </a:t>
            </a:r>
            <a:r>
              <a:rPr lang="en-US" altLang="en-US" dirty="0" smtClean="0"/>
              <a:t>or Present </a:t>
            </a:r>
            <a:r>
              <a:rPr lang="en-US" altLang="en-US" dirty="0"/>
              <a:t>Worth</a:t>
            </a:r>
            <a:endParaRPr lang="en-IN" dirty="0"/>
          </a:p>
        </p:txBody>
      </p:sp>
      <p:sp>
        <p:nvSpPr>
          <p:cNvPr id="3" name="Content Placeholder 2"/>
          <p:cNvSpPr>
            <a:spLocks noGrp="1"/>
          </p:cNvSpPr>
          <p:nvPr>
            <p:ph idx="1"/>
          </p:nvPr>
        </p:nvSpPr>
        <p:spPr>
          <a:xfrm>
            <a:off x="457200" y="1575024"/>
            <a:ext cx="8229600" cy="3200876"/>
          </a:xfrm>
        </p:spPr>
        <p:txBody>
          <a:bodyPr>
            <a:spAutoFit/>
          </a:bodyPr>
          <a:lstStyle/>
          <a:p>
            <a:r>
              <a:rPr lang="en-US" altLang="en-US" sz="2400" dirty="0"/>
              <a:t>Determine present value (at beginning of the study period) for each alternatives’ cash flows</a:t>
            </a:r>
          </a:p>
          <a:p>
            <a:r>
              <a:rPr lang="en-US" altLang="en-US" sz="2400" dirty="0"/>
              <a:t>Select alternative with largest NPV</a:t>
            </a:r>
          </a:p>
          <a:p>
            <a:r>
              <a:rPr lang="en-US" altLang="en-US" sz="2400" dirty="0"/>
              <a:t>If:</a:t>
            </a:r>
          </a:p>
          <a:p>
            <a:pPr lvl="1">
              <a:buFont typeface="Wingdings" panose="05000000000000000000" pitchFamily="2" charset="2"/>
              <a:buNone/>
            </a:pPr>
            <a:r>
              <a:rPr lang="en-US" altLang="en-US" sz="2400" dirty="0"/>
              <a:t>	NPV </a:t>
            </a:r>
            <a:r>
              <a:rPr lang="en-US" altLang="en-US" sz="2400" dirty="0" smtClean="0"/>
              <a:t>&gt; 0</a:t>
            </a:r>
            <a:r>
              <a:rPr lang="en-US" altLang="en-US" sz="2400" dirty="0"/>
              <a:t>: Alternative has return </a:t>
            </a:r>
            <a:r>
              <a:rPr lang="en-US" altLang="en-US" sz="2400" dirty="0" smtClean="0"/>
              <a:t>&gt; </a:t>
            </a:r>
            <a:r>
              <a:rPr lang="en-US" altLang="en-US" sz="2400" dirty="0"/>
              <a:t>MARR</a:t>
            </a:r>
          </a:p>
          <a:p>
            <a:pPr lvl="1">
              <a:buFont typeface="Wingdings" panose="05000000000000000000" pitchFamily="2" charset="2"/>
              <a:buNone/>
            </a:pPr>
            <a:r>
              <a:rPr lang="en-US" altLang="en-US" sz="2400" dirty="0"/>
              <a:t>	NPV </a:t>
            </a:r>
            <a:r>
              <a:rPr lang="en-US" altLang="en-US" sz="2400" dirty="0" smtClean="0"/>
              <a:t>= 0</a:t>
            </a:r>
            <a:r>
              <a:rPr lang="en-US" altLang="en-US" sz="2400" dirty="0"/>
              <a:t>: Alternative has return = MARR</a:t>
            </a:r>
          </a:p>
          <a:p>
            <a:pPr lvl="1">
              <a:buFont typeface="Wingdings" panose="05000000000000000000" pitchFamily="2" charset="2"/>
              <a:buNone/>
            </a:pPr>
            <a:r>
              <a:rPr lang="en-US" altLang="en-US" sz="2400" dirty="0"/>
              <a:t>	NPV </a:t>
            </a:r>
            <a:r>
              <a:rPr lang="en-US" altLang="en-US" sz="2400" dirty="0" smtClean="0"/>
              <a:t>&lt; 0</a:t>
            </a:r>
            <a:r>
              <a:rPr lang="en-US" altLang="en-US" sz="2400" dirty="0"/>
              <a:t>: Alternative has return </a:t>
            </a:r>
            <a:r>
              <a:rPr lang="en-US" altLang="en-US" sz="2400" dirty="0" smtClean="0"/>
              <a:t>&lt; MARR</a:t>
            </a:r>
            <a:endParaRPr lang="en-US" altLang="en-US" sz="2400" dirty="0"/>
          </a:p>
        </p:txBody>
      </p:sp>
    </p:spTree>
    <p:extLst>
      <p:ext uri="{BB962C8B-B14F-4D97-AF65-F5344CB8AC3E}">
        <p14:creationId xmlns:p14="http://schemas.microsoft.com/office/powerpoint/2010/main" val="161479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Incremental Net Present Value</a:t>
            </a:r>
            <a:endParaRPr lang="en-IN" dirty="0"/>
          </a:p>
        </p:txBody>
      </p:sp>
      <p:sp>
        <p:nvSpPr>
          <p:cNvPr id="3" name="Content Placeholder 2"/>
          <p:cNvSpPr>
            <a:spLocks noGrp="1"/>
          </p:cNvSpPr>
          <p:nvPr>
            <p:ph idx="1"/>
          </p:nvPr>
        </p:nvSpPr>
        <p:spPr>
          <a:xfrm>
            <a:off x="457200" y="1575024"/>
            <a:ext cx="8229600" cy="738664"/>
          </a:xfrm>
        </p:spPr>
        <p:txBody>
          <a:bodyPr>
            <a:spAutoFit/>
          </a:bodyPr>
          <a:lstStyle/>
          <a:p>
            <a:r>
              <a:rPr lang="en-US" altLang="en-US" sz="2400" dirty="0"/>
              <a:t>Alternatives compared by the differences in their cash </a:t>
            </a:r>
            <a:r>
              <a:rPr lang="en-US" altLang="en-US" sz="2400" dirty="0" smtClean="0"/>
              <a:t>flows</a:t>
            </a:r>
            <a:endParaRPr lang="en-US" altLang="en-US" sz="2400" dirty="0"/>
          </a:p>
        </p:txBody>
      </p:sp>
    </p:spTree>
    <p:extLst>
      <p:ext uri="{BB962C8B-B14F-4D97-AF65-F5344CB8AC3E}">
        <p14:creationId xmlns:p14="http://schemas.microsoft.com/office/powerpoint/2010/main" val="2786457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34557</TotalTime>
  <Words>835</Words>
  <Application>Microsoft Office PowerPoint</Application>
  <PresentationFormat>On-screen Show (4:3)</PresentationFormat>
  <Paragraphs>121</Paragraphs>
  <Slides>26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2_508 Lecture</vt:lpstr>
      <vt:lpstr>Equation</vt:lpstr>
      <vt:lpstr>Construction Accounting and Financial Management</vt:lpstr>
      <vt:lpstr>Types of Alternatives</vt:lpstr>
      <vt:lpstr>Pool of Possible Alternatives</vt:lpstr>
      <vt:lpstr>Sunk Costs</vt:lpstr>
      <vt:lpstr>Minimum Attractive Rate of Return (MARR)</vt:lpstr>
      <vt:lpstr>Study Period</vt:lpstr>
      <vt:lpstr>Adjusting Live Spans</vt:lpstr>
      <vt:lpstr>Net Present Value (NPV) or Present Worth</vt:lpstr>
      <vt:lpstr>Incremental Net Present Value</vt:lpstr>
      <vt:lpstr>Incremental Net Present Value Steps</vt:lpstr>
      <vt:lpstr>Incremental Net Present Value Steps (1 of 2)</vt:lpstr>
      <vt:lpstr>Future Worth (FW) (1 of 2)</vt:lpstr>
      <vt:lpstr>Future Worth (FW) (2 of 2)</vt:lpstr>
      <vt:lpstr>Annual Equivalent (AE) (1 of 3)</vt:lpstr>
      <vt:lpstr>Annual Equivalent (AE) (2 of 3)</vt:lpstr>
      <vt:lpstr>Annual Equivalent (AE) (3 of 3)</vt:lpstr>
      <vt:lpstr>Rate of Return</vt:lpstr>
      <vt:lpstr>Incremental Rate of Return</vt:lpstr>
      <vt:lpstr>Incremental Rate of Return Steps</vt:lpstr>
      <vt:lpstr>Incremental Net Present Value Steps (2 of 2)</vt:lpstr>
      <vt:lpstr>Capital Recovery with Return</vt:lpstr>
      <vt:lpstr>Payback Period without Interest</vt:lpstr>
      <vt:lpstr>Payback Period with Interest</vt:lpstr>
      <vt:lpstr>Project Balance (1 of 2)</vt:lpstr>
      <vt:lpstr>Project Balance (2 of 2)</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Tamilmani Sandirasegaran</cp:lastModifiedBy>
  <cp:revision>437</cp:revision>
  <dcterms:modified xsi:type="dcterms:W3CDTF">2018-11-21T09:17:13Z</dcterms:modified>
</cp:coreProperties>
</file>