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28"/>
  </p:notesMasterIdLst>
  <p:handoutMasterIdLst>
    <p:handoutMasterId r:id="rId29"/>
  </p:handoutMasterIdLst>
  <p:sldIdLst>
    <p:sldId id="349" r:id="rId2"/>
    <p:sldId id="316" r:id="rId3"/>
    <p:sldId id="350" r:id="rId4"/>
    <p:sldId id="326" r:id="rId5"/>
    <p:sldId id="327" r:id="rId6"/>
    <p:sldId id="328" r:id="rId7"/>
    <p:sldId id="329" r:id="rId8"/>
    <p:sldId id="330" r:id="rId9"/>
    <p:sldId id="331" r:id="rId10"/>
    <p:sldId id="332" r:id="rId11"/>
    <p:sldId id="337" r:id="rId12"/>
    <p:sldId id="333" r:id="rId13"/>
    <p:sldId id="338" r:id="rId14"/>
    <p:sldId id="334" r:id="rId15"/>
    <p:sldId id="335" r:id="rId16"/>
    <p:sldId id="336" r:id="rId17"/>
    <p:sldId id="339" r:id="rId18"/>
    <p:sldId id="340" r:id="rId19"/>
    <p:sldId id="341" r:id="rId20"/>
    <p:sldId id="342" r:id="rId21"/>
    <p:sldId id="343" r:id="rId22"/>
    <p:sldId id="344" r:id="rId23"/>
    <p:sldId id="345" r:id="rId24"/>
    <p:sldId id="346" r:id="rId25"/>
    <p:sldId id="347" r:id="rId26"/>
    <p:sldId id="298" r:id="rId2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003">
          <p15:clr>
            <a:srgbClr val="A4A3A4"/>
          </p15:clr>
        </p15:guide>
        <p15:guide id="7" orient="horz" pos="4012">
          <p15:clr>
            <a:srgbClr val="A4A3A4"/>
          </p15:clr>
        </p15:guide>
        <p15:guide id="8" orient="horz" pos="1643">
          <p15:clr>
            <a:srgbClr val="A4A3A4"/>
          </p15:clr>
        </p15:guide>
        <p15:guide id="9" orient="horz" pos="2059">
          <p15:clr>
            <a:srgbClr val="A4A3A4"/>
          </p15:clr>
        </p15:guide>
        <p15:guide id="10" orient="horz" pos="3733">
          <p15:clr>
            <a:srgbClr val="A4A3A4"/>
          </p15:clr>
        </p15:guide>
        <p15:guide id="11" pos="289">
          <p15:clr>
            <a:srgbClr val="A4A3A4"/>
          </p15:clr>
        </p15:guide>
        <p15:guide id="12" pos="5461">
          <p15:clr>
            <a:srgbClr val="A4A3A4"/>
          </p15:clr>
        </p15:guide>
        <p15:guide id="13" pos="3029">
          <p15:clr>
            <a:srgbClr val="A4A3A4"/>
          </p15:clr>
        </p15:guide>
        <p15:guide id="14" pos="507">
          <p15:clr>
            <a:srgbClr val="A4A3A4"/>
          </p15:clr>
        </p15:guide>
        <p15:guide id="15" pos="2683">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42" autoAdjust="0"/>
    <p:restoredTop sz="86358" autoAdjust="0"/>
  </p:normalViewPr>
  <p:slideViewPr>
    <p:cSldViewPr snapToGrid="0" snapToObjects="1">
      <p:cViewPr varScale="1">
        <p:scale>
          <a:sx n="113" d="100"/>
          <a:sy n="113" d="100"/>
        </p:scale>
        <p:origin x="-1680" y="-108"/>
      </p:cViewPr>
      <p:guideLst>
        <p:guide orient="horz" pos="2160"/>
        <p:guide orient="horz" pos="567"/>
        <p:guide orient="horz" pos="704"/>
        <p:guide orient="horz" pos="368"/>
        <p:guide orient="horz" pos="1003"/>
        <p:guide orient="horz" pos="4012"/>
        <p:guide orient="horz" pos="1643"/>
        <p:guide pos="2880"/>
        <p:guide pos="289"/>
        <p:guide pos="5461"/>
        <p:guide pos="507"/>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11/21/2018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191850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714637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26</a:t>
            </a:fld>
            <a:endParaRPr lang="en-US" dirty="0"/>
          </a:p>
        </p:txBody>
      </p:sp>
    </p:spTree>
    <p:extLst>
      <p:ext uri="{BB962C8B-B14F-4D97-AF65-F5344CB8AC3E}">
        <p14:creationId xmlns:p14="http://schemas.microsoft.com/office/powerpoint/2010/main" val="2770739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11/21/2018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11/21/2018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11/21/2018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sz="1600"/>
            </a:lvl1pPr>
            <a:lvl2pPr>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Tree>
    <p:extLst>
      <p:ext uri="{BB962C8B-B14F-4D97-AF65-F5344CB8AC3E}">
        <p14:creationId xmlns:p14="http://schemas.microsoft.com/office/powerpoint/2010/main" val="3955721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11/21/2018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lvl1pPr>
              <a:defRPr sz="1600"/>
            </a:lvl1pPr>
          </a:lstStyle>
          <a:p>
            <a:endParaRPr lang="en-IN" dirty="0"/>
          </a:p>
        </p:txBody>
      </p:sp>
    </p:spTree>
    <p:extLst>
      <p:ext uri="{BB962C8B-B14F-4D97-AF65-F5344CB8AC3E}">
        <p14:creationId xmlns:p14="http://schemas.microsoft.com/office/powerpoint/2010/main" val="4057639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11/21/2018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lvl1pPr>
              <a:defRPr sz="1600"/>
            </a:lvl1p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7500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a16="http://schemas.microsoft.com/office/drawing/2014/main" xmlns="" id="{9E6B7D3D-89C9-4133-8D8A-D779EB3D311D}"/>
              </a:ext>
            </a:extLst>
          </p:cNvPr>
          <p:cNvSpPr>
            <a:spLocks noGrp="1"/>
          </p:cNvSpPr>
          <p:nvPr>
            <p:ph sz="quarter" idx="13"/>
          </p:nvPr>
        </p:nvSpPr>
        <p:spPr>
          <a:xfrm>
            <a:off x="457200" y="1481138"/>
            <a:ext cx="4484688" cy="4408487"/>
          </a:xfrm>
        </p:spPr>
        <p:txBody>
          <a:bodyPr/>
          <a:lstStyle>
            <a:lvl1pPr>
              <a:defRPr sz="1600"/>
            </a:lvl1pPr>
          </a:lstStyle>
          <a:p>
            <a:pPr lvl="0"/>
            <a:r>
              <a:rPr lang="en-US" dirty="0"/>
              <a:t>Edit Master text styles</a:t>
            </a:r>
          </a:p>
        </p:txBody>
      </p:sp>
      <p:sp>
        <p:nvSpPr>
          <p:cNvPr id="9" name="Picture Placeholder 8">
            <a:extLst>
              <a:ext uri="{FF2B5EF4-FFF2-40B4-BE49-F238E27FC236}">
                <a16:creationId xmlns:a16="http://schemas.microsoft.com/office/drawing/2014/main" xmlns="" id="{F95A3C12-C176-4C2E-9820-6A6035C43AF5}"/>
              </a:ext>
            </a:extLst>
          </p:cNvPr>
          <p:cNvSpPr>
            <a:spLocks noGrp="1"/>
          </p:cNvSpPr>
          <p:nvPr>
            <p:ph type="pic" sz="quarter" idx="14"/>
          </p:nvPr>
        </p:nvSpPr>
        <p:spPr>
          <a:xfrm>
            <a:off x="5192713" y="1481138"/>
            <a:ext cx="3476625" cy="3754437"/>
          </a:xfrm>
        </p:spPr>
        <p:txBody>
          <a:bodyPr/>
          <a:lstStyle>
            <a:lvl1pPr>
              <a:defRPr sz="1600"/>
            </a:lvl1pPr>
          </a:lstStyle>
          <a:p>
            <a:endParaRPr lang="en-US" dirty="0"/>
          </a:p>
        </p:txBody>
      </p:sp>
      <p:sp>
        <p:nvSpPr>
          <p:cNvPr id="11" name="Text Placeholder 10">
            <a:extLst>
              <a:ext uri="{FF2B5EF4-FFF2-40B4-BE49-F238E27FC236}">
                <a16:creationId xmlns:a16="http://schemas.microsoft.com/office/drawing/2014/main" xmlns=""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a16="http://schemas.microsoft.com/office/drawing/2014/main" xmlns=""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a16="http://schemas.microsoft.com/office/drawing/2014/main" xmlns=""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a16="http://schemas.microsoft.com/office/drawing/2014/main" xmlns=""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smtClean="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33220075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11/21/2018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smtClean="0"/>
              <a:t>Copyright © 2020, 2013, 2009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92" r:id="rId4"/>
    <p:sldLayoutId id="2147483679" r:id="rId5"/>
    <p:sldLayoutId id="2147483682" r:id="rId6"/>
    <p:sldLayoutId id="2147483686" r:id="rId7"/>
    <p:sldLayoutId id="2147483673" r:id="rId8"/>
    <p:sldLayoutId id="2147483693" r:id="rId9"/>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4.xml"/><Relationship Id="rId1" Type="http://schemas.openxmlformats.org/officeDocument/2006/relationships/vmlDrawing" Target="../drawings/vmlDrawing8.vml"/><Relationship Id="rId4" Type="http://schemas.openxmlformats.org/officeDocument/2006/relationships/image" Target="../media/image11.wmf"/></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4.xml"/><Relationship Id="rId1" Type="http://schemas.openxmlformats.org/officeDocument/2006/relationships/vmlDrawing" Target="../drawings/vmlDrawing9.vml"/><Relationship Id="rId4" Type="http://schemas.openxmlformats.org/officeDocument/2006/relationships/image" Target="../media/image14.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4.xml"/><Relationship Id="rId1" Type="http://schemas.openxmlformats.org/officeDocument/2006/relationships/vmlDrawing" Target="../drawings/vmlDrawing10.vml"/><Relationship Id="rId4" Type="http://schemas.openxmlformats.org/officeDocument/2006/relationships/image" Target="../media/image15.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4.xml"/><Relationship Id="rId1" Type="http://schemas.openxmlformats.org/officeDocument/2006/relationships/vmlDrawing" Target="../drawings/vmlDrawing11.vml"/><Relationship Id="rId4" Type="http://schemas.openxmlformats.org/officeDocument/2006/relationships/image" Target="../media/image16.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4.xml"/><Relationship Id="rId1" Type="http://schemas.openxmlformats.org/officeDocument/2006/relationships/vmlDrawing" Target="../drawings/vmlDrawing12.vml"/><Relationship Id="rId4" Type="http://schemas.openxmlformats.org/officeDocument/2006/relationships/image" Target="../media/image17.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4.xml"/><Relationship Id="rId1" Type="http://schemas.openxmlformats.org/officeDocument/2006/relationships/vmlDrawing" Target="../drawings/vmlDrawing13.vml"/><Relationship Id="rId4" Type="http://schemas.openxmlformats.org/officeDocument/2006/relationships/image" Target="../media/image18.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4.wmf"/><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4.xml"/><Relationship Id="rId1" Type="http://schemas.openxmlformats.org/officeDocument/2006/relationships/vmlDrawing" Target="../drawings/vmlDrawing14.vml"/><Relationship Id="rId4" Type="http://schemas.openxmlformats.org/officeDocument/2006/relationships/image" Target="../media/image19.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4.xml"/><Relationship Id="rId1" Type="http://schemas.openxmlformats.org/officeDocument/2006/relationships/vmlDrawing" Target="../drawings/vmlDrawing15.vml"/><Relationship Id="rId4" Type="http://schemas.openxmlformats.org/officeDocument/2006/relationships/image" Target="../media/image20.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4.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4.xml"/><Relationship Id="rId1" Type="http://schemas.openxmlformats.org/officeDocument/2006/relationships/vmlDrawing" Target="../drawings/vmlDrawing6.vml"/><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4.xml"/><Relationship Id="rId1" Type="http://schemas.openxmlformats.org/officeDocument/2006/relationships/vmlDrawing" Target="../drawings/vmlDrawing7.vml"/><Relationship Id="rId4"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42110"/>
            <a:ext cx="8613775" cy="1107996"/>
          </a:xfrm>
        </p:spPr>
        <p:txBody>
          <a:bodyPr vert="horz" wrap="square" lIns="0" tIns="0" rIns="0" bIns="0" rtlCol="0" anchor="t">
            <a:spAutoFit/>
          </a:bodyPr>
          <a:lstStyle/>
          <a:p>
            <a:r>
              <a:rPr lang="en-IN" dirty="0">
                <a:latin typeface="+mj-lt"/>
              </a:rPr>
              <a:t>Construction Accounting and Financial </a:t>
            </a:r>
            <a:r>
              <a:rPr lang="en-IN" dirty="0" smtClean="0">
                <a:latin typeface="+mj-lt"/>
              </a:rPr>
              <a:t>Management</a:t>
            </a:r>
            <a:endParaRPr lang="en-IN" dirty="0">
              <a:latin typeface="+mj-lt"/>
            </a:endParaRPr>
          </a:p>
        </p:txBody>
      </p:sp>
      <p:sp>
        <p:nvSpPr>
          <p:cNvPr id="8" name="Text Placeholder 7"/>
          <p:cNvSpPr>
            <a:spLocks noGrp="1"/>
          </p:cNvSpPr>
          <p:nvPr>
            <p:ph type="body" sz="quarter" idx="13"/>
          </p:nvPr>
        </p:nvSpPr>
        <p:spPr>
          <a:xfrm>
            <a:off x="454475" y="1275508"/>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Fourth </a:t>
            </a:r>
            <a:r>
              <a:rPr lang="en-US" sz="2000" dirty="0" smtClean="0">
                <a:latin typeface="+mn-lt"/>
                <a:ea typeface="ＭＳ Ｐゴシック" pitchFamily="-108" charset="-128"/>
                <a:cs typeface="ＭＳ Ｐゴシック" pitchFamily="-108" charset="-128"/>
              </a:rPr>
              <a:t>Edition</a:t>
            </a:r>
            <a:endParaRPr lang="en-US" sz="2000" dirty="0">
              <a:latin typeface="+mn-lt"/>
              <a:ea typeface="ＭＳ Ｐゴシック" pitchFamily="-108" charset="-128"/>
              <a:cs typeface="ＭＳ Ｐゴシック" pitchFamily="-108" charset="-128"/>
            </a:endParaRPr>
          </a:p>
        </p:txBody>
      </p:sp>
      <p:sp>
        <p:nvSpPr>
          <p:cNvPr id="4" name="Content Placeholder 3"/>
          <p:cNvSpPr>
            <a:spLocks noGrp="1"/>
          </p:cNvSpPr>
          <p:nvPr>
            <p:ph type="body" sz="quarter" idx="14"/>
          </p:nvPr>
        </p:nvSpPr>
        <p:spPr>
          <a:xfrm>
            <a:off x="5029200" y="2521683"/>
            <a:ext cx="3630568" cy="492443"/>
          </a:xfrm>
        </p:spPr>
        <p:txBody>
          <a:bodyPr vert="horz" wrap="square" lIns="0" tIns="0" rIns="0" bIns="0" rtlCol="0" anchor="b">
            <a:spAutoFit/>
          </a:bodyPr>
          <a:lstStyle/>
          <a:p>
            <a:r>
              <a:rPr lang="en-US" sz="3200" dirty="0">
                <a:latin typeface="+mn-lt"/>
                <a:ea typeface="+mj-ea"/>
                <a:cs typeface="Calibri" panose="020F0502020204030204" pitchFamily="34" charset="0"/>
              </a:rPr>
              <a:t>Chapter </a:t>
            </a:r>
            <a:r>
              <a:rPr lang="en-US" sz="3200" dirty="0" smtClean="0">
                <a:latin typeface="+mn-lt"/>
                <a:ea typeface="+mj-ea"/>
                <a:cs typeface="Calibri" panose="020F0502020204030204" pitchFamily="34" charset="0"/>
              </a:rPr>
              <a:t>16</a:t>
            </a:r>
            <a:endParaRPr lang="en-US" sz="3200" dirty="0">
              <a:latin typeface="+mn-lt"/>
              <a:ea typeface="+mj-ea"/>
              <a:cs typeface="Calibri" panose="020F0502020204030204" pitchFamily="34" charset="0"/>
            </a:endParaRPr>
          </a:p>
        </p:txBody>
      </p:sp>
      <p:sp>
        <p:nvSpPr>
          <p:cNvPr id="9" name="Content Placeholder 4"/>
          <p:cNvSpPr>
            <a:spLocks noGrp="1"/>
          </p:cNvSpPr>
          <p:nvPr>
            <p:ph type="body" sz="quarter" idx="15"/>
          </p:nvPr>
        </p:nvSpPr>
        <p:spPr>
          <a:xfrm>
            <a:off x="5037664" y="3147291"/>
            <a:ext cx="3572932" cy="615553"/>
          </a:xfrm>
        </p:spPr>
        <p:txBody>
          <a:bodyPr vert="horz" wrap="square" lIns="0" tIns="0" rIns="0" bIns="0" rtlCol="0" anchor="b">
            <a:spAutoFit/>
          </a:bodyPr>
          <a:lstStyle/>
          <a:p>
            <a:r>
              <a:rPr lang="en-IN" sz="2000" dirty="0">
                <a:latin typeface="+mn-lt"/>
              </a:rPr>
              <a:t>Financing a Company’s Financial Needs</a:t>
            </a:r>
          </a:p>
        </p:txBody>
      </p:sp>
      <p:pic>
        <p:nvPicPr>
          <p:cNvPr id="1026" name="Picture 2" descr="Front Cover: Construction Accounting and Financial Management, Fourth Edition by Peterson"/>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494755" y="1691756"/>
            <a:ext cx="3687763" cy="4479925"/>
          </a:xfrm>
          <a:prstGeom prst="rect">
            <a:avLst/>
          </a:prstGeom>
          <a:noFill/>
          <a:ln w="9525" cap="flat" cmpd="sng">
            <a:solidFill>
              <a:srgbClr val="7F7F7F"/>
            </a:solidFill>
            <a:prstDash val="solid"/>
            <a:round/>
            <a:headEnd type="none" w="med" len="med"/>
            <a:tailEnd type="none" w="med" len="med"/>
          </a:ln>
          <a:effectLst>
            <a:outerShdw blurRad="50799" dist="76200" dir="2700000" algn="tl" rotWithShape="0">
              <a:srgbClr val="000000">
                <a:alpha val="55686"/>
              </a:srgbClr>
            </a:outerShdw>
          </a:effectLst>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184666"/>
          </a:xfrm>
        </p:spPr>
        <p:txBody>
          <a:bodyPr>
            <a:spAutoFit/>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2020, 2013, 2009 </a:t>
            </a: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Pearson Education, Inc. All Rights </a:t>
            </a:r>
            <a:r>
              <a:rPr lang="en-US" altLang="en-US" sz="1200" dirty="0" smtClean="0">
                <a:solidFill>
                  <a:prstClr val="black"/>
                </a:solidFill>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936281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161"/>
            <a:ext cx="8229600" cy="1107996"/>
          </a:xfrm>
        </p:spPr>
        <p:txBody>
          <a:bodyPr>
            <a:spAutoFit/>
          </a:bodyPr>
          <a:lstStyle/>
          <a:p>
            <a:r>
              <a:rPr lang="en-US" altLang="en-US" dirty="0"/>
              <a:t>Outstanding Principal at the End of </a:t>
            </a:r>
            <a:br>
              <a:rPr lang="en-US" altLang="en-US" dirty="0"/>
            </a:br>
            <a:r>
              <a:rPr lang="en-US" altLang="en-US" dirty="0"/>
              <a:t>Month </a:t>
            </a:r>
            <a:r>
              <a:rPr lang="en-US" altLang="en-US" i="1" dirty="0"/>
              <a:t>t</a:t>
            </a:r>
            <a:endParaRPr lang="en-IN" dirty="0"/>
          </a:p>
        </p:txBody>
      </p:sp>
      <p:graphicFrame>
        <p:nvGraphicFramePr>
          <p:cNvPr id="4" name="Object 3" descr="Capital U sub t equals capital U sub t minus 1 plus capital I sub t minus capital A."/>
          <p:cNvGraphicFramePr>
            <a:graphicFrameLocks noChangeAspect="1"/>
          </p:cNvGraphicFramePr>
          <p:nvPr>
            <p:extLst>
              <p:ext uri="{D42A27DB-BD31-4B8C-83A1-F6EECF244321}">
                <p14:modId xmlns:p14="http://schemas.microsoft.com/office/powerpoint/2010/main" val="4089931049"/>
              </p:ext>
            </p:extLst>
          </p:nvPr>
        </p:nvGraphicFramePr>
        <p:xfrm>
          <a:off x="3460698" y="1661138"/>
          <a:ext cx="2222605" cy="470670"/>
        </p:xfrm>
        <a:graphic>
          <a:graphicData uri="http://schemas.openxmlformats.org/presentationml/2006/ole">
            <mc:AlternateContent xmlns:mc="http://schemas.openxmlformats.org/markup-compatibility/2006">
              <mc:Choice xmlns:v="urn:schemas-microsoft-com:vml" Requires="v">
                <p:oleObj spid="_x0000_s8227" name="Equation" r:id="rId3" imgW="1079280" imgH="228600" progId="Equation.DSMT4">
                  <p:embed/>
                </p:oleObj>
              </mc:Choice>
              <mc:Fallback>
                <p:oleObj name="Equation" r:id="rId3" imgW="1079280" imgH="228600" progId="Equation.DSMT4">
                  <p:embed/>
                  <p:pic>
                    <p:nvPicPr>
                      <p:cNvPr id="0" name=""/>
                      <p:cNvPicPr/>
                      <p:nvPr/>
                    </p:nvPicPr>
                    <p:blipFill>
                      <a:blip r:embed="rId4"/>
                      <a:stretch>
                        <a:fillRect/>
                      </a:stretch>
                    </p:blipFill>
                    <p:spPr>
                      <a:xfrm>
                        <a:off x="3460698" y="1661138"/>
                        <a:ext cx="2222605" cy="470670"/>
                      </a:xfrm>
                      <a:prstGeom prst="rect">
                        <a:avLst/>
                      </a:prstGeom>
                    </p:spPr>
                  </p:pic>
                </p:oleObj>
              </mc:Fallback>
            </mc:AlternateContent>
          </a:graphicData>
        </a:graphic>
      </p:graphicFrame>
      <p:sp>
        <p:nvSpPr>
          <p:cNvPr id="3" name="Content Placeholder 2"/>
          <p:cNvSpPr>
            <a:spLocks noGrp="1"/>
          </p:cNvSpPr>
          <p:nvPr>
            <p:ph idx="1"/>
          </p:nvPr>
        </p:nvSpPr>
        <p:spPr>
          <a:xfrm>
            <a:off x="457200" y="2420953"/>
            <a:ext cx="8229600" cy="3046988"/>
          </a:xfrm>
        </p:spPr>
        <p:txBody>
          <a:bodyPr>
            <a:spAutoFit/>
          </a:bodyPr>
          <a:lstStyle/>
          <a:p>
            <a:pPr marL="0" indent="0">
              <a:buNone/>
            </a:pPr>
            <a:r>
              <a:rPr lang="en-US" altLang="en-US" sz="2400" dirty="0"/>
              <a:t>where</a:t>
            </a:r>
            <a:r>
              <a:rPr lang="en-US" altLang="en-US" sz="2400" i="1" dirty="0"/>
              <a:t>	</a:t>
            </a:r>
          </a:p>
          <a:p>
            <a:pPr lvl="1">
              <a:buNone/>
            </a:pPr>
            <a:r>
              <a:rPr lang="en-US" altLang="en-US" sz="2400" i="1" dirty="0"/>
              <a:t>	</a:t>
            </a:r>
            <a:r>
              <a:rPr lang="en-US" altLang="en-US" sz="2400" i="1" dirty="0">
                <a:latin typeface="Times New Roman" panose="02020603050405020304" pitchFamily="18" charset="0"/>
                <a:cs typeface="Times New Roman" panose="02020603050405020304" pitchFamily="18" charset="0"/>
              </a:rPr>
              <a:t>U</a:t>
            </a:r>
            <a:r>
              <a:rPr lang="en-US" altLang="en-US" sz="2400" i="1" baseline="-25000" dirty="0">
                <a:latin typeface="Times New Roman" panose="02020603050405020304" pitchFamily="18" charset="0"/>
                <a:cs typeface="Times New Roman" panose="02020603050405020304" pitchFamily="18" charset="0"/>
              </a:rPr>
              <a:t>t</a:t>
            </a:r>
            <a:r>
              <a:rPr lang="en-US" altLang="en-US" sz="2400" dirty="0"/>
              <a:t> = Outstanding principal at the end of </a:t>
            </a:r>
          </a:p>
          <a:p>
            <a:pPr lvl="1">
              <a:buNone/>
            </a:pPr>
            <a:r>
              <a:rPr lang="en-US" altLang="en-US" sz="2400" dirty="0"/>
              <a:t>			month </a:t>
            </a:r>
            <a:r>
              <a:rPr lang="en-US" altLang="en-US" sz="2400" i="1" dirty="0"/>
              <a:t>t </a:t>
            </a:r>
            <a:endParaRPr lang="en-US" altLang="en-US" sz="2400" dirty="0"/>
          </a:p>
          <a:p>
            <a:pPr lvl="1">
              <a:buNone/>
            </a:pPr>
            <a:r>
              <a:rPr lang="en-US" altLang="en-US" sz="2400" i="1" dirty="0"/>
              <a:t>	</a:t>
            </a:r>
            <a:r>
              <a:rPr lang="en-US" altLang="en-US" sz="2400" i="1" dirty="0" smtClean="0">
                <a:latin typeface="Times New Roman" panose="02020603050405020304" pitchFamily="18" charset="0"/>
                <a:cs typeface="Times New Roman" panose="02020603050405020304" pitchFamily="18" charset="0"/>
              </a:rPr>
              <a:t>U</a:t>
            </a:r>
            <a:r>
              <a:rPr lang="en-US" altLang="en-US" sz="2400" i="1" baseline="-25000" dirty="0" smtClean="0">
                <a:latin typeface="Times New Roman" panose="02020603050405020304" pitchFamily="18" charset="0"/>
                <a:cs typeface="Times New Roman" panose="02020603050405020304" pitchFamily="18" charset="0"/>
              </a:rPr>
              <a:t>t−</a:t>
            </a:r>
            <a:r>
              <a:rPr lang="en-US" altLang="en-US" sz="2400" baseline="-25000" dirty="0" smtClean="0">
                <a:latin typeface="Times New Roman" panose="02020603050405020304" pitchFamily="18" charset="0"/>
                <a:cs typeface="Times New Roman" panose="02020603050405020304" pitchFamily="18" charset="0"/>
              </a:rPr>
              <a:t>1</a:t>
            </a:r>
            <a:r>
              <a:rPr lang="en-US" altLang="en-US" sz="2400" dirty="0" smtClean="0">
                <a:latin typeface="Times New Roman" panose="02020603050405020304" pitchFamily="18" charset="0"/>
                <a:cs typeface="Times New Roman" panose="02020603050405020304" pitchFamily="18" charset="0"/>
              </a:rPr>
              <a:t> </a:t>
            </a:r>
            <a:r>
              <a:rPr lang="en-US" altLang="en-US" sz="2400" dirty="0"/>
              <a:t>= Outstanding principal at the end of </a:t>
            </a:r>
          </a:p>
          <a:p>
            <a:pPr lvl="1">
              <a:buNone/>
            </a:pPr>
            <a:r>
              <a:rPr lang="en-US" altLang="en-US" sz="2400" dirty="0"/>
              <a:t>			month </a:t>
            </a:r>
            <a:r>
              <a:rPr lang="en-US" altLang="en-US" sz="2400" i="1" dirty="0">
                <a:latin typeface="Times New Roman" panose="02020603050405020304" pitchFamily="18" charset="0"/>
                <a:cs typeface="Times New Roman" panose="02020603050405020304" pitchFamily="18" charset="0"/>
              </a:rPr>
              <a:t>t </a:t>
            </a:r>
            <a:r>
              <a:rPr lang="en-US" altLang="en-US" sz="2400" i="1" dirty="0" smtClean="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1 </a:t>
            </a:r>
            <a:r>
              <a:rPr lang="en-US" altLang="en-US" sz="2400" dirty="0"/>
              <a:t>(the previous month)</a:t>
            </a:r>
          </a:p>
          <a:p>
            <a:pPr lvl="1">
              <a:buNone/>
            </a:pPr>
            <a:r>
              <a:rPr lang="en-US" altLang="en-US" sz="2400" i="1" dirty="0"/>
              <a:t>	</a:t>
            </a:r>
            <a:r>
              <a:rPr lang="en-US" altLang="en-US" sz="2400" i="1" dirty="0">
                <a:latin typeface="Times New Roman" panose="02020603050405020304" pitchFamily="18" charset="0"/>
                <a:cs typeface="Times New Roman" panose="02020603050405020304" pitchFamily="18" charset="0"/>
              </a:rPr>
              <a:t>I</a:t>
            </a:r>
            <a:r>
              <a:rPr lang="en-US" altLang="en-US" sz="2400" i="1" baseline="-25000" dirty="0">
                <a:latin typeface="Times New Roman" panose="02020603050405020304" pitchFamily="18" charset="0"/>
                <a:cs typeface="Times New Roman" panose="02020603050405020304" pitchFamily="18" charset="0"/>
              </a:rPr>
              <a:t>t</a:t>
            </a:r>
            <a:r>
              <a:rPr lang="en-US" altLang="en-US" sz="2400" dirty="0"/>
              <a:t> = Interest for month </a:t>
            </a:r>
            <a:r>
              <a:rPr lang="en-US" altLang="en-US" sz="2400" i="1" dirty="0"/>
              <a:t>t</a:t>
            </a:r>
            <a:endParaRPr lang="en-US" altLang="en-US" sz="2400" dirty="0"/>
          </a:p>
          <a:p>
            <a:pPr lvl="1">
              <a:buNone/>
            </a:pPr>
            <a:r>
              <a:rPr lang="en-US" altLang="en-US" sz="2400" i="1" dirty="0"/>
              <a:t>	A</a:t>
            </a:r>
            <a:r>
              <a:rPr lang="en-US" altLang="en-US" sz="2400" dirty="0"/>
              <a:t> = Monthly payment</a:t>
            </a:r>
          </a:p>
        </p:txBody>
      </p:sp>
    </p:spTree>
    <p:extLst>
      <p:ext uri="{BB962C8B-B14F-4D97-AF65-F5344CB8AC3E}">
        <p14:creationId xmlns:p14="http://schemas.microsoft.com/office/powerpoint/2010/main" val="1681029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Principal versus Interest</a:t>
            </a:r>
          </a:p>
        </p:txBody>
      </p:sp>
      <p:pic>
        <p:nvPicPr>
          <p:cNvPr id="4" name="Picture 3" descr="The graph has dollars on the Y-axis and time on the X-axis.&#10;The data depicted in the graph are as follows: &#10;Payment: Shows a horizontal line parallel to X-axis.&#10;Interest: The value decreases gradually and reaches X-axis.&#10;Principal: The value increases gradually and reaches payment."/>
          <p:cNvPicPr>
            <a:picLocks noChangeAspect="1"/>
          </p:cNvPicPr>
          <p:nvPr/>
        </p:nvPicPr>
        <p:blipFill>
          <a:blip r:embed="rId2"/>
          <a:stretch>
            <a:fillRect/>
          </a:stretch>
        </p:blipFill>
        <p:spPr>
          <a:xfrm>
            <a:off x="1925835" y="1590905"/>
            <a:ext cx="5292328" cy="4008701"/>
          </a:xfrm>
          <a:prstGeom prst="rect">
            <a:avLst/>
          </a:prstGeom>
        </p:spPr>
      </p:pic>
      <p:sp>
        <p:nvSpPr>
          <p:cNvPr id="3" name="Content Placeholder 2"/>
          <p:cNvSpPr>
            <a:spLocks noGrp="1"/>
          </p:cNvSpPr>
          <p:nvPr>
            <p:ph idx="1"/>
          </p:nvPr>
        </p:nvSpPr>
        <p:spPr>
          <a:xfrm>
            <a:off x="457200" y="5939977"/>
            <a:ext cx="8229600" cy="246221"/>
          </a:xfrm>
        </p:spPr>
        <p:txBody>
          <a:bodyPr>
            <a:spAutoFit/>
          </a:bodyPr>
          <a:lstStyle/>
          <a:p>
            <a:pPr marL="0" indent="0">
              <a:buNone/>
            </a:pPr>
            <a:r>
              <a:rPr lang="en-IN" b="1" dirty="0">
                <a:solidFill>
                  <a:srgbClr val="007FA3"/>
                </a:solidFill>
                <a:ea typeface="+mj-ea"/>
                <a:cs typeface="Times New Roman" panose="02020603050405020304" pitchFamily="18" charset="0"/>
              </a:rPr>
              <a:t>Figure 16.1</a:t>
            </a:r>
            <a:r>
              <a:rPr lang="en-IN" dirty="0" smtClean="0"/>
              <a:t> </a:t>
            </a:r>
            <a:r>
              <a:rPr lang="en-IN" dirty="0"/>
              <a:t>Allocation of Loan Payments</a:t>
            </a:r>
          </a:p>
        </p:txBody>
      </p:sp>
    </p:spTree>
    <p:extLst>
      <p:ext uri="{BB962C8B-B14F-4D97-AF65-F5344CB8AC3E}">
        <p14:creationId xmlns:p14="http://schemas.microsoft.com/office/powerpoint/2010/main" val="1232346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Amortization </a:t>
            </a:r>
            <a:r>
              <a:rPr lang="en-US" altLang="en-US" dirty="0" smtClean="0"/>
              <a:t>Schedule </a:t>
            </a:r>
            <a:r>
              <a:rPr lang="en-US" altLang="en-US" sz="2800" dirty="0" smtClean="0"/>
              <a:t>(1 of 2)</a:t>
            </a:r>
            <a:endParaRPr lang="en-IN" sz="2800" dirty="0"/>
          </a:p>
        </p:txBody>
      </p:sp>
      <p:sp>
        <p:nvSpPr>
          <p:cNvPr id="3" name="Content Placeholder 2"/>
          <p:cNvSpPr>
            <a:spLocks noGrp="1"/>
          </p:cNvSpPr>
          <p:nvPr>
            <p:ph idx="1"/>
          </p:nvPr>
        </p:nvSpPr>
        <p:spPr>
          <a:xfrm>
            <a:off x="457200" y="1658923"/>
            <a:ext cx="8229600" cy="1708160"/>
          </a:xfrm>
        </p:spPr>
        <p:txBody>
          <a:bodyPr>
            <a:spAutoFit/>
          </a:bodyPr>
          <a:lstStyle/>
          <a:p>
            <a:r>
              <a:rPr lang="en-US" altLang="en-US" sz="2400" dirty="0"/>
              <a:t>Shows for each month:</a:t>
            </a:r>
          </a:p>
          <a:p>
            <a:pPr lvl="1"/>
            <a:r>
              <a:rPr lang="en-US" altLang="en-US" sz="2400" dirty="0"/>
              <a:t>Outstanding principal</a:t>
            </a:r>
          </a:p>
          <a:p>
            <a:pPr lvl="1"/>
            <a:r>
              <a:rPr lang="en-US" altLang="en-US" sz="2400" dirty="0"/>
              <a:t>Monthly interest</a:t>
            </a:r>
          </a:p>
          <a:p>
            <a:pPr lvl="1"/>
            <a:r>
              <a:rPr lang="en-US" altLang="en-US" sz="2400" dirty="0"/>
              <a:t>Monthly payment</a:t>
            </a:r>
          </a:p>
        </p:txBody>
      </p:sp>
    </p:spTree>
    <p:extLst>
      <p:ext uri="{BB962C8B-B14F-4D97-AF65-F5344CB8AC3E}">
        <p14:creationId xmlns:p14="http://schemas.microsoft.com/office/powerpoint/2010/main" val="21495601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Amortization </a:t>
            </a:r>
            <a:r>
              <a:rPr lang="en-IN" dirty="0" smtClean="0"/>
              <a:t>Schedule </a:t>
            </a:r>
            <a:r>
              <a:rPr lang="en-IN" sz="2800" dirty="0" smtClean="0"/>
              <a:t>(2 of 2)</a:t>
            </a:r>
            <a:endParaRPr lang="en-IN" sz="2800" dirty="0"/>
          </a:p>
        </p:txBody>
      </p:sp>
      <p:pic>
        <p:nvPicPr>
          <p:cNvPr id="4" name="Picture 3" descr="Example 16-9 reads as follows: A 150,000 dollars office building is to be purchased with a 30-year loan with an APR of 9 percent compounded monthly. Determine the monthly payments and how much interest is paid over the life of the loan.&#10;The details displayed in the Excel are as follows: &#10;APR: 9.00 percent; Page 1&#10;Term: 360 Months; Monthly Payment: 1,206.93 dollars&#10;Month: 0; Ending Principal: 150,000.00&#10;Month: 1; Beginning Principal: 150,000.00; Monthly Payment: 1,206.93; Monthly Interest: 1,125.00; Principal Reduction: 81.93; Ending Principal: 149,918.07&#10;Month: 2; Beginning Principal: 149,918.07; Monthly Payment: 1,206.93; Monthly Interest: 1,124.39; Principal Reduction: 82.54; Ending Principal: 149,835.53&#10;Month: 3; Beginning Principal: 149,835.53; Monthly Payment: 1,206.93; Monthly Interest: 1,123.77; Principal Reduction: 83.16; Ending Principal: 149,752.37&#10;Month: 4; Beginning Principal: 149,752.37; Monthly Payment: 1,206.93; Monthly Interest: 1,123.14; Principal Reduction: 83.79; Ending Principal: 149,668.58&#10;Month: 5; Beginning Principal: 149,668.58; Monthly Payment: 1,206.93; Monthly Interest: 1,122.51; Principal Reduction: 84.42; Ending Principal: 149,584.16&#10;Month: 6; Beginning Principal: 149,584.16; Monthly Payment: 1,206.93; Monthly Interest: 1,121.88; Principal Reduction: 85.05; Ending Principal: 149,499.11&#10;Month: 7; Beginning Principal: 149,499.11; Monthly Payment: 1,206.93; Monthly Interest: 1,121.24; Principal Reduction: 85.69; Ending Principal: 149,413.42&#10;Month: 8; Beginning Principal: 149,413.42; Monthly Payment: 1,206.93; Monthly Interest: 1,120.60; Principal Reduction: 86.33; Ending Principal: 149,327.09&#10;Month: 9; Beginning Principal: 149,327.09; Monthly Payment: 1,206.93; Monthly Interest: 1,119.95; Principal Reduction: 86.98; Ending Principal: 149,240.11&#10;Month: 10; Beginning Principal: 149,240.11; Monthly Payment: 1,206.93; Monthly Interest: 1,119.30; Principal Reduction: 87.63; Ending Principal: 149,152.48&#10;Month: ellipsis; Beginning Principal: ellipsis; Monthly Payment: ellipsis; Monthly Interest: ellipsis; Principal Reduction: ellipsis; Ending Principal: ellipsis&#10;Month: ellipsis; Beginning Principal: ellipsis; Monthly Payment: ellipsis; Monthly Interest: ellipsis; Principal Reduction: ellipsis; Ending Principal: ellipsis&#10;Month: 175; Beginning Principal: 120,835.26; Monthly Payment: 1,206.93; Monthly Interest: 906.26; Principal Reduction: 300.67; Ending Principal: 120,534.59&#10;Month: 176; Beginning Principal: 120,534.59; Monthly Payment: 1,206.93; Monthly Interest: 904.01; Principal Reduction: 302.92; Ending Principal: 120,231.67&#10;Month: 177; Beginning Principal: 120,231.67; Monthly Payment: 1,206.93; Monthly Interest: 901.74; Principal Reduction: 305.19; Ending Principal: 119,926.48&#10;Month: 178; Beginning Principal: 119,926.48; Monthly Payment: 1,206.93; Monthly Interest: 899.45; Principal Reduction: 307.48; Ending Principal: 119,619.00&#10;Month: 179; Beginning Principal: 119,619.00; Monthly Payment: 1,206.93; Monthly Interest: 897.14; Principal Reduction: 309.79; Ending Principal: 119,309.21&#10;Month: 180; Beginning Principal: 119,309.21; Monthly Payment: 1,206.93; Monthly Interest: 894.82; Principal Reduction: 312.11; Ending Principal: 118,997.10&#10;Month: 181; Beginning Principal: 118,997.10; Monthly Payment: 1,206.93; Monthly Interest: 892.48; Principal Reduction: 314.45; Ending Principal: 118,682.65&#10;Month: 182; Beginning Principal: 118,682.65; Monthly Payment: 1,206.93; Monthly Interest: 890.12; Principal Reduction: 316.81; Ending Principal: 118,365.84&#10;Month: 183; Beginning Principal: 118,365.84; Monthly Payment: 1,206.93; Monthly Interest: 887.74; Principal Reduction: 319.19; Ending Principal: 118,046.65&#10;Month: 184; Beginning Principal: 118,046.65; Monthly Payment: 1,206.93; Monthly Interest: 885.35; Principal Reduction: 321.58; Ending Principal: 117,725.07&#10;Month: 185; Beginning Principal: 117,725.07; Monthly Payment: 1,206.93; Monthly Interest: 882.94; Principal Reduction: 323.99; Ending Principal: 117,401.08&#10;Month: 350; Beginning Principal: 12,704.00; Monthly Payment: 1,206.93; Monthly Interest: 95.28; Principal Reduction: 1,111.65; Ending Principal: 11,592.35&#10;Month: 351; Beginning Principal: 11,592.35; Monthly Payment: 1,206.93; Monthly Interest: 86.94; Principal Reduction: 1,119.99; Ending Principal: 10,472.36&#10;Month: 352; Beginning Principal: 10,472.36; Monthly Payment: 1,206.93; Monthly Interest: 78.54; Principal Reduction: 1,128.39; Ending Principal: 9,343.97&#10;Month: 353; Beginning Principal: 9,343.97; Monthly Payment: 1,206.93; Monthly Interest: 70.08; Principal Reduction: 1,136.85 8,207.12&#10;Month: 354; Beginning Principal: 8,207.12; Monthly Payment: 1,206.93; Monthly Interest: 61.55; Principal Reduction: 1,145.38; Ending Principal: 7,061.74&#10;Month: 355; Beginning Principal: 7,061.74; Monthly Payment: 1,206.93; Monthly Interest: 52.96; Principal Reduction: 1,153.97; Ending Principal: 5,907.77&#10;Month: 356; Beginning Principal: 5,907.77; Monthly Payment: 1,206.93; Monthly Interest: 44.31; Principal Reduction: 1,162.62; Ending Principal: 4,745.15&#10;Month: 357; Beginning Principal: 4,745.15; Monthly Payment: 1,206.93; Monthly Interest: 35.59; Principal Reduction: 1,171.34; Ending Principal: 3,573.81&#10;Month: 358; Beginning Principal: 3,573.81; Monthly Payment: 1,206.93; Monthly Interest: 26.80; Principal Reduction: 1,180.13; Ending Principal: 2,393.68&#10;Month: 359; Beginning Principal: 2,393.68; Monthly Payment: 1,206.93; Monthly Interest: 17.95; Principal Reduction: 1,188.98; Ending Principal: 1,204.70&#10;Month: 360; Beginning Principal: 1,204.70; Monthly Payment: 1,213.74; Monthly Interest: 9.04; Principal Reduction: 1,204.70; Ending Principal: 0.00&#10;Month: Total; Monthly Payment: 434,501.61; Monthly Interest: 284,501.61; Principal Reduction: 150,000.00"/>
          <p:cNvPicPr>
            <a:picLocks noChangeAspect="1"/>
          </p:cNvPicPr>
          <p:nvPr/>
        </p:nvPicPr>
        <p:blipFill>
          <a:blip r:embed="rId2"/>
          <a:stretch>
            <a:fillRect/>
          </a:stretch>
        </p:blipFill>
        <p:spPr>
          <a:xfrm>
            <a:off x="2847523" y="1468473"/>
            <a:ext cx="3448952" cy="4248174"/>
          </a:xfrm>
          <a:prstGeom prst="rect">
            <a:avLst/>
          </a:prstGeom>
        </p:spPr>
      </p:pic>
      <p:sp>
        <p:nvSpPr>
          <p:cNvPr id="3" name="Content Placeholder 2"/>
          <p:cNvSpPr>
            <a:spLocks noGrp="1"/>
          </p:cNvSpPr>
          <p:nvPr>
            <p:ph idx="1"/>
          </p:nvPr>
        </p:nvSpPr>
        <p:spPr>
          <a:xfrm>
            <a:off x="457200" y="5939980"/>
            <a:ext cx="8229600" cy="246221"/>
          </a:xfrm>
        </p:spPr>
        <p:txBody>
          <a:bodyPr>
            <a:spAutoFit/>
          </a:bodyPr>
          <a:lstStyle/>
          <a:p>
            <a:pPr marL="0" indent="0">
              <a:buNone/>
            </a:pPr>
            <a:r>
              <a:rPr lang="en-IN" b="1" dirty="0">
                <a:solidFill>
                  <a:srgbClr val="007FA3"/>
                </a:solidFill>
                <a:cs typeface="Times New Roman" panose="02020603050405020304" pitchFamily="18" charset="0"/>
              </a:rPr>
              <a:t>Figure </a:t>
            </a:r>
            <a:r>
              <a:rPr lang="en-IN" b="1" dirty="0" smtClean="0">
                <a:solidFill>
                  <a:srgbClr val="007FA3"/>
                </a:solidFill>
                <a:cs typeface="Times New Roman" panose="02020603050405020304" pitchFamily="18" charset="0"/>
              </a:rPr>
              <a:t>16.2</a:t>
            </a:r>
            <a:r>
              <a:rPr lang="en-IN" dirty="0" smtClean="0"/>
              <a:t> </a:t>
            </a:r>
            <a:r>
              <a:rPr lang="en-IN" dirty="0"/>
              <a:t>Amortization Schedule for Example 16-9</a:t>
            </a:r>
          </a:p>
        </p:txBody>
      </p:sp>
    </p:spTree>
    <p:extLst>
      <p:ext uri="{BB962C8B-B14F-4D97-AF65-F5344CB8AC3E}">
        <p14:creationId xmlns:p14="http://schemas.microsoft.com/office/powerpoint/2010/main" val="28783018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4770"/>
            <a:ext cx="8229600" cy="1107996"/>
          </a:xfrm>
        </p:spPr>
        <p:txBody>
          <a:bodyPr>
            <a:spAutoFit/>
          </a:bodyPr>
          <a:lstStyle/>
          <a:p>
            <a:r>
              <a:rPr lang="en-US" altLang="en-US" dirty="0"/>
              <a:t>Effective Annual Interest </a:t>
            </a:r>
            <a:r>
              <a:rPr lang="en-US" altLang="en-US" dirty="0" smtClean="0"/>
              <a:t>Rate </a:t>
            </a:r>
            <a:r>
              <a:rPr lang="en-US" altLang="en-US" dirty="0"/>
              <a:t>with Closing Costs</a:t>
            </a:r>
            <a:endParaRPr lang="en-IN" dirty="0"/>
          </a:p>
        </p:txBody>
      </p:sp>
      <p:sp>
        <p:nvSpPr>
          <p:cNvPr id="3" name="Content Placeholder 2"/>
          <p:cNvSpPr>
            <a:spLocks noGrp="1"/>
          </p:cNvSpPr>
          <p:nvPr>
            <p:ph idx="1"/>
          </p:nvPr>
        </p:nvSpPr>
        <p:spPr>
          <a:xfrm>
            <a:off x="457200" y="1658923"/>
            <a:ext cx="8229600" cy="2054409"/>
          </a:xfrm>
        </p:spPr>
        <p:txBody>
          <a:bodyPr>
            <a:spAutoFit/>
          </a:bodyPr>
          <a:lstStyle/>
          <a:p>
            <a:r>
              <a:rPr lang="en-US" altLang="en-US" sz="2400" dirty="0"/>
              <a:t>Closing costs increase effective annual interest rate</a:t>
            </a:r>
          </a:p>
          <a:p>
            <a:r>
              <a:rPr lang="en-US" altLang="en-US" sz="2400" dirty="0"/>
              <a:t>Step 1: Determine payment (</a:t>
            </a:r>
            <a:r>
              <a:rPr lang="en-US" altLang="en-US" sz="2400" i="1" dirty="0"/>
              <a:t>P</a:t>
            </a:r>
            <a:r>
              <a:rPr lang="en-US" altLang="en-US" sz="2400" dirty="0"/>
              <a:t>)</a:t>
            </a:r>
          </a:p>
          <a:p>
            <a:r>
              <a:rPr lang="en-US" altLang="en-US" sz="2400" dirty="0"/>
              <a:t>Step 2: Determine closing costs</a:t>
            </a:r>
          </a:p>
          <a:p>
            <a:r>
              <a:rPr lang="en-US" altLang="en-US" sz="2400" dirty="0"/>
              <a:t>Step 3: Solve the following equation </a:t>
            </a:r>
            <a:r>
              <a:rPr lang="en-US" altLang="en-US" sz="2400" dirty="0" smtClean="0"/>
              <a:t>for </a:t>
            </a:r>
            <a:r>
              <a:rPr lang="en-US" altLang="en-US" sz="2400" i="1" dirty="0" smtClean="0"/>
              <a:t>i</a:t>
            </a:r>
            <a:r>
              <a:rPr lang="en-US" altLang="en-US" sz="1000" dirty="0" smtClean="0"/>
              <a:t> </a:t>
            </a:r>
            <a:r>
              <a:rPr lang="en-US" altLang="en-US" sz="2400" dirty="0" smtClean="0"/>
              <a:t>:</a:t>
            </a:r>
            <a:endParaRPr lang="en-US" altLang="en-US" sz="2400" dirty="0"/>
          </a:p>
        </p:txBody>
      </p:sp>
      <p:graphicFrame>
        <p:nvGraphicFramePr>
          <p:cNvPr id="4" name="Object 3" descr="Capital A equals open parens capital P minus closing costs close parens open square bracket the fraction “i&quot; open parens 1 plus i close parens to the power “n” by open parens 1 plus i close parens to the power “n” minus 1 by close square bracket."/>
          <p:cNvGraphicFramePr>
            <a:graphicFrameLocks noChangeAspect="1"/>
          </p:cNvGraphicFramePr>
          <p:nvPr>
            <p:extLst>
              <p:ext uri="{D42A27DB-BD31-4B8C-83A1-F6EECF244321}">
                <p14:modId xmlns:p14="http://schemas.microsoft.com/office/powerpoint/2010/main" val="3591358115"/>
              </p:ext>
            </p:extLst>
          </p:nvPr>
        </p:nvGraphicFramePr>
        <p:xfrm>
          <a:off x="2324100" y="4186767"/>
          <a:ext cx="4495800" cy="889000"/>
        </p:xfrm>
        <a:graphic>
          <a:graphicData uri="http://schemas.openxmlformats.org/presentationml/2006/ole">
            <mc:AlternateContent xmlns:mc="http://schemas.openxmlformats.org/markup-compatibility/2006">
              <mc:Choice xmlns:v="urn:schemas-microsoft-com:vml" Requires="v">
                <p:oleObj spid="_x0000_s14348" name="Equation" r:id="rId3" imgW="4495680" imgH="888840" progId="Equation.DSMT4">
                  <p:embed/>
                </p:oleObj>
              </mc:Choice>
              <mc:Fallback>
                <p:oleObj name="Equation" r:id="rId3" imgW="4495680" imgH="888840" progId="Equation.DSMT4">
                  <p:embed/>
                  <p:pic>
                    <p:nvPicPr>
                      <p:cNvPr id="0" name=""/>
                      <p:cNvPicPr/>
                      <p:nvPr/>
                    </p:nvPicPr>
                    <p:blipFill>
                      <a:blip r:embed="rId4"/>
                      <a:stretch>
                        <a:fillRect/>
                      </a:stretch>
                    </p:blipFill>
                    <p:spPr>
                      <a:xfrm>
                        <a:off x="2324100" y="4186767"/>
                        <a:ext cx="4495800" cy="889000"/>
                      </a:xfrm>
                      <a:prstGeom prst="rect">
                        <a:avLst/>
                      </a:prstGeom>
                    </p:spPr>
                  </p:pic>
                </p:oleObj>
              </mc:Fallback>
            </mc:AlternateContent>
          </a:graphicData>
        </a:graphic>
      </p:graphicFrame>
    </p:spTree>
    <p:extLst>
      <p:ext uri="{BB962C8B-B14F-4D97-AF65-F5344CB8AC3E}">
        <p14:creationId xmlns:p14="http://schemas.microsoft.com/office/powerpoint/2010/main" val="573171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4770"/>
            <a:ext cx="8229600" cy="1107996"/>
          </a:xfrm>
        </p:spPr>
        <p:txBody>
          <a:bodyPr>
            <a:spAutoFit/>
          </a:bodyPr>
          <a:lstStyle/>
          <a:p>
            <a:r>
              <a:rPr lang="en-IN" altLang="en-US" dirty="0"/>
              <a:t>Effective Annual Interest Rate with Closing Costs and Early Payment</a:t>
            </a:r>
            <a:endParaRPr lang="en-IN" dirty="0"/>
          </a:p>
        </p:txBody>
      </p:sp>
      <p:sp>
        <p:nvSpPr>
          <p:cNvPr id="3" name="Content Placeholder 2"/>
          <p:cNvSpPr>
            <a:spLocks noGrp="1"/>
          </p:cNvSpPr>
          <p:nvPr>
            <p:ph idx="1"/>
          </p:nvPr>
        </p:nvSpPr>
        <p:spPr>
          <a:xfrm>
            <a:off x="457200" y="1658923"/>
            <a:ext cx="8212138" cy="2582877"/>
          </a:xfrm>
        </p:spPr>
        <p:txBody>
          <a:bodyPr/>
          <a:lstStyle/>
          <a:p>
            <a:r>
              <a:rPr lang="en-US" altLang="en-US" sz="2400" dirty="0"/>
              <a:t>Step 1: Determine payment (</a:t>
            </a:r>
            <a:r>
              <a:rPr lang="en-US" altLang="en-US" sz="2400" i="1" dirty="0"/>
              <a:t>A</a:t>
            </a:r>
            <a:r>
              <a:rPr lang="en-US" altLang="en-US" sz="2400" dirty="0"/>
              <a:t>)</a:t>
            </a:r>
          </a:p>
          <a:p>
            <a:r>
              <a:rPr lang="en-US" altLang="en-US" sz="2400" dirty="0"/>
              <a:t>Step 2: Determine closing costs</a:t>
            </a:r>
          </a:p>
          <a:p>
            <a:r>
              <a:rPr lang="en-US" altLang="en-US" sz="2400" dirty="0"/>
              <a:t>Step 3: Determine early payment</a:t>
            </a:r>
          </a:p>
          <a:p>
            <a:pPr lvl="1"/>
            <a:r>
              <a:rPr lang="en-US" altLang="en-US" sz="2400" dirty="0"/>
              <a:t>Outstanding principal balance (</a:t>
            </a:r>
            <a:r>
              <a:rPr lang="en-US" altLang="en-US" sz="2400" i="1" dirty="0">
                <a:latin typeface="Times New Roman" panose="02020603050405020304" pitchFamily="18" charset="0"/>
                <a:cs typeface="Times New Roman" panose="02020603050405020304" pitchFamily="18" charset="0"/>
              </a:rPr>
              <a:t>U</a:t>
            </a:r>
            <a:r>
              <a:rPr lang="en-US" altLang="en-US" sz="2400" i="1" baseline="-25000" dirty="0">
                <a:latin typeface="Times New Roman" panose="02020603050405020304" pitchFamily="18" charset="0"/>
                <a:cs typeface="Times New Roman" panose="02020603050405020304" pitchFamily="18" charset="0"/>
              </a:rPr>
              <a:t>t</a:t>
            </a:r>
            <a:r>
              <a:rPr lang="en-US" altLang="en-US" sz="2400" dirty="0"/>
              <a:t>) </a:t>
            </a:r>
          </a:p>
          <a:p>
            <a:r>
              <a:rPr lang="en-US" altLang="en-US" sz="2400" dirty="0"/>
              <a:t>Step 4: Solve for </a:t>
            </a:r>
            <a:r>
              <a:rPr lang="en-US" altLang="en-US" sz="2400" i="1" dirty="0"/>
              <a:t>i</a:t>
            </a:r>
            <a:r>
              <a:rPr lang="en-US" altLang="en-US" sz="2400" dirty="0"/>
              <a:t> using the following equation:</a:t>
            </a:r>
          </a:p>
        </p:txBody>
      </p:sp>
      <p:graphicFrame>
        <p:nvGraphicFramePr>
          <p:cNvPr id="4" name="Object 3" descr="Capital P equals Closing costs plus capital A open square bracket the fraction open parens 1 plus i close parens to the power “t” minus 1 by “i&quot; open parens 1 plus i close parens to the power “t” close square bracket plus the fraction capital U sub t by 1 plus I to the power “t.”"/>
          <p:cNvGraphicFramePr>
            <a:graphicFrameLocks noChangeAspect="1"/>
          </p:cNvGraphicFramePr>
          <p:nvPr>
            <p:extLst>
              <p:ext uri="{D42A27DB-BD31-4B8C-83A1-F6EECF244321}">
                <p14:modId xmlns:p14="http://schemas.microsoft.com/office/powerpoint/2010/main" val="441417735"/>
              </p:ext>
            </p:extLst>
          </p:nvPr>
        </p:nvGraphicFramePr>
        <p:xfrm>
          <a:off x="1911350" y="4508500"/>
          <a:ext cx="5321300" cy="889000"/>
        </p:xfrm>
        <a:graphic>
          <a:graphicData uri="http://schemas.openxmlformats.org/presentationml/2006/ole">
            <mc:AlternateContent xmlns:mc="http://schemas.openxmlformats.org/markup-compatibility/2006">
              <mc:Choice xmlns:v="urn:schemas-microsoft-com:vml" Requires="v">
                <p:oleObj spid="_x0000_s15372" name="Equation" r:id="rId3" imgW="5321160" imgH="888840" progId="Equation.DSMT4">
                  <p:embed/>
                </p:oleObj>
              </mc:Choice>
              <mc:Fallback>
                <p:oleObj name="Equation" r:id="rId3" imgW="5321160" imgH="888840" progId="Equation.DSMT4">
                  <p:embed/>
                  <p:pic>
                    <p:nvPicPr>
                      <p:cNvPr id="0" name=""/>
                      <p:cNvPicPr/>
                      <p:nvPr/>
                    </p:nvPicPr>
                    <p:blipFill>
                      <a:blip r:embed="rId4"/>
                      <a:stretch>
                        <a:fillRect/>
                      </a:stretch>
                    </p:blipFill>
                    <p:spPr>
                      <a:xfrm>
                        <a:off x="1911350" y="4508500"/>
                        <a:ext cx="5321300" cy="889000"/>
                      </a:xfrm>
                      <a:prstGeom prst="rect">
                        <a:avLst/>
                      </a:prstGeom>
                    </p:spPr>
                  </p:pic>
                </p:oleObj>
              </mc:Fallback>
            </mc:AlternateContent>
          </a:graphicData>
        </a:graphic>
      </p:graphicFrame>
    </p:spTree>
    <p:extLst>
      <p:ext uri="{BB962C8B-B14F-4D97-AF65-F5344CB8AC3E}">
        <p14:creationId xmlns:p14="http://schemas.microsoft.com/office/powerpoint/2010/main" val="20424383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2303"/>
            <a:ext cx="8229600" cy="553998"/>
          </a:xfrm>
        </p:spPr>
        <p:txBody>
          <a:bodyPr>
            <a:spAutoFit/>
          </a:bodyPr>
          <a:lstStyle/>
          <a:p>
            <a:r>
              <a:rPr lang="en-IN" dirty="0"/>
              <a:t>Interest on Short-Term </a:t>
            </a:r>
            <a:r>
              <a:rPr lang="en-IN" dirty="0" smtClean="0"/>
              <a:t>Loans </a:t>
            </a:r>
            <a:r>
              <a:rPr lang="en-IN" sz="2800" dirty="0" smtClean="0"/>
              <a:t>(1 of 2)</a:t>
            </a:r>
            <a:endParaRPr lang="en-IN" sz="2800" dirty="0"/>
          </a:p>
        </p:txBody>
      </p:sp>
      <p:graphicFrame>
        <p:nvGraphicFramePr>
          <p:cNvPr id="4" name="Object 3" descr="“i&quot; equals the fraction capital P by capital P minus 1 minus 1."/>
          <p:cNvGraphicFramePr>
            <a:graphicFrameLocks noChangeAspect="1"/>
          </p:cNvGraphicFramePr>
          <p:nvPr>
            <p:extLst>
              <p:ext uri="{D42A27DB-BD31-4B8C-83A1-F6EECF244321}">
                <p14:modId xmlns:p14="http://schemas.microsoft.com/office/powerpoint/2010/main" val="3150976065"/>
              </p:ext>
            </p:extLst>
          </p:nvPr>
        </p:nvGraphicFramePr>
        <p:xfrm>
          <a:off x="3912308" y="1747089"/>
          <a:ext cx="1319385" cy="705184"/>
        </p:xfrm>
        <a:graphic>
          <a:graphicData uri="http://schemas.openxmlformats.org/presentationml/2006/ole">
            <mc:AlternateContent xmlns:mc="http://schemas.openxmlformats.org/markup-compatibility/2006">
              <mc:Choice xmlns:v="urn:schemas-microsoft-com:vml" Requires="v">
                <p:oleObj spid="_x0000_s9248" name="Equation" r:id="rId3" imgW="736560" imgH="393480" progId="Equation.DSMT4">
                  <p:embed/>
                </p:oleObj>
              </mc:Choice>
              <mc:Fallback>
                <p:oleObj name="Equation" r:id="rId3" imgW="736560" imgH="393480" progId="Equation.DSMT4">
                  <p:embed/>
                  <p:pic>
                    <p:nvPicPr>
                      <p:cNvPr id="0" name=""/>
                      <p:cNvPicPr/>
                      <p:nvPr/>
                    </p:nvPicPr>
                    <p:blipFill>
                      <a:blip r:embed="rId4"/>
                      <a:stretch>
                        <a:fillRect/>
                      </a:stretch>
                    </p:blipFill>
                    <p:spPr>
                      <a:xfrm>
                        <a:off x="3912308" y="1747089"/>
                        <a:ext cx="1319385" cy="705184"/>
                      </a:xfrm>
                      <a:prstGeom prst="rect">
                        <a:avLst/>
                      </a:prstGeom>
                    </p:spPr>
                  </p:pic>
                </p:oleObj>
              </mc:Fallback>
            </mc:AlternateContent>
          </a:graphicData>
        </a:graphic>
      </p:graphicFrame>
      <p:sp>
        <p:nvSpPr>
          <p:cNvPr id="3" name="Content Placeholder 2"/>
          <p:cNvSpPr>
            <a:spLocks noGrp="1"/>
          </p:cNvSpPr>
          <p:nvPr>
            <p:ph idx="1"/>
          </p:nvPr>
        </p:nvSpPr>
        <p:spPr>
          <a:xfrm>
            <a:off x="457200" y="2810435"/>
            <a:ext cx="8229600" cy="1671227"/>
          </a:xfrm>
        </p:spPr>
        <p:txBody>
          <a:bodyPr>
            <a:spAutoFit/>
          </a:bodyPr>
          <a:lstStyle/>
          <a:p>
            <a:pPr lvl="1">
              <a:buNone/>
            </a:pPr>
            <a:r>
              <a:rPr lang="en-US" altLang="en-US" sz="2400" dirty="0"/>
              <a:t>where</a:t>
            </a:r>
          </a:p>
          <a:p>
            <a:pPr lvl="1">
              <a:lnSpc>
                <a:spcPct val="90000"/>
              </a:lnSpc>
              <a:buNone/>
            </a:pPr>
            <a:r>
              <a:rPr lang="en-US" altLang="en-US" sz="2400" i="1" dirty="0"/>
              <a:t>	i </a:t>
            </a:r>
            <a:r>
              <a:rPr lang="en-US" altLang="en-US" sz="2400" dirty="0"/>
              <a:t>= Periodic interest rate (period = life of loan)</a:t>
            </a:r>
          </a:p>
          <a:p>
            <a:pPr lvl="1">
              <a:buNone/>
            </a:pPr>
            <a:r>
              <a:rPr lang="en-US" altLang="en-US" sz="2400" i="1" dirty="0"/>
              <a:t>	P</a:t>
            </a:r>
            <a:r>
              <a:rPr lang="en-US" altLang="en-US" sz="2400" dirty="0"/>
              <a:t> = Principal</a:t>
            </a:r>
          </a:p>
          <a:p>
            <a:pPr lvl="1">
              <a:buNone/>
            </a:pPr>
            <a:r>
              <a:rPr lang="en-US" altLang="en-US" sz="2400" i="1" dirty="0"/>
              <a:t>	I </a:t>
            </a:r>
            <a:r>
              <a:rPr lang="en-US" altLang="en-US" sz="2400" dirty="0"/>
              <a:t> = Total interest paid</a:t>
            </a:r>
          </a:p>
        </p:txBody>
      </p:sp>
    </p:spTree>
    <p:extLst>
      <p:ext uri="{BB962C8B-B14F-4D97-AF65-F5344CB8AC3E}">
        <p14:creationId xmlns:p14="http://schemas.microsoft.com/office/powerpoint/2010/main" val="282517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6453"/>
            <a:ext cx="8229600" cy="553998"/>
          </a:xfrm>
        </p:spPr>
        <p:txBody>
          <a:bodyPr>
            <a:spAutoFit/>
          </a:bodyPr>
          <a:lstStyle/>
          <a:p>
            <a:r>
              <a:rPr lang="en-US" altLang="en-US" dirty="0"/>
              <a:t>Interest on Short-Term </a:t>
            </a:r>
            <a:r>
              <a:rPr lang="en-US" altLang="en-US" dirty="0" smtClean="0"/>
              <a:t>Loans </a:t>
            </a:r>
            <a:r>
              <a:rPr lang="en-US" altLang="en-US" sz="2800" dirty="0" smtClean="0"/>
              <a:t>(2 of 2)</a:t>
            </a:r>
            <a:endParaRPr lang="en-IN" sz="2800" dirty="0"/>
          </a:p>
        </p:txBody>
      </p:sp>
      <p:graphicFrame>
        <p:nvGraphicFramePr>
          <p:cNvPr id="4" name="Object 3" descr="“i&quot; sub a equals open parens 1 plus i close parens to the c minus 1."/>
          <p:cNvGraphicFramePr>
            <a:graphicFrameLocks noChangeAspect="1"/>
          </p:cNvGraphicFramePr>
          <p:nvPr>
            <p:extLst>
              <p:ext uri="{D42A27DB-BD31-4B8C-83A1-F6EECF244321}">
                <p14:modId xmlns:p14="http://schemas.microsoft.com/office/powerpoint/2010/main" val="2117544950"/>
              </p:ext>
            </p:extLst>
          </p:nvPr>
        </p:nvGraphicFramePr>
        <p:xfrm>
          <a:off x="3497189" y="1698998"/>
          <a:ext cx="2149622" cy="530422"/>
        </p:xfrm>
        <a:graphic>
          <a:graphicData uri="http://schemas.openxmlformats.org/presentationml/2006/ole">
            <mc:AlternateContent xmlns:mc="http://schemas.openxmlformats.org/markup-compatibility/2006">
              <mc:Choice xmlns:v="urn:schemas-microsoft-com:vml" Requires="v">
                <p:oleObj spid="_x0000_s10270" name="Equation" r:id="rId3" imgW="977760" imgH="241200" progId="Equation.DSMT4">
                  <p:embed/>
                </p:oleObj>
              </mc:Choice>
              <mc:Fallback>
                <p:oleObj name="Equation" r:id="rId3" imgW="977760" imgH="241200" progId="Equation.DSMT4">
                  <p:embed/>
                  <p:pic>
                    <p:nvPicPr>
                      <p:cNvPr id="0" name=""/>
                      <p:cNvPicPr/>
                      <p:nvPr/>
                    </p:nvPicPr>
                    <p:blipFill>
                      <a:blip r:embed="rId4"/>
                      <a:stretch>
                        <a:fillRect/>
                      </a:stretch>
                    </p:blipFill>
                    <p:spPr>
                      <a:xfrm>
                        <a:off x="3497189" y="1698998"/>
                        <a:ext cx="2149622" cy="530422"/>
                      </a:xfrm>
                      <a:prstGeom prst="rect">
                        <a:avLst/>
                      </a:prstGeom>
                    </p:spPr>
                  </p:pic>
                </p:oleObj>
              </mc:Fallback>
            </mc:AlternateContent>
          </a:graphicData>
        </a:graphic>
      </p:graphicFrame>
      <p:sp>
        <p:nvSpPr>
          <p:cNvPr id="3" name="Content Placeholder 2"/>
          <p:cNvSpPr>
            <a:spLocks noGrp="1"/>
          </p:cNvSpPr>
          <p:nvPr>
            <p:ph idx="1"/>
          </p:nvPr>
        </p:nvSpPr>
        <p:spPr>
          <a:xfrm>
            <a:off x="457200" y="2751166"/>
            <a:ext cx="8229600" cy="2080570"/>
          </a:xfrm>
        </p:spPr>
        <p:txBody>
          <a:bodyPr>
            <a:spAutoFit/>
          </a:bodyPr>
          <a:lstStyle/>
          <a:p>
            <a:pPr lvl="1">
              <a:buNone/>
            </a:pPr>
            <a:r>
              <a:rPr lang="en-US" altLang="en-US" sz="2400" dirty="0"/>
              <a:t>where</a:t>
            </a:r>
          </a:p>
          <a:p>
            <a:pPr lvl="1">
              <a:lnSpc>
                <a:spcPct val="90000"/>
              </a:lnSpc>
              <a:buNone/>
            </a:pPr>
            <a:r>
              <a:rPr lang="en-US" altLang="en-US" sz="2400" i="1" dirty="0"/>
              <a:t>	</a:t>
            </a:r>
            <a:r>
              <a:rPr lang="en-US" altLang="en-US" sz="2400" i="1" dirty="0">
                <a:latin typeface="Times New Roman" panose="02020603050405020304" pitchFamily="18" charset="0"/>
                <a:cs typeface="Times New Roman" panose="02020603050405020304" pitchFamily="18" charset="0"/>
              </a:rPr>
              <a:t>i</a:t>
            </a:r>
            <a:r>
              <a:rPr lang="en-US" altLang="en-US" sz="2400" i="1" baseline="-25000" dirty="0">
                <a:latin typeface="Times New Roman" panose="02020603050405020304" pitchFamily="18" charset="0"/>
                <a:cs typeface="Times New Roman" panose="02020603050405020304" pitchFamily="18" charset="0"/>
              </a:rPr>
              <a:t>a</a:t>
            </a:r>
            <a:r>
              <a:rPr lang="en-US" altLang="en-US" sz="2400" i="1" dirty="0"/>
              <a:t> </a:t>
            </a:r>
            <a:r>
              <a:rPr lang="en-US" altLang="en-US" sz="2400" dirty="0"/>
              <a:t>= Yield</a:t>
            </a:r>
          </a:p>
          <a:p>
            <a:pPr lvl="1">
              <a:lnSpc>
                <a:spcPct val="90000"/>
              </a:lnSpc>
              <a:buNone/>
            </a:pPr>
            <a:r>
              <a:rPr lang="en-US" altLang="en-US" sz="2400" i="1" dirty="0"/>
              <a:t>	i </a:t>
            </a:r>
            <a:r>
              <a:rPr lang="en-US" altLang="en-US" sz="2400" dirty="0"/>
              <a:t>= Periodic interest rate (period = life of loan)</a:t>
            </a:r>
          </a:p>
          <a:p>
            <a:pPr lvl="1">
              <a:buNone/>
            </a:pPr>
            <a:r>
              <a:rPr lang="en-US" altLang="en-US" sz="2400" i="1" dirty="0"/>
              <a:t>	c</a:t>
            </a:r>
            <a:r>
              <a:rPr lang="en-US" altLang="en-US" sz="2400" dirty="0"/>
              <a:t> = Number of compounding periods per </a:t>
            </a:r>
            <a:r>
              <a:rPr lang="en-US" altLang="en-US" sz="2400" dirty="0" smtClean="0"/>
              <a:t>year</a:t>
            </a:r>
          </a:p>
          <a:p>
            <a:pPr lvl="1">
              <a:buNone/>
            </a:pPr>
            <a:r>
              <a:rPr lang="en-US" altLang="en-US" sz="2400" dirty="0"/>
              <a:t>	</a:t>
            </a:r>
            <a:r>
              <a:rPr lang="en-US" altLang="en-US" sz="2400" dirty="0" smtClean="0"/>
              <a:t>		where c</a:t>
            </a:r>
            <a:r>
              <a:rPr lang="en-US" altLang="en-US" sz="2400" dirty="0"/>
              <a:t> </a:t>
            </a:r>
            <a:r>
              <a:rPr lang="en-US" altLang="en-US" sz="2400" dirty="0" smtClean="0"/>
              <a:t>≥ 1</a:t>
            </a:r>
            <a:endParaRPr lang="en-IN" sz="2400" dirty="0"/>
          </a:p>
        </p:txBody>
      </p:sp>
    </p:spTree>
    <p:extLst>
      <p:ext uri="{BB962C8B-B14F-4D97-AF65-F5344CB8AC3E}">
        <p14:creationId xmlns:p14="http://schemas.microsoft.com/office/powerpoint/2010/main" val="3698894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Lines of Credits</a:t>
            </a:r>
          </a:p>
        </p:txBody>
      </p:sp>
      <p:graphicFrame>
        <p:nvGraphicFramePr>
          <p:cNvPr id="4" name="Object 3" descr="Capital I sub t equals capital A capital D capital B sub t of “i.&quot;"/>
          <p:cNvGraphicFramePr>
            <a:graphicFrameLocks noChangeAspect="1"/>
          </p:cNvGraphicFramePr>
          <p:nvPr>
            <p:extLst>
              <p:ext uri="{D42A27DB-BD31-4B8C-83A1-F6EECF244321}">
                <p14:modId xmlns:p14="http://schemas.microsoft.com/office/powerpoint/2010/main" val="2930088721"/>
              </p:ext>
            </p:extLst>
          </p:nvPr>
        </p:nvGraphicFramePr>
        <p:xfrm>
          <a:off x="3743543" y="1824341"/>
          <a:ext cx="1656914" cy="466011"/>
        </p:xfrm>
        <a:graphic>
          <a:graphicData uri="http://schemas.openxmlformats.org/presentationml/2006/ole">
            <mc:AlternateContent xmlns:mc="http://schemas.openxmlformats.org/markup-compatibility/2006">
              <mc:Choice xmlns:v="urn:schemas-microsoft-com:vml" Requires="v">
                <p:oleObj spid="_x0000_s11292" name="Equation" r:id="rId3" imgW="812520" imgH="228600" progId="Equation.DSMT4">
                  <p:embed/>
                </p:oleObj>
              </mc:Choice>
              <mc:Fallback>
                <p:oleObj name="Equation" r:id="rId3" imgW="812520" imgH="228600" progId="Equation.DSMT4">
                  <p:embed/>
                  <p:pic>
                    <p:nvPicPr>
                      <p:cNvPr id="0" name=""/>
                      <p:cNvPicPr/>
                      <p:nvPr/>
                    </p:nvPicPr>
                    <p:blipFill>
                      <a:blip r:embed="rId4"/>
                      <a:stretch>
                        <a:fillRect/>
                      </a:stretch>
                    </p:blipFill>
                    <p:spPr>
                      <a:xfrm>
                        <a:off x="3743543" y="1824341"/>
                        <a:ext cx="1656914" cy="466011"/>
                      </a:xfrm>
                      <a:prstGeom prst="rect">
                        <a:avLst/>
                      </a:prstGeom>
                    </p:spPr>
                  </p:pic>
                </p:oleObj>
              </mc:Fallback>
            </mc:AlternateContent>
          </a:graphicData>
        </a:graphic>
      </p:graphicFrame>
      <p:sp>
        <p:nvSpPr>
          <p:cNvPr id="3" name="Content Placeholder 2"/>
          <p:cNvSpPr>
            <a:spLocks noGrp="1"/>
          </p:cNvSpPr>
          <p:nvPr>
            <p:ph idx="1"/>
          </p:nvPr>
        </p:nvSpPr>
        <p:spPr>
          <a:xfrm>
            <a:off x="457200" y="2700364"/>
            <a:ext cx="8229600" cy="1597360"/>
          </a:xfrm>
        </p:spPr>
        <p:txBody>
          <a:bodyPr>
            <a:spAutoFit/>
          </a:bodyPr>
          <a:lstStyle/>
          <a:p>
            <a:pPr lvl="1">
              <a:buNone/>
            </a:pPr>
            <a:r>
              <a:rPr lang="en-US" altLang="en-US" sz="2400" dirty="0"/>
              <a:t>Where</a:t>
            </a:r>
          </a:p>
          <a:p>
            <a:pPr lvl="1">
              <a:lnSpc>
                <a:spcPct val="90000"/>
              </a:lnSpc>
              <a:buNone/>
            </a:pPr>
            <a:r>
              <a:rPr lang="en-US" altLang="en-US" sz="2400" i="1" dirty="0"/>
              <a:t>	</a:t>
            </a:r>
            <a:r>
              <a:rPr lang="en-US" altLang="en-US" sz="2400" i="1" dirty="0">
                <a:latin typeface="Times New Roman" panose="02020603050405020304" pitchFamily="18" charset="0"/>
                <a:cs typeface="Times New Roman" panose="02020603050405020304" pitchFamily="18" charset="0"/>
              </a:rPr>
              <a:t>I</a:t>
            </a:r>
            <a:r>
              <a:rPr lang="en-US" altLang="en-US" sz="2400" i="1" baseline="-25000" dirty="0">
                <a:latin typeface="Times New Roman" panose="02020603050405020304" pitchFamily="18" charset="0"/>
                <a:cs typeface="Times New Roman" panose="02020603050405020304" pitchFamily="18" charset="0"/>
              </a:rPr>
              <a:t>t</a:t>
            </a:r>
            <a:r>
              <a:rPr lang="en-US" altLang="en-US" sz="2400" i="1" dirty="0"/>
              <a:t> </a:t>
            </a:r>
            <a:r>
              <a:rPr lang="en-US" altLang="en-US" sz="2400" dirty="0"/>
              <a:t>= Interest due for period </a:t>
            </a:r>
            <a:r>
              <a:rPr lang="en-US" altLang="en-US" sz="2400" i="1" dirty="0"/>
              <a:t>t</a:t>
            </a:r>
            <a:endParaRPr lang="en-US" altLang="en-US" sz="2400" dirty="0"/>
          </a:p>
          <a:p>
            <a:pPr lvl="1">
              <a:lnSpc>
                <a:spcPct val="90000"/>
              </a:lnSpc>
              <a:buNone/>
            </a:pPr>
            <a:r>
              <a:rPr lang="en-US" altLang="en-US" sz="2400" i="1" dirty="0"/>
              <a:t>	</a:t>
            </a:r>
            <a:r>
              <a:rPr lang="en-US" altLang="en-US" sz="2400" i="1" dirty="0">
                <a:latin typeface="Times New Roman" panose="02020603050405020304" pitchFamily="18" charset="0"/>
                <a:cs typeface="Times New Roman" panose="02020603050405020304" pitchFamily="18" charset="0"/>
              </a:rPr>
              <a:t>ADB</a:t>
            </a:r>
            <a:r>
              <a:rPr lang="en-US" altLang="en-US" sz="2400" i="1" baseline="-25000" dirty="0">
                <a:latin typeface="Times New Roman" panose="02020603050405020304" pitchFamily="18" charset="0"/>
                <a:cs typeface="Times New Roman" panose="02020603050405020304" pitchFamily="18" charset="0"/>
              </a:rPr>
              <a:t>t</a:t>
            </a:r>
            <a:r>
              <a:rPr lang="en-US" altLang="en-US" sz="2400" dirty="0"/>
              <a:t> = Average daily balance for period </a:t>
            </a:r>
            <a:r>
              <a:rPr lang="en-US" altLang="en-US" sz="2400" i="1" dirty="0"/>
              <a:t>t</a:t>
            </a:r>
          </a:p>
          <a:p>
            <a:pPr lvl="1">
              <a:lnSpc>
                <a:spcPct val="90000"/>
              </a:lnSpc>
              <a:buNone/>
            </a:pPr>
            <a:r>
              <a:rPr lang="en-US" altLang="en-US" sz="2400" i="1" dirty="0"/>
              <a:t>	i </a:t>
            </a:r>
            <a:r>
              <a:rPr lang="en-US" altLang="en-US" sz="2400" dirty="0"/>
              <a:t>= Periodic interest rate</a:t>
            </a:r>
            <a:endParaRPr lang="en-IN" sz="2400" dirty="0"/>
          </a:p>
        </p:txBody>
      </p:sp>
    </p:spTree>
    <p:extLst>
      <p:ext uri="{BB962C8B-B14F-4D97-AF65-F5344CB8AC3E}">
        <p14:creationId xmlns:p14="http://schemas.microsoft.com/office/powerpoint/2010/main" val="34126522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Compensating </a:t>
            </a:r>
            <a:r>
              <a:rPr lang="en-IN" dirty="0" smtClean="0"/>
              <a:t>Balance </a:t>
            </a:r>
            <a:r>
              <a:rPr lang="en-IN" sz="2800" dirty="0" smtClean="0"/>
              <a:t>(1 of 2)</a:t>
            </a:r>
            <a:endParaRPr lang="en-IN" sz="2800" dirty="0"/>
          </a:p>
        </p:txBody>
      </p:sp>
      <p:sp>
        <p:nvSpPr>
          <p:cNvPr id="3" name="Content Placeholder 2"/>
          <p:cNvSpPr>
            <a:spLocks noGrp="1"/>
          </p:cNvSpPr>
          <p:nvPr>
            <p:ph idx="1"/>
          </p:nvPr>
        </p:nvSpPr>
        <p:spPr>
          <a:xfrm>
            <a:off x="457200" y="1658923"/>
            <a:ext cx="8229600" cy="3008516"/>
          </a:xfrm>
        </p:spPr>
        <p:txBody>
          <a:bodyPr>
            <a:spAutoFit/>
          </a:bodyPr>
          <a:lstStyle/>
          <a:p>
            <a:pPr>
              <a:defRPr/>
            </a:pPr>
            <a:r>
              <a:rPr lang="en-US" sz="2400" dirty="0"/>
              <a:t>Percentage of line of credit is placed in a low- or non-interest-bearing account</a:t>
            </a:r>
          </a:p>
          <a:p>
            <a:pPr>
              <a:defRPr/>
            </a:pPr>
            <a:r>
              <a:rPr lang="en-US" sz="2400" dirty="0"/>
              <a:t>Determining effective annual interest rate with compensating balance</a:t>
            </a:r>
          </a:p>
          <a:p>
            <a:pPr lvl="1">
              <a:defRPr/>
            </a:pPr>
            <a:r>
              <a:rPr lang="en-US" sz="2400" dirty="0"/>
              <a:t>Determine yield</a:t>
            </a:r>
          </a:p>
          <a:p>
            <a:pPr lvl="1">
              <a:defRPr/>
            </a:pPr>
            <a:r>
              <a:rPr lang="en-US" sz="2400" dirty="0"/>
              <a:t>Use yield to determine interest paid on funds</a:t>
            </a:r>
          </a:p>
          <a:p>
            <a:pPr lvl="1">
              <a:defRPr/>
            </a:pPr>
            <a:r>
              <a:rPr lang="en-US" sz="2400" dirty="0"/>
              <a:t>Determine effective annual interest </a:t>
            </a:r>
            <a:r>
              <a:rPr lang="en-US" sz="2400" dirty="0" smtClean="0"/>
              <a:t>rate</a:t>
            </a:r>
            <a:endParaRPr lang="en-US" sz="2400" dirty="0"/>
          </a:p>
        </p:txBody>
      </p:sp>
    </p:spTree>
    <p:extLst>
      <p:ext uri="{BB962C8B-B14F-4D97-AF65-F5344CB8AC3E}">
        <p14:creationId xmlns:p14="http://schemas.microsoft.com/office/powerpoint/2010/main" val="5380790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740683"/>
            <a:ext cx="8229600" cy="470008"/>
          </a:xfrm>
        </p:spPr>
        <p:txBody>
          <a:bodyPr lIns="0" tIns="0" rIns="0" bIns="0">
            <a:spAutoFit/>
          </a:bodyPr>
          <a:lstStyle/>
          <a:p>
            <a:r>
              <a:rPr lang="en-US" dirty="0">
                <a:ea typeface="ＭＳ Ｐゴシック" charset="0"/>
                <a:cs typeface="Times New Roman" charset="0"/>
              </a:rPr>
              <a:t>Simple Interest</a:t>
            </a:r>
          </a:p>
        </p:txBody>
      </p:sp>
      <p:graphicFrame>
        <p:nvGraphicFramePr>
          <p:cNvPr id="3" name="Object 2" descr="Capital I equals the fraction capital P open parens i close parens n "/>
          <p:cNvGraphicFramePr>
            <a:graphicFrameLocks noChangeAspect="1"/>
          </p:cNvGraphicFramePr>
          <p:nvPr>
            <p:extLst>
              <p:ext uri="{D42A27DB-BD31-4B8C-83A1-F6EECF244321}">
                <p14:modId xmlns:p14="http://schemas.microsoft.com/office/powerpoint/2010/main" val="2670258361"/>
              </p:ext>
            </p:extLst>
          </p:nvPr>
        </p:nvGraphicFramePr>
        <p:xfrm>
          <a:off x="4033308" y="1776943"/>
          <a:ext cx="1185863" cy="344487"/>
        </p:xfrm>
        <a:graphic>
          <a:graphicData uri="http://schemas.openxmlformats.org/presentationml/2006/ole">
            <mc:AlternateContent xmlns:mc="http://schemas.openxmlformats.org/markup-compatibility/2006">
              <mc:Choice xmlns:v="urn:schemas-microsoft-com:vml" Requires="v">
                <p:oleObj spid="_x0000_s1082" name="Equation" r:id="rId4" imgW="698400" imgH="203040" progId="Equation.DSMT4">
                  <p:embed/>
                </p:oleObj>
              </mc:Choice>
              <mc:Fallback>
                <p:oleObj name="Equation" r:id="rId4" imgW="698400" imgH="203040" progId="Equation.DSMT4">
                  <p:embed/>
                  <p:pic>
                    <p:nvPicPr>
                      <p:cNvPr id="0" name=""/>
                      <p:cNvPicPr/>
                      <p:nvPr/>
                    </p:nvPicPr>
                    <p:blipFill>
                      <a:blip r:embed="rId5"/>
                      <a:stretch>
                        <a:fillRect/>
                      </a:stretch>
                    </p:blipFill>
                    <p:spPr>
                      <a:xfrm>
                        <a:off x="4033308" y="1776943"/>
                        <a:ext cx="1185863" cy="344487"/>
                      </a:xfrm>
                      <a:prstGeom prst="rect">
                        <a:avLst/>
                      </a:prstGeom>
                    </p:spPr>
                  </p:pic>
                </p:oleObj>
              </mc:Fallback>
            </mc:AlternateContent>
          </a:graphicData>
        </a:graphic>
      </p:graphicFrame>
      <p:sp>
        <p:nvSpPr>
          <p:cNvPr id="6" name="Content Placeholder 5"/>
          <p:cNvSpPr>
            <a:spLocks noGrp="1"/>
          </p:cNvSpPr>
          <p:nvPr>
            <p:ph idx="1"/>
          </p:nvPr>
        </p:nvSpPr>
        <p:spPr>
          <a:xfrm>
            <a:off x="3831169" y="2278063"/>
            <a:ext cx="1634067" cy="332399"/>
          </a:xfrm>
        </p:spPr>
        <p:txBody>
          <a:bodyPr vert="horz" wrap="square" lIns="0" tIns="0" rIns="0" bIns="0" rtlCol="0">
            <a:spAutoFit/>
          </a:bodyPr>
          <a:lstStyle/>
          <a:p>
            <a:pPr lvl="1">
              <a:lnSpc>
                <a:spcPct val="90000"/>
              </a:lnSpc>
              <a:buNone/>
            </a:pPr>
            <a:r>
              <a:rPr lang="en-US" sz="2400" dirty="0" smtClean="0"/>
              <a:t>- or -</a:t>
            </a:r>
            <a:endParaRPr lang="en-US" sz="2400" dirty="0"/>
          </a:p>
        </p:txBody>
      </p:sp>
      <p:graphicFrame>
        <p:nvGraphicFramePr>
          <p:cNvPr id="5" name="Object 4" descr="capital I equals capital P open parens i close parens capital D by 365."/>
          <p:cNvGraphicFramePr>
            <a:graphicFrameLocks noChangeAspect="1"/>
          </p:cNvGraphicFramePr>
          <p:nvPr>
            <p:extLst>
              <p:ext uri="{D42A27DB-BD31-4B8C-83A1-F6EECF244321}">
                <p14:modId xmlns:p14="http://schemas.microsoft.com/office/powerpoint/2010/main" val="1058379290"/>
              </p:ext>
            </p:extLst>
          </p:nvPr>
        </p:nvGraphicFramePr>
        <p:xfrm>
          <a:off x="4033308" y="2807759"/>
          <a:ext cx="1204913" cy="668337"/>
        </p:xfrm>
        <a:graphic>
          <a:graphicData uri="http://schemas.openxmlformats.org/presentationml/2006/ole">
            <mc:AlternateContent xmlns:mc="http://schemas.openxmlformats.org/markup-compatibility/2006">
              <mc:Choice xmlns:v="urn:schemas-microsoft-com:vml" Requires="v">
                <p:oleObj spid="_x0000_s1083" name="Equation" r:id="rId6" imgW="711000" imgH="393480" progId="Equation.DSMT4">
                  <p:embed/>
                </p:oleObj>
              </mc:Choice>
              <mc:Fallback>
                <p:oleObj name="Equation" r:id="rId6" imgW="711000" imgH="393480" progId="Equation.DSMT4">
                  <p:embed/>
                  <p:pic>
                    <p:nvPicPr>
                      <p:cNvPr id="0" name=""/>
                      <p:cNvPicPr/>
                      <p:nvPr/>
                    </p:nvPicPr>
                    <p:blipFill>
                      <a:blip r:embed="rId7"/>
                      <a:stretch>
                        <a:fillRect/>
                      </a:stretch>
                    </p:blipFill>
                    <p:spPr>
                      <a:xfrm>
                        <a:off x="4033308" y="2807759"/>
                        <a:ext cx="1204913" cy="668337"/>
                      </a:xfrm>
                      <a:prstGeom prst="rect">
                        <a:avLst/>
                      </a:prstGeom>
                    </p:spPr>
                  </p:pic>
                </p:oleObj>
              </mc:Fallback>
            </mc:AlternateContent>
          </a:graphicData>
        </a:graphic>
      </p:graphicFrame>
      <p:sp>
        <p:nvSpPr>
          <p:cNvPr id="4" name="Content Placeholder 3"/>
          <p:cNvSpPr>
            <a:spLocks noGrp="1"/>
          </p:cNvSpPr>
          <p:nvPr>
            <p:ph idx="13"/>
          </p:nvPr>
        </p:nvSpPr>
        <p:spPr>
          <a:xfrm>
            <a:off x="457200" y="3842311"/>
            <a:ext cx="8212138" cy="2403940"/>
          </a:xfrm>
        </p:spPr>
        <p:txBody>
          <a:bodyPr/>
          <a:lstStyle/>
          <a:p>
            <a:pPr lvl="1">
              <a:lnSpc>
                <a:spcPct val="90000"/>
              </a:lnSpc>
              <a:buNone/>
            </a:pPr>
            <a:r>
              <a:rPr lang="en-US" altLang="en-US" sz="2400" dirty="0"/>
              <a:t>where</a:t>
            </a:r>
          </a:p>
          <a:p>
            <a:pPr lvl="1">
              <a:lnSpc>
                <a:spcPct val="90000"/>
              </a:lnSpc>
              <a:buNone/>
            </a:pPr>
            <a:r>
              <a:rPr lang="en-US" altLang="en-US" sz="2400" i="1" dirty="0"/>
              <a:t>	I</a:t>
            </a:r>
            <a:r>
              <a:rPr lang="en-US" altLang="en-US" sz="2400" dirty="0"/>
              <a:t> = Interest</a:t>
            </a:r>
          </a:p>
          <a:p>
            <a:pPr lvl="1">
              <a:lnSpc>
                <a:spcPct val="90000"/>
              </a:lnSpc>
              <a:buNone/>
            </a:pPr>
            <a:r>
              <a:rPr lang="en-US" altLang="en-US" sz="2400" i="1" dirty="0"/>
              <a:t>	P </a:t>
            </a:r>
            <a:r>
              <a:rPr lang="en-US" altLang="en-US" sz="2400" dirty="0"/>
              <a:t>= Principal</a:t>
            </a:r>
          </a:p>
          <a:p>
            <a:pPr lvl="1">
              <a:lnSpc>
                <a:spcPct val="90000"/>
              </a:lnSpc>
              <a:buNone/>
            </a:pPr>
            <a:r>
              <a:rPr lang="en-US" altLang="en-US" sz="2400" i="1" dirty="0"/>
              <a:t>	</a:t>
            </a:r>
            <a:r>
              <a:rPr lang="en-US" altLang="en-US" sz="2400" i="1" dirty="0" err="1"/>
              <a:t>i</a:t>
            </a:r>
            <a:r>
              <a:rPr lang="en-US" altLang="en-US" sz="2400" i="1" dirty="0"/>
              <a:t> </a:t>
            </a:r>
            <a:r>
              <a:rPr lang="en-US" altLang="en-US" sz="2400" dirty="0"/>
              <a:t>= Interest rate per year</a:t>
            </a:r>
          </a:p>
          <a:p>
            <a:pPr lvl="1">
              <a:lnSpc>
                <a:spcPct val="90000"/>
              </a:lnSpc>
              <a:buNone/>
            </a:pPr>
            <a:r>
              <a:rPr lang="en-US" altLang="en-US" sz="2400" i="1" dirty="0"/>
              <a:t>	n</a:t>
            </a:r>
            <a:r>
              <a:rPr lang="en-US" altLang="en-US" sz="2400" dirty="0"/>
              <a:t> = Number of years (may be a fraction)</a:t>
            </a:r>
          </a:p>
          <a:p>
            <a:pPr lvl="1">
              <a:lnSpc>
                <a:spcPct val="90000"/>
              </a:lnSpc>
              <a:buNone/>
            </a:pPr>
            <a:r>
              <a:rPr lang="en-US" altLang="en-US" sz="2400" i="1" dirty="0"/>
              <a:t>	D </a:t>
            </a:r>
            <a:r>
              <a:rPr lang="en-US" altLang="en-US" sz="2400" dirty="0"/>
              <a:t> = Days </a:t>
            </a:r>
            <a:endParaRPr lang="en-US" sz="2400" dirty="0"/>
          </a:p>
        </p:txBody>
      </p:sp>
    </p:spTree>
    <p:extLst>
      <p:ext uri="{BB962C8B-B14F-4D97-AF65-F5344CB8AC3E}">
        <p14:creationId xmlns:p14="http://schemas.microsoft.com/office/powerpoint/2010/main" val="2353334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Compensating </a:t>
            </a:r>
            <a:r>
              <a:rPr lang="en-US" altLang="en-US" dirty="0" smtClean="0"/>
              <a:t>Balance </a:t>
            </a:r>
            <a:r>
              <a:rPr lang="en-US" altLang="en-US" sz="2800" dirty="0" smtClean="0"/>
              <a:t>(2 of 2)</a:t>
            </a:r>
            <a:endParaRPr lang="en-IN" sz="2800" dirty="0"/>
          </a:p>
        </p:txBody>
      </p:sp>
      <p:graphicFrame>
        <p:nvGraphicFramePr>
          <p:cNvPr id="5" name="Object 4" descr="“i&quot; sub a equals the fraction capital I by Funds available."/>
          <p:cNvGraphicFramePr>
            <a:graphicFrameLocks noChangeAspect="1"/>
          </p:cNvGraphicFramePr>
          <p:nvPr>
            <p:extLst>
              <p:ext uri="{D42A27DB-BD31-4B8C-83A1-F6EECF244321}">
                <p14:modId xmlns:p14="http://schemas.microsoft.com/office/powerpoint/2010/main" val="2248906178"/>
              </p:ext>
            </p:extLst>
          </p:nvPr>
        </p:nvGraphicFramePr>
        <p:xfrm>
          <a:off x="3430485" y="1818746"/>
          <a:ext cx="2283031" cy="680516"/>
        </p:xfrm>
        <a:graphic>
          <a:graphicData uri="http://schemas.openxmlformats.org/presentationml/2006/ole">
            <mc:AlternateContent xmlns:mc="http://schemas.openxmlformats.org/markup-compatibility/2006">
              <mc:Choice xmlns:v="urn:schemas-microsoft-com:vml" Requires="v">
                <p:oleObj spid="_x0000_s12315" name="Equation" r:id="rId3" imgW="1320480" imgH="393480" progId="Equation.DSMT4">
                  <p:embed/>
                </p:oleObj>
              </mc:Choice>
              <mc:Fallback>
                <p:oleObj name="Equation" r:id="rId3" imgW="1320480" imgH="393480" progId="Equation.DSMT4">
                  <p:embed/>
                  <p:pic>
                    <p:nvPicPr>
                      <p:cNvPr id="0" name=""/>
                      <p:cNvPicPr/>
                      <p:nvPr/>
                    </p:nvPicPr>
                    <p:blipFill>
                      <a:blip r:embed="rId4"/>
                      <a:stretch>
                        <a:fillRect/>
                      </a:stretch>
                    </p:blipFill>
                    <p:spPr>
                      <a:xfrm>
                        <a:off x="3430485" y="1818746"/>
                        <a:ext cx="2283031" cy="680516"/>
                      </a:xfrm>
                      <a:prstGeom prst="rect">
                        <a:avLst/>
                      </a:prstGeom>
                    </p:spPr>
                  </p:pic>
                </p:oleObj>
              </mc:Fallback>
            </mc:AlternateContent>
          </a:graphicData>
        </a:graphic>
      </p:graphicFrame>
      <p:sp>
        <p:nvSpPr>
          <p:cNvPr id="3" name="Content Placeholder 2"/>
          <p:cNvSpPr>
            <a:spLocks noGrp="1"/>
          </p:cNvSpPr>
          <p:nvPr>
            <p:ph idx="1"/>
          </p:nvPr>
        </p:nvSpPr>
        <p:spPr>
          <a:xfrm>
            <a:off x="457200" y="2869704"/>
            <a:ext cx="8229600" cy="2006703"/>
          </a:xfrm>
        </p:spPr>
        <p:txBody>
          <a:bodyPr>
            <a:spAutoFit/>
          </a:bodyPr>
          <a:lstStyle/>
          <a:p>
            <a:pPr lvl="1">
              <a:buNone/>
            </a:pPr>
            <a:r>
              <a:rPr lang="en-US" altLang="en-US" sz="2400" dirty="0"/>
              <a:t>where</a:t>
            </a:r>
          </a:p>
          <a:p>
            <a:pPr lvl="1">
              <a:lnSpc>
                <a:spcPct val="90000"/>
              </a:lnSpc>
              <a:buNone/>
            </a:pPr>
            <a:r>
              <a:rPr lang="en-US" altLang="en-US" sz="2400" i="1" dirty="0"/>
              <a:t>	</a:t>
            </a:r>
            <a:r>
              <a:rPr lang="en-US" altLang="en-US" sz="2400" i="1" dirty="0">
                <a:latin typeface="Times New Roman" panose="02020603050405020304" pitchFamily="18" charset="0"/>
                <a:cs typeface="Times New Roman" panose="02020603050405020304" pitchFamily="18" charset="0"/>
              </a:rPr>
              <a:t>i</a:t>
            </a:r>
            <a:r>
              <a:rPr lang="en-US" altLang="en-US" sz="2400" i="1" baseline="-25000" dirty="0">
                <a:latin typeface="Times New Roman" panose="02020603050405020304" pitchFamily="18" charset="0"/>
                <a:cs typeface="Times New Roman" panose="02020603050405020304" pitchFamily="18" charset="0"/>
              </a:rPr>
              <a:t>a</a:t>
            </a:r>
            <a:r>
              <a:rPr lang="en-US" altLang="en-US" sz="2400" i="1" dirty="0">
                <a:latin typeface="Times New Roman" panose="02020603050405020304" pitchFamily="18" charset="0"/>
                <a:cs typeface="Times New Roman" panose="02020603050405020304" pitchFamily="18" charset="0"/>
              </a:rPr>
              <a:t> </a:t>
            </a:r>
            <a:r>
              <a:rPr lang="en-US" altLang="en-US" sz="2400" dirty="0"/>
              <a:t>= Yield</a:t>
            </a:r>
          </a:p>
          <a:p>
            <a:pPr lvl="1">
              <a:lnSpc>
                <a:spcPct val="90000"/>
              </a:lnSpc>
              <a:buNone/>
            </a:pPr>
            <a:r>
              <a:rPr lang="en-US" altLang="en-US" sz="2400" i="1" dirty="0"/>
              <a:t>	I </a:t>
            </a:r>
            <a:r>
              <a:rPr lang="en-US" altLang="en-US" sz="2400" dirty="0"/>
              <a:t>= Interest</a:t>
            </a:r>
          </a:p>
          <a:p>
            <a:pPr lvl="1">
              <a:lnSpc>
                <a:spcPct val="90000"/>
              </a:lnSpc>
              <a:buNone/>
            </a:pPr>
            <a:r>
              <a:rPr lang="en-US" altLang="en-US" sz="2400" i="1" dirty="0"/>
              <a:t>	</a:t>
            </a:r>
            <a:r>
              <a:rPr lang="en-US" altLang="en-US" sz="2400" dirty="0"/>
              <a:t>Funds available = Average daily balance </a:t>
            </a:r>
            <a:r>
              <a:rPr lang="en-US" altLang="en-US" sz="2400" dirty="0" smtClean="0"/>
              <a:t>−</a:t>
            </a:r>
          </a:p>
          <a:p>
            <a:pPr lvl="1">
              <a:lnSpc>
                <a:spcPct val="90000"/>
              </a:lnSpc>
              <a:buNone/>
            </a:pPr>
            <a:r>
              <a:rPr lang="en-US" altLang="en-US" sz="2400" dirty="0"/>
              <a:t>	</a:t>
            </a:r>
            <a:r>
              <a:rPr lang="en-US" altLang="en-US" sz="2400" dirty="0" smtClean="0"/>
              <a:t>				 Compensating </a:t>
            </a:r>
            <a:r>
              <a:rPr lang="en-US" altLang="en-US" sz="2400" dirty="0"/>
              <a:t>balance</a:t>
            </a:r>
            <a:endParaRPr lang="en-IN" sz="2400" dirty="0"/>
          </a:p>
        </p:txBody>
      </p:sp>
    </p:spTree>
    <p:extLst>
      <p:ext uri="{BB962C8B-B14F-4D97-AF65-F5344CB8AC3E}">
        <p14:creationId xmlns:p14="http://schemas.microsoft.com/office/powerpoint/2010/main" val="256276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Commitment </a:t>
            </a:r>
            <a:r>
              <a:rPr lang="en-US" altLang="en-US" dirty="0" smtClean="0"/>
              <a:t>Fee </a:t>
            </a:r>
            <a:r>
              <a:rPr lang="en-US" altLang="en-US" sz="2800" dirty="0" smtClean="0"/>
              <a:t>(1 of 2)</a:t>
            </a:r>
            <a:endParaRPr lang="en-IN" sz="2800" dirty="0"/>
          </a:p>
        </p:txBody>
      </p:sp>
      <p:sp>
        <p:nvSpPr>
          <p:cNvPr id="3" name="Content Placeholder 2"/>
          <p:cNvSpPr>
            <a:spLocks noGrp="1"/>
          </p:cNvSpPr>
          <p:nvPr>
            <p:ph idx="1"/>
          </p:nvPr>
        </p:nvSpPr>
        <p:spPr>
          <a:xfrm>
            <a:off x="457200" y="1658923"/>
            <a:ext cx="8229600" cy="2639184"/>
          </a:xfrm>
        </p:spPr>
        <p:txBody>
          <a:bodyPr>
            <a:spAutoFit/>
          </a:bodyPr>
          <a:lstStyle/>
          <a:p>
            <a:pPr>
              <a:defRPr/>
            </a:pPr>
            <a:r>
              <a:rPr lang="en-US" sz="2400" dirty="0"/>
              <a:t>Interest is paid on unused funds </a:t>
            </a:r>
          </a:p>
          <a:p>
            <a:pPr>
              <a:defRPr/>
            </a:pPr>
            <a:r>
              <a:rPr lang="en-US" sz="2400" dirty="0"/>
              <a:t>Determining effective annual interest rate with commitment fee</a:t>
            </a:r>
          </a:p>
          <a:p>
            <a:pPr lvl="1">
              <a:defRPr/>
            </a:pPr>
            <a:r>
              <a:rPr lang="en-US" sz="2400" dirty="0"/>
              <a:t>Determine yield</a:t>
            </a:r>
          </a:p>
          <a:p>
            <a:pPr lvl="1">
              <a:defRPr/>
            </a:pPr>
            <a:r>
              <a:rPr lang="en-US" sz="2400" dirty="0"/>
              <a:t>Use yield to determine interest paid on funds</a:t>
            </a:r>
          </a:p>
          <a:p>
            <a:pPr lvl="1">
              <a:defRPr/>
            </a:pPr>
            <a:r>
              <a:rPr lang="en-US" sz="2400" dirty="0"/>
              <a:t>Determine effective annual interest </a:t>
            </a:r>
            <a:r>
              <a:rPr lang="en-US" sz="2400" dirty="0" smtClean="0"/>
              <a:t>rate</a:t>
            </a:r>
            <a:endParaRPr lang="en-US" sz="2400" dirty="0"/>
          </a:p>
        </p:txBody>
      </p:sp>
    </p:spTree>
    <p:extLst>
      <p:ext uri="{BB962C8B-B14F-4D97-AF65-F5344CB8AC3E}">
        <p14:creationId xmlns:p14="http://schemas.microsoft.com/office/powerpoint/2010/main" val="4010507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Commitment </a:t>
            </a:r>
            <a:r>
              <a:rPr lang="en-IN" dirty="0" smtClean="0"/>
              <a:t>Fee </a:t>
            </a:r>
            <a:r>
              <a:rPr lang="en-IN" sz="2800" dirty="0" smtClean="0"/>
              <a:t>(2 of 2)</a:t>
            </a:r>
            <a:endParaRPr lang="en-IN" sz="2800" dirty="0"/>
          </a:p>
        </p:txBody>
      </p:sp>
      <p:graphicFrame>
        <p:nvGraphicFramePr>
          <p:cNvPr id="4" name="Object 3" descr="“i&quot; sub a equals the fraction capital I by capital A capital D capital B."/>
          <p:cNvGraphicFramePr>
            <a:graphicFrameLocks noChangeAspect="1"/>
          </p:cNvGraphicFramePr>
          <p:nvPr>
            <p:extLst>
              <p:ext uri="{D42A27DB-BD31-4B8C-83A1-F6EECF244321}">
                <p14:modId xmlns:p14="http://schemas.microsoft.com/office/powerpoint/2010/main" val="163482307"/>
              </p:ext>
            </p:extLst>
          </p:nvPr>
        </p:nvGraphicFramePr>
        <p:xfrm>
          <a:off x="3924766" y="1706866"/>
          <a:ext cx="1294468" cy="802564"/>
        </p:xfrm>
        <a:graphic>
          <a:graphicData uri="http://schemas.openxmlformats.org/presentationml/2006/ole">
            <mc:AlternateContent xmlns:mc="http://schemas.openxmlformats.org/markup-compatibility/2006">
              <mc:Choice xmlns:v="urn:schemas-microsoft-com:vml" Requires="v">
                <p:oleObj spid="_x0000_s13336" name="Equation" r:id="rId3" imgW="634680" imgH="393480" progId="Equation.DSMT4">
                  <p:embed/>
                </p:oleObj>
              </mc:Choice>
              <mc:Fallback>
                <p:oleObj name="Equation" r:id="rId3" imgW="634680" imgH="393480" progId="Equation.DSMT4">
                  <p:embed/>
                  <p:pic>
                    <p:nvPicPr>
                      <p:cNvPr id="0" name=""/>
                      <p:cNvPicPr/>
                      <p:nvPr/>
                    </p:nvPicPr>
                    <p:blipFill>
                      <a:blip r:embed="rId4"/>
                      <a:stretch>
                        <a:fillRect/>
                      </a:stretch>
                    </p:blipFill>
                    <p:spPr>
                      <a:xfrm>
                        <a:off x="3924766" y="1706866"/>
                        <a:ext cx="1294468" cy="802564"/>
                      </a:xfrm>
                      <a:prstGeom prst="rect">
                        <a:avLst/>
                      </a:prstGeom>
                    </p:spPr>
                  </p:pic>
                </p:oleObj>
              </mc:Fallback>
            </mc:AlternateContent>
          </a:graphicData>
        </a:graphic>
      </p:graphicFrame>
      <p:sp>
        <p:nvSpPr>
          <p:cNvPr id="3" name="Content Placeholder 2"/>
          <p:cNvSpPr>
            <a:spLocks noGrp="1"/>
          </p:cNvSpPr>
          <p:nvPr>
            <p:ph idx="1"/>
          </p:nvPr>
        </p:nvSpPr>
        <p:spPr>
          <a:xfrm>
            <a:off x="457200" y="2852770"/>
            <a:ext cx="8229600" cy="1597360"/>
          </a:xfrm>
        </p:spPr>
        <p:txBody>
          <a:bodyPr>
            <a:spAutoFit/>
          </a:bodyPr>
          <a:lstStyle/>
          <a:p>
            <a:pPr lvl="1">
              <a:buNone/>
            </a:pPr>
            <a:r>
              <a:rPr lang="en-US" altLang="en-US" sz="2400" dirty="0"/>
              <a:t>where</a:t>
            </a:r>
          </a:p>
          <a:p>
            <a:pPr lvl="1">
              <a:lnSpc>
                <a:spcPct val="90000"/>
              </a:lnSpc>
              <a:buNone/>
            </a:pPr>
            <a:r>
              <a:rPr lang="en-US" altLang="en-US" sz="2400" i="1" dirty="0"/>
              <a:t>	</a:t>
            </a:r>
            <a:r>
              <a:rPr lang="en-US" altLang="en-US" sz="2400" i="1" dirty="0">
                <a:latin typeface="Times New Roman" panose="02020603050405020304" pitchFamily="18" charset="0"/>
                <a:cs typeface="Times New Roman" panose="02020603050405020304" pitchFamily="18" charset="0"/>
              </a:rPr>
              <a:t>i</a:t>
            </a:r>
            <a:r>
              <a:rPr lang="en-US" altLang="en-US" sz="2400" i="1" baseline="-25000" dirty="0">
                <a:latin typeface="Times New Roman" panose="02020603050405020304" pitchFamily="18" charset="0"/>
                <a:cs typeface="Times New Roman" panose="02020603050405020304" pitchFamily="18" charset="0"/>
              </a:rPr>
              <a:t>a</a:t>
            </a:r>
            <a:r>
              <a:rPr lang="en-US" altLang="en-US" sz="2400" i="1" dirty="0"/>
              <a:t> </a:t>
            </a:r>
            <a:r>
              <a:rPr lang="en-US" altLang="en-US" sz="2400" dirty="0"/>
              <a:t>= Yield</a:t>
            </a:r>
          </a:p>
          <a:p>
            <a:pPr lvl="1">
              <a:lnSpc>
                <a:spcPct val="90000"/>
              </a:lnSpc>
              <a:buNone/>
            </a:pPr>
            <a:r>
              <a:rPr lang="en-US" altLang="en-US" sz="2400" i="1" dirty="0"/>
              <a:t>	I </a:t>
            </a:r>
            <a:r>
              <a:rPr lang="en-US" altLang="en-US" sz="2400" dirty="0"/>
              <a:t>= Interest</a:t>
            </a:r>
          </a:p>
          <a:p>
            <a:pPr lvl="1">
              <a:lnSpc>
                <a:spcPct val="90000"/>
              </a:lnSpc>
              <a:buNone/>
            </a:pPr>
            <a:r>
              <a:rPr lang="en-US" altLang="en-US" sz="2400" i="1" dirty="0"/>
              <a:t>	</a:t>
            </a:r>
            <a:r>
              <a:rPr lang="en-US" altLang="en-US" sz="2400" i="1" dirty="0">
                <a:latin typeface="Times New Roman" panose="02020603050405020304" pitchFamily="18" charset="0"/>
                <a:cs typeface="Times New Roman" panose="02020603050405020304" pitchFamily="18" charset="0"/>
              </a:rPr>
              <a:t>ADB</a:t>
            </a:r>
            <a:r>
              <a:rPr lang="en-US" altLang="en-US" sz="2400" dirty="0"/>
              <a:t> = Average daily balance</a:t>
            </a:r>
            <a:endParaRPr lang="en-IN" sz="2400" dirty="0"/>
          </a:p>
        </p:txBody>
      </p:sp>
    </p:spTree>
    <p:extLst>
      <p:ext uri="{BB962C8B-B14F-4D97-AF65-F5344CB8AC3E}">
        <p14:creationId xmlns:p14="http://schemas.microsoft.com/office/powerpoint/2010/main" val="1590442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Other Forms of Financing</a:t>
            </a:r>
            <a:endParaRPr lang="en-IN" dirty="0"/>
          </a:p>
        </p:txBody>
      </p:sp>
      <p:sp>
        <p:nvSpPr>
          <p:cNvPr id="3" name="Content Placeholder 2"/>
          <p:cNvSpPr>
            <a:spLocks noGrp="1"/>
          </p:cNvSpPr>
          <p:nvPr>
            <p:ph idx="1"/>
          </p:nvPr>
        </p:nvSpPr>
        <p:spPr>
          <a:xfrm>
            <a:off x="457200" y="1658923"/>
            <a:ext cx="8229600" cy="2054409"/>
          </a:xfrm>
        </p:spPr>
        <p:txBody>
          <a:bodyPr>
            <a:spAutoFit/>
          </a:bodyPr>
          <a:lstStyle/>
          <a:p>
            <a:r>
              <a:rPr lang="en-US" altLang="en-US" sz="2400" dirty="0"/>
              <a:t>Leasing</a:t>
            </a:r>
          </a:p>
          <a:p>
            <a:r>
              <a:rPr lang="en-US" altLang="en-US" sz="2400" dirty="0"/>
              <a:t>Trade financing</a:t>
            </a:r>
          </a:p>
          <a:p>
            <a:r>
              <a:rPr lang="en-US" altLang="en-US" sz="2400" dirty="0"/>
              <a:t>Credit cards</a:t>
            </a:r>
          </a:p>
          <a:p>
            <a:r>
              <a:rPr lang="en-US" altLang="en-US" sz="2400" dirty="0" smtClean="0"/>
              <a:t>Equity</a:t>
            </a:r>
            <a:endParaRPr lang="en-US" altLang="en-US" sz="2400" dirty="0"/>
          </a:p>
        </p:txBody>
      </p:sp>
    </p:spTree>
    <p:extLst>
      <p:ext uri="{BB962C8B-B14F-4D97-AF65-F5344CB8AC3E}">
        <p14:creationId xmlns:p14="http://schemas.microsoft.com/office/powerpoint/2010/main" val="42641609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Selecting a Banker</a:t>
            </a:r>
          </a:p>
        </p:txBody>
      </p:sp>
      <p:sp>
        <p:nvSpPr>
          <p:cNvPr id="3" name="Content Placeholder 2"/>
          <p:cNvSpPr>
            <a:spLocks noGrp="1"/>
          </p:cNvSpPr>
          <p:nvPr>
            <p:ph idx="1"/>
          </p:nvPr>
        </p:nvSpPr>
        <p:spPr>
          <a:xfrm>
            <a:off x="457200" y="1658923"/>
            <a:ext cx="8229600" cy="2054409"/>
          </a:xfrm>
        </p:spPr>
        <p:txBody>
          <a:bodyPr>
            <a:spAutoFit/>
          </a:bodyPr>
          <a:lstStyle/>
          <a:p>
            <a:r>
              <a:rPr lang="en-IN" sz="2400" dirty="0"/>
              <a:t>Complete package</a:t>
            </a:r>
          </a:p>
          <a:p>
            <a:r>
              <a:rPr lang="en-IN" sz="2400" dirty="0"/>
              <a:t>Specialize in the construction industry</a:t>
            </a:r>
          </a:p>
          <a:p>
            <a:r>
              <a:rPr lang="en-IN" sz="2400" dirty="0"/>
              <a:t>Size</a:t>
            </a:r>
          </a:p>
          <a:p>
            <a:r>
              <a:rPr lang="en-IN" sz="2400" dirty="0"/>
              <a:t>Convenient </a:t>
            </a:r>
            <a:r>
              <a:rPr lang="en-IN" sz="2400" dirty="0" smtClean="0"/>
              <a:t>location</a:t>
            </a:r>
            <a:endParaRPr lang="en-IN" sz="2400" dirty="0"/>
          </a:p>
        </p:txBody>
      </p:sp>
    </p:spTree>
    <p:extLst>
      <p:ext uri="{BB962C8B-B14F-4D97-AF65-F5344CB8AC3E}">
        <p14:creationId xmlns:p14="http://schemas.microsoft.com/office/powerpoint/2010/main" val="1064820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Applying for a Loan</a:t>
            </a:r>
          </a:p>
        </p:txBody>
      </p:sp>
      <p:sp>
        <p:nvSpPr>
          <p:cNvPr id="3" name="Content Placeholder 2"/>
          <p:cNvSpPr>
            <a:spLocks noGrp="1"/>
          </p:cNvSpPr>
          <p:nvPr>
            <p:ph idx="1"/>
          </p:nvPr>
        </p:nvSpPr>
        <p:spPr>
          <a:xfrm>
            <a:off x="457200" y="1658923"/>
            <a:ext cx="8229600" cy="4301177"/>
          </a:xfrm>
        </p:spPr>
        <p:txBody>
          <a:bodyPr>
            <a:spAutoFit/>
          </a:bodyPr>
          <a:lstStyle/>
          <a:p>
            <a:r>
              <a:rPr lang="en-IN" sz="2400" dirty="0"/>
              <a:t>Tax returns</a:t>
            </a:r>
          </a:p>
          <a:p>
            <a:r>
              <a:rPr lang="en-IN" sz="2400" dirty="0"/>
              <a:t>Financial statements</a:t>
            </a:r>
          </a:p>
          <a:p>
            <a:r>
              <a:rPr lang="en-IN" sz="2400" dirty="0"/>
              <a:t>Work on hand report</a:t>
            </a:r>
          </a:p>
          <a:p>
            <a:r>
              <a:rPr lang="en-IN" sz="2400" dirty="0"/>
              <a:t>Overhead budget </a:t>
            </a:r>
          </a:p>
          <a:p>
            <a:r>
              <a:rPr lang="en-IN" sz="2400" dirty="0"/>
              <a:t>Annual cash flow projection</a:t>
            </a:r>
          </a:p>
          <a:p>
            <a:r>
              <a:rPr lang="en-IN" sz="2400" dirty="0"/>
              <a:t>Project pro forma (for projects)</a:t>
            </a:r>
          </a:p>
          <a:p>
            <a:r>
              <a:rPr lang="en-IN" sz="2400" dirty="0"/>
              <a:t>Business plan</a:t>
            </a:r>
          </a:p>
          <a:p>
            <a:r>
              <a:rPr lang="en-IN" sz="2400" dirty="0" smtClean="0"/>
              <a:t>References</a:t>
            </a:r>
            <a:endParaRPr lang="en-IN" sz="2400" dirty="0"/>
          </a:p>
        </p:txBody>
      </p:sp>
    </p:spTree>
    <p:extLst>
      <p:ext uri="{BB962C8B-B14F-4D97-AF65-F5344CB8AC3E}">
        <p14:creationId xmlns:p14="http://schemas.microsoft.com/office/powerpoint/2010/main" val="2292135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xmlns="" id="{E47FF819-0D5D-491A-BF8F-B42813E7390C}"/>
              </a:ext>
            </a:extLst>
          </p:cNvPr>
          <p:cNvSpPr>
            <a:spLocks noGrp="1"/>
          </p:cNvSpPr>
          <p:nvPr>
            <p:ph type="title"/>
          </p:nvPr>
        </p:nvSpPr>
        <p:spPr>
          <a:xfrm>
            <a:off x="457200" y="728133"/>
            <a:ext cx="8212138" cy="491381"/>
          </a:xfrm>
        </p:spPr>
        <p:txBody>
          <a:bodyPr/>
          <a:lstStyle/>
          <a:p>
            <a:r>
              <a:rPr lang="en-US"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xmlns="" id="{CBC1C6E7-9C26-4437-998E-E435A6F71DDE}"/>
              </a:ext>
            </a:extLst>
          </p:cNvPr>
          <p:cNvSpPr>
            <a:spLocks noGrp="1"/>
          </p:cNvSpPr>
          <p:nvPr>
            <p:ph type="title"/>
          </p:nvPr>
        </p:nvSpPr>
        <p:spPr>
          <a:xfrm>
            <a:off x="457200" y="659630"/>
            <a:ext cx="8229600" cy="553998"/>
          </a:xfrm>
        </p:spPr>
        <p:txBody>
          <a:bodyPr lIns="0" tIns="0" rIns="0" bIns="0">
            <a:spAutoFit/>
          </a:bodyPr>
          <a:lstStyle/>
          <a:p>
            <a:r>
              <a:rPr lang="en-US" altLang="en-US" dirty="0"/>
              <a:t>Compound </a:t>
            </a:r>
            <a:r>
              <a:rPr lang="en-US" altLang="en-US" dirty="0" smtClean="0"/>
              <a:t>Interest </a:t>
            </a:r>
            <a:r>
              <a:rPr lang="en-US" altLang="en-US" sz="2800" dirty="0" smtClean="0"/>
              <a:t>(1 of 2)</a:t>
            </a:r>
            <a:endParaRPr lang="en-US" sz="2800" dirty="0">
              <a:ea typeface="ＭＳ Ｐゴシック" charset="0"/>
              <a:cs typeface="Times New Roman" charset="0"/>
            </a:endParaRPr>
          </a:p>
        </p:txBody>
      </p:sp>
      <p:graphicFrame>
        <p:nvGraphicFramePr>
          <p:cNvPr id="3" name="Object 2" descr="“i&quot; equals the fraction r by c."/>
          <p:cNvGraphicFramePr>
            <a:graphicFrameLocks noChangeAspect="1"/>
          </p:cNvGraphicFramePr>
          <p:nvPr>
            <p:extLst>
              <p:ext uri="{D42A27DB-BD31-4B8C-83A1-F6EECF244321}">
                <p14:modId xmlns:p14="http://schemas.microsoft.com/office/powerpoint/2010/main" val="2677049716"/>
              </p:ext>
            </p:extLst>
          </p:nvPr>
        </p:nvGraphicFramePr>
        <p:xfrm>
          <a:off x="4221163" y="1589088"/>
          <a:ext cx="700087" cy="835025"/>
        </p:xfrm>
        <a:graphic>
          <a:graphicData uri="http://schemas.openxmlformats.org/presentationml/2006/ole">
            <mc:AlternateContent xmlns:mc="http://schemas.openxmlformats.org/markup-compatibility/2006">
              <mc:Choice xmlns:v="urn:schemas-microsoft-com:vml" Requires="v">
                <p:oleObj spid="_x0000_s16390" name="Equation" r:id="rId4" imgW="330120" imgH="393480" progId="Equation.DSMT4">
                  <p:embed/>
                </p:oleObj>
              </mc:Choice>
              <mc:Fallback>
                <p:oleObj name="Equation" r:id="rId4" imgW="330120" imgH="393480" progId="Equation.DSMT4">
                  <p:embed/>
                  <p:pic>
                    <p:nvPicPr>
                      <p:cNvPr id="0" name=""/>
                      <p:cNvPicPr/>
                      <p:nvPr/>
                    </p:nvPicPr>
                    <p:blipFill>
                      <a:blip r:embed="rId5"/>
                      <a:stretch>
                        <a:fillRect/>
                      </a:stretch>
                    </p:blipFill>
                    <p:spPr>
                      <a:xfrm>
                        <a:off x="4221163" y="1589088"/>
                        <a:ext cx="700087" cy="835025"/>
                      </a:xfrm>
                      <a:prstGeom prst="rect">
                        <a:avLst/>
                      </a:prstGeom>
                    </p:spPr>
                  </p:pic>
                </p:oleObj>
              </mc:Fallback>
            </mc:AlternateContent>
          </a:graphicData>
        </a:graphic>
      </p:graphicFrame>
      <p:sp>
        <p:nvSpPr>
          <p:cNvPr id="6" name="Content Placeholder 5"/>
          <p:cNvSpPr>
            <a:spLocks noGrp="1"/>
          </p:cNvSpPr>
          <p:nvPr>
            <p:ph idx="1"/>
          </p:nvPr>
        </p:nvSpPr>
        <p:spPr>
          <a:xfrm>
            <a:off x="457200" y="2864652"/>
            <a:ext cx="8229600" cy="2600712"/>
          </a:xfrm>
        </p:spPr>
        <p:txBody>
          <a:bodyPr vert="horz" lIns="0" tIns="0" rIns="0" bIns="0" rtlCol="0">
            <a:spAutoFit/>
          </a:bodyPr>
          <a:lstStyle/>
          <a:p>
            <a:pPr lvl="1">
              <a:buNone/>
            </a:pPr>
            <a:r>
              <a:rPr lang="en-US" altLang="en-US" sz="2400" dirty="0"/>
              <a:t>where</a:t>
            </a:r>
          </a:p>
          <a:p>
            <a:pPr lvl="1">
              <a:buNone/>
            </a:pPr>
            <a:r>
              <a:rPr lang="en-US" altLang="en-US" sz="2400" i="1" dirty="0"/>
              <a:t>	i</a:t>
            </a:r>
            <a:r>
              <a:rPr lang="en-US" altLang="en-US" sz="2400" dirty="0"/>
              <a:t> = Periodic interest rate (often monthly)</a:t>
            </a:r>
          </a:p>
          <a:p>
            <a:pPr lvl="1">
              <a:buNone/>
            </a:pPr>
            <a:r>
              <a:rPr lang="en-US" altLang="en-US" sz="2400" i="1" dirty="0"/>
              <a:t>	r</a:t>
            </a:r>
            <a:r>
              <a:rPr lang="en-US" altLang="en-US" sz="2400" dirty="0"/>
              <a:t> = Nominal interest rate per year or </a:t>
            </a:r>
            <a:r>
              <a:rPr lang="en-US" altLang="en-US" sz="2400" dirty="0" smtClean="0"/>
              <a:t>annual</a:t>
            </a:r>
            <a:endParaRPr lang="en-US" altLang="en-US" sz="2400" dirty="0"/>
          </a:p>
          <a:p>
            <a:pPr lvl="1">
              <a:buNone/>
            </a:pPr>
            <a:r>
              <a:rPr lang="en-US" altLang="en-US" sz="2400" dirty="0" smtClean="0"/>
              <a:t>			percentage </a:t>
            </a:r>
            <a:r>
              <a:rPr lang="en-US" altLang="en-US" sz="2400" dirty="0"/>
              <a:t>rate (APR)</a:t>
            </a:r>
          </a:p>
          <a:p>
            <a:pPr lvl="1">
              <a:buNone/>
            </a:pPr>
            <a:r>
              <a:rPr lang="en-US" altLang="en-US" sz="2400" i="1" dirty="0"/>
              <a:t>	c</a:t>
            </a:r>
            <a:r>
              <a:rPr lang="en-US" altLang="en-US" sz="2400" dirty="0"/>
              <a:t> = Number of compounding periods in a </a:t>
            </a:r>
            <a:r>
              <a:rPr lang="en-US" altLang="en-US" sz="2400" dirty="0" smtClean="0"/>
              <a:t>year</a:t>
            </a:r>
          </a:p>
          <a:p>
            <a:pPr lvl="1">
              <a:buNone/>
            </a:pPr>
            <a:r>
              <a:rPr lang="en-US" altLang="en-US" sz="2400" dirty="0"/>
              <a:t>	</a:t>
            </a:r>
            <a:r>
              <a:rPr lang="en-US" altLang="en-US" sz="2400" dirty="0" smtClean="0"/>
              <a:t>		where </a:t>
            </a:r>
            <a:r>
              <a:rPr lang="en-US" altLang="en-US" sz="2400" i="1" dirty="0"/>
              <a:t>c </a:t>
            </a:r>
            <a:r>
              <a:rPr lang="en-US" altLang="en-US" sz="2400" i="1" dirty="0" smtClean="0"/>
              <a:t>≥ </a:t>
            </a:r>
            <a:r>
              <a:rPr lang="en-US" altLang="en-US" sz="2400" dirty="0" smtClean="0"/>
              <a:t>1</a:t>
            </a:r>
            <a:endParaRPr lang="en-US" altLang="en-US" sz="2400" dirty="0"/>
          </a:p>
        </p:txBody>
      </p:sp>
    </p:spTree>
    <p:extLst>
      <p:ext uri="{BB962C8B-B14F-4D97-AF65-F5344CB8AC3E}">
        <p14:creationId xmlns:p14="http://schemas.microsoft.com/office/powerpoint/2010/main" val="2801771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a:t>Compound </a:t>
            </a:r>
            <a:r>
              <a:rPr lang="en-IN" dirty="0" smtClean="0"/>
              <a:t>Interest </a:t>
            </a:r>
            <a:r>
              <a:rPr lang="en-IN" sz="2800" dirty="0" smtClean="0"/>
              <a:t>(2 of 2)</a:t>
            </a:r>
            <a:endParaRPr lang="en-IN" sz="2800" dirty="0"/>
          </a:p>
        </p:txBody>
      </p:sp>
      <p:graphicFrame>
        <p:nvGraphicFramePr>
          <p:cNvPr id="4" name="Object 3" descr="“i&quot; equals the fraction r by 365 multiplied by capital D."/>
          <p:cNvGraphicFramePr>
            <a:graphicFrameLocks noChangeAspect="1"/>
          </p:cNvGraphicFramePr>
          <p:nvPr>
            <p:extLst>
              <p:ext uri="{D42A27DB-BD31-4B8C-83A1-F6EECF244321}">
                <p14:modId xmlns:p14="http://schemas.microsoft.com/office/powerpoint/2010/main" val="1829878403"/>
              </p:ext>
            </p:extLst>
          </p:nvPr>
        </p:nvGraphicFramePr>
        <p:xfrm>
          <a:off x="3788277" y="1632524"/>
          <a:ext cx="1567446" cy="832710"/>
        </p:xfrm>
        <a:graphic>
          <a:graphicData uri="http://schemas.openxmlformats.org/presentationml/2006/ole">
            <mc:AlternateContent xmlns:mc="http://schemas.openxmlformats.org/markup-compatibility/2006">
              <mc:Choice xmlns:v="urn:schemas-microsoft-com:vml" Requires="v">
                <p:oleObj spid="_x0000_s3116" name="Equation" r:id="rId3" imgW="812520" imgH="431640" progId="Equation.DSMT4">
                  <p:embed/>
                </p:oleObj>
              </mc:Choice>
              <mc:Fallback>
                <p:oleObj name="Equation" r:id="rId3" imgW="812520" imgH="431640" progId="Equation.DSMT4">
                  <p:embed/>
                  <p:pic>
                    <p:nvPicPr>
                      <p:cNvPr id="0" name=""/>
                      <p:cNvPicPr/>
                      <p:nvPr/>
                    </p:nvPicPr>
                    <p:blipFill>
                      <a:blip r:embed="rId4"/>
                      <a:stretch>
                        <a:fillRect/>
                      </a:stretch>
                    </p:blipFill>
                    <p:spPr>
                      <a:xfrm>
                        <a:off x="3788277" y="1632524"/>
                        <a:ext cx="1567446" cy="832710"/>
                      </a:xfrm>
                      <a:prstGeom prst="rect">
                        <a:avLst/>
                      </a:prstGeom>
                    </p:spPr>
                  </p:pic>
                </p:oleObj>
              </mc:Fallback>
            </mc:AlternateContent>
          </a:graphicData>
        </a:graphic>
      </p:graphicFrame>
      <p:sp>
        <p:nvSpPr>
          <p:cNvPr id="3" name="Content Placeholder 2"/>
          <p:cNvSpPr>
            <a:spLocks noGrp="1"/>
          </p:cNvSpPr>
          <p:nvPr>
            <p:ph idx="1"/>
          </p:nvPr>
        </p:nvSpPr>
        <p:spPr>
          <a:xfrm>
            <a:off x="457200" y="2869704"/>
            <a:ext cx="8229600" cy="3085460"/>
          </a:xfrm>
        </p:spPr>
        <p:txBody>
          <a:bodyPr>
            <a:spAutoFit/>
          </a:bodyPr>
          <a:lstStyle/>
          <a:p>
            <a:pPr lvl="1">
              <a:buNone/>
              <a:defRPr/>
            </a:pPr>
            <a:r>
              <a:rPr lang="en-US" sz="2400" dirty="0"/>
              <a:t>where</a:t>
            </a:r>
          </a:p>
          <a:p>
            <a:pPr lvl="1">
              <a:buNone/>
              <a:defRPr/>
            </a:pPr>
            <a:r>
              <a:rPr lang="en-US" sz="2400" i="1" dirty="0"/>
              <a:t>	i</a:t>
            </a:r>
            <a:r>
              <a:rPr lang="en-US" sz="2400" dirty="0"/>
              <a:t> = Periodic interest rate</a:t>
            </a:r>
          </a:p>
          <a:p>
            <a:pPr lvl="1">
              <a:buNone/>
              <a:defRPr/>
            </a:pPr>
            <a:r>
              <a:rPr lang="en-US" sz="2400" i="1" dirty="0"/>
              <a:t>	r</a:t>
            </a:r>
            <a:r>
              <a:rPr lang="en-US" sz="2400" dirty="0"/>
              <a:t> = Nominal interest rate per year or annual</a:t>
            </a:r>
            <a:br>
              <a:rPr lang="en-US" sz="2400" dirty="0"/>
            </a:br>
            <a:r>
              <a:rPr lang="en-US" sz="2400" dirty="0"/>
              <a:t>		percentage rate (APR)</a:t>
            </a:r>
          </a:p>
          <a:p>
            <a:pPr lvl="1">
              <a:buNone/>
              <a:defRPr/>
            </a:pPr>
            <a:r>
              <a:rPr lang="en-US" sz="2400" i="1" dirty="0"/>
              <a:t>	</a:t>
            </a:r>
            <a:r>
              <a:rPr lang="en-US" sz="2400" dirty="0"/>
              <a:t>r/365 = Daily finance charge</a:t>
            </a:r>
          </a:p>
          <a:p>
            <a:pPr lvl="1">
              <a:buNone/>
              <a:defRPr/>
            </a:pPr>
            <a:r>
              <a:rPr lang="en-US" sz="2400" i="1" dirty="0"/>
              <a:t>	D</a:t>
            </a:r>
            <a:r>
              <a:rPr lang="en-US" sz="2400" dirty="0"/>
              <a:t> = Number of days </a:t>
            </a:r>
          </a:p>
          <a:p>
            <a:pPr marL="415925" indent="-285750">
              <a:defRPr/>
            </a:pPr>
            <a:r>
              <a:rPr lang="en-US" sz="2400" dirty="0"/>
              <a:t>Often used for credit cards</a:t>
            </a:r>
            <a:endParaRPr lang="en-IN" sz="2400" dirty="0"/>
          </a:p>
        </p:txBody>
      </p:sp>
    </p:spTree>
    <p:extLst>
      <p:ext uri="{BB962C8B-B14F-4D97-AF65-F5344CB8AC3E}">
        <p14:creationId xmlns:p14="http://schemas.microsoft.com/office/powerpoint/2010/main" val="869473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089"/>
            <a:ext cx="8229600" cy="1066527"/>
          </a:xfrm>
        </p:spPr>
        <p:txBody>
          <a:bodyPr/>
          <a:lstStyle/>
          <a:p>
            <a:r>
              <a:rPr lang="en-IN" dirty="0"/>
              <a:t>Yield or Annual Percentage Yield (APY)</a:t>
            </a:r>
          </a:p>
        </p:txBody>
      </p:sp>
      <p:graphicFrame>
        <p:nvGraphicFramePr>
          <p:cNvPr id="4" name="Object 3" descr="“i&quot; sub a equals open parens 1 plus the fraction r by c close parens to the c minus 1."/>
          <p:cNvGraphicFramePr>
            <a:graphicFrameLocks noChangeAspect="1"/>
          </p:cNvGraphicFramePr>
          <p:nvPr>
            <p:extLst>
              <p:ext uri="{D42A27DB-BD31-4B8C-83A1-F6EECF244321}">
                <p14:modId xmlns:p14="http://schemas.microsoft.com/office/powerpoint/2010/main" val="1530509589"/>
              </p:ext>
            </p:extLst>
          </p:nvPr>
        </p:nvGraphicFramePr>
        <p:xfrm>
          <a:off x="3614152" y="1588615"/>
          <a:ext cx="1915696" cy="920528"/>
        </p:xfrm>
        <a:graphic>
          <a:graphicData uri="http://schemas.openxmlformats.org/presentationml/2006/ole">
            <mc:AlternateContent xmlns:mc="http://schemas.openxmlformats.org/markup-compatibility/2006">
              <mc:Choice xmlns:v="urn:schemas-microsoft-com:vml" Requires="v">
                <p:oleObj spid="_x0000_s4139" name="Equation" r:id="rId3" imgW="977760" imgH="469800" progId="Equation.DSMT4">
                  <p:embed/>
                </p:oleObj>
              </mc:Choice>
              <mc:Fallback>
                <p:oleObj name="Equation" r:id="rId3" imgW="977760" imgH="469800" progId="Equation.DSMT4">
                  <p:embed/>
                  <p:pic>
                    <p:nvPicPr>
                      <p:cNvPr id="0" name=""/>
                      <p:cNvPicPr/>
                      <p:nvPr/>
                    </p:nvPicPr>
                    <p:blipFill>
                      <a:blip r:embed="rId4"/>
                      <a:stretch>
                        <a:fillRect/>
                      </a:stretch>
                    </p:blipFill>
                    <p:spPr>
                      <a:xfrm>
                        <a:off x="3614152" y="1588615"/>
                        <a:ext cx="1915696" cy="920528"/>
                      </a:xfrm>
                      <a:prstGeom prst="rect">
                        <a:avLst/>
                      </a:prstGeom>
                    </p:spPr>
                  </p:pic>
                </p:oleObj>
              </mc:Fallback>
            </mc:AlternateContent>
          </a:graphicData>
        </a:graphic>
      </p:graphicFrame>
      <p:sp>
        <p:nvSpPr>
          <p:cNvPr id="3" name="Content Placeholder 2"/>
          <p:cNvSpPr>
            <a:spLocks noGrp="1"/>
          </p:cNvSpPr>
          <p:nvPr>
            <p:ph idx="1"/>
          </p:nvPr>
        </p:nvSpPr>
        <p:spPr>
          <a:xfrm>
            <a:off x="457200" y="2937440"/>
            <a:ext cx="8229600" cy="2600712"/>
          </a:xfrm>
        </p:spPr>
        <p:txBody>
          <a:bodyPr>
            <a:spAutoFit/>
          </a:bodyPr>
          <a:lstStyle/>
          <a:p>
            <a:pPr lvl="1">
              <a:buNone/>
            </a:pPr>
            <a:r>
              <a:rPr lang="en-US" altLang="en-US" sz="2400" dirty="0"/>
              <a:t>where</a:t>
            </a:r>
          </a:p>
          <a:p>
            <a:pPr lvl="1">
              <a:buNone/>
            </a:pPr>
            <a:r>
              <a:rPr lang="en-US" altLang="en-US" sz="2400" i="1" dirty="0"/>
              <a:t>	</a:t>
            </a:r>
            <a:r>
              <a:rPr lang="en-US" altLang="en-US" sz="2400" i="1" dirty="0">
                <a:latin typeface="Times New Roman" panose="02020603050405020304" pitchFamily="18" charset="0"/>
                <a:cs typeface="Times New Roman" panose="02020603050405020304" pitchFamily="18" charset="0"/>
              </a:rPr>
              <a:t>i</a:t>
            </a:r>
            <a:r>
              <a:rPr lang="en-US" altLang="en-US" sz="2400" i="1" baseline="-25000" dirty="0">
                <a:latin typeface="Times New Roman" panose="02020603050405020304" pitchFamily="18" charset="0"/>
                <a:cs typeface="Times New Roman" panose="02020603050405020304" pitchFamily="18" charset="0"/>
              </a:rPr>
              <a:t>a</a:t>
            </a:r>
            <a:r>
              <a:rPr lang="en-US" altLang="en-US" sz="2400" dirty="0"/>
              <a:t> = Yield</a:t>
            </a:r>
          </a:p>
          <a:p>
            <a:pPr lvl="1">
              <a:buNone/>
            </a:pPr>
            <a:r>
              <a:rPr lang="en-US" altLang="en-US" sz="2400" i="1" dirty="0"/>
              <a:t>	</a:t>
            </a:r>
            <a:r>
              <a:rPr lang="en-US" altLang="en-US" sz="2400" i="1" dirty="0">
                <a:cs typeface="Times New Roman" panose="02020603050405020304" pitchFamily="18" charset="0"/>
              </a:rPr>
              <a:t>r</a:t>
            </a:r>
            <a:r>
              <a:rPr lang="en-US" altLang="en-US" sz="2400" dirty="0"/>
              <a:t> = Nominal interest rate per year or </a:t>
            </a:r>
            <a:r>
              <a:rPr lang="en-US" altLang="en-US" sz="2400" dirty="0" smtClean="0"/>
              <a:t>annual</a:t>
            </a:r>
          </a:p>
          <a:p>
            <a:pPr lvl="1">
              <a:buNone/>
            </a:pPr>
            <a:r>
              <a:rPr lang="en-US" altLang="en-US" sz="2400" dirty="0"/>
              <a:t>	</a:t>
            </a:r>
            <a:r>
              <a:rPr lang="en-US" altLang="en-US" sz="2400" dirty="0" smtClean="0"/>
              <a:t>		percentage </a:t>
            </a:r>
            <a:r>
              <a:rPr lang="en-US" altLang="en-US" sz="2400" dirty="0"/>
              <a:t>rate (APR)</a:t>
            </a:r>
          </a:p>
          <a:p>
            <a:pPr lvl="1">
              <a:buNone/>
            </a:pPr>
            <a:r>
              <a:rPr lang="en-US" altLang="en-US" sz="2400" i="1" dirty="0"/>
              <a:t>	</a:t>
            </a:r>
            <a:r>
              <a:rPr lang="en-US" altLang="en-US" sz="2400" i="1" dirty="0">
                <a:cs typeface="Times New Roman" panose="02020603050405020304" pitchFamily="18" charset="0"/>
              </a:rPr>
              <a:t>c</a:t>
            </a:r>
            <a:r>
              <a:rPr lang="en-US" altLang="en-US" sz="2400" dirty="0"/>
              <a:t> = Number of compounding periods in a </a:t>
            </a:r>
            <a:r>
              <a:rPr lang="en-US" altLang="en-US" sz="2400" dirty="0" smtClean="0"/>
              <a:t>year</a:t>
            </a:r>
          </a:p>
          <a:p>
            <a:pPr lvl="1">
              <a:buNone/>
            </a:pPr>
            <a:r>
              <a:rPr lang="en-US" altLang="en-US" sz="2400" dirty="0"/>
              <a:t>	</a:t>
            </a:r>
            <a:r>
              <a:rPr lang="en-US" altLang="en-US" sz="2400" dirty="0" smtClean="0"/>
              <a:t>		where </a:t>
            </a:r>
            <a:r>
              <a:rPr lang="en-US" altLang="en-US" sz="2400" i="1" dirty="0">
                <a:cs typeface="Times New Roman" panose="02020603050405020304" pitchFamily="18" charset="0"/>
              </a:rPr>
              <a:t>c</a:t>
            </a:r>
            <a:r>
              <a:rPr lang="en-US" altLang="en-US" sz="2400" i="1" dirty="0"/>
              <a:t> </a:t>
            </a:r>
            <a:r>
              <a:rPr lang="en-US" altLang="en-US" sz="2400" i="1" dirty="0" smtClean="0"/>
              <a:t>≥ </a:t>
            </a:r>
            <a:r>
              <a:rPr lang="en-US" altLang="en-US" sz="2400" dirty="0" smtClean="0"/>
              <a:t>1</a:t>
            </a:r>
            <a:endParaRPr lang="en-IN" sz="2400" dirty="0"/>
          </a:p>
        </p:txBody>
      </p:sp>
    </p:spTree>
    <p:extLst>
      <p:ext uri="{BB962C8B-B14F-4D97-AF65-F5344CB8AC3E}">
        <p14:creationId xmlns:p14="http://schemas.microsoft.com/office/powerpoint/2010/main" val="16102495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64227"/>
            <a:ext cx="8229600" cy="553998"/>
          </a:xfrm>
        </p:spPr>
        <p:txBody>
          <a:bodyPr>
            <a:spAutoFit/>
          </a:bodyPr>
          <a:lstStyle/>
          <a:p>
            <a:r>
              <a:rPr lang="en-IN" dirty="0"/>
              <a:t>Interest Rate</a:t>
            </a:r>
          </a:p>
        </p:txBody>
      </p:sp>
      <p:sp>
        <p:nvSpPr>
          <p:cNvPr id="3" name="Content Placeholder 2"/>
          <p:cNvSpPr>
            <a:spLocks noGrp="1"/>
          </p:cNvSpPr>
          <p:nvPr>
            <p:ph idx="1"/>
          </p:nvPr>
        </p:nvSpPr>
        <p:spPr>
          <a:xfrm>
            <a:off x="457200" y="1650456"/>
            <a:ext cx="8229600" cy="2269852"/>
          </a:xfrm>
        </p:spPr>
        <p:txBody>
          <a:bodyPr>
            <a:spAutoFit/>
          </a:bodyPr>
          <a:lstStyle/>
          <a:p>
            <a:r>
              <a:rPr lang="en-US" altLang="en-US" sz="2400" dirty="0"/>
              <a:t>Fixed</a:t>
            </a:r>
          </a:p>
          <a:p>
            <a:pPr lvl="1"/>
            <a:r>
              <a:rPr lang="en-US" altLang="en-US" sz="2400" dirty="0"/>
              <a:t>Remains the same throughout the loan</a:t>
            </a:r>
          </a:p>
          <a:p>
            <a:r>
              <a:rPr lang="en-US" altLang="en-US" sz="2400" dirty="0"/>
              <a:t>Variable</a:t>
            </a:r>
          </a:p>
          <a:p>
            <a:pPr lvl="1"/>
            <a:r>
              <a:rPr lang="en-US" altLang="en-US" sz="2400" dirty="0"/>
              <a:t>Can change at specified times during the loan</a:t>
            </a:r>
          </a:p>
          <a:p>
            <a:pPr lvl="1"/>
            <a:r>
              <a:rPr lang="en-US" altLang="en-US" sz="2400" dirty="0"/>
              <a:t>Usually tied to an index</a:t>
            </a:r>
          </a:p>
        </p:txBody>
      </p:sp>
    </p:spTree>
    <p:extLst>
      <p:ext uri="{BB962C8B-B14F-4D97-AF65-F5344CB8AC3E}">
        <p14:creationId xmlns:p14="http://schemas.microsoft.com/office/powerpoint/2010/main" val="65243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IN" dirty="0"/>
              <a:t>Payment on Long-Term Loans</a:t>
            </a:r>
          </a:p>
        </p:txBody>
      </p:sp>
      <p:graphicFrame>
        <p:nvGraphicFramePr>
          <p:cNvPr id="4" name="Object 3" descr="Capital A equals capital P open square bracket the fraction “i&quot; open parens 1 plus i close parens to the power “n” by open parens 1 plus i close parens to the power “n” minus 1 by close square bracket."/>
          <p:cNvGraphicFramePr>
            <a:graphicFrameLocks noChangeAspect="1"/>
          </p:cNvGraphicFramePr>
          <p:nvPr>
            <p:extLst>
              <p:ext uri="{D42A27DB-BD31-4B8C-83A1-F6EECF244321}">
                <p14:modId xmlns:p14="http://schemas.microsoft.com/office/powerpoint/2010/main" val="2165781273"/>
              </p:ext>
            </p:extLst>
          </p:nvPr>
        </p:nvGraphicFramePr>
        <p:xfrm>
          <a:off x="3472214" y="1835184"/>
          <a:ext cx="2199573" cy="884609"/>
        </p:xfrm>
        <a:graphic>
          <a:graphicData uri="http://schemas.openxmlformats.org/presentationml/2006/ole">
            <mc:AlternateContent xmlns:mc="http://schemas.openxmlformats.org/markup-compatibility/2006">
              <mc:Choice xmlns:v="urn:schemas-microsoft-com:vml" Requires="v">
                <p:oleObj spid="_x0000_s5159" name="Equation" r:id="rId3" imgW="1168200" imgH="469800" progId="Equation.DSMT4">
                  <p:embed/>
                </p:oleObj>
              </mc:Choice>
              <mc:Fallback>
                <p:oleObj name="Equation" r:id="rId3" imgW="1168200" imgH="469800" progId="Equation.DSMT4">
                  <p:embed/>
                  <p:pic>
                    <p:nvPicPr>
                      <p:cNvPr id="0" name=""/>
                      <p:cNvPicPr/>
                      <p:nvPr/>
                    </p:nvPicPr>
                    <p:blipFill>
                      <a:blip r:embed="rId4"/>
                      <a:stretch>
                        <a:fillRect/>
                      </a:stretch>
                    </p:blipFill>
                    <p:spPr>
                      <a:xfrm>
                        <a:off x="3472214" y="1835184"/>
                        <a:ext cx="2199573" cy="884609"/>
                      </a:xfrm>
                      <a:prstGeom prst="rect">
                        <a:avLst/>
                      </a:prstGeom>
                    </p:spPr>
                  </p:pic>
                </p:oleObj>
              </mc:Fallback>
            </mc:AlternateContent>
          </a:graphicData>
        </a:graphic>
      </p:graphicFrame>
      <p:sp>
        <p:nvSpPr>
          <p:cNvPr id="3" name="Content Placeholder 2"/>
          <p:cNvSpPr>
            <a:spLocks noGrp="1"/>
          </p:cNvSpPr>
          <p:nvPr>
            <p:ph idx="1"/>
          </p:nvPr>
        </p:nvSpPr>
        <p:spPr>
          <a:xfrm>
            <a:off x="457200" y="3115247"/>
            <a:ext cx="8229600" cy="2523768"/>
          </a:xfrm>
        </p:spPr>
        <p:txBody>
          <a:bodyPr>
            <a:spAutoFit/>
          </a:bodyPr>
          <a:lstStyle/>
          <a:p>
            <a:pPr lvl="1">
              <a:buNone/>
            </a:pPr>
            <a:r>
              <a:rPr lang="en-US" altLang="en-US" sz="2400" dirty="0"/>
              <a:t>where</a:t>
            </a:r>
          </a:p>
          <a:p>
            <a:pPr lvl="1">
              <a:buNone/>
            </a:pPr>
            <a:r>
              <a:rPr lang="en-US" altLang="en-US" sz="2400" i="1" dirty="0"/>
              <a:t>	A</a:t>
            </a:r>
            <a:r>
              <a:rPr lang="en-US" altLang="en-US" sz="2400" dirty="0"/>
              <a:t> = Monthly payment (excludes taxes and</a:t>
            </a:r>
            <a:br>
              <a:rPr lang="en-US" altLang="en-US" sz="2400" dirty="0"/>
            </a:br>
            <a:r>
              <a:rPr lang="en-US" altLang="en-US" sz="2400" dirty="0"/>
              <a:t>        insurance)</a:t>
            </a:r>
            <a:endParaRPr lang="en-US" altLang="en-US" sz="2400" i="1" dirty="0"/>
          </a:p>
          <a:p>
            <a:pPr lvl="1">
              <a:buNone/>
            </a:pPr>
            <a:r>
              <a:rPr lang="en-US" altLang="en-US" sz="2400" i="1" dirty="0"/>
              <a:t>	P</a:t>
            </a:r>
            <a:r>
              <a:rPr lang="en-US" altLang="en-US" sz="2400" dirty="0"/>
              <a:t> = Principal</a:t>
            </a:r>
          </a:p>
          <a:p>
            <a:pPr lvl="1">
              <a:buNone/>
            </a:pPr>
            <a:r>
              <a:rPr lang="en-US" altLang="en-US" sz="2400" i="1" dirty="0"/>
              <a:t>	</a:t>
            </a:r>
            <a:r>
              <a:rPr lang="en-US" altLang="en-US" sz="2400" i="1" dirty="0" err="1"/>
              <a:t>i</a:t>
            </a:r>
            <a:r>
              <a:rPr lang="en-US" altLang="en-US" sz="2400" i="1" dirty="0" smtClean="0"/>
              <a:t> </a:t>
            </a:r>
            <a:r>
              <a:rPr lang="en-US" altLang="en-US" sz="2400" dirty="0"/>
              <a:t>= Periodic interest rate for one month (</a:t>
            </a:r>
            <a:r>
              <a:rPr lang="en-US" altLang="en-US" sz="2400" i="1" dirty="0">
                <a:cs typeface="Times New Roman" panose="02020603050405020304" pitchFamily="18" charset="0"/>
              </a:rPr>
              <a:t>r</a:t>
            </a:r>
            <a:r>
              <a:rPr lang="en-US" altLang="en-US" sz="2400" dirty="0"/>
              <a:t>/12)</a:t>
            </a:r>
          </a:p>
          <a:p>
            <a:pPr lvl="1">
              <a:buNone/>
            </a:pPr>
            <a:r>
              <a:rPr lang="en-US" altLang="en-US" sz="2400" i="1" dirty="0"/>
              <a:t>	n </a:t>
            </a:r>
            <a:r>
              <a:rPr lang="en-US" altLang="en-US" sz="2400" dirty="0"/>
              <a:t>= Duration of loan in months</a:t>
            </a:r>
            <a:endParaRPr lang="en-IN" sz="2400" dirty="0"/>
          </a:p>
        </p:txBody>
      </p:sp>
    </p:spTree>
    <p:extLst>
      <p:ext uri="{BB962C8B-B14F-4D97-AF65-F5344CB8AC3E}">
        <p14:creationId xmlns:p14="http://schemas.microsoft.com/office/powerpoint/2010/main" val="1498022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5161"/>
            <a:ext cx="8229600" cy="1107996"/>
          </a:xfrm>
        </p:spPr>
        <p:txBody>
          <a:bodyPr>
            <a:spAutoFit/>
          </a:bodyPr>
          <a:lstStyle/>
          <a:p>
            <a:r>
              <a:rPr lang="en-IN" altLang="en-US" dirty="0"/>
              <a:t>Interest Paid Over the Life of the Loan</a:t>
            </a:r>
            <a:endParaRPr lang="en-IN" dirty="0"/>
          </a:p>
        </p:txBody>
      </p:sp>
      <p:graphicFrame>
        <p:nvGraphicFramePr>
          <p:cNvPr id="4" name="Object 3" descr="Capital I equals capital A n minus capital P."/>
          <p:cNvGraphicFramePr>
            <a:graphicFrameLocks noChangeAspect="1"/>
          </p:cNvGraphicFramePr>
          <p:nvPr>
            <p:extLst>
              <p:ext uri="{D42A27DB-BD31-4B8C-83A1-F6EECF244321}">
                <p14:modId xmlns:p14="http://schemas.microsoft.com/office/powerpoint/2010/main" val="1026955919"/>
              </p:ext>
            </p:extLst>
          </p:nvPr>
        </p:nvGraphicFramePr>
        <p:xfrm>
          <a:off x="3656018" y="1674021"/>
          <a:ext cx="1831964" cy="377169"/>
        </p:xfrm>
        <a:graphic>
          <a:graphicData uri="http://schemas.openxmlformats.org/presentationml/2006/ole">
            <mc:AlternateContent xmlns:mc="http://schemas.openxmlformats.org/markup-compatibility/2006">
              <mc:Choice xmlns:v="urn:schemas-microsoft-com:vml" Requires="v">
                <p:oleObj spid="_x0000_s6181" name="Equation" r:id="rId3" imgW="863280" imgH="177480" progId="Equation.DSMT4">
                  <p:embed/>
                </p:oleObj>
              </mc:Choice>
              <mc:Fallback>
                <p:oleObj name="Equation" r:id="rId3" imgW="863280" imgH="177480" progId="Equation.DSMT4">
                  <p:embed/>
                  <p:pic>
                    <p:nvPicPr>
                      <p:cNvPr id="0" name=""/>
                      <p:cNvPicPr/>
                      <p:nvPr/>
                    </p:nvPicPr>
                    <p:blipFill>
                      <a:blip r:embed="rId4"/>
                      <a:stretch>
                        <a:fillRect/>
                      </a:stretch>
                    </p:blipFill>
                    <p:spPr>
                      <a:xfrm>
                        <a:off x="3656018" y="1674021"/>
                        <a:ext cx="1831964" cy="377169"/>
                      </a:xfrm>
                      <a:prstGeom prst="rect">
                        <a:avLst/>
                      </a:prstGeom>
                    </p:spPr>
                  </p:pic>
                </p:oleObj>
              </mc:Fallback>
            </mc:AlternateContent>
          </a:graphicData>
        </a:graphic>
      </p:graphicFrame>
      <p:sp>
        <p:nvSpPr>
          <p:cNvPr id="3" name="Content Placeholder 2"/>
          <p:cNvSpPr>
            <a:spLocks noGrp="1"/>
          </p:cNvSpPr>
          <p:nvPr>
            <p:ph idx="1"/>
          </p:nvPr>
        </p:nvSpPr>
        <p:spPr>
          <a:xfrm>
            <a:off x="457200" y="2514090"/>
            <a:ext cx="8229600" cy="2154436"/>
          </a:xfrm>
        </p:spPr>
        <p:txBody>
          <a:bodyPr>
            <a:spAutoFit/>
          </a:bodyPr>
          <a:lstStyle/>
          <a:p>
            <a:pPr lvl="1">
              <a:buNone/>
            </a:pPr>
            <a:r>
              <a:rPr lang="en-US" altLang="en-US" sz="2400" dirty="0"/>
              <a:t>where</a:t>
            </a:r>
          </a:p>
          <a:p>
            <a:pPr lvl="1">
              <a:buNone/>
            </a:pPr>
            <a:r>
              <a:rPr lang="en-US" altLang="en-US" sz="2400" i="1" dirty="0"/>
              <a:t>	I </a:t>
            </a:r>
            <a:r>
              <a:rPr lang="en-US" altLang="en-US" sz="2400" dirty="0"/>
              <a:t> = Total interest paid</a:t>
            </a:r>
            <a:endParaRPr lang="en-US" altLang="en-US" sz="2400" i="1" dirty="0"/>
          </a:p>
          <a:p>
            <a:pPr lvl="1">
              <a:buNone/>
            </a:pPr>
            <a:r>
              <a:rPr lang="en-US" altLang="en-US" sz="2400" i="1" dirty="0"/>
              <a:t>	A</a:t>
            </a:r>
            <a:r>
              <a:rPr lang="en-US" altLang="en-US" sz="2400" dirty="0"/>
              <a:t> = Monthly payment</a:t>
            </a:r>
          </a:p>
          <a:p>
            <a:pPr lvl="1">
              <a:buNone/>
            </a:pPr>
            <a:r>
              <a:rPr lang="en-US" altLang="en-US" sz="2400" i="1" dirty="0"/>
              <a:t>	n</a:t>
            </a:r>
            <a:r>
              <a:rPr lang="en-US" altLang="en-US" sz="2400" dirty="0"/>
              <a:t> = Duration of loan in months</a:t>
            </a:r>
          </a:p>
          <a:p>
            <a:pPr lvl="1">
              <a:buNone/>
            </a:pPr>
            <a:r>
              <a:rPr lang="en-US" altLang="en-US" sz="2400" i="1" dirty="0"/>
              <a:t>	P</a:t>
            </a:r>
            <a:r>
              <a:rPr lang="en-US" altLang="en-US" sz="2400" dirty="0"/>
              <a:t> = Principal</a:t>
            </a:r>
          </a:p>
        </p:txBody>
      </p:sp>
    </p:spTree>
    <p:extLst>
      <p:ext uri="{BB962C8B-B14F-4D97-AF65-F5344CB8AC3E}">
        <p14:creationId xmlns:p14="http://schemas.microsoft.com/office/powerpoint/2010/main" val="1614791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7986"/>
            <a:ext cx="8229600" cy="553998"/>
          </a:xfrm>
        </p:spPr>
        <p:txBody>
          <a:bodyPr>
            <a:spAutoFit/>
          </a:bodyPr>
          <a:lstStyle/>
          <a:p>
            <a:r>
              <a:rPr lang="en-US" altLang="en-US" dirty="0"/>
              <a:t>Interest for Month </a:t>
            </a:r>
            <a:r>
              <a:rPr lang="en-US" altLang="en-US" i="1" dirty="0"/>
              <a:t>t</a:t>
            </a:r>
            <a:endParaRPr lang="en-IN" dirty="0"/>
          </a:p>
        </p:txBody>
      </p:sp>
      <p:graphicFrame>
        <p:nvGraphicFramePr>
          <p:cNvPr id="4" name="Object 3" descr="Capital I sub t equals capital U sub t minus 1 open parens i close parens."/>
          <p:cNvGraphicFramePr>
            <a:graphicFrameLocks noChangeAspect="1"/>
          </p:cNvGraphicFramePr>
          <p:nvPr>
            <p:extLst>
              <p:ext uri="{D42A27DB-BD31-4B8C-83A1-F6EECF244321}">
                <p14:modId xmlns:p14="http://schemas.microsoft.com/office/powerpoint/2010/main" val="2948488268"/>
              </p:ext>
            </p:extLst>
          </p:nvPr>
        </p:nvGraphicFramePr>
        <p:xfrm>
          <a:off x="3728393" y="1670442"/>
          <a:ext cx="1704149" cy="519913"/>
        </p:xfrm>
        <a:graphic>
          <a:graphicData uri="http://schemas.openxmlformats.org/presentationml/2006/ole">
            <mc:AlternateContent xmlns:mc="http://schemas.openxmlformats.org/markup-compatibility/2006">
              <mc:Choice xmlns:v="urn:schemas-microsoft-com:vml" Requires="v">
                <p:oleObj spid="_x0000_s7205" name="Equation" r:id="rId3" imgW="749160" imgH="228600" progId="Equation.DSMT4">
                  <p:embed/>
                </p:oleObj>
              </mc:Choice>
              <mc:Fallback>
                <p:oleObj name="Equation" r:id="rId3" imgW="749160" imgH="228600" progId="Equation.DSMT4">
                  <p:embed/>
                  <p:pic>
                    <p:nvPicPr>
                      <p:cNvPr id="0" name=""/>
                      <p:cNvPicPr/>
                      <p:nvPr/>
                    </p:nvPicPr>
                    <p:blipFill>
                      <a:blip r:embed="rId4"/>
                      <a:stretch>
                        <a:fillRect/>
                      </a:stretch>
                    </p:blipFill>
                    <p:spPr>
                      <a:xfrm>
                        <a:off x="3728393" y="1670442"/>
                        <a:ext cx="1704149" cy="519913"/>
                      </a:xfrm>
                      <a:prstGeom prst="rect">
                        <a:avLst/>
                      </a:prstGeom>
                    </p:spPr>
                  </p:pic>
                </p:oleObj>
              </mc:Fallback>
            </mc:AlternateContent>
          </a:graphicData>
        </a:graphic>
      </p:graphicFrame>
      <p:sp>
        <p:nvSpPr>
          <p:cNvPr id="3" name="Content Placeholder 2"/>
          <p:cNvSpPr>
            <a:spLocks noGrp="1"/>
          </p:cNvSpPr>
          <p:nvPr>
            <p:ph idx="1"/>
          </p:nvPr>
        </p:nvSpPr>
        <p:spPr>
          <a:xfrm>
            <a:off x="457200" y="2632628"/>
            <a:ext cx="8229600" cy="2154436"/>
          </a:xfrm>
        </p:spPr>
        <p:txBody>
          <a:bodyPr>
            <a:spAutoFit/>
          </a:bodyPr>
          <a:lstStyle/>
          <a:p>
            <a:pPr lvl="1">
              <a:buNone/>
            </a:pPr>
            <a:r>
              <a:rPr lang="en-US" altLang="en-US" sz="2400" dirty="0"/>
              <a:t>where</a:t>
            </a:r>
          </a:p>
          <a:p>
            <a:pPr lvl="1">
              <a:buNone/>
            </a:pPr>
            <a:r>
              <a:rPr lang="en-US" altLang="en-US" sz="2400" i="1" dirty="0"/>
              <a:t>	</a:t>
            </a:r>
            <a:r>
              <a:rPr lang="en-US" altLang="en-US" sz="2400" i="1" dirty="0">
                <a:latin typeface="Times New Roman" panose="02020603050405020304" pitchFamily="18" charset="0"/>
                <a:cs typeface="Times New Roman" panose="02020603050405020304" pitchFamily="18" charset="0"/>
              </a:rPr>
              <a:t>I</a:t>
            </a:r>
            <a:r>
              <a:rPr lang="en-US" altLang="en-US" sz="2400" i="1" baseline="-25000" dirty="0">
                <a:latin typeface="Times New Roman" panose="02020603050405020304" pitchFamily="18" charset="0"/>
                <a:cs typeface="Times New Roman" panose="02020603050405020304" pitchFamily="18" charset="0"/>
              </a:rPr>
              <a:t>t</a:t>
            </a:r>
            <a:r>
              <a:rPr lang="en-US" altLang="en-US" sz="2400" dirty="0"/>
              <a:t> = Interest for month </a:t>
            </a:r>
            <a:r>
              <a:rPr lang="en-US" altLang="en-US" sz="2400" i="1" dirty="0"/>
              <a:t>t</a:t>
            </a:r>
            <a:endParaRPr lang="en-US" altLang="en-US" sz="2400" dirty="0"/>
          </a:p>
          <a:p>
            <a:pPr lvl="1">
              <a:buNone/>
            </a:pPr>
            <a:r>
              <a:rPr lang="en-US" altLang="en-US" sz="2400" i="1" dirty="0"/>
              <a:t>	</a:t>
            </a:r>
            <a:r>
              <a:rPr lang="en-US" altLang="en-US" sz="2400" i="1" dirty="0" smtClean="0">
                <a:latin typeface="Times New Roman" panose="02020603050405020304" pitchFamily="18" charset="0"/>
                <a:cs typeface="Times New Roman" panose="02020603050405020304" pitchFamily="18" charset="0"/>
              </a:rPr>
              <a:t>U</a:t>
            </a:r>
            <a:r>
              <a:rPr lang="en-US" altLang="en-US" sz="2400" i="1" baseline="-25000" dirty="0" smtClean="0">
                <a:latin typeface="Times New Roman" panose="02020603050405020304" pitchFamily="18" charset="0"/>
                <a:cs typeface="Times New Roman" panose="02020603050405020304" pitchFamily="18" charset="0"/>
              </a:rPr>
              <a:t>t−</a:t>
            </a:r>
            <a:r>
              <a:rPr lang="en-US" altLang="en-US" sz="2400" baseline="-25000" dirty="0" smtClean="0">
                <a:latin typeface="Times New Roman" panose="02020603050405020304" pitchFamily="18" charset="0"/>
                <a:cs typeface="Times New Roman" panose="02020603050405020304" pitchFamily="18" charset="0"/>
              </a:rPr>
              <a:t>1</a:t>
            </a:r>
            <a:r>
              <a:rPr lang="en-US" altLang="en-US" sz="2400" dirty="0" smtClean="0">
                <a:latin typeface="Times New Roman" panose="02020603050405020304" pitchFamily="18" charset="0"/>
                <a:cs typeface="Times New Roman" panose="02020603050405020304" pitchFamily="18" charset="0"/>
              </a:rPr>
              <a:t> </a:t>
            </a:r>
            <a:r>
              <a:rPr lang="en-US" altLang="en-US" sz="2400" dirty="0"/>
              <a:t>= Outstanding principal at the end of</a:t>
            </a:r>
          </a:p>
          <a:p>
            <a:pPr lvl="1">
              <a:buNone/>
            </a:pPr>
            <a:r>
              <a:rPr lang="en-US" altLang="en-US" sz="2400" dirty="0"/>
              <a:t>             month </a:t>
            </a:r>
            <a:r>
              <a:rPr lang="en-US" altLang="en-US" sz="2400" i="1" dirty="0">
                <a:latin typeface="Times New Roman" panose="02020603050405020304" pitchFamily="18" charset="0"/>
                <a:cs typeface="Times New Roman" panose="02020603050405020304" pitchFamily="18" charset="0"/>
              </a:rPr>
              <a:t>t </a:t>
            </a:r>
            <a:r>
              <a:rPr lang="en-US" altLang="en-US" sz="2400" i="1" dirty="0" smtClean="0">
                <a:latin typeface="Times New Roman" panose="02020603050405020304" pitchFamily="18" charset="0"/>
                <a:cs typeface="Times New Roman" panose="02020603050405020304" pitchFamily="18" charset="0"/>
              </a:rPr>
              <a:t>− </a:t>
            </a:r>
            <a:r>
              <a:rPr lang="en-US" altLang="en-US" sz="2400" dirty="0">
                <a:latin typeface="Times New Roman" panose="02020603050405020304" pitchFamily="18" charset="0"/>
                <a:cs typeface="Times New Roman" panose="02020603050405020304" pitchFamily="18" charset="0"/>
              </a:rPr>
              <a:t>1 </a:t>
            </a:r>
            <a:r>
              <a:rPr lang="en-US" altLang="en-US" sz="2400" dirty="0"/>
              <a:t>(the previous month)</a:t>
            </a:r>
          </a:p>
          <a:p>
            <a:pPr lvl="1">
              <a:buNone/>
            </a:pPr>
            <a:r>
              <a:rPr lang="en-US" altLang="en-US" sz="2400" i="1" dirty="0"/>
              <a:t>	i</a:t>
            </a:r>
            <a:r>
              <a:rPr lang="en-US" altLang="en-US" sz="2400" dirty="0"/>
              <a:t> = Periodic interest rate for one month (</a:t>
            </a:r>
            <a:r>
              <a:rPr lang="en-US" altLang="en-US" sz="2400" i="1" dirty="0"/>
              <a:t>r</a:t>
            </a:r>
            <a:r>
              <a:rPr lang="en-US" altLang="en-US" sz="2400" dirty="0"/>
              <a:t>/12)</a:t>
            </a:r>
          </a:p>
        </p:txBody>
      </p:sp>
    </p:spTree>
    <p:extLst>
      <p:ext uri="{BB962C8B-B14F-4D97-AF65-F5344CB8AC3E}">
        <p14:creationId xmlns:p14="http://schemas.microsoft.com/office/powerpoint/2010/main" val="2786457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34638</TotalTime>
  <Words>446</Words>
  <Application>Microsoft Office PowerPoint</Application>
  <PresentationFormat>On-screen Show (4:3)</PresentationFormat>
  <Paragraphs>152</Paragraphs>
  <Slides>26</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2_508 Lecture</vt:lpstr>
      <vt:lpstr>Equation</vt:lpstr>
      <vt:lpstr>Construction Accounting and Financial Management</vt:lpstr>
      <vt:lpstr>Simple Interest</vt:lpstr>
      <vt:lpstr>Compound Interest (1 of 2)</vt:lpstr>
      <vt:lpstr>Compound Interest (2 of 2)</vt:lpstr>
      <vt:lpstr>Yield or Annual Percentage Yield (APY)</vt:lpstr>
      <vt:lpstr>Interest Rate</vt:lpstr>
      <vt:lpstr>Payment on Long-Term Loans</vt:lpstr>
      <vt:lpstr>Interest Paid Over the Life of the Loan</vt:lpstr>
      <vt:lpstr>Interest for Month t</vt:lpstr>
      <vt:lpstr>Outstanding Principal at the End of  Month t</vt:lpstr>
      <vt:lpstr>Principal versus Interest</vt:lpstr>
      <vt:lpstr>Amortization Schedule (1 of 2)</vt:lpstr>
      <vt:lpstr>Amortization Schedule (2 of 2)</vt:lpstr>
      <vt:lpstr>Effective Annual Interest Rate with Closing Costs</vt:lpstr>
      <vt:lpstr>Effective Annual Interest Rate with Closing Costs and Early Payment</vt:lpstr>
      <vt:lpstr>Interest on Short-Term Loans (1 of 2)</vt:lpstr>
      <vt:lpstr>Interest on Short-Term Loans (2 of 2)</vt:lpstr>
      <vt:lpstr>Lines of Credits</vt:lpstr>
      <vt:lpstr>Compensating Balance (1 of 2)</vt:lpstr>
      <vt:lpstr>Compensating Balance (2 of 2)</vt:lpstr>
      <vt:lpstr>Commitment Fee (1 of 2)</vt:lpstr>
      <vt:lpstr>Commitment Fee (2 of 2)</vt:lpstr>
      <vt:lpstr>Other Forms of Financing</vt:lpstr>
      <vt:lpstr>Selecting a Banker</vt:lpstr>
      <vt:lpstr>Applying for a Loan</vt:lpstr>
      <vt:lpstr>Copyright</vt:lpstr>
    </vt:vector>
  </TitlesOfParts>
  <Company>Integra Software Services Pvt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Accounting and Financial Management , Fourth Edition</dc:title>
  <dc:subject>Construction Accounting and Financial Management </dc:subject>
  <dc:creator>Steven J. Peterson</dc:creator>
  <cp:keywords>Accounting</cp:keywords>
  <cp:lastModifiedBy>Tamilmani Sandirasegaran</cp:lastModifiedBy>
  <cp:revision>461</cp:revision>
  <dcterms:modified xsi:type="dcterms:W3CDTF">2018-11-21T09:16:23Z</dcterms:modified>
</cp:coreProperties>
</file>