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4"/>
  </p:notesMasterIdLst>
  <p:handoutMasterIdLst>
    <p:handoutMasterId r:id="rId25"/>
  </p:handoutMasterIdLst>
  <p:sldIdLst>
    <p:sldId id="346" r:id="rId2"/>
    <p:sldId id="316" r:id="rId3"/>
    <p:sldId id="325" r:id="rId4"/>
    <p:sldId id="326" r:id="rId5"/>
    <p:sldId id="327" r:id="rId6"/>
    <p:sldId id="337" r:id="rId7"/>
    <p:sldId id="328" r:id="rId8"/>
    <p:sldId id="338" r:id="rId9"/>
    <p:sldId id="329" r:id="rId10"/>
    <p:sldId id="339" r:id="rId11"/>
    <p:sldId id="330" r:id="rId12"/>
    <p:sldId id="340" r:id="rId13"/>
    <p:sldId id="331" r:id="rId14"/>
    <p:sldId id="341" r:id="rId15"/>
    <p:sldId id="332" r:id="rId16"/>
    <p:sldId id="342" r:id="rId17"/>
    <p:sldId id="333" r:id="rId18"/>
    <p:sldId id="343" r:id="rId19"/>
    <p:sldId id="334" r:id="rId20"/>
    <p:sldId id="344" r:id="rId21"/>
    <p:sldId id="335" r:id="rId22"/>
    <p:sldId id="298"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139" userDrawn="1">
          <p15:clr>
            <a:srgbClr val="A4A3A4"/>
          </p15:clr>
        </p15:guide>
        <p15:guide id="7" orient="horz" pos="4012">
          <p15:clr>
            <a:srgbClr val="A4A3A4"/>
          </p15:clr>
        </p15:guide>
        <p15:guide id="8" orient="horz" pos="1661" userDrawn="1">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77257" autoAdjust="0"/>
  </p:normalViewPr>
  <p:slideViewPr>
    <p:cSldViewPr snapToGrid="0" snapToObjects="1">
      <p:cViewPr varScale="1">
        <p:scale>
          <a:sx n="113" d="100"/>
          <a:sy n="113" d="100"/>
        </p:scale>
        <p:origin x="-1680" y="-108"/>
      </p:cViewPr>
      <p:guideLst>
        <p:guide orient="horz" pos="2160"/>
        <p:guide orient="horz" pos="3895"/>
        <p:guide orient="horz" pos="704"/>
        <p:guide orient="horz" pos="368"/>
        <p:guide orient="horz" pos="1139"/>
        <p:guide orient="horz" pos="4012"/>
        <p:guide orient="horz" pos="1661"/>
        <p:guide orient="horz" pos="3733"/>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69312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endParaRPr lang="en-US" sz="1200" b="0" i="0" u="none" strike="noStrike" cap="none" dirty="0">
              <a:solidFill>
                <a:schemeClr val="dk1"/>
              </a:solidFill>
              <a:latin typeface="Arial"/>
              <a:ea typeface="Arial"/>
              <a:cs typeface="Arial"/>
              <a:sym typeface="Arial"/>
            </a:endParaRP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205130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22</a:t>
            </a:fld>
            <a:endParaRPr lang="en-US" dirty="0"/>
          </a:p>
        </p:txBody>
      </p:sp>
    </p:spTree>
    <p:extLst>
      <p:ext uri="{BB962C8B-B14F-4D97-AF65-F5344CB8AC3E}">
        <p14:creationId xmlns:p14="http://schemas.microsoft.com/office/powerpoint/2010/main" val="3856560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8.wmf"/></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479800"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15</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84123"/>
            <a:ext cx="3572932" cy="307777"/>
          </a:xfrm>
        </p:spPr>
        <p:txBody>
          <a:bodyPr vert="horz" wrap="square" lIns="0" tIns="0" rIns="0" bIns="0" rtlCol="0" anchor="b">
            <a:spAutoFit/>
          </a:bodyPr>
          <a:lstStyle/>
          <a:p>
            <a:r>
              <a:rPr lang="en-IN" sz="2000" dirty="0">
                <a:latin typeface="+mn-lt"/>
              </a:rPr>
              <a:t>Time Value of Money</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58830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79"/>
            <a:ext cx="8229600" cy="1107996"/>
          </a:xfrm>
        </p:spPr>
        <p:txBody>
          <a:bodyPr>
            <a:spAutoFit/>
          </a:bodyPr>
          <a:lstStyle/>
          <a:p>
            <a:r>
              <a:rPr lang="en-IN" dirty="0"/>
              <a:t>Uniform-Series Compound-Amount </a:t>
            </a:r>
            <a:r>
              <a:rPr lang="en-IN" dirty="0" smtClean="0"/>
              <a:t>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the numbers 0, 1, 2, 3, till n. Upward vertical arrows drawn from 1, 2, 3, and n point to “A.”&#10;Second diagram: Horizontal line has the numbers 0, 1, 2, 3, till n. An upward vertical arrow drawn from ‘n’ point to “F.”"/>
          <p:cNvPicPr>
            <a:picLocks noChangeAspect="1"/>
          </p:cNvPicPr>
          <p:nvPr/>
        </p:nvPicPr>
        <p:blipFill>
          <a:blip r:embed="rId2"/>
          <a:stretch>
            <a:fillRect/>
          </a:stretch>
        </p:blipFill>
        <p:spPr>
          <a:xfrm>
            <a:off x="456630" y="2438836"/>
            <a:ext cx="8230741" cy="1980329"/>
          </a:xfrm>
          <a:prstGeom prst="rect">
            <a:avLst/>
          </a:prstGeom>
        </p:spPr>
      </p:pic>
      <p:sp>
        <p:nvSpPr>
          <p:cNvPr id="3" name="Content Placeholder 2"/>
          <p:cNvSpPr>
            <a:spLocks noGrp="1"/>
          </p:cNvSpPr>
          <p:nvPr>
            <p:ph idx="1"/>
          </p:nvPr>
        </p:nvSpPr>
        <p:spPr>
          <a:xfrm>
            <a:off x="457200" y="5939979"/>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15.5</a:t>
            </a:r>
            <a:r>
              <a:rPr lang="en-IN" dirty="0" smtClean="0"/>
              <a:t> </a:t>
            </a:r>
            <a:r>
              <a:rPr lang="en-IN" dirty="0"/>
              <a:t>Uniform-Series Compound-Amount Factor</a:t>
            </a:r>
          </a:p>
        </p:txBody>
      </p:sp>
    </p:spTree>
    <p:extLst>
      <p:ext uri="{BB962C8B-B14F-4D97-AF65-F5344CB8AC3E}">
        <p14:creationId xmlns:p14="http://schemas.microsoft.com/office/powerpoint/2010/main" val="1022957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02"/>
            <a:ext cx="8229600" cy="1097280"/>
          </a:xfrm>
        </p:spPr>
        <p:txBody>
          <a:bodyPr>
            <a:spAutoFit/>
          </a:bodyPr>
          <a:lstStyle/>
          <a:p>
            <a:r>
              <a:rPr lang="en-US" altLang="en-US" dirty="0"/>
              <a:t>Uniform-Series Compound-Amount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uniform series into a future value</a:t>
            </a:r>
            <a:endParaRPr lang="en-IN" sz="2400" dirty="0"/>
          </a:p>
        </p:txBody>
      </p:sp>
      <p:graphicFrame>
        <p:nvGraphicFramePr>
          <p:cNvPr id="6" name="Object 5" descr="Capital F equals capital A open square bracket the fraction open parens 1 plus i close parens to the power “n” minus 1 by “i&quot; close square bracket."/>
          <p:cNvGraphicFramePr>
            <a:graphicFrameLocks noChangeAspect="1"/>
          </p:cNvGraphicFramePr>
          <p:nvPr>
            <p:extLst>
              <p:ext uri="{D42A27DB-BD31-4B8C-83A1-F6EECF244321}">
                <p14:modId xmlns:p14="http://schemas.microsoft.com/office/powerpoint/2010/main" val="2898092245"/>
              </p:ext>
            </p:extLst>
          </p:nvPr>
        </p:nvGraphicFramePr>
        <p:xfrm>
          <a:off x="3382274" y="2413042"/>
          <a:ext cx="2379452" cy="846536"/>
        </p:xfrm>
        <a:graphic>
          <a:graphicData uri="http://schemas.openxmlformats.org/presentationml/2006/ole">
            <mc:AlternateContent xmlns:mc="http://schemas.openxmlformats.org/markup-compatibility/2006">
              <mc:Choice xmlns:v="urn:schemas-microsoft-com:vml" Requires="v">
                <p:oleObj spid="_x0000_s3099" name="Equation" r:id="rId3" imgW="1320480" imgH="469800" progId="Equation.DSMT4">
                  <p:embed/>
                </p:oleObj>
              </mc:Choice>
              <mc:Fallback>
                <p:oleObj name="Equation" r:id="rId3" imgW="1320480" imgH="469800" progId="Equation.DSMT4">
                  <p:embed/>
                  <p:pic>
                    <p:nvPicPr>
                      <p:cNvPr id="0" name=""/>
                      <p:cNvPicPr/>
                      <p:nvPr/>
                    </p:nvPicPr>
                    <p:blipFill>
                      <a:blip r:embed="rId4"/>
                      <a:stretch>
                        <a:fillRect/>
                      </a:stretch>
                    </p:blipFill>
                    <p:spPr>
                      <a:xfrm>
                        <a:off x="3382274" y="2413042"/>
                        <a:ext cx="2379452" cy="846536"/>
                      </a:xfrm>
                      <a:prstGeom prst="rect">
                        <a:avLst/>
                      </a:prstGeom>
                    </p:spPr>
                  </p:pic>
                </p:oleObj>
              </mc:Fallback>
            </mc:AlternateContent>
          </a:graphicData>
        </a:graphic>
      </p:graphicFrame>
      <p:sp>
        <p:nvSpPr>
          <p:cNvPr id="5" name="Content Placeholder 4"/>
          <p:cNvSpPr>
            <a:spLocks noGrp="1"/>
          </p:cNvSpPr>
          <p:nvPr>
            <p:ph idx="13"/>
          </p:nvPr>
        </p:nvSpPr>
        <p:spPr>
          <a:xfrm>
            <a:off x="457200" y="3682989"/>
            <a:ext cx="8229600" cy="1554272"/>
          </a:xfrm>
        </p:spPr>
        <p:txBody>
          <a:bodyPr>
            <a:spAutoFit/>
          </a:bodyPr>
          <a:lstStyle/>
          <a:p>
            <a:r>
              <a:rPr lang="en-US" altLang="en-US" sz="2400" dirty="0"/>
              <a:t>If </a:t>
            </a:r>
            <a:r>
              <a:rPr lang="en-US" altLang="en-US" sz="2400" i="1" dirty="0"/>
              <a:t>A</a:t>
            </a:r>
            <a:r>
              <a:rPr lang="en-US" altLang="en-US" sz="2400" dirty="0"/>
              <a:t> dollars are set aside every year for </a:t>
            </a:r>
            <a:r>
              <a:rPr lang="en-US" altLang="en-US" sz="2400" i="1" dirty="0"/>
              <a:t>n </a:t>
            </a:r>
            <a:r>
              <a:rPr lang="en-US" altLang="en-US" sz="2400" dirty="0"/>
              <a:t> years, how much will there be at the end of </a:t>
            </a:r>
            <a:r>
              <a:rPr lang="en-US" altLang="en-US" sz="2400" i="1" dirty="0"/>
              <a:t>n</a:t>
            </a:r>
            <a:r>
              <a:rPr lang="en-US" altLang="en-US" sz="2400" dirty="0"/>
              <a:t> years at an annual interest rate of </a:t>
            </a:r>
            <a:r>
              <a:rPr lang="en-US" altLang="en-US" sz="2400" i="1" dirty="0" err="1"/>
              <a:t>i</a:t>
            </a:r>
            <a:r>
              <a:rPr lang="en-US" altLang="en-US" sz="2400" dirty="0"/>
              <a:t>?</a:t>
            </a:r>
          </a:p>
          <a:p>
            <a:pPr lvl="1"/>
            <a:r>
              <a:rPr lang="en-US" altLang="en-US" sz="2400" dirty="0"/>
              <a:t>Saving for retirement</a:t>
            </a:r>
            <a:endParaRPr lang="en-IN" sz="2400" dirty="0"/>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028"/>
            <a:ext cx="8229600" cy="984885"/>
          </a:xfrm>
        </p:spPr>
        <p:txBody>
          <a:bodyPr>
            <a:spAutoFit/>
          </a:bodyPr>
          <a:lstStyle/>
          <a:p>
            <a:r>
              <a:rPr lang="en-IN" dirty="0"/>
              <a:t>Uniform-Series Sinking-Fund </a:t>
            </a:r>
            <a:r>
              <a:rPr lang="en-IN" dirty="0" smtClean="0"/>
              <a:t>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0, 1, 2, 3, till n, and an upward vertical arrow drawn from n points to “F.”&#10;Second diagram: Horizontal line has 0, 1, 2, 3, till n; and upward vertical arrows drawn from 1, 2, 3, and n point to “A.”"/>
          <p:cNvPicPr>
            <a:picLocks noChangeAspect="1"/>
          </p:cNvPicPr>
          <p:nvPr/>
        </p:nvPicPr>
        <p:blipFill>
          <a:blip r:embed="rId2"/>
          <a:stretch>
            <a:fillRect/>
          </a:stretch>
        </p:blipFill>
        <p:spPr>
          <a:xfrm>
            <a:off x="477259" y="2449150"/>
            <a:ext cx="8189483" cy="1959700"/>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15.6</a:t>
            </a:r>
            <a:r>
              <a:rPr lang="en-IN" dirty="0" smtClean="0"/>
              <a:t> </a:t>
            </a:r>
            <a:r>
              <a:rPr lang="en-IN" dirty="0"/>
              <a:t>Uniform-Series Sinking-Fund Factor</a:t>
            </a:r>
          </a:p>
        </p:txBody>
      </p:sp>
    </p:spTree>
    <p:extLst>
      <p:ext uri="{BB962C8B-B14F-4D97-AF65-F5344CB8AC3E}">
        <p14:creationId xmlns:p14="http://schemas.microsoft.com/office/powerpoint/2010/main" val="3184929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092"/>
            <a:ext cx="8229600" cy="984885"/>
          </a:xfrm>
        </p:spPr>
        <p:txBody>
          <a:bodyPr>
            <a:spAutoFit/>
          </a:bodyPr>
          <a:lstStyle/>
          <a:p>
            <a:r>
              <a:rPr lang="en-US" altLang="en-US" dirty="0"/>
              <a:t>Uniform-Series Sinking-Fund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future value into a uniform series</a:t>
            </a:r>
            <a:endParaRPr lang="en-IN" sz="2400" dirty="0"/>
          </a:p>
        </p:txBody>
      </p:sp>
      <p:graphicFrame>
        <p:nvGraphicFramePr>
          <p:cNvPr id="6" name="Object 5" descr="Capital A equals capital F open square bracket the fraction “i&quot; by open parens 1 plus i close parens to the power “n” minus 1 close square bracket."/>
          <p:cNvGraphicFramePr>
            <a:graphicFrameLocks noChangeAspect="1"/>
          </p:cNvGraphicFramePr>
          <p:nvPr>
            <p:extLst>
              <p:ext uri="{D42A27DB-BD31-4B8C-83A1-F6EECF244321}">
                <p14:modId xmlns:p14="http://schemas.microsoft.com/office/powerpoint/2010/main" val="2810496781"/>
              </p:ext>
            </p:extLst>
          </p:nvPr>
        </p:nvGraphicFramePr>
        <p:xfrm>
          <a:off x="3314526" y="2220739"/>
          <a:ext cx="2413344" cy="858594"/>
        </p:xfrm>
        <a:graphic>
          <a:graphicData uri="http://schemas.openxmlformats.org/presentationml/2006/ole">
            <mc:AlternateContent xmlns:mc="http://schemas.openxmlformats.org/markup-compatibility/2006">
              <mc:Choice xmlns:v="urn:schemas-microsoft-com:vml" Requires="v">
                <p:oleObj spid="_x0000_s4121" name="Equation" r:id="rId3" imgW="1320480" imgH="469800" progId="Equation.DSMT4">
                  <p:embed/>
                </p:oleObj>
              </mc:Choice>
              <mc:Fallback>
                <p:oleObj name="Equation" r:id="rId3" imgW="1320480" imgH="469800" progId="Equation.DSMT4">
                  <p:embed/>
                  <p:pic>
                    <p:nvPicPr>
                      <p:cNvPr id="0" name=""/>
                      <p:cNvPicPr/>
                      <p:nvPr/>
                    </p:nvPicPr>
                    <p:blipFill>
                      <a:blip r:embed="rId4"/>
                      <a:stretch>
                        <a:fillRect/>
                      </a:stretch>
                    </p:blipFill>
                    <p:spPr>
                      <a:xfrm>
                        <a:off x="3314526" y="2220739"/>
                        <a:ext cx="2413344" cy="858594"/>
                      </a:xfrm>
                      <a:prstGeom prst="rect">
                        <a:avLst/>
                      </a:prstGeom>
                    </p:spPr>
                  </p:pic>
                </p:oleObj>
              </mc:Fallback>
            </mc:AlternateContent>
          </a:graphicData>
        </a:graphic>
      </p:graphicFrame>
      <p:sp>
        <p:nvSpPr>
          <p:cNvPr id="5" name="Content Placeholder 4"/>
          <p:cNvSpPr>
            <a:spLocks noGrp="1"/>
          </p:cNvSpPr>
          <p:nvPr>
            <p:ph idx="13"/>
          </p:nvPr>
        </p:nvSpPr>
        <p:spPr>
          <a:xfrm>
            <a:off x="457200" y="3412045"/>
            <a:ext cx="8229600" cy="1554272"/>
          </a:xfrm>
        </p:spPr>
        <p:txBody>
          <a:bodyPr>
            <a:spAutoFit/>
          </a:bodyPr>
          <a:lstStyle/>
          <a:p>
            <a:r>
              <a:rPr lang="en-US" altLang="en-US" sz="2400" dirty="0"/>
              <a:t>How much (</a:t>
            </a:r>
            <a:r>
              <a:rPr lang="en-US" altLang="en-US" sz="2400" i="1" dirty="0"/>
              <a:t>A</a:t>
            </a:r>
            <a:r>
              <a:rPr lang="en-US" altLang="en-US" sz="2400" dirty="0"/>
              <a:t>) must be set aside each year for </a:t>
            </a:r>
            <a:r>
              <a:rPr lang="en-US" altLang="en-US" sz="2400" i="1" dirty="0"/>
              <a:t>n</a:t>
            </a:r>
            <a:r>
              <a:rPr lang="en-US" altLang="en-US" sz="2400" dirty="0"/>
              <a:t> years to have </a:t>
            </a:r>
            <a:r>
              <a:rPr lang="en-US" altLang="en-US" sz="2400" i="1" dirty="0"/>
              <a:t>F</a:t>
            </a:r>
            <a:r>
              <a:rPr lang="en-US" altLang="en-US" sz="2400" dirty="0"/>
              <a:t> dollars at the end of </a:t>
            </a:r>
            <a:r>
              <a:rPr lang="en-US" altLang="en-US" sz="2400" i="1" dirty="0"/>
              <a:t>n</a:t>
            </a:r>
            <a:r>
              <a:rPr lang="en-US" altLang="en-US" sz="2400" dirty="0"/>
              <a:t> years at an annual interest rate of </a:t>
            </a:r>
            <a:r>
              <a:rPr lang="en-US" altLang="en-US" sz="2400" i="1" dirty="0" err="1"/>
              <a:t>i</a:t>
            </a:r>
            <a:r>
              <a:rPr lang="en-US" altLang="en-US" sz="2400" dirty="0"/>
              <a:t>?</a:t>
            </a:r>
          </a:p>
          <a:p>
            <a:pPr lvl="1"/>
            <a:r>
              <a:rPr lang="en-US" altLang="en-US" sz="2400" dirty="0"/>
              <a:t>Saving for retirement</a:t>
            </a:r>
            <a:endParaRPr lang="en-IN" sz="2400" dirty="0"/>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028"/>
            <a:ext cx="8229600" cy="984885"/>
          </a:xfrm>
        </p:spPr>
        <p:txBody>
          <a:bodyPr>
            <a:spAutoFit/>
          </a:bodyPr>
          <a:lstStyle/>
          <a:p>
            <a:r>
              <a:rPr lang="en-IN" dirty="0"/>
              <a:t>Uniform-Series Present-Worth </a:t>
            </a:r>
            <a:r>
              <a:rPr lang="en-IN" dirty="0" smtClean="0"/>
              <a:t>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the numbers 0, 1, 2, 3, till n. Upward vertical arrows drawn from 1, 2, 3, and n point to “A.”&#10;Second diagram: Horizontal line has the numbers 0, 1, 2, 3, till n. An upward vertical arrow drawn from 0 points to “P.”"/>
          <p:cNvPicPr>
            <a:picLocks noChangeAspect="1"/>
          </p:cNvPicPr>
          <p:nvPr/>
        </p:nvPicPr>
        <p:blipFill>
          <a:blip r:embed="rId2"/>
          <a:stretch>
            <a:fillRect/>
          </a:stretch>
        </p:blipFill>
        <p:spPr>
          <a:xfrm>
            <a:off x="467563" y="2636807"/>
            <a:ext cx="8208875" cy="1958463"/>
          </a:xfrm>
          <a:prstGeom prst="rect">
            <a:avLst/>
          </a:prstGeom>
        </p:spPr>
      </p:pic>
      <p:sp>
        <p:nvSpPr>
          <p:cNvPr id="3" name="Content Placeholder 2"/>
          <p:cNvSpPr>
            <a:spLocks noGrp="1"/>
          </p:cNvSpPr>
          <p:nvPr>
            <p:ph idx="1"/>
          </p:nvPr>
        </p:nvSpPr>
        <p:spPr>
          <a:xfrm>
            <a:off x="457200" y="5939976"/>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15.7</a:t>
            </a:r>
            <a:r>
              <a:rPr lang="en-IN" dirty="0" smtClean="0"/>
              <a:t> </a:t>
            </a:r>
            <a:r>
              <a:rPr lang="en-IN" dirty="0"/>
              <a:t>Uniform-Series Present-Worth Factor</a:t>
            </a:r>
          </a:p>
        </p:txBody>
      </p:sp>
    </p:spTree>
    <p:extLst>
      <p:ext uri="{BB962C8B-B14F-4D97-AF65-F5344CB8AC3E}">
        <p14:creationId xmlns:p14="http://schemas.microsoft.com/office/powerpoint/2010/main" val="2463979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092"/>
            <a:ext cx="8229600" cy="984885"/>
          </a:xfrm>
        </p:spPr>
        <p:txBody>
          <a:bodyPr>
            <a:spAutoFit/>
          </a:bodyPr>
          <a:lstStyle/>
          <a:p>
            <a:r>
              <a:rPr lang="en-US" altLang="en-US" dirty="0"/>
              <a:t>Uniform-Series Present-Worth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uniform series into a present value</a:t>
            </a:r>
            <a:endParaRPr lang="en-IN" sz="2400" dirty="0"/>
          </a:p>
        </p:txBody>
      </p:sp>
      <p:graphicFrame>
        <p:nvGraphicFramePr>
          <p:cNvPr id="6" name="Object 5" descr="Capital P equals capital A open square bracket the fraction open parens 1 plus i close parens to the power “n” minus 1 by “i&quot; open parens 1 plus i close parens to the power “n” close square bracket."/>
          <p:cNvGraphicFramePr>
            <a:graphicFrameLocks noChangeAspect="1"/>
          </p:cNvGraphicFramePr>
          <p:nvPr>
            <p:extLst>
              <p:ext uri="{D42A27DB-BD31-4B8C-83A1-F6EECF244321}">
                <p14:modId xmlns:p14="http://schemas.microsoft.com/office/powerpoint/2010/main" val="754411860"/>
              </p:ext>
            </p:extLst>
          </p:nvPr>
        </p:nvGraphicFramePr>
        <p:xfrm>
          <a:off x="3065196" y="2374113"/>
          <a:ext cx="2573325" cy="924395"/>
        </p:xfrm>
        <a:graphic>
          <a:graphicData uri="http://schemas.openxmlformats.org/presentationml/2006/ole">
            <mc:AlternateContent xmlns:mc="http://schemas.openxmlformats.org/markup-compatibility/2006">
              <mc:Choice xmlns:v="urn:schemas-microsoft-com:vml" Requires="v">
                <p:oleObj spid="_x0000_s5139" name="Equation" r:id="rId3" imgW="1307880" imgH="469800" progId="Equation.DSMT4">
                  <p:embed/>
                </p:oleObj>
              </mc:Choice>
              <mc:Fallback>
                <p:oleObj name="Equation" r:id="rId3" imgW="1307880" imgH="469800" progId="Equation.DSMT4">
                  <p:embed/>
                  <p:pic>
                    <p:nvPicPr>
                      <p:cNvPr id="0" name=""/>
                      <p:cNvPicPr/>
                      <p:nvPr/>
                    </p:nvPicPr>
                    <p:blipFill>
                      <a:blip r:embed="rId4"/>
                      <a:stretch>
                        <a:fillRect/>
                      </a:stretch>
                    </p:blipFill>
                    <p:spPr>
                      <a:xfrm>
                        <a:off x="3065196" y="2374113"/>
                        <a:ext cx="2573325" cy="924395"/>
                      </a:xfrm>
                      <a:prstGeom prst="rect">
                        <a:avLst/>
                      </a:prstGeom>
                    </p:spPr>
                  </p:pic>
                </p:oleObj>
              </mc:Fallback>
            </mc:AlternateContent>
          </a:graphicData>
        </a:graphic>
      </p:graphicFrame>
      <p:sp>
        <p:nvSpPr>
          <p:cNvPr id="5" name="Content Placeholder 4"/>
          <p:cNvSpPr>
            <a:spLocks noGrp="1"/>
          </p:cNvSpPr>
          <p:nvPr>
            <p:ph idx="13"/>
          </p:nvPr>
        </p:nvSpPr>
        <p:spPr>
          <a:xfrm>
            <a:off x="457200" y="3615253"/>
            <a:ext cx="8229600" cy="1107996"/>
          </a:xfrm>
        </p:spPr>
        <p:txBody>
          <a:bodyPr>
            <a:spAutoFit/>
          </a:bodyPr>
          <a:lstStyle/>
          <a:p>
            <a:r>
              <a:rPr lang="en-US" altLang="en-US" sz="2400" dirty="0"/>
              <a:t>How much can be paid for a home if the buyer can afford a monthly payment of </a:t>
            </a:r>
            <a:r>
              <a:rPr lang="en-US" altLang="en-US" sz="2400" i="1" dirty="0"/>
              <a:t>A</a:t>
            </a:r>
            <a:r>
              <a:rPr lang="en-US" altLang="en-US" sz="2400" dirty="0"/>
              <a:t> dollars for </a:t>
            </a:r>
            <a:r>
              <a:rPr lang="en-US" altLang="en-US" sz="2400" i="1" dirty="0"/>
              <a:t>n</a:t>
            </a:r>
            <a:r>
              <a:rPr lang="en-US" altLang="en-US" sz="2400" dirty="0"/>
              <a:t> months at a monthly interest rate of </a:t>
            </a:r>
            <a:r>
              <a:rPr lang="en-US" altLang="en-US" sz="2400" i="1" dirty="0" err="1"/>
              <a:t>i</a:t>
            </a:r>
            <a:r>
              <a:rPr lang="en-US" altLang="en-US" sz="2400" dirty="0"/>
              <a:t>?</a:t>
            </a:r>
            <a:endParaRPr lang="en-IN" sz="2400" dirty="0"/>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6694"/>
            <a:ext cx="8229600" cy="1107996"/>
          </a:xfrm>
        </p:spPr>
        <p:txBody>
          <a:bodyPr>
            <a:spAutoFit/>
          </a:bodyPr>
          <a:lstStyle/>
          <a:p>
            <a:r>
              <a:rPr lang="en-IN" dirty="0" smtClean="0"/>
              <a:t>Uniform-Series Capital-Recovery 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the numbers 0, 1, 2, 3, till n. An upward vertical arrow drawn from 0 points to “P.”&#10;Second diagram: Horizontal line has the numbers 0, 1, 2, 3, till n. Upward vertical arrows drawn from 1, 2, 3, and n point to “A.”"/>
          <p:cNvPicPr>
            <a:picLocks noChangeAspect="1"/>
          </p:cNvPicPr>
          <p:nvPr/>
        </p:nvPicPr>
        <p:blipFill>
          <a:blip r:embed="rId2"/>
          <a:stretch>
            <a:fillRect/>
          </a:stretch>
        </p:blipFill>
        <p:spPr>
          <a:xfrm>
            <a:off x="466945" y="2443992"/>
            <a:ext cx="8210111" cy="1970014"/>
          </a:xfrm>
          <a:prstGeom prst="rect">
            <a:avLst/>
          </a:prstGeom>
        </p:spPr>
      </p:pic>
      <p:sp>
        <p:nvSpPr>
          <p:cNvPr id="3" name="Content Placeholder 2"/>
          <p:cNvSpPr>
            <a:spLocks noGrp="1"/>
          </p:cNvSpPr>
          <p:nvPr>
            <p:ph idx="1"/>
          </p:nvPr>
        </p:nvSpPr>
        <p:spPr>
          <a:xfrm>
            <a:off x="457200" y="5939975"/>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15.9</a:t>
            </a:r>
            <a:r>
              <a:rPr lang="en-IN" dirty="0" smtClean="0"/>
              <a:t> </a:t>
            </a:r>
            <a:r>
              <a:rPr lang="en-IN" dirty="0"/>
              <a:t>Uniform-Series Capital-Recovery Factor</a:t>
            </a:r>
          </a:p>
        </p:txBody>
      </p:sp>
    </p:spTree>
    <p:extLst>
      <p:ext uri="{BB962C8B-B14F-4D97-AF65-F5344CB8AC3E}">
        <p14:creationId xmlns:p14="http://schemas.microsoft.com/office/powerpoint/2010/main" val="1199483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9169"/>
            <a:ext cx="8229600" cy="1097280"/>
          </a:xfrm>
        </p:spPr>
        <p:txBody>
          <a:bodyPr>
            <a:spAutoFit/>
          </a:bodyPr>
          <a:lstStyle/>
          <a:p>
            <a:r>
              <a:rPr lang="en-US" altLang="en-US" dirty="0"/>
              <a:t>Uniform-Series Capital-Recovery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present value in to a uniform series</a:t>
            </a:r>
            <a:endParaRPr lang="en-IN" sz="2400" dirty="0"/>
          </a:p>
        </p:txBody>
      </p:sp>
      <p:graphicFrame>
        <p:nvGraphicFramePr>
          <p:cNvPr id="6" name="Object 5" descr="Capital A equals capital P open square bracket the fraction “i&quot; open parens 1 plus i close parens to the power “n” by open parens 1 plus i close parens to the power “n” minus 1 by close square bracket."/>
          <p:cNvGraphicFramePr>
            <a:graphicFrameLocks noChangeAspect="1"/>
          </p:cNvGraphicFramePr>
          <p:nvPr>
            <p:extLst>
              <p:ext uri="{D42A27DB-BD31-4B8C-83A1-F6EECF244321}">
                <p14:modId xmlns:p14="http://schemas.microsoft.com/office/powerpoint/2010/main" val="2824956122"/>
              </p:ext>
            </p:extLst>
          </p:nvPr>
        </p:nvGraphicFramePr>
        <p:xfrm>
          <a:off x="3312236" y="2436796"/>
          <a:ext cx="2130046" cy="765160"/>
        </p:xfrm>
        <a:graphic>
          <a:graphicData uri="http://schemas.openxmlformats.org/presentationml/2006/ole">
            <mc:AlternateContent xmlns:mc="http://schemas.openxmlformats.org/markup-compatibility/2006">
              <mc:Choice xmlns:v="urn:schemas-microsoft-com:vml" Requires="v">
                <p:oleObj spid="_x0000_s6159" name="Equation" r:id="rId3" imgW="1307880" imgH="469800" progId="Equation.DSMT4">
                  <p:embed/>
                </p:oleObj>
              </mc:Choice>
              <mc:Fallback>
                <p:oleObj name="Equation" r:id="rId3" imgW="1307880" imgH="469800" progId="Equation.DSMT4">
                  <p:embed/>
                  <p:pic>
                    <p:nvPicPr>
                      <p:cNvPr id="0" name=""/>
                      <p:cNvPicPr/>
                      <p:nvPr/>
                    </p:nvPicPr>
                    <p:blipFill>
                      <a:blip r:embed="rId4"/>
                      <a:stretch>
                        <a:fillRect/>
                      </a:stretch>
                    </p:blipFill>
                    <p:spPr>
                      <a:xfrm>
                        <a:off x="3312236" y="2436796"/>
                        <a:ext cx="2130046" cy="765160"/>
                      </a:xfrm>
                      <a:prstGeom prst="rect">
                        <a:avLst/>
                      </a:prstGeom>
                    </p:spPr>
                  </p:pic>
                </p:oleObj>
              </mc:Fallback>
            </mc:AlternateContent>
          </a:graphicData>
        </a:graphic>
      </p:graphicFrame>
      <p:sp>
        <p:nvSpPr>
          <p:cNvPr id="5" name="Content Placeholder 4"/>
          <p:cNvSpPr>
            <a:spLocks noGrp="1"/>
          </p:cNvSpPr>
          <p:nvPr>
            <p:ph idx="13"/>
          </p:nvPr>
        </p:nvSpPr>
        <p:spPr>
          <a:xfrm>
            <a:off x="457200" y="3471314"/>
            <a:ext cx="8229600" cy="738664"/>
          </a:xfrm>
        </p:spPr>
        <p:txBody>
          <a:bodyPr>
            <a:spAutoFit/>
          </a:bodyPr>
          <a:lstStyle/>
          <a:p>
            <a:r>
              <a:rPr lang="en-US" altLang="en-US" sz="2400" dirty="0"/>
              <a:t>How much would the monthly payment be on a </a:t>
            </a:r>
            <a:r>
              <a:rPr lang="en-US" altLang="en-US" sz="2400" i="1" dirty="0"/>
              <a:t>P</a:t>
            </a:r>
            <a:r>
              <a:rPr lang="en-US" altLang="en-US" sz="2400" dirty="0"/>
              <a:t> dollar loan with a term of </a:t>
            </a:r>
            <a:r>
              <a:rPr lang="en-US" altLang="en-US" sz="2400" i="1" dirty="0"/>
              <a:t>n </a:t>
            </a:r>
            <a:r>
              <a:rPr lang="en-US" altLang="en-US" sz="2400" dirty="0"/>
              <a:t>months at a monthly interest rate of </a:t>
            </a:r>
            <a:r>
              <a:rPr lang="en-US" altLang="en-US" sz="2400" i="1" dirty="0" err="1"/>
              <a:t>i</a:t>
            </a:r>
            <a:r>
              <a:rPr lang="en-US" altLang="en-US" sz="2400" dirty="0"/>
              <a:t>?</a:t>
            </a:r>
            <a:endParaRPr lang="en-IN" sz="2400" dirty="0"/>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4744"/>
            <a:ext cx="8229600" cy="553998"/>
          </a:xfrm>
        </p:spPr>
        <p:txBody>
          <a:bodyPr>
            <a:spAutoFit/>
          </a:bodyPr>
          <a:lstStyle/>
          <a:p>
            <a:r>
              <a:rPr lang="en-IN" dirty="0"/>
              <a:t>Cash-Flow Diagrams</a:t>
            </a:r>
          </a:p>
        </p:txBody>
      </p:sp>
      <p:sp>
        <p:nvSpPr>
          <p:cNvPr id="4" name="Content Placeholder 3"/>
          <p:cNvSpPr>
            <a:spLocks noGrp="1"/>
          </p:cNvSpPr>
          <p:nvPr>
            <p:ph idx="1"/>
          </p:nvPr>
        </p:nvSpPr>
        <p:spPr>
          <a:xfrm>
            <a:off x="457200" y="1574799"/>
            <a:ext cx="8229600" cy="369332"/>
          </a:xfrm>
        </p:spPr>
        <p:txBody>
          <a:bodyPr>
            <a:spAutoFit/>
          </a:bodyPr>
          <a:lstStyle/>
          <a:p>
            <a:r>
              <a:rPr lang="en-IN" sz="2400" dirty="0"/>
              <a:t>Shows direction, size, and timing of cash </a:t>
            </a:r>
            <a:r>
              <a:rPr lang="en-IN" sz="2400" dirty="0" smtClean="0"/>
              <a:t>flow</a:t>
            </a:r>
            <a:endParaRPr lang="en-IN" sz="2400" dirty="0"/>
          </a:p>
        </p:txBody>
      </p:sp>
      <p:pic>
        <p:nvPicPr>
          <p:cNvPr id="6" name="Picture 5" descr="The diagram shows the following information:&#10;• Month: March; cash flow (dollars): 10,000&#10;• Month: April; cash flow (dollars): 15,000&#10;• Month: May; cash flow (dollars): 25,000&#10;• Month: June; cash flow (dollars): 21,000&#10;• Month: July; cash flow (dollars):  17,000&#10;• Month: August; cash flow (dollars):  nil."/>
          <p:cNvPicPr>
            <a:picLocks noChangeAspect="1"/>
          </p:cNvPicPr>
          <p:nvPr/>
        </p:nvPicPr>
        <p:blipFill>
          <a:blip r:embed="rId2"/>
          <a:stretch>
            <a:fillRect/>
          </a:stretch>
        </p:blipFill>
        <p:spPr>
          <a:xfrm>
            <a:off x="809953" y="2373624"/>
            <a:ext cx="7544877" cy="3013616"/>
          </a:xfrm>
          <a:prstGeom prst="rect">
            <a:avLst/>
          </a:prstGeom>
        </p:spPr>
      </p:pic>
      <p:sp>
        <p:nvSpPr>
          <p:cNvPr id="5" name="Content Placeholder 4"/>
          <p:cNvSpPr>
            <a:spLocks noGrp="1"/>
          </p:cNvSpPr>
          <p:nvPr>
            <p:ph idx="13"/>
          </p:nvPr>
        </p:nvSpPr>
        <p:spPr>
          <a:xfrm>
            <a:off x="457200" y="5936673"/>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15.12</a:t>
            </a:r>
            <a:r>
              <a:rPr lang="en-IN" dirty="0" smtClean="0"/>
              <a:t> </a:t>
            </a:r>
            <a:r>
              <a:rPr lang="en-IN" dirty="0"/>
              <a:t>Cash Flow for Example 15-10</a:t>
            </a:r>
          </a:p>
        </p:txBody>
      </p:sp>
    </p:spTree>
    <p:extLst>
      <p:ext uri="{BB962C8B-B14F-4D97-AF65-F5344CB8AC3E}">
        <p14:creationId xmlns:p14="http://schemas.microsoft.com/office/powerpoint/2010/main" val="3983718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Complex Cash </a:t>
            </a:r>
            <a:r>
              <a:rPr lang="en-US" altLang="en-US" dirty="0" smtClean="0"/>
              <a:t>Flows </a:t>
            </a:r>
            <a:r>
              <a:rPr lang="en-US" altLang="en-US" sz="2800" dirty="0" smtClean="0"/>
              <a:t>(1 of 2)</a:t>
            </a:r>
            <a:endParaRPr lang="en-IN" sz="2800" dirty="0"/>
          </a:p>
        </p:txBody>
      </p:sp>
      <p:sp>
        <p:nvSpPr>
          <p:cNvPr id="3" name="Content Placeholder 2"/>
          <p:cNvSpPr>
            <a:spLocks noGrp="1"/>
          </p:cNvSpPr>
          <p:nvPr>
            <p:ph idx="1"/>
          </p:nvPr>
        </p:nvSpPr>
        <p:spPr>
          <a:xfrm>
            <a:off x="457200" y="1571176"/>
            <a:ext cx="8229600" cy="1669688"/>
          </a:xfrm>
        </p:spPr>
        <p:txBody>
          <a:bodyPr>
            <a:spAutoFit/>
          </a:bodyPr>
          <a:lstStyle/>
          <a:p>
            <a:r>
              <a:rPr lang="en-IN" altLang="en-US" sz="2400" dirty="0"/>
              <a:t>Cash flows occurring at the same period of time may be added or subtracted</a:t>
            </a:r>
          </a:p>
          <a:p>
            <a:r>
              <a:rPr lang="en-IN" altLang="en-US" sz="2400" dirty="0"/>
              <a:t>Use time value of money to move all of the cash flows to the same point in time and then add or subtract them</a:t>
            </a:r>
          </a:p>
        </p:txBody>
      </p:sp>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66172"/>
            <a:ext cx="8229600" cy="553998"/>
          </a:xfrm>
        </p:spPr>
        <p:txBody>
          <a:bodyPr lIns="0" tIns="0" rIns="0" bIns="0">
            <a:spAutoFit/>
          </a:bodyPr>
          <a:lstStyle/>
          <a:p>
            <a:r>
              <a:rPr lang="en-IN" dirty="0">
                <a:ea typeface="ＭＳ Ｐゴシック" charset="0"/>
                <a:cs typeface="Times New Roman" charset="0"/>
              </a:rPr>
              <a:t>Equivalence</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611536"/>
            <a:ext cx="8229600" cy="2571473"/>
          </a:xfrm>
        </p:spPr>
        <p:txBody>
          <a:bodyPr vert="horz" lIns="0" tIns="0" rIns="0" bIns="0" rtlCol="0">
            <a:spAutoFit/>
          </a:bodyPr>
          <a:lstStyle/>
          <a:p>
            <a:pPr>
              <a:lnSpc>
                <a:spcPct val="90000"/>
              </a:lnSpc>
            </a:pPr>
            <a:r>
              <a:rPr lang="en-IN" sz="2400" dirty="0"/>
              <a:t>Cash flows have the same perceived value</a:t>
            </a:r>
          </a:p>
          <a:p>
            <a:pPr>
              <a:lnSpc>
                <a:spcPct val="90000"/>
              </a:lnSpc>
            </a:pPr>
            <a:r>
              <a:rPr lang="en-IN" sz="2400" dirty="0"/>
              <a:t>Cash flows are not equal unless they occur at the same period of time</a:t>
            </a:r>
          </a:p>
          <a:p>
            <a:pPr>
              <a:lnSpc>
                <a:spcPct val="90000"/>
              </a:lnSpc>
            </a:pPr>
            <a:r>
              <a:rPr lang="en-IN" sz="2400" dirty="0"/>
              <a:t>For example, $100 today may be equivalent to $105 a year from now</a:t>
            </a:r>
          </a:p>
          <a:p>
            <a:pPr>
              <a:lnSpc>
                <a:spcPct val="90000"/>
              </a:lnSpc>
            </a:pPr>
            <a:r>
              <a:rPr lang="en-IN" sz="2400" dirty="0"/>
              <a:t>Basis of banking equations in Chapter 16</a:t>
            </a:r>
          </a:p>
        </p:txBody>
      </p:sp>
    </p:spTree>
    <p:extLst>
      <p:ext uri="{BB962C8B-B14F-4D97-AF65-F5344CB8AC3E}">
        <p14:creationId xmlns:p14="http://schemas.microsoft.com/office/powerpoint/2010/main" val="2353334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4744"/>
            <a:ext cx="8229600" cy="553998"/>
          </a:xfrm>
        </p:spPr>
        <p:txBody>
          <a:bodyPr>
            <a:spAutoFit/>
          </a:bodyPr>
          <a:lstStyle/>
          <a:p>
            <a:r>
              <a:rPr lang="en-US" altLang="en-US" dirty="0"/>
              <a:t>Complex Cash </a:t>
            </a:r>
            <a:r>
              <a:rPr lang="en-US" altLang="en-US" dirty="0" smtClean="0"/>
              <a:t>Flows </a:t>
            </a:r>
            <a:r>
              <a:rPr lang="en-US" altLang="en-US" sz="2800" dirty="0" smtClean="0"/>
              <a:t>(2 of 2)</a:t>
            </a:r>
            <a:endParaRPr lang="en-IN" sz="2800" dirty="0"/>
          </a:p>
        </p:txBody>
      </p:sp>
      <p:pic>
        <p:nvPicPr>
          <p:cNvPr id="6" name="Picture 5" descr="The diagram shows the following information:&#10;Horizontal line has the years from 0 to 5 in increments of 1. A vertical arrow drawn downward from 0 points to “P.” Vertical arrows drawn upward from 1, 2, 4, and 5 point to “1000 dollars,” and the one drawn from 3 points to “2000 dollars.”"/>
          <p:cNvPicPr>
            <a:picLocks noChangeAspect="1"/>
          </p:cNvPicPr>
          <p:nvPr/>
        </p:nvPicPr>
        <p:blipFill>
          <a:blip r:embed="rId2"/>
          <a:stretch>
            <a:fillRect/>
          </a:stretch>
        </p:blipFill>
        <p:spPr>
          <a:xfrm>
            <a:off x="491652" y="2153472"/>
            <a:ext cx="4018187" cy="2551055"/>
          </a:xfrm>
          <a:prstGeom prst="rect">
            <a:avLst/>
          </a:prstGeom>
        </p:spPr>
      </p:pic>
      <p:sp>
        <p:nvSpPr>
          <p:cNvPr id="4" name="Content Placeholder 3"/>
          <p:cNvSpPr>
            <a:spLocks noGrp="1"/>
          </p:cNvSpPr>
          <p:nvPr>
            <p:ph idx="1"/>
          </p:nvPr>
        </p:nvSpPr>
        <p:spPr>
          <a:xfrm>
            <a:off x="467591" y="5101933"/>
            <a:ext cx="2535382" cy="246221"/>
          </a:xfrm>
        </p:spPr>
        <p:txBody>
          <a:bodyPr wrap="square">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15.13</a:t>
            </a:r>
            <a:r>
              <a:rPr lang="en-IN" dirty="0" smtClean="0"/>
              <a:t> </a:t>
            </a:r>
            <a:r>
              <a:rPr lang="en-IN" dirty="0"/>
              <a:t>Cash Flows</a:t>
            </a:r>
          </a:p>
        </p:txBody>
      </p:sp>
      <p:pic>
        <p:nvPicPr>
          <p:cNvPr id="7" name="Picture 6" descr="The diagram shows the following information:&#10;Horizontal line has the years from 0 to 5 in increments of 1. A vertical arrow drawn downward from 0 points to “P.” Vertical arrows drawn upward from 1, 2, 4, and 5 point to “1000 dollars;” and year 3 has two upward arrows pointing to “1000 dollars.”"/>
          <p:cNvPicPr>
            <a:picLocks noChangeAspect="1"/>
          </p:cNvPicPr>
          <p:nvPr/>
        </p:nvPicPr>
        <p:blipFill>
          <a:blip r:embed="rId3"/>
          <a:stretch>
            <a:fillRect/>
          </a:stretch>
        </p:blipFill>
        <p:spPr>
          <a:xfrm>
            <a:off x="4750939" y="2122848"/>
            <a:ext cx="3923168" cy="2612302"/>
          </a:xfrm>
          <a:prstGeom prst="rect">
            <a:avLst/>
          </a:prstGeom>
        </p:spPr>
      </p:pic>
      <p:sp>
        <p:nvSpPr>
          <p:cNvPr id="5" name="Content Placeholder 4"/>
          <p:cNvSpPr>
            <a:spLocks noGrp="1"/>
          </p:cNvSpPr>
          <p:nvPr>
            <p:ph idx="13"/>
          </p:nvPr>
        </p:nvSpPr>
        <p:spPr>
          <a:xfrm>
            <a:off x="4572001" y="5091541"/>
            <a:ext cx="4097338" cy="492443"/>
          </a:xfrm>
        </p:spPr>
        <p:txBody>
          <a:bodyPr wrap="square">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15.14</a:t>
            </a:r>
            <a:r>
              <a:rPr lang="en-IN" dirty="0"/>
              <a:t> Equivalent Cash Flows for Figure 15-13</a:t>
            </a:r>
          </a:p>
        </p:txBody>
      </p:sp>
    </p:spTree>
    <p:extLst>
      <p:ext uri="{BB962C8B-B14F-4D97-AF65-F5344CB8AC3E}">
        <p14:creationId xmlns:p14="http://schemas.microsoft.com/office/powerpoint/2010/main" val="2575529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168"/>
            <a:ext cx="8229600" cy="1097280"/>
          </a:xfrm>
        </p:spPr>
        <p:txBody>
          <a:bodyPr>
            <a:spAutoFit/>
          </a:bodyPr>
          <a:lstStyle/>
          <a:p>
            <a:r>
              <a:rPr lang="en-US" altLang="en-US" dirty="0"/>
              <a:t>Finding Unknown Periodic Interest Rates</a:t>
            </a:r>
            <a:endParaRPr lang="en-IN" dirty="0"/>
          </a:p>
        </p:txBody>
      </p:sp>
      <p:sp>
        <p:nvSpPr>
          <p:cNvPr id="4" name="Content Placeholder 3"/>
          <p:cNvSpPr>
            <a:spLocks noGrp="1"/>
          </p:cNvSpPr>
          <p:nvPr>
            <p:ph idx="1"/>
          </p:nvPr>
        </p:nvSpPr>
        <p:spPr>
          <a:xfrm>
            <a:off x="458788" y="1574799"/>
            <a:ext cx="8229600" cy="1300356"/>
          </a:xfrm>
        </p:spPr>
        <p:txBody>
          <a:bodyPr>
            <a:spAutoFit/>
          </a:bodyPr>
          <a:lstStyle/>
          <a:p>
            <a:r>
              <a:rPr lang="en-IN" sz="2400" dirty="0"/>
              <a:t>Solving by trial-and-error</a:t>
            </a:r>
          </a:p>
          <a:p>
            <a:r>
              <a:rPr lang="en-IN" sz="2400" dirty="0"/>
              <a:t>Set up equations in Excel and use the Goal Seek function to find the solution</a:t>
            </a:r>
          </a:p>
        </p:txBody>
      </p:sp>
      <p:pic>
        <p:nvPicPr>
          <p:cNvPr id="6" name="Picture 5" descr="The dialogue box shows the following information:&#10;Goal Seek&#10;• Set cell: C10&#10;• To value: 1000&#10;• By changing cell: $B$1&#10;Buttons to click include “OK” and “Cancel” at the bottom, and “question mark” and “cross mark” at the top of the dialogue box."/>
          <p:cNvPicPr>
            <a:picLocks noChangeAspect="1"/>
          </p:cNvPicPr>
          <p:nvPr/>
        </p:nvPicPr>
        <p:blipFill>
          <a:blip r:embed="rId2"/>
          <a:stretch>
            <a:fillRect/>
          </a:stretch>
        </p:blipFill>
        <p:spPr>
          <a:xfrm>
            <a:off x="2881312" y="3010594"/>
            <a:ext cx="3381375" cy="2266950"/>
          </a:xfrm>
          <a:prstGeom prst="rect">
            <a:avLst/>
          </a:prstGeom>
        </p:spPr>
      </p:pic>
      <p:sp>
        <p:nvSpPr>
          <p:cNvPr id="5" name="Content Placeholder 4"/>
          <p:cNvSpPr>
            <a:spLocks noGrp="1"/>
          </p:cNvSpPr>
          <p:nvPr>
            <p:ph idx="13"/>
          </p:nvPr>
        </p:nvSpPr>
        <p:spPr>
          <a:xfrm>
            <a:off x="458788" y="5511436"/>
            <a:ext cx="8229600" cy="738664"/>
          </a:xfrm>
        </p:spPr>
        <p:txBody>
          <a:bodyPr>
            <a:spAutoFit/>
          </a:bodyPr>
          <a:lstStyle/>
          <a:p>
            <a:r>
              <a:rPr lang="en-IN" sz="2400" dirty="0"/>
              <a:t>Cash flows that change directions more than once may have multiple solutions</a:t>
            </a:r>
          </a:p>
        </p:txBody>
      </p:sp>
    </p:spTree>
    <p:extLst>
      <p:ext uri="{BB962C8B-B14F-4D97-AF65-F5344CB8AC3E}">
        <p14:creationId xmlns:p14="http://schemas.microsoft.com/office/powerpoint/2010/main" val="204243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457200" y="584199"/>
            <a:ext cx="8229600" cy="635315"/>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 xmlns:a16="http://schemas.microsoft.com/office/drawing/2014/main" id="{CBC1C6E7-9C26-4437-998E-E435A6F71DDE}"/>
              </a:ext>
            </a:extLst>
          </p:cNvPr>
          <p:cNvSpPr>
            <a:spLocks noGrp="1"/>
          </p:cNvSpPr>
          <p:nvPr>
            <p:ph type="title"/>
          </p:nvPr>
        </p:nvSpPr>
        <p:spPr>
          <a:xfrm>
            <a:off x="457200" y="659630"/>
            <a:ext cx="8229600" cy="553998"/>
          </a:xfrm>
        </p:spPr>
        <p:txBody>
          <a:bodyPr lIns="0" tIns="0" rIns="0" bIns="0">
            <a:spAutoFit/>
          </a:bodyPr>
          <a:lstStyle/>
          <a:p>
            <a:r>
              <a:rPr lang="en-US" altLang="en-US" dirty="0"/>
              <a:t>Equivalence Based Upon</a:t>
            </a:r>
            <a:endParaRPr lang="en-US" dirty="0">
              <a:ea typeface="ＭＳ Ｐゴシック" charset="0"/>
              <a:cs typeface="Times New Roman" charset="0"/>
            </a:endParaRPr>
          </a:p>
        </p:txBody>
      </p:sp>
      <p:sp>
        <p:nvSpPr>
          <p:cNvPr id="6" name="Content Placeholder 5"/>
          <p:cNvSpPr>
            <a:spLocks noGrp="1"/>
          </p:cNvSpPr>
          <p:nvPr>
            <p:ph idx="1"/>
          </p:nvPr>
        </p:nvSpPr>
        <p:spPr>
          <a:xfrm>
            <a:off x="457200" y="1571125"/>
            <a:ext cx="8229600" cy="1492716"/>
          </a:xfrm>
        </p:spPr>
        <p:txBody>
          <a:bodyPr vert="horz" lIns="0" tIns="0" rIns="0" bIns="0" rtlCol="0">
            <a:spAutoFit/>
          </a:bodyPr>
          <a:lstStyle/>
          <a:p>
            <a:r>
              <a:rPr lang="en-IN" altLang="en-US" sz="2400" dirty="0" smtClean="0"/>
              <a:t>Size </a:t>
            </a:r>
            <a:r>
              <a:rPr lang="en-IN" altLang="en-US" sz="2400" dirty="0"/>
              <a:t>of the cash flows</a:t>
            </a:r>
          </a:p>
          <a:p>
            <a:r>
              <a:rPr lang="en-IN" altLang="en-US" sz="2400" dirty="0"/>
              <a:t>Timing of the cash flows</a:t>
            </a:r>
          </a:p>
          <a:p>
            <a:r>
              <a:rPr lang="en-IN" altLang="en-US" sz="2400" dirty="0"/>
              <a:t>Interest rate</a:t>
            </a:r>
          </a:p>
        </p:txBody>
      </p:sp>
    </p:spTree>
    <p:extLst>
      <p:ext uri="{BB962C8B-B14F-4D97-AF65-F5344CB8AC3E}">
        <p14:creationId xmlns:p14="http://schemas.microsoft.com/office/powerpoint/2010/main" val="1816976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smtClean="0"/>
              <a:t>Variables </a:t>
            </a:r>
            <a:r>
              <a:rPr lang="en-IN" sz="2800" dirty="0" smtClean="0"/>
              <a:t>(1 of 2)</a:t>
            </a:r>
            <a:endParaRPr lang="en-IN" sz="2800" dirty="0"/>
          </a:p>
        </p:txBody>
      </p:sp>
      <p:sp>
        <p:nvSpPr>
          <p:cNvPr id="3" name="Content Placeholder 2"/>
          <p:cNvSpPr>
            <a:spLocks noGrp="1"/>
          </p:cNvSpPr>
          <p:nvPr>
            <p:ph idx="1"/>
          </p:nvPr>
        </p:nvSpPr>
        <p:spPr>
          <a:xfrm>
            <a:off x="457200" y="1571176"/>
            <a:ext cx="8229600" cy="3647152"/>
          </a:xfrm>
        </p:spPr>
        <p:txBody>
          <a:bodyPr>
            <a:spAutoFit/>
          </a:bodyPr>
          <a:lstStyle/>
          <a:p>
            <a:r>
              <a:rPr lang="en-US" altLang="en-US" sz="2400" i="1" dirty="0"/>
              <a:t>P</a:t>
            </a:r>
            <a:r>
              <a:rPr lang="en-US" altLang="en-US" sz="2400" dirty="0"/>
              <a:t> = Present value</a:t>
            </a:r>
          </a:p>
          <a:p>
            <a:pPr lvl="1"/>
            <a:r>
              <a:rPr lang="en-US" altLang="en-US" sz="2400" dirty="0"/>
              <a:t>Value at beginning of period 1 (end of period 0)</a:t>
            </a:r>
          </a:p>
          <a:p>
            <a:r>
              <a:rPr lang="en-US" altLang="en-US" sz="2400" i="1" dirty="0"/>
              <a:t>F</a:t>
            </a:r>
            <a:r>
              <a:rPr lang="en-US" altLang="en-US" sz="2400" dirty="0"/>
              <a:t> = Future value</a:t>
            </a:r>
          </a:p>
          <a:p>
            <a:pPr lvl="1"/>
            <a:r>
              <a:rPr lang="en-US" altLang="en-US" sz="2400" dirty="0"/>
              <a:t>Value at end of period </a:t>
            </a:r>
            <a:r>
              <a:rPr lang="en-US" altLang="en-US" sz="2400" i="1" dirty="0"/>
              <a:t>n</a:t>
            </a:r>
          </a:p>
          <a:p>
            <a:r>
              <a:rPr lang="en-US" altLang="en-US" sz="2400" i="1" dirty="0"/>
              <a:t>A</a:t>
            </a:r>
            <a:r>
              <a:rPr lang="en-US" altLang="en-US" sz="2400" dirty="0"/>
              <a:t> = Uniform series</a:t>
            </a:r>
          </a:p>
          <a:p>
            <a:pPr lvl="1"/>
            <a:r>
              <a:rPr lang="en-US" altLang="en-US" sz="2400" dirty="0"/>
              <a:t>Cash flows are the same for the end of periods 1 through </a:t>
            </a:r>
            <a:r>
              <a:rPr lang="en-US" altLang="en-US" sz="2400" i="1" dirty="0"/>
              <a:t>n</a:t>
            </a:r>
          </a:p>
          <a:p>
            <a:pPr lvl="1"/>
            <a:r>
              <a:rPr lang="en-US" altLang="en-US" sz="2400" dirty="0"/>
              <a:t>Occurs each and every period</a:t>
            </a:r>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smtClean="0"/>
              <a:t>Variables </a:t>
            </a:r>
            <a:r>
              <a:rPr lang="en-IN" sz="2800" dirty="0" smtClean="0"/>
              <a:t>(2 of 2)</a:t>
            </a:r>
            <a:endParaRPr lang="en-IN" sz="2800" dirty="0"/>
          </a:p>
        </p:txBody>
      </p:sp>
      <p:sp>
        <p:nvSpPr>
          <p:cNvPr id="3" name="Content Placeholder 2"/>
          <p:cNvSpPr>
            <a:spLocks noGrp="1"/>
          </p:cNvSpPr>
          <p:nvPr>
            <p:ph idx="1"/>
          </p:nvPr>
        </p:nvSpPr>
        <p:spPr>
          <a:xfrm>
            <a:off x="457200" y="1571176"/>
            <a:ext cx="8229600" cy="2269852"/>
          </a:xfrm>
        </p:spPr>
        <p:txBody>
          <a:bodyPr>
            <a:spAutoFit/>
          </a:bodyPr>
          <a:lstStyle/>
          <a:p>
            <a:r>
              <a:rPr lang="en-US" altLang="en-US" sz="2400" i="1" dirty="0" err="1"/>
              <a:t>i</a:t>
            </a:r>
            <a:r>
              <a:rPr lang="en-US" altLang="en-US" sz="2400" dirty="0"/>
              <a:t> = Periodic interest rate</a:t>
            </a:r>
          </a:p>
          <a:p>
            <a:pPr lvl="1"/>
            <a:r>
              <a:rPr lang="en-US" altLang="en-US" sz="2400" dirty="0"/>
              <a:t>Interest rate for one period</a:t>
            </a:r>
          </a:p>
          <a:p>
            <a:pPr lvl="1"/>
            <a:r>
              <a:rPr lang="en-US" altLang="en-US" sz="2400" dirty="0"/>
              <a:t>Period may be month or year</a:t>
            </a:r>
            <a:endParaRPr lang="en-US" altLang="en-US" sz="2400" i="1" dirty="0"/>
          </a:p>
          <a:p>
            <a:r>
              <a:rPr lang="en-US" altLang="en-US" sz="2400" i="1" dirty="0"/>
              <a:t>n</a:t>
            </a:r>
            <a:r>
              <a:rPr lang="en-US" altLang="en-US" sz="2400" dirty="0"/>
              <a:t> = Number of interest compounding periods </a:t>
            </a:r>
          </a:p>
          <a:p>
            <a:pPr lvl="1"/>
            <a:r>
              <a:rPr lang="en-US" altLang="en-US" sz="2400" dirty="0"/>
              <a:t>Must be the same length</a:t>
            </a:r>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IN" dirty="0"/>
              <a:t>Single-Payment Compound-Amount </a:t>
            </a:r>
            <a:r>
              <a:rPr lang="en-IN" dirty="0" smtClean="0"/>
              <a:t>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0, 1, 2, 3, till n, and an upward vertical arrow drawn from 0 points to “P.”&#10;Second diagram: Horizontal line has 0, 1, 2, 3, till n, and an upward vertical arrow drawn from n points to “F.”"/>
          <p:cNvPicPr>
            <a:picLocks noChangeAspect="1"/>
          </p:cNvPicPr>
          <p:nvPr/>
        </p:nvPicPr>
        <p:blipFill>
          <a:blip r:embed="rId2"/>
          <a:stretch>
            <a:fillRect/>
          </a:stretch>
        </p:blipFill>
        <p:spPr>
          <a:xfrm>
            <a:off x="502481" y="2500800"/>
            <a:ext cx="8139036" cy="1940297"/>
          </a:xfrm>
          <a:prstGeom prst="rect">
            <a:avLst/>
          </a:prstGeom>
        </p:spPr>
      </p:pic>
      <p:sp>
        <p:nvSpPr>
          <p:cNvPr id="3" name="Content Placeholder 2"/>
          <p:cNvSpPr>
            <a:spLocks noGrp="1"/>
          </p:cNvSpPr>
          <p:nvPr>
            <p:ph idx="1"/>
          </p:nvPr>
        </p:nvSpPr>
        <p:spPr>
          <a:xfrm>
            <a:off x="457200" y="5939976"/>
            <a:ext cx="8229600" cy="246221"/>
          </a:xfrm>
        </p:spPr>
        <p:txBody>
          <a:bodyPr>
            <a:spAutoFit/>
          </a:bodyPr>
          <a:lstStyle/>
          <a:p>
            <a:pPr marL="0" indent="0">
              <a:buNone/>
            </a:pPr>
            <a:r>
              <a:rPr lang="en-IN" b="1" dirty="0" smtClean="0">
                <a:solidFill>
                  <a:srgbClr val="007FA3"/>
                </a:solidFill>
                <a:ea typeface="+mj-ea"/>
                <a:cs typeface="Times New Roman" panose="02020603050405020304" pitchFamily="18" charset="0"/>
              </a:rPr>
              <a:t>Figure </a:t>
            </a:r>
            <a:r>
              <a:rPr lang="en-IN" b="1" dirty="0">
                <a:solidFill>
                  <a:srgbClr val="007FA3"/>
                </a:solidFill>
                <a:ea typeface="+mj-ea"/>
                <a:cs typeface="Times New Roman" panose="02020603050405020304" pitchFamily="18" charset="0"/>
              </a:rPr>
              <a:t>15.1</a:t>
            </a:r>
            <a:r>
              <a:rPr lang="en-IN" dirty="0" smtClean="0"/>
              <a:t> </a:t>
            </a:r>
            <a:r>
              <a:rPr lang="en-IN" dirty="0"/>
              <a:t>Single-Payment Compound-Amount Factor</a:t>
            </a:r>
          </a:p>
        </p:txBody>
      </p:sp>
    </p:spTree>
    <p:extLst>
      <p:ext uri="{BB962C8B-B14F-4D97-AF65-F5344CB8AC3E}">
        <p14:creationId xmlns:p14="http://schemas.microsoft.com/office/powerpoint/2010/main" val="12205808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7636"/>
            <a:ext cx="8229600" cy="1097280"/>
          </a:xfrm>
        </p:spPr>
        <p:txBody>
          <a:bodyPr/>
          <a:lstStyle/>
          <a:p>
            <a:r>
              <a:rPr lang="en-US" altLang="en-US" dirty="0"/>
              <a:t>Single-Payment Compound-Amount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present value into a future value</a:t>
            </a:r>
            <a:endParaRPr lang="en-IN" sz="2400" dirty="0"/>
          </a:p>
        </p:txBody>
      </p:sp>
      <p:graphicFrame>
        <p:nvGraphicFramePr>
          <p:cNvPr id="6" name="Object 5" descr="Capital F equals capital P multiplied by open parens 1 plus i close parens to the power “n.”"/>
          <p:cNvGraphicFramePr>
            <a:graphicFrameLocks noChangeAspect="1"/>
          </p:cNvGraphicFramePr>
          <p:nvPr>
            <p:extLst>
              <p:ext uri="{D42A27DB-BD31-4B8C-83A1-F6EECF244321}">
                <p14:modId xmlns:p14="http://schemas.microsoft.com/office/powerpoint/2010/main" val="479922711"/>
              </p:ext>
            </p:extLst>
          </p:nvPr>
        </p:nvGraphicFramePr>
        <p:xfrm>
          <a:off x="3362890" y="2337496"/>
          <a:ext cx="1757795" cy="421873"/>
        </p:xfrm>
        <a:graphic>
          <a:graphicData uri="http://schemas.openxmlformats.org/presentationml/2006/ole">
            <mc:AlternateContent xmlns:mc="http://schemas.openxmlformats.org/markup-compatibility/2006">
              <mc:Choice xmlns:v="urn:schemas-microsoft-com:vml" Requires="v">
                <p:oleObj spid="_x0000_s1056" name="Equation" r:id="rId3" imgW="952200" imgH="228600" progId="Equation.DSMT4">
                  <p:embed/>
                </p:oleObj>
              </mc:Choice>
              <mc:Fallback>
                <p:oleObj name="Equation" r:id="rId3" imgW="952200" imgH="228600" progId="Equation.DSMT4">
                  <p:embed/>
                  <p:pic>
                    <p:nvPicPr>
                      <p:cNvPr id="0" name=""/>
                      <p:cNvPicPr/>
                      <p:nvPr/>
                    </p:nvPicPr>
                    <p:blipFill>
                      <a:blip r:embed="rId4"/>
                      <a:stretch>
                        <a:fillRect/>
                      </a:stretch>
                    </p:blipFill>
                    <p:spPr>
                      <a:xfrm>
                        <a:off x="3362890" y="2337496"/>
                        <a:ext cx="1757795" cy="421873"/>
                      </a:xfrm>
                      <a:prstGeom prst="rect">
                        <a:avLst/>
                      </a:prstGeom>
                    </p:spPr>
                  </p:pic>
                </p:oleObj>
              </mc:Fallback>
            </mc:AlternateContent>
          </a:graphicData>
        </a:graphic>
      </p:graphicFrame>
      <p:sp>
        <p:nvSpPr>
          <p:cNvPr id="5" name="Content Placeholder 4"/>
          <p:cNvSpPr>
            <a:spLocks noGrp="1"/>
          </p:cNvSpPr>
          <p:nvPr>
            <p:ph idx="13"/>
          </p:nvPr>
        </p:nvSpPr>
        <p:spPr>
          <a:xfrm>
            <a:off x="457200" y="3158035"/>
            <a:ext cx="8229600" cy="738664"/>
          </a:xfrm>
        </p:spPr>
        <p:txBody>
          <a:bodyPr>
            <a:spAutoFit/>
          </a:bodyPr>
          <a:lstStyle/>
          <a:p>
            <a:r>
              <a:rPr lang="en-US" altLang="en-US" sz="2400" dirty="0"/>
              <a:t>What will be the value of </a:t>
            </a:r>
            <a:r>
              <a:rPr lang="en-US" altLang="en-US" sz="2400" i="1" dirty="0"/>
              <a:t>P</a:t>
            </a:r>
            <a:r>
              <a:rPr lang="en-US" altLang="en-US" sz="2400" dirty="0"/>
              <a:t> dollars in </a:t>
            </a:r>
            <a:r>
              <a:rPr lang="en-US" altLang="en-US" sz="2400" i="1" dirty="0"/>
              <a:t>n</a:t>
            </a:r>
            <a:r>
              <a:rPr lang="en-US" altLang="en-US" sz="2400" dirty="0"/>
              <a:t> years at an annual interest rate of </a:t>
            </a:r>
            <a:r>
              <a:rPr lang="en-US" altLang="en-US" sz="2400" i="1" dirty="0" err="1"/>
              <a:t>i</a:t>
            </a:r>
            <a:r>
              <a:rPr lang="en-US" altLang="en-US" sz="2400" dirty="0"/>
              <a:t>?</a:t>
            </a:r>
            <a:endParaRPr lang="en-IN" sz="2400" dirty="0"/>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962"/>
            <a:ext cx="8229600" cy="984885"/>
          </a:xfrm>
        </p:spPr>
        <p:txBody>
          <a:bodyPr>
            <a:spAutoFit/>
          </a:bodyPr>
          <a:lstStyle/>
          <a:p>
            <a:r>
              <a:rPr lang="en-IN" dirty="0"/>
              <a:t>Single-Payment Present-Worth </a:t>
            </a:r>
            <a:r>
              <a:rPr lang="en-IN" dirty="0" smtClean="0"/>
              <a:t>Factor </a:t>
            </a:r>
            <a:r>
              <a:rPr lang="en-IN" sz="2800" dirty="0" smtClean="0"/>
              <a:t>(1 of 2)</a:t>
            </a:r>
            <a:endParaRPr lang="en-IN" sz="2800" dirty="0"/>
          </a:p>
        </p:txBody>
      </p:sp>
      <p:pic>
        <p:nvPicPr>
          <p:cNvPr id="4" name="Picture 3" descr="The figure shows the following information:&#10;Convert ‘first diagram’ to ‘second diagram.’  &#10;First diagram: Horizontal line has 0, 1, 2, 3, till n, and an upward vertical arrow drawn from n points to “F.”&#10;Second diagram: Horizontal line has 0, 1, 2, 3, till n, and an upward vertical arrow drawn from 0 points to “P.”"/>
          <p:cNvPicPr>
            <a:picLocks noChangeAspect="1"/>
          </p:cNvPicPr>
          <p:nvPr/>
        </p:nvPicPr>
        <p:blipFill>
          <a:blip r:embed="rId2"/>
          <a:stretch>
            <a:fillRect/>
          </a:stretch>
        </p:blipFill>
        <p:spPr>
          <a:xfrm>
            <a:off x="466945" y="2496178"/>
            <a:ext cx="8210111" cy="2031899"/>
          </a:xfrm>
          <a:prstGeom prst="rect">
            <a:avLst/>
          </a:prstGeom>
        </p:spPr>
      </p:pic>
      <p:sp>
        <p:nvSpPr>
          <p:cNvPr id="3" name="Content Placeholder 2"/>
          <p:cNvSpPr>
            <a:spLocks noGrp="1"/>
          </p:cNvSpPr>
          <p:nvPr>
            <p:ph idx="1"/>
          </p:nvPr>
        </p:nvSpPr>
        <p:spPr>
          <a:xfrm>
            <a:off x="457200" y="5939981"/>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15.3</a:t>
            </a:r>
            <a:r>
              <a:rPr lang="en-IN" dirty="0" smtClean="0"/>
              <a:t> </a:t>
            </a:r>
            <a:r>
              <a:rPr lang="en-IN" dirty="0"/>
              <a:t>Single-Payment Present-Worth Factor</a:t>
            </a:r>
          </a:p>
        </p:txBody>
      </p:sp>
    </p:spTree>
    <p:extLst>
      <p:ext uri="{BB962C8B-B14F-4D97-AF65-F5344CB8AC3E}">
        <p14:creationId xmlns:p14="http://schemas.microsoft.com/office/powerpoint/2010/main" val="991202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026"/>
            <a:ext cx="8229600" cy="984885"/>
          </a:xfrm>
        </p:spPr>
        <p:txBody>
          <a:bodyPr>
            <a:spAutoFit/>
          </a:bodyPr>
          <a:lstStyle/>
          <a:p>
            <a:r>
              <a:rPr lang="en-US" altLang="en-US" dirty="0"/>
              <a:t>Single-Payment Present-Worth </a:t>
            </a:r>
            <a:r>
              <a:rPr lang="en-US" altLang="en-US" dirty="0" smtClean="0"/>
              <a:t>Factor </a:t>
            </a:r>
            <a:r>
              <a:rPr lang="en-US" altLang="en-US" sz="2800" dirty="0" smtClean="0"/>
              <a:t>(2 of 2)</a:t>
            </a:r>
            <a:endParaRPr lang="en-IN" sz="2800" dirty="0"/>
          </a:p>
        </p:txBody>
      </p:sp>
      <p:sp>
        <p:nvSpPr>
          <p:cNvPr id="4" name="Content Placeholder 3"/>
          <p:cNvSpPr>
            <a:spLocks noGrp="1"/>
          </p:cNvSpPr>
          <p:nvPr>
            <p:ph idx="1"/>
          </p:nvPr>
        </p:nvSpPr>
        <p:spPr>
          <a:xfrm>
            <a:off x="457200" y="1574799"/>
            <a:ext cx="8229600" cy="369332"/>
          </a:xfrm>
        </p:spPr>
        <p:txBody>
          <a:bodyPr>
            <a:spAutoFit/>
          </a:bodyPr>
          <a:lstStyle/>
          <a:p>
            <a:r>
              <a:rPr lang="en-US" altLang="en-US" sz="2400" dirty="0"/>
              <a:t>Converts a future value into a present value</a:t>
            </a:r>
            <a:endParaRPr lang="en-IN" sz="2400" dirty="0"/>
          </a:p>
        </p:txBody>
      </p:sp>
      <p:graphicFrame>
        <p:nvGraphicFramePr>
          <p:cNvPr id="6" name="Object 5" descr="Capital P equals the fraction capital F by open parens 1 plus i close parens to the power “n.”"/>
          <p:cNvGraphicFramePr>
            <a:graphicFrameLocks noChangeAspect="1"/>
          </p:cNvGraphicFramePr>
          <p:nvPr>
            <p:extLst>
              <p:ext uri="{D42A27DB-BD31-4B8C-83A1-F6EECF244321}">
                <p14:modId xmlns:p14="http://schemas.microsoft.com/office/powerpoint/2010/main" val="3093380862"/>
              </p:ext>
            </p:extLst>
          </p:nvPr>
        </p:nvGraphicFramePr>
        <p:xfrm>
          <a:off x="3779359" y="2298420"/>
          <a:ext cx="1585282" cy="804836"/>
        </p:xfrm>
        <a:graphic>
          <a:graphicData uri="http://schemas.openxmlformats.org/presentationml/2006/ole">
            <mc:AlternateContent xmlns:mc="http://schemas.openxmlformats.org/markup-compatibility/2006">
              <mc:Choice xmlns:v="urn:schemas-microsoft-com:vml" Requires="v">
                <p:oleObj spid="_x0000_s2077" name="Equation" r:id="rId3" imgW="825480" imgH="419040" progId="Equation.DSMT4">
                  <p:embed/>
                </p:oleObj>
              </mc:Choice>
              <mc:Fallback>
                <p:oleObj name="Equation" r:id="rId3" imgW="825480" imgH="419040" progId="Equation.DSMT4">
                  <p:embed/>
                  <p:pic>
                    <p:nvPicPr>
                      <p:cNvPr id="0" name=""/>
                      <p:cNvPicPr/>
                      <p:nvPr/>
                    </p:nvPicPr>
                    <p:blipFill>
                      <a:blip r:embed="rId4"/>
                      <a:stretch>
                        <a:fillRect/>
                      </a:stretch>
                    </p:blipFill>
                    <p:spPr>
                      <a:xfrm>
                        <a:off x="3779359" y="2298420"/>
                        <a:ext cx="1585282" cy="804836"/>
                      </a:xfrm>
                      <a:prstGeom prst="rect">
                        <a:avLst/>
                      </a:prstGeom>
                    </p:spPr>
                  </p:pic>
                </p:oleObj>
              </mc:Fallback>
            </mc:AlternateContent>
          </a:graphicData>
        </a:graphic>
      </p:graphicFrame>
      <p:sp>
        <p:nvSpPr>
          <p:cNvPr id="5" name="Content Placeholder 4"/>
          <p:cNvSpPr>
            <a:spLocks noGrp="1"/>
          </p:cNvSpPr>
          <p:nvPr>
            <p:ph idx="13"/>
          </p:nvPr>
        </p:nvSpPr>
        <p:spPr>
          <a:xfrm>
            <a:off x="457200" y="3403578"/>
            <a:ext cx="8229600" cy="738664"/>
          </a:xfrm>
        </p:spPr>
        <p:txBody>
          <a:bodyPr>
            <a:spAutoFit/>
          </a:bodyPr>
          <a:lstStyle/>
          <a:p>
            <a:r>
              <a:rPr lang="en-US" altLang="en-US" sz="2400" dirty="0"/>
              <a:t>How much (</a:t>
            </a:r>
            <a:r>
              <a:rPr lang="en-US" altLang="en-US" sz="2400" i="1" dirty="0"/>
              <a:t>P</a:t>
            </a:r>
            <a:r>
              <a:rPr lang="en-US" altLang="en-US" sz="2400" dirty="0"/>
              <a:t>) must I set aside today to have </a:t>
            </a:r>
            <a:r>
              <a:rPr lang="en-US" altLang="en-US" sz="2400" i="1" dirty="0"/>
              <a:t>F</a:t>
            </a:r>
            <a:r>
              <a:rPr lang="en-US" altLang="en-US" sz="2400" dirty="0"/>
              <a:t> dollars in </a:t>
            </a:r>
            <a:r>
              <a:rPr lang="en-US" altLang="en-US" sz="2400" i="1" dirty="0"/>
              <a:t>n</a:t>
            </a:r>
            <a:r>
              <a:rPr lang="en-US" altLang="en-US" sz="2400" dirty="0"/>
              <a:t> years at an annual interest rate of </a:t>
            </a:r>
            <a:r>
              <a:rPr lang="en-US" altLang="en-US" sz="2400" i="1" dirty="0" err="1"/>
              <a:t>i</a:t>
            </a:r>
            <a:r>
              <a:rPr lang="en-US" altLang="en-US" sz="2400" dirty="0"/>
              <a:t>?</a:t>
            </a:r>
            <a:endParaRPr lang="en-IN" sz="2400" dirty="0"/>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34579</TotalTime>
  <Words>645</Words>
  <Application>Microsoft Office PowerPoint</Application>
  <PresentationFormat>On-screen Show (4:3)</PresentationFormat>
  <Paragraphs>78</Paragraphs>
  <Slides>22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2_508 Lecture</vt:lpstr>
      <vt:lpstr>Equation</vt:lpstr>
      <vt:lpstr>Construction Accounting and Financial Management</vt:lpstr>
      <vt:lpstr>Equivalence</vt:lpstr>
      <vt:lpstr>Equivalence Based Upon</vt:lpstr>
      <vt:lpstr>Variables (1 of 2)</vt:lpstr>
      <vt:lpstr>Variables (2 of 2)</vt:lpstr>
      <vt:lpstr>Single-Payment Compound-Amount Factor (1 of 2)</vt:lpstr>
      <vt:lpstr>Single-Payment Compound-Amount Factor (2 of 2)</vt:lpstr>
      <vt:lpstr>Single-Payment Present-Worth Factor (1 of 2)</vt:lpstr>
      <vt:lpstr>Single-Payment Present-Worth Factor (2 of 2)</vt:lpstr>
      <vt:lpstr>Uniform-Series Compound-Amount Factor (1 of 2)</vt:lpstr>
      <vt:lpstr>Uniform-Series Compound-Amount Factor (2 of 2)</vt:lpstr>
      <vt:lpstr>Uniform-Series Sinking-Fund Factor (1 of 2)</vt:lpstr>
      <vt:lpstr>Uniform-Series Sinking-Fund Factor (2 of 2)</vt:lpstr>
      <vt:lpstr>Uniform-Series Present-Worth Factor (1 of 2)</vt:lpstr>
      <vt:lpstr>Uniform-Series Present-Worth Factor (2 of 2)</vt:lpstr>
      <vt:lpstr>Uniform-Series Capital-Recovery Factor (1 of 2)</vt:lpstr>
      <vt:lpstr>Uniform-Series Capital-Recovery Factor (2 of 2)</vt:lpstr>
      <vt:lpstr>Cash-Flow Diagrams</vt:lpstr>
      <vt:lpstr>Complex Cash Flows (1 of 2)</vt:lpstr>
      <vt:lpstr>Complex Cash Flows (2 of 2)</vt:lpstr>
      <vt:lpstr>Finding Unknown Periodic Interest Rates</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468</cp:revision>
  <dcterms:modified xsi:type="dcterms:W3CDTF">2018-11-21T09:13:17Z</dcterms:modified>
</cp:coreProperties>
</file>