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4" r:id="rId1"/>
  </p:sldMasterIdLst>
  <p:notesMasterIdLst>
    <p:notesMasterId r:id="rId10"/>
  </p:notesMasterIdLst>
  <p:handoutMasterIdLst>
    <p:handoutMasterId r:id="rId11"/>
  </p:handoutMasterIdLst>
  <p:sldIdLst>
    <p:sldId id="331" r:id="rId2"/>
    <p:sldId id="316" r:id="rId3"/>
    <p:sldId id="325" r:id="rId4"/>
    <p:sldId id="326" r:id="rId5"/>
    <p:sldId id="327" r:id="rId6"/>
    <p:sldId id="328" r:id="rId7"/>
    <p:sldId id="329" r:id="rId8"/>
    <p:sldId id="298" r:id="rId9"/>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3895">
          <p15:clr>
            <a:srgbClr val="A4A3A4"/>
          </p15:clr>
        </p15:guide>
        <p15:guide id="4" orient="horz" pos="704">
          <p15:clr>
            <a:srgbClr val="A4A3A4"/>
          </p15:clr>
        </p15:guide>
        <p15:guide id="5" orient="horz" pos="368">
          <p15:clr>
            <a:srgbClr val="A4A3A4"/>
          </p15:clr>
        </p15:guide>
        <p15:guide id="6" orient="horz" pos="1139" userDrawn="1">
          <p15:clr>
            <a:srgbClr val="A4A3A4"/>
          </p15:clr>
        </p15:guide>
        <p15:guide id="7" orient="horz" pos="4012">
          <p15:clr>
            <a:srgbClr val="A4A3A4"/>
          </p15:clr>
        </p15:guide>
        <p15:guide id="8" orient="horz" pos="1643">
          <p15:clr>
            <a:srgbClr val="A4A3A4"/>
          </p15:clr>
        </p15:guide>
        <p15:guide id="9" orient="horz" pos="2059">
          <p15:clr>
            <a:srgbClr val="A4A3A4"/>
          </p15:clr>
        </p15:guide>
        <p15:guide id="10" orient="horz" pos="3733">
          <p15:clr>
            <a:srgbClr val="A4A3A4"/>
          </p15:clr>
        </p15:guide>
        <p15:guide id="11" pos="289">
          <p15:clr>
            <a:srgbClr val="A4A3A4"/>
          </p15:clr>
        </p15:guide>
        <p15:guide id="12" pos="5461">
          <p15:clr>
            <a:srgbClr val="A4A3A4"/>
          </p15:clr>
        </p15:guide>
        <p15:guide id="13" pos="3029">
          <p15:clr>
            <a:srgbClr val="A4A3A4"/>
          </p15:clr>
        </p15:guide>
        <p15:guide id="14" pos="507">
          <p15:clr>
            <a:srgbClr val="A4A3A4"/>
          </p15:clr>
        </p15:guide>
        <p15:guide id="15" pos="2683">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rey Holcomb" initials="" lastIdx="3" clrIdx="0"/>
  <p:cmAuthor id="1" name="Ruchi Sachdev" initials="" lastIdx="8" clrIdx="1"/>
  <p:cmAuthor id="2" name="Sarah Reusché" initials="" lastIdx="13" clrIdx="2"/>
  <p:cmAuthor id="3" name="Nitin Shankar" initials="" lastIdx="6" clrIdx="3"/>
  <p:cmAuthor id="4" name="Kristen Flathman" initials="" lastIdx="1" clrIdx="4"/>
  <p:cmAuthor id="5" name="Ben Schroeter" initials=""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40F9630F-82C1-40B7-BC3A-925EFCFF5E92}">
  <a:tblStyle styleId="{40F9630F-82C1-40B7-BC3A-925EFCFF5E92}"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12700" cap="flat" cmpd="sng">
              <a:solidFill>
                <a:schemeClr val="accent1"/>
              </a:solidFill>
              <a:prstDash val="solid"/>
              <a:round/>
              <a:headEnd type="none" w="med" len="med"/>
              <a:tailEnd type="none" w="med" len="med"/>
            </a:ln>
          </a:top>
          <a:bottom>
            <a:ln w="12700" cap="flat" cmpd="sng">
              <a:solidFill>
                <a:schemeClr val="accent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i="off"/>
      <a:tcStyle>
        <a:tcBdr/>
      </a:tcStyle>
    </a:lastCol>
    <a:firstCol>
      <a:tcTxStyle b="on" i="off"/>
      <a:tcStyle>
        <a:tcBdr/>
      </a:tcStyle>
    </a:firstCol>
    <a:lastRow>
      <a:tcTxStyle b="on" i="off"/>
      <a:tcStyle>
        <a:tcBdr>
          <a:top>
            <a:ln w="12700" cap="flat" cmpd="sng">
              <a:solidFill>
                <a:schemeClr val="accent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cmpd="sng">
              <a:solidFill>
                <a:schemeClr val="accent1"/>
              </a:solidFill>
              <a:prstDash val="solid"/>
              <a:round/>
              <a:headEnd type="none" w="med" len="med"/>
              <a:tailEnd type="none" w="med" len="med"/>
            </a:ln>
          </a:bottom>
        </a:tcBdr>
        <a:fill>
          <a:solidFill>
            <a:srgbClr val="FFFFFF">
              <a:alpha val="0"/>
            </a:srgb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42" autoAdjust="0"/>
    <p:restoredTop sz="77257" autoAdjust="0"/>
  </p:normalViewPr>
  <p:slideViewPr>
    <p:cSldViewPr snapToGrid="0" snapToObjects="1">
      <p:cViewPr varScale="1">
        <p:scale>
          <a:sx n="113" d="100"/>
          <a:sy n="113" d="100"/>
        </p:scale>
        <p:origin x="-1680" y="-108"/>
      </p:cViewPr>
      <p:guideLst>
        <p:guide orient="horz" pos="2160"/>
        <p:guide orient="horz" pos="3895"/>
        <p:guide orient="horz" pos="704"/>
        <p:guide orient="horz" pos="368"/>
        <p:guide orient="horz" pos="1101"/>
        <p:guide orient="horz" pos="4012"/>
        <p:guide orient="horz" pos="1643"/>
        <p:guide orient="horz" pos="3733"/>
        <p:guide pos="2880"/>
        <p:guide pos="289"/>
        <p:guide pos="5461"/>
        <p:guide pos="3029"/>
        <p:guide pos="507"/>
        <p:guide pos="2683"/>
      </p:guideLst>
    </p:cSldViewPr>
  </p:slideViewPr>
  <p:outlineViewPr>
    <p:cViewPr>
      <p:scale>
        <a:sx n="33" d="100"/>
        <a:sy n="33" d="100"/>
      </p:scale>
      <p:origin x="0" y="-43118"/>
    </p:cViewPr>
  </p:outlineViewPr>
  <p:notesTextViewPr>
    <p:cViewPr>
      <p:scale>
        <a:sx n="3" d="2"/>
        <a:sy n="3" d="2"/>
      </p:scale>
      <p:origin x="0" y="0"/>
    </p:cViewPr>
  </p:notesTextViewPr>
  <p:sorterViewPr>
    <p:cViewPr>
      <p:scale>
        <a:sx n="100" d="100"/>
        <a:sy n="100" d="100"/>
      </p:scale>
      <p:origin x="0" y="-3346"/>
    </p:cViewPr>
  </p:sorterViewPr>
  <p:notesViewPr>
    <p:cSldViewPr snapToGrid="0" snapToObjects="1">
      <p:cViewPr varScale="1">
        <p:scale>
          <a:sx n="85" d="100"/>
          <a:sy n="85" d="100"/>
        </p:scale>
        <p:origin x="-382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85CB01-6679-D646-ACB3-8B04B786C15F}" type="datetimeFigureOut">
              <a:rPr lang="en-US" smtClean="0"/>
              <a:t>11/21/2018</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AC0F4D-8A6F-1C4A-B6BF-1558431E4F79}" type="slidenum">
              <a:rPr lang="en-US" smtClean="0"/>
              <a:t>‹#›</a:t>
            </a:fld>
            <a:endParaRPr lang="en-US" dirty="0"/>
          </a:p>
        </p:txBody>
      </p:sp>
    </p:spTree>
    <p:extLst>
      <p:ext uri="{BB962C8B-B14F-4D97-AF65-F5344CB8AC3E}">
        <p14:creationId xmlns:p14="http://schemas.microsoft.com/office/powerpoint/2010/main" val="3554063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200" b="0" i="0" u="none" strike="noStrike" cap="none">
                <a:solidFill>
                  <a:schemeClr val="dk1"/>
                </a:solidFill>
                <a:latin typeface="Arial"/>
                <a:ea typeface="Arial"/>
                <a:cs typeface="Arial"/>
                <a:sym typeface="Arial"/>
              </a:defRPr>
            </a:lvl2pPr>
            <a:lvl3pPr marL="914400" marR="0" lvl="2" indent="0" algn="l" rtl="0">
              <a:spcBef>
                <a:spcPts val="0"/>
              </a:spcBef>
              <a:buNone/>
              <a:defRPr sz="1200" b="0" i="0" u="none" strike="noStrike" cap="none">
                <a:solidFill>
                  <a:schemeClr val="dk1"/>
                </a:solidFill>
                <a:latin typeface="Arial"/>
                <a:ea typeface="Arial"/>
                <a:cs typeface="Arial"/>
                <a:sym typeface="Arial"/>
              </a:defRPr>
            </a:lvl3pPr>
            <a:lvl4pPr marL="1371600" marR="0" lvl="3" indent="0" algn="l" rtl="0">
              <a:spcBef>
                <a:spcPts val="0"/>
              </a:spcBef>
              <a:buNone/>
              <a:defRPr sz="1200" b="0" i="0" u="none" strike="noStrike" cap="none">
                <a:solidFill>
                  <a:schemeClr val="dk1"/>
                </a:solidFill>
                <a:latin typeface="Arial"/>
                <a:ea typeface="Arial"/>
                <a:cs typeface="Arial"/>
                <a:sym typeface="Arial"/>
              </a:defRPr>
            </a:lvl4pPr>
            <a:lvl5pPr marL="1828800" marR="0" lvl="4" indent="0" algn="l" rtl="0">
              <a:spcBef>
                <a:spcPts val="0"/>
              </a:spcBef>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Arial"/>
                <a:ea typeface="Arial"/>
                <a:cs typeface="Arial"/>
                <a:sym typeface="Arial"/>
              </a:defRPr>
            </a:lvl6pPr>
            <a:lvl7pPr marL="2743200" marR="0" lvl="6" indent="0" algn="l" rtl="0">
              <a:spcBef>
                <a:spcPts val="0"/>
              </a:spcBef>
              <a:buNone/>
              <a:defRPr sz="1200" b="0" i="0" u="none" strike="noStrike" cap="none">
                <a:solidFill>
                  <a:schemeClr val="dk1"/>
                </a:solidFill>
                <a:latin typeface="Arial"/>
                <a:ea typeface="Arial"/>
                <a:cs typeface="Arial"/>
                <a:sym typeface="Arial"/>
              </a:defRPr>
            </a:lvl7pPr>
            <a:lvl8pPr marL="3200400" marR="0" lvl="7" indent="0" algn="l" rtl="0">
              <a:spcBef>
                <a:spcPts val="0"/>
              </a:spcBef>
              <a:buNone/>
              <a:defRPr sz="1200" b="0" i="0" u="none" strike="noStrike" cap="none">
                <a:solidFill>
                  <a:schemeClr val="dk1"/>
                </a:solidFill>
                <a:latin typeface="Arial"/>
                <a:ea typeface="Arial"/>
                <a:cs typeface="Arial"/>
                <a:sym typeface="Arial"/>
              </a:defRPr>
            </a:lvl8pPr>
            <a:lvl9pPr marL="3657600" marR="0" lvl="8" indent="0" algn="l" rtl="0">
              <a:spcBef>
                <a:spcPts val="0"/>
              </a:spcBef>
              <a:buNone/>
              <a:defRPr sz="12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457102709"/>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11267" name="Notes Placeholder 2"/>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11268" name="Slide Number Placeholder 3"/>
          <p:cNvSpPr>
            <a:spLocks noGrp="1"/>
          </p:cNvSpPr>
          <p:nvPr>
            <p:ph type="sldNum" sz="quarter" idx="5"/>
          </p:nvPr>
        </p:nvSpPr>
        <p:spPr>
          <a:noFill/>
        </p:spPr>
        <p:txBody>
          <a:bodyPr/>
          <a:lstStyle>
            <a:lvl1pPr>
              <a:spcBef>
                <a:spcPct val="30000"/>
              </a:spcBef>
              <a:defRPr>
                <a:solidFill>
                  <a:schemeClr val="tx1"/>
                </a:solidFill>
                <a:latin typeface="Times New Roman" panose="02020603050405020304" pitchFamily="18" charset="0"/>
                <a:ea typeface="ＭＳ Ｐゴシック" panose="020B0600070205080204" pitchFamily="34" charset="-128"/>
              </a:defRPr>
            </a:lvl1pPr>
            <a:lvl2pPr marL="742950" indent="-285750">
              <a:spcBef>
                <a:spcPct val="30000"/>
              </a:spcBef>
              <a:defRPr sz="16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fld id="{9A9C7459-49B2-42E3-86E5-AFCBCFCB4C30}" type="slidenum">
              <a:rPr lang="en-CA" altLang="en-US" smtClean="0">
                <a:latin typeface="Tahoma" panose="020B0604030504040204" pitchFamily="34" charset="0"/>
              </a:rPr>
              <a:pPr>
                <a:spcBef>
                  <a:spcPct val="0"/>
                </a:spcBef>
              </a:pPr>
              <a:t>1</a:t>
            </a:fld>
            <a:endParaRPr lang="en-CA" altLang="en-US" dirty="0">
              <a:latin typeface="Tahoma" panose="020B060403050404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endParaRPr lang="en-US" sz="1200" b="0" i="0" u="none" strike="noStrike" cap="none" dirty="0">
              <a:solidFill>
                <a:schemeClr val="dk1"/>
              </a:solidFill>
              <a:latin typeface="Arial"/>
              <a:ea typeface="Arial"/>
              <a:cs typeface="Arial"/>
              <a:sym typeface="Arial"/>
            </a:endParaRP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11096327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endParaRPr lang="en-US" sz="1200" b="0" i="0" u="none" strike="noStrike" cap="none" dirty="0">
              <a:solidFill>
                <a:schemeClr val="dk1"/>
              </a:solidFill>
              <a:latin typeface="Arial"/>
              <a:ea typeface="Arial"/>
              <a:cs typeface="Arial"/>
              <a:sym typeface="Arial"/>
            </a:endParaRP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3</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11412811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Shape 3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2" name="Shape 3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dirty="0"/>
          </a:p>
        </p:txBody>
      </p:sp>
      <p:sp>
        <p:nvSpPr>
          <p:cNvPr id="383" name="Shape 383"/>
          <p:cNvSpPr txBox="1">
            <a:spLocks noGrp="1"/>
          </p:cNvSpPr>
          <p:nvPr>
            <p:ph type="sldNum" idx="12"/>
          </p:nvPr>
        </p:nvSpPr>
        <p:spPr>
          <a:xfrm>
            <a:off x="3884612" y="8685213"/>
            <a:ext cx="2971800"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8</a:t>
            </a:fld>
            <a:endParaRPr lang="en-US" dirty="0"/>
          </a:p>
        </p:txBody>
      </p:sp>
    </p:spTree>
    <p:extLst>
      <p:ext uri="{BB962C8B-B14F-4D97-AF65-F5344CB8AC3E}">
        <p14:creationId xmlns:p14="http://schemas.microsoft.com/office/powerpoint/2010/main" val="1343976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11/21/2018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13135107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Add edition here</a:t>
            </a:r>
            <a:endParaRPr lang="en-US" dirty="0"/>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smtClean="0"/>
              <a:t>Chapter ##</a:t>
            </a:r>
            <a:endParaRPr lang="en-US" dirty="0"/>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smtClean="0"/>
              <a:t>Chapter title</a:t>
            </a:r>
            <a:endParaRPr lang="en-US" dirty="0"/>
          </a:p>
        </p:txBody>
      </p:sp>
      <p:sp>
        <p:nvSpPr>
          <p:cNvPr id="16" name="Footer Placeholder 2"/>
          <p:cNvSpPr>
            <a:spLocks noGrp="1"/>
          </p:cNvSpPr>
          <p:nvPr>
            <p:ph type="ftr" sz="quarter" idx="10"/>
          </p:nvPr>
        </p:nvSpPr>
        <p:spPr>
          <a:xfrm>
            <a:off x="458788"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11/21/2018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34591960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Click to add Learning Objective(s)</a:t>
            </a:r>
            <a:endParaRPr lang="en-US" dirty="0"/>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2" name="Footer Placeholder 2"/>
          <p:cNvSpPr>
            <a:spLocks noGrp="1"/>
          </p:cNvSpPr>
          <p:nvPr>
            <p:ph type="ftr" sz="quarter" idx="10"/>
          </p:nvPr>
        </p:nvSpPr>
        <p:spPr>
          <a:xfrm>
            <a:off x="458788"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11/21/2018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21926524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483532"/>
            <a:ext cx="8229600" cy="728452"/>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58923"/>
            <a:ext cx="8229600" cy="4525963"/>
          </a:xfrm>
        </p:spPr>
        <p:txBody>
          <a:bodyPr/>
          <a:lstStyle>
            <a:lvl1pPr>
              <a:buClr>
                <a:srgbClr val="007FA3"/>
              </a:buClr>
              <a:buSzPct val="100000"/>
              <a:defRPr sz="1600"/>
            </a:lvl1pPr>
            <a:lvl2pPr>
              <a:buClr>
                <a:srgbClr val="007FA3"/>
              </a:buClr>
              <a:defRPr sz="1600"/>
            </a:lvl2pPr>
            <a:lvl3pPr>
              <a:buClr>
                <a:srgbClr val="007FA3"/>
              </a:buClr>
              <a:defRPr sz="1600"/>
            </a:lvl3pPr>
            <a:lvl4pPr>
              <a:buClr>
                <a:srgbClr val="007FA3"/>
              </a:buClr>
              <a:defRPr sz="1600"/>
            </a:lvl4pPr>
            <a:lvl5pPr>
              <a:buClr>
                <a:srgbClr val="007FA3"/>
              </a:buClr>
              <a:defRPr sz="1600"/>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Tree>
    <p:extLst>
      <p:ext uri="{BB962C8B-B14F-4D97-AF65-F5344CB8AC3E}">
        <p14:creationId xmlns:p14="http://schemas.microsoft.com/office/powerpoint/2010/main" val="39557214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11/21/2018</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2" name="Picture Placeholder 11"/>
          <p:cNvSpPr>
            <a:spLocks noGrp="1"/>
          </p:cNvSpPr>
          <p:nvPr>
            <p:ph type="pic" sz="quarter" idx="13"/>
          </p:nvPr>
        </p:nvSpPr>
        <p:spPr>
          <a:xfrm>
            <a:off x="457200" y="1981200"/>
            <a:ext cx="8077200" cy="3886200"/>
          </a:xfrm>
        </p:spPr>
        <p:txBody>
          <a:bodyPr/>
          <a:lstStyle>
            <a:lvl1pPr>
              <a:defRPr sz="1600"/>
            </a:lvl1pPr>
          </a:lstStyle>
          <a:p>
            <a:endParaRPr lang="en-IN" dirty="0"/>
          </a:p>
        </p:txBody>
      </p:sp>
    </p:spTree>
    <p:extLst>
      <p:ext uri="{BB962C8B-B14F-4D97-AF65-F5344CB8AC3E}">
        <p14:creationId xmlns:p14="http://schemas.microsoft.com/office/powerpoint/2010/main" val="40576394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idx="13"/>
          </p:nvPr>
        </p:nvSpPr>
        <p:spPr>
          <a:xfrm>
            <a:off x="457200" y="39624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11/21/2018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24586242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Insert Figure">
    <p:spTree>
      <p:nvGrpSpPr>
        <p:cNvPr id="1" name=""/>
        <p:cNvGrpSpPr/>
        <p:nvPr/>
      </p:nvGrpSpPr>
      <p:grpSpPr>
        <a:xfrm>
          <a:off x="0" y="0"/>
          <a:ext cx="0" cy="0"/>
          <a:chOff x="0" y="0"/>
          <a:chExt cx="0" cy="0"/>
        </a:xfrm>
      </p:grpSpPr>
      <p:sp>
        <p:nvSpPr>
          <p:cNvPr id="3" name="Media Placeholder 2"/>
          <p:cNvSpPr>
            <a:spLocks noGrp="1"/>
          </p:cNvSpPr>
          <p:nvPr>
            <p:ph type="media" sz="quarter" idx="10"/>
          </p:nvPr>
        </p:nvSpPr>
        <p:spPr>
          <a:xfrm>
            <a:off x="457200" y="1600200"/>
            <a:ext cx="8229600" cy="4419600"/>
          </a:xfrm>
        </p:spPr>
        <p:txBody>
          <a:bodyPr/>
          <a:lstStyle>
            <a:lvl1pPr>
              <a:defRPr sz="1600"/>
            </a:lvl1pPr>
          </a:lstStyle>
          <a:p>
            <a:endParaRPr lang="en-IN" dirty="0"/>
          </a:p>
        </p:txBody>
      </p:sp>
      <p:sp>
        <p:nvSpPr>
          <p:cNvPr id="4" name="Title 6"/>
          <p:cNvSpPr>
            <a:spLocks noGrp="1"/>
          </p:cNvSpPr>
          <p:nvPr>
            <p:ph type="title"/>
          </p:nvPr>
        </p:nvSpPr>
        <p:spPr>
          <a:xfrm>
            <a:off x="457200" y="584200"/>
            <a:ext cx="8229600" cy="627784"/>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237500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Figure + Caption Layou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4F033AD-BE5C-406D-991C-6AC56003E70C}"/>
              </a:ext>
            </a:extLst>
          </p:cNvPr>
          <p:cNvSpPr>
            <a:spLocks noGrp="1"/>
          </p:cNvSpPr>
          <p:nvPr>
            <p:ph type="title" hasCustomPrompt="1"/>
          </p:nvPr>
        </p:nvSpPr>
        <p:spPr/>
        <p:txBody>
          <a:bodyPr/>
          <a:lstStyle>
            <a:lvl1pPr>
              <a:defRPr sz="3600">
                <a:latin typeface="+mj-lt"/>
              </a:defRPr>
            </a:lvl1pPr>
          </a:lstStyle>
          <a:p>
            <a:r>
              <a:rPr lang="en-US" dirty="0"/>
              <a:t>Click to add figure number and title</a:t>
            </a:r>
          </a:p>
        </p:txBody>
      </p:sp>
      <p:sp>
        <p:nvSpPr>
          <p:cNvPr id="7" name="Content Placeholder 6">
            <a:extLst>
              <a:ext uri="{FF2B5EF4-FFF2-40B4-BE49-F238E27FC236}">
                <a16:creationId xmlns="" xmlns:a16="http://schemas.microsoft.com/office/drawing/2014/main" id="{9E6B7D3D-89C9-4133-8D8A-D779EB3D311D}"/>
              </a:ext>
            </a:extLst>
          </p:cNvPr>
          <p:cNvSpPr>
            <a:spLocks noGrp="1"/>
          </p:cNvSpPr>
          <p:nvPr>
            <p:ph sz="quarter" idx="13"/>
          </p:nvPr>
        </p:nvSpPr>
        <p:spPr>
          <a:xfrm>
            <a:off x="457200" y="1481138"/>
            <a:ext cx="4484688" cy="4408487"/>
          </a:xfrm>
        </p:spPr>
        <p:txBody>
          <a:bodyPr/>
          <a:lstStyle>
            <a:lvl1pPr>
              <a:defRPr sz="1600"/>
            </a:lvl1pPr>
          </a:lstStyle>
          <a:p>
            <a:pPr lvl="0"/>
            <a:r>
              <a:rPr lang="en-US" dirty="0"/>
              <a:t>Edit Master text styles</a:t>
            </a:r>
          </a:p>
        </p:txBody>
      </p:sp>
      <p:sp>
        <p:nvSpPr>
          <p:cNvPr id="9" name="Picture Placeholder 8">
            <a:extLst>
              <a:ext uri="{FF2B5EF4-FFF2-40B4-BE49-F238E27FC236}">
                <a16:creationId xmlns="" xmlns:a16="http://schemas.microsoft.com/office/drawing/2014/main" id="{F95A3C12-C176-4C2E-9820-6A6035C43AF5}"/>
              </a:ext>
            </a:extLst>
          </p:cNvPr>
          <p:cNvSpPr>
            <a:spLocks noGrp="1"/>
          </p:cNvSpPr>
          <p:nvPr>
            <p:ph type="pic" sz="quarter" idx="14"/>
          </p:nvPr>
        </p:nvSpPr>
        <p:spPr>
          <a:xfrm>
            <a:off x="5192713" y="1481138"/>
            <a:ext cx="3476625" cy="3754437"/>
          </a:xfrm>
        </p:spPr>
        <p:txBody>
          <a:bodyPr/>
          <a:lstStyle>
            <a:lvl1pPr>
              <a:defRPr sz="1600"/>
            </a:lvl1pPr>
          </a:lstStyle>
          <a:p>
            <a:endParaRPr lang="en-US" dirty="0"/>
          </a:p>
        </p:txBody>
      </p:sp>
      <p:sp>
        <p:nvSpPr>
          <p:cNvPr id="11" name="Text Placeholder 10">
            <a:extLst>
              <a:ext uri="{FF2B5EF4-FFF2-40B4-BE49-F238E27FC236}">
                <a16:creationId xmlns="" xmlns:a16="http://schemas.microsoft.com/office/drawing/2014/main" id="{F059F1CC-D06F-4B10-B166-6D6F2C786A37}"/>
              </a:ext>
            </a:extLst>
          </p:cNvPr>
          <p:cNvSpPr>
            <a:spLocks noGrp="1"/>
          </p:cNvSpPr>
          <p:nvPr>
            <p:ph type="body" sz="quarter" idx="15" hasCustomPrompt="1"/>
          </p:nvPr>
        </p:nvSpPr>
        <p:spPr>
          <a:xfrm>
            <a:off x="5192713" y="5399088"/>
            <a:ext cx="3476625" cy="490537"/>
          </a:xfrm>
        </p:spPr>
        <p:txBody>
          <a:bodyPr/>
          <a:lstStyle>
            <a:lvl1pPr marL="101600" indent="0">
              <a:buNone/>
              <a:defRPr sz="1200"/>
            </a:lvl1pPr>
          </a:lstStyle>
          <a:p>
            <a:pPr lvl="0"/>
            <a:r>
              <a:rPr lang="en-US" dirty="0"/>
              <a:t>Caption</a:t>
            </a:r>
          </a:p>
        </p:txBody>
      </p:sp>
      <p:sp>
        <p:nvSpPr>
          <p:cNvPr id="3" name="Date Placeholder 2">
            <a:extLst>
              <a:ext uri="{FF2B5EF4-FFF2-40B4-BE49-F238E27FC236}">
                <a16:creationId xmlns="" xmlns:a16="http://schemas.microsoft.com/office/drawing/2014/main" id="{A50D4E5D-00F7-4DC6-9BB0-713B8A0DA354}"/>
              </a:ext>
            </a:extLst>
          </p:cNvPr>
          <p:cNvSpPr>
            <a:spLocks noGrp="1"/>
          </p:cNvSpPr>
          <p:nvPr>
            <p:ph type="dt" idx="10"/>
          </p:nvPr>
        </p:nvSpPr>
        <p:spPr/>
        <p:txBody>
          <a:bodyPr/>
          <a:lstStyle/>
          <a:p>
            <a:endParaRPr lang="en-US" dirty="0"/>
          </a:p>
        </p:txBody>
      </p:sp>
      <p:sp>
        <p:nvSpPr>
          <p:cNvPr id="4" name="Slide Number Placeholder 3">
            <a:extLst>
              <a:ext uri="{FF2B5EF4-FFF2-40B4-BE49-F238E27FC236}">
                <a16:creationId xmlns="" xmlns:a16="http://schemas.microsoft.com/office/drawing/2014/main" id="{18AF4094-2296-458C-908A-D778D0DF5AFA}"/>
              </a:ext>
            </a:extLst>
          </p:cNvPr>
          <p:cNvSpPr>
            <a:spLocks noGrp="1"/>
          </p:cNvSpPr>
          <p:nvPr>
            <p:ph type="sldNum" idx="11"/>
          </p:nvPr>
        </p:nvSpPr>
        <p:spPr/>
        <p:txBody>
          <a:bodyPr/>
          <a:lstStyle/>
          <a:p>
            <a:pPr marL="0" marR="0" lvl="0" indent="0" algn="r" rtl="0">
              <a:spcBef>
                <a:spcPts val="0"/>
              </a:spcBef>
              <a:buSzPct val="25000"/>
              <a:buNone/>
            </a:pPr>
            <a:fld id="{00000000-1234-1234-1234-123412341234}" type="slidenum">
              <a:rPr lang="en-US" sz="900" b="0" i="0" u="none" strike="noStrike" cap="none" smtClean="0">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5" name="Footer Placeholder 4">
            <a:extLst>
              <a:ext uri="{FF2B5EF4-FFF2-40B4-BE49-F238E27FC236}">
                <a16:creationId xmlns="" xmlns:a16="http://schemas.microsoft.com/office/drawing/2014/main" id="{A6FA6EBD-95B8-4957-AE05-FC01EF65059B}"/>
              </a:ext>
            </a:extLst>
          </p:cNvPr>
          <p:cNvSpPr>
            <a:spLocks noGrp="1"/>
          </p:cNvSpPr>
          <p:nvPr>
            <p:ph type="ftr" sz="quarter" idx="12"/>
          </p:nvPr>
        </p:nvSpPr>
        <p:spPr>
          <a:xfrm>
            <a:off x="458788" y="6172200"/>
            <a:ext cx="8210550" cy="235463"/>
          </a:xfrm>
        </p:spPr>
        <p:txBody>
          <a:bodyPr/>
          <a:lstStyle/>
          <a:p>
            <a:endParaRPr lang="en-US" dirty="0"/>
          </a:p>
        </p:txBody>
      </p:sp>
    </p:spTree>
    <p:extLst>
      <p:ext uri="{BB962C8B-B14F-4D97-AF65-F5344CB8AC3E}">
        <p14:creationId xmlns:p14="http://schemas.microsoft.com/office/powerpoint/2010/main" val="1660428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userDrawn="1">
  <p:cSld name="4_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lvl1pPr>
              <a:defRPr sz="3600">
                <a:latin typeface="Times New Roman" panose="02020603050405020304" pitchFamily="18" charset="0"/>
                <a:ea typeface="Tahoma" panose="020B0604030504040204" pitchFamily="34" charset="0"/>
                <a:cs typeface="Times New Roman" panose="02020603050405020304" pitchFamily="18" charset="0"/>
              </a:defRPr>
            </a:lvl1pPr>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3000">
                <a:solidFill>
                  <a:srgbClr val="007FA3"/>
                </a:solidFill>
                <a:latin typeface="Calibri" panose="020F0502020204030204" pitchFamily="34" charset="0"/>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atin typeface="Calibri" panose="020F0502020204030204" pitchFamily="34" charset="0"/>
              </a:defRPr>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400">
                <a:latin typeface="Calibri" panose="020F0502020204030204" pitchFamily="34" charset="0"/>
              </a:defRPr>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solidFill>
                <a:prstClr val="black"/>
              </a:solidFill>
            </a:endParaRPr>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3" name="Picture Placeholder 2"/>
          <p:cNvSpPr>
            <a:spLocks noGrp="1"/>
          </p:cNvSpPr>
          <p:nvPr>
            <p:ph type="pic" sz="quarter" idx="16"/>
          </p:nvPr>
        </p:nvSpPr>
        <p:spPr>
          <a:xfrm>
            <a:off x="762000" y="1981200"/>
            <a:ext cx="3657600" cy="3733800"/>
          </a:xfrm>
        </p:spPr>
        <p:txBody>
          <a:bodyPr/>
          <a:lstStyle/>
          <a:p>
            <a:endParaRPr lang="en-IN" dirty="0"/>
          </a:p>
        </p:txBody>
      </p:sp>
      <p:sp>
        <p:nvSpPr>
          <p:cNvPr id="4" name="Content Placeholder 3"/>
          <p:cNvSpPr>
            <a:spLocks noGrp="1"/>
          </p:cNvSpPr>
          <p:nvPr>
            <p:ph sz="quarter" idx="17"/>
          </p:nvPr>
        </p:nvSpPr>
        <p:spPr>
          <a:xfrm>
            <a:off x="762000" y="5791200"/>
            <a:ext cx="3886200" cy="585788"/>
          </a:xfrm>
        </p:spPr>
        <p:txBody>
          <a:bodyPr/>
          <a:lstStyle/>
          <a:p>
            <a:pPr lvl="0"/>
            <a:r>
              <a:rPr lang="en-US" dirty="0" smtClean="0"/>
              <a:t>Click to edit Master text styles</a:t>
            </a:r>
          </a:p>
        </p:txBody>
      </p:sp>
      <p:sp>
        <p:nvSpPr>
          <p:cNvPr id="5" name="Content Placeholder 4"/>
          <p:cNvSpPr>
            <a:spLocks noGrp="1"/>
          </p:cNvSpPr>
          <p:nvPr>
            <p:ph sz="quarter" idx="18"/>
          </p:nvPr>
        </p:nvSpPr>
        <p:spPr>
          <a:xfrm>
            <a:off x="1828800" y="6376988"/>
            <a:ext cx="6934200" cy="404812"/>
          </a:xfrm>
        </p:spPr>
        <p:txBody>
          <a:bodyPr/>
          <a:lstStyle>
            <a:lvl1pPr marL="0" indent="0">
              <a:buNone/>
              <a:defRPr/>
            </a:lvl1pPr>
          </a:lstStyle>
          <a:p>
            <a:pPr lvl="0"/>
            <a:endParaRPr lang="en-IN" dirty="0"/>
          </a:p>
        </p:txBody>
      </p:sp>
    </p:spTree>
    <p:extLst>
      <p:ext uri="{BB962C8B-B14F-4D97-AF65-F5344CB8AC3E}">
        <p14:creationId xmlns:p14="http://schemas.microsoft.com/office/powerpoint/2010/main" val="332200754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emf"/><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smtClean="0"/>
              <a:t>Click to edit </a:t>
            </a:r>
            <a:br>
              <a:rPr lang="en-US" dirty="0" smtClean="0"/>
            </a:br>
            <a:r>
              <a:rPr lang="en-US" dirty="0" smtClean="0"/>
              <a:t>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11/21/2018</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pic>
        <p:nvPicPr>
          <p:cNvPr id="7" name="Picture 6" descr="Pearson Logo"/>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8" name="TextBox 7"/>
          <p:cNvSpPr txBox="1"/>
          <p:nvPr userDrawn="1"/>
        </p:nvSpPr>
        <p:spPr>
          <a:xfrm>
            <a:off x="2596452" y="6429345"/>
            <a:ext cx="6067338" cy="276999"/>
          </a:xfrm>
          <a:prstGeom prst="rect">
            <a:avLst/>
          </a:prstGeom>
        </p:spPr>
        <p:txBody>
          <a:bodyPr vert="horz" lIns="0" tIns="0" rIns="0" bIns="0" rtlCol="0">
            <a:noAutofit/>
          </a:bodyPr>
          <a:lstStyle>
            <a:lvl1pPr marL="0" indent="0" algn="r" defTabSz="914400" eaLnBrk="1" latinLnBrk="0" hangingPunct="1">
              <a:buClrTx/>
              <a:buFont typeface="Arial" panose="020B0604020202020204" pitchFamily="34" charset="0"/>
              <a:defRPr sz="1200" kern="1200">
                <a:solidFill>
                  <a:prstClr val="black"/>
                </a:solidFill>
                <a:latin typeface="Verdana" panose="020B0604030504040204" pitchFamily="34" charset="0"/>
                <a:ea typeface="Verdana" panose="020B0604030504040204" pitchFamily="34" charset="0"/>
                <a:cs typeface="Verdana" panose="020B0604030504040204" pitchFamily="34" charset="0"/>
              </a:defRPr>
            </a:lvl1pPr>
            <a:lvl2pPr marL="742950" indent="-28575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defTabSz="914400" eaLnBrk="1" latinLnBrk="0" hangingPunct="1">
              <a:spcBef>
                <a:spcPts val="6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4pPr>
            <a:lvl5pPr marL="2057400" indent="-22860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5pPr>
            <a:lvl6pPr marL="25146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6pPr>
            <a:lvl7pPr marL="29718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7pPr>
            <a:lvl8pPr marL="34290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8pPr>
            <a:lvl9pPr marL="38862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9pPr>
          </a:lstStyle>
          <a:p>
            <a:pPr lvl="0"/>
            <a:r>
              <a:rPr lang="en-IN" altLang="en-US" dirty="0" smtClean="0"/>
              <a:t>Copyright © 2020, 2013, 2009 Pearson Education, Inc. All Rights Reserved</a:t>
            </a:r>
          </a:p>
        </p:txBody>
      </p:sp>
    </p:spTree>
    <p:extLst>
      <p:ext uri="{BB962C8B-B14F-4D97-AF65-F5344CB8AC3E}">
        <p14:creationId xmlns:p14="http://schemas.microsoft.com/office/powerpoint/2010/main" val="244612090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92" r:id="rId4"/>
    <p:sldLayoutId id="2147483679" r:id="rId5"/>
    <p:sldLayoutId id="2147483682" r:id="rId6"/>
    <p:sldLayoutId id="2147483686" r:id="rId7"/>
    <p:sldLayoutId id="2147483673" r:id="rId8"/>
    <p:sldLayoutId id="2147483693" r:id="rId9"/>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txStyles>
    <p:titleStyle>
      <a:lvl1pPr algn="l" defTabSz="914400" rtl="0" eaLnBrk="1" latinLnBrk="0" hangingPunct="1">
        <a:lnSpc>
          <a:spcPct val="100000"/>
        </a:lnSpc>
        <a:spcBef>
          <a:spcPct val="0"/>
        </a:spcBef>
        <a:buNone/>
        <a:defRPr sz="3600" b="1" kern="1200">
          <a:solidFill>
            <a:srgbClr val="007FA3"/>
          </a:solidFill>
          <a:latin typeface="+mj-lt"/>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2.bin"/><Relationship Id="rId4" Type="http://schemas.openxmlformats.org/officeDocument/2006/relationships/image" Target="../media/image3.w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4.xml"/><Relationship Id="rId1" Type="http://schemas.openxmlformats.org/officeDocument/2006/relationships/vmlDrawing" Target="../drawings/vmlDrawing2.vml"/><Relationship Id="rId4" Type="http://schemas.openxmlformats.org/officeDocument/2006/relationships/image" Target="../media/image5.w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4.xml"/><Relationship Id="rId1" Type="http://schemas.openxmlformats.org/officeDocument/2006/relationships/vmlDrawing" Target="../drawings/vmlDrawing3.vml"/><Relationship Id="rId4" Type="http://schemas.openxmlformats.org/officeDocument/2006/relationships/image" Target="../media/image6.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Engineering Economy"/>
          <p:cNvSpPr>
            <a:spLocks noGrp="1"/>
          </p:cNvSpPr>
          <p:nvPr>
            <p:ph type="title"/>
          </p:nvPr>
        </p:nvSpPr>
        <p:spPr>
          <a:xfrm>
            <a:off x="454021" y="142110"/>
            <a:ext cx="8613775" cy="1107996"/>
          </a:xfrm>
        </p:spPr>
        <p:txBody>
          <a:bodyPr vert="horz" wrap="square" lIns="0" tIns="0" rIns="0" bIns="0" rtlCol="0" anchor="t">
            <a:spAutoFit/>
          </a:bodyPr>
          <a:lstStyle/>
          <a:p>
            <a:r>
              <a:rPr lang="en-IN" dirty="0">
                <a:latin typeface="+mj-lt"/>
              </a:rPr>
              <a:t>Construction Accounting and Financial </a:t>
            </a:r>
            <a:r>
              <a:rPr lang="en-IN" dirty="0" smtClean="0">
                <a:latin typeface="+mj-lt"/>
              </a:rPr>
              <a:t>Management</a:t>
            </a:r>
            <a:endParaRPr lang="en-IN" dirty="0">
              <a:latin typeface="+mj-lt"/>
            </a:endParaRPr>
          </a:p>
        </p:txBody>
      </p:sp>
      <p:sp>
        <p:nvSpPr>
          <p:cNvPr id="8" name="Text Placeholder 7"/>
          <p:cNvSpPr>
            <a:spLocks noGrp="1"/>
          </p:cNvSpPr>
          <p:nvPr>
            <p:ph type="body" sz="quarter" idx="13"/>
          </p:nvPr>
        </p:nvSpPr>
        <p:spPr>
          <a:xfrm>
            <a:off x="454475" y="1275508"/>
            <a:ext cx="8156121" cy="307777"/>
          </a:xfrm>
        </p:spPr>
        <p:txBody>
          <a:bodyPr vert="horz" wrap="square" lIns="0" tIns="0" rIns="0" bIns="0" rtlCol="0">
            <a:spAutoFit/>
          </a:bodyPr>
          <a:lstStyle/>
          <a:p>
            <a:pPr>
              <a:spcBef>
                <a:spcPct val="0"/>
              </a:spcBef>
            </a:pPr>
            <a:r>
              <a:rPr lang="en-US" sz="2000" dirty="0">
                <a:latin typeface="+mn-lt"/>
                <a:ea typeface="ＭＳ Ｐゴシック" pitchFamily="-108" charset="-128"/>
                <a:cs typeface="ＭＳ Ｐゴシック" pitchFamily="-108" charset="-128"/>
              </a:rPr>
              <a:t>Fourth </a:t>
            </a:r>
            <a:r>
              <a:rPr lang="en-US" sz="2000" dirty="0" smtClean="0">
                <a:latin typeface="+mn-lt"/>
                <a:ea typeface="ＭＳ Ｐゴシック" pitchFamily="-108" charset="-128"/>
                <a:cs typeface="ＭＳ Ｐゴシック" pitchFamily="-108" charset="-128"/>
              </a:rPr>
              <a:t>Edition</a:t>
            </a:r>
            <a:endParaRPr lang="en-US" sz="2000" dirty="0">
              <a:latin typeface="+mn-lt"/>
              <a:ea typeface="ＭＳ Ｐゴシック" pitchFamily="-108" charset="-128"/>
              <a:cs typeface="ＭＳ Ｐゴシック" pitchFamily="-108" charset="-128"/>
            </a:endParaRPr>
          </a:p>
        </p:txBody>
      </p:sp>
      <p:sp>
        <p:nvSpPr>
          <p:cNvPr id="4" name="Content Placeholder 3"/>
          <p:cNvSpPr>
            <a:spLocks noGrp="1"/>
          </p:cNvSpPr>
          <p:nvPr>
            <p:ph type="body" sz="quarter" idx="14"/>
          </p:nvPr>
        </p:nvSpPr>
        <p:spPr>
          <a:xfrm>
            <a:off x="5029200" y="2521683"/>
            <a:ext cx="3479800" cy="492443"/>
          </a:xfrm>
        </p:spPr>
        <p:txBody>
          <a:bodyPr vert="horz" wrap="square" lIns="0" tIns="0" rIns="0" bIns="0" rtlCol="0" anchor="b">
            <a:spAutoFit/>
          </a:bodyPr>
          <a:lstStyle/>
          <a:p>
            <a:r>
              <a:rPr lang="en-US" sz="3200" dirty="0">
                <a:latin typeface="+mn-lt"/>
                <a:ea typeface="+mj-ea"/>
                <a:cs typeface="Calibri" panose="020F0502020204030204" pitchFamily="34" charset="0"/>
              </a:rPr>
              <a:t>Chapter </a:t>
            </a:r>
            <a:r>
              <a:rPr lang="en-US" sz="3200" dirty="0" smtClean="0">
                <a:latin typeface="+mn-lt"/>
                <a:ea typeface="+mj-ea"/>
                <a:cs typeface="Calibri" panose="020F0502020204030204" pitchFamily="34" charset="0"/>
              </a:rPr>
              <a:t>14</a:t>
            </a:r>
            <a:endParaRPr lang="en-US" sz="3200" dirty="0">
              <a:latin typeface="+mn-lt"/>
              <a:ea typeface="+mj-ea"/>
              <a:cs typeface="Calibri" panose="020F0502020204030204" pitchFamily="34" charset="0"/>
            </a:endParaRPr>
          </a:p>
        </p:txBody>
      </p:sp>
      <p:sp>
        <p:nvSpPr>
          <p:cNvPr id="9" name="Content Placeholder 4"/>
          <p:cNvSpPr>
            <a:spLocks noGrp="1"/>
          </p:cNvSpPr>
          <p:nvPr>
            <p:ph type="body" sz="quarter" idx="15"/>
          </p:nvPr>
        </p:nvSpPr>
        <p:spPr>
          <a:xfrm>
            <a:off x="5037664" y="3104956"/>
            <a:ext cx="3572932" cy="615553"/>
          </a:xfrm>
        </p:spPr>
        <p:txBody>
          <a:bodyPr vert="horz" wrap="square" lIns="0" tIns="0" rIns="0" bIns="0" rtlCol="0" anchor="b">
            <a:spAutoFit/>
          </a:bodyPr>
          <a:lstStyle/>
          <a:p>
            <a:r>
              <a:rPr lang="en-IN" sz="2000" dirty="0">
                <a:latin typeface="+mn-lt"/>
              </a:rPr>
              <a:t>Cash Flows for Construction Companies</a:t>
            </a:r>
          </a:p>
        </p:txBody>
      </p:sp>
      <p:pic>
        <p:nvPicPr>
          <p:cNvPr id="1026" name="Picture 2" descr="Front Cover: Construction Accounting and Financial Management, Fourth Edition by Peterson"/>
          <p:cNvPicPr>
            <a:picLocks noChangeAspect="1" noChangeArrowheads="1"/>
          </p:cNvPicPr>
          <p:nvPr/>
        </p:nvPicPr>
        <p:blipFill>
          <a:blip r:embed="rId3">
            <a:alphaModFix/>
            <a:extLst>
              <a:ext uri="{28A0092B-C50C-407E-A947-70E740481C1C}">
                <a14:useLocalDpi xmlns:a14="http://schemas.microsoft.com/office/drawing/2010/main" val="0"/>
              </a:ext>
            </a:extLst>
          </a:blip>
          <a:srcRect/>
          <a:stretch>
            <a:fillRect/>
          </a:stretch>
        </p:blipFill>
        <p:spPr bwMode="auto">
          <a:xfrm>
            <a:off x="494755" y="1691756"/>
            <a:ext cx="3687763" cy="4479925"/>
          </a:xfrm>
          <a:prstGeom prst="rect">
            <a:avLst/>
          </a:prstGeom>
          <a:noFill/>
          <a:ln w="9525" cap="flat" cmpd="sng">
            <a:solidFill>
              <a:srgbClr val="7F7F7F"/>
            </a:solidFill>
            <a:prstDash val="solid"/>
            <a:round/>
            <a:headEnd type="none" w="med" len="med"/>
            <a:tailEnd type="none" w="med" len="med"/>
          </a:ln>
          <a:effectLst>
            <a:outerShdw blurRad="50799" dist="76200" dir="2700000" algn="tl" rotWithShape="0">
              <a:srgbClr val="000000">
                <a:alpha val="55686"/>
              </a:srgbClr>
            </a:outerShdw>
          </a:effectLst>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sz="quarter" idx="18"/>
          </p:nvPr>
        </p:nvSpPr>
        <p:spPr>
          <a:xfrm>
            <a:off x="1725568" y="6427935"/>
            <a:ext cx="6934200" cy="184666"/>
          </a:xfrm>
        </p:spPr>
        <p:txBody>
          <a:bodyPr>
            <a:spAutoFit/>
          </a:bodyPr>
          <a:lstStyle/>
          <a:p>
            <a:pPr lvl="0" algn="r">
              <a:spcBef>
                <a:spcPts val="0"/>
              </a:spcBef>
              <a:buClrTx/>
              <a:defRPr/>
            </a:pPr>
            <a:r>
              <a:rPr lang="en-US" altLang="en-US" sz="1200" dirty="0">
                <a:solidFill>
                  <a:prstClr val="black"/>
                </a:solidFill>
                <a:latin typeface="Verdana" panose="020B0604030504040204" pitchFamily="34" charset="0"/>
                <a:ea typeface="Verdana" panose="020B0604030504040204" pitchFamily="34" charset="0"/>
                <a:cs typeface="Verdana" panose="020B0604030504040204" pitchFamily="34" charset="0"/>
              </a:rPr>
              <a:t>Copyright © </a:t>
            </a:r>
            <a:r>
              <a:rPr lang="en-US" altLang="en-US" sz="12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2020, 2013, 2009 </a:t>
            </a:r>
            <a:r>
              <a:rPr lang="en-US" altLang="en-US" sz="1200" dirty="0">
                <a:solidFill>
                  <a:prstClr val="black"/>
                </a:solidFill>
                <a:latin typeface="Verdana" panose="020B0604030504040204" pitchFamily="34" charset="0"/>
                <a:ea typeface="Verdana" panose="020B0604030504040204" pitchFamily="34" charset="0"/>
                <a:cs typeface="Verdana" panose="020B0604030504040204" pitchFamily="34" charset="0"/>
              </a:rPr>
              <a:t>Pearson Education, Inc. All Rights </a:t>
            </a:r>
            <a:r>
              <a:rPr lang="en-US" altLang="en-US" sz="12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Reserved</a:t>
            </a:r>
            <a:endParaRPr lang="en-US" altLang="en-US" sz="12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77148905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657705"/>
            <a:ext cx="8229600" cy="553998"/>
          </a:xfrm>
        </p:spPr>
        <p:txBody>
          <a:bodyPr lIns="0" tIns="0" rIns="0" bIns="0">
            <a:spAutoFit/>
          </a:bodyPr>
          <a:lstStyle/>
          <a:p>
            <a:r>
              <a:rPr lang="en-IN" dirty="0">
                <a:ea typeface="ＭＳ Ｐゴシック" charset="0"/>
                <a:cs typeface="Times New Roman" charset="0"/>
              </a:rPr>
              <a:t>Step 1</a:t>
            </a:r>
            <a:endParaRPr lang="en-US" dirty="0">
              <a:ea typeface="ＭＳ Ｐゴシック" charset="0"/>
              <a:cs typeface="Times New Roman" charset="0"/>
            </a:endParaRPr>
          </a:p>
        </p:txBody>
      </p:sp>
      <p:sp>
        <p:nvSpPr>
          <p:cNvPr id="6" name="Content Placeholder 5"/>
          <p:cNvSpPr>
            <a:spLocks noGrp="1"/>
          </p:cNvSpPr>
          <p:nvPr>
            <p:ph idx="1"/>
          </p:nvPr>
        </p:nvSpPr>
        <p:spPr>
          <a:xfrm>
            <a:off x="457200" y="1509932"/>
            <a:ext cx="8229600" cy="2077492"/>
          </a:xfrm>
        </p:spPr>
        <p:txBody>
          <a:bodyPr vert="horz" lIns="0" tIns="0" rIns="0" bIns="0" rtlCol="0">
            <a:spAutoFit/>
          </a:bodyPr>
          <a:lstStyle/>
          <a:p>
            <a:pPr>
              <a:defRPr/>
            </a:pPr>
            <a:r>
              <a:rPr lang="en-US" sz="2400" dirty="0"/>
              <a:t>Estimated cash receipts and disbursements from construction operations</a:t>
            </a:r>
          </a:p>
          <a:p>
            <a:pPr lvl="1">
              <a:defRPr/>
            </a:pPr>
            <a:r>
              <a:rPr lang="en-US" sz="2400" dirty="0"/>
              <a:t>Determine cash flow from individual projects and sum</a:t>
            </a:r>
          </a:p>
          <a:p>
            <a:pPr lvl="1" indent="63500">
              <a:buFont typeface="Wingdings" panose="05000000000000000000" pitchFamily="2" charset="2"/>
              <a:buNone/>
              <a:defRPr/>
            </a:pPr>
            <a:r>
              <a:rPr lang="en-US" sz="2400" dirty="0" smtClean="0"/>
              <a:t>-- or --</a:t>
            </a:r>
          </a:p>
          <a:p>
            <a:pPr lvl="1">
              <a:defRPr/>
            </a:pPr>
            <a:r>
              <a:rPr lang="en-US" sz="2400" dirty="0" smtClean="0"/>
              <a:t>Estimate cash flow based upon historical data</a:t>
            </a:r>
            <a:endParaRPr lang="en-US" sz="2400" dirty="0"/>
          </a:p>
        </p:txBody>
      </p:sp>
    </p:spTree>
    <p:extLst>
      <p:ext uri="{BB962C8B-B14F-4D97-AF65-F5344CB8AC3E}">
        <p14:creationId xmlns:p14="http://schemas.microsoft.com/office/powerpoint/2010/main" val="23533341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651162"/>
            <a:ext cx="8229600" cy="553998"/>
          </a:xfrm>
        </p:spPr>
        <p:txBody>
          <a:bodyPr lIns="0" tIns="0" rIns="0" bIns="0">
            <a:spAutoFit/>
          </a:bodyPr>
          <a:lstStyle/>
          <a:p>
            <a:r>
              <a:rPr lang="en-IN" dirty="0">
                <a:ea typeface="ＭＳ Ｐゴシック" charset="0"/>
                <a:cs typeface="Times New Roman" charset="0"/>
              </a:rPr>
              <a:t>Step 2</a:t>
            </a:r>
            <a:endParaRPr lang="en-US" dirty="0">
              <a:ea typeface="ＭＳ Ｐゴシック" charset="0"/>
              <a:cs typeface="Times New Roman" charset="0"/>
            </a:endParaRPr>
          </a:p>
        </p:txBody>
      </p:sp>
      <p:sp>
        <p:nvSpPr>
          <p:cNvPr id="6" name="Content Placeholder 5"/>
          <p:cNvSpPr>
            <a:spLocks noGrp="1"/>
          </p:cNvSpPr>
          <p:nvPr>
            <p:ph idx="1"/>
          </p:nvPr>
        </p:nvSpPr>
        <p:spPr>
          <a:xfrm>
            <a:off x="457200" y="1507237"/>
            <a:ext cx="8229600" cy="1261884"/>
          </a:xfrm>
        </p:spPr>
        <p:txBody>
          <a:bodyPr vert="horz" lIns="0" tIns="0" rIns="0" bIns="0" rtlCol="0">
            <a:spAutoFit/>
          </a:bodyPr>
          <a:lstStyle/>
          <a:p>
            <a:pPr>
              <a:defRPr/>
            </a:pPr>
            <a:r>
              <a:rPr lang="en-US" sz="2400" dirty="0"/>
              <a:t>Estimate general overhead</a:t>
            </a:r>
          </a:p>
          <a:p>
            <a:pPr lvl="1">
              <a:defRPr/>
            </a:pPr>
            <a:r>
              <a:rPr lang="en-US" sz="2400" dirty="0"/>
              <a:t>Set overhead budget</a:t>
            </a:r>
          </a:p>
          <a:p>
            <a:pPr lvl="1">
              <a:defRPr/>
            </a:pPr>
            <a:r>
              <a:rPr lang="en-US" sz="2400" dirty="0"/>
              <a:t>Estimate overhead </a:t>
            </a:r>
            <a:r>
              <a:rPr lang="en-US" sz="2400" dirty="0" smtClean="0"/>
              <a:t>wages</a:t>
            </a:r>
            <a:endParaRPr lang="en-US" sz="2400" dirty="0"/>
          </a:p>
        </p:txBody>
      </p:sp>
    </p:spTree>
    <p:extLst>
      <p:ext uri="{BB962C8B-B14F-4D97-AF65-F5344CB8AC3E}">
        <p14:creationId xmlns:p14="http://schemas.microsoft.com/office/powerpoint/2010/main" val="1816976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4744"/>
            <a:ext cx="8229600" cy="553998"/>
          </a:xfrm>
        </p:spPr>
        <p:txBody>
          <a:bodyPr>
            <a:spAutoFit/>
          </a:bodyPr>
          <a:lstStyle/>
          <a:p>
            <a:r>
              <a:rPr lang="en-IN" dirty="0"/>
              <a:t>Step </a:t>
            </a:r>
            <a:r>
              <a:rPr lang="en-IN" dirty="0" smtClean="0"/>
              <a:t>3 </a:t>
            </a:r>
            <a:r>
              <a:rPr lang="en-IN" sz="2800" dirty="0" smtClean="0"/>
              <a:t>(1 of 2)</a:t>
            </a:r>
            <a:endParaRPr lang="en-IN" sz="2800" dirty="0"/>
          </a:p>
        </p:txBody>
      </p:sp>
      <p:sp>
        <p:nvSpPr>
          <p:cNvPr id="5" name="Content Placeholder 4"/>
          <p:cNvSpPr>
            <a:spLocks noGrp="1"/>
          </p:cNvSpPr>
          <p:nvPr>
            <p:ph idx="1"/>
          </p:nvPr>
        </p:nvSpPr>
        <p:spPr>
          <a:xfrm>
            <a:off x="457200" y="1507063"/>
            <a:ext cx="8229600" cy="738664"/>
          </a:xfrm>
        </p:spPr>
        <p:txBody>
          <a:bodyPr>
            <a:spAutoFit/>
          </a:bodyPr>
          <a:lstStyle/>
          <a:p>
            <a:r>
              <a:rPr lang="en-US" sz="2400" dirty="0"/>
              <a:t>Estimate income tax, interest, loan payments, and cash balance</a:t>
            </a:r>
            <a:endParaRPr lang="en-IN" sz="2400" dirty="0"/>
          </a:p>
        </p:txBody>
      </p:sp>
      <p:graphicFrame>
        <p:nvGraphicFramePr>
          <p:cNvPr id="8" name="Object 7" descr="Interest equals Average balance for the health multiplied by Monthly interest rate."/>
          <p:cNvGraphicFramePr>
            <a:graphicFrameLocks noChangeAspect="1"/>
          </p:cNvGraphicFramePr>
          <p:nvPr>
            <p:extLst>
              <p:ext uri="{D42A27DB-BD31-4B8C-83A1-F6EECF244321}">
                <p14:modId xmlns:p14="http://schemas.microsoft.com/office/powerpoint/2010/main" val="2311563309"/>
              </p:ext>
            </p:extLst>
          </p:nvPr>
        </p:nvGraphicFramePr>
        <p:xfrm>
          <a:off x="2353487" y="2467441"/>
          <a:ext cx="4437027" cy="653069"/>
        </p:xfrm>
        <a:graphic>
          <a:graphicData uri="http://schemas.openxmlformats.org/presentationml/2006/ole">
            <mc:AlternateContent xmlns:mc="http://schemas.openxmlformats.org/markup-compatibility/2006">
              <mc:Choice xmlns:v="urn:schemas-microsoft-com:vml" Requires="v">
                <p:oleObj spid="_x0000_s1067" name="Equation" r:id="rId3" imgW="2933640" imgH="431640" progId="Equation.DSMT4">
                  <p:embed/>
                </p:oleObj>
              </mc:Choice>
              <mc:Fallback>
                <p:oleObj name="Equation" r:id="rId3" imgW="2933640" imgH="431640" progId="Equation.DSMT4">
                  <p:embed/>
                  <p:pic>
                    <p:nvPicPr>
                      <p:cNvPr id="0" name=""/>
                      <p:cNvPicPr/>
                      <p:nvPr/>
                    </p:nvPicPr>
                    <p:blipFill>
                      <a:blip r:embed="rId4"/>
                      <a:stretch>
                        <a:fillRect/>
                      </a:stretch>
                    </p:blipFill>
                    <p:spPr>
                      <a:xfrm>
                        <a:off x="2353487" y="2467441"/>
                        <a:ext cx="4437027" cy="653069"/>
                      </a:xfrm>
                      <a:prstGeom prst="rect">
                        <a:avLst/>
                      </a:prstGeom>
                    </p:spPr>
                  </p:pic>
                </p:oleObj>
              </mc:Fallback>
            </mc:AlternateContent>
          </a:graphicData>
        </a:graphic>
      </p:graphicFrame>
      <p:sp>
        <p:nvSpPr>
          <p:cNvPr id="6" name="Content Placeholder 5"/>
          <p:cNvSpPr>
            <a:spLocks noGrp="1"/>
          </p:cNvSpPr>
          <p:nvPr>
            <p:ph idx="13"/>
          </p:nvPr>
        </p:nvSpPr>
        <p:spPr>
          <a:xfrm>
            <a:off x="457200" y="3335842"/>
            <a:ext cx="8229600" cy="369332"/>
          </a:xfrm>
        </p:spPr>
        <p:txBody>
          <a:bodyPr>
            <a:spAutoFit/>
          </a:bodyPr>
          <a:lstStyle/>
          <a:p>
            <a:r>
              <a:rPr lang="en-US" sz="2400" dirty="0"/>
              <a:t>Approximated by:</a:t>
            </a:r>
            <a:endParaRPr lang="en-IN" sz="2400" dirty="0"/>
          </a:p>
        </p:txBody>
      </p:sp>
      <p:graphicFrame>
        <p:nvGraphicFramePr>
          <p:cNvPr id="9" name="Object 8" descr="Interest equals open parens Beginning Balance minus Monthly labor by 2 close parens multiplied by Monthly interest rate."/>
          <p:cNvGraphicFramePr>
            <a:graphicFrameLocks noChangeAspect="1"/>
          </p:cNvGraphicFramePr>
          <p:nvPr>
            <p:extLst>
              <p:ext uri="{D42A27DB-BD31-4B8C-83A1-F6EECF244321}">
                <p14:modId xmlns:p14="http://schemas.microsoft.com/office/powerpoint/2010/main" val="2032877341"/>
              </p:ext>
            </p:extLst>
          </p:nvPr>
        </p:nvGraphicFramePr>
        <p:xfrm>
          <a:off x="2351088" y="3976688"/>
          <a:ext cx="4410075" cy="665162"/>
        </p:xfrm>
        <a:graphic>
          <a:graphicData uri="http://schemas.openxmlformats.org/presentationml/2006/ole">
            <mc:AlternateContent xmlns:mc="http://schemas.openxmlformats.org/markup-compatibility/2006">
              <mc:Choice xmlns:v="urn:schemas-microsoft-com:vml" Requires="v">
                <p:oleObj spid="_x0000_s1068" name="Equation" r:id="rId5" imgW="3035160" imgH="457200" progId="Equation.DSMT4">
                  <p:embed/>
                </p:oleObj>
              </mc:Choice>
              <mc:Fallback>
                <p:oleObj name="Equation" r:id="rId5" imgW="3035160" imgH="457200" progId="Equation.DSMT4">
                  <p:embed/>
                  <p:pic>
                    <p:nvPicPr>
                      <p:cNvPr id="0" name=""/>
                      <p:cNvPicPr/>
                      <p:nvPr/>
                    </p:nvPicPr>
                    <p:blipFill>
                      <a:blip r:embed="rId6"/>
                      <a:stretch>
                        <a:fillRect/>
                      </a:stretch>
                    </p:blipFill>
                    <p:spPr>
                      <a:xfrm>
                        <a:off x="2351088" y="3976688"/>
                        <a:ext cx="4410075" cy="665162"/>
                      </a:xfrm>
                      <a:prstGeom prst="rect">
                        <a:avLst/>
                      </a:prstGeom>
                    </p:spPr>
                  </p:pic>
                </p:oleObj>
              </mc:Fallback>
            </mc:AlternateContent>
          </a:graphicData>
        </a:graphic>
      </p:graphicFrame>
    </p:spTree>
    <p:extLst>
      <p:ext uri="{BB962C8B-B14F-4D97-AF65-F5344CB8AC3E}">
        <p14:creationId xmlns:p14="http://schemas.microsoft.com/office/powerpoint/2010/main" val="869473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5760"/>
            <a:ext cx="8229600" cy="553998"/>
          </a:xfrm>
        </p:spPr>
        <p:txBody>
          <a:bodyPr>
            <a:spAutoFit/>
          </a:bodyPr>
          <a:lstStyle/>
          <a:p>
            <a:r>
              <a:rPr lang="en-IN" dirty="0"/>
              <a:t>Step 3</a:t>
            </a:r>
          </a:p>
        </p:txBody>
      </p:sp>
      <p:sp>
        <p:nvSpPr>
          <p:cNvPr id="3" name="Content Placeholder 2"/>
          <p:cNvSpPr>
            <a:spLocks noGrp="1"/>
          </p:cNvSpPr>
          <p:nvPr>
            <p:ph idx="1"/>
          </p:nvPr>
        </p:nvSpPr>
        <p:spPr>
          <a:xfrm>
            <a:off x="457200" y="1507288"/>
            <a:ext cx="8229600" cy="2500685"/>
          </a:xfrm>
        </p:spPr>
        <p:txBody>
          <a:bodyPr>
            <a:spAutoFit/>
          </a:bodyPr>
          <a:lstStyle/>
          <a:p>
            <a:r>
              <a:rPr lang="en-US" altLang="en-US" sz="2400" dirty="0"/>
              <a:t>Loan payment from loans</a:t>
            </a:r>
          </a:p>
          <a:p>
            <a:r>
              <a:rPr lang="en-US" altLang="en-US" sz="2400" dirty="0"/>
              <a:t>Calculate taxes</a:t>
            </a:r>
          </a:p>
          <a:p>
            <a:pPr lvl="1"/>
            <a:r>
              <a:rPr lang="en-US" altLang="en-US" sz="2400" dirty="0"/>
              <a:t>Include </a:t>
            </a:r>
            <a:r>
              <a:rPr lang="en-US" altLang="en-US" sz="2400" dirty="0" err="1"/>
              <a:t>underbillings</a:t>
            </a:r>
            <a:r>
              <a:rPr lang="en-US" altLang="en-US" sz="2400" dirty="0"/>
              <a:t> and overbillings</a:t>
            </a:r>
          </a:p>
          <a:p>
            <a:r>
              <a:rPr lang="en-US" altLang="en-US" sz="2400" dirty="0"/>
              <a:t>Calculate monthly cash flow</a:t>
            </a:r>
          </a:p>
          <a:p>
            <a:r>
              <a:rPr lang="en-US" altLang="en-US" sz="2400" dirty="0"/>
              <a:t>Calculate cumulative annual cash flow by month</a:t>
            </a:r>
            <a:r>
              <a:rPr lang="en-US" altLang="en-US" sz="2400" dirty="0" smtClean="0"/>
              <a:t>:</a:t>
            </a:r>
            <a:endParaRPr lang="en-US" altLang="en-US" sz="2400" dirty="0"/>
          </a:p>
        </p:txBody>
      </p:sp>
      <p:graphicFrame>
        <p:nvGraphicFramePr>
          <p:cNvPr id="4" name="Object 3" descr="Ending balance equals Beginning balance plus Cash flow."/>
          <p:cNvGraphicFramePr>
            <a:graphicFrameLocks noChangeAspect="1"/>
          </p:cNvGraphicFramePr>
          <p:nvPr>
            <p:extLst>
              <p:ext uri="{D42A27DB-BD31-4B8C-83A1-F6EECF244321}">
                <p14:modId xmlns:p14="http://schemas.microsoft.com/office/powerpoint/2010/main" val="3150503662"/>
              </p:ext>
            </p:extLst>
          </p:nvPr>
        </p:nvGraphicFramePr>
        <p:xfrm>
          <a:off x="2607808" y="4358859"/>
          <a:ext cx="3928385" cy="714251"/>
        </p:xfrm>
        <a:graphic>
          <a:graphicData uri="http://schemas.openxmlformats.org/presentationml/2006/ole">
            <mc:AlternateContent xmlns:mc="http://schemas.openxmlformats.org/markup-compatibility/2006">
              <mc:Choice xmlns:v="urn:schemas-microsoft-com:vml" Requires="v">
                <p:oleObj spid="_x0000_s2068" name="Equation" r:id="rId3" imgW="2374560" imgH="431640" progId="Equation.DSMT4">
                  <p:embed/>
                </p:oleObj>
              </mc:Choice>
              <mc:Fallback>
                <p:oleObj name="Equation" r:id="rId3" imgW="2374560" imgH="431640" progId="Equation.DSMT4">
                  <p:embed/>
                  <p:pic>
                    <p:nvPicPr>
                      <p:cNvPr id="0" name=""/>
                      <p:cNvPicPr/>
                      <p:nvPr/>
                    </p:nvPicPr>
                    <p:blipFill>
                      <a:blip r:embed="rId4"/>
                      <a:stretch>
                        <a:fillRect/>
                      </a:stretch>
                    </p:blipFill>
                    <p:spPr>
                      <a:xfrm>
                        <a:off x="2607808" y="4358859"/>
                        <a:ext cx="3928385" cy="714251"/>
                      </a:xfrm>
                      <a:prstGeom prst="rect">
                        <a:avLst/>
                      </a:prstGeom>
                    </p:spPr>
                  </p:pic>
                </p:oleObj>
              </mc:Fallback>
            </mc:AlternateContent>
          </a:graphicData>
        </a:graphic>
      </p:graphicFrame>
    </p:spTree>
    <p:extLst>
      <p:ext uri="{BB962C8B-B14F-4D97-AF65-F5344CB8AC3E}">
        <p14:creationId xmlns:p14="http://schemas.microsoft.com/office/powerpoint/2010/main" val="16102495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5760"/>
            <a:ext cx="8229600" cy="553998"/>
          </a:xfrm>
        </p:spPr>
        <p:txBody>
          <a:bodyPr>
            <a:spAutoFit/>
          </a:bodyPr>
          <a:lstStyle/>
          <a:p>
            <a:r>
              <a:rPr lang="en-IN" dirty="0"/>
              <a:t>Step 4</a:t>
            </a:r>
          </a:p>
        </p:txBody>
      </p:sp>
      <p:sp>
        <p:nvSpPr>
          <p:cNvPr id="3" name="Content Placeholder 2"/>
          <p:cNvSpPr>
            <a:spLocks noGrp="1"/>
          </p:cNvSpPr>
          <p:nvPr>
            <p:ph idx="1"/>
          </p:nvPr>
        </p:nvSpPr>
        <p:spPr>
          <a:xfrm>
            <a:off x="457200" y="1507288"/>
            <a:ext cx="8229600" cy="931024"/>
          </a:xfrm>
        </p:spPr>
        <p:txBody>
          <a:bodyPr>
            <a:spAutoFit/>
          </a:bodyPr>
          <a:lstStyle/>
          <a:p>
            <a:pPr>
              <a:defRPr/>
            </a:pPr>
            <a:r>
              <a:rPr lang="en-US" sz="2400" dirty="0"/>
              <a:t>Determine minimum monthly </a:t>
            </a:r>
            <a:r>
              <a:rPr lang="en-US" sz="2400" dirty="0" smtClean="0"/>
              <a:t>balance</a:t>
            </a:r>
            <a:endParaRPr lang="en-US" sz="2400" dirty="0"/>
          </a:p>
          <a:p>
            <a:pPr>
              <a:defRPr/>
            </a:pPr>
            <a:r>
              <a:rPr lang="en-US" sz="2400" dirty="0"/>
              <a:t>Approximated by</a:t>
            </a:r>
            <a:r>
              <a:rPr lang="en-US" sz="2400" dirty="0" smtClean="0"/>
              <a:t>:</a:t>
            </a:r>
            <a:endParaRPr lang="en-US" sz="2400" dirty="0"/>
          </a:p>
        </p:txBody>
      </p:sp>
      <p:graphicFrame>
        <p:nvGraphicFramePr>
          <p:cNvPr id="4" name="Object 3" descr="Minimum monthly balance equals Beginning balance minus Monthly labor costs."/>
          <p:cNvGraphicFramePr>
            <a:graphicFrameLocks noChangeAspect="1"/>
          </p:cNvGraphicFramePr>
          <p:nvPr>
            <p:extLst>
              <p:ext uri="{D42A27DB-BD31-4B8C-83A1-F6EECF244321}">
                <p14:modId xmlns:p14="http://schemas.microsoft.com/office/powerpoint/2010/main" val="3799386819"/>
              </p:ext>
            </p:extLst>
          </p:nvPr>
        </p:nvGraphicFramePr>
        <p:xfrm>
          <a:off x="2202896" y="3178045"/>
          <a:ext cx="4738209" cy="738987"/>
        </p:xfrm>
        <a:graphic>
          <a:graphicData uri="http://schemas.openxmlformats.org/presentationml/2006/ole">
            <mc:AlternateContent xmlns:mc="http://schemas.openxmlformats.org/markup-compatibility/2006">
              <mc:Choice xmlns:v="urn:schemas-microsoft-com:vml" Requires="v">
                <p:oleObj spid="_x0000_s3089" name="Equation" r:id="rId3" imgW="2768400" imgH="431640" progId="Equation.DSMT4">
                  <p:embed/>
                </p:oleObj>
              </mc:Choice>
              <mc:Fallback>
                <p:oleObj name="Equation" r:id="rId3" imgW="2768400" imgH="431640" progId="Equation.DSMT4">
                  <p:embed/>
                  <p:pic>
                    <p:nvPicPr>
                      <p:cNvPr id="0" name=""/>
                      <p:cNvPicPr/>
                      <p:nvPr/>
                    </p:nvPicPr>
                    <p:blipFill>
                      <a:blip r:embed="rId4"/>
                      <a:stretch>
                        <a:fillRect/>
                      </a:stretch>
                    </p:blipFill>
                    <p:spPr>
                      <a:xfrm>
                        <a:off x="2202896" y="3178045"/>
                        <a:ext cx="4738209" cy="738987"/>
                      </a:xfrm>
                      <a:prstGeom prst="rect">
                        <a:avLst/>
                      </a:prstGeom>
                    </p:spPr>
                  </p:pic>
                </p:oleObj>
              </mc:Fallback>
            </mc:AlternateContent>
          </a:graphicData>
        </a:graphic>
      </p:graphicFrame>
    </p:spTree>
    <p:extLst>
      <p:ext uri="{BB962C8B-B14F-4D97-AF65-F5344CB8AC3E}">
        <p14:creationId xmlns:p14="http://schemas.microsoft.com/office/powerpoint/2010/main" val="6524331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7986"/>
            <a:ext cx="8229600" cy="553998"/>
          </a:xfrm>
        </p:spPr>
        <p:txBody>
          <a:bodyPr>
            <a:spAutoFit/>
          </a:bodyPr>
          <a:lstStyle/>
          <a:p>
            <a:r>
              <a:rPr lang="en-IN" dirty="0"/>
              <a:t>Step 5</a:t>
            </a:r>
          </a:p>
        </p:txBody>
      </p:sp>
      <p:sp>
        <p:nvSpPr>
          <p:cNvPr id="3" name="Content Placeholder 2"/>
          <p:cNvSpPr>
            <a:spLocks noGrp="1"/>
          </p:cNvSpPr>
          <p:nvPr>
            <p:ph idx="1"/>
          </p:nvPr>
        </p:nvSpPr>
        <p:spPr>
          <a:xfrm>
            <a:off x="457200" y="1507288"/>
            <a:ext cx="8229600" cy="2446824"/>
          </a:xfrm>
        </p:spPr>
        <p:txBody>
          <a:bodyPr>
            <a:spAutoFit/>
          </a:bodyPr>
          <a:lstStyle/>
          <a:p>
            <a:r>
              <a:rPr lang="en-US" altLang="en-US" sz="2400" dirty="0"/>
              <a:t>Fine tuning, what if, and sensitivity analysis</a:t>
            </a:r>
          </a:p>
          <a:p>
            <a:pPr lvl="1"/>
            <a:r>
              <a:rPr lang="en-US" altLang="en-US" sz="2400" dirty="0"/>
              <a:t>Fine tuning—make adjustments to better fit reality (debug)</a:t>
            </a:r>
          </a:p>
          <a:p>
            <a:pPr lvl="1"/>
            <a:r>
              <a:rPr lang="en-US" altLang="en-US" sz="2400" dirty="0"/>
              <a:t>What if—run alternate scenarios</a:t>
            </a:r>
          </a:p>
          <a:p>
            <a:pPr lvl="1"/>
            <a:r>
              <a:rPr lang="en-US" altLang="en-US" sz="2400" dirty="0"/>
              <a:t>Sensitivity analysis—determine the sensitivity of each </a:t>
            </a:r>
            <a:r>
              <a:rPr lang="en-US" altLang="en-US" sz="2400" dirty="0" smtClean="0"/>
              <a:t>variable</a:t>
            </a:r>
            <a:endParaRPr lang="en-US" altLang="en-US" sz="2400" dirty="0"/>
          </a:p>
        </p:txBody>
      </p:sp>
    </p:spTree>
    <p:extLst>
      <p:ext uri="{BB962C8B-B14F-4D97-AF65-F5344CB8AC3E}">
        <p14:creationId xmlns:p14="http://schemas.microsoft.com/office/powerpoint/2010/main" val="14980227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sp>
        <p:nvSpPr>
          <p:cNvPr id="5" name="Title 4">
            <a:extLst>
              <a:ext uri="{FF2B5EF4-FFF2-40B4-BE49-F238E27FC236}">
                <a16:creationId xmlns="" xmlns:a16="http://schemas.microsoft.com/office/drawing/2014/main" id="{E47FF819-0D5D-491A-BF8F-B42813E7390C}"/>
              </a:ext>
            </a:extLst>
          </p:cNvPr>
          <p:cNvSpPr>
            <a:spLocks noGrp="1"/>
          </p:cNvSpPr>
          <p:nvPr>
            <p:ph type="title"/>
          </p:nvPr>
        </p:nvSpPr>
        <p:spPr>
          <a:xfrm>
            <a:off x="457200" y="584199"/>
            <a:ext cx="8229600" cy="635315"/>
          </a:xfrm>
        </p:spPr>
        <p:txBody>
          <a:bodyPr/>
          <a:lstStyle/>
          <a:p>
            <a:r>
              <a:rPr lang="en-US" dirty="0">
                <a:latin typeface="+mj-lt"/>
              </a:rPr>
              <a:t>Copyright</a:t>
            </a:r>
          </a:p>
        </p:txBody>
      </p:sp>
      <p:pic>
        <p:nvPicPr>
          <p:cNvPr id="11" name="Picture 10" descr="This work is protected by United States copyright laws and is provided solely for the use of instructors teaching their courses and assessing student learning. Dissemination or sale of any part of this work (including on the World Wide Web) will destroy the integrity of the work and is not permitted. The work and materials from it should never be made available to students except by instructors using the accompanying text in their classes. All recipients of this work are expected to abide by these restrictions and honor the intended pedagogical purposes and the needs of other instructors who rely on these material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8319" y="2119235"/>
            <a:ext cx="8130427" cy="2619530"/>
          </a:xfrm>
          <a:prstGeom prst="rect">
            <a:avLst/>
          </a:prstGeom>
        </p:spPr>
      </p:pic>
    </p:spTree>
  </p:cSld>
  <p:clrMapOvr>
    <a:masterClrMapping/>
  </p:clrMapOvr>
</p:sld>
</file>

<file path=ppt/theme/theme1.xml><?xml version="1.0" encoding="utf-8"?>
<a:theme xmlns:a="http://schemas.openxmlformats.org/drawingml/2006/main" name="2_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34553</TotalTime>
  <Words>160</Words>
  <Application>Microsoft Office PowerPoint</Application>
  <PresentationFormat>On-screen Show (4:3)</PresentationFormat>
  <Paragraphs>36</Paragraphs>
  <Slides>8</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0" baseType="lpstr">
      <vt:lpstr>2_508 Lecture</vt:lpstr>
      <vt:lpstr>Equation</vt:lpstr>
      <vt:lpstr>Construction Accounting and Financial Management</vt:lpstr>
      <vt:lpstr>Step 1</vt:lpstr>
      <vt:lpstr>Step 2</vt:lpstr>
      <vt:lpstr>Step 3 (1 of 2)</vt:lpstr>
      <vt:lpstr>Step 3</vt:lpstr>
      <vt:lpstr>Step 4</vt:lpstr>
      <vt:lpstr>Step 5</vt:lpstr>
      <vt:lpstr>Copyright</vt:lpstr>
    </vt:vector>
  </TitlesOfParts>
  <Company>Integra Software Services Pvt 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Construction Accounting and Financial Management , Fourth Edition</dc:title>
  <dc:subject>Construction Accounting and Financial Management </dc:subject>
  <dc:creator>Steven J. Peterson</dc:creator>
  <cp:keywords>Accounting</cp:keywords>
  <cp:lastModifiedBy>Tamilmani Sandirasegaran</cp:lastModifiedBy>
  <cp:revision>403</cp:revision>
  <dcterms:modified xsi:type="dcterms:W3CDTF">2018-11-21T09:11:56Z</dcterms:modified>
</cp:coreProperties>
</file>