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9"/>
  </p:notesMasterIdLst>
  <p:handoutMasterIdLst>
    <p:handoutMasterId r:id="rId20"/>
  </p:handoutMasterIdLst>
  <p:sldIdLst>
    <p:sldId id="342" r:id="rId2"/>
    <p:sldId id="316" r:id="rId3"/>
    <p:sldId id="325" r:id="rId4"/>
    <p:sldId id="326" r:id="rId5"/>
    <p:sldId id="327" r:id="rId6"/>
    <p:sldId id="328" r:id="rId7"/>
    <p:sldId id="337" r:id="rId8"/>
    <p:sldId id="338" r:id="rId9"/>
    <p:sldId id="329" r:id="rId10"/>
    <p:sldId id="330" r:id="rId11"/>
    <p:sldId id="331" r:id="rId12"/>
    <p:sldId id="339" r:id="rId13"/>
    <p:sldId id="340" r:id="rId14"/>
    <p:sldId id="332" r:id="rId15"/>
    <p:sldId id="333" r:id="rId16"/>
    <p:sldId id="334" r:id="rId17"/>
    <p:sldId id="298"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39" userDrawn="1">
          <p15:clr>
            <a:srgbClr val="A4A3A4"/>
          </p15:clr>
        </p15:guide>
        <p15:guide id="7" orient="horz" pos="3997" userDrawn="1">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2" autoAdjust="0"/>
    <p:restoredTop sz="85029" autoAdjust="0"/>
  </p:normalViewPr>
  <p:slideViewPr>
    <p:cSldViewPr snapToGrid="0" snapToObjects="1">
      <p:cViewPr varScale="1">
        <p:scale>
          <a:sx n="95" d="100"/>
          <a:sy n="95" d="100"/>
        </p:scale>
        <p:origin x="-2190" y="-102"/>
      </p:cViewPr>
      <p:guideLst>
        <p:guide orient="horz" pos="2160"/>
        <p:guide orient="horz" pos="3895"/>
        <p:guide orient="horz" pos="704"/>
        <p:guide orient="horz" pos="368"/>
        <p:guide orient="horz" pos="1139"/>
        <p:guide orient="horz" pos="3997"/>
        <p:guide orient="horz" pos="1643"/>
        <p:guide orient="horz" pos="2059"/>
        <p:guide orient="horz" pos="3733"/>
        <p:guide pos="2880"/>
        <p:guide pos="289"/>
        <p:guide pos="5461"/>
        <p:guide pos="3029"/>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25654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945365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17</a:t>
            </a:fld>
            <a:endParaRPr lang="en-US" dirty="0"/>
          </a:p>
        </p:txBody>
      </p:sp>
    </p:spTree>
    <p:extLst>
      <p:ext uri="{BB962C8B-B14F-4D97-AF65-F5344CB8AC3E}">
        <p14:creationId xmlns:p14="http://schemas.microsoft.com/office/powerpoint/2010/main" val="337569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11/21/2018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11/21/2018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13</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80492"/>
            <a:ext cx="2633136" cy="307777"/>
          </a:xfrm>
        </p:spPr>
        <p:txBody>
          <a:bodyPr vert="horz" wrap="square" lIns="0" tIns="0" rIns="0" bIns="0" rtlCol="0" anchor="b">
            <a:spAutoFit/>
          </a:bodyPr>
          <a:lstStyle/>
          <a:p>
            <a:r>
              <a:rPr lang="en-IN" sz="2000" dirty="0">
                <a:latin typeface="+mn-lt"/>
              </a:rPr>
              <a:t>Projecting Income Tax</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991062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Capital Gains or Losses</a:t>
            </a:r>
            <a:endParaRPr lang="en-IN" dirty="0"/>
          </a:p>
        </p:txBody>
      </p:sp>
      <p:sp>
        <p:nvSpPr>
          <p:cNvPr id="3" name="Content Placeholder 2"/>
          <p:cNvSpPr>
            <a:spLocks noGrp="1"/>
          </p:cNvSpPr>
          <p:nvPr>
            <p:ph idx="1"/>
          </p:nvPr>
        </p:nvSpPr>
        <p:spPr>
          <a:xfrm>
            <a:off x="457200" y="1573100"/>
            <a:ext cx="8229600" cy="931024"/>
          </a:xfrm>
        </p:spPr>
        <p:txBody>
          <a:bodyPr>
            <a:spAutoFit/>
          </a:bodyPr>
          <a:lstStyle/>
          <a:p>
            <a:r>
              <a:rPr lang="en-US" altLang="en-US" sz="2400" dirty="0"/>
              <a:t>Gain or loss on the sale of capital assets</a:t>
            </a:r>
          </a:p>
          <a:p>
            <a:r>
              <a:rPr lang="en-US" altLang="en-US" sz="2400" dirty="0"/>
              <a:t>May be taxed at a different rate than standard income</a:t>
            </a:r>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Tax Consequences of Depreciation</a:t>
            </a:r>
            <a:endParaRPr lang="en-IN" dirty="0"/>
          </a:p>
        </p:txBody>
      </p:sp>
      <p:sp>
        <p:nvSpPr>
          <p:cNvPr id="3" name="Content Placeholder 2"/>
          <p:cNvSpPr>
            <a:spLocks noGrp="1"/>
          </p:cNvSpPr>
          <p:nvPr>
            <p:ph idx="1"/>
          </p:nvPr>
        </p:nvSpPr>
        <p:spPr>
          <a:xfrm>
            <a:off x="457200" y="1573100"/>
            <a:ext cx="8229600" cy="369332"/>
          </a:xfrm>
        </p:spPr>
        <p:txBody>
          <a:bodyPr>
            <a:spAutoFit/>
          </a:bodyPr>
          <a:lstStyle/>
          <a:p>
            <a:r>
              <a:rPr lang="en-IN" altLang="en-US" sz="2400" dirty="0"/>
              <a:t>Spreads tax savings out over more </a:t>
            </a:r>
            <a:r>
              <a:rPr lang="en-IN" altLang="en-US" sz="2400" dirty="0" smtClean="0"/>
              <a:t>years</a:t>
            </a:r>
            <a:endParaRPr lang="en-IN" altLang="en-US" sz="2400" dirty="0"/>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61"/>
            <a:ext cx="8229600" cy="1107996"/>
          </a:xfrm>
        </p:spPr>
        <p:txBody>
          <a:bodyPr>
            <a:spAutoFit/>
          </a:bodyPr>
          <a:lstStyle/>
          <a:p>
            <a:r>
              <a:rPr lang="en-IN" dirty="0"/>
              <a:t>Difference Between Cash Flow and Deductibility of </a:t>
            </a:r>
            <a:r>
              <a:rPr lang="en-IN" dirty="0" smtClean="0"/>
              <a:t>Depreciation </a:t>
            </a:r>
            <a:r>
              <a:rPr lang="en-IN" sz="2800" dirty="0" smtClean="0"/>
              <a:t>(1 of 2)</a:t>
            </a:r>
            <a:endParaRPr lang="en-IN" sz="2800" dirty="0"/>
          </a:p>
        </p:txBody>
      </p:sp>
      <p:pic>
        <p:nvPicPr>
          <p:cNvPr id="4" name="Picture 3" descr="Example 13-4 reads as follows: Calculate the annual difference between the cash flow and the deductibility for tax purposes of the purchase of a 10,000 dollars computer system. The computer system is depreciated using the half-year convention, the 200 percent declining-balance method, and a five-year recovery period. The computer system is purchased outright.&#10;The details displayed in the figure are as follows: &#10;• 1: U.S. dollars 8,000&#10;• 2: U.S. dollars negative 3,200&#10;• 3: U.S. dollars negative 1,920&#10;• 4: U.S. dollars negative 1,152&#10;• 5: U.S. dollars negative 1,152&#10;• 6: U.S. dollars negative 576"/>
          <p:cNvPicPr>
            <a:picLocks noChangeAspect="1"/>
          </p:cNvPicPr>
          <p:nvPr/>
        </p:nvPicPr>
        <p:blipFill>
          <a:blip r:embed="rId2"/>
          <a:stretch>
            <a:fillRect/>
          </a:stretch>
        </p:blipFill>
        <p:spPr>
          <a:xfrm>
            <a:off x="1924050" y="1463820"/>
            <a:ext cx="5295900" cy="4200525"/>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smtClean="0">
                <a:solidFill>
                  <a:srgbClr val="007FA3"/>
                </a:solidFill>
                <a:cs typeface="Times New Roman" panose="02020603050405020304" pitchFamily="18" charset="0"/>
              </a:rPr>
              <a:t>Figure 13.1</a:t>
            </a:r>
            <a:r>
              <a:rPr lang="en-IN" dirty="0" smtClean="0"/>
              <a:t> </a:t>
            </a:r>
            <a:r>
              <a:rPr lang="en-IN" dirty="0"/>
              <a:t>Difference between Cash Flow </a:t>
            </a:r>
            <a:r>
              <a:rPr lang="en-IN" dirty="0" smtClean="0"/>
              <a:t>and Deductibility </a:t>
            </a:r>
            <a:r>
              <a:rPr lang="en-IN" dirty="0"/>
              <a:t>for Example 13-4</a:t>
            </a:r>
          </a:p>
        </p:txBody>
      </p:sp>
    </p:spTree>
    <p:extLst>
      <p:ext uri="{BB962C8B-B14F-4D97-AF65-F5344CB8AC3E}">
        <p14:creationId xmlns:p14="http://schemas.microsoft.com/office/powerpoint/2010/main" val="2276608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61"/>
            <a:ext cx="8229600" cy="1107996"/>
          </a:xfrm>
        </p:spPr>
        <p:txBody>
          <a:bodyPr>
            <a:spAutoFit/>
          </a:bodyPr>
          <a:lstStyle/>
          <a:p>
            <a:r>
              <a:rPr lang="en-IN" dirty="0"/>
              <a:t>Difference Between Cash Flow and Deductibility of </a:t>
            </a:r>
            <a:r>
              <a:rPr lang="en-IN" dirty="0" smtClean="0"/>
              <a:t>Depreciation </a:t>
            </a:r>
            <a:r>
              <a:rPr lang="en-IN" sz="2800" dirty="0" smtClean="0"/>
              <a:t>(2 of 2)</a:t>
            </a:r>
            <a:endParaRPr lang="en-IN" sz="2800" dirty="0"/>
          </a:p>
        </p:txBody>
      </p:sp>
      <p:pic>
        <p:nvPicPr>
          <p:cNvPr id="4" name="Picture 3" descr="Example 13-5 reads as follows: Using a marginal tax rate of 21 percent, calculate the annual difference in tax savings between deducting the entire 10,000 dollars from Example 13-4 during the first year versus depreciating the computer system over six years. Assume that there is sufficient income that these deductions do not result in a loss that must be carried to prior years or carried forward.&#10;Example 13-6 reads as follows: How would Example 13-5 change if we could use a three-year rather than a five-year recovery period?&#10;Example 13-7 reads as follows: How would Example 13-5 change if we were to use the 150 percent declining-balance depreciation method rather than the 200 percent declining-balance depreciation method?&#10;Example 13-8 reads as follows: Your company spent 2,500 dollars last year on business-related meals and 3,000 dollars on entertainment. Calculate the difference between the cash flow and the deductibility of these expenses for tax purposes.&#10;The graph has Tax Savings on the Y-axis and Year on the X-axis.&#10;The data depicted in the graph are as follows: &#10;• Year 1: Example 13-5: U.S dollars 420; Example 13-6: U.S dollars 700; Example 13-7: U.S dollars 310&#10;• Year 2: Example 13-5: U.S dollars 670; Example 13-6: U.S dollars 940; Example 13-7: U.S dollars 530&#10;• Year 3: Example 13-5: U.S dollars 410; Example 13-6: U.S dollars 310; Example 13-7: U.S dollars 380&#10;• Year 4: Example 13-5: U.S dollars 250; Example 13-6: U.S dollars 150; Example 13-7: U.S dollars 350&#10;• Year 5: Example 13-5: U.S dollars 250; Example 13-6: No data; Example 13-7: U.S dollars 350&#10;• Year 6: Example 13-5: U.S dollars 120; Example 13-6: No data; Example 13-7: U.S dollars 180"/>
          <p:cNvPicPr>
            <a:picLocks noChangeAspect="1"/>
          </p:cNvPicPr>
          <p:nvPr/>
        </p:nvPicPr>
        <p:blipFill>
          <a:blip r:embed="rId2"/>
          <a:stretch>
            <a:fillRect/>
          </a:stretch>
        </p:blipFill>
        <p:spPr>
          <a:xfrm>
            <a:off x="1600200" y="1511445"/>
            <a:ext cx="5943600" cy="4105275"/>
          </a:xfrm>
          <a:prstGeom prst="rect">
            <a:avLst/>
          </a:prstGeom>
        </p:spPr>
      </p:pic>
      <p:sp>
        <p:nvSpPr>
          <p:cNvPr id="3" name="Content Placeholder 2"/>
          <p:cNvSpPr>
            <a:spLocks noGrp="1"/>
          </p:cNvSpPr>
          <p:nvPr>
            <p:ph idx="1"/>
          </p:nvPr>
        </p:nvSpPr>
        <p:spPr>
          <a:xfrm>
            <a:off x="457200" y="5939979"/>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13.2</a:t>
            </a:r>
            <a:r>
              <a:rPr lang="en-IN" dirty="0"/>
              <a:t> Comparison of Tax Savings from Examples 13-6 through 13-8</a:t>
            </a:r>
          </a:p>
        </p:txBody>
      </p:sp>
    </p:spTree>
    <p:extLst>
      <p:ext uri="{BB962C8B-B14F-4D97-AF65-F5344CB8AC3E}">
        <p14:creationId xmlns:p14="http://schemas.microsoft.com/office/powerpoint/2010/main" val="4257019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Tax Credits</a:t>
            </a:r>
            <a:endParaRPr lang="en-IN" dirty="0"/>
          </a:p>
        </p:txBody>
      </p:sp>
      <p:sp>
        <p:nvSpPr>
          <p:cNvPr id="3" name="Content Placeholder 2"/>
          <p:cNvSpPr>
            <a:spLocks noGrp="1"/>
          </p:cNvSpPr>
          <p:nvPr>
            <p:ph idx="1"/>
          </p:nvPr>
        </p:nvSpPr>
        <p:spPr>
          <a:xfrm>
            <a:off x="457200" y="1573100"/>
            <a:ext cx="8229600" cy="1300356"/>
          </a:xfrm>
        </p:spPr>
        <p:txBody>
          <a:bodyPr>
            <a:spAutoFit/>
          </a:bodyPr>
          <a:lstStyle/>
          <a:p>
            <a:r>
              <a:rPr lang="en-US" altLang="en-US" sz="2400" dirty="0"/>
              <a:t>Reduce taxes not taxable income</a:t>
            </a:r>
          </a:p>
          <a:p>
            <a:r>
              <a:rPr lang="en-US" altLang="en-US" sz="2400" dirty="0"/>
              <a:t>Some credits cannot be used to reduce both taxable income and </a:t>
            </a:r>
            <a:r>
              <a:rPr lang="en-US" altLang="en-US" sz="2400" dirty="0" smtClean="0"/>
              <a:t>taxes</a:t>
            </a:r>
            <a:endParaRPr lang="en-US" altLang="en-US" sz="2400" dirty="0"/>
          </a:p>
        </p:txBody>
      </p:sp>
    </p:spTree>
    <p:extLst>
      <p:ext uri="{BB962C8B-B14F-4D97-AF65-F5344CB8AC3E}">
        <p14:creationId xmlns:p14="http://schemas.microsoft.com/office/powerpoint/2010/main" val="168102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Alternate Minimum Tax</a:t>
            </a:r>
            <a:endParaRPr lang="en-IN" dirty="0"/>
          </a:p>
        </p:txBody>
      </p:sp>
      <p:sp>
        <p:nvSpPr>
          <p:cNvPr id="3" name="Content Placeholder 2"/>
          <p:cNvSpPr>
            <a:spLocks noGrp="1"/>
          </p:cNvSpPr>
          <p:nvPr>
            <p:ph idx="1"/>
          </p:nvPr>
        </p:nvSpPr>
        <p:spPr>
          <a:xfrm>
            <a:off x="457200" y="1575024"/>
            <a:ext cx="8229600" cy="1300356"/>
          </a:xfrm>
        </p:spPr>
        <p:txBody>
          <a:bodyPr>
            <a:spAutoFit/>
          </a:bodyPr>
          <a:lstStyle/>
          <a:p>
            <a:r>
              <a:rPr lang="en-IN" altLang="en-US" sz="2400" dirty="0"/>
              <a:t>Alternate method of calculating income tax for those who have many tax deductions</a:t>
            </a:r>
          </a:p>
          <a:p>
            <a:r>
              <a:rPr lang="en-IN" altLang="en-US" sz="2400" dirty="0"/>
              <a:t>Renders some deductions useless</a:t>
            </a:r>
          </a:p>
        </p:txBody>
      </p:sp>
    </p:spTree>
    <p:extLst>
      <p:ext uri="{BB962C8B-B14F-4D97-AF65-F5344CB8AC3E}">
        <p14:creationId xmlns:p14="http://schemas.microsoft.com/office/powerpoint/2010/main" val="2149560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Projecting Income Tax</a:t>
            </a:r>
            <a:endParaRPr lang="en-IN" dirty="0"/>
          </a:p>
        </p:txBody>
      </p:sp>
      <p:sp>
        <p:nvSpPr>
          <p:cNvPr id="3" name="Content Placeholder 2"/>
          <p:cNvSpPr>
            <a:spLocks noGrp="1"/>
          </p:cNvSpPr>
          <p:nvPr>
            <p:ph idx="1"/>
          </p:nvPr>
        </p:nvSpPr>
        <p:spPr>
          <a:xfrm>
            <a:off x="457200" y="1573100"/>
            <a:ext cx="8229600" cy="1669688"/>
          </a:xfrm>
        </p:spPr>
        <p:txBody>
          <a:bodyPr>
            <a:spAutoFit/>
          </a:bodyPr>
          <a:lstStyle/>
          <a:p>
            <a:r>
              <a:rPr lang="en-US" altLang="en-US" sz="2400" dirty="0"/>
              <a:t>Use when projecting cash flow for the company</a:t>
            </a:r>
          </a:p>
          <a:p>
            <a:r>
              <a:rPr lang="en-US" altLang="en-US" sz="2400" dirty="0"/>
              <a:t>Companies who pass their income tax through to their investors need to disburse cash so their investors can pay the income tax</a:t>
            </a:r>
          </a:p>
        </p:txBody>
      </p:sp>
    </p:spTree>
    <p:extLst>
      <p:ext uri="{BB962C8B-B14F-4D97-AF65-F5344CB8AC3E}">
        <p14:creationId xmlns:p14="http://schemas.microsoft.com/office/powerpoint/2010/main" val="573171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7705"/>
            <a:ext cx="8229600" cy="553998"/>
          </a:xfrm>
        </p:spPr>
        <p:txBody>
          <a:bodyPr lIns="0" tIns="0" rIns="0" bIns="0">
            <a:spAutoFit/>
          </a:bodyPr>
          <a:lstStyle/>
          <a:p>
            <a:r>
              <a:rPr lang="en-IN" dirty="0">
                <a:ea typeface="ＭＳ Ｐゴシック" charset="0"/>
                <a:cs typeface="Times New Roman" charset="0"/>
              </a:rPr>
              <a:t>Corporate Income Tax</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7668"/>
            <a:ext cx="8229600" cy="2716128"/>
          </a:xfrm>
        </p:spPr>
        <p:txBody>
          <a:bodyPr vert="horz" lIns="0" tIns="0" rIns="0" bIns="0" rtlCol="0">
            <a:spAutoFit/>
          </a:bodyPr>
          <a:lstStyle/>
          <a:p>
            <a:pPr>
              <a:defRPr/>
            </a:pPr>
            <a:r>
              <a:rPr lang="en-US" sz="2400" dirty="0"/>
              <a:t>Pays tax at:</a:t>
            </a:r>
          </a:p>
          <a:p>
            <a:pPr lvl="1">
              <a:defRPr/>
            </a:pPr>
            <a:r>
              <a:rPr lang="en-US" sz="2400" dirty="0"/>
              <a:t>Corporate level and</a:t>
            </a:r>
          </a:p>
          <a:p>
            <a:pPr lvl="1">
              <a:defRPr/>
            </a:pPr>
            <a:r>
              <a:rPr lang="en-US" sz="2400" dirty="0"/>
              <a:t>Personal level on dividends</a:t>
            </a:r>
          </a:p>
          <a:p>
            <a:pPr>
              <a:defRPr/>
            </a:pPr>
            <a:r>
              <a:rPr lang="en-US" sz="2400" dirty="0"/>
              <a:t>Paid by:</a:t>
            </a:r>
          </a:p>
          <a:p>
            <a:pPr lvl="1">
              <a:defRPr/>
            </a:pPr>
            <a:r>
              <a:rPr lang="en-US" sz="2400" dirty="0"/>
              <a:t>C corporations</a:t>
            </a:r>
          </a:p>
          <a:p>
            <a:pPr lvl="1">
              <a:defRPr/>
            </a:pPr>
            <a:r>
              <a:rPr lang="en-US" sz="2400" dirty="0"/>
              <a:t>Some </a:t>
            </a:r>
            <a:r>
              <a:rPr lang="en-US" sz="2400" dirty="0" smtClean="0"/>
              <a:t>partnerships</a:t>
            </a:r>
            <a:endParaRPr lang="en-US" sz="2400" dirty="0"/>
          </a:p>
        </p:txBody>
      </p:sp>
    </p:spTree>
    <p:extLst>
      <p:ext uri="{BB962C8B-B14F-4D97-AF65-F5344CB8AC3E}">
        <p14:creationId xmlns:p14="http://schemas.microsoft.com/office/powerpoint/2010/main" val="235333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Personal Income Tax </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3049"/>
            <a:ext cx="8229600" cy="2716128"/>
          </a:xfrm>
        </p:spPr>
        <p:txBody>
          <a:bodyPr vert="horz" lIns="0" tIns="0" rIns="0" bIns="0" rtlCol="0">
            <a:spAutoFit/>
          </a:bodyPr>
          <a:lstStyle/>
          <a:p>
            <a:pPr>
              <a:defRPr/>
            </a:pPr>
            <a:r>
              <a:rPr lang="en-US" sz="2400" dirty="0"/>
              <a:t>Income tax passes through the company to the individual</a:t>
            </a:r>
          </a:p>
          <a:p>
            <a:pPr>
              <a:defRPr/>
            </a:pPr>
            <a:r>
              <a:rPr lang="en-US" sz="2400" dirty="0"/>
              <a:t>Paid by: </a:t>
            </a:r>
          </a:p>
          <a:p>
            <a:pPr lvl="1">
              <a:defRPr/>
            </a:pPr>
            <a:r>
              <a:rPr lang="en-US" sz="2400" dirty="0"/>
              <a:t>Sole proprietorships</a:t>
            </a:r>
          </a:p>
          <a:p>
            <a:pPr lvl="1">
              <a:defRPr/>
            </a:pPr>
            <a:r>
              <a:rPr lang="en-US" sz="2400" dirty="0"/>
              <a:t>Some partnerships</a:t>
            </a:r>
          </a:p>
          <a:p>
            <a:pPr lvl="1">
              <a:defRPr/>
            </a:pPr>
            <a:r>
              <a:rPr lang="en-US" sz="2400" dirty="0"/>
              <a:t>S corporations</a:t>
            </a:r>
          </a:p>
          <a:p>
            <a:pPr lvl="1">
              <a:defRPr/>
            </a:pPr>
            <a:r>
              <a:rPr lang="en-US" sz="2400" dirty="0"/>
              <a:t>Limited liability </a:t>
            </a:r>
            <a:r>
              <a:rPr lang="en-US" sz="2400" dirty="0" smtClean="0"/>
              <a:t>companies</a:t>
            </a:r>
            <a:endParaRPr lang="en-US" sz="2400" dirty="0"/>
          </a:p>
        </p:txBody>
      </p:sp>
    </p:spTree>
    <p:extLst>
      <p:ext uri="{BB962C8B-B14F-4D97-AF65-F5344CB8AC3E}">
        <p14:creationId xmlns:p14="http://schemas.microsoft.com/office/powerpoint/2010/main" val="18169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Taxable Income</a:t>
            </a:r>
          </a:p>
        </p:txBody>
      </p:sp>
      <p:graphicFrame>
        <p:nvGraphicFramePr>
          <p:cNvPr id="4" name="Object 3" descr="Taxable income equals Income minus Tax Deductions."/>
          <p:cNvGraphicFramePr>
            <a:graphicFrameLocks noChangeAspect="1"/>
          </p:cNvGraphicFramePr>
          <p:nvPr>
            <p:extLst>
              <p:ext uri="{D42A27DB-BD31-4B8C-83A1-F6EECF244321}">
                <p14:modId xmlns:p14="http://schemas.microsoft.com/office/powerpoint/2010/main" val="3325042353"/>
              </p:ext>
            </p:extLst>
          </p:nvPr>
        </p:nvGraphicFramePr>
        <p:xfrm>
          <a:off x="1960778" y="1641577"/>
          <a:ext cx="5222444" cy="323518"/>
        </p:xfrm>
        <a:graphic>
          <a:graphicData uri="http://schemas.openxmlformats.org/presentationml/2006/ole">
            <mc:AlternateContent xmlns:mc="http://schemas.openxmlformats.org/markup-compatibility/2006">
              <mc:Choice xmlns:v="urn:schemas-microsoft-com:vml" Requires="v">
                <p:oleObj spid="_x0000_s1040" name="Equation" r:id="rId3" imgW="2869920" imgH="177480" progId="Equation.DSMT4">
                  <p:embed/>
                </p:oleObj>
              </mc:Choice>
              <mc:Fallback>
                <p:oleObj name="Equation" r:id="rId3" imgW="2869920" imgH="177480" progId="Equation.DSMT4">
                  <p:embed/>
                  <p:pic>
                    <p:nvPicPr>
                      <p:cNvPr id="0" name=""/>
                      <p:cNvPicPr/>
                      <p:nvPr/>
                    </p:nvPicPr>
                    <p:blipFill>
                      <a:blip r:embed="rId4"/>
                      <a:stretch>
                        <a:fillRect/>
                      </a:stretch>
                    </p:blipFill>
                    <p:spPr>
                      <a:xfrm>
                        <a:off x="1960778" y="1641577"/>
                        <a:ext cx="5222444" cy="323518"/>
                      </a:xfrm>
                      <a:prstGeom prst="rect">
                        <a:avLst/>
                      </a:prstGeom>
                    </p:spPr>
                  </p:pic>
                </p:oleObj>
              </mc:Fallback>
            </mc:AlternateContent>
          </a:graphicData>
        </a:graphic>
      </p:graphicFrame>
      <p:sp>
        <p:nvSpPr>
          <p:cNvPr id="3" name="Content Placeholder 2"/>
          <p:cNvSpPr>
            <a:spLocks noGrp="1"/>
          </p:cNvSpPr>
          <p:nvPr>
            <p:ph idx="1"/>
          </p:nvPr>
        </p:nvSpPr>
        <p:spPr>
          <a:xfrm>
            <a:off x="457200" y="2404019"/>
            <a:ext cx="8229600" cy="2716128"/>
          </a:xfrm>
        </p:spPr>
        <p:txBody>
          <a:bodyPr>
            <a:spAutoFit/>
          </a:bodyPr>
          <a:lstStyle/>
          <a:p>
            <a:pPr>
              <a:defRPr/>
            </a:pPr>
            <a:r>
              <a:rPr lang="en-US" sz="2400" dirty="0"/>
              <a:t>Not all cost are tax </a:t>
            </a:r>
            <a:r>
              <a:rPr lang="en-US" sz="2400" dirty="0" err="1"/>
              <a:t>deductable</a:t>
            </a:r>
            <a:endParaRPr lang="en-US" sz="2400" dirty="0"/>
          </a:p>
          <a:p>
            <a:pPr lvl="1">
              <a:defRPr/>
            </a:pPr>
            <a:r>
              <a:rPr lang="en-US" sz="2400" dirty="0"/>
              <a:t>Only 50% of meals are tax deductible</a:t>
            </a:r>
          </a:p>
          <a:p>
            <a:pPr lvl="1">
              <a:defRPr/>
            </a:pPr>
            <a:r>
              <a:rPr lang="en-US" sz="2400" dirty="0"/>
              <a:t>Entertainment is not deductible</a:t>
            </a:r>
          </a:p>
          <a:p>
            <a:pPr lvl="1">
              <a:defRPr/>
            </a:pPr>
            <a:r>
              <a:rPr lang="en-US" sz="2400" dirty="0"/>
              <a:t>Limits on charitable donations</a:t>
            </a:r>
          </a:p>
          <a:p>
            <a:pPr lvl="1">
              <a:defRPr/>
            </a:pPr>
            <a:r>
              <a:rPr lang="en-US" sz="2400" dirty="0"/>
              <a:t>Passive losses cannot offset non-passive gains</a:t>
            </a:r>
          </a:p>
          <a:p>
            <a:pPr>
              <a:defRPr/>
            </a:pPr>
            <a:r>
              <a:rPr lang="en-US" sz="2400" dirty="0"/>
              <a:t>Unused (</a:t>
            </a:r>
            <a:r>
              <a:rPr lang="en-US" sz="2400" dirty="0" err="1"/>
              <a:t>unallowed</a:t>
            </a:r>
            <a:r>
              <a:rPr lang="en-US" sz="2400" dirty="0"/>
              <a:t>) losses may be carried back/forward</a:t>
            </a:r>
            <a:endParaRPr lang="en-IN" sz="2400" dirty="0"/>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Payments of Income Tax</a:t>
            </a:r>
          </a:p>
        </p:txBody>
      </p:sp>
      <p:sp>
        <p:nvSpPr>
          <p:cNvPr id="3" name="Content Placeholder 2"/>
          <p:cNvSpPr>
            <a:spLocks noGrp="1"/>
          </p:cNvSpPr>
          <p:nvPr>
            <p:ph idx="1"/>
          </p:nvPr>
        </p:nvSpPr>
        <p:spPr>
          <a:xfrm>
            <a:off x="457200" y="1573100"/>
            <a:ext cx="8229600" cy="369332"/>
          </a:xfrm>
        </p:spPr>
        <p:txBody>
          <a:bodyPr>
            <a:spAutoFit/>
          </a:bodyPr>
          <a:lstStyle/>
          <a:p>
            <a:r>
              <a:rPr lang="en-IN" sz="2400" dirty="0"/>
              <a:t>Payment of income taxes is due </a:t>
            </a:r>
            <a:r>
              <a:rPr lang="en-IN" sz="2400" dirty="0" smtClean="0"/>
              <a:t>quarterly</a:t>
            </a:r>
            <a:endParaRPr lang="en-IN" sz="2400" dirty="0"/>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760"/>
            <a:ext cx="8229600" cy="553998"/>
          </a:xfrm>
        </p:spPr>
        <p:txBody>
          <a:bodyPr>
            <a:spAutoFit/>
          </a:bodyPr>
          <a:lstStyle/>
          <a:p>
            <a:r>
              <a:rPr lang="en-IN" dirty="0"/>
              <a:t>Corporate Income Tax Rates</a:t>
            </a:r>
          </a:p>
        </p:txBody>
      </p:sp>
      <p:sp>
        <p:nvSpPr>
          <p:cNvPr id="3" name="Content Placeholder 2"/>
          <p:cNvSpPr>
            <a:spLocks noGrp="1"/>
          </p:cNvSpPr>
          <p:nvPr>
            <p:ph idx="1"/>
          </p:nvPr>
        </p:nvSpPr>
        <p:spPr>
          <a:xfrm>
            <a:off x="457200" y="1573100"/>
            <a:ext cx="8229600" cy="369332"/>
          </a:xfrm>
        </p:spPr>
        <p:txBody>
          <a:bodyPr>
            <a:spAutoFit/>
          </a:bodyPr>
          <a:lstStyle/>
          <a:p>
            <a:r>
              <a:rPr lang="en-IN" sz="2400" dirty="0"/>
              <a:t>Flat 21</a:t>
            </a:r>
            <a:r>
              <a:rPr lang="en-IN" sz="2400" dirty="0" smtClean="0"/>
              <a:t>%</a:t>
            </a:r>
            <a:endParaRPr lang="en-IN" sz="2400" dirty="0"/>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IN" dirty="0"/>
              <a:t>Personal Income Tax Rates—Single</a:t>
            </a:r>
          </a:p>
        </p:txBody>
      </p:sp>
      <p:pic>
        <p:nvPicPr>
          <p:cNvPr id="4" name="Picture 3" descr="The details displayed in the table are as follows: &#10;• Taxable Income (dollars): Over: 0; But Not Over: 9,525; Tax Is (dollars): 0 plus 10 percent; Of the Amount Over: 0&#10;• Taxable Income (dollars): Over: 9,525; But Not Over: 38,700; Tax Is (dollars): 952.50 plus 12 percent; Of the Amount Over: 9,525&#10;• Taxable Income (dollars): Over: 38,700; But Not Over: 82,500; Tax Is (dollars): 4,453.50 plus 22 percent; Of the Amount Over: 38,700&#10;• Taxable Income (dollars): Over: 82,500; But Not Over: 157,500; Tax Is (dollars): 14,089.50 plus 24 percent; Of the Amount Over: 82,500&#10;• Taxable Income (dollars): Over: 157,500; But Not Over: 200,000; Tax Is (dollars): 32,089.50 plus 32 percent; Of the Amount Over: 157,500&#10;• Taxable Income (dollars): Over: 200,000; But Not Over: 500,000; Tax Is (dollars): 45,689.50 plus 35 percent; Of the Amount Over: 200,000&#10;• Taxable Income (dollars): Over: 500,000; But Not Over: No Entry; Tax Is (dollars): 150,689.50 plus 37 percent; Of the Amount Over: 500,000"/>
          <p:cNvPicPr>
            <a:picLocks noChangeAspect="1"/>
          </p:cNvPicPr>
          <p:nvPr/>
        </p:nvPicPr>
        <p:blipFill>
          <a:blip r:embed="rId2"/>
          <a:stretch>
            <a:fillRect/>
          </a:stretch>
        </p:blipFill>
        <p:spPr>
          <a:xfrm>
            <a:off x="1145639" y="1797689"/>
            <a:ext cx="6852722" cy="3699046"/>
          </a:xfrm>
          <a:prstGeom prst="rect">
            <a:avLst/>
          </a:prstGeom>
        </p:spPr>
      </p:pic>
      <p:sp>
        <p:nvSpPr>
          <p:cNvPr id="5" name="Content Placeholder 4"/>
          <p:cNvSpPr>
            <a:spLocks noGrp="1"/>
          </p:cNvSpPr>
          <p:nvPr>
            <p:ph idx="1"/>
          </p:nvPr>
        </p:nvSpPr>
        <p:spPr>
          <a:xfrm>
            <a:off x="457200" y="5939974"/>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Table </a:t>
            </a:r>
            <a:r>
              <a:rPr lang="en-IN" b="1" dirty="0" smtClean="0">
                <a:solidFill>
                  <a:srgbClr val="007FA3"/>
                </a:solidFill>
                <a:ea typeface="+mj-ea"/>
                <a:cs typeface="Times New Roman" panose="02020603050405020304" pitchFamily="18" charset="0"/>
              </a:rPr>
              <a:t>13.1</a:t>
            </a:r>
            <a:r>
              <a:rPr lang="en-IN" dirty="0" smtClean="0">
                <a:solidFill>
                  <a:srgbClr val="007FA3"/>
                </a:solidFill>
                <a:ea typeface="+mj-ea"/>
                <a:cs typeface="Times New Roman" panose="02020603050405020304" pitchFamily="18" charset="0"/>
              </a:rPr>
              <a:t> </a:t>
            </a:r>
            <a:r>
              <a:rPr lang="en-IN" dirty="0"/>
              <a:t>Personal Income Tax Rates for a </a:t>
            </a:r>
            <a:r>
              <a:rPr lang="en-IN" dirty="0" smtClean="0"/>
              <a:t>Single Persons </a:t>
            </a:r>
            <a:r>
              <a:rPr lang="en-IN" dirty="0"/>
              <a:t>for the Year 2018</a:t>
            </a:r>
          </a:p>
        </p:txBody>
      </p:sp>
    </p:spTree>
    <p:extLst>
      <p:ext uri="{BB962C8B-B14F-4D97-AF65-F5344CB8AC3E}">
        <p14:creationId xmlns:p14="http://schemas.microsoft.com/office/powerpoint/2010/main" val="990530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Personal Income Tax Rate—Married </a:t>
            </a:r>
          </a:p>
        </p:txBody>
      </p:sp>
      <p:pic>
        <p:nvPicPr>
          <p:cNvPr id="4" name="Picture 3" descr="The details displayed in the table are as follows: &#10;• Taxable Income (dollars): Over: 0; But Not Over: 19,050; Tax Is (dollars): 0 plus 10 percent; Of the Amount Over: 0&#10;• Taxable Income (dollars): Over: 19,050; But Not Over: 77,400; Tax Is (dollars): 1,905.00 plus 12 percent; Of the Amount Over: 19,050&#10;• Taxable Income (dollars): Over: 77,400; But Not Over: 165,000; Tax Is (dollars): 8,907.00 plus 22 percent; Of the Amount Over: 77,400&#10;• Taxable Income (dollars): Over: 165,000; But Not Over: 315,000; Tax Is (dollars): 28,179.00 plus 24 percent; Of the Amount Over: 165,000&#10;• Taxable Income (dollars): Over: 315,000; But Not Over: 400,000; Tax Is (dollars): 64,179.00 plus 32 percent; Of the Amount Over: 315,000&#10;• Taxable Income (dollars): Over: 400,000; But Not Over: 600,000; Tax Is (dollars): 91,379.00 plus 35 percent; Of the Amount Over: 400,000&#10;• Taxable Income (dollars): Over: 600,000; But Not Over: No entry; Tax Is (dollars): 161,379.00 plus 37 percent; Of the Amount Over: 600,000"/>
          <p:cNvPicPr>
            <a:picLocks noChangeAspect="1"/>
          </p:cNvPicPr>
          <p:nvPr/>
        </p:nvPicPr>
        <p:blipFill>
          <a:blip r:embed="rId2"/>
          <a:stretch>
            <a:fillRect/>
          </a:stretch>
        </p:blipFill>
        <p:spPr>
          <a:xfrm>
            <a:off x="1292437" y="1822542"/>
            <a:ext cx="6559127" cy="3877938"/>
          </a:xfrm>
          <a:prstGeom prst="rect">
            <a:avLst/>
          </a:prstGeom>
        </p:spPr>
      </p:pic>
      <p:sp>
        <p:nvSpPr>
          <p:cNvPr id="3" name="Content Placeholder 2"/>
          <p:cNvSpPr>
            <a:spLocks noGrp="1"/>
          </p:cNvSpPr>
          <p:nvPr>
            <p:ph idx="1"/>
          </p:nvPr>
        </p:nvSpPr>
        <p:spPr>
          <a:xfrm>
            <a:off x="457200" y="5939978"/>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Table </a:t>
            </a:r>
            <a:r>
              <a:rPr lang="en-IN" b="1" dirty="0" smtClean="0">
                <a:solidFill>
                  <a:srgbClr val="007FA3"/>
                </a:solidFill>
                <a:ea typeface="+mj-ea"/>
                <a:cs typeface="Times New Roman" panose="02020603050405020304" pitchFamily="18" charset="0"/>
              </a:rPr>
              <a:t>13.2</a:t>
            </a:r>
            <a:r>
              <a:rPr lang="en-IN" dirty="0" smtClean="0"/>
              <a:t> </a:t>
            </a:r>
            <a:r>
              <a:rPr lang="en-IN" dirty="0"/>
              <a:t>Personal Income Tax Rates for </a:t>
            </a:r>
            <a:r>
              <a:rPr lang="en-IN" dirty="0" smtClean="0"/>
              <a:t>Married Persons </a:t>
            </a:r>
            <a:r>
              <a:rPr lang="en-IN" dirty="0"/>
              <a:t>Filing Jointly for the Year 2018</a:t>
            </a:r>
          </a:p>
        </p:txBody>
      </p:sp>
    </p:spTree>
    <p:extLst>
      <p:ext uri="{BB962C8B-B14F-4D97-AF65-F5344CB8AC3E}">
        <p14:creationId xmlns:p14="http://schemas.microsoft.com/office/powerpoint/2010/main" val="1470632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Marginal or Incremental Tax Rate</a:t>
            </a:r>
          </a:p>
        </p:txBody>
      </p:sp>
      <p:sp>
        <p:nvSpPr>
          <p:cNvPr id="3" name="Content Placeholder 2"/>
          <p:cNvSpPr>
            <a:spLocks noGrp="1"/>
          </p:cNvSpPr>
          <p:nvPr>
            <p:ph idx="1"/>
          </p:nvPr>
        </p:nvSpPr>
        <p:spPr>
          <a:xfrm>
            <a:off x="457200" y="1575024"/>
            <a:ext cx="8229600" cy="815608"/>
          </a:xfrm>
        </p:spPr>
        <p:txBody>
          <a:bodyPr>
            <a:spAutoFit/>
          </a:bodyPr>
          <a:lstStyle/>
          <a:p>
            <a:r>
              <a:rPr lang="en-US" altLang="en-US" sz="2400" dirty="0"/>
              <a:t>Tax rate paid on last dollar of income</a:t>
            </a:r>
          </a:p>
          <a:p>
            <a:pPr lvl="1"/>
            <a:r>
              <a:rPr lang="en-US" altLang="en-US" sz="2400" dirty="0"/>
              <a:t>21% for corporate income </a:t>
            </a:r>
            <a:r>
              <a:rPr lang="en-US" altLang="en-US" sz="2400" dirty="0" smtClean="0"/>
              <a:t>tax</a:t>
            </a:r>
            <a:endParaRPr lang="en-US" altLang="en-US" sz="2400" dirty="0"/>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34655</TotalTime>
  <Words>344</Words>
  <Application>Microsoft Office PowerPoint</Application>
  <PresentationFormat>On-screen Show (4:3)</PresentationFormat>
  <Paragraphs>60</Paragraphs>
  <Slides>17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2_508 Lecture</vt:lpstr>
      <vt:lpstr>Equation</vt:lpstr>
      <vt:lpstr>Construction Accounting and Financial Management</vt:lpstr>
      <vt:lpstr>Corporate Income Tax</vt:lpstr>
      <vt:lpstr>Personal Income Tax </vt:lpstr>
      <vt:lpstr>Taxable Income</vt:lpstr>
      <vt:lpstr>Payments of Income Tax</vt:lpstr>
      <vt:lpstr>Corporate Income Tax Rates</vt:lpstr>
      <vt:lpstr>Personal Income Tax Rates—Single</vt:lpstr>
      <vt:lpstr>Personal Income Tax Rate—Married </vt:lpstr>
      <vt:lpstr>Marginal or Incremental Tax Rate</vt:lpstr>
      <vt:lpstr>Capital Gains or Losses</vt:lpstr>
      <vt:lpstr>Tax Consequences of Depreciation</vt:lpstr>
      <vt:lpstr>Difference Between Cash Flow and Deductibility of Depreciation (1 of 2)</vt:lpstr>
      <vt:lpstr>Difference Between Cash Flow and Deductibility of Depreciation (2 of 2)</vt:lpstr>
      <vt:lpstr>Tax Credits</vt:lpstr>
      <vt:lpstr>Alternate Minimum Tax</vt:lpstr>
      <vt:lpstr>Projecting Income Tax</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418</cp:revision>
  <dcterms:modified xsi:type="dcterms:W3CDTF">2018-11-21T09:09:13Z</dcterms:modified>
</cp:coreProperties>
</file>