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9"/>
  </p:notesMasterIdLst>
  <p:handoutMasterIdLst>
    <p:handoutMasterId r:id="rId20"/>
  </p:handoutMasterIdLst>
  <p:sldIdLst>
    <p:sldId id="345" r:id="rId2"/>
    <p:sldId id="316" r:id="rId3"/>
    <p:sldId id="337" r:id="rId4"/>
    <p:sldId id="325" r:id="rId5"/>
    <p:sldId id="338" r:id="rId6"/>
    <p:sldId id="326" r:id="rId7"/>
    <p:sldId id="339" r:id="rId8"/>
    <p:sldId id="327" r:id="rId9"/>
    <p:sldId id="340" r:id="rId10"/>
    <p:sldId id="328" r:id="rId11"/>
    <p:sldId id="329" r:id="rId12"/>
    <p:sldId id="330" r:id="rId13"/>
    <p:sldId id="341" r:id="rId14"/>
    <p:sldId id="342" r:id="rId15"/>
    <p:sldId id="343" r:id="rId16"/>
    <p:sldId id="331" r:id="rId17"/>
    <p:sldId id="298"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39" userDrawn="1">
          <p15:clr>
            <a:srgbClr val="A4A3A4"/>
          </p15:clr>
        </p15:guide>
        <p15:guide id="7" orient="horz" pos="4012">
          <p15:clr>
            <a:srgbClr val="A4A3A4"/>
          </p15:clr>
        </p15:guide>
        <p15:guide id="8" orient="horz" pos="1643">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guide id="16" pos="2699"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78286" autoAdjust="0"/>
  </p:normalViewPr>
  <p:slideViewPr>
    <p:cSldViewPr snapToGrid="0" snapToObjects="1">
      <p:cViewPr>
        <p:scale>
          <a:sx n="100" d="100"/>
          <a:sy n="100" d="100"/>
        </p:scale>
        <p:origin x="-2040" y="-378"/>
      </p:cViewPr>
      <p:guideLst>
        <p:guide orient="horz" pos="2160"/>
        <p:guide orient="horz" pos="3895"/>
        <p:guide orient="horz" pos="704"/>
        <p:guide orient="horz" pos="368"/>
        <p:guide orient="horz" pos="1139"/>
        <p:guide orient="horz" pos="4012"/>
        <p:guide orient="horz" pos="1643"/>
        <p:guide orient="horz" pos="3733"/>
        <p:guide pos="2880"/>
        <p:guide pos="289"/>
        <p:guide pos="5461"/>
        <p:guide pos="507"/>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11/21/2018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081680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378025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17</a:t>
            </a:fld>
            <a:endParaRPr lang="en-US" dirty="0"/>
          </a:p>
        </p:txBody>
      </p:sp>
    </p:spTree>
    <p:extLst>
      <p:ext uri="{BB962C8B-B14F-4D97-AF65-F5344CB8AC3E}">
        <p14:creationId xmlns:p14="http://schemas.microsoft.com/office/powerpoint/2010/main" val="1607588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11/21/2018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11/21/2018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12</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60594"/>
            <a:ext cx="3378203" cy="615553"/>
          </a:xfrm>
        </p:spPr>
        <p:txBody>
          <a:bodyPr vert="horz" wrap="square" lIns="0" tIns="0" rIns="0" bIns="0" rtlCol="0" anchor="b">
            <a:spAutoFit/>
          </a:bodyPr>
          <a:lstStyle/>
          <a:p>
            <a:r>
              <a:rPr lang="en-IN" sz="2000" dirty="0">
                <a:latin typeface="+mn-lt"/>
              </a:rPr>
              <a:t>Cash Flows for Construction Projects</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35093"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30944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802"/>
            <a:ext cx="8229600" cy="984885"/>
          </a:xfrm>
        </p:spPr>
        <p:txBody>
          <a:bodyPr>
            <a:spAutoFit/>
          </a:bodyPr>
          <a:lstStyle/>
          <a:p>
            <a:r>
              <a:rPr lang="en-IN" dirty="0"/>
              <a:t>Determining a Project’s Cash </a:t>
            </a:r>
            <a:r>
              <a:rPr lang="en-IN" dirty="0" smtClean="0"/>
              <a:t>Flow</a:t>
            </a:r>
            <a:br>
              <a:rPr lang="en-IN" dirty="0" smtClean="0"/>
            </a:br>
            <a:r>
              <a:rPr lang="en-IN" sz="2800" dirty="0" smtClean="0"/>
              <a:t>(1 of 2)</a:t>
            </a:r>
            <a:endParaRPr lang="en-IN" sz="2800" dirty="0"/>
          </a:p>
        </p:txBody>
      </p:sp>
      <p:sp>
        <p:nvSpPr>
          <p:cNvPr id="3" name="Content Placeholder 2"/>
          <p:cNvSpPr>
            <a:spLocks noGrp="1"/>
          </p:cNvSpPr>
          <p:nvPr>
            <p:ph idx="1"/>
          </p:nvPr>
        </p:nvSpPr>
        <p:spPr>
          <a:xfrm>
            <a:off x="457200" y="1571176"/>
            <a:ext cx="8229600" cy="2716128"/>
          </a:xfrm>
        </p:spPr>
        <p:txBody>
          <a:bodyPr>
            <a:spAutoFit/>
          </a:bodyPr>
          <a:lstStyle/>
          <a:p>
            <a:r>
              <a:rPr lang="en-US" altLang="en-US" sz="2400" dirty="0"/>
              <a:t>Step 1: Prepare a cost-loaded </a:t>
            </a:r>
            <a:r>
              <a:rPr lang="en-US" altLang="en-US" sz="2400" dirty="0" smtClean="0"/>
              <a:t>schedule</a:t>
            </a:r>
            <a:endParaRPr lang="en-US" altLang="en-US" sz="2400" dirty="0"/>
          </a:p>
          <a:p>
            <a:r>
              <a:rPr lang="en-US" altLang="en-US" sz="2400" dirty="0"/>
              <a:t>Step 2: Determine when costs will be paid</a:t>
            </a:r>
          </a:p>
          <a:p>
            <a:pPr lvl="1"/>
            <a:r>
              <a:rPr lang="en-US" altLang="en-US" sz="2400" dirty="0"/>
              <a:t>Following week (e.g., labor)</a:t>
            </a:r>
          </a:p>
          <a:p>
            <a:pPr lvl="1"/>
            <a:r>
              <a:rPr lang="en-US" altLang="en-US" sz="2400" dirty="0"/>
              <a:t>End of month (e.g., some materials)</a:t>
            </a:r>
          </a:p>
          <a:p>
            <a:pPr lvl="1"/>
            <a:r>
              <a:rPr lang="en-US" altLang="en-US" sz="2400" dirty="0"/>
              <a:t>When paid, paying retention (e.g., some materials)</a:t>
            </a:r>
          </a:p>
          <a:p>
            <a:pPr lvl="1"/>
            <a:r>
              <a:rPr lang="en-US" altLang="en-US" sz="2400" dirty="0"/>
              <a:t>When paid, holding retention (e.g., subcontracts</a:t>
            </a:r>
            <a:r>
              <a:rPr lang="en-US" altLang="en-US" sz="2400" dirty="0" smtClean="0"/>
              <a:t>)</a:t>
            </a:r>
            <a:endParaRPr lang="en-US" altLang="en-US" sz="2400" dirty="0"/>
          </a:p>
        </p:txBody>
      </p:sp>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028"/>
            <a:ext cx="8229600" cy="984885"/>
          </a:xfrm>
        </p:spPr>
        <p:txBody>
          <a:bodyPr>
            <a:spAutoFit/>
          </a:bodyPr>
          <a:lstStyle/>
          <a:p>
            <a:r>
              <a:rPr lang="en-IN" dirty="0"/>
              <a:t>Determining a Project’s Cash Flow</a:t>
            </a:r>
            <a:br>
              <a:rPr lang="en-IN" dirty="0"/>
            </a:br>
            <a:r>
              <a:rPr lang="en-IN" sz="2800" dirty="0" smtClean="0"/>
              <a:t>(2 </a:t>
            </a:r>
            <a:r>
              <a:rPr lang="en-IN" sz="2800" dirty="0"/>
              <a:t>of 2)</a:t>
            </a:r>
            <a:endParaRPr lang="en-IN" dirty="0"/>
          </a:p>
        </p:txBody>
      </p:sp>
      <p:sp>
        <p:nvSpPr>
          <p:cNvPr id="3" name="Content Placeholder 2"/>
          <p:cNvSpPr>
            <a:spLocks noGrp="1"/>
          </p:cNvSpPr>
          <p:nvPr>
            <p:ph idx="1"/>
          </p:nvPr>
        </p:nvSpPr>
        <p:spPr>
          <a:xfrm>
            <a:off x="457200" y="1573100"/>
            <a:ext cx="8229600" cy="3316292"/>
          </a:xfrm>
        </p:spPr>
        <p:txBody>
          <a:bodyPr>
            <a:spAutoFit/>
          </a:bodyPr>
          <a:lstStyle/>
          <a:p>
            <a:r>
              <a:rPr lang="en-US" altLang="en-US" sz="2400" dirty="0">
                <a:latin typeface="+mj-lt"/>
              </a:rPr>
              <a:t>Step 3: Determine when payments will be received from owner</a:t>
            </a:r>
          </a:p>
          <a:p>
            <a:pPr lvl="1"/>
            <a:r>
              <a:rPr lang="en-US" altLang="en-US" sz="2400" dirty="0">
                <a:latin typeface="+mj-lt"/>
              </a:rPr>
              <a:t>When will cost be billed</a:t>
            </a:r>
          </a:p>
          <a:p>
            <a:pPr lvl="1"/>
            <a:r>
              <a:rPr lang="en-US" altLang="en-US" sz="2400" dirty="0">
                <a:latin typeface="+mj-lt"/>
              </a:rPr>
              <a:t>When will bills be </a:t>
            </a:r>
            <a:r>
              <a:rPr lang="en-US" altLang="en-US" sz="2400" dirty="0" smtClean="0">
                <a:latin typeface="+mj-lt"/>
              </a:rPr>
              <a:t>paid</a:t>
            </a:r>
            <a:endParaRPr lang="en-US" altLang="en-US" sz="2400" dirty="0">
              <a:latin typeface="+mj-lt"/>
            </a:endParaRPr>
          </a:p>
          <a:p>
            <a:r>
              <a:rPr lang="en-US" altLang="en-US" sz="2400" dirty="0">
                <a:latin typeface="+mj-lt"/>
              </a:rPr>
              <a:t>Step 4: Difference in cash </a:t>
            </a:r>
            <a:r>
              <a:rPr lang="en-US" altLang="en-US" sz="2400" dirty="0" smtClean="0">
                <a:latin typeface="+mj-lt"/>
              </a:rPr>
              <a:t>flows</a:t>
            </a:r>
          </a:p>
          <a:p>
            <a:endParaRPr lang="en-US" altLang="en-US" sz="2400" dirty="0">
              <a:latin typeface="+mj-lt"/>
            </a:endParaRPr>
          </a:p>
          <a:p>
            <a:endParaRPr lang="en-US" altLang="en-US" sz="2400" dirty="0">
              <a:latin typeface="+mj-lt"/>
            </a:endParaRPr>
          </a:p>
        </p:txBody>
      </p:sp>
      <p:graphicFrame>
        <p:nvGraphicFramePr>
          <p:cNvPr id="4" name="Object 3" descr="Cash required equals Payments minus Receipts."/>
          <p:cNvGraphicFramePr>
            <a:graphicFrameLocks noChangeAspect="1"/>
          </p:cNvGraphicFramePr>
          <p:nvPr>
            <p:extLst>
              <p:ext uri="{D42A27DB-BD31-4B8C-83A1-F6EECF244321}">
                <p14:modId xmlns:p14="http://schemas.microsoft.com/office/powerpoint/2010/main" val="1760073042"/>
              </p:ext>
            </p:extLst>
          </p:nvPr>
        </p:nvGraphicFramePr>
        <p:xfrm>
          <a:off x="2439748" y="4205865"/>
          <a:ext cx="4264504" cy="342878"/>
        </p:xfrm>
        <a:graphic>
          <a:graphicData uri="http://schemas.openxmlformats.org/presentationml/2006/ole">
            <mc:AlternateContent xmlns:mc="http://schemas.openxmlformats.org/markup-compatibility/2006">
              <mc:Choice xmlns:v="urn:schemas-microsoft-com:vml" Requires="v">
                <p:oleObj spid="_x0000_s1067" name="Equation" r:id="rId3" imgW="2527200" imgH="203040" progId="Equation.DSMT4">
                  <p:embed/>
                </p:oleObj>
              </mc:Choice>
              <mc:Fallback>
                <p:oleObj name="Equation" r:id="rId3" imgW="2527200" imgH="203040" progId="Equation.DSMT4">
                  <p:embed/>
                  <p:pic>
                    <p:nvPicPr>
                      <p:cNvPr id="0" name=""/>
                      <p:cNvPicPr/>
                      <p:nvPr/>
                    </p:nvPicPr>
                    <p:blipFill>
                      <a:blip r:embed="rId4"/>
                      <a:stretch>
                        <a:fillRect/>
                      </a:stretch>
                    </p:blipFill>
                    <p:spPr>
                      <a:xfrm>
                        <a:off x="2439748" y="4205865"/>
                        <a:ext cx="4264504" cy="342878"/>
                      </a:xfrm>
                      <a:prstGeom prst="rect">
                        <a:avLst/>
                      </a:prstGeom>
                    </p:spPr>
                  </p:pic>
                </p:oleObj>
              </mc:Fallback>
            </mc:AlternateContent>
          </a:graphicData>
        </a:graphic>
      </p:graphicFrame>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Maximum Cash Required</a:t>
            </a:r>
            <a:endParaRPr lang="en-IN" dirty="0"/>
          </a:p>
        </p:txBody>
      </p:sp>
      <p:sp>
        <p:nvSpPr>
          <p:cNvPr id="3" name="Content Placeholder 2"/>
          <p:cNvSpPr>
            <a:spLocks noGrp="1"/>
          </p:cNvSpPr>
          <p:nvPr>
            <p:ph idx="1"/>
          </p:nvPr>
        </p:nvSpPr>
        <p:spPr>
          <a:xfrm>
            <a:off x="457200" y="1571176"/>
            <a:ext cx="8229600" cy="1554272"/>
          </a:xfrm>
        </p:spPr>
        <p:txBody>
          <a:bodyPr>
            <a:spAutoFit/>
          </a:bodyPr>
          <a:lstStyle/>
          <a:p>
            <a:r>
              <a:rPr lang="en-US" altLang="en-US" sz="2400" dirty="0"/>
              <a:t>When payments are received at the end of the month, the maximum amount of cash required often occurs during the month</a:t>
            </a:r>
          </a:p>
          <a:p>
            <a:pPr lvl="1"/>
            <a:r>
              <a:rPr lang="en-US" altLang="en-US" sz="2400" dirty="0"/>
              <a:t>Not at months end</a:t>
            </a:r>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89"/>
            <a:ext cx="8229600" cy="1066527"/>
          </a:xfrm>
        </p:spPr>
        <p:txBody>
          <a:bodyPr>
            <a:spAutoFit/>
          </a:bodyPr>
          <a:lstStyle/>
          <a:p>
            <a:r>
              <a:rPr lang="en-US" altLang="en-US" dirty="0"/>
              <a:t>Cash Invested on Project </a:t>
            </a:r>
            <a:br>
              <a:rPr lang="en-US" altLang="en-US" dirty="0"/>
            </a:br>
            <a:r>
              <a:rPr lang="en-US" altLang="en-US" dirty="0"/>
              <a:t>with Progress Payments</a:t>
            </a:r>
            <a:endParaRPr lang="en-IN" dirty="0"/>
          </a:p>
        </p:txBody>
      </p:sp>
      <p:pic>
        <p:nvPicPr>
          <p:cNvPr id="2050" name="Picture 2" descr="Example 12-6 reads as follows: A construction company is bidding on a contract to build homes for a developer. The project consists of two types of homes and is scheduled to begin in June. The first payment from the owner will occur in July. The expected monthly homes starts are shown in Table 12-5. The cash flow that occurs between the end of the previous month and receipt of payment from the owner along with the cash flow for the entire month is shown in Table 12-6. Determine the monthly cash flows and total cash generated by the project at the end of each month and just before each payment is received from the project’s owner for the remaining months in the year. What is the maximum amount of cash invested by the company during the remaining months of the year?&#10;The graph has cash on the Y-axis and month on the X-axis.&#10;The data displayed in the table are as follows: &#10;The ratio for “before payment” and “end of month” displayed in the table are as follows: Month 1: 20,000:20,000; Month 2: 65,000:45,000; Month 3: 155,000:50,000; Month 4: 180,000:20,000; Month 5: 210,000:20,000; Month 6: 170,000:40,000; Month 7: 110,000:80,00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9927" y="1738832"/>
            <a:ext cx="5484146" cy="36184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457200" y="5939976"/>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12.12</a:t>
            </a:r>
            <a:r>
              <a:rPr lang="en-IN" dirty="0" smtClean="0"/>
              <a:t> </a:t>
            </a:r>
            <a:r>
              <a:rPr lang="en-IN" dirty="0"/>
              <a:t>Cash Generated by the Project in Example 12-6</a:t>
            </a:r>
          </a:p>
        </p:txBody>
      </p:sp>
    </p:spTree>
    <p:extLst>
      <p:ext uri="{BB962C8B-B14F-4D97-AF65-F5344CB8AC3E}">
        <p14:creationId xmlns:p14="http://schemas.microsoft.com/office/powerpoint/2010/main" val="2234703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89"/>
            <a:ext cx="8229600" cy="1066527"/>
          </a:xfrm>
        </p:spPr>
        <p:txBody>
          <a:bodyPr>
            <a:spAutoFit/>
          </a:bodyPr>
          <a:lstStyle/>
          <a:p>
            <a:r>
              <a:rPr lang="en-IN" dirty="0"/>
              <a:t>Cash Supplied to the Project’s Owners</a:t>
            </a:r>
          </a:p>
        </p:txBody>
      </p:sp>
      <p:pic>
        <p:nvPicPr>
          <p:cNvPr id="4" name="Picture 3" descr="The graph has cash on the Y-axis and month on the X-axis. &#10;The ratio for “before payment” and “end of month” displayed in the table are as follows: Month 1: 130,000:130,000; Month 2: 370,000:260,000; Month 3: 580,000:350,000; Month 4: 530,000:250,000; Month 5: 280,000:210,000; Month 6: 290,000:170,000; Month 7: 170,000:No data"/>
          <p:cNvPicPr>
            <a:picLocks noChangeAspect="1"/>
          </p:cNvPicPr>
          <p:nvPr/>
        </p:nvPicPr>
        <p:blipFill>
          <a:blip r:embed="rId2"/>
          <a:stretch>
            <a:fillRect/>
          </a:stretch>
        </p:blipFill>
        <p:spPr>
          <a:xfrm>
            <a:off x="1702427" y="1660053"/>
            <a:ext cx="5739144" cy="3862709"/>
          </a:xfrm>
          <a:prstGeom prst="rect">
            <a:avLst/>
          </a:prstGeom>
        </p:spPr>
      </p:pic>
      <p:sp>
        <p:nvSpPr>
          <p:cNvPr id="3" name="Content Placeholder 2"/>
          <p:cNvSpPr>
            <a:spLocks noGrp="1"/>
          </p:cNvSpPr>
          <p:nvPr>
            <p:ph idx="1"/>
          </p:nvPr>
        </p:nvSpPr>
        <p:spPr>
          <a:xfrm>
            <a:off x="457200" y="5929584"/>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12.9</a:t>
            </a:r>
            <a:r>
              <a:rPr lang="en-IN" dirty="0" smtClean="0"/>
              <a:t> </a:t>
            </a:r>
            <a:r>
              <a:rPr lang="en-IN" dirty="0"/>
              <a:t>Maximum Cash Invested for Example 12-3 and 12-4</a:t>
            </a:r>
          </a:p>
        </p:txBody>
      </p:sp>
    </p:spTree>
    <p:extLst>
      <p:ext uri="{BB962C8B-B14F-4D97-AF65-F5344CB8AC3E}">
        <p14:creationId xmlns:p14="http://schemas.microsoft.com/office/powerpoint/2010/main" val="3776067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89"/>
            <a:ext cx="8229600" cy="1066527"/>
          </a:xfrm>
        </p:spPr>
        <p:txBody>
          <a:bodyPr>
            <a:spAutoFit/>
          </a:bodyPr>
          <a:lstStyle/>
          <a:p>
            <a:r>
              <a:rPr lang="en-IN" dirty="0"/>
              <a:t>Cash Invested on Project </a:t>
            </a:r>
            <a:br>
              <a:rPr lang="en-IN" dirty="0"/>
            </a:br>
            <a:r>
              <a:rPr lang="en-IN" dirty="0"/>
              <a:t>without Progress Payments</a:t>
            </a:r>
          </a:p>
        </p:txBody>
      </p:sp>
      <p:pic>
        <p:nvPicPr>
          <p:cNvPr id="4" name="Picture 3" descr="Example 12-7 reads as follows: The construction company in Example 12-3 decides to act as the owner on the project. The construction company plans to sell the project for $1,350,600 at the end of the seventh month. In addition to the construction costs, the construction company has the following soft costs: land purchase, $200,000; engineering and design fees, $30,000; building permits, $5,600; government fees, $20,000; and other miscellaneous costs, $15,000. The soft cost will be paid at the end of month zero. The construction company pays material suppliers in full on the last day of the month following the month the materials were supplied to the project. For example, materials supplied during the first month will be paid for at the end of the second month. The subcontractors will be paid on the same schedule as the suppliers; however, the construction company will withhold 10 percent retention from the subcontractors’ payments, which will be paid to the subcontractors at the end of the seventh month. The construction company pays for labor weekly. Determine the monthly cash flows and total cash generated by the project at the end of each month and just before the payment is received. What is the maximum amount of cash invested by the company during the completion of the project?&#10;The graph has cash on the Y-axis and month on the X-axis. The data displayed in the table are as follows: &#10;Month 1: negative 300,000; Month 2: negative 410,000; Month 3: negative 680,000; Month 4: negative 900,000; Month 5: negative 1,080,000; Month 6: negative 1,180,000; Month 7: 100,000"/>
          <p:cNvPicPr>
            <a:picLocks noChangeAspect="1"/>
          </p:cNvPicPr>
          <p:nvPr/>
        </p:nvPicPr>
        <p:blipFill>
          <a:blip r:embed="rId2"/>
          <a:stretch>
            <a:fillRect/>
          </a:stretch>
        </p:blipFill>
        <p:spPr>
          <a:xfrm>
            <a:off x="1554000" y="1692922"/>
            <a:ext cx="6036001" cy="3742322"/>
          </a:xfrm>
          <a:prstGeom prst="rect">
            <a:avLst/>
          </a:prstGeom>
        </p:spPr>
      </p:pic>
      <p:sp>
        <p:nvSpPr>
          <p:cNvPr id="3" name="Content Placeholder 2"/>
          <p:cNvSpPr>
            <a:spLocks noGrp="1"/>
          </p:cNvSpPr>
          <p:nvPr>
            <p:ph idx="1"/>
          </p:nvPr>
        </p:nvSpPr>
        <p:spPr>
          <a:xfrm>
            <a:off x="457200" y="5939977"/>
            <a:ext cx="8229600" cy="246221"/>
          </a:xfrm>
        </p:spPr>
        <p:txBody>
          <a:bodyPr>
            <a:spAutoFit/>
          </a:bodyPr>
          <a:lstStyle/>
          <a:p>
            <a:pPr marL="0" indent="0">
              <a:buNone/>
            </a:pPr>
            <a:r>
              <a:rPr lang="en-IN" b="1" dirty="0" smtClean="0">
                <a:solidFill>
                  <a:srgbClr val="007FA3"/>
                </a:solidFill>
                <a:cs typeface="Times New Roman" panose="02020603050405020304" pitchFamily="18" charset="0"/>
              </a:rPr>
              <a:t>Figure 12.10</a:t>
            </a:r>
            <a:r>
              <a:rPr lang="en-IN" dirty="0" smtClean="0"/>
              <a:t> </a:t>
            </a:r>
            <a:r>
              <a:rPr lang="en-IN" dirty="0"/>
              <a:t>Cash Invested at the End of Each Month for Example </a:t>
            </a:r>
            <a:r>
              <a:rPr lang="en-IN" dirty="0" smtClean="0"/>
              <a:t>12-3 and </a:t>
            </a:r>
            <a:r>
              <a:rPr lang="en-IN" dirty="0"/>
              <a:t>12-4</a:t>
            </a:r>
          </a:p>
        </p:txBody>
      </p:sp>
    </p:spTree>
    <p:extLst>
      <p:ext uri="{BB962C8B-B14F-4D97-AF65-F5344CB8AC3E}">
        <p14:creationId xmlns:p14="http://schemas.microsoft.com/office/powerpoint/2010/main" val="4161541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Reducing the Cash Required</a:t>
            </a:r>
            <a:endParaRPr lang="en-IN" dirty="0"/>
          </a:p>
        </p:txBody>
      </p:sp>
      <p:sp>
        <p:nvSpPr>
          <p:cNvPr id="3" name="Content Placeholder 2"/>
          <p:cNvSpPr>
            <a:spLocks noGrp="1"/>
          </p:cNvSpPr>
          <p:nvPr>
            <p:ph idx="1"/>
          </p:nvPr>
        </p:nvSpPr>
        <p:spPr>
          <a:xfrm>
            <a:off x="457200" y="1571176"/>
            <a:ext cx="8229600" cy="3431709"/>
          </a:xfrm>
        </p:spPr>
        <p:txBody>
          <a:bodyPr>
            <a:spAutoFit/>
          </a:bodyPr>
          <a:lstStyle/>
          <a:p>
            <a:r>
              <a:rPr lang="en-US" altLang="en-US" sz="2400" dirty="0"/>
              <a:t>Increased use of subcontracts that are paid when paid</a:t>
            </a:r>
          </a:p>
          <a:p>
            <a:r>
              <a:rPr lang="en-US" altLang="en-US" sz="2400" dirty="0"/>
              <a:t>Resource (labor) leveling</a:t>
            </a:r>
          </a:p>
          <a:p>
            <a:r>
              <a:rPr lang="en-US" altLang="en-US" sz="2400" dirty="0"/>
              <a:t>Reduce retention rate</a:t>
            </a:r>
          </a:p>
          <a:p>
            <a:r>
              <a:rPr lang="en-US" altLang="en-US" sz="2400" dirty="0"/>
              <a:t>Increase profit and overhead markup</a:t>
            </a:r>
          </a:p>
          <a:p>
            <a:r>
              <a:rPr lang="en-US" altLang="en-US" sz="2400" dirty="0"/>
              <a:t>Front-load the schedule of values</a:t>
            </a:r>
          </a:p>
          <a:p>
            <a:pPr lvl="1"/>
            <a:r>
              <a:rPr lang="en-US" altLang="en-US" sz="2400" dirty="0"/>
              <a:t>Increase value of early work and decrease value of later work</a:t>
            </a:r>
          </a:p>
        </p:txBody>
      </p:sp>
    </p:spTree>
    <p:extLst>
      <p:ext uri="{BB962C8B-B14F-4D97-AF65-F5344CB8AC3E}">
        <p14:creationId xmlns:p14="http://schemas.microsoft.com/office/powerpoint/2010/main" val="2786457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7705"/>
            <a:ext cx="8229600" cy="553998"/>
          </a:xfrm>
        </p:spPr>
        <p:txBody>
          <a:bodyPr lIns="0" tIns="0" rIns="0" bIns="0">
            <a:spAutoFit/>
          </a:bodyPr>
          <a:lstStyle/>
          <a:p>
            <a:r>
              <a:rPr lang="en-IN" dirty="0">
                <a:ea typeface="ＭＳ Ｐゴシック" charset="0"/>
                <a:cs typeface="Times New Roman" charset="0"/>
              </a:rPr>
              <a:t>Cost of </a:t>
            </a:r>
            <a:r>
              <a:rPr lang="en-IN" dirty="0" smtClean="0">
                <a:ea typeface="ＭＳ Ｐゴシック" charset="0"/>
                <a:cs typeface="Times New Roman" charset="0"/>
              </a:rPr>
              <a:t>Work </a:t>
            </a:r>
            <a:r>
              <a:rPr lang="en-IN" sz="2800" dirty="0" smtClean="0">
                <a:ea typeface="ＭＳ Ｐゴシック" charset="0"/>
                <a:cs typeface="Times New Roman" charset="0"/>
              </a:rPr>
              <a:t>(1 of 2)</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611536"/>
            <a:ext cx="8229600" cy="664797"/>
          </a:xfrm>
        </p:spPr>
        <p:txBody>
          <a:bodyPr vert="horz" lIns="0" tIns="0" rIns="0" bIns="0" rtlCol="0">
            <a:spAutoFit/>
          </a:bodyPr>
          <a:lstStyle/>
          <a:p>
            <a:pPr marL="274320" indent="-274320">
              <a:lnSpc>
                <a:spcPct val="90000"/>
              </a:lnSpc>
            </a:pPr>
            <a:r>
              <a:rPr lang="en-IN" sz="2400" dirty="0"/>
              <a:t>Cost of work performed without profit and overhead </a:t>
            </a:r>
            <a:r>
              <a:rPr lang="en-IN" sz="2400" dirty="0" err="1"/>
              <a:t>markup</a:t>
            </a:r>
            <a:endParaRPr lang="en-IN" sz="2400" dirty="0"/>
          </a:p>
        </p:txBody>
      </p:sp>
    </p:spTree>
    <p:extLst>
      <p:ext uri="{BB962C8B-B14F-4D97-AF65-F5344CB8AC3E}">
        <p14:creationId xmlns:p14="http://schemas.microsoft.com/office/powerpoint/2010/main" val="235333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Cost of </a:t>
            </a:r>
            <a:r>
              <a:rPr lang="en-IN" dirty="0" smtClean="0"/>
              <a:t>Work </a:t>
            </a:r>
            <a:r>
              <a:rPr lang="en-IN" sz="2800" dirty="0" smtClean="0"/>
              <a:t>(2 of 2)</a:t>
            </a:r>
            <a:endParaRPr lang="en-IN" sz="2800" dirty="0"/>
          </a:p>
        </p:txBody>
      </p:sp>
      <p:pic>
        <p:nvPicPr>
          <p:cNvPr id="4" name="Picture 3" descr="The graph has percentage of costs on the Y-axis and month on the X-axis.&#10;The data depicted in the graph are as follows: Starting with 5 percent at the end of 1 month, the value rises gradually to 35 percent in 4 months, to 70 percent in 7 months, to 80.7 percent in 9 months, to 90.8 percent in 11 months, reaches 100 percent 12 months and after that."/>
          <p:cNvPicPr>
            <a:picLocks noChangeAspect="1"/>
          </p:cNvPicPr>
          <p:nvPr/>
        </p:nvPicPr>
        <p:blipFill>
          <a:blip r:embed="rId2"/>
          <a:stretch>
            <a:fillRect/>
          </a:stretch>
        </p:blipFill>
        <p:spPr>
          <a:xfrm>
            <a:off x="2438926" y="1695222"/>
            <a:ext cx="4266146" cy="3597637"/>
          </a:xfrm>
          <a:prstGeom prst="rect">
            <a:avLst/>
          </a:prstGeom>
        </p:spPr>
      </p:pic>
      <p:sp>
        <p:nvSpPr>
          <p:cNvPr id="3" name="Content Placeholder 2"/>
          <p:cNvSpPr>
            <a:spLocks noGrp="1"/>
          </p:cNvSpPr>
          <p:nvPr>
            <p:ph idx="1"/>
          </p:nvPr>
        </p:nvSpPr>
        <p:spPr>
          <a:xfrm>
            <a:off x="457200" y="5939983"/>
            <a:ext cx="8229600" cy="246221"/>
          </a:xfrm>
        </p:spPr>
        <p:txBody>
          <a:bodyPr>
            <a:spAutoFit/>
          </a:bodyPr>
          <a:lstStyle/>
          <a:p>
            <a:pPr marL="0" indent="0">
              <a:buNone/>
            </a:pPr>
            <a:r>
              <a:rPr lang="en-IN" b="1" dirty="0">
                <a:solidFill>
                  <a:srgbClr val="007FA3"/>
                </a:solidFill>
                <a:ea typeface="+mj-ea"/>
                <a:cs typeface="Times New Roman" panose="02020603050405020304" pitchFamily="18" charset="0"/>
              </a:rPr>
              <a:t>Figure 12.1</a:t>
            </a:r>
            <a:r>
              <a:rPr lang="en-IN" dirty="0" smtClean="0"/>
              <a:t> </a:t>
            </a:r>
            <a:r>
              <a:rPr lang="en-IN" dirty="0"/>
              <a:t>Cost Curve</a:t>
            </a:r>
          </a:p>
        </p:txBody>
      </p:sp>
    </p:spTree>
    <p:extLst>
      <p:ext uri="{BB962C8B-B14F-4D97-AF65-F5344CB8AC3E}">
        <p14:creationId xmlns:p14="http://schemas.microsoft.com/office/powerpoint/2010/main" val="3786199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Payment</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77668"/>
            <a:ext cx="8229600" cy="3277820"/>
          </a:xfrm>
        </p:spPr>
        <p:txBody>
          <a:bodyPr vert="horz" lIns="0" tIns="0" rIns="0" bIns="0" rtlCol="0">
            <a:spAutoFit/>
          </a:bodyPr>
          <a:lstStyle/>
          <a:p>
            <a:r>
              <a:rPr lang="en-US" altLang="en-US" sz="2400" dirty="0">
                <a:latin typeface="Arial (body)"/>
              </a:rPr>
              <a:t>Suppliers</a:t>
            </a:r>
          </a:p>
          <a:p>
            <a:pPr lvl="1"/>
            <a:r>
              <a:rPr lang="en-US" altLang="en-US" sz="2400" dirty="0">
                <a:latin typeface="Arial (body)"/>
              </a:rPr>
              <a:t>Monthly (preferably when paid)</a:t>
            </a:r>
          </a:p>
          <a:p>
            <a:r>
              <a:rPr lang="en-US" altLang="en-US" sz="2400" dirty="0">
                <a:latin typeface="Arial (body)"/>
              </a:rPr>
              <a:t>Labor </a:t>
            </a:r>
          </a:p>
          <a:p>
            <a:pPr lvl="1"/>
            <a:r>
              <a:rPr lang="en-US" altLang="en-US" sz="2400" dirty="0">
                <a:latin typeface="Arial (body)"/>
              </a:rPr>
              <a:t>Weekly</a:t>
            </a:r>
          </a:p>
          <a:p>
            <a:r>
              <a:rPr lang="en-US" altLang="en-US" sz="2400" dirty="0">
                <a:latin typeface="Arial (body)"/>
              </a:rPr>
              <a:t>Subcontractors</a:t>
            </a:r>
          </a:p>
          <a:p>
            <a:pPr lvl="1"/>
            <a:r>
              <a:rPr lang="en-US" altLang="en-US" sz="2400" dirty="0">
                <a:latin typeface="Arial (body)"/>
              </a:rPr>
              <a:t>When paid</a:t>
            </a:r>
          </a:p>
          <a:p>
            <a:pPr lvl="1"/>
            <a:r>
              <a:rPr lang="en-US" altLang="en-US" sz="2400" dirty="0">
                <a:latin typeface="Arial (body)"/>
              </a:rPr>
              <a:t>Withhold </a:t>
            </a:r>
            <a:r>
              <a:rPr lang="en-US" altLang="en-US" sz="2400" dirty="0" smtClean="0">
                <a:latin typeface="Arial (body)"/>
              </a:rPr>
              <a:t>retention</a:t>
            </a:r>
            <a:endParaRPr lang="en-US" altLang="en-US" sz="2400" dirty="0">
              <a:latin typeface="Arial (body)"/>
            </a:endParaRPr>
          </a:p>
        </p:txBody>
      </p:sp>
    </p:spTree>
    <p:extLst>
      <p:ext uri="{BB962C8B-B14F-4D97-AF65-F5344CB8AC3E}">
        <p14:creationId xmlns:p14="http://schemas.microsoft.com/office/powerpoint/2010/main" val="1816976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1999"/>
            <a:ext cx="8229600" cy="728452"/>
          </a:xfrm>
        </p:spPr>
        <p:txBody>
          <a:bodyPr>
            <a:spAutoFit/>
          </a:bodyPr>
          <a:lstStyle/>
          <a:p>
            <a:r>
              <a:rPr lang="en-IN" dirty="0"/>
              <a:t>Payments</a:t>
            </a:r>
          </a:p>
        </p:txBody>
      </p:sp>
      <p:pic>
        <p:nvPicPr>
          <p:cNvPr id="4" name="Picture 3" descr="A graph shows the payment of costs for a project. The graph has percentage of costs on the Y-axis and month on the X-axis and it shows a series of vertical and horizontal lines forming a step-like progression in payment."/>
          <p:cNvPicPr>
            <a:picLocks noChangeAspect="1"/>
          </p:cNvPicPr>
          <p:nvPr/>
        </p:nvPicPr>
        <p:blipFill>
          <a:blip r:embed="rId2"/>
          <a:stretch>
            <a:fillRect/>
          </a:stretch>
        </p:blipFill>
        <p:spPr>
          <a:xfrm>
            <a:off x="2356893" y="1663154"/>
            <a:ext cx="4430215" cy="3697949"/>
          </a:xfrm>
          <a:prstGeom prst="rect">
            <a:avLst/>
          </a:prstGeom>
        </p:spPr>
      </p:pic>
      <p:sp>
        <p:nvSpPr>
          <p:cNvPr id="3" name="Content Placeholder 2"/>
          <p:cNvSpPr>
            <a:spLocks noGrp="1"/>
          </p:cNvSpPr>
          <p:nvPr>
            <p:ph idx="1"/>
          </p:nvPr>
        </p:nvSpPr>
        <p:spPr>
          <a:xfrm>
            <a:off x="457200" y="5939978"/>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12.2</a:t>
            </a:r>
            <a:r>
              <a:rPr lang="en-IN" dirty="0" smtClean="0"/>
              <a:t> </a:t>
            </a:r>
            <a:r>
              <a:rPr lang="en-IN" dirty="0"/>
              <a:t>Payment Curve</a:t>
            </a:r>
          </a:p>
        </p:txBody>
      </p:sp>
    </p:spTree>
    <p:extLst>
      <p:ext uri="{BB962C8B-B14F-4D97-AF65-F5344CB8AC3E}">
        <p14:creationId xmlns:p14="http://schemas.microsoft.com/office/powerpoint/2010/main" val="275057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Value, Costs, and </a:t>
            </a:r>
            <a:r>
              <a:rPr lang="en-IN" dirty="0" smtClean="0"/>
              <a:t>Receipts </a:t>
            </a:r>
            <a:r>
              <a:rPr lang="en-IN" sz="2800" dirty="0" smtClean="0"/>
              <a:t>(1 of 2)</a:t>
            </a:r>
            <a:endParaRPr lang="en-IN" sz="2800" dirty="0"/>
          </a:p>
        </p:txBody>
      </p:sp>
      <p:sp>
        <p:nvSpPr>
          <p:cNvPr id="3" name="Content Placeholder 2"/>
          <p:cNvSpPr>
            <a:spLocks noGrp="1"/>
          </p:cNvSpPr>
          <p:nvPr>
            <p:ph idx="1"/>
          </p:nvPr>
        </p:nvSpPr>
        <p:spPr>
          <a:xfrm>
            <a:off x="457200" y="1571176"/>
            <a:ext cx="8229600" cy="3647152"/>
          </a:xfrm>
        </p:spPr>
        <p:txBody>
          <a:bodyPr>
            <a:spAutoFit/>
          </a:bodyPr>
          <a:lstStyle/>
          <a:p>
            <a:r>
              <a:rPr lang="en-US" altLang="en-US" sz="2400" dirty="0"/>
              <a:t>Value</a:t>
            </a:r>
          </a:p>
          <a:p>
            <a:pPr lvl="1"/>
            <a:r>
              <a:rPr lang="en-US" altLang="en-US" sz="2400" dirty="0"/>
              <a:t>Value of work based upon contract with the owner (schedule of values)</a:t>
            </a:r>
          </a:p>
          <a:p>
            <a:pPr lvl="1"/>
            <a:r>
              <a:rPr lang="en-US" altLang="en-US" sz="2400" dirty="0"/>
              <a:t>Includes costs and profit and overhead markup</a:t>
            </a:r>
          </a:p>
          <a:p>
            <a:r>
              <a:rPr lang="en-US" altLang="en-US" sz="2400" dirty="0"/>
              <a:t>Cost</a:t>
            </a:r>
          </a:p>
          <a:p>
            <a:pPr lvl="1"/>
            <a:r>
              <a:rPr lang="en-US" altLang="en-US" sz="2400" dirty="0"/>
              <a:t>Cost of work performed without P&amp;O markup</a:t>
            </a:r>
          </a:p>
          <a:p>
            <a:r>
              <a:rPr lang="en-US" altLang="en-US" sz="2400" dirty="0"/>
              <a:t>Receipts</a:t>
            </a:r>
          </a:p>
          <a:p>
            <a:pPr lvl="1"/>
            <a:r>
              <a:rPr lang="en-US" altLang="en-US" sz="2400" dirty="0"/>
              <a:t>Payments from the owner</a:t>
            </a:r>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453"/>
            <a:ext cx="8229600" cy="553998"/>
          </a:xfrm>
        </p:spPr>
        <p:txBody>
          <a:bodyPr>
            <a:spAutoFit/>
          </a:bodyPr>
          <a:lstStyle/>
          <a:p>
            <a:r>
              <a:rPr lang="en-IN" dirty="0"/>
              <a:t>Value, Costs, and Receipts </a:t>
            </a:r>
            <a:r>
              <a:rPr lang="en-IN" sz="2800" dirty="0" smtClean="0"/>
              <a:t>(2 </a:t>
            </a:r>
            <a:r>
              <a:rPr lang="en-IN" sz="2800" dirty="0"/>
              <a:t>of 2)</a:t>
            </a:r>
          </a:p>
        </p:txBody>
      </p:sp>
      <p:pic>
        <p:nvPicPr>
          <p:cNvPr id="4" name="Picture 3" descr="The graph has percentage of costs on the Y-axis and month on the X-axis.&#10;The data depicted in the graph are as follows: &#10;Value: Starting with 13 percent at the end of 2nd month, the value rises gradually to 38 percent in 4 months, to 77 percent in 7 months, to 100 percent in 10 months, to 108 percent in 12 months, and reaches 109 percent in 13 months.&#10;Cost: Starting with 12 percent at the end of 2nd month, the value rises gradually to 36 percent in 4 months, to 71 percent in 7 months, to 92 percent in 10 months, and reaches 100 percent in 13 months.&#10;Receipt: The receipt curve shows a series of vertical and horizontal lines forming a step-like progression with the following data for percentage of costs with month: Month: 2 to 3: 4 percent; Month: 3 to 4: 11 percent; Month: 4 to 5: 22 percent; Month: 5 to 6: 33 percent; Month: 6 to 7: 49 percent; Month: 7 to 8: 60 percent; Month: 8 to 9: 70 percent; Month: 9 to 10: 78 percent; Month: 10 to 11: 85 percent; Month: 11 to 12: 90 percent; Month: 12 to 13: 95 percent; Month: 13: 109 percent."/>
          <p:cNvPicPr>
            <a:picLocks noChangeAspect="1"/>
          </p:cNvPicPr>
          <p:nvPr/>
        </p:nvPicPr>
        <p:blipFill>
          <a:blip r:embed="rId2"/>
          <a:stretch>
            <a:fillRect/>
          </a:stretch>
        </p:blipFill>
        <p:spPr>
          <a:xfrm>
            <a:off x="2439806" y="1842224"/>
            <a:ext cx="4264388" cy="3589193"/>
          </a:xfrm>
          <a:prstGeom prst="rect">
            <a:avLst/>
          </a:prstGeom>
        </p:spPr>
      </p:pic>
      <p:sp>
        <p:nvSpPr>
          <p:cNvPr id="3" name="Content Placeholder 2"/>
          <p:cNvSpPr>
            <a:spLocks noGrp="1"/>
          </p:cNvSpPr>
          <p:nvPr>
            <p:ph idx="1"/>
          </p:nvPr>
        </p:nvSpPr>
        <p:spPr>
          <a:xfrm>
            <a:off x="457200" y="5939979"/>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12.3</a:t>
            </a:r>
            <a:r>
              <a:rPr lang="en-IN" dirty="0" smtClean="0"/>
              <a:t> </a:t>
            </a:r>
            <a:r>
              <a:rPr lang="en-IN" dirty="0"/>
              <a:t>Receipt</a:t>
            </a:r>
            <a:r>
              <a:rPr lang="en-IN" dirty="0" smtClean="0"/>
              <a:t> Curve</a:t>
            </a:r>
            <a:endParaRPr lang="en-IN" dirty="0"/>
          </a:p>
        </p:txBody>
      </p:sp>
    </p:spTree>
    <p:extLst>
      <p:ext uri="{BB962C8B-B14F-4D97-AF65-F5344CB8AC3E}">
        <p14:creationId xmlns:p14="http://schemas.microsoft.com/office/powerpoint/2010/main" val="666187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US" altLang="en-US" dirty="0"/>
              <a:t>Cash Provided by </a:t>
            </a:r>
            <a:r>
              <a:rPr lang="en-US" altLang="en-US" dirty="0" smtClean="0"/>
              <a:t>Contractor </a:t>
            </a:r>
            <a:r>
              <a:rPr lang="en-US" altLang="en-US" sz="2800" dirty="0" smtClean="0"/>
              <a:t>(1 of 2)</a:t>
            </a:r>
            <a:endParaRPr lang="en-IN" sz="2800" dirty="0"/>
          </a:p>
        </p:txBody>
      </p:sp>
      <p:sp>
        <p:nvSpPr>
          <p:cNvPr id="3" name="Content Placeholder 2"/>
          <p:cNvSpPr>
            <a:spLocks noGrp="1"/>
          </p:cNvSpPr>
          <p:nvPr>
            <p:ph idx="1"/>
          </p:nvPr>
        </p:nvSpPr>
        <p:spPr>
          <a:xfrm>
            <a:off x="457200" y="1571176"/>
            <a:ext cx="8229600" cy="369332"/>
          </a:xfrm>
        </p:spPr>
        <p:txBody>
          <a:bodyPr>
            <a:spAutoFit/>
          </a:bodyPr>
          <a:lstStyle/>
          <a:p>
            <a:r>
              <a:rPr lang="en-IN" sz="2400" dirty="0"/>
              <a:t>Difference between payments and receipts</a:t>
            </a:r>
          </a:p>
        </p:txBody>
      </p:sp>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Cash Provided by </a:t>
            </a:r>
            <a:r>
              <a:rPr lang="en-IN" dirty="0" smtClean="0"/>
              <a:t>Contractor </a:t>
            </a:r>
            <a:r>
              <a:rPr lang="en-US" altLang="en-US" sz="2800" dirty="0" smtClean="0"/>
              <a:t>(2 </a:t>
            </a:r>
            <a:r>
              <a:rPr lang="en-US" altLang="en-US" sz="2800" dirty="0"/>
              <a:t>of 2</a:t>
            </a:r>
            <a:r>
              <a:rPr lang="en-US" altLang="en-US" sz="2800" dirty="0" smtClean="0"/>
              <a:t>)</a:t>
            </a:r>
            <a:endParaRPr lang="en-IN" sz="2800" dirty="0"/>
          </a:p>
        </p:txBody>
      </p:sp>
      <p:pic>
        <p:nvPicPr>
          <p:cNvPr id="4" name="Picture 3" descr="The graph shows percentage of costs on the vertical axis from 0 to 110 in the increments of 10 and months on the horizontal axis from 0 to 13 in the increments of 1. The graph shows the following details:&#10;• The curve for payment is represented by stepped progressions that form an upward slope toward the end of each month from 1 to 12 months&#10;• The curve for receipt is represented by step-like progressions that depict the receipt of cash at the end of each month from 1 to 12 months"/>
          <p:cNvPicPr>
            <a:picLocks noChangeAspect="1"/>
          </p:cNvPicPr>
          <p:nvPr/>
        </p:nvPicPr>
        <p:blipFill>
          <a:blip r:embed="rId2"/>
          <a:stretch>
            <a:fillRect/>
          </a:stretch>
        </p:blipFill>
        <p:spPr>
          <a:xfrm>
            <a:off x="2340509" y="1738181"/>
            <a:ext cx="4483762" cy="3734928"/>
          </a:xfrm>
          <a:prstGeom prst="rect">
            <a:avLst/>
          </a:prstGeom>
        </p:spPr>
      </p:pic>
      <p:sp>
        <p:nvSpPr>
          <p:cNvPr id="3" name="Content Placeholder 2"/>
          <p:cNvSpPr>
            <a:spLocks noGrp="1"/>
          </p:cNvSpPr>
          <p:nvPr>
            <p:ph idx="1"/>
          </p:nvPr>
        </p:nvSpPr>
        <p:spPr>
          <a:xfrm>
            <a:off x="457200" y="5939975"/>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12.4</a:t>
            </a:r>
            <a:r>
              <a:rPr lang="en-IN" dirty="0" smtClean="0"/>
              <a:t> </a:t>
            </a:r>
            <a:r>
              <a:rPr lang="en-IN" dirty="0"/>
              <a:t>Cash Provided by Construction Company</a:t>
            </a:r>
          </a:p>
        </p:txBody>
      </p:sp>
    </p:spTree>
    <p:extLst>
      <p:ext uri="{BB962C8B-B14F-4D97-AF65-F5344CB8AC3E}">
        <p14:creationId xmlns:p14="http://schemas.microsoft.com/office/powerpoint/2010/main" val="1365400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34566</TotalTime>
  <Words>385</Words>
  <Application>Microsoft Office PowerPoint</Application>
  <PresentationFormat>On-screen Show (4:3)</PresentationFormat>
  <Paragraphs>66</Paragraphs>
  <Slides>17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2_508 Lecture</vt:lpstr>
      <vt:lpstr>Equation</vt:lpstr>
      <vt:lpstr>Construction Accounting and Financial Management</vt:lpstr>
      <vt:lpstr>Cost of Work (1 of 2)</vt:lpstr>
      <vt:lpstr>Cost of Work (2 of 2)</vt:lpstr>
      <vt:lpstr>Payment</vt:lpstr>
      <vt:lpstr>Payments</vt:lpstr>
      <vt:lpstr>Value, Costs, and Receipts (1 of 2)</vt:lpstr>
      <vt:lpstr>Value, Costs, and Receipts (2 of 2)</vt:lpstr>
      <vt:lpstr>Cash Provided by Contractor (1 of 2)</vt:lpstr>
      <vt:lpstr>Cash Provided by Contractor (2 of 2)</vt:lpstr>
      <vt:lpstr>Determining a Project’s Cash Flow (1 of 2)</vt:lpstr>
      <vt:lpstr>Determining a Project’s Cash Flow (2 of 2)</vt:lpstr>
      <vt:lpstr>Maximum Cash Required</vt:lpstr>
      <vt:lpstr>Cash Invested on Project  with Progress Payments</vt:lpstr>
      <vt:lpstr>Cash Supplied to the Project’s Owners</vt:lpstr>
      <vt:lpstr>Cash Invested on Project  without Progress Payments</vt:lpstr>
      <vt:lpstr>Reducing the Cash Required</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441</cp:revision>
  <dcterms:modified xsi:type="dcterms:W3CDTF">2018-11-21T09:08:36Z</dcterms:modified>
</cp:coreProperties>
</file>